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75" r:id="rId5"/>
    <p:sldMasterId id="2147483681" r:id="rId6"/>
  </p:sldMasterIdLst>
  <p:notesMasterIdLst>
    <p:notesMasterId r:id="rId43"/>
  </p:notesMasterIdLst>
  <p:handoutMasterIdLst>
    <p:handoutMasterId r:id="rId44"/>
  </p:handoutMasterIdLst>
  <p:sldIdLst>
    <p:sldId id="860" r:id="rId7"/>
    <p:sldId id="987" r:id="rId8"/>
    <p:sldId id="1133" r:id="rId9"/>
    <p:sldId id="1134" r:id="rId10"/>
    <p:sldId id="1117" r:id="rId11"/>
    <p:sldId id="1054" r:id="rId12"/>
    <p:sldId id="1055" r:id="rId13"/>
    <p:sldId id="1123" r:id="rId14"/>
    <p:sldId id="1056" r:id="rId15"/>
    <p:sldId id="1096" r:id="rId16"/>
    <p:sldId id="1058" r:id="rId17"/>
    <p:sldId id="1089" r:id="rId18"/>
    <p:sldId id="1115" r:id="rId19"/>
    <p:sldId id="1113" r:id="rId20"/>
    <p:sldId id="1114" r:id="rId21"/>
    <p:sldId id="1068" r:id="rId22"/>
    <p:sldId id="1091" r:id="rId23"/>
    <p:sldId id="1070" r:id="rId24"/>
    <p:sldId id="1073" r:id="rId25"/>
    <p:sldId id="1111" r:id="rId26"/>
    <p:sldId id="1063" r:id="rId27"/>
    <p:sldId id="862" r:id="rId28"/>
    <p:sldId id="871" r:id="rId29"/>
    <p:sldId id="1019" r:id="rId30"/>
    <p:sldId id="1007" r:id="rId31"/>
    <p:sldId id="1016" r:id="rId32"/>
    <p:sldId id="1017" r:id="rId33"/>
    <p:sldId id="1018" r:id="rId34"/>
    <p:sldId id="863" r:id="rId35"/>
    <p:sldId id="1101" r:id="rId36"/>
    <p:sldId id="1008" r:id="rId37"/>
    <p:sldId id="1038" r:id="rId38"/>
    <p:sldId id="1009" r:id="rId39"/>
    <p:sldId id="1010" r:id="rId40"/>
    <p:sldId id="1011" r:id="rId41"/>
    <p:sldId id="1067" r:id="rId42"/>
  </p:sldIdLst>
  <p:sldSz cx="9906000" cy="6858000" type="A4"/>
  <p:notesSz cx="6797675" cy="9926638"/>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dy" id="{5BFFC34B-AB16-DF45-97EB-35463A83A07D}">
          <p14:sldIdLst>
            <p14:sldId id="860"/>
            <p14:sldId id="987"/>
            <p14:sldId id="1133"/>
            <p14:sldId id="1134"/>
            <p14:sldId id="1117"/>
            <p14:sldId id="1054"/>
            <p14:sldId id="1055"/>
            <p14:sldId id="1123"/>
            <p14:sldId id="1056"/>
            <p14:sldId id="1096"/>
            <p14:sldId id="1058"/>
            <p14:sldId id="1089"/>
            <p14:sldId id="1115"/>
            <p14:sldId id="1113"/>
            <p14:sldId id="1114"/>
            <p14:sldId id="1068"/>
            <p14:sldId id="1091"/>
            <p14:sldId id="1070"/>
            <p14:sldId id="1073"/>
            <p14:sldId id="1111"/>
            <p14:sldId id="1063"/>
            <p14:sldId id="862"/>
            <p14:sldId id="871"/>
            <p14:sldId id="1019"/>
            <p14:sldId id="1007"/>
            <p14:sldId id="1016"/>
            <p14:sldId id="1017"/>
            <p14:sldId id="1018"/>
            <p14:sldId id="863"/>
            <p14:sldId id="1101"/>
            <p14:sldId id="1008"/>
            <p14:sldId id="1038"/>
            <p14:sldId id="1009"/>
            <p14:sldId id="1010"/>
            <p14:sldId id="1011"/>
            <p14:sldId id="1067"/>
          </p14:sldIdLst>
        </p14:section>
      </p14:sectionLst>
    </p:ext>
    <p:ext uri="{EFAFB233-063F-42B5-8137-9DF3F51BA10A}">
      <p15:sldGuideLst xmlns:p15="http://schemas.microsoft.com/office/powerpoint/2012/main">
        <p15:guide id="2" userDrawn="1">
          <p15:clr>
            <a:srgbClr val="A4A3A4"/>
          </p15:clr>
        </p15:guide>
        <p15:guide id="3" orient="horz" pos="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5E52F-A648-C078-3D39-1570628AF83F}" name="Rachel Skillington" initials="RS" userId="S::rachelskillington@dandolo.com.au::073ada8e-8151-4946-943d-55b3d67e1029" providerId="AD"/>
  <p188:author id="{0EC9B337-D648-DD1B-77A5-A8134335F0C1}" name="Laura Bird" initials="" userId="S::laurabird@dandolo.com.au::e7d96956-a56f-4fcf-b2f5-035b4462a2b6" providerId="AD"/>
  <p188:author id="{3545B693-42C3-1078-33F3-53DD15D403AA}" name="Tom Antoniazzi" initials="TA" userId="S::tomantoniazzi@dandolo.com.au::8fa3c09f-115d-44cb-8b1d-d2babeb19b75" providerId="AD"/>
  <p188:author id="{824DB99C-0FC0-D4EA-444C-FCA15C586B9B}" name="Indi Wood" initials="IW" userId="S::indiwood@dandolo.com.au::715dee83-8a1b-4317-a53d-2d6370b20c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onte Adams" initials="BA" lastIdx="2" clrIdx="0"/>
  <p:cmAuthor id="7" name="Bruce B" initials="BB" lastIdx="3" clrIdx="7"/>
  <p:cmAuthor id="1" name="Libby Tuckerman" initials="LT" lastIdx="5" clrIdx="1"/>
  <p:cmAuthor id="2" name="Nic Henwood" initials="NH" lastIdx="0" clrIdx="2"/>
  <p:cmAuthor id="3" name="Jeremy Brodie-Reed" initials="JB2924" lastIdx="10" clrIdx="3"/>
  <p:cmAuthor id="4" name="Author" initials="A2" lastIdx="14" clrIdx="4"/>
  <p:cmAuthor id="5" name="Karen Cooper" initials="KC2532" lastIdx="13" clrIdx="5"/>
  <p:cmAuthor id="6" name="Brad Davies" initial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146"/>
    <a:srgbClr val="00B050"/>
    <a:srgbClr val="E1546C"/>
    <a:srgbClr val="90FEA4"/>
    <a:srgbClr val="2DB050"/>
    <a:srgbClr val="F0E6E7"/>
    <a:srgbClr val="931B2F"/>
    <a:srgbClr val="FF73FF"/>
    <a:srgbClr val="EFA0AD"/>
    <a:srgbClr val="F6C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77" autoAdjust="0"/>
    <p:restoredTop sz="93447" autoAdjust="0"/>
  </p:normalViewPr>
  <p:slideViewPr>
    <p:cSldViewPr snapToGrid="0">
      <p:cViewPr varScale="1">
        <p:scale>
          <a:sx n="59" d="100"/>
          <a:sy n="59" d="100"/>
        </p:scale>
        <p:origin x="432" y="52"/>
      </p:cViewPr>
      <p:guideLst>
        <p:guide/>
        <p:guide orient="horz" pos="912"/>
      </p:guideLst>
    </p:cSldViewPr>
  </p:slideViewPr>
  <p:outlineViewPr>
    <p:cViewPr>
      <p:scale>
        <a:sx n="33" d="100"/>
        <a:sy n="33" d="100"/>
      </p:scale>
      <p:origin x="0" y="-1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Completed the program</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Cohort 3</c:v>
                </c:pt>
                <c:pt idx="1">
                  <c:v>Cohort 2</c:v>
                </c:pt>
                <c:pt idx="2">
                  <c:v>Cohort 1</c:v>
                </c:pt>
              </c:strCache>
            </c:strRef>
          </c:cat>
          <c:val>
            <c:numRef>
              <c:f>Sheet1!$B$2:$B$4</c:f>
              <c:numCache>
                <c:formatCode>General</c:formatCode>
                <c:ptCount val="3"/>
                <c:pt idx="1">
                  <c:v>62</c:v>
                </c:pt>
                <c:pt idx="2">
                  <c:v>38</c:v>
                </c:pt>
              </c:numCache>
            </c:numRef>
          </c:val>
          <c:extLst>
            <c:ext xmlns:c16="http://schemas.microsoft.com/office/drawing/2014/chart" uri="{C3380CC4-5D6E-409C-BE32-E72D297353CC}">
              <c16:uniqueId val="{00000000-EC23-5949-89F8-662D0C15C22A}"/>
            </c:ext>
          </c:extLst>
        </c:ser>
        <c:ser>
          <c:idx val="1"/>
          <c:order val="1"/>
          <c:tx>
            <c:strRef>
              <c:f>Sheet1!$C$1</c:f>
              <c:strCache>
                <c:ptCount val="1"/>
                <c:pt idx="0">
                  <c:v>Commenced the program</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Cohort 3</c:v>
                </c:pt>
                <c:pt idx="1">
                  <c:v>Cohort 2</c:v>
                </c:pt>
                <c:pt idx="2">
                  <c:v>Cohort 1</c:v>
                </c:pt>
              </c:strCache>
            </c:strRef>
          </c:cat>
          <c:val>
            <c:numRef>
              <c:f>Sheet1!$C$2:$C$4</c:f>
              <c:numCache>
                <c:formatCode>General</c:formatCode>
                <c:ptCount val="3"/>
                <c:pt idx="0">
                  <c:v>74</c:v>
                </c:pt>
                <c:pt idx="1">
                  <c:v>72</c:v>
                </c:pt>
                <c:pt idx="2">
                  <c:v>46</c:v>
                </c:pt>
              </c:numCache>
            </c:numRef>
          </c:val>
          <c:extLst>
            <c:ext xmlns:c16="http://schemas.microsoft.com/office/drawing/2014/chart" uri="{C3380CC4-5D6E-409C-BE32-E72D297353CC}">
              <c16:uniqueId val="{00000001-EC23-5949-89F8-662D0C15C22A}"/>
            </c:ext>
          </c:extLst>
        </c:ser>
        <c:dLbls>
          <c:dLblPos val="outEnd"/>
          <c:showLegendKey val="0"/>
          <c:showVal val="1"/>
          <c:showCatName val="0"/>
          <c:showSerName val="0"/>
          <c:showPercent val="0"/>
          <c:showBubbleSize val="0"/>
        </c:dLbls>
        <c:gapWidth val="80"/>
        <c:axId val="1631873279"/>
        <c:axId val="1482297791"/>
      </c:barChart>
      <c:catAx>
        <c:axId val="1631873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82297791"/>
        <c:crosses val="autoZero"/>
        <c:auto val="1"/>
        <c:lblAlgn val="ctr"/>
        <c:lblOffset val="100"/>
        <c:noMultiLvlLbl val="0"/>
      </c:catAx>
      <c:valAx>
        <c:axId val="1482297791"/>
        <c:scaling>
          <c:orientation val="minMax"/>
        </c:scaling>
        <c:delete val="1"/>
        <c:axPos val="b"/>
        <c:numFmt formatCode="General" sourceLinked="1"/>
        <c:majorTickMark val="none"/>
        <c:minorTickMark val="none"/>
        <c:tickLblPos val="nextTo"/>
        <c:crossAx val="16318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c:v>
                </c:pt>
              </c:strCache>
            </c:strRef>
          </c:tx>
          <c:spPr>
            <a:solidFill>
              <a:schemeClr val="tx2"/>
            </a:solidFill>
            <a:ln>
              <a:noFill/>
            </a:ln>
            <a:effectLst/>
          </c:spPr>
          <c:invertIfNegative val="0"/>
          <c:dLbls>
            <c:dLbl>
              <c:idx val="0"/>
              <c:layout>
                <c:manualLayout>
                  <c:x val="0.21625915385096856"/>
                  <c:y val="-1.392169931387691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4989074287481546"/>
                      <c:h val="0.14433633295221471"/>
                    </c:manualLayout>
                  </c15:layout>
                </c:ext>
                <c:ext xmlns:c16="http://schemas.microsoft.com/office/drawing/2014/chart" uri="{C3380CC4-5D6E-409C-BE32-E72D297353CC}">
                  <c16:uniqueId val="{00000000-2947-B54B-9B34-4B3E2DFF1635}"/>
                </c:ext>
              </c:extLst>
            </c:dLbl>
            <c:dLbl>
              <c:idx val="1"/>
              <c:layout>
                <c:manualLayout>
                  <c:x val="0.17534525987916344"/>
                  <c:y val="-4.17659201054124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67-B24C-87FB-A8FF0F3D3A63}"/>
                </c:ext>
              </c:extLst>
            </c:dLbl>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after </c:v>
                </c:pt>
              </c:strCache>
            </c:strRef>
          </c:cat>
          <c:val>
            <c:numRef>
              <c:f>Sheet1!$B$2:$B$3</c:f>
              <c:numCache>
                <c:formatCode>0%</c:formatCode>
                <c:ptCount val="2"/>
                <c:pt idx="0">
                  <c:v>0.11</c:v>
                </c:pt>
                <c:pt idx="1">
                  <c:v>0.02</c:v>
                </c:pt>
              </c:numCache>
            </c:numRef>
          </c:val>
          <c:extLst>
            <c:ext xmlns:c16="http://schemas.microsoft.com/office/drawing/2014/chart" uri="{C3380CC4-5D6E-409C-BE32-E72D297353CC}">
              <c16:uniqueId val="{00000000-3367-B24C-87FB-A8FF0F3D3A63}"/>
            </c:ext>
          </c:extLst>
        </c:ser>
        <c:ser>
          <c:idx val="1"/>
          <c:order val="1"/>
          <c:tx>
            <c:strRef>
              <c:f>Sheet1!$C$1</c:f>
              <c:strCache>
                <c:ptCount val="1"/>
                <c:pt idx="0">
                  <c:v>Somewhat prepared</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after </c:v>
                </c:pt>
              </c:strCache>
            </c:strRef>
          </c:cat>
          <c:val>
            <c:numRef>
              <c:f>Sheet1!$C$2:$C$3</c:f>
              <c:numCache>
                <c:formatCode>0%</c:formatCode>
                <c:ptCount val="2"/>
                <c:pt idx="0">
                  <c:v>0.39</c:v>
                </c:pt>
                <c:pt idx="1">
                  <c:v>0.18</c:v>
                </c:pt>
              </c:numCache>
            </c:numRef>
          </c:val>
          <c:extLst>
            <c:ext xmlns:c16="http://schemas.microsoft.com/office/drawing/2014/chart" uri="{C3380CC4-5D6E-409C-BE32-E72D297353CC}">
              <c16:uniqueId val="{00000001-3367-B24C-87FB-A8FF0F3D3A63}"/>
            </c:ext>
          </c:extLst>
        </c:ser>
        <c:ser>
          <c:idx val="2"/>
          <c:order val="2"/>
          <c:tx>
            <c:strRef>
              <c:f>Sheet1!$D$1</c:f>
              <c:strCache>
                <c:ptCount val="1"/>
                <c:pt idx="0">
                  <c:v>Well prepared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after </c:v>
                </c:pt>
              </c:strCache>
            </c:strRef>
          </c:cat>
          <c:val>
            <c:numRef>
              <c:f>Sheet1!$D$2:$D$3</c:f>
              <c:numCache>
                <c:formatCode>0%</c:formatCode>
                <c:ptCount val="2"/>
                <c:pt idx="0">
                  <c:v>0.42</c:v>
                </c:pt>
                <c:pt idx="1">
                  <c:v>0.51</c:v>
                </c:pt>
              </c:numCache>
            </c:numRef>
          </c:val>
          <c:extLst>
            <c:ext xmlns:c16="http://schemas.microsoft.com/office/drawing/2014/chart" uri="{C3380CC4-5D6E-409C-BE32-E72D297353CC}">
              <c16:uniqueId val="{00000002-3367-B24C-87FB-A8FF0F3D3A63}"/>
            </c:ext>
          </c:extLst>
        </c:ser>
        <c:ser>
          <c:idx val="3"/>
          <c:order val="3"/>
          <c:tx>
            <c:strRef>
              <c:f>Sheet1!$E$1</c:f>
              <c:strCache>
                <c:ptCount val="1"/>
                <c:pt idx="0">
                  <c:v>Very well prepared </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after </c:v>
                </c:pt>
              </c:strCache>
            </c:strRef>
          </c:cat>
          <c:val>
            <c:numRef>
              <c:f>Sheet1!$E$2:$E$3</c:f>
              <c:numCache>
                <c:formatCode>0%</c:formatCode>
                <c:ptCount val="2"/>
                <c:pt idx="0">
                  <c:v>0.08</c:v>
                </c:pt>
                <c:pt idx="1">
                  <c:v>0.28999999999999998</c:v>
                </c:pt>
              </c:numCache>
            </c:numRef>
          </c:val>
          <c:extLst>
            <c:ext xmlns:c16="http://schemas.microsoft.com/office/drawing/2014/chart" uri="{C3380CC4-5D6E-409C-BE32-E72D297353CC}">
              <c16:uniqueId val="{00000003-3367-B24C-87FB-A8FF0F3D3A63}"/>
            </c:ext>
          </c:extLst>
        </c:ser>
        <c:dLbls>
          <c:dLblPos val="ctr"/>
          <c:showLegendKey val="0"/>
          <c:showVal val="1"/>
          <c:showCatName val="0"/>
          <c:showSerName val="0"/>
          <c:showPercent val="0"/>
          <c:showBubbleSize val="0"/>
        </c:dLbls>
        <c:gapWidth val="79"/>
        <c:overlap val="100"/>
        <c:axId val="2023656863"/>
        <c:axId val="1753538687"/>
      </c:barChart>
      <c:catAx>
        <c:axId val="2023656863"/>
        <c:scaling>
          <c:orientation val="minMax"/>
        </c:scaling>
        <c:delete val="1"/>
        <c:axPos val="b"/>
        <c:numFmt formatCode="General" sourceLinked="1"/>
        <c:majorTickMark val="none"/>
        <c:minorTickMark val="none"/>
        <c:tickLblPos val="nextTo"/>
        <c:crossAx val="1753538687"/>
        <c:crosses val="autoZero"/>
        <c:auto val="1"/>
        <c:lblAlgn val="ctr"/>
        <c:lblOffset val="100"/>
        <c:noMultiLvlLbl val="0"/>
      </c:catAx>
      <c:valAx>
        <c:axId val="1753538687"/>
        <c:scaling>
          <c:orientation val="minMax"/>
        </c:scaling>
        <c:delete val="1"/>
        <c:axPos val="l"/>
        <c:numFmt formatCode="0%" sourceLinked="1"/>
        <c:majorTickMark val="none"/>
        <c:minorTickMark val="none"/>
        <c:tickLblPos val="nextTo"/>
        <c:crossAx val="20236568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c:v>
                </c:pt>
              </c:strCache>
            </c:strRef>
          </c:tx>
          <c:spPr>
            <a:solidFill>
              <a:schemeClr val="tx2"/>
            </a:solidFill>
            <a:ln>
              <a:noFill/>
            </a:ln>
            <a:effectLst/>
          </c:spPr>
          <c:invertIfNegative val="0"/>
          <c:dLbls>
            <c:dLbl>
              <c:idx val="0"/>
              <c:layout>
                <c:manualLayout>
                  <c:x val="0.17534525987916363"/>
                  <c:y val="6.9609904996182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5B-6948-9785-03AC12D23B70}"/>
                </c:ext>
              </c:extLst>
            </c:dLbl>
            <c:dLbl>
              <c:idx val="1"/>
              <c:layout>
                <c:manualLayout>
                  <c:x val="0.16950041788319142"/>
                  <c:y val="-2.08829714988547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5B-6948-9785-03AC12D23B7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Sheet1!$B$2:$B$3</c:f>
              <c:numCache>
                <c:formatCode>0%</c:formatCode>
                <c:ptCount val="2"/>
                <c:pt idx="0">
                  <c:v>0.06</c:v>
                </c:pt>
                <c:pt idx="1">
                  <c:v>0</c:v>
                </c:pt>
              </c:numCache>
            </c:numRef>
          </c:val>
          <c:extLst>
            <c:ext xmlns:c16="http://schemas.microsoft.com/office/drawing/2014/chart" uri="{C3380CC4-5D6E-409C-BE32-E72D297353CC}">
              <c16:uniqueId val="{00000000-615B-6948-9785-03AC12D23B70}"/>
            </c:ext>
          </c:extLst>
        </c:ser>
        <c:ser>
          <c:idx val="1"/>
          <c:order val="1"/>
          <c:tx>
            <c:strRef>
              <c:f>Sheet1!$C$1</c:f>
              <c:strCache>
                <c:ptCount val="1"/>
                <c:pt idx="0">
                  <c:v>somewhat prepared</c:v>
                </c:pt>
              </c:strCache>
            </c:strRef>
          </c:tx>
          <c:spPr>
            <a:solidFill>
              <a:srgbClr val="F6C6C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Sheet1!$C$2:$C$3</c:f>
              <c:numCache>
                <c:formatCode>0%</c:formatCode>
                <c:ptCount val="2"/>
                <c:pt idx="0">
                  <c:v>0.39</c:v>
                </c:pt>
                <c:pt idx="1">
                  <c:v>0.2</c:v>
                </c:pt>
              </c:numCache>
            </c:numRef>
          </c:val>
          <c:extLst>
            <c:ext xmlns:c16="http://schemas.microsoft.com/office/drawing/2014/chart" uri="{C3380CC4-5D6E-409C-BE32-E72D297353CC}">
              <c16:uniqueId val="{00000001-615B-6948-9785-03AC12D23B70}"/>
            </c:ext>
          </c:extLst>
        </c:ser>
        <c:ser>
          <c:idx val="2"/>
          <c:order val="2"/>
          <c:tx>
            <c:strRef>
              <c:f>Sheet1!$D$1</c:f>
              <c:strCache>
                <c:ptCount val="1"/>
                <c:pt idx="0">
                  <c:v>well prepared</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Sheet1!$D$2:$D$3</c:f>
              <c:numCache>
                <c:formatCode>0%</c:formatCode>
                <c:ptCount val="2"/>
                <c:pt idx="0">
                  <c:v>0.46</c:v>
                </c:pt>
                <c:pt idx="1">
                  <c:v>0.55000000000000004</c:v>
                </c:pt>
              </c:numCache>
            </c:numRef>
          </c:val>
          <c:extLst>
            <c:ext xmlns:c16="http://schemas.microsoft.com/office/drawing/2014/chart" uri="{C3380CC4-5D6E-409C-BE32-E72D297353CC}">
              <c16:uniqueId val="{00000002-615B-6948-9785-03AC12D23B70}"/>
            </c:ext>
          </c:extLst>
        </c:ser>
        <c:ser>
          <c:idx val="3"/>
          <c:order val="3"/>
          <c:tx>
            <c:strRef>
              <c:f>Sheet1!$E$1</c:f>
              <c:strCache>
                <c:ptCount val="1"/>
                <c:pt idx="0">
                  <c:v>very well prepared </c:v>
                </c:pt>
              </c:strCache>
            </c:strRef>
          </c:tx>
          <c:spPr>
            <a:solidFill>
              <a:srgbClr val="2D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Sheet1!$E$2:$E$3</c:f>
              <c:numCache>
                <c:formatCode>0%</c:formatCode>
                <c:ptCount val="2"/>
                <c:pt idx="0">
                  <c:v>0.09</c:v>
                </c:pt>
                <c:pt idx="1">
                  <c:v>0.25</c:v>
                </c:pt>
              </c:numCache>
            </c:numRef>
          </c:val>
          <c:extLst>
            <c:ext xmlns:c16="http://schemas.microsoft.com/office/drawing/2014/chart" uri="{C3380CC4-5D6E-409C-BE32-E72D297353CC}">
              <c16:uniqueId val="{00000003-615B-6948-9785-03AC12D23B70}"/>
            </c:ext>
          </c:extLst>
        </c:ser>
        <c:dLbls>
          <c:dLblPos val="ctr"/>
          <c:showLegendKey val="0"/>
          <c:showVal val="1"/>
          <c:showCatName val="0"/>
          <c:showSerName val="0"/>
          <c:showPercent val="0"/>
          <c:showBubbleSize val="0"/>
        </c:dLbls>
        <c:gapWidth val="79"/>
        <c:overlap val="100"/>
        <c:axId val="1617440095"/>
        <c:axId val="1749575359"/>
      </c:barChart>
      <c:catAx>
        <c:axId val="1617440095"/>
        <c:scaling>
          <c:orientation val="minMax"/>
        </c:scaling>
        <c:delete val="1"/>
        <c:axPos val="b"/>
        <c:numFmt formatCode="General" sourceLinked="1"/>
        <c:majorTickMark val="none"/>
        <c:minorTickMark val="none"/>
        <c:tickLblPos val="nextTo"/>
        <c:crossAx val="1749575359"/>
        <c:crosses val="autoZero"/>
        <c:auto val="1"/>
        <c:lblAlgn val="ctr"/>
        <c:lblOffset val="100"/>
        <c:noMultiLvlLbl val="0"/>
      </c:catAx>
      <c:valAx>
        <c:axId val="1749575359"/>
        <c:scaling>
          <c:orientation val="minMax"/>
        </c:scaling>
        <c:delete val="1"/>
        <c:axPos val="l"/>
        <c:numFmt formatCode="0%" sourceLinked="1"/>
        <c:majorTickMark val="none"/>
        <c:minorTickMark val="none"/>
        <c:tickLblPos val="nextTo"/>
        <c:crossAx val="1617440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 </c:v>
                </c:pt>
              </c:strCache>
            </c:strRef>
          </c:tx>
          <c:spPr>
            <a:solidFill>
              <a:schemeClr val="tx2"/>
            </a:solidFill>
            <a:ln>
              <a:noFill/>
            </a:ln>
            <a:effectLst/>
          </c:spPr>
          <c:invertIfNegative val="0"/>
          <c:dLbls>
            <c:dLbl>
              <c:idx val="0"/>
              <c:layout>
                <c:manualLayout>
                  <c:x val="0.1691448860308965"/>
                  <c:y val="-1.3157403181992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EA-954E-AA6F-3F2370BD3FD7}"/>
                </c:ext>
              </c:extLst>
            </c:dLbl>
            <c:dLbl>
              <c:idx val="1"/>
              <c:layout>
                <c:manualLayout>
                  <c:x val="0.17909458520918459"/>
                  <c:y val="-2.8707393114407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EA-954E-AA6F-3F2370BD3F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 </c:v>
                </c:pt>
              </c:strCache>
            </c:strRef>
          </c:cat>
          <c:val>
            <c:numRef>
              <c:f>Sheet1!$B$2:$B$3</c:f>
              <c:numCache>
                <c:formatCode>0%</c:formatCode>
                <c:ptCount val="2"/>
                <c:pt idx="0">
                  <c:v>0.09</c:v>
                </c:pt>
                <c:pt idx="1">
                  <c:v>0.01</c:v>
                </c:pt>
              </c:numCache>
            </c:numRef>
          </c:val>
          <c:extLst>
            <c:ext xmlns:c16="http://schemas.microsoft.com/office/drawing/2014/chart" uri="{C3380CC4-5D6E-409C-BE32-E72D297353CC}">
              <c16:uniqueId val="{00000000-C3EA-954E-AA6F-3F2370BD3FD7}"/>
            </c:ext>
          </c:extLst>
        </c:ser>
        <c:ser>
          <c:idx val="1"/>
          <c:order val="1"/>
          <c:tx>
            <c:strRef>
              <c:f>Sheet1!$C$1</c:f>
              <c:strCache>
                <c:ptCount val="1"/>
                <c:pt idx="0">
                  <c:v>Somewhat prepared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 </c:v>
                </c:pt>
              </c:strCache>
            </c:strRef>
          </c:cat>
          <c:val>
            <c:numRef>
              <c:f>Sheet1!$C$2:$C$3</c:f>
              <c:numCache>
                <c:formatCode>0%</c:formatCode>
                <c:ptCount val="2"/>
                <c:pt idx="0">
                  <c:v>0.41</c:v>
                </c:pt>
                <c:pt idx="1">
                  <c:v>0.16</c:v>
                </c:pt>
              </c:numCache>
            </c:numRef>
          </c:val>
          <c:extLst>
            <c:ext xmlns:c16="http://schemas.microsoft.com/office/drawing/2014/chart" uri="{C3380CC4-5D6E-409C-BE32-E72D297353CC}">
              <c16:uniqueId val="{00000001-C3EA-954E-AA6F-3F2370BD3FD7}"/>
            </c:ext>
          </c:extLst>
        </c:ser>
        <c:ser>
          <c:idx val="2"/>
          <c:order val="2"/>
          <c:tx>
            <c:strRef>
              <c:f>Sheet1!$D$1</c:f>
              <c:strCache>
                <c:ptCount val="1"/>
                <c:pt idx="0">
                  <c:v>Well prepared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 </c:v>
                </c:pt>
              </c:strCache>
            </c:strRef>
          </c:cat>
          <c:val>
            <c:numRef>
              <c:f>Sheet1!$D$2:$D$3</c:f>
              <c:numCache>
                <c:formatCode>0%</c:formatCode>
                <c:ptCount val="2"/>
                <c:pt idx="0">
                  <c:v>0.4</c:v>
                </c:pt>
                <c:pt idx="1">
                  <c:v>0.57999999999999996</c:v>
                </c:pt>
              </c:numCache>
            </c:numRef>
          </c:val>
          <c:extLst>
            <c:ext xmlns:c16="http://schemas.microsoft.com/office/drawing/2014/chart" uri="{C3380CC4-5D6E-409C-BE32-E72D297353CC}">
              <c16:uniqueId val="{00000002-C3EA-954E-AA6F-3F2370BD3FD7}"/>
            </c:ext>
          </c:extLst>
        </c:ser>
        <c:ser>
          <c:idx val="3"/>
          <c:order val="3"/>
          <c:tx>
            <c:strRef>
              <c:f>Sheet1!$E$1</c:f>
              <c:strCache>
                <c:ptCount val="1"/>
                <c:pt idx="0">
                  <c:v>Very well prepared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 </c:v>
                </c:pt>
              </c:strCache>
            </c:strRef>
          </c:cat>
          <c:val>
            <c:numRef>
              <c:f>Sheet1!$E$2:$E$3</c:f>
              <c:numCache>
                <c:formatCode>0%</c:formatCode>
                <c:ptCount val="2"/>
                <c:pt idx="0">
                  <c:v>0.1</c:v>
                </c:pt>
                <c:pt idx="1">
                  <c:v>0.25</c:v>
                </c:pt>
              </c:numCache>
            </c:numRef>
          </c:val>
          <c:extLst>
            <c:ext xmlns:c16="http://schemas.microsoft.com/office/drawing/2014/chart" uri="{C3380CC4-5D6E-409C-BE32-E72D297353CC}">
              <c16:uniqueId val="{00000003-C3EA-954E-AA6F-3F2370BD3FD7}"/>
            </c:ext>
          </c:extLst>
        </c:ser>
        <c:dLbls>
          <c:dLblPos val="ctr"/>
          <c:showLegendKey val="0"/>
          <c:showVal val="1"/>
          <c:showCatName val="0"/>
          <c:showSerName val="0"/>
          <c:showPercent val="0"/>
          <c:showBubbleSize val="0"/>
        </c:dLbls>
        <c:gapWidth val="79"/>
        <c:overlap val="100"/>
        <c:axId val="1924442143"/>
        <c:axId val="2010975135"/>
      </c:barChart>
      <c:catAx>
        <c:axId val="1924442143"/>
        <c:scaling>
          <c:orientation val="minMax"/>
        </c:scaling>
        <c:delete val="1"/>
        <c:axPos val="b"/>
        <c:numFmt formatCode="General" sourceLinked="1"/>
        <c:majorTickMark val="none"/>
        <c:minorTickMark val="none"/>
        <c:tickLblPos val="nextTo"/>
        <c:crossAx val="2010975135"/>
        <c:crosses val="autoZero"/>
        <c:auto val="1"/>
        <c:lblAlgn val="ctr"/>
        <c:lblOffset val="100"/>
        <c:noMultiLvlLbl val="0"/>
      </c:catAx>
      <c:valAx>
        <c:axId val="2010975135"/>
        <c:scaling>
          <c:orientation val="minMax"/>
        </c:scaling>
        <c:delete val="1"/>
        <c:axPos val="l"/>
        <c:numFmt formatCode="0%" sourceLinked="1"/>
        <c:majorTickMark val="none"/>
        <c:minorTickMark val="none"/>
        <c:tickLblPos val="nextTo"/>
        <c:crossAx val="192444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c:v>
                </c:pt>
              </c:strCache>
            </c:strRef>
          </c:tx>
          <c:spPr>
            <a:solidFill>
              <a:schemeClr val="tx2"/>
            </a:solidFill>
            <a:ln>
              <a:noFill/>
            </a:ln>
            <a:effectLst/>
          </c:spPr>
          <c:invertIfNegative val="0"/>
          <c:dLbls>
            <c:dLbl>
              <c:idx val="0"/>
              <c:layout>
                <c:manualLayout>
                  <c:x val="0.17909458520918459"/>
                  <c:y val="-1.315739574666698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B4-474D-AA3F-68943A09DF17}"/>
                </c:ext>
              </c:extLst>
            </c:dLbl>
            <c:dLbl>
              <c:idx val="1"/>
              <c:layout>
                <c:manualLayout>
                  <c:x val="0.15919518685260853"/>
                  <c:y val="-4.30610653375377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B4-474D-AA3F-68943A09DF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Sheet1!$B$2:$B$3</c:f>
              <c:numCache>
                <c:formatCode>0%</c:formatCode>
                <c:ptCount val="2"/>
                <c:pt idx="0">
                  <c:v>0.08</c:v>
                </c:pt>
                <c:pt idx="1">
                  <c:v>0.01</c:v>
                </c:pt>
              </c:numCache>
            </c:numRef>
          </c:val>
          <c:extLst>
            <c:ext xmlns:c16="http://schemas.microsoft.com/office/drawing/2014/chart" uri="{C3380CC4-5D6E-409C-BE32-E72D297353CC}">
              <c16:uniqueId val="{00000000-18B4-474D-AA3F-68943A09DF17}"/>
            </c:ext>
          </c:extLst>
        </c:ser>
        <c:ser>
          <c:idx val="1"/>
          <c:order val="1"/>
          <c:tx>
            <c:strRef>
              <c:f>Sheet1!$C$1</c:f>
              <c:strCache>
                <c:ptCount val="1"/>
                <c:pt idx="0">
                  <c:v>Somewhat prepared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Sheet1!$C$2:$C$3</c:f>
              <c:numCache>
                <c:formatCode>0%</c:formatCode>
                <c:ptCount val="2"/>
                <c:pt idx="0">
                  <c:v>0.36</c:v>
                </c:pt>
                <c:pt idx="1">
                  <c:v>0.17</c:v>
                </c:pt>
              </c:numCache>
            </c:numRef>
          </c:val>
          <c:extLst>
            <c:ext xmlns:c16="http://schemas.microsoft.com/office/drawing/2014/chart" uri="{C3380CC4-5D6E-409C-BE32-E72D297353CC}">
              <c16:uniqueId val="{00000001-18B4-474D-AA3F-68943A09DF17}"/>
            </c:ext>
          </c:extLst>
        </c:ser>
        <c:ser>
          <c:idx val="2"/>
          <c:order val="2"/>
          <c:tx>
            <c:strRef>
              <c:f>Sheet1!$D$1</c:f>
              <c:strCache>
                <c:ptCount val="1"/>
                <c:pt idx="0">
                  <c:v>Well prepared </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Sheet1!$D$2:$D$3</c:f>
              <c:numCache>
                <c:formatCode>0%</c:formatCode>
                <c:ptCount val="2"/>
                <c:pt idx="0">
                  <c:v>0.44</c:v>
                </c:pt>
                <c:pt idx="1">
                  <c:v>0.52</c:v>
                </c:pt>
              </c:numCache>
            </c:numRef>
          </c:val>
          <c:extLst>
            <c:ext xmlns:c16="http://schemas.microsoft.com/office/drawing/2014/chart" uri="{C3380CC4-5D6E-409C-BE32-E72D297353CC}">
              <c16:uniqueId val="{00000002-18B4-474D-AA3F-68943A09DF17}"/>
            </c:ext>
          </c:extLst>
        </c:ser>
        <c:ser>
          <c:idx val="3"/>
          <c:order val="3"/>
          <c:tx>
            <c:strRef>
              <c:f>Sheet1!$E$1</c:f>
              <c:strCache>
                <c:ptCount val="1"/>
                <c:pt idx="0">
                  <c:v>Very well prepared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Sheet1!$E$2:$E$3</c:f>
              <c:numCache>
                <c:formatCode>0%</c:formatCode>
                <c:ptCount val="2"/>
                <c:pt idx="0">
                  <c:v>0.12</c:v>
                </c:pt>
                <c:pt idx="1">
                  <c:v>0.3</c:v>
                </c:pt>
              </c:numCache>
            </c:numRef>
          </c:val>
          <c:extLst>
            <c:ext xmlns:c16="http://schemas.microsoft.com/office/drawing/2014/chart" uri="{C3380CC4-5D6E-409C-BE32-E72D297353CC}">
              <c16:uniqueId val="{00000003-18B4-474D-AA3F-68943A09DF17}"/>
            </c:ext>
          </c:extLst>
        </c:ser>
        <c:dLbls>
          <c:dLblPos val="ctr"/>
          <c:showLegendKey val="0"/>
          <c:showVal val="1"/>
          <c:showCatName val="0"/>
          <c:showSerName val="0"/>
          <c:showPercent val="0"/>
          <c:showBubbleSize val="0"/>
        </c:dLbls>
        <c:gapWidth val="79"/>
        <c:overlap val="100"/>
        <c:axId val="100453376"/>
        <c:axId val="2128670335"/>
      </c:barChart>
      <c:catAx>
        <c:axId val="100453376"/>
        <c:scaling>
          <c:orientation val="minMax"/>
        </c:scaling>
        <c:delete val="1"/>
        <c:axPos val="b"/>
        <c:numFmt formatCode="General" sourceLinked="1"/>
        <c:majorTickMark val="none"/>
        <c:minorTickMark val="none"/>
        <c:tickLblPos val="nextTo"/>
        <c:crossAx val="2128670335"/>
        <c:crosses val="autoZero"/>
        <c:auto val="1"/>
        <c:lblAlgn val="ctr"/>
        <c:lblOffset val="100"/>
        <c:noMultiLvlLbl val="0"/>
      </c:catAx>
      <c:valAx>
        <c:axId val="2128670335"/>
        <c:scaling>
          <c:orientation val="minMax"/>
        </c:scaling>
        <c:delete val="1"/>
        <c:axPos val="l"/>
        <c:numFmt formatCode="0%" sourceLinked="1"/>
        <c:majorTickMark val="none"/>
        <c:minorTickMark val="none"/>
        <c:tickLblPos val="nextTo"/>
        <c:crossAx val="10045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c:v>
                </c:pt>
              </c:strCache>
            </c:strRef>
          </c:tx>
          <c:spPr>
            <a:solidFill>
              <a:schemeClr val="tx2"/>
            </a:solidFill>
            <a:ln>
              <a:noFill/>
            </a:ln>
            <a:effectLst/>
          </c:spPr>
          <c:invertIfNegative val="0"/>
          <c:dLbls>
            <c:dLbl>
              <c:idx val="0"/>
              <c:layout>
                <c:manualLayout>
                  <c:x val="0.1741197356200405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7D-2048-BD7E-7FF8C3F8B878}"/>
                </c:ext>
              </c:extLst>
            </c:dLbl>
            <c:dLbl>
              <c:idx val="1"/>
              <c:layout>
                <c:manualLayout>
                  <c:x val="0.15919518685260853"/>
                  <c:y val="-2.15305326687689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7D-2048-BD7E-7FF8C3F8B8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before</c:v>
                </c:pt>
              </c:strCache>
            </c:strRef>
          </c:cat>
          <c:val>
            <c:numRef>
              <c:f>Sheet1!$B$2:$B$3</c:f>
              <c:numCache>
                <c:formatCode>0%</c:formatCode>
                <c:ptCount val="2"/>
                <c:pt idx="0">
                  <c:v>0.1</c:v>
                </c:pt>
                <c:pt idx="1">
                  <c:v>0.01</c:v>
                </c:pt>
              </c:numCache>
            </c:numRef>
          </c:val>
          <c:extLst>
            <c:ext xmlns:c16="http://schemas.microsoft.com/office/drawing/2014/chart" uri="{C3380CC4-5D6E-409C-BE32-E72D297353CC}">
              <c16:uniqueId val="{00000000-2D7D-2048-BD7E-7FF8C3F8B878}"/>
            </c:ext>
          </c:extLst>
        </c:ser>
        <c:ser>
          <c:idx val="1"/>
          <c:order val="1"/>
          <c:tx>
            <c:strRef>
              <c:f>Sheet1!$C$1</c:f>
              <c:strCache>
                <c:ptCount val="1"/>
                <c:pt idx="0">
                  <c:v>Somewhat prepared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before</c:v>
                </c:pt>
              </c:strCache>
            </c:strRef>
          </c:cat>
          <c:val>
            <c:numRef>
              <c:f>Sheet1!$C$2:$C$3</c:f>
              <c:numCache>
                <c:formatCode>0%</c:formatCode>
                <c:ptCount val="2"/>
                <c:pt idx="0">
                  <c:v>0.45</c:v>
                </c:pt>
                <c:pt idx="1">
                  <c:v>0.18</c:v>
                </c:pt>
              </c:numCache>
            </c:numRef>
          </c:val>
          <c:extLst>
            <c:ext xmlns:c16="http://schemas.microsoft.com/office/drawing/2014/chart" uri="{C3380CC4-5D6E-409C-BE32-E72D297353CC}">
              <c16:uniqueId val="{00000001-2D7D-2048-BD7E-7FF8C3F8B878}"/>
            </c:ext>
          </c:extLst>
        </c:ser>
        <c:ser>
          <c:idx val="2"/>
          <c:order val="2"/>
          <c:tx>
            <c:strRef>
              <c:f>Sheet1!$D$1</c:f>
              <c:strCache>
                <c:ptCount val="1"/>
                <c:pt idx="0">
                  <c:v>Well prepared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before</c:v>
                </c:pt>
              </c:strCache>
            </c:strRef>
          </c:cat>
          <c:val>
            <c:numRef>
              <c:f>Sheet1!$D$2:$D$3</c:f>
              <c:numCache>
                <c:formatCode>0%</c:formatCode>
                <c:ptCount val="2"/>
                <c:pt idx="0">
                  <c:v>0.34</c:v>
                </c:pt>
                <c:pt idx="1">
                  <c:v>0.56999999999999995</c:v>
                </c:pt>
              </c:numCache>
            </c:numRef>
          </c:val>
          <c:extLst>
            <c:ext xmlns:c16="http://schemas.microsoft.com/office/drawing/2014/chart" uri="{C3380CC4-5D6E-409C-BE32-E72D297353CC}">
              <c16:uniqueId val="{00000002-2D7D-2048-BD7E-7FF8C3F8B878}"/>
            </c:ext>
          </c:extLst>
        </c:ser>
        <c:ser>
          <c:idx val="3"/>
          <c:order val="3"/>
          <c:tx>
            <c:strRef>
              <c:f>Sheet1!$E$1</c:f>
              <c:strCache>
                <c:ptCount val="1"/>
                <c:pt idx="0">
                  <c:v>Very well prepared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C2 before</c:v>
                </c:pt>
              </c:strCache>
            </c:strRef>
          </c:cat>
          <c:val>
            <c:numRef>
              <c:f>Sheet1!$E$2:$E$3</c:f>
              <c:numCache>
                <c:formatCode>0%</c:formatCode>
                <c:ptCount val="2"/>
                <c:pt idx="0">
                  <c:v>0.11</c:v>
                </c:pt>
                <c:pt idx="1">
                  <c:v>0.24</c:v>
                </c:pt>
              </c:numCache>
            </c:numRef>
          </c:val>
          <c:extLst>
            <c:ext xmlns:c16="http://schemas.microsoft.com/office/drawing/2014/chart" uri="{C3380CC4-5D6E-409C-BE32-E72D297353CC}">
              <c16:uniqueId val="{00000003-2D7D-2048-BD7E-7FF8C3F8B878}"/>
            </c:ext>
          </c:extLst>
        </c:ser>
        <c:dLbls>
          <c:dLblPos val="ctr"/>
          <c:showLegendKey val="0"/>
          <c:showVal val="1"/>
          <c:showCatName val="0"/>
          <c:showSerName val="0"/>
          <c:showPercent val="0"/>
          <c:showBubbleSize val="0"/>
        </c:dLbls>
        <c:gapWidth val="79"/>
        <c:overlap val="100"/>
        <c:axId val="2075258287"/>
        <c:axId val="2129570687"/>
      </c:barChart>
      <c:catAx>
        <c:axId val="2075258287"/>
        <c:scaling>
          <c:orientation val="minMax"/>
        </c:scaling>
        <c:delete val="1"/>
        <c:axPos val="b"/>
        <c:numFmt formatCode="General" sourceLinked="1"/>
        <c:majorTickMark val="none"/>
        <c:minorTickMark val="none"/>
        <c:tickLblPos val="nextTo"/>
        <c:crossAx val="2129570687"/>
        <c:crosses val="autoZero"/>
        <c:auto val="1"/>
        <c:lblAlgn val="ctr"/>
        <c:lblOffset val="100"/>
        <c:noMultiLvlLbl val="0"/>
      </c:catAx>
      <c:valAx>
        <c:axId val="2129570687"/>
        <c:scaling>
          <c:orientation val="minMax"/>
        </c:scaling>
        <c:delete val="1"/>
        <c:axPos val="l"/>
        <c:numFmt formatCode="0%" sourceLinked="1"/>
        <c:majorTickMark val="none"/>
        <c:minorTickMark val="none"/>
        <c:tickLblPos val="nextTo"/>
        <c:crossAx val="207525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c:v>
                </c:pt>
              </c:strCache>
            </c:strRef>
          </c:tx>
          <c:spPr>
            <a:solidFill>
              <a:schemeClr val="tx2"/>
            </a:solidFill>
            <a:ln>
              <a:noFill/>
            </a:ln>
            <a:effectLst/>
          </c:spPr>
          <c:invertIfNegative val="0"/>
          <c:dLbls>
            <c:dLbl>
              <c:idx val="0"/>
              <c:layout>
                <c:manualLayout>
                  <c:x val="0.1790945150542022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AD-424E-A29A-654D3F540B31}"/>
                </c:ext>
              </c:extLst>
            </c:dLbl>
            <c:dLbl>
              <c:idx val="1"/>
              <c:delete val="1"/>
              <c:extLst>
                <c:ext xmlns:c15="http://schemas.microsoft.com/office/drawing/2012/chart" uri="{CE6537A1-D6FC-4f65-9D91-7224C49458BB}"/>
                <c:ext xmlns:c16="http://schemas.microsoft.com/office/drawing/2014/chart" uri="{C3380CC4-5D6E-409C-BE32-E72D297353CC}">
                  <c16:uniqueId val="{00000005-802E-0440-94C0-AFC4037A1A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Sheet1!$B$2:$B$3</c:f>
              <c:numCache>
                <c:formatCode>0%</c:formatCode>
                <c:ptCount val="2"/>
                <c:pt idx="0">
                  <c:v>0.1</c:v>
                </c:pt>
                <c:pt idx="1">
                  <c:v>0</c:v>
                </c:pt>
              </c:numCache>
            </c:numRef>
          </c:val>
          <c:extLst>
            <c:ext xmlns:c16="http://schemas.microsoft.com/office/drawing/2014/chart" uri="{C3380CC4-5D6E-409C-BE32-E72D297353CC}">
              <c16:uniqueId val="{00000000-802E-0440-94C0-AFC4037A1AD3}"/>
            </c:ext>
          </c:extLst>
        </c:ser>
        <c:ser>
          <c:idx val="1"/>
          <c:order val="1"/>
          <c:tx>
            <c:strRef>
              <c:f>Sheet1!$C$1</c:f>
              <c:strCache>
                <c:ptCount val="1"/>
                <c:pt idx="0">
                  <c:v>Somewhat prepared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Sheet1!$C$2:$C$3</c:f>
              <c:numCache>
                <c:formatCode>0%</c:formatCode>
                <c:ptCount val="2"/>
                <c:pt idx="0">
                  <c:v>0.4</c:v>
                </c:pt>
                <c:pt idx="1">
                  <c:v>0.19</c:v>
                </c:pt>
              </c:numCache>
            </c:numRef>
          </c:val>
          <c:extLst>
            <c:ext xmlns:c16="http://schemas.microsoft.com/office/drawing/2014/chart" uri="{C3380CC4-5D6E-409C-BE32-E72D297353CC}">
              <c16:uniqueId val="{00000001-802E-0440-94C0-AFC4037A1AD3}"/>
            </c:ext>
          </c:extLst>
        </c:ser>
        <c:ser>
          <c:idx val="2"/>
          <c:order val="2"/>
          <c:tx>
            <c:strRef>
              <c:f>Sheet1!$D$1</c:f>
              <c:strCache>
                <c:ptCount val="1"/>
                <c:pt idx="0">
                  <c:v>Well prepared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Sheet1!$D$2:$D$3</c:f>
              <c:numCache>
                <c:formatCode>0%</c:formatCode>
                <c:ptCount val="2"/>
                <c:pt idx="0">
                  <c:v>0.36</c:v>
                </c:pt>
                <c:pt idx="1">
                  <c:v>0.61</c:v>
                </c:pt>
              </c:numCache>
            </c:numRef>
          </c:val>
          <c:extLst>
            <c:ext xmlns:c16="http://schemas.microsoft.com/office/drawing/2014/chart" uri="{C3380CC4-5D6E-409C-BE32-E72D297353CC}">
              <c16:uniqueId val="{00000002-802E-0440-94C0-AFC4037A1AD3}"/>
            </c:ext>
          </c:extLst>
        </c:ser>
        <c:ser>
          <c:idx val="3"/>
          <c:order val="3"/>
          <c:tx>
            <c:strRef>
              <c:f>Sheet1!$E$1</c:f>
              <c:strCache>
                <c:ptCount val="1"/>
                <c:pt idx="0">
                  <c:v>Very well prepared</c:v>
                </c:pt>
              </c:strCache>
            </c:strRef>
          </c:tx>
          <c:spPr>
            <a:solidFill>
              <a:srgbClr val="2D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c:v>
                </c:pt>
                <c:pt idx="1">
                  <c:v>C2 after</c:v>
                </c:pt>
              </c:strCache>
            </c:strRef>
          </c:cat>
          <c:val>
            <c:numRef>
              <c:f>Sheet1!$E$2:$E$3</c:f>
              <c:numCache>
                <c:formatCode>0%</c:formatCode>
                <c:ptCount val="2"/>
                <c:pt idx="0">
                  <c:v>0.14000000000000001</c:v>
                </c:pt>
                <c:pt idx="1">
                  <c:v>0.2</c:v>
                </c:pt>
              </c:numCache>
            </c:numRef>
          </c:val>
          <c:extLst>
            <c:ext xmlns:c16="http://schemas.microsoft.com/office/drawing/2014/chart" uri="{C3380CC4-5D6E-409C-BE32-E72D297353CC}">
              <c16:uniqueId val="{00000003-802E-0440-94C0-AFC4037A1AD3}"/>
            </c:ext>
          </c:extLst>
        </c:ser>
        <c:dLbls>
          <c:dLblPos val="ctr"/>
          <c:showLegendKey val="0"/>
          <c:showVal val="1"/>
          <c:showCatName val="0"/>
          <c:showSerName val="0"/>
          <c:showPercent val="0"/>
          <c:showBubbleSize val="0"/>
        </c:dLbls>
        <c:gapWidth val="79"/>
        <c:overlap val="100"/>
        <c:axId val="2128861535"/>
        <c:axId val="1749893583"/>
      </c:barChart>
      <c:catAx>
        <c:axId val="2128861535"/>
        <c:scaling>
          <c:orientation val="minMax"/>
        </c:scaling>
        <c:delete val="1"/>
        <c:axPos val="b"/>
        <c:numFmt formatCode="General" sourceLinked="1"/>
        <c:majorTickMark val="none"/>
        <c:minorTickMark val="none"/>
        <c:tickLblPos val="nextTo"/>
        <c:crossAx val="1749893583"/>
        <c:crosses val="autoZero"/>
        <c:auto val="1"/>
        <c:lblAlgn val="ctr"/>
        <c:lblOffset val="100"/>
        <c:noMultiLvlLbl val="0"/>
      </c:catAx>
      <c:valAx>
        <c:axId val="1749893583"/>
        <c:scaling>
          <c:orientation val="minMax"/>
        </c:scaling>
        <c:delete val="1"/>
        <c:axPos val="l"/>
        <c:numFmt formatCode="0%" sourceLinked="1"/>
        <c:majorTickMark val="none"/>
        <c:minorTickMark val="none"/>
        <c:tickLblPos val="nextTo"/>
        <c:crossAx val="2128861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Self - Before</c:v>
                </c:pt>
              </c:strCache>
            </c:strRef>
          </c:tx>
          <c:spPr>
            <a:solidFill>
              <a:schemeClr val="accent1"/>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Sheet1!$B$2:$B$7</c:f>
              <c:numCache>
                <c:formatCode>0.00</c:formatCode>
                <c:ptCount val="6"/>
                <c:pt idx="0">
                  <c:v>4.0538842877552552</c:v>
                </c:pt>
                <c:pt idx="1">
                  <c:v>4.0236559139784935</c:v>
                </c:pt>
                <c:pt idx="2">
                  <c:v>4.5010752688172069</c:v>
                </c:pt>
                <c:pt idx="3">
                  <c:v>3.5944444444444446</c:v>
                </c:pt>
                <c:pt idx="4">
                  <c:v>4.2196620583717337</c:v>
                </c:pt>
                <c:pt idx="5">
                  <c:v>4.0268177163338441</c:v>
                </c:pt>
              </c:numCache>
            </c:numRef>
          </c:val>
          <c:extLst>
            <c:ext xmlns:c16="http://schemas.microsoft.com/office/drawing/2014/chart" uri="{C3380CC4-5D6E-409C-BE32-E72D297353CC}">
              <c16:uniqueId val="{00000000-1644-9A45-A781-C78A9ED9D559}"/>
            </c:ext>
          </c:extLst>
        </c:ser>
        <c:ser>
          <c:idx val="1"/>
          <c:order val="1"/>
          <c:tx>
            <c:strRef>
              <c:f>Sheet1!$C$1</c:f>
              <c:strCache>
                <c:ptCount val="1"/>
                <c:pt idx="0">
                  <c:v>Self - After</c:v>
                </c:pt>
              </c:strCache>
            </c:strRef>
          </c:tx>
          <c:spPr>
            <a:solidFill>
              <a:schemeClr val="accent1">
                <a:lumMod val="90000"/>
              </a:schemeClr>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Sheet1!$C$2:$C$7</c:f>
              <c:numCache>
                <c:formatCode>0.00</c:formatCode>
                <c:ptCount val="6"/>
                <c:pt idx="0">
                  <c:v>4.4268352531003119</c:v>
                </c:pt>
                <c:pt idx="1">
                  <c:v>4.4530120481927717</c:v>
                </c:pt>
                <c:pt idx="2">
                  <c:v>4.7172690763052216</c:v>
                </c:pt>
                <c:pt idx="3">
                  <c:v>3.8907630522088339</c:v>
                </c:pt>
                <c:pt idx="4">
                  <c:v>4.5504876649454982</c:v>
                </c:pt>
                <c:pt idx="5">
                  <c:v>4.5662650602409691</c:v>
                </c:pt>
              </c:numCache>
            </c:numRef>
          </c:val>
          <c:extLst>
            <c:ext xmlns:c16="http://schemas.microsoft.com/office/drawing/2014/chart" uri="{C3380CC4-5D6E-409C-BE32-E72D297353CC}">
              <c16:uniqueId val="{00000001-1644-9A45-A781-C78A9ED9D559}"/>
            </c:ext>
          </c:extLst>
        </c:ser>
        <c:ser>
          <c:idx val="2"/>
          <c:order val="2"/>
          <c:tx>
            <c:strRef>
              <c:f>Sheet1!$D$1</c:f>
              <c:strCache>
                <c:ptCount val="1"/>
                <c:pt idx="0">
                  <c:v>Column1</c:v>
                </c:pt>
              </c:strCache>
            </c:strRef>
          </c:tx>
          <c:spPr>
            <a:solidFill>
              <a:schemeClr val="accent3"/>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Sheet1!$D$2:$D$7</c:f>
              <c:numCache>
                <c:formatCode>General</c:formatCode>
                <c:ptCount val="6"/>
              </c:numCache>
            </c:numRef>
          </c:val>
          <c:extLst>
            <c:ext xmlns:c16="http://schemas.microsoft.com/office/drawing/2014/chart" uri="{C3380CC4-5D6E-409C-BE32-E72D297353CC}">
              <c16:uniqueId val="{00000002-1644-9A45-A781-C78A9ED9D559}"/>
            </c:ext>
          </c:extLst>
        </c:ser>
        <c:ser>
          <c:idx val="3"/>
          <c:order val="3"/>
          <c:tx>
            <c:strRef>
              <c:f>Sheet1!$E$1</c:f>
              <c:strCache>
                <c:ptCount val="1"/>
                <c:pt idx="0">
                  <c:v>Colleagues - Before</c:v>
                </c:pt>
              </c:strCache>
            </c:strRef>
          </c:tx>
          <c:spPr>
            <a:solidFill>
              <a:schemeClr val="bg2">
                <a:lumMod val="90000"/>
              </a:schemeClr>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Sheet1!$E$2:$E$7</c:f>
              <c:numCache>
                <c:formatCode>0.00</c:formatCode>
                <c:ptCount val="6"/>
                <c:pt idx="0">
                  <c:v>4.5782932668339198</c:v>
                </c:pt>
                <c:pt idx="1">
                  <c:v>4.9241953731847357</c:v>
                </c:pt>
                <c:pt idx="2">
                  <c:v>4.6827921310368108</c:v>
                </c:pt>
                <c:pt idx="3">
                  <c:v>4.2466741247326354</c:v>
                </c:pt>
                <c:pt idx="4">
                  <c:v>4.5980261253437549</c:v>
                </c:pt>
                <c:pt idx="5">
                  <c:v>4.4681853681188786</c:v>
                </c:pt>
              </c:numCache>
            </c:numRef>
          </c:val>
          <c:extLst>
            <c:ext xmlns:c16="http://schemas.microsoft.com/office/drawing/2014/chart" uri="{C3380CC4-5D6E-409C-BE32-E72D297353CC}">
              <c16:uniqueId val="{00000003-1644-9A45-A781-C78A9ED9D559}"/>
            </c:ext>
          </c:extLst>
        </c:ser>
        <c:ser>
          <c:idx val="4"/>
          <c:order val="4"/>
          <c:tx>
            <c:strRef>
              <c:f>Sheet1!$F$1</c:f>
              <c:strCache>
                <c:ptCount val="1"/>
                <c:pt idx="0">
                  <c:v>Colleagues - After</c:v>
                </c:pt>
              </c:strCache>
            </c:strRef>
          </c:tx>
          <c:spPr>
            <a:solidFill>
              <a:schemeClr val="bg2">
                <a:lumMod val="75000"/>
              </a:schemeClr>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Sheet1!$F$2:$F$7</c:f>
              <c:numCache>
                <c:formatCode>0.00</c:formatCode>
                <c:ptCount val="6"/>
                <c:pt idx="0">
                  <c:v>4.7202988851096013</c:v>
                </c:pt>
                <c:pt idx="1">
                  <c:v>4.9354424603174598</c:v>
                </c:pt>
                <c:pt idx="2">
                  <c:v>4.748321428571427</c:v>
                </c:pt>
                <c:pt idx="3">
                  <c:v>4.1574917328042327</c:v>
                </c:pt>
                <c:pt idx="4">
                  <c:v>4.7612734805856487</c:v>
                </c:pt>
                <c:pt idx="5">
                  <c:v>4.7536160714285716</c:v>
                </c:pt>
              </c:numCache>
            </c:numRef>
          </c:val>
          <c:extLst>
            <c:ext xmlns:c16="http://schemas.microsoft.com/office/drawing/2014/chart" uri="{C3380CC4-5D6E-409C-BE32-E72D297353CC}">
              <c16:uniqueId val="{00000004-1644-9A45-A781-C78A9ED9D559}"/>
            </c:ext>
          </c:extLst>
        </c:ser>
        <c:ser>
          <c:idx val="5"/>
          <c:order val="5"/>
          <c:tx>
            <c:strRef>
              <c:f>Sheet1!$G$1</c:f>
              <c:strCache>
                <c:ptCount val="1"/>
                <c:pt idx="0">
                  <c:v>Column2</c:v>
                </c:pt>
              </c:strCache>
            </c:strRef>
          </c:tx>
          <c:spPr>
            <a:solidFill>
              <a:schemeClr val="accent6"/>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Sheet1!$G$2:$G$7</c:f>
              <c:numCache>
                <c:formatCode>General</c:formatCode>
                <c:ptCount val="6"/>
              </c:numCache>
            </c:numRef>
          </c:val>
          <c:extLst>
            <c:ext xmlns:c16="http://schemas.microsoft.com/office/drawing/2014/chart" uri="{C3380CC4-5D6E-409C-BE32-E72D297353CC}">
              <c16:uniqueId val="{00000005-1644-9A45-A781-C78A9ED9D559}"/>
            </c:ext>
          </c:extLst>
        </c:ser>
        <c:ser>
          <c:idx val="6"/>
          <c:order val="6"/>
          <c:tx>
            <c:strRef>
              <c:f>Sheet1!$H$1</c:f>
              <c:strCache>
                <c:ptCount val="1"/>
                <c:pt idx="0">
                  <c:v>Principal Class - Before</c:v>
                </c:pt>
              </c:strCache>
            </c:strRef>
          </c:tx>
          <c:spPr>
            <a:solidFill>
              <a:schemeClr val="tx2"/>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Sheet1!$H$2:$H$7</c:f>
              <c:numCache>
                <c:formatCode>0.00</c:formatCode>
                <c:ptCount val="6"/>
                <c:pt idx="0">
                  <c:v>3.992778273809523</c:v>
                </c:pt>
                <c:pt idx="1">
                  <c:v>4.4828787878787884</c:v>
                </c:pt>
                <c:pt idx="2">
                  <c:v>4.6115151515151513</c:v>
                </c:pt>
                <c:pt idx="3">
                  <c:v>4.4104166666666647</c:v>
                </c:pt>
                <c:pt idx="4">
                  <c:v>4.69707792207792</c:v>
                </c:pt>
                <c:pt idx="5">
                  <c:v>3.7222301136363636</c:v>
                </c:pt>
              </c:numCache>
            </c:numRef>
          </c:val>
          <c:extLst>
            <c:ext xmlns:c16="http://schemas.microsoft.com/office/drawing/2014/chart" uri="{C3380CC4-5D6E-409C-BE32-E72D297353CC}">
              <c16:uniqueId val="{00000006-1644-9A45-A781-C78A9ED9D559}"/>
            </c:ext>
          </c:extLst>
        </c:ser>
        <c:ser>
          <c:idx val="7"/>
          <c:order val="7"/>
          <c:tx>
            <c:strRef>
              <c:f>Sheet1!$I$1</c:f>
              <c:strCache>
                <c:ptCount val="1"/>
                <c:pt idx="0">
                  <c:v>Principal Class - After</c:v>
                </c:pt>
              </c:strCache>
            </c:strRef>
          </c:tx>
          <c:spPr>
            <a:solidFill>
              <a:schemeClr val="tx2">
                <a:lumMod val="75000"/>
              </a:schemeClr>
            </a:solidFill>
            <a:ln>
              <a:noFill/>
            </a:ln>
            <a:effectLst/>
          </c:spPr>
          <c:invertIfNegative val="0"/>
          <c:cat>
            <c:strRef>
              <c:f>Sheet1!$A$2:$A$7</c:f>
              <c:strCache>
                <c:ptCount val="6"/>
                <c:pt idx="0">
                  <c:v>Overall Average Change in Leadership Behaviour scores</c:v>
                </c:pt>
                <c:pt idx="1">
                  <c:v>Self Leadership</c:v>
                </c:pt>
                <c:pt idx="2">
                  <c:v>Technical Expertise</c:v>
                </c:pt>
                <c:pt idx="3">
                  <c:v>Relational Leadership</c:v>
                </c:pt>
                <c:pt idx="4">
                  <c:v>Building Relationships and Understanding Influence</c:v>
                </c:pt>
                <c:pt idx="5">
                  <c:v>Systems Thinking</c:v>
                </c:pt>
              </c:strCache>
            </c:strRef>
          </c:cat>
          <c:val>
            <c:numRef>
              <c:f>Sheet1!$I$2:$I$7</c:f>
              <c:numCache>
                <c:formatCode>0.00</c:formatCode>
                <c:ptCount val="6"/>
                <c:pt idx="0">
                  <c:v>4.4165703781512606</c:v>
                </c:pt>
                <c:pt idx="1">
                  <c:v>4.6637254901960787</c:v>
                </c:pt>
                <c:pt idx="2">
                  <c:v>4.7186274509803923</c:v>
                </c:pt>
                <c:pt idx="3">
                  <c:v>4.1828431372549035</c:v>
                </c:pt>
                <c:pt idx="4">
                  <c:v>4.7745798319327735</c:v>
                </c:pt>
                <c:pt idx="5">
                  <c:v>4.2506740196078425</c:v>
                </c:pt>
              </c:numCache>
            </c:numRef>
          </c:val>
          <c:extLst>
            <c:ext xmlns:c16="http://schemas.microsoft.com/office/drawing/2014/chart" uri="{C3380CC4-5D6E-409C-BE32-E72D297353CC}">
              <c16:uniqueId val="{00000007-1644-9A45-A781-C78A9ED9D559}"/>
            </c:ext>
          </c:extLst>
        </c:ser>
        <c:dLbls>
          <c:showLegendKey val="0"/>
          <c:showVal val="0"/>
          <c:showCatName val="0"/>
          <c:showSerName val="0"/>
          <c:showPercent val="0"/>
          <c:showBubbleSize val="0"/>
        </c:dLbls>
        <c:gapWidth val="219"/>
        <c:overlap val="-27"/>
        <c:axId val="789156271"/>
        <c:axId val="184051264"/>
      </c:barChart>
      <c:catAx>
        <c:axId val="78915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4051264"/>
        <c:crosses val="autoZero"/>
        <c:auto val="1"/>
        <c:lblAlgn val="ctr"/>
        <c:lblOffset val="100"/>
        <c:noMultiLvlLbl val="0"/>
      </c:catAx>
      <c:valAx>
        <c:axId val="184051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9156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6410422638003E-2"/>
          <c:y val="0.33032535375281558"/>
          <c:w val="0.88941897070196396"/>
          <c:h val="0.55255591564776096"/>
        </c:manualLayout>
      </c:layout>
      <c:barChart>
        <c:barDir val="bar"/>
        <c:grouping val="percentStacked"/>
        <c:varyColors val="0"/>
        <c:ser>
          <c:idx val="0"/>
          <c:order val="0"/>
          <c:tx>
            <c:strRef>
              <c:f>Sheet1!$B$1</c:f>
              <c:strCache>
                <c:ptCount val="1"/>
                <c:pt idx="0">
                  <c:v>Detractors</c:v>
                </c:pt>
              </c:strCache>
            </c:strRef>
          </c:tx>
          <c:spPr>
            <a:solidFill>
              <a:schemeClr val="tx2"/>
            </a:solidFill>
            <a:ln>
              <a:noFill/>
            </a:ln>
            <a:effectLst/>
          </c:spPr>
          <c:invertIfNegative val="0"/>
          <c:dLbls>
            <c:dLbl>
              <c:idx val="0"/>
              <c:layout>
                <c:manualLayout>
                  <c:x val="1.5079231267914002E-2"/>
                  <c:y val="9.43786725008035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81-484D-BF05-345FB00B96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Cohort 2</c:v>
                </c:pt>
              </c:strCache>
            </c:strRef>
          </c:cat>
          <c:val>
            <c:numRef>
              <c:f>Sheet1!$B$2</c:f>
              <c:numCache>
                <c:formatCode>0%</c:formatCode>
                <c:ptCount val="1"/>
                <c:pt idx="0">
                  <c:v>0.06</c:v>
                </c:pt>
              </c:numCache>
            </c:numRef>
          </c:val>
          <c:extLst>
            <c:ext xmlns:c16="http://schemas.microsoft.com/office/drawing/2014/chart" uri="{C3380CC4-5D6E-409C-BE32-E72D297353CC}">
              <c16:uniqueId val="{00000000-7481-484D-BF05-345FB00B9670}"/>
            </c:ext>
          </c:extLst>
        </c:ser>
        <c:ser>
          <c:idx val="1"/>
          <c:order val="1"/>
          <c:tx>
            <c:strRef>
              <c:f>Sheet1!$C$1</c:f>
              <c:strCache>
                <c:ptCount val="1"/>
                <c:pt idx="0">
                  <c:v>Ambivilent</c:v>
                </c:pt>
              </c:strCache>
            </c:strRef>
          </c:tx>
          <c:spPr>
            <a:solidFill>
              <a:schemeClr val="bg2"/>
            </a:solidFill>
            <a:ln>
              <a:solidFill>
                <a:schemeClr val="bg2"/>
              </a:solidFill>
            </a:ln>
            <a:effectLst/>
          </c:spPr>
          <c:invertIfNegative val="0"/>
          <c:dLbls>
            <c:dLbl>
              <c:idx val="0"/>
              <c:layout>
                <c:manualLayout>
                  <c:x val="1.00528208452760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81-484D-BF05-345FB00B96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Cohort 2</c:v>
                </c:pt>
              </c:strCache>
            </c:strRef>
          </c:cat>
          <c:val>
            <c:numRef>
              <c:f>Sheet1!$C$2</c:f>
              <c:numCache>
                <c:formatCode>0%</c:formatCode>
                <c:ptCount val="1"/>
                <c:pt idx="0">
                  <c:v>0.15</c:v>
                </c:pt>
              </c:numCache>
            </c:numRef>
          </c:val>
          <c:extLst>
            <c:ext xmlns:c16="http://schemas.microsoft.com/office/drawing/2014/chart" uri="{C3380CC4-5D6E-409C-BE32-E72D297353CC}">
              <c16:uniqueId val="{00000001-7481-484D-BF05-345FB00B9670}"/>
            </c:ext>
          </c:extLst>
        </c:ser>
        <c:ser>
          <c:idx val="2"/>
          <c:order val="2"/>
          <c:tx>
            <c:strRef>
              <c:f>Sheet1!$D$1</c:f>
              <c:strCache>
                <c:ptCount val="1"/>
                <c:pt idx="0">
                  <c:v>Promoters</c:v>
                </c:pt>
              </c:strCache>
            </c:strRef>
          </c:tx>
          <c:spPr>
            <a:solidFill>
              <a:srgbClr val="2D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Cohort 2</c:v>
                </c:pt>
              </c:strCache>
            </c:strRef>
          </c:cat>
          <c:val>
            <c:numRef>
              <c:f>Sheet1!$D$2</c:f>
              <c:numCache>
                <c:formatCode>0%</c:formatCode>
                <c:ptCount val="1"/>
                <c:pt idx="0">
                  <c:v>0.79</c:v>
                </c:pt>
              </c:numCache>
            </c:numRef>
          </c:val>
          <c:extLst>
            <c:ext xmlns:c16="http://schemas.microsoft.com/office/drawing/2014/chart" uri="{C3380CC4-5D6E-409C-BE32-E72D297353CC}">
              <c16:uniqueId val="{00000002-7481-484D-BF05-345FB00B9670}"/>
            </c:ext>
          </c:extLst>
        </c:ser>
        <c:dLbls>
          <c:dLblPos val="ctr"/>
          <c:showLegendKey val="0"/>
          <c:showVal val="1"/>
          <c:showCatName val="0"/>
          <c:showSerName val="0"/>
          <c:showPercent val="0"/>
          <c:showBubbleSize val="0"/>
        </c:dLbls>
        <c:gapWidth val="150"/>
        <c:overlap val="100"/>
        <c:axId val="167646496"/>
        <c:axId val="167614272"/>
      </c:barChart>
      <c:catAx>
        <c:axId val="167646496"/>
        <c:scaling>
          <c:orientation val="minMax"/>
        </c:scaling>
        <c:delete val="1"/>
        <c:axPos val="l"/>
        <c:numFmt formatCode="General" sourceLinked="1"/>
        <c:majorTickMark val="none"/>
        <c:minorTickMark val="none"/>
        <c:tickLblPos val="nextTo"/>
        <c:crossAx val="167614272"/>
        <c:crosses val="autoZero"/>
        <c:auto val="1"/>
        <c:lblAlgn val="ctr"/>
        <c:lblOffset val="100"/>
        <c:noMultiLvlLbl val="0"/>
      </c:catAx>
      <c:valAx>
        <c:axId val="167614272"/>
        <c:scaling>
          <c:orientation val="minMax"/>
        </c:scaling>
        <c:delete val="1"/>
        <c:axPos val="b"/>
        <c:numFmt formatCode="0%" sourceLinked="1"/>
        <c:majorTickMark val="none"/>
        <c:minorTickMark val="none"/>
        <c:tickLblPos val="nextTo"/>
        <c:crossAx val="167646496"/>
        <c:crosses val="autoZero"/>
        <c:crossBetween val="between"/>
      </c:valAx>
      <c:spPr>
        <a:noFill/>
        <a:ln>
          <a:noFill/>
        </a:ln>
        <a:effectLst/>
      </c:spPr>
    </c:plotArea>
    <c:legend>
      <c:legendPos val="b"/>
      <c:layout>
        <c:manualLayout>
          <c:xMode val="edge"/>
          <c:yMode val="edge"/>
          <c:x val="5.0000118734104475E-2"/>
          <c:y val="0.75473813628044473"/>
          <c:w val="0.89999976253179104"/>
          <c:h val="0.222350310433506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Detractors</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c:v>
                </c:pt>
              </c:numCache>
            </c:numRef>
          </c:val>
          <c:extLst>
            <c:ext xmlns:c16="http://schemas.microsoft.com/office/drawing/2014/chart" uri="{C3380CC4-5D6E-409C-BE32-E72D297353CC}">
              <c16:uniqueId val="{00000000-138C-9A42-8155-D8C1AACACB28}"/>
            </c:ext>
          </c:extLst>
        </c:ser>
        <c:ser>
          <c:idx val="1"/>
          <c:order val="1"/>
          <c:tx>
            <c:strRef>
              <c:f>Sheet1!$C$1</c:f>
              <c:strCache>
                <c:ptCount val="1"/>
                <c:pt idx="0">
                  <c:v>Ambivilient</c:v>
                </c:pt>
              </c:strCache>
            </c:strRef>
          </c:tx>
          <c:spPr>
            <a:solidFill>
              <a:schemeClr val="bg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c:v>
                </c:pt>
              </c:numCache>
            </c:numRef>
          </c:val>
          <c:extLst>
            <c:ext xmlns:c16="http://schemas.microsoft.com/office/drawing/2014/chart" uri="{C3380CC4-5D6E-409C-BE32-E72D297353CC}">
              <c16:uniqueId val="{00000001-138C-9A42-8155-D8C1AACACB28}"/>
            </c:ext>
          </c:extLst>
        </c:ser>
        <c:ser>
          <c:idx val="2"/>
          <c:order val="2"/>
          <c:tx>
            <c:strRef>
              <c:f>Sheet1!$D$1</c:f>
              <c:strCache>
                <c:ptCount val="1"/>
                <c:pt idx="0">
                  <c:v>Promoters</c:v>
                </c:pt>
              </c:strCache>
            </c:strRef>
          </c:tx>
          <c:spPr>
            <a:solidFill>
              <a:srgbClr val="2DB050"/>
            </a:solidFill>
            <a:ln>
              <a:solidFill>
                <a:srgbClr val="2D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0.55000000000000004</c:v>
                </c:pt>
              </c:numCache>
            </c:numRef>
          </c:val>
          <c:extLst>
            <c:ext xmlns:c16="http://schemas.microsoft.com/office/drawing/2014/chart" uri="{C3380CC4-5D6E-409C-BE32-E72D297353CC}">
              <c16:uniqueId val="{00000002-138C-9A42-8155-D8C1AACACB28}"/>
            </c:ext>
          </c:extLst>
        </c:ser>
        <c:dLbls>
          <c:dLblPos val="ctr"/>
          <c:showLegendKey val="0"/>
          <c:showVal val="1"/>
          <c:showCatName val="0"/>
          <c:showSerName val="0"/>
          <c:showPercent val="0"/>
          <c:showBubbleSize val="0"/>
        </c:dLbls>
        <c:gapWidth val="150"/>
        <c:overlap val="100"/>
        <c:axId val="205974176"/>
        <c:axId val="1633446687"/>
      </c:barChart>
      <c:catAx>
        <c:axId val="205974176"/>
        <c:scaling>
          <c:orientation val="minMax"/>
        </c:scaling>
        <c:delete val="1"/>
        <c:axPos val="l"/>
        <c:numFmt formatCode="General" sourceLinked="1"/>
        <c:majorTickMark val="none"/>
        <c:minorTickMark val="none"/>
        <c:tickLblPos val="nextTo"/>
        <c:crossAx val="1633446687"/>
        <c:crosses val="autoZero"/>
        <c:auto val="1"/>
        <c:lblAlgn val="ctr"/>
        <c:lblOffset val="100"/>
        <c:noMultiLvlLbl val="0"/>
      </c:catAx>
      <c:valAx>
        <c:axId val="1633446687"/>
        <c:scaling>
          <c:orientation val="minMax"/>
        </c:scaling>
        <c:delete val="1"/>
        <c:axPos val="b"/>
        <c:numFmt formatCode="0%" sourceLinked="1"/>
        <c:majorTickMark val="none"/>
        <c:minorTickMark val="none"/>
        <c:tickLblPos val="nextTo"/>
        <c:crossAx val="20597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a:t>Per participant cost of the FLP</a:t>
            </a:r>
            <a:r>
              <a:rPr lang="en-US" sz="1000" b="1" baseline="0" dirty="0"/>
              <a:t> compared to other year long education professional development courses *</a:t>
            </a:r>
          </a:p>
        </c:rich>
      </c:tx>
      <c:layout>
        <c:manualLayout>
          <c:xMode val="edge"/>
          <c:yMode val="edge"/>
          <c:x val="0.19436685566609624"/>
          <c:y val="3.6310076618073749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292358422228401E-2"/>
          <c:y val="0.18485966987305141"/>
          <c:w val="0.90170764157777161"/>
          <c:h val="0.66499842825657252"/>
        </c:manualLayout>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9BE8-3A43-9097-A3885D4C648C}"/>
              </c:ext>
            </c:extLst>
          </c:dPt>
          <c:dPt>
            <c:idx val="1"/>
            <c:invertIfNegative val="0"/>
            <c:bubble3D val="0"/>
            <c:spPr>
              <a:solidFill>
                <a:schemeClr val="bg2"/>
              </a:solidFill>
              <a:ln>
                <a:noFill/>
              </a:ln>
              <a:effectLst/>
            </c:spPr>
            <c:extLst>
              <c:ext xmlns:c16="http://schemas.microsoft.com/office/drawing/2014/chart" uri="{C3380CC4-5D6E-409C-BE32-E72D297353CC}">
                <c16:uniqueId val="{00000005-9BE8-3A43-9097-A3885D4C648C}"/>
              </c:ext>
            </c:extLst>
          </c:dPt>
          <c:dPt>
            <c:idx val="3"/>
            <c:invertIfNegative val="0"/>
            <c:bubble3D val="0"/>
            <c:spPr>
              <a:solidFill>
                <a:schemeClr val="accent2">
                  <a:lumMod val="50000"/>
                </a:schemeClr>
              </a:solidFill>
              <a:ln>
                <a:noFill/>
              </a:ln>
              <a:effectLst/>
            </c:spPr>
            <c:extLst>
              <c:ext xmlns:c16="http://schemas.microsoft.com/office/drawing/2014/chart" uri="{C3380CC4-5D6E-409C-BE32-E72D297353CC}">
                <c16:uniqueId val="{00000006-9BE8-3A43-9097-A3885D4C648C}"/>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7-9BE8-3A43-9097-A3885D4C648C}"/>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8-9BE8-3A43-9097-A3885D4C648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Initial costing for FLP</c:v>
                </c:pt>
                <c:pt idx="1">
                  <c:v>Actual costing of 'hybrid'*  FLP</c:v>
                </c:pt>
                <c:pt idx="3">
                  <c:v>High case</c:v>
                </c:pt>
                <c:pt idx="4">
                  <c:v>Mid case</c:v>
                </c:pt>
                <c:pt idx="5">
                  <c:v>Low case</c:v>
                </c:pt>
              </c:strCache>
            </c:strRef>
          </c:cat>
          <c:val>
            <c:numRef>
              <c:f>Sheet1!$B$2:$B$7</c:f>
              <c:numCache>
                <c:formatCode>_("$"* #,##0_);_("$"* \(#,##0\);_("$"* "-"??_);_(@_)</c:formatCode>
                <c:ptCount val="6"/>
                <c:pt idx="0">
                  <c:v>94200</c:v>
                </c:pt>
                <c:pt idx="1">
                  <c:v>39500</c:v>
                </c:pt>
                <c:pt idx="3">
                  <c:v>63500</c:v>
                </c:pt>
                <c:pt idx="4">
                  <c:v>15600</c:v>
                </c:pt>
                <c:pt idx="5">
                  <c:v>3800</c:v>
                </c:pt>
              </c:numCache>
            </c:numRef>
          </c:val>
          <c:extLst>
            <c:ext xmlns:c16="http://schemas.microsoft.com/office/drawing/2014/chart" uri="{C3380CC4-5D6E-409C-BE32-E72D297353CC}">
              <c16:uniqueId val="{00000000-9BE8-3A43-9097-A3885D4C648C}"/>
            </c:ext>
          </c:extLst>
        </c:ser>
        <c:dLbls>
          <c:showLegendKey val="0"/>
          <c:showVal val="0"/>
          <c:showCatName val="0"/>
          <c:showSerName val="0"/>
          <c:showPercent val="0"/>
          <c:showBubbleSize val="0"/>
        </c:dLbls>
        <c:gapWidth val="0"/>
        <c:overlap val="-34"/>
        <c:axId val="63799440"/>
        <c:axId val="710998847"/>
      </c:barChart>
      <c:catAx>
        <c:axId val="637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10998847"/>
        <c:crosses val="autoZero"/>
        <c:auto val="1"/>
        <c:lblAlgn val="ctr"/>
        <c:lblOffset val="100"/>
        <c:noMultiLvlLbl val="0"/>
      </c:catAx>
      <c:valAx>
        <c:axId val="710998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Per participant cost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99440"/>
        <c:crosses val="autoZero"/>
        <c:crossBetween val="between"/>
        <c:majorUnit val="2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02523014732011E-2"/>
          <c:y val="7.9896977267810185E-2"/>
          <c:w val="0.92539747698526797"/>
          <c:h val="0.8384472432531197"/>
        </c:manualLayout>
      </c:layout>
      <c:barChart>
        <c:barDir val="bar"/>
        <c:grouping val="percentStacked"/>
        <c:varyColors val="0"/>
        <c:ser>
          <c:idx val="0"/>
          <c:order val="0"/>
          <c:tx>
            <c:strRef>
              <c:f>Sheet1!$B$1</c:f>
              <c:strCache>
                <c:ptCount val="1"/>
                <c:pt idx="0">
                  <c:v>Disagree</c:v>
                </c:pt>
              </c:strCache>
            </c:strRef>
          </c:tx>
          <c:spPr>
            <a:solidFill>
              <a:srgbClr val="FF0000"/>
            </a:solidFill>
            <a:ln>
              <a:noFill/>
            </a:ln>
            <a:effectLst/>
          </c:spPr>
          <c:invertIfNegative val="0"/>
          <c:dLbls>
            <c:dLbl>
              <c:idx val="1"/>
              <c:layout>
                <c:manualLayout>
                  <c:x val="-1.762093755875091E-2"/>
                  <c:y val="-8.4908372166946124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16-2B4F-BBBB-C22C2C60BB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Category 2</c:v>
                </c:pt>
              </c:strCache>
            </c:strRef>
          </c:cat>
          <c:val>
            <c:numRef>
              <c:f>Sheet1!$B$2:$B$4</c:f>
              <c:numCache>
                <c:formatCode>0%</c:formatCode>
                <c:ptCount val="3"/>
                <c:pt idx="1">
                  <c:v>0.03</c:v>
                </c:pt>
              </c:numCache>
            </c:numRef>
          </c:val>
          <c:extLst>
            <c:ext xmlns:c16="http://schemas.microsoft.com/office/drawing/2014/chart" uri="{C3380CC4-5D6E-409C-BE32-E72D297353CC}">
              <c16:uniqueId val="{00000000-EA64-6549-98B3-F7F92F92C879}"/>
            </c:ext>
          </c:extLst>
        </c:ser>
        <c:ser>
          <c:idx val="1"/>
          <c:order val="1"/>
          <c:tx>
            <c:strRef>
              <c:f>Sheet1!$C$1</c:f>
              <c:strCache>
                <c:ptCount val="1"/>
                <c:pt idx="0">
                  <c:v>Neutral</c:v>
                </c:pt>
              </c:strCache>
            </c:strRef>
          </c:tx>
          <c:spPr>
            <a:solidFill>
              <a:schemeClr val="accent4">
                <a:lumMod val="20000"/>
                <a:lumOff val="80000"/>
              </a:schemeClr>
            </a:solidFill>
            <a:ln>
              <a:noFill/>
            </a:ln>
            <a:effectLst/>
          </c:spPr>
          <c:invertIfNegative val="0"/>
          <c:dLbls>
            <c:dLbl>
              <c:idx val="0"/>
              <c:layout>
                <c:manualLayout>
                  <c:x val="-8.810468779375460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16-2B4F-BBBB-C22C2C60BB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Category 2</c:v>
                </c:pt>
              </c:strCache>
            </c:strRef>
          </c:cat>
          <c:val>
            <c:numRef>
              <c:f>Sheet1!$C$2:$C$4</c:f>
              <c:numCache>
                <c:formatCode>0%</c:formatCode>
                <c:ptCount val="3"/>
                <c:pt idx="0">
                  <c:v>0.02</c:v>
                </c:pt>
                <c:pt idx="1">
                  <c:v>0.06</c:v>
                </c:pt>
              </c:numCache>
            </c:numRef>
          </c:val>
          <c:extLst>
            <c:ext xmlns:c16="http://schemas.microsoft.com/office/drawing/2014/chart" uri="{C3380CC4-5D6E-409C-BE32-E72D297353CC}">
              <c16:uniqueId val="{00000001-EA64-6549-98B3-F7F92F92C879}"/>
            </c:ext>
          </c:extLst>
        </c:ser>
        <c:ser>
          <c:idx val="2"/>
          <c:order val="2"/>
          <c:tx>
            <c:strRef>
              <c:f>Sheet1!$D$1</c:f>
              <c:strCache>
                <c:ptCount val="1"/>
                <c:pt idx="0">
                  <c:v>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Category 2</c:v>
                </c:pt>
              </c:strCache>
            </c:strRef>
          </c:cat>
          <c:val>
            <c:numRef>
              <c:f>Sheet1!$D$2:$D$4</c:f>
              <c:numCache>
                <c:formatCode>0%</c:formatCode>
                <c:ptCount val="3"/>
                <c:pt idx="0">
                  <c:v>0.1</c:v>
                </c:pt>
                <c:pt idx="1">
                  <c:v>0.41</c:v>
                </c:pt>
              </c:numCache>
            </c:numRef>
          </c:val>
          <c:extLst>
            <c:ext xmlns:c16="http://schemas.microsoft.com/office/drawing/2014/chart" uri="{C3380CC4-5D6E-409C-BE32-E72D297353CC}">
              <c16:uniqueId val="{00000002-EA64-6549-98B3-F7F92F92C879}"/>
            </c:ext>
          </c:extLst>
        </c:ser>
        <c:ser>
          <c:idx val="3"/>
          <c:order val="3"/>
          <c:tx>
            <c:strRef>
              <c:f>Sheet1!$E$1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1"/>
                <c:pt idx="0">
                  <c:v>Category 2</c:v>
                </c:pt>
              </c:strCache>
            </c:strRef>
          </c:cat>
          <c:val>
            <c:numRef>
              <c:f>Sheet1!$E$2:$E$4</c:f>
              <c:numCache>
                <c:formatCode>0%</c:formatCode>
                <c:ptCount val="3"/>
                <c:pt idx="0">
                  <c:v>0.88</c:v>
                </c:pt>
                <c:pt idx="1">
                  <c:v>0.5</c:v>
                </c:pt>
              </c:numCache>
            </c:numRef>
          </c:val>
          <c:extLst>
            <c:ext xmlns:c16="http://schemas.microsoft.com/office/drawing/2014/chart" uri="{C3380CC4-5D6E-409C-BE32-E72D297353CC}">
              <c16:uniqueId val="{00000003-EA64-6549-98B3-F7F92F92C879}"/>
            </c:ext>
          </c:extLst>
        </c:ser>
        <c:dLbls>
          <c:dLblPos val="ctr"/>
          <c:showLegendKey val="0"/>
          <c:showVal val="1"/>
          <c:showCatName val="0"/>
          <c:showSerName val="0"/>
          <c:showPercent val="0"/>
          <c:showBubbleSize val="0"/>
        </c:dLbls>
        <c:gapWidth val="79"/>
        <c:overlap val="100"/>
        <c:axId val="2012288768"/>
        <c:axId val="1385741647"/>
      </c:barChart>
      <c:catAx>
        <c:axId val="2012288768"/>
        <c:scaling>
          <c:orientation val="minMax"/>
        </c:scaling>
        <c:delete val="1"/>
        <c:axPos val="l"/>
        <c:numFmt formatCode="General" sourceLinked="1"/>
        <c:majorTickMark val="none"/>
        <c:minorTickMark val="none"/>
        <c:tickLblPos val="nextTo"/>
        <c:crossAx val="1385741647"/>
        <c:crosses val="autoZero"/>
        <c:auto val="1"/>
        <c:lblAlgn val="ctr"/>
        <c:lblOffset val="100"/>
        <c:noMultiLvlLbl val="0"/>
      </c:catAx>
      <c:valAx>
        <c:axId val="1385741647"/>
        <c:scaling>
          <c:orientation val="minMax"/>
        </c:scaling>
        <c:delete val="1"/>
        <c:axPos val="b"/>
        <c:numFmt formatCode="0%" sourceLinked="1"/>
        <c:majorTickMark val="none"/>
        <c:minorTickMark val="none"/>
        <c:tickLblPos val="nextTo"/>
        <c:crossAx val="201228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51352229030658E-2"/>
          <c:y val="0.13627699445332148"/>
          <c:w val="0.86895017496578075"/>
          <c:h val="0.72744601109335705"/>
        </c:manualLayout>
      </c:layout>
      <c:barChart>
        <c:barDir val="bar"/>
        <c:grouping val="stacked"/>
        <c:varyColors val="0"/>
        <c:ser>
          <c:idx val="0"/>
          <c:order val="0"/>
          <c:tx>
            <c:strRef>
              <c:f>Sheet1!$B$1</c:f>
              <c:strCache>
                <c:ptCount val="1"/>
                <c:pt idx="0">
                  <c:v>Strongly Disagree</c:v>
                </c:pt>
              </c:strCache>
            </c:strRef>
          </c:tx>
          <c:spPr>
            <a:solidFill>
              <a:schemeClr val="accent4">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7D5-4AA8-9203-3F320F5B13F9}"/>
                </c:ext>
              </c:extLst>
            </c:dLbl>
            <c:dLbl>
              <c:idx val="1"/>
              <c:layout>
                <c:manualLayout>
                  <c:x val="-1.0158334167948939E-2"/>
                  <c:y val="-2.839071253917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D5-4AA8-9203-3F320F5B13F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Sheet1!$B$2:$B$3</c:f>
              <c:numCache>
                <c:formatCode>0%</c:formatCode>
                <c:ptCount val="2"/>
                <c:pt idx="0">
                  <c:v>0</c:v>
                </c:pt>
                <c:pt idx="1">
                  <c:v>0.03</c:v>
                </c:pt>
              </c:numCache>
            </c:numRef>
          </c:val>
          <c:extLst>
            <c:ext xmlns:c16="http://schemas.microsoft.com/office/drawing/2014/chart" uri="{C3380CC4-5D6E-409C-BE32-E72D297353CC}">
              <c16:uniqueId val="{00000002-F7D5-4AA8-9203-3F320F5B13F9}"/>
            </c:ext>
          </c:extLst>
        </c:ser>
        <c:ser>
          <c:idx val="1"/>
          <c:order val="1"/>
          <c:tx>
            <c:strRef>
              <c:f>Sheet1!$C$1</c:f>
              <c:strCache>
                <c:ptCount val="1"/>
                <c:pt idx="0">
                  <c:v>Disagree</c:v>
                </c:pt>
              </c:strCache>
            </c:strRef>
          </c:tx>
          <c:spPr>
            <a:solidFill>
              <a:schemeClr val="accent4">
                <a:lumMod val="20000"/>
                <a:lumOff val="8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7D5-4AA8-9203-3F320F5B13F9}"/>
                </c:ext>
              </c:extLst>
            </c:dLbl>
            <c:spPr>
              <a:solidFill>
                <a:schemeClr val="accent4">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Sheet1!$C$2:$C$3</c:f>
              <c:numCache>
                <c:formatCode>0%</c:formatCode>
                <c:ptCount val="2"/>
                <c:pt idx="0">
                  <c:v>0</c:v>
                </c:pt>
                <c:pt idx="1">
                  <c:v>0.09</c:v>
                </c:pt>
              </c:numCache>
            </c:numRef>
          </c:val>
          <c:extLst>
            <c:ext xmlns:c16="http://schemas.microsoft.com/office/drawing/2014/chart" uri="{C3380CC4-5D6E-409C-BE32-E72D297353CC}">
              <c16:uniqueId val="{00000004-F7D5-4AA8-9203-3F320F5B13F9}"/>
            </c:ext>
          </c:extLst>
        </c:ser>
        <c:ser>
          <c:idx val="2"/>
          <c:order val="2"/>
          <c:tx>
            <c:strRef>
              <c:f>Sheet1!$D$1</c:f>
              <c:strCache>
                <c:ptCount val="1"/>
                <c:pt idx="0">
                  <c:v>Neutral</c:v>
                </c:pt>
              </c:strCache>
            </c:strRef>
          </c:tx>
          <c:spPr>
            <a:solidFill>
              <a:schemeClr val="accent3"/>
            </a:solidFill>
            <a:ln>
              <a:noFill/>
            </a:ln>
            <a:effectLst/>
          </c:spPr>
          <c:invertIfNegative val="0"/>
          <c:dLbls>
            <c:delete val="1"/>
          </c:dLbls>
          <c:cat>
            <c:strRef>
              <c:f>Sheet1!$A$2:$A$3</c:f>
              <c:strCache>
                <c:ptCount val="2"/>
                <c:pt idx="0">
                  <c:v>C2</c:v>
                </c:pt>
                <c:pt idx="1">
                  <c:v>C1</c:v>
                </c:pt>
              </c:strCache>
            </c:strRef>
          </c:cat>
          <c:val>
            <c:numRef>
              <c:f>Sheet1!$D$2:$D$3</c:f>
              <c:numCache>
                <c:formatCode>0%</c:formatCode>
                <c:ptCount val="2"/>
                <c:pt idx="0">
                  <c:v>0</c:v>
                </c:pt>
                <c:pt idx="1">
                  <c:v>0</c:v>
                </c:pt>
              </c:numCache>
            </c:numRef>
          </c:val>
          <c:extLst>
            <c:ext xmlns:c16="http://schemas.microsoft.com/office/drawing/2014/chart" uri="{C3380CC4-5D6E-409C-BE32-E72D297353CC}">
              <c16:uniqueId val="{00000005-F7D5-4AA8-9203-3F320F5B13F9}"/>
            </c:ext>
          </c:extLst>
        </c:ser>
        <c:ser>
          <c:idx val="3"/>
          <c:order val="3"/>
          <c:tx>
            <c:strRef>
              <c:f>Sheet1!$E$1</c:f>
              <c:strCache>
                <c:ptCount val="1"/>
                <c:pt idx="0">
                  <c:v>Agree</c:v>
                </c:pt>
              </c:strCache>
            </c:strRef>
          </c:tx>
          <c:spPr>
            <a:solidFill>
              <a:schemeClr val="accent6"/>
            </a:solidFill>
            <a:ln>
              <a:noFill/>
            </a:ln>
            <a:effectLst/>
          </c:spPr>
          <c:invertIfNegative val="0"/>
          <c:dLbls>
            <c:spPr>
              <a:solidFill>
                <a:schemeClr val="accent6"/>
              </a:solid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Sheet1!$E$2:$E$3</c:f>
              <c:numCache>
                <c:formatCode>0%</c:formatCode>
                <c:ptCount val="2"/>
                <c:pt idx="0">
                  <c:v>0.23</c:v>
                </c:pt>
                <c:pt idx="1">
                  <c:v>0.27</c:v>
                </c:pt>
              </c:numCache>
            </c:numRef>
          </c:val>
          <c:extLst>
            <c:ext xmlns:c16="http://schemas.microsoft.com/office/drawing/2014/chart" uri="{C3380CC4-5D6E-409C-BE32-E72D297353CC}">
              <c16:uniqueId val="{00000006-F7D5-4AA8-9203-3F320F5B13F9}"/>
            </c:ext>
          </c:extLst>
        </c:ser>
        <c:ser>
          <c:idx val="4"/>
          <c:order val="4"/>
          <c:tx>
            <c:strRef>
              <c:f>Sheet1!$F$1</c:f>
              <c:strCache>
                <c:ptCount val="1"/>
                <c:pt idx="0">
                  <c:v>Strongly Agree </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Sheet1!$F$2:$F$3</c:f>
              <c:numCache>
                <c:formatCode>0%</c:formatCode>
                <c:ptCount val="2"/>
                <c:pt idx="0">
                  <c:v>0.77</c:v>
                </c:pt>
                <c:pt idx="1">
                  <c:v>0.61</c:v>
                </c:pt>
              </c:numCache>
            </c:numRef>
          </c:val>
          <c:extLst>
            <c:ext xmlns:c16="http://schemas.microsoft.com/office/drawing/2014/chart" uri="{C3380CC4-5D6E-409C-BE32-E72D297353CC}">
              <c16:uniqueId val="{00000007-F7D5-4AA8-9203-3F320F5B13F9}"/>
            </c:ext>
          </c:extLst>
        </c:ser>
        <c:dLbls>
          <c:dLblPos val="ctr"/>
          <c:showLegendKey val="0"/>
          <c:showVal val="1"/>
          <c:showCatName val="0"/>
          <c:showSerName val="0"/>
          <c:showPercent val="0"/>
          <c:showBubbleSize val="0"/>
        </c:dLbls>
        <c:gapWidth val="79"/>
        <c:overlap val="100"/>
        <c:axId val="1347561503"/>
        <c:axId val="1347563935"/>
      </c:barChart>
      <c:catAx>
        <c:axId val="1347561503"/>
        <c:scaling>
          <c:orientation val="minMax"/>
        </c:scaling>
        <c:delete val="1"/>
        <c:axPos val="l"/>
        <c:numFmt formatCode="General" sourceLinked="1"/>
        <c:majorTickMark val="none"/>
        <c:minorTickMark val="none"/>
        <c:tickLblPos val="nextTo"/>
        <c:crossAx val="1347563935"/>
        <c:crosses val="autoZero"/>
        <c:auto val="1"/>
        <c:lblAlgn val="ctr"/>
        <c:lblOffset val="100"/>
        <c:noMultiLvlLbl val="0"/>
      </c:catAx>
      <c:valAx>
        <c:axId val="1347563935"/>
        <c:scaling>
          <c:orientation val="minMax"/>
        </c:scaling>
        <c:delete val="1"/>
        <c:axPos val="b"/>
        <c:numFmt formatCode="0%" sourceLinked="1"/>
        <c:majorTickMark val="none"/>
        <c:minorTickMark val="none"/>
        <c:tickLblPos val="nextTo"/>
        <c:crossAx val="1347561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3627428475019"/>
          <c:y val="0.11775223045440462"/>
          <c:w val="0.84566372571524984"/>
          <c:h val="0.77430822496239116"/>
        </c:manualLayout>
      </c:layout>
      <c:barChart>
        <c:barDir val="bar"/>
        <c:grouping val="percentStacked"/>
        <c:varyColors val="0"/>
        <c:ser>
          <c:idx val="0"/>
          <c:order val="0"/>
          <c:tx>
            <c:strRef>
              <c:f>Sheet1!$B$1</c:f>
              <c:strCache>
                <c:ptCount val="1"/>
                <c:pt idx="0">
                  <c:v>Strongly disagree</c:v>
                </c:pt>
              </c:strCache>
            </c:strRef>
          </c:tx>
          <c:spPr>
            <a:solidFill>
              <a:schemeClr val="accent1"/>
            </a:solidFill>
            <a:ln>
              <a:noFill/>
            </a:ln>
            <a:effectLst/>
          </c:spPr>
          <c:invertIfNegative val="0"/>
          <c:dLbls>
            <c:delete val="1"/>
          </c:dLbls>
          <c:cat>
            <c:strRef>
              <c:f>Sheet1!$A$2:$A$3</c:f>
              <c:strCache>
                <c:ptCount val="2"/>
                <c:pt idx="0">
                  <c:v>C2</c:v>
                </c:pt>
                <c:pt idx="1">
                  <c:v>C1</c:v>
                </c:pt>
              </c:strCache>
            </c:strRef>
          </c:cat>
          <c:val>
            <c:numRef>
              <c:f>Sheet1!$B$2:$B$3</c:f>
              <c:numCache>
                <c:formatCode>0%</c:formatCode>
                <c:ptCount val="2"/>
                <c:pt idx="0">
                  <c:v>0</c:v>
                </c:pt>
                <c:pt idx="1">
                  <c:v>0</c:v>
                </c:pt>
              </c:numCache>
            </c:numRef>
          </c:val>
          <c:extLst>
            <c:ext xmlns:c16="http://schemas.microsoft.com/office/drawing/2014/chart" uri="{C3380CC4-5D6E-409C-BE32-E72D297353CC}">
              <c16:uniqueId val="{00000000-7B66-3F4B-901D-9E6FA26E2136}"/>
            </c:ext>
          </c:extLst>
        </c:ser>
        <c:ser>
          <c:idx val="1"/>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964B-B546-B395-9736765B04C1}"/>
                </c:ext>
              </c:extLst>
            </c:dLbl>
            <c:dLbl>
              <c:idx val="1"/>
              <c:layout>
                <c:manualLayout>
                  <c:x val="-7.3502560387923313E-2"/>
                  <c:y val="0"/>
                </c:manualLayout>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4B-B546-B395-9736765B04C1}"/>
                </c:ext>
              </c:extLst>
            </c:dLbl>
            <c:spPr>
              <a:solidFill>
                <a:schemeClr val="tx2"/>
              </a:solid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Sheet1!$C$2:$C$3</c:f>
              <c:numCache>
                <c:formatCode>0%</c:formatCode>
                <c:ptCount val="2"/>
                <c:pt idx="0">
                  <c:v>0</c:v>
                </c:pt>
                <c:pt idx="1">
                  <c:v>0.04</c:v>
                </c:pt>
              </c:numCache>
            </c:numRef>
          </c:val>
          <c:extLst>
            <c:ext xmlns:c16="http://schemas.microsoft.com/office/drawing/2014/chart" uri="{C3380CC4-5D6E-409C-BE32-E72D297353CC}">
              <c16:uniqueId val="{00000001-7B66-3F4B-901D-9E6FA26E2136}"/>
            </c:ext>
          </c:extLst>
        </c:ser>
        <c:ser>
          <c:idx val="2"/>
          <c:order val="2"/>
          <c:tx>
            <c:strRef>
              <c:f>Sheet1!$D$1</c:f>
              <c:strCache>
                <c:ptCount val="1"/>
                <c:pt idx="0">
                  <c:v>Neutral </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964B-B546-B395-9736765B04C1}"/>
                </c:ext>
              </c:extLst>
            </c:dLbl>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Sheet1!$D$2:$D$3</c:f>
              <c:numCache>
                <c:formatCode>0%</c:formatCode>
                <c:ptCount val="2"/>
                <c:pt idx="0">
                  <c:v>0</c:v>
                </c:pt>
                <c:pt idx="1">
                  <c:v>0.06</c:v>
                </c:pt>
              </c:numCache>
            </c:numRef>
          </c:val>
          <c:extLst>
            <c:ext xmlns:c16="http://schemas.microsoft.com/office/drawing/2014/chart" uri="{C3380CC4-5D6E-409C-BE32-E72D297353CC}">
              <c16:uniqueId val="{00000002-7B66-3F4B-901D-9E6FA26E2136}"/>
            </c:ext>
          </c:extLst>
        </c:ser>
        <c:ser>
          <c:idx val="3"/>
          <c:order val="3"/>
          <c:tx>
            <c:strRef>
              <c:f>Sheet1!$E$1</c:f>
              <c:strCache>
                <c:ptCount val="1"/>
                <c:pt idx="0">
                  <c:v>Agree</c:v>
                </c:pt>
              </c:strCache>
            </c:strRef>
          </c:tx>
          <c:spPr>
            <a:solidFill>
              <a:schemeClr val="accent6"/>
            </a:solidFill>
            <a:ln>
              <a:noFill/>
            </a:ln>
            <a:effectLst/>
          </c:spPr>
          <c:invertIfNegative val="0"/>
          <c:dLbls>
            <c:spPr>
              <a:solidFill>
                <a:schemeClr val="accent6"/>
              </a:solid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Sheet1!$E$2:$E$3</c:f>
              <c:numCache>
                <c:formatCode>0%</c:formatCode>
                <c:ptCount val="2"/>
                <c:pt idx="0">
                  <c:v>0.4</c:v>
                </c:pt>
                <c:pt idx="1">
                  <c:v>0.16</c:v>
                </c:pt>
              </c:numCache>
            </c:numRef>
          </c:val>
          <c:extLst>
            <c:ext xmlns:c16="http://schemas.microsoft.com/office/drawing/2014/chart" uri="{C3380CC4-5D6E-409C-BE32-E72D297353CC}">
              <c16:uniqueId val="{00000003-7B66-3F4B-901D-9E6FA26E2136}"/>
            </c:ext>
          </c:extLst>
        </c:ser>
        <c:ser>
          <c:idx val="4"/>
          <c:order val="4"/>
          <c:tx>
            <c:strRef>
              <c:f>Sheet1!$F$1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c:v>
                </c:pt>
                <c:pt idx="1">
                  <c:v>C1</c:v>
                </c:pt>
              </c:strCache>
            </c:strRef>
          </c:cat>
          <c:val>
            <c:numRef>
              <c:f>Sheet1!$F$2:$F$3</c:f>
              <c:numCache>
                <c:formatCode>0%</c:formatCode>
                <c:ptCount val="2"/>
                <c:pt idx="0">
                  <c:v>0.52</c:v>
                </c:pt>
                <c:pt idx="1">
                  <c:v>0.74</c:v>
                </c:pt>
              </c:numCache>
            </c:numRef>
          </c:val>
          <c:extLst>
            <c:ext xmlns:c16="http://schemas.microsoft.com/office/drawing/2014/chart" uri="{C3380CC4-5D6E-409C-BE32-E72D297353CC}">
              <c16:uniqueId val="{00000004-7B66-3F4B-901D-9E6FA26E2136}"/>
            </c:ext>
          </c:extLst>
        </c:ser>
        <c:dLbls>
          <c:dLblPos val="ctr"/>
          <c:showLegendKey val="0"/>
          <c:showVal val="1"/>
          <c:showCatName val="0"/>
          <c:showSerName val="0"/>
          <c:showPercent val="0"/>
          <c:showBubbleSize val="0"/>
        </c:dLbls>
        <c:gapWidth val="79"/>
        <c:overlap val="100"/>
        <c:axId val="838822111"/>
        <c:axId val="1347947903"/>
      </c:barChart>
      <c:catAx>
        <c:axId val="838822111"/>
        <c:scaling>
          <c:orientation val="minMax"/>
        </c:scaling>
        <c:delete val="1"/>
        <c:axPos val="l"/>
        <c:numFmt formatCode="General" sourceLinked="1"/>
        <c:majorTickMark val="none"/>
        <c:minorTickMark val="none"/>
        <c:tickLblPos val="nextTo"/>
        <c:crossAx val="1347947903"/>
        <c:crosses val="autoZero"/>
        <c:auto val="1"/>
        <c:lblAlgn val="ctr"/>
        <c:lblOffset val="100"/>
        <c:noMultiLvlLbl val="0"/>
      </c:catAx>
      <c:valAx>
        <c:axId val="1347947903"/>
        <c:scaling>
          <c:orientation val="minMax"/>
        </c:scaling>
        <c:delete val="1"/>
        <c:axPos val="b"/>
        <c:numFmt formatCode="0%" sourceLinked="1"/>
        <c:majorTickMark val="none"/>
        <c:minorTickMark val="none"/>
        <c:tickLblPos val="nextTo"/>
        <c:crossAx val="83882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9525" cap="flat" cmpd="sng" algn="ctr">
          <a:solidFill>
            <a:srgbClr val="941100"/>
          </a:solidFill>
          <a:prstDash val="solid"/>
          <a:round/>
          <a:headEnd type="none" w="med" len="med"/>
          <a:tailEnd type="none" w="med" len="med"/>
        </a14:hiddenLine>
      </a:ext>
    </a:extLst>
  </c:spPr>
  <c:txPr>
    <a:bodyPr/>
    <a:lstStyle/>
    <a:p>
      <a:pPr>
        <a:defRPr sz="9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Poorly prepared</c:v>
                </c:pt>
              </c:strCache>
            </c:strRef>
          </c:tx>
          <c:spPr>
            <a:solidFill>
              <a:schemeClr val="tx2"/>
            </a:solidFill>
            <a:ln>
              <a:noFill/>
            </a:ln>
            <a:effectLst/>
          </c:spPr>
          <c:invertIfNegative val="0"/>
          <c:dLbls>
            <c:dLbl>
              <c:idx val="0"/>
              <c:layout>
                <c:manualLayout>
                  <c:x val="0.18703502994907617"/>
                  <c:y val="-1.316408349803439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50-764A-8F8F-BC023EE36137}"/>
                </c:ext>
              </c:extLst>
            </c:dLbl>
            <c:dLbl>
              <c:idx val="1"/>
              <c:layout>
                <c:manualLayout>
                  <c:x val="0.16365565120544168"/>
                  <c:y val="-1.4360984258891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50-764A-8F8F-BC023EE361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c:v>
                </c:pt>
              </c:strCache>
            </c:strRef>
          </c:cat>
          <c:val>
            <c:numRef>
              <c:f>Sheet1!$B$2:$B$3</c:f>
              <c:numCache>
                <c:formatCode>0%</c:formatCode>
                <c:ptCount val="2"/>
                <c:pt idx="0">
                  <c:v>7.0000000000000007E-2</c:v>
                </c:pt>
                <c:pt idx="1">
                  <c:v>0</c:v>
                </c:pt>
              </c:numCache>
            </c:numRef>
          </c:val>
          <c:extLst>
            <c:ext xmlns:c16="http://schemas.microsoft.com/office/drawing/2014/chart" uri="{C3380CC4-5D6E-409C-BE32-E72D297353CC}">
              <c16:uniqueId val="{00000000-BE50-764A-8F8F-BC023EE36137}"/>
            </c:ext>
          </c:extLst>
        </c:ser>
        <c:ser>
          <c:idx val="1"/>
          <c:order val="1"/>
          <c:tx>
            <c:strRef>
              <c:f>Sheet1!$C$1</c:f>
              <c:strCache>
                <c:ptCount val="1"/>
                <c:pt idx="0">
                  <c:v>Somewhat prepared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c:v>
                </c:pt>
              </c:strCache>
            </c:strRef>
          </c:cat>
          <c:val>
            <c:numRef>
              <c:f>Sheet1!$C$2:$C$3</c:f>
              <c:numCache>
                <c:formatCode>0%</c:formatCode>
                <c:ptCount val="2"/>
                <c:pt idx="0">
                  <c:v>0.44</c:v>
                </c:pt>
                <c:pt idx="1">
                  <c:v>0.13</c:v>
                </c:pt>
              </c:numCache>
            </c:numRef>
          </c:val>
          <c:extLst>
            <c:ext xmlns:c16="http://schemas.microsoft.com/office/drawing/2014/chart" uri="{C3380CC4-5D6E-409C-BE32-E72D297353CC}">
              <c16:uniqueId val="{00000001-BE50-764A-8F8F-BC023EE36137}"/>
            </c:ext>
          </c:extLst>
        </c:ser>
        <c:ser>
          <c:idx val="2"/>
          <c:order val="2"/>
          <c:tx>
            <c:strRef>
              <c:f>Sheet1!$D$1</c:f>
              <c:strCache>
                <c:ptCount val="1"/>
                <c:pt idx="0">
                  <c:v>Well prepared </c:v>
                </c:pt>
              </c:strCache>
            </c:strRef>
          </c:tx>
          <c:spPr>
            <a:solidFill>
              <a:schemeClr val="accent6">
                <a:lumMod val="40000"/>
                <a:lumOff val="60000"/>
              </a:schemeClr>
            </a:solidFill>
            <a:ln>
              <a:solidFill>
                <a:schemeClr val="accent6">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c:v>
                </c:pt>
              </c:strCache>
            </c:strRef>
          </c:cat>
          <c:val>
            <c:numRef>
              <c:f>Sheet1!$D$2:$D$3</c:f>
              <c:numCache>
                <c:formatCode>0%</c:formatCode>
                <c:ptCount val="2"/>
                <c:pt idx="0">
                  <c:v>0.4</c:v>
                </c:pt>
                <c:pt idx="1">
                  <c:v>0.55000000000000004</c:v>
                </c:pt>
              </c:numCache>
            </c:numRef>
          </c:val>
          <c:extLst>
            <c:ext xmlns:c16="http://schemas.microsoft.com/office/drawing/2014/chart" uri="{C3380CC4-5D6E-409C-BE32-E72D297353CC}">
              <c16:uniqueId val="{00000003-BE50-764A-8F8F-BC023EE36137}"/>
            </c:ext>
          </c:extLst>
        </c:ser>
        <c:ser>
          <c:idx val="3"/>
          <c:order val="3"/>
          <c:tx>
            <c:strRef>
              <c:f>Sheet1!$E$1</c:f>
              <c:strCache>
                <c:ptCount val="1"/>
                <c:pt idx="0">
                  <c:v>Very well prepared </c:v>
                </c:pt>
              </c:strCache>
            </c:strRef>
          </c:tx>
          <c:spPr>
            <a:solidFill>
              <a:srgbClr val="2D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C1 Before</c:v>
                </c:pt>
                <c:pt idx="1">
                  <c:v>C1 After</c:v>
                </c:pt>
              </c:strCache>
            </c:strRef>
          </c:cat>
          <c:val>
            <c:numRef>
              <c:f>Sheet1!$E$2:$E$3</c:f>
              <c:numCache>
                <c:formatCode>0%</c:formatCode>
                <c:ptCount val="2"/>
                <c:pt idx="0">
                  <c:v>0.09</c:v>
                </c:pt>
                <c:pt idx="1">
                  <c:v>0.32</c:v>
                </c:pt>
              </c:numCache>
            </c:numRef>
          </c:val>
          <c:extLst>
            <c:ext xmlns:c16="http://schemas.microsoft.com/office/drawing/2014/chart" uri="{C3380CC4-5D6E-409C-BE32-E72D297353CC}">
              <c16:uniqueId val="{00000004-BE50-764A-8F8F-BC023EE36137}"/>
            </c:ext>
          </c:extLst>
        </c:ser>
        <c:dLbls>
          <c:dLblPos val="ctr"/>
          <c:showLegendKey val="0"/>
          <c:showVal val="1"/>
          <c:showCatName val="0"/>
          <c:showSerName val="0"/>
          <c:showPercent val="0"/>
          <c:showBubbleSize val="0"/>
        </c:dLbls>
        <c:gapWidth val="79"/>
        <c:overlap val="100"/>
        <c:axId val="2096182239"/>
        <c:axId val="2096132527"/>
      </c:barChart>
      <c:catAx>
        <c:axId val="2096182239"/>
        <c:scaling>
          <c:orientation val="minMax"/>
        </c:scaling>
        <c:delete val="1"/>
        <c:axPos val="b"/>
        <c:numFmt formatCode="General" sourceLinked="1"/>
        <c:majorTickMark val="none"/>
        <c:minorTickMark val="none"/>
        <c:tickLblPos val="nextTo"/>
        <c:crossAx val="2096132527"/>
        <c:crosses val="autoZero"/>
        <c:auto val="1"/>
        <c:lblAlgn val="ctr"/>
        <c:lblOffset val="100"/>
        <c:noMultiLvlLbl val="0"/>
      </c:catAx>
      <c:valAx>
        <c:axId val="2096132527"/>
        <c:scaling>
          <c:orientation val="minMax"/>
        </c:scaling>
        <c:delete val="1"/>
        <c:axPos val="l"/>
        <c:numFmt formatCode="0%" sourceLinked="1"/>
        <c:majorTickMark val="none"/>
        <c:minorTickMark val="none"/>
        <c:tickLblPos val="nextTo"/>
        <c:crossAx val="2096182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0.18703502994907617"/>
                  <c:y val="-1.312043479127953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23-3044-BA63-9A3E9328AA20}"/>
                </c:ext>
              </c:extLst>
            </c:dLbl>
            <c:dLbl>
              <c:idx val="1"/>
              <c:delete val="1"/>
              <c:extLst>
                <c:ext xmlns:c15="http://schemas.microsoft.com/office/drawing/2012/chart" uri="{CE6537A1-D6FC-4f65-9D91-7224C49458BB}"/>
                <c:ext xmlns:c16="http://schemas.microsoft.com/office/drawing/2014/chart" uri="{C3380CC4-5D6E-409C-BE32-E72D297353CC}">
                  <c16:uniqueId val="{00000004-5623-3044-BA63-9A3E9328AA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 </c:v>
                </c:pt>
                <c:pt idx="1">
                  <c:v>C2 After </c:v>
                </c:pt>
              </c:strCache>
            </c:strRef>
          </c:cat>
          <c:val>
            <c:numRef>
              <c:f>Sheet1!$B$2:$B$3</c:f>
              <c:numCache>
                <c:formatCode>0%</c:formatCode>
                <c:ptCount val="2"/>
                <c:pt idx="0">
                  <c:v>0.04</c:v>
                </c:pt>
                <c:pt idx="1">
                  <c:v>0</c:v>
                </c:pt>
              </c:numCache>
            </c:numRef>
          </c:val>
          <c:extLst>
            <c:ext xmlns:c16="http://schemas.microsoft.com/office/drawing/2014/chart" uri="{C3380CC4-5D6E-409C-BE32-E72D297353CC}">
              <c16:uniqueId val="{00000000-5623-3044-BA63-9A3E9328AA20}"/>
            </c:ext>
          </c:extLst>
        </c:ser>
        <c:ser>
          <c:idx val="1"/>
          <c:order val="1"/>
          <c:tx>
            <c:strRef>
              <c:f>Sheet1!$C$1</c:f>
              <c:strCache>
                <c:ptCount val="1"/>
                <c:pt idx="0">
                  <c:v>Series 2</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 </c:v>
                </c:pt>
                <c:pt idx="1">
                  <c:v>C2 After </c:v>
                </c:pt>
              </c:strCache>
            </c:strRef>
          </c:cat>
          <c:val>
            <c:numRef>
              <c:f>Sheet1!$C$2:$C$3</c:f>
              <c:numCache>
                <c:formatCode>0%</c:formatCode>
                <c:ptCount val="2"/>
                <c:pt idx="0">
                  <c:v>0.36</c:v>
                </c:pt>
                <c:pt idx="1">
                  <c:v>0.16</c:v>
                </c:pt>
              </c:numCache>
            </c:numRef>
          </c:val>
          <c:extLst>
            <c:ext xmlns:c16="http://schemas.microsoft.com/office/drawing/2014/chart" uri="{C3380CC4-5D6E-409C-BE32-E72D297353CC}">
              <c16:uniqueId val="{00000001-5623-3044-BA63-9A3E9328AA20}"/>
            </c:ext>
          </c:extLst>
        </c:ser>
        <c:ser>
          <c:idx val="2"/>
          <c:order val="2"/>
          <c:tx>
            <c:strRef>
              <c:f>Sheet1!$D$1</c:f>
              <c:strCache>
                <c:ptCount val="1"/>
                <c:pt idx="0">
                  <c:v>Series 3</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 </c:v>
                </c:pt>
                <c:pt idx="1">
                  <c:v>C2 After </c:v>
                </c:pt>
              </c:strCache>
            </c:strRef>
          </c:cat>
          <c:val>
            <c:numRef>
              <c:f>Sheet1!$D$2:$D$3</c:f>
              <c:numCache>
                <c:formatCode>0%</c:formatCode>
                <c:ptCount val="2"/>
                <c:pt idx="0">
                  <c:v>0.51</c:v>
                </c:pt>
                <c:pt idx="1">
                  <c:v>0.55000000000000004</c:v>
                </c:pt>
              </c:numCache>
            </c:numRef>
          </c:val>
          <c:extLst>
            <c:ext xmlns:c16="http://schemas.microsoft.com/office/drawing/2014/chart" uri="{C3380CC4-5D6E-409C-BE32-E72D297353CC}">
              <c16:uniqueId val="{00000002-5623-3044-BA63-9A3E9328AA20}"/>
            </c:ext>
          </c:extLst>
        </c:ser>
        <c:ser>
          <c:idx val="3"/>
          <c:order val="3"/>
          <c:tx>
            <c:strRef>
              <c:f>Sheet1!$E$1</c:f>
              <c:strCache>
                <c:ptCount val="1"/>
                <c:pt idx="0">
                  <c:v>Series 4</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C2 Before </c:v>
                </c:pt>
                <c:pt idx="1">
                  <c:v>C2 After </c:v>
                </c:pt>
              </c:strCache>
            </c:strRef>
          </c:cat>
          <c:val>
            <c:numRef>
              <c:f>Sheet1!$E$2:$E$3</c:f>
              <c:numCache>
                <c:formatCode>0%</c:formatCode>
                <c:ptCount val="2"/>
                <c:pt idx="0">
                  <c:v>0.09</c:v>
                </c:pt>
                <c:pt idx="1">
                  <c:v>0.28999999999999998</c:v>
                </c:pt>
              </c:numCache>
            </c:numRef>
          </c:val>
          <c:extLst>
            <c:ext xmlns:c16="http://schemas.microsoft.com/office/drawing/2014/chart" uri="{C3380CC4-5D6E-409C-BE32-E72D297353CC}">
              <c16:uniqueId val="{00000003-5623-3044-BA63-9A3E9328AA20}"/>
            </c:ext>
          </c:extLst>
        </c:ser>
        <c:dLbls>
          <c:dLblPos val="ctr"/>
          <c:showLegendKey val="0"/>
          <c:showVal val="1"/>
          <c:showCatName val="0"/>
          <c:showSerName val="0"/>
          <c:showPercent val="0"/>
          <c:showBubbleSize val="0"/>
        </c:dLbls>
        <c:gapWidth val="79"/>
        <c:overlap val="100"/>
        <c:axId val="2096582543"/>
        <c:axId val="2097118447"/>
      </c:barChart>
      <c:catAx>
        <c:axId val="2096582543"/>
        <c:scaling>
          <c:orientation val="minMax"/>
        </c:scaling>
        <c:delete val="1"/>
        <c:axPos val="b"/>
        <c:numFmt formatCode="General" sourceLinked="1"/>
        <c:majorTickMark val="none"/>
        <c:minorTickMark val="none"/>
        <c:tickLblPos val="nextTo"/>
        <c:crossAx val="2097118447"/>
        <c:crosses val="autoZero"/>
        <c:auto val="1"/>
        <c:lblAlgn val="ctr"/>
        <c:lblOffset val="100"/>
        <c:noMultiLvlLbl val="0"/>
      </c:catAx>
      <c:valAx>
        <c:axId val="2097118447"/>
        <c:scaling>
          <c:orientation val="minMax"/>
        </c:scaling>
        <c:delete val="1"/>
        <c:axPos val="l"/>
        <c:numFmt formatCode="0%" sourceLinked="1"/>
        <c:majorTickMark val="none"/>
        <c:minorTickMark val="none"/>
        <c:tickLblPos val="nextTo"/>
        <c:crossAx val="2096582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257" tIns="45629" rIns="91257" bIns="45629" rtlCol="0"/>
          <a:lstStyle>
            <a:lvl1pPr algn="r">
              <a:defRPr sz="1200"/>
            </a:lvl1pPr>
          </a:lstStyle>
          <a:p>
            <a:fld id="{72C7E163-B4EC-4F47-8AD8-3DEAC788A48E}" type="datetimeFigureOut">
              <a:rPr lang="en-US" smtClean="0"/>
              <a:pPr/>
              <a:t>9/30/2024</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1257" tIns="45629" rIns="91257" bIns="4562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57" tIns="45629" rIns="91257" bIns="45629" rtlCol="0" anchor="b"/>
          <a:lstStyle>
            <a:lvl1pPr algn="r">
              <a:defRPr sz="1200"/>
            </a:lvl1pPr>
          </a:lstStyle>
          <a:p>
            <a:fld id="{E4924426-B678-C847-AFA9-5D54C656FFD6}" type="slidenum">
              <a:rPr lang="en-US" smtClean="0"/>
              <a:pPr/>
              <a:t>‹#›</a:t>
            </a:fld>
            <a:endParaRPr lang="en-US"/>
          </a:p>
        </p:txBody>
      </p:sp>
    </p:spTree>
    <p:extLst>
      <p:ext uri="{BB962C8B-B14F-4D97-AF65-F5344CB8AC3E}">
        <p14:creationId xmlns:p14="http://schemas.microsoft.com/office/powerpoint/2010/main" val="45763256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9T06:21:55.376"/>
    </inkml:context>
    <inkml:brush xml:id="br0">
      <inkml:brushProperty name="width" value="0.025" units="cm"/>
      <inkml:brushProperty name="height" value="0.025" units="cm"/>
      <inkml:brushProperty name="color" value="#004F8B"/>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9T06:21:55.376"/>
    </inkml:context>
    <inkml:brush xml:id="br0">
      <inkml:brushProperty name="width" value="0.025" units="cm"/>
      <inkml:brushProperty name="height" value="0.025" units="cm"/>
      <inkml:brushProperty name="color" value="#004F8B"/>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257" tIns="45629" rIns="91257" bIns="45629" rtlCol="0"/>
          <a:lstStyle>
            <a:lvl1pPr algn="r">
              <a:defRPr sz="1200"/>
            </a:lvl1pPr>
          </a:lstStyle>
          <a:p>
            <a:fld id="{D5B71C2E-9658-A340-A34B-B4B2C667C4EE}" type="datetimeFigureOut">
              <a:rPr lang="en-US" smtClean="0"/>
              <a:pPr/>
              <a:t>9/30/2024</a:t>
            </a:fld>
            <a:endParaRPr lang="en-US"/>
          </a:p>
        </p:txBody>
      </p:sp>
      <p:sp>
        <p:nvSpPr>
          <p:cNvPr id="4" name="Slide Image Placeholder 3"/>
          <p:cNvSpPr>
            <a:spLocks noGrp="1" noRot="1" noChangeAspect="1"/>
          </p:cNvSpPr>
          <p:nvPr>
            <p:ph type="sldImg" idx="2"/>
          </p:nvPr>
        </p:nvSpPr>
        <p:spPr>
          <a:xfrm>
            <a:off x="711200" y="744538"/>
            <a:ext cx="5376863" cy="3722687"/>
          </a:xfrm>
          <a:prstGeom prst="rect">
            <a:avLst/>
          </a:prstGeom>
          <a:noFill/>
          <a:ln w="12700">
            <a:solidFill>
              <a:prstClr val="black"/>
            </a:solidFill>
          </a:ln>
        </p:spPr>
        <p:txBody>
          <a:bodyPr vert="horz" lIns="91257" tIns="45629" rIns="91257" bIns="4562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57" tIns="45629" rIns="91257" bIns="45629"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1257" tIns="45629" rIns="91257" bIns="4562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57" tIns="45629" rIns="91257" bIns="45629" rtlCol="0" anchor="b"/>
          <a:lstStyle>
            <a:lvl1pPr algn="r">
              <a:defRPr sz="1200"/>
            </a:lvl1pPr>
          </a:lstStyle>
          <a:p>
            <a:fld id="{665F50AE-B29F-3C41-A4E9-686C902240EA}" type="slidenum">
              <a:rPr lang="en-US" smtClean="0"/>
              <a:pPr/>
              <a:t>‹#›</a:t>
            </a:fld>
            <a:endParaRPr lang="en-US"/>
          </a:p>
        </p:txBody>
      </p:sp>
    </p:spTree>
    <p:extLst>
      <p:ext uri="{BB962C8B-B14F-4D97-AF65-F5344CB8AC3E}">
        <p14:creationId xmlns:p14="http://schemas.microsoft.com/office/powerpoint/2010/main" val="2326774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AU" smtClean="0"/>
              <a:pPr/>
              <a:t>0</a:t>
            </a:fld>
            <a:endParaRPr lang="en-AU"/>
          </a:p>
        </p:txBody>
      </p:sp>
    </p:spTree>
    <p:extLst>
      <p:ext uri="{BB962C8B-B14F-4D97-AF65-F5344CB8AC3E}">
        <p14:creationId xmlns:p14="http://schemas.microsoft.com/office/powerpoint/2010/main" val="333802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39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95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23</a:t>
            </a:fld>
            <a:endParaRPr lang="en-US"/>
          </a:p>
        </p:txBody>
      </p:sp>
    </p:spTree>
    <p:extLst>
      <p:ext uri="{BB962C8B-B14F-4D97-AF65-F5344CB8AC3E}">
        <p14:creationId xmlns:p14="http://schemas.microsoft.com/office/powerpoint/2010/main" val="421561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24</a:t>
            </a:fld>
            <a:endParaRPr lang="en-US"/>
          </a:p>
        </p:txBody>
      </p:sp>
    </p:spTree>
    <p:extLst>
      <p:ext uri="{BB962C8B-B14F-4D97-AF65-F5344CB8AC3E}">
        <p14:creationId xmlns:p14="http://schemas.microsoft.com/office/powerpoint/2010/main" val="27551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25</a:t>
            </a:fld>
            <a:endParaRPr lang="en-US"/>
          </a:p>
        </p:txBody>
      </p:sp>
    </p:spTree>
    <p:extLst>
      <p:ext uri="{BB962C8B-B14F-4D97-AF65-F5344CB8AC3E}">
        <p14:creationId xmlns:p14="http://schemas.microsoft.com/office/powerpoint/2010/main" val="163208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27</a:t>
            </a:fld>
            <a:endParaRPr lang="en-US"/>
          </a:p>
        </p:txBody>
      </p:sp>
    </p:spTree>
    <p:extLst>
      <p:ext uri="{BB962C8B-B14F-4D97-AF65-F5344CB8AC3E}">
        <p14:creationId xmlns:p14="http://schemas.microsoft.com/office/powerpoint/2010/main" val="83124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29</a:t>
            </a:fld>
            <a:endParaRPr lang="en-US"/>
          </a:p>
        </p:txBody>
      </p:sp>
    </p:spTree>
    <p:extLst>
      <p:ext uri="{BB962C8B-B14F-4D97-AF65-F5344CB8AC3E}">
        <p14:creationId xmlns:p14="http://schemas.microsoft.com/office/powerpoint/2010/main" val="92036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30</a:t>
            </a:fld>
            <a:endParaRPr lang="en-US"/>
          </a:p>
        </p:txBody>
      </p:sp>
    </p:spTree>
    <p:extLst>
      <p:ext uri="{BB962C8B-B14F-4D97-AF65-F5344CB8AC3E}">
        <p14:creationId xmlns:p14="http://schemas.microsoft.com/office/powerpoint/2010/main" val="37417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31</a:t>
            </a:fld>
            <a:endParaRPr lang="en-US"/>
          </a:p>
        </p:txBody>
      </p:sp>
    </p:spTree>
    <p:extLst>
      <p:ext uri="{BB962C8B-B14F-4D97-AF65-F5344CB8AC3E}">
        <p14:creationId xmlns:p14="http://schemas.microsoft.com/office/powerpoint/2010/main" val="38822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35</a:t>
            </a:fld>
            <a:endParaRPr lang="en-US"/>
          </a:p>
        </p:txBody>
      </p:sp>
    </p:spTree>
    <p:extLst>
      <p:ext uri="{BB962C8B-B14F-4D97-AF65-F5344CB8AC3E}">
        <p14:creationId xmlns:p14="http://schemas.microsoft.com/office/powerpoint/2010/main" val="185886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1</a:t>
            </a:fld>
            <a:endParaRPr lang="en-US"/>
          </a:p>
        </p:txBody>
      </p:sp>
    </p:spTree>
    <p:extLst>
      <p:ext uri="{BB962C8B-B14F-4D97-AF65-F5344CB8AC3E}">
        <p14:creationId xmlns:p14="http://schemas.microsoft.com/office/powerpoint/2010/main" val="174666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6286">
              <a:defRPr/>
            </a:pPr>
            <a:fld id="{665F50AE-B29F-3C41-A4E9-686C902240EA}" type="slidenum">
              <a:rPr lang="en-US">
                <a:solidFill>
                  <a:prstClr val="black"/>
                </a:solidFill>
                <a:latin typeface="Calibri"/>
              </a:rPr>
              <a:pPr defTabSz="456286">
                <a:defRPr/>
              </a:pPr>
              <a:t>6</a:t>
            </a:fld>
            <a:endParaRPr lang="en-US">
              <a:solidFill>
                <a:prstClr val="black"/>
              </a:solidFill>
              <a:latin typeface="Calibri"/>
            </a:endParaRPr>
          </a:p>
        </p:txBody>
      </p:sp>
    </p:spTree>
    <p:extLst>
      <p:ext uri="{BB962C8B-B14F-4D97-AF65-F5344CB8AC3E}">
        <p14:creationId xmlns:p14="http://schemas.microsoft.com/office/powerpoint/2010/main" val="376118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7</a:t>
            </a:fld>
            <a:endParaRPr lang="en-US"/>
          </a:p>
        </p:txBody>
      </p:sp>
    </p:spTree>
    <p:extLst>
      <p:ext uri="{BB962C8B-B14F-4D97-AF65-F5344CB8AC3E}">
        <p14:creationId xmlns:p14="http://schemas.microsoft.com/office/powerpoint/2010/main" val="286209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9</a:t>
            </a:fld>
            <a:endParaRPr lang="en-US"/>
          </a:p>
        </p:txBody>
      </p:sp>
    </p:spTree>
    <p:extLst>
      <p:ext uri="{BB962C8B-B14F-4D97-AF65-F5344CB8AC3E}">
        <p14:creationId xmlns:p14="http://schemas.microsoft.com/office/powerpoint/2010/main" val="32313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F50AE-B29F-3C41-A4E9-686C902240EA}" type="slidenum">
              <a:rPr lang="en-US" smtClean="0"/>
              <a:pPr/>
              <a:t>11</a:t>
            </a:fld>
            <a:endParaRPr lang="en-US"/>
          </a:p>
        </p:txBody>
      </p:sp>
    </p:spTree>
    <p:extLst>
      <p:ext uri="{BB962C8B-B14F-4D97-AF65-F5344CB8AC3E}">
        <p14:creationId xmlns:p14="http://schemas.microsoft.com/office/powerpoint/2010/main" val="340201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14</a:t>
            </a:fld>
            <a:endParaRPr lang="en-US"/>
          </a:p>
        </p:txBody>
      </p:sp>
    </p:spTree>
    <p:extLst>
      <p:ext uri="{BB962C8B-B14F-4D97-AF65-F5344CB8AC3E}">
        <p14:creationId xmlns:p14="http://schemas.microsoft.com/office/powerpoint/2010/main" val="185886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863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16</a:t>
            </a:fld>
            <a:endParaRPr lang="en-US"/>
          </a:p>
        </p:txBody>
      </p:sp>
    </p:spTree>
    <p:extLst>
      <p:ext uri="{BB962C8B-B14F-4D97-AF65-F5344CB8AC3E}">
        <p14:creationId xmlns:p14="http://schemas.microsoft.com/office/powerpoint/2010/main" val="3696397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3A17E5-5C3B-4FA8-ACF1-5A63F9245007}"/>
              </a:ext>
            </a:extLst>
          </p:cNvPr>
          <p:cNvGraphicFramePr>
            <a:graphicFrameLocks noChangeAspect="1"/>
          </p:cNvGraphicFramePr>
          <p:nvPr userDrawn="1">
            <p:custDataLst>
              <p:tags r:id="rId1"/>
            </p:custDataLst>
            <p:extLst>
              <p:ext uri="{D42A27DB-BD31-4B8C-83A1-F6EECF244321}">
                <p14:modId xmlns:p14="http://schemas.microsoft.com/office/powerpoint/2010/main" val="53193950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4" name="Object 3" hidden="1">
                        <a:extLst>
                          <a:ext uri="{FF2B5EF4-FFF2-40B4-BE49-F238E27FC236}">
                            <a16:creationId xmlns:a16="http://schemas.microsoft.com/office/drawing/2014/main" id="{9A3A17E5-5C3B-4FA8-ACF1-5A63F924500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9" name="Picture 8" descr="cover.jpg"/>
          <p:cNvPicPr>
            <a:picLocks noChangeAspect="1"/>
          </p:cNvPicPr>
          <p:nvPr userDrawn="1"/>
        </p:nvPicPr>
        <p:blipFill rotWithShape="1">
          <a:blip r:embed="rId5"/>
          <a:srcRect t="85536"/>
          <a:stretch/>
        </p:blipFill>
        <p:spPr>
          <a:xfrm>
            <a:off x="0" y="5866041"/>
            <a:ext cx="9906000" cy="991961"/>
          </a:xfrm>
          <a:prstGeom prst="rect">
            <a:avLst/>
          </a:prstGeom>
        </p:spPr>
      </p:pic>
      <p:pic>
        <p:nvPicPr>
          <p:cNvPr id="7" name="Picture 6" descr="footer.jpg">
            <a:extLst>
              <a:ext uri="{FF2B5EF4-FFF2-40B4-BE49-F238E27FC236}">
                <a16:creationId xmlns:a16="http://schemas.microsoft.com/office/drawing/2014/main" id="{80A4E861-88B7-4483-A1B7-A80ADA8B6BAF}"/>
              </a:ext>
            </a:extLst>
          </p:cNvPr>
          <p:cNvPicPr>
            <a:picLocks noChangeAspect="1"/>
          </p:cNvPicPr>
          <p:nvPr userDrawn="1"/>
        </p:nvPicPr>
        <p:blipFill rotWithShape="1">
          <a:blip r:embed="rId6"/>
          <a:srcRect l="61949" r="21354"/>
          <a:stretch/>
        </p:blipFill>
        <p:spPr>
          <a:xfrm flipV="1">
            <a:off x="0" y="0"/>
            <a:ext cx="9906000" cy="6056376"/>
          </a:xfrm>
          <a:prstGeom prst="rect">
            <a:avLst/>
          </a:prstGeom>
          <a:noFill/>
        </p:spPr>
      </p:pic>
      <p:sp>
        <p:nvSpPr>
          <p:cNvPr id="2" name="Title 1"/>
          <p:cNvSpPr>
            <a:spLocks noGrp="1"/>
          </p:cNvSpPr>
          <p:nvPr>
            <p:ph type="ctrTitle" hasCustomPrompt="1"/>
          </p:nvPr>
        </p:nvSpPr>
        <p:spPr>
          <a:xfrm>
            <a:off x="627497" y="1526047"/>
            <a:ext cx="8420100" cy="615553"/>
          </a:xfrm>
        </p:spPr>
        <p:txBody>
          <a:bodyPr anchor="b" anchorCtr="0">
            <a:spAutoFit/>
          </a:bodyPr>
          <a:lstStyle>
            <a:lvl1pPr algn="l">
              <a:defRPr sz="4000" b="0" i="0">
                <a:solidFill>
                  <a:schemeClr val="tx2"/>
                </a:solidFill>
                <a:latin typeface="+mj-lt"/>
                <a:cs typeface="Arial Narrow"/>
              </a:defRPr>
            </a:lvl1pPr>
          </a:lstStyle>
          <a:p>
            <a:r>
              <a:rPr lang="en-AU"/>
              <a:t>Title</a:t>
            </a:r>
            <a:endParaRPr lang="en-US"/>
          </a:p>
        </p:txBody>
      </p:sp>
      <p:sp>
        <p:nvSpPr>
          <p:cNvPr id="3" name="Subtitle 2"/>
          <p:cNvSpPr>
            <a:spLocks noGrp="1"/>
          </p:cNvSpPr>
          <p:nvPr>
            <p:ph type="subTitle" idx="1" hasCustomPrompt="1"/>
          </p:nvPr>
        </p:nvSpPr>
        <p:spPr>
          <a:xfrm>
            <a:off x="627497" y="2141600"/>
            <a:ext cx="8419704" cy="507831"/>
          </a:xfrm>
          <a:prstGeom prst="rect">
            <a:avLst/>
          </a:prstGeom>
        </p:spPr>
        <p:txBody>
          <a:bodyPr wrap="square" lIns="0" rIns="0">
            <a:spAutoFit/>
          </a:bodyPr>
          <a:lstStyle>
            <a:lvl1pPr marL="0" indent="0" algn="l">
              <a:buNone/>
              <a:defRPr sz="2700" b="0" i="0">
                <a:solidFill>
                  <a:srgbClr val="50515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Sub-title</a:t>
            </a:r>
            <a:endParaRPr lang="en-US"/>
          </a:p>
        </p:txBody>
      </p:sp>
      <p:sp>
        <p:nvSpPr>
          <p:cNvPr id="15" name="Text Placeholder 2"/>
          <p:cNvSpPr>
            <a:spLocks noGrp="1"/>
          </p:cNvSpPr>
          <p:nvPr>
            <p:ph type="body" idx="10" hasCustomPrompt="1"/>
          </p:nvPr>
        </p:nvSpPr>
        <p:spPr>
          <a:xfrm>
            <a:off x="627497" y="3158780"/>
            <a:ext cx="8420100" cy="307777"/>
          </a:xfrm>
          <a:prstGeom prst="rect">
            <a:avLst/>
          </a:prstGeom>
        </p:spPr>
        <p:txBody>
          <a:bodyPr lIns="0" rIns="0" anchor="ctr">
            <a:spAutoFit/>
          </a:bodyPr>
          <a:lstStyle>
            <a:lvl1pPr marL="0" indent="0">
              <a:buNone/>
              <a:defRPr sz="14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04D6F-E6BA-470D-B146-72EC1C1CC7F6}"/>
              </a:ext>
            </a:extLst>
          </p:cNvPr>
          <p:cNvSpPr>
            <a:spLocks noGrp="1"/>
          </p:cNvSpPr>
          <p:nvPr>
            <p:ph type="sldNum" sz="quarter" idx="10"/>
          </p:nvPr>
        </p:nvSpPr>
        <p:spPr/>
        <p:txBody>
          <a:bodyPr/>
          <a:lstStyle/>
          <a:p>
            <a:fld id="{8E793E86-3D78-F546-A494-18B76795FC70}" type="slidenum">
              <a:rPr lang="en-US" smtClean="0"/>
              <a:pPr/>
              <a:t>‹#›</a:t>
            </a:fld>
            <a:endParaRPr lang="en-US"/>
          </a:p>
        </p:txBody>
      </p:sp>
      <p:sp>
        <p:nvSpPr>
          <p:cNvPr id="3" name="Title 2">
            <a:extLst>
              <a:ext uri="{FF2B5EF4-FFF2-40B4-BE49-F238E27FC236}">
                <a16:creationId xmlns:a16="http://schemas.microsoft.com/office/drawing/2014/main" id="{9C9066B1-EAD6-4FF2-96C9-EB8D861DD5C8}"/>
              </a:ext>
            </a:extLst>
          </p:cNvPr>
          <p:cNvSpPr>
            <a:spLocks noGrp="1"/>
          </p:cNvSpPr>
          <p:nvPr>
            <p:ph type="title"/>
          </p:nvPr>
        </p:nvSpPr>
        <p:spPr>
          <a:xfrm>
            <a:off x="147353" y="555789"/>
            <a:ext cx="9480042" cy="338554"/>
          </a:xfrm>
        </p:spPr>
        <p:txBody>
          <a:bodyPr/>
          <a:lstStyle/>
          <a:p>
            <a:r>
              <a:rPr lang="en-US"/>
              <a:t>Click to edit Master title style</a:t>
            </a:r>
            <a:endParaRPr lang="en-AU"/>
          </a:p>
        </p:txBody>
      </p:sp>
      <p:sp>
        <p:nvSpPr>
          <p:cNvPr id="9" name="Text Placeholder 8">
            <a:extLst>
              <a:ext uri="{FF2B5EF4-FFF2-40B4-BE49-F238E27FC236}">
                <a16:creationId xmlns:a16="http://schemas.microsoft.com/office/drawing/2014/main" id="{9DDB7257-0E60-47C3-904B-DFF8FC3E6932}"/>
              </a:ext>
            </a:extLst>
          </p:cNvPr>
          <p:cNvSpPr>
            <a:spLocks noGrp="1"/>
          </p:cNvSpPr>
          <p:nvPr>
            <p:ph type="body" sz="quarter" idx="11" hasCustomPrompt="1"/>
          </p:nvPr>
        </p:nvSpPr>
        <p:spPr>
          <a:xfrm>
            <a:off x="147904" y="119066"/>
            <a:ext cx="9479493" cy="461665"/>
          </a:xfrm>
          <a:prstGeom prst="rect">
            <a:avLst/>
          </a:prstGeom>
        </p:spPr>
        <p:txBody>
          <a:bodyPr>
            <a:spAutoFit/>
          </a:bodyPr>
          <a:lstStyle>
            <a:lvl1pPr marL="0" indent="0">
              <a:buNone/>
              <a:defRPr sz="2400">
                <a:solidFill>
                  <a:schemeClr val="tx2"/>
                </a:solidFill>
              </a:defRPr>
            </a:lvl1pPr>
          </a:lstStyle>
          <a:p>
            <a:pPr lvl="0"/>
            <a:r>
              <a:rPr lang="en-US"/>
              <a:t>Title</a:t>
            </a:r>
            <a:endParaRPr lang="en-AU"/>
          </a:p>
        </p:txBody>
      </p:sp>
    </p:spTree>
    <p:extLst>
      <p:ext uri="{BB962C8B-B14F-4D97-AF65-F5344CB8AC3E}">
        <p14:creationId xmlns:p14="http://schemas.microsoft.com/office/powerpoint/2010/main" val="36630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CFE15BA-EC0D-4D1E-835E-3F73014C5413}"/>
              </a:ext>
            </a:extLst>
          </p:cNvPr>
          <p:cNvSpPr>
            <a:spLocks noGrp="1"/>
          </p:cNvSpPr>
          <p:nvPr>
            <p:ph type="title"/>
          </p:nvPr>
        </p:nvSpPr>
        <p:spPr>
          <a:xfrm>
            <a:off x="147353" y="555789"/>
            <a:ext cx="9480042" cy="338554"/>
          </a:xfrm>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C31E0B21-B198-434D-AC56-770858F895D2}"/>
              </a:ext>
            </a:extLst>
          </p:cNvPr>
          <p:cNvSpPr>
            <a:spLocks noGrp="1"/>
          </p:cNvSpPr>
          <p:nvPr>
            <p:ph type="sldNum" sz="quarter" idx="10"/>
          </p:nvPr>
        </p:nvSpPr>
        <p:spPr/>
        <p:txBody>
          <a:bodyPr/>
          <a:lstStyle/>
          <a:p>
            <a:fld id="{8E793E86-3D78-F546-A494-18B76795FC70}" type="slidenum">
              <a:rPr lang="en-US" smtClean="0"/>
              <a:pPr/>
              <a:t>‹#›</a:t>
            </a:fld>
            <a:endParaRPr lang="en-US"/>
          </a:p>
        </p:txBody>
      </p:sp>
      <p:sp>
        <p:nvSpPr>
          <p:cNvPr id="6" name="Text Placeholder 5">
            <a:extLst>
              <a:ext uri="{FF2B5EF4-FFF2-40B4-BE49-F238E27FC236}">
                <a16:creationId xmlns:a16="http://schemas.microsoft.com/office/drawing/2014/main" id="{3A831ABA-3DFB-4028-B186-AF642F52FB42}"/>
              </a:ext>
            </a:extLst>
          </p:cNvPr>
          <p:cNvSpPr>
            <a:spLocks noGrp="1"/>
          </p:cNvSpPr>
          <p:nvPr>
            <p:ph type="body" sz="quarter" idx="11"/>
          </p:nvPr>
        </p:nvSpPr>
        <p:spPr>
          <a:xfrm>
            <a:off x="147352" y="1277941"/>
            <a:ext cx="4689983" cy="938719"/>
          </a:xfrm>
          <a:prstGeom prst="rect">
            <a:avLst/>
          </a:prstGeom>
        </p:spPr>
        <p:txBody>
          <a:bodyPr wrap="square">
            <a:spAutoFit/>
          </a:bodyPr>
          <a:lstStyle>
            <a:lvl5pPr marL="800100" indent="-114300">
              <a:buFont typeface="Arial Narrow" panose="020B0606020202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A0222F13-6C26-49C9-A82F-A94946135C77}"/>
              </a:ext>
            </a:extLst>
          </p:cNvPr>
          <p:cNvSpPr>
            <a:spLocks noGrp="1"/>
          </p:cNvSpPr>
          <p:nvPr>
            <p:ph type="body" sz="quarter" idx="12" hasCustomPrompt="1"/>
          </p:nvPr>
        </p:nvSpPr>
        <p:spPr>
          <a:xfrm>
            <a:off x="147904" y="118158"/>
            <a:ext cx="9479493" cy="461665"/>
          </a:xfrm>
          <a:prstGeom prst="rect">
            <a:avLst/>
          </a:prstGeom>
        </p:spPr>
        <p:txBody>
          <a:bodyPr wrap="square">
            <a:spAutoFit/>
          </a:bodyPr>
          <a:lstStyle>
            <a:lvl1pPr marL="0" indent="0">
              <a:buNone/>
              <a:defRPr sz="2400">
                <a:solidFill>
                  <a:schemeClr val="tx2"/>
                </a:solidFill>
              </a:defRPr>
            </a:lvl1pPr>
          </a:lstStyle>
          <a:p>
            <a:pPr lvl="0"/>
            <a:r>
              <a:rPr lang="en-US"/>
              <a:t>Title</a:t>
            </a:r>
            <a:endParaRPr lang="en-AU"/>
          </a:p>
        </p:txBody>
      </p:sp>
    </p:spTree>
    <p:extLst>
      <p:ext uri="{BB962C8B-B14F-4D97-AF65-F5344CB8AC3E}">
        <p14:creationId xmlns:p14="http://schemas.microsoft.com/office/powerpoint/2010/main" val="288423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3A17E5-5C3B-4FA8-ACF1-5A63F9245007}"/>
              </a:ext>
            </a:extLst>
          </p:cNvPr>
          <p:cNvGraphicFramePr>
            <a:graphicFrameLocks noChangeAspect="1"/>
          </p:cNvGraphicFramePr>
          <p:nvPr userDrawn="1">
            <p:custDataLst>
              <p:tags r:id="rId1"/>
            </p:custDataLst>
            <p:extLst>
              <p:ext uri="{D42A27DB-BD31-4B8C-83A1-F6EECF244321}">
                <p14:modId xmlns:p14="http://schemas.microsoft.com/office/powerpoint/2010/main" val="53193950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4" name="Object 3" hidden="1">
                        <a:extLst>
                          <a:ext uri="{FF2B5EF4-FFF2-40B4-BE49-F238E27FC236}">
                            <a16:creationId xmlns:a16="http://schemas.microsoft.com/office/drawing/2014/main" id="{9A3A17E5-5C3B-4FA8-ACF1-5A63F924500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9" name="Picture 8" descr="cover.jpg"/>
          <p:cNvPicPr>
            <a:picLocks noChangeAspect="1"/>
          </p:cNvPicPr>
          <p:nvPr userDrawn="1"/>
        </p:nvPicPr>
        <p:blipFill rotWithShape="1">
          <a:blip r:embed="rId5"/>
          <a:srcRect t="85536"/>
          <a:stretch/>
        </p:blipFill>
        <p:spPr>
          <a:xfrm>
            <a:off x="0" y="5866041"/>
            <a:ext cx="9906000" cy="991961"/>
          </a:xfrm>
          <a:prstGeom prst="rect">
            <a:avLst/>
          </a:prstGeom>
        </p:spPr>
      </p:pic>
      <p:pic>
        <p:nvPicPr>
          <p:cNvPr id="7" name="Picture 6" descr="footer.jpg">
            <a:extLst>
              <a:ext uri="{FF2B5EF4-FFF2-40B4-BE49-F238E27FC236}">
                <a16:creationId xmlns:a16="http://schemas.microsoft.com/office/drawing/2014/main" id="{80A4E861-88B7-4483-A1B7-A80ADA8B6BAF}"/>
              </a:ext>
            </a:extLst>
          </p:cNvPr>
          <p:cNvPicPr>
            <a:picLocks noChangeAspect="1"/>
          </p:cNvPicPr>
          <p:nvPr userDrawn="1"/>
        </p:nvPicPr>
        <p:blipFill rotWithShape="1">
          <a:blip r:embed="rId6"/>
          <a:srcRect l="61949" r="21354"/>
          <a:stretch/>
        </p:blipFill>
        <p:spPr>
          <a:xfrm flipV="1">
            <a:off x="0" y="0"/>
            <a:ext cx="9906000" cy="6056376"/>
          </a:xfrm>
          <a:prstGeom prst="rect">
            <a:avLst/>
          </a:prstGeom>
        </p:spPr>
      </p:pic>
      <p:sp>
        <p:nvSpPr>
          <p:cNvPr id="2" name="Title 1"/>
          <p:cNvSpPr>
            <a:spLocks noGrp="1"/>
          </p:cNvSpPr>
          <p:nvPr>
            <p:ph type="ctrTitle" hasCustomPrompt="1"/>
          </p:nvPr>
        </p:nvSpPr>
        <p:spPr>
          <a:xfrm>
            <a:off x="627497" y="1529411"/>
            <a:ext cx="8420100" cy="707886"/>
          </a:xfrm>
        </p:spPr>
        <p:txBody>
          <a:bodyPr anchor="b" anchorCtr="0">
            <a:spAutoFit/>
          </a:bodyPr>
          <a:lstStyle>
            <a:lvl1pPr algn="l">
              <a:defRPr sz="4000" b="0" i="0">
                <a:solidFill>
                  <a:schemeClr val="tx2"/>
                </a:solidFill>
                <a:latin typeface="Arial Narrow"/>
                <a:cs typeface="Arial Narrow"/>
              </a:defRPr>
            </a:lvl1pPr>
          </a:lstStyle>
          <a:p>
            <a:r>
              <a:rPr lang="en-AU"/>
              <a:t>Title</a:t>
            </a:r>
            <a:endParaRPr lang="en-US"/>
          </a:p>
        </p:txBody>
      </p:sp>
      <p:sp>
        <p:nvSpPr>
          <p:cNvPr id="3" name="Subtitle 2"/>
          <p:cNvSpPr>
            <a:spLocks noGrp="1"/>
          </p:cNvSpPr>
          <p:nvPr>
            <p:ph type="subTitle" idx="1" hasCustomPrompt="1"/>
          </p:nvPr>
        </p:nvSpPr>
        <p:spPr>
          <a:xfrm>
            <a:off x="627497" y="2141600"/>
            <a:ext cx="8419704" cy="507831"/>
          </a:xfrm>
          <a:prstGeom prst="rect">
            <a:avLst/>
          </a:prstGeom>
        </p:spPr>
        <p:txBody>
          <a:bodyPr wrap="square">
            <a:spAutoFit/>
          </a:bodyPr>
          <a:lstStyle>
            <a:lvl1pPr marL="0" indent="0" algn="l">
              <a:buNone/>
              <a:defRPr sz="2700" b="0" i="0">
                <a:solidFill>
                  <a:srgbClr val="505150"/>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Sub-title</a:t>
            </a:r>
            <a:endParaRPr lang="en-US"/>
          </a:p>
        </p:txBody>
      </p:sp>
      <p:sp>
        <p:nvSpPr>
          <p:cNvPr id="15" name="Text Placeholder 2"/>
          <p:cNvSpPr>
            <a:spLocks noGrp="1"/>
          </p:cNvSpPr>
          <p:nvPr>
            <p:ph type="body" idx="10" hasCustomPrompt="1"/>
          </p:nvPr>
        </p:nvSpPr>
        <p:spPr>
          <a:xfrm>
            <a:off x="627497" y="3158780"/>
            <a:ext cx="8420100" cy="307777"/>
          </a:xfrm>
          <a:prstGeom prst="rect">
            <a:avLst/>
          </a:prstGeom>
        </p:spPr>
        <p:txBody>
          <a:bodyPr anchor="t">
            <a:spAutoFit/>
          </a:bodyPr>
          <a:lstStyle>
            <a:lvl1pPr marL="0" indent="0">
              <a:buNone/>
              <a:defRPr sz="14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Date</a:t>
            </a:r>
          </a:p>
        </p:txBody>
      </p:sp>
    </p:spTree>
    <p:extLst>
      <p:ext uri="{BB962C8B-B14F-4D97-AF65-F5344CB8AC3E}">
        <p14:creationId xmlns:p14="http://schemas.microsoft.com/office/powerpoint/2010/main" val="91061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72F27-4F35-4F6B-ACA1-6EDBD696724C}"/>
              </a:ext>
            </a:extLst>
          </p:cNvPr>
          <p:cNvGraphicFramePr>
            <a:graphicFrameLocks noChangeAspect="1"/>
          </p:cNvGraphicFramePr>
          <p:nvPr userDrawn="1">
            <p:custDataLst>
              <p:tags r:id="rId1"/>
            </p:custDataLst>
            <p:extLst>
              <p:ext uri="{D42A27DB-BD31-4B8C-83A1-F6EECF244321}">
                <p14:modId xmlns:p14="http://schemas.microsoft.com/office/powerpoint/2010/main" val="94262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372F27-4F35-4F6B-ACA1-6EDBD696724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descr="background1.jpg"/>
          <p:cNvPicPr>
            <a:picLocks noChangeAspect="1"/>
          </p:cNvPicPr>
          <p:nvPr userDrawn="1"/>
        </p:nvPicPr>
        <p:blipFill>
          <a:blip r:embed="rId5"/>
          <a:stretch>
            <a:fillRect/>
          </a:stretch>
        </p:blipFill>
        <p:spPr>
          <a:xfrm>
            <a:off x="2" y="3912580"/>
            <a:ext cx="9919354" cy="2953512"/>
          </a:xfrm>
          <a:prstGeom prst="rect">
            <a:avLst/>
          </a:prstGeom>
        </p:spPr>
      </p:pic>
      <p:sp>
        <p:nvSpPr>
          <p:cNvPr id="8" name="Subtitle 2"/>
          <p:cNvSpPr>
            <a:spLocks noGrp="1"/>
          </p:cNvSpPr>
          <p:nvPr>
            <p:ph type="subTitle" idx="10" hasCustomPrompt="1"/>
          </p:nvPr>
        </p:nvSpPr>
        <p:spPr>
          <a:xfrm>
            <a:off x="635036" y="3119181"/>
            <a:ext cx="6934200" cy="602435"/>
          </a:xfrm>
          <a:prstGeom prst="rect">
            <a:avLst/>
          </a:prstGeom>
        </p:spPr>
        <p:txBody>
          <a:bodyPr anchor="b" anchorCtr="0">
            <a:spAutoFit/>
          </a:bodyPr>
          <a:lstStyle>
            <a:lvl1pPr marL="0" indent="0" algn="l">
              <a:buNone/>
              <a:defRPr sz="2800" b="0" i="0">
                <a:solidFill>
                  <a:schemeClr val="tx2"/>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200" b="0" i="0">
                <a:solidFill>
                  <a:schemeClr val="tx2"/>
                </a:solidFill>
                <a:latin typeface="Arial Narrow"/>
                <a:cs typeface="Arial Narrow"/>
              </a:rPr>
              <a:t>Main heading</a:t>
            </a:r>
          </a:p>
        </p:txBody>
      </p:sp>
      <p:sp>
        <p:nvSpPr>
          <p:cNvPr id="4" name="Slide Number Placeholder 5"/>
          <p:cNvSpPr>
            <a:spLocks noGrp="1"/>
          </p:cNvSpPr>
          <p:nvPr>
            <p:ph type="sldNum" sz="quarter" idx="4"/>
          </p:nvPr>
        </p:nvSpPr>
        <p:spPr>
          <a:xfrm>
            <a:off x="7594600" y="6294738"/>
            <a:ext cx="2311400" cy="365125"/>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8E793E86-3D78-F546-A494-18B76795FC70}" type="slidenum">
              <a:rPr lang="en-US" smtClean="0"/>
              <a:pPr/>
              <a:t>‹#›</a:t>
            </a:fld>
            <a:endParaRPr lang="en-US"/>
          </a:p>
        </p:txBody>
      </p:sp>
    </p:spTree>
    <p:extLst>
      <p:ext uri="{BB962C8B-B14F-4D97-AF65-F5344CB8AC3E}">
        <p14:creationId xmlns:p14="http://schemas.microsoft.com/office/powerpoint/2010/main" val="192961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8FED77-BEED-4006-BED5-FA1ED1077547}"/>
              </a:ext>
            </a:extLst>
          </p:cNvPr>
          <p:cNvGraphicFramePr>
            <a:graphicFrameLocks noChangeAspect="1"/>
          </p:cNvGraphicFramePr>
          <p:nvPr userDrawn="1">
            <p:custDataLst>
              <p:tags r:id="rId1"/>
            </p:custDataLst>
            <p:extLst>
              <p:ext uri="{D42A27DB-BD31-4B8C-83A1-F6EECF244321}">
                <p14:modId xmlns:p14="http://schemas.microsoft.com/office/powerpoint/2010/main" val="3574589894"/>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3" name="Object 2" hidden="1">
                        <a:extLst>
                          <a:ext uri="{FF2B5EF4-FFF2-40B4-BE49-F238E27FC236}">
                            <a16:creationId xmlns:a16="http://schemas.microsoft.com/office/drawing/2014/main" id="{5C8FED77-BEED-4006-BED5-FA1ED107754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7" name="Picture 6" descr="footer.jpg">
            <a:extLst>
              <a:ext uri="{FF2B5EF4-FFF2-40B4-BE49-F238E27FC236}">
                <a16:creationId xmlns:a16="http://schemas.microsoft.com/office/drawing/2014/main" id="{30609EDF-52CF-4BEC-AE48-F268A979F65A}"/>
              </a:ext>
            </a:extLst>
          </p:cNvPr>
          <p:cNvPicPr>
            <a:picLocks noChangeAspect="1"/>
          </p:cNvPicPr>
          <p:nvPr userDrawn="1"/>
        </p:nvPicPr>
        <p:blipFill rotWithShape="1">
          <a:blip r:embed="rId5"/>
          <a:srcRect l="61949" r="21354"/>
          <a:stretch/>
        </p:blipFill>
        <p:spPr>
          <a:xfrm flipV="1">
            <a:off x="0" y="0"/>
            <a:ext cx="9906000" cy="6056376"/>
          </a:xfrm>
          <a:prstGeom prst="rect">
            <a:avLst/>
          </a:prstGeom>
        </p:spPr>
      </p:pic>
      <p:sp>
        <p:nvSpPr>
          <p:cNvPr id="11" name="TextBox 10"/>
          <p:cNvSpPr txBox="1"/>
          <p:nvPr userDrawn="1"/>
        </p:nvSpPr>
        <p:spPr>
          <a:xfrm>
            <a:off x="3070533" y="4729608"/>
            <a:ext cx="3764934" cy="1169123"/>
          </a:xfrm>
          <a:prstGeom prst="rect">
            <a:avLst/>
          </a:prstGeom>
          <a:noFill/>
        </p:spPr>
        <p:txBody>
          <a:bodyPr wrap="square" rtlCol="0" anchor="t">
            <a:spAutoFit/>
          </a:bodyPr>
          <a:lstStyle/>
          <a:p>
            <a:pPr algn="ctr">
              <a:lnSpc>
                <a:spcPts val="1700"/>
              </a:lnSpc>
            </a:pPr>
            <a:r>
              <a:rPr lang="en-US" sz="900" dirty="0">
                <a:solidFill>
                  <a:srgbClr val="505150"/>
                </a:solidFill>
                <a:latin typeface="Arial Narrow"/>
                <a:cs typeface="Arial Narrow"/>
              </a:rPr>
              <a:t>Level 1, 155 Queen Street, Melbourne 3000 Victoria</a:t>
            </a:r>
          </a:p>
          <a:p>
            <a:pPr algn="ctr">
              <a:lnSpc>
                <a:spcPts val="1700"/>
              </a:lnSpc>
            </a:pPr>
            <a:r>
              <a:rPr lang="en-US" sz="900" dirty="0">
                <a:solidFill>
                  <a:srgbClr val="505150"/>
                </a:solidFill>
                <a:latin typeface="Arial Narrow"/>
                <a:cs typeface="Arial Narrow"/>
              </a:rPr>
              <a:t>T: +61 3 9211 0015  F: +61 3 9949 9768  E: </a:t>
            </a:r>
            <a:r>
              <a:rPr lang="en-US" sz="900" dirty="0" err="1">
                <a:solidFill>
                  <a:srgbClr val="505150"/>
                </a:solidFill>
                <a:latin typeface="Arial Narrow"/>
                <a:cs typeface="Arial Narrow"/>
              </a:rPr>
              <a:t>enquiries@dandolo.com.au</a:t>
            </a:r>
            <a:endParaRPr lang="en-US" sz="900" dirty="0">
              <a:solidFill>
                <a:srgbClr val="505150"/>
              </a:solidFill>
              <a:latin typeface="Arial Narrow"/>
              <a:cs typeface="Arial Narrow"/>
            </a:endParaRPr>
          </a:p>
          <a:p>
            <a:pPr algn="ctr">
              <a:lnSpc>
                <a:spcPts val="1700"/>
              </a:lnSpc>
            </a:pPr>
            <a:r>
              <a:rPr lang="en-US" sz="900" dirty="0" err="1">
                <a:solidFill>
                  <a:schemeClr val="tx2"/>
                </a:solidFill>
                <a:latin typeface="Arial Narrow"/>
                <a:cs typeface="Arial Narrow"/>
              </a:rPr>
              <a:t>www.dandolo.com.au</a:t>
            </a:r>
            <a:endParaRPr lang="en-US" sz="900" dirty="0">
              <a:solidFill>
                <a:schemeClr val="tx2"/>
              </a:solidFill>
              <a:latin typeface="Arial Narrow"/>
              <a:cs typeface="Arial Narrow"/>
            </a:endParaRPr>
          </a:p>
          <a:p>
            <a:pPr algn="ctr">
              <a:lnSpc>
                <a:spcPts val="1700"/>
              </a:lnSpc>
            </a:pPr>
            <a:r>
              <a:rPr lang="en-US" sz="900" dirty="0">
                <a:latin typeface="Arial Narrow"/>
                <a:cs typeface="Arial Narrow"/>
              </a:rPr>
              <a:t>ABN 48 757 017 061</a:t>
            </a:r>
          </a:p>
          <a:p>
            <a:pPr algn="ctr">
              <a:lnSpc>
                <a:spcPts val="1700"/>
              </a:lnSpc>
            </a:pPr>
            <a:endParaRPr lang="en-US" sz="900" dirty="0"/>
          </a:p>
        </p:txBody>
      </p:sp>
      <p:cxnSp>
        <p:nvCxnSpPr>
          <p:cNvPr id="13" name="Straight Connector 12"/>
          <p:cNvCxnSpPr/>
          <p:nvPr userDrawn="1"/>
        </p:nvCxnSpPr>
        <p:spPr>
          <a:xfrm>
            <a:off x="4773962" y="4632506"/>
            <a:ext cx="358076" cy="1588"/>
          </a:xfrm>
          <a:prstGeom prst="line">
            <a:avLst/>
          </a:prstGeom>
          <a:ln w="6350">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ooter.jpg">
            <a:extLst>
              <a:ext uri="{FF2B5EF4-FFF2-40B4-BE49-F238E27FC236}">
                <a16:creationId xmlns:a16="http://schemas.microsoft.com/office/drawing/2014/main" id="{5AD2CA63-907E-4DFB-8E4E-DBA25A949F21}"/>
              </a:ext>
            </a:extLst>
          </p:cNvPr>
          <p:cNvPicPr>
            <a:picLocks noChangeAspect="1"/>
          </p:cNvPicPr>
          <p:nvPr userDrawn="1"/>
        </p:nvPicPr>
        <p:blipFill rotWithShape="1">
          <a:blip r:embed="rId5"/>
          <a:srcRect l="73616" b="25750"/>
          <a:stretch/>
        </p:blipFill>
        <p:spPr>
          <a:xfrm>
            <a:off x="2849911" y="3579102"/>
            <a:ext cx="4206178" cy="957893"/>
          </a:xfrm>
          <a:prstGeom prst="rect">
            <a:avLst/>
          </a:prstGeom>
        </p:spPr>
      </p:pic>
      <p:sp>
        <p:nvSpPr>
          <p:cNvPr id="9" name="Title 1">
            <a:extLst>
              <a:ext uri="{FF2B5EF4-FFF2-40B4-BE49-F238E27FC236}">
                <a16:creationId xmlns:a16="http://schemas.microsoft.com/office/drawing/2014/main" id="{F73D70E1-7D54-4971-8AAB-02294A95106A}"/>
              </a:ext>
            </a:extLst>
          </p:cNvPr>
          <p:cNvSpPr txBox="1">
            <a:spLocks/>
          </p:cNvSpPr>
          <p:nvPr userDrawn="1"/>
        </p:nvSpPr>
        <p:spPr>
          <a:xfrm>
            <a:off x="3533436" y="2059721"/>
            <a:ext cx="2839131" cy="1143000"/>
          </a:xfrm>
          <a:prstGeom prst="rect">
            <a:avLst/>
          </a:prstGeom>
        </p:spPr>
        <p:txBody>
          <a:bodyPr vert="horz" wrap="square" lIns="91440" tIns="45720" rIns="91440" bIns="45720" rtlCol="0" anchor="t" anchorCtr="0">
            <a:normAutofit/>
          </a:bodyPr>
          <a:lstStyle>
            <a:lvl1pPr algn="ctr" defTabSz="457200" rtl="0" eaLnBrk="1" latinLnBrk="0" hangingPunct="1">
              <a:spcBef>
                <a:spcPct val="0"/>
              </a:spcBef>
              <a:buNone/>
              <a:defRPr lang="en-AU" sz="4000" b="0" i="0" kern="1200" cap="none">
                <a:solidFill>
                  <a:schemeClr val="tx1"/>
                </a:solidFill>
                <a:latin typeface="Arial Narrow" charset="0"/>
                <a:ea typeface="+mj-ea"/>
                <a:cs typeface="Times New Roman" charset="0"/>
              </a:defRPr>
            </a:lvl1pPr>
          </a:lstStyle>
          <a:p>
            <a:r>
              <a:rPr lang="en-AU" sz="4000"/>
              <a:t>Thank you</a:t>
            </a:r>
          </a:p>
        </p:txBody>
      </p:sp>
    </p:spTree>
    <p:extLst>
      <p:ext uri="{BB962C8B-B14F-4D97-AF65-F5344CB8AC3E}">
        <p14:creationId xmlns:p14="http://schemas.microsoft.com/office/powerpoint/2010/main" val="2364993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3A17E5-5C3B-4FA8-ACF1-5A63F9245007}"/>
              </a:ext>
            </a:extLst>
          </p:cNvPr>
          <p:cNvGraphicFramePr>
            <a:graphicFrameLocks noChangeAspect="1"/>
          </p:cNvGraphicFramePr>
          <p:nvPr userDrawn="1">
            <p:custDataLst>
              <p:tags r:id="rId1"/>
            </p:custDataLst>
            <p:extLst>
              <p:ext uri="{D42A27DB-BD31-4B8C-83A1-F6EECF244321}">
                <p14:modId xmlns:p14="http://schemas.microsoft.com/office/powerpoint/2010/main" val="53193950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4" name="Object 3" hidden="1">
                        <a:extLst>
                          <a:ext uri="{FF2B5EF4-FFF2-40B4-BE49-F238E27FC236}">
                            <a16:creationId xmlns:a16="http://schemas.microsoft.com/office/drawing/2014/main" id="{9A3A17E5-5C3B-4FA8-ACF1-5A63F924500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9" name="Picture 8" descr="cover.jpg"/>
          <p:cNvPicPr>
            <a:picLocks noChangeAspect="1"/>
          </p:cNvPicPr>
          <p:nvPr userDrawn="1"/>
        </p:nvPicPr>
        <p:blipFill rotWithShape="1">
          <a:blip r:embed="rId5"/>
          <a:srcRect t="85536"/>
          <a:stretch/>
        </p:blipFill>
        <p:spPr>
          <a:xfrm>
            <a:off x="0" y="5866041"/>
            <a:ext cx="9906000" cy="991961"/>
          </a:xfrm>
          <a:prstGeom prst="rect">
            <a:avLst/>
          </a:prstGeom>
        </p:spPr>
      </p:pic>
      <p:pic>
        <p:nvPicPr>
          <p:cNvPr id="7" name="Picture 6" descr="footer.jpg">
            <a:extLst>
              <a:ext uri="{FF2B5EF4-FFF2-40B4-BE49-F238E27FC236}">
                <a16:creationId xmlns:a16="http://schemas.microsoft.com/office/drawing/2014/main" id="{80A4E861-88B7-4483-A1B7-A80ADA8B6BAF}"/>
              </a:ext>
            </a:extLst>
          </p:cNvPr>
          <p:cNvPicPr>
            <a:picLocks noChangeAspect="1"/>
          </p:cNvPicPr>
          <p:nvPr userDrawn="1"/>
        </p:nvPicPr>
        <p:blipFill rotWithShape="1">
          <a:blip r:embed="rId6"/>
          <a:srcRect l="61949" r="21354"/>
          <a:stretch/>
        </p:blipFill>
        <p:spPr>
          <a:xfrm flipV="1">
            <a:off x="0" y="0"/>
            <a:ext cx="9906000" cy="6056376"/>
          </a:xfrm>
          <a:prstGeom prst="rect">
            <a:avLst/>
          </a:prstGeom>
          <a:noFill/>
        </p:spPr>
      </p:pic>
      <p:sp>
        <p:nvSpPr>
          <p:cNvPr id="2" name="Title 1"/>
          <p:cNvSpPr>
            <a:spLocks noGrp="1"/>
          </p:cNvSpPr>
          <p:nvPr>
            <p:ph type="ctrTitle" hasCustomPrompt="1"/>
          </p:nvPr>
        </p:nvSpPr>
        <p:spPr>
          <a:xfrm>
            <a:off x="627497" y="1526047"/>
            <a:ext cx="8420100" cy="615553"/>
          </a:xfrm>
        </p:spPr>
        <p:txBody>
          <a:bodyPr anchor="b" anchorCtr="0">
            <a:spAutoFit/>
          </a:bodyPr>
          <a:lstStyle>
            <a:lvl1pPr algn="l">
              <a:defRPr sz="4000" b="0" i="0">
                <a:solidFill>
                  <a:schemeClr val="tx2"/>
                </a:solidFill>
                <a:latin typeface="+mj-lt"/>
                <a:cs typeface="Arial Narrow"/>
              </a:defRPr>
            </a:lvl1pPr>
          </a:lstStyle>
          <a:p>
            <a:r>
              <a:rPr lang="en-AU"/>
              <a:t>Title</a:t>
            </a:r>
            <a:endParaRPr lang="en-US"/>
          </a:p>
        </p:txBody>
      </p:sp>
      <p:sp>
        <p:nvSpPr>
          <p:cNvPr id="3" name="Subtitle 2"/>
          <p:cNvSpPr>
            <a:spLocks noGrp="1"/>
          </p:cNvSpPr>
          <p:nvPr>
            <p:ph type="subTitle" idx="1" hasCustomPrompt="1"/>
          </p:nvPr>
        </p:nvSpPr>
        <p:spPr>
          <a:xfrm>
            <a:off x="627497" y="2141600"/>
            <a:ext cx="8419704" cy="507831"/>
          </a:xfrm>
          <a:prstGeom prst="rect">
            <a:avLst/>
          </a:prstGeom>
        </p:spPr>
        <p:txBody>
          <a:bodyPr wrap="square" lIns="0" rIns="0">
            <a:spAutoFit/>
          </a:bodyPr>
          <a:lstStyle>
            <a:lvl1pPr marL="0" indent="0" algn="l">
              <a:buNone/>
              <a:defRPr sz="2700" b="0" i="0">
                <a:solidFill>
                  <a:srgbClr val="50515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Sub-title</a:t>
            </a:r>
            <a:endParaRPr lang="en-US"/>
          </a:p>
        </p:txBody>
      </p:sp>
      <p:sp>
        <p:nvSpPr>
          <p:cNvPr id="15" name="Text Placeholder 2"/>
          <p:cNvSpPr>
            <a:spLocks noGrp="1"/>
          </p:cNvSpPr>
          <p:nvPr>
            <p:ph type="body" idx="10" hasCustomPrompt="1"/>
          </p:nvPr>
        </p:nvSpPr>
        <p:spPr>
          <a:xfrm>
            <a:off x="627497" y="3158780"/>
            <a:ext cx="8420100" cy="307777"/>
          </a:xfrm>
          <a:prstGeom prst="rect">
            <a:avLst/>
          </a:prstGeom>
        </p:spPr>
        <p:txBody>
          <a:bodyPr lIns="0" rIns="0" anchor="ctr">
            <a:spAutoFit/>
          </a:bodyPr>
          <a:lstStyle>
            <a:lvl1pPr marL="0" indent="0">
              <a:buNone/>
              <a:defRPr sz="14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Date</a:t>
            </a:r>
          </a:p>
        </p:txBody>
      </p:sp>
    </p:spTree>
    <p:extLst>
      <p:ext uri="{BB962C8B-B14F-4D97-AF65-F5344CB8AC3E}">
        <p14:creationId xmlns:p14="http://schemas.microsoft.com/office/powerpoint/2010/main" val="105811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D7B1-09D8-6847-8CA9-E6A48C5F17B9}"/>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F98705AA-71A2-CD40-B189-7D826441C99A}"/>
              </a:ext>
            </a:extLst>
          </p:cNvPr>
          <p:cNvSpPr>
            <a:spLocks noGrp="1"/>
          </p:cNvSpPr>
          <p:nvPr>
            <p:ph type="sldNum" sz="quarter" idx="11"/>
          </p:nvPr>
        </p:nvSpPr>
        <p:spPr/>
        <p:txBody>
          <a:bodyPr/>
          <a:lstStyle/>
          <a:p>
            <a:fld id="{2ED7E6EB-FFB6-2B46-ABEA-442EF21ADA9F}" type="slidenum">
              <a:rPr lang="en-US" smtClean="0"/>
              <a:pPr/>
              <a:t>‹#›</a:t>
            </a:fld>
            <a:endParaRPr lang="en-US"/>
          </a:p>
        </p:txBody>
      </p:sp>
      <p:sp>
        <p:nvSpPr>
          <p:cNvPr id="5" name="Text Placeholder 6">
            <a:extLst>
              <a:ext uri="{FF2B5EF4-FFF2-40B4-BE49-F238E27FC236}">
                <a16:creationId xmlns:a16="http://schemas.microsoft.com/office/drawing/2014/main" id="{69064726-8766-A34B-9DC6-A506CD836B08}"/>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9" name="Content Placeholder 8">
            <a:extLst>
              <a:ext uri="{FF2B5EF4-FFF2-40B4-BE49-F238E27FC236}">
                <a16:creationId xmlns:a16="http://schemas.microsoft.com/office/drawing/2014/main" id="{C957AA3A-F6B4-094E-59F4-B4BCDF2BD116}"/>
              </a:ext>
            </a:extLst>
          </p:cNvPr>
          <p:cNvSpPr>
            <a:spLocks noGrp="1"/>
          </p:cNvSpPr>
          <p:nvPr>
            <p:ph sz="quarter" idx="17"/>
          </p:nvPr>
        </p:nvSpPr>
        <p:spPr>
          <a:xfrm>
            <a:off x="165148" y="1160461"/>
            <a:ext cx="4700133" cy="471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8">
            <a:extLst>
              <a:ext uri="{FF2B5EF4-FFF2-40B4-BE49-F238E27FC236}">
                <a16:creationId xmlns:a16="http://schemas.microsoft.com/office/drawing/2014/main" id="{0CCB8A32-F27A-A742-8AA3-1FD6683AC3E4}"/>
              </a:ext>
            </a:extLst>
          </p:cNvPr>
          <p:cNvSpPr>
            <a:spLocks noGrp="1"/>
          </p:cNvSpPr>
          <p:nvPr>
            <p:ph sz="quarter" idx="18"/>
          </p:nvPr>
        </p:nvSpPr>
        <p:spPr>
          <a:xfrm>
            <a:off x="5037092" y="1160461"/>
            <a:ext cx="4703760" cy="471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Footer Placeholder 10">
            <a:extLst>
              <a:ext uri="{FF2B5EF4-FFF2-40B4-BE49-F238E27FC236}">
                <a16:creationId xmlns:a16="http://schemas.microsoft.com/office/drawing/2014/main" id="{90EDD5EC-B5C1-C92B-2A27-AABFCF40617E}"/>
              </a:ext>
            </a:extLst>
          </p:cNvPr>
          <p:cNvSpPr>
            <a:spLocks noGrp="1"/>
          </p:cNvSpPr>
          <p:nvPr>
            <p:ph type="ftr" sz="quarter" idx="19"/>
          </p:nvPr>
        </p:nvSpPr>
        <p:spPr/>
        <p:txBody>
          <a:bodyPr/>
          <a:lstStyle/>
          <a:p>
            <a:r>
              <a:rPr lang="en-AU"/>
              <a:t>Footnote and sources</a:t>
            </a:r>
          </a:p>
        </p:txBody>
      </p:sp>
    </p:spTree>
    <p:extLst>
      <p:ext uri="{BB962C8B-B14F-4D97-AF65-F5344CB8AC3E}">
        <p14:creationId xmlns:p14="http://schemas.microsoft.com/office/powerpoint/2010/main" val="1136942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7C8FE17-35B3-4F9C-91E1-1DBFDA647D60}"/>
              </a:ext>
            </a:extLst>
          </p:cNvPr>
          <p:cNvSpPr>
            <a:spLocks noGrp="1"/>
          </p:cNvSpPr>
          <p:nvPr>
            <p:ph type="body" sz="quarter" idx="13" hasCustomPrompt="1"/>
          </p:nvPr>
        </p:nvSpPr>
        <p:spPr>
          <a:xfrm>
            <a:off x="165148" y="579928"/>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6" name="Title 5">
            <a:extLst>
              <a:ext uri="{FF2B5EF4-FFF2-40B4-BE49-F238E27FC236}">
                <a16:creationId xmlns:a16="http://schemas.microsoft.com/office/drawing/2014/main" id="{1F93A02F-0CCD-4697-A52E-88926F1D8E0B}"/>
              </a:ext>
            </a:extLst>
          </p:cNvPr>
          <p:cNvSpPr>
            <a:spLocks noGrp="1"/>
          </p:cNvSpPr>
          <p:nvPr>
            <p:ph type="title"/>
          </p:nvPr>
        </p:nvSpPr>
        <p:spPr/>
        <p:txBody>
          <a:bodyPr/>
          <a:lstStyle/>
          <a:p>
            <a:r>
              <a:rPr lang="en-US"/>
              <a:t>Click to edit Master title style</a:t>
            </a:r>
          </a:p>
        </p:txBody>
      </p:sp>
      <p:sp>
        <p:nvSpPr>
          <p:cNvPr id="11" name="Slide Number Placeholder 3">
            <a:extLst>
              <a:ext uri="{FF2B5EF4-FFF2-40B4-BE49-F238E27FC236}">
                <a16:creationId xmlns:a16="http://schemas.microsoft.com/office/drawing/2014/main" id="{18167B63-7342-0C40-A187-EF0417DABFEC}"/>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15" name="Content Placeholder 3">
            <a:extLst>
              <a:ext uri="{FF2B5EF4-FFF2-40B4-BE49-F238E27FC236}">
                <a16:creationId xmlns:a16="http://schemas.microsoft.com/office/drawing/2014/main" id="{06FC9ED3-CB75-2E4B-8C23-237E2780B34D}"/>
              </a:ext>
            </a:extLst>
          </p:cNvPr>
          <p:cNvSpPr>
            <a:spLocks noGrp="1"/>
          </p:cNvSpPr>
          <p:nvPr>
            <p:ph sz="quarter" idx="15"/>
          </p:nvPr>
        </p:nvSpPr>
        <p:spPr>
          <a:xfrm>
            <a:off x="165148" y="1160461"/>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3">
            <a:extLst>
              <a:ext uri="{FF2B5EF4-FFF2-40B4-BE49-F238E27FC236}">
                <a16:creationId xmlns:a16="http://schemas.microsoft.com/office/drawing/2014/main" id="{B77CB1B1-534B-B14F-B1D7-7786AE87CD27}"/>
              </a:ext>
            </a:extLst>
          </p:cNvPr>
          <p:cNvSpPr>
            <a:spLocks noGrp="1"/>
          </p:cNvSpPr>
          <p:nvPr>
            <p:ph sz="quarter" idx="16"/>
          </p:nvPr>
        </p:nvSpPr>
        <p:spPr>
          <a:xfrm>
            <a:off x="3422991" y="1160461"/>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3">
            <a:extLst>
              <a:ext uri="{FF2B5EF4-FFF2-40B4-BE49-F238E27FC236}">
                <a16:creationId xmlns:a16="http://schemas.microsoft.com/office/drawing/2014/main" id="{BBE6343E-5DCD-054A-9692-34747BB8E1C9}"/>
              </a:ext>
            </a:extLst>
          </p:cNvPr>
          <p:cNvSpPr>
            <a:spLocks noGrp="1"/>
          </p:cNvSpPr>
          <p:nvPr>
            <p:ph sz="quarter" idx="17"/>
          </p:nvPr>
        </p:nvSpPr>
        <p:spPr>
          <a:xfrm>
            <a:off x="6680834" y="1160460"/>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1">
            <a:extLst>
              <a:ext uri="{FF2B5EF4-FFF2-40B4-BE49-F238E27FC236}">
                <a16:creationId xmlns:a16="http://schemas.microsoft.com/office/drawing/2014/main" id="{4A485015-CB78-47BE-E96E-A7D473C78161}"/>
              </a:ext>
            </a:extLst>
          </p:cNvPr>
          <p:cNvSpPr>
            <a:spLocks noGrp="1"/>
          </p:cNvSpPr>
          <p:nvPr>
            <p:ph type="ftr" sz="quarter" idx="18"/>
          </p:nvPr>
        </p:nvSpPr>
        <p:spPr/>
        <p:txBody>
          <a:bodyPr/>
          <a:lstStyle/>
          <a:p>
            <a:r>
              <a:rPr lang="en-AU"/>
              <a:t>Footnote and sources</a:t>
            </a:r>
          </a:p>
        </p:txBody>
      </p:sp>
    </p:spTree>
    <p:extLst>
      <p:ext uri="{BB962C8B-B14F-4D97-AF65-F5344CB8AC3E}">
        <p14:creationId xmlns:p14="http://schemas.microsoft.com/office/powerpoint/2010/main" val="202189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foo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12" name="Content Placeholder 3">
            <a:extLst>
              <a:ext uri="{FF2B5EF4-FFF2-40B4-BE49-F238E27FC236}">
                <a16:creationId xmlns:a16="http://schemas.microsoft.com/office/drawing/2014/main" id="{8D9D80E1-9AB9-BE47-9691-30F17E4F2BE9}"/>
              </a:ext>
            </a:extLst>
          </p:cNvPr>
          <p:cNvSpPr>
            <a:spLocks noGrp="1"/>
          </p:cNvSpPr>
          <p:nvPr>
            <p:ph sz="quarter" idx="15"/>
          </p:nvPr>
        </p:nvSpPr>
        <p:spPr>
          <a:xfrm>
            <a:off x="165148" y="1160462"/>
            <a:ext cx="9575704"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2">
            <a:extLst>
              <a:ext uri="{FF2B5EF4-FFF2-40B4-BE49-F238E27FC236}">
                <a16:creationId xmlns:a16="http://schemas.microsoft.com/office/drawing/2014/main" id="{CB7D9F7E-49F7-D8F4-C1F0-7AC120B2FF35}"/>
              </a:ext>
            </a:extLst>
          </p:cNvPr>
          <p:cNvSpPr>
            <a:spLocks noGrp="1"/>
          </p:cNvSpPr>
          <p:nvPr>
            <p:ph type="ftr" sz="quarter" idx="16"/>
          </p:nvPr>
        </p:nvSpPr>
        <p:spPr/>
        <p:txBody>
          <a:bodyPr/>
          <a:lstStyle/>
          <a:p>
            <a:r>
              <a:rPr lang="en-AU"/>
              <a:t>Footnote and sources</a:t>
            </a:r>
          </a:p>
        </p:txBody>
      </p:sp>
    </p:spTree>
    <p:extLst>
      <p:ext uri="{BB962C8B-B14F-4D97-AF65-F5344CB8AC3E}">
        <p14:creationId xmlns:p14="http://schemas.microsoft.com/office/powerpoint/2010/main" val="221989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3" name="Footer Placeholder 2">
            <a:extLst>
              <a:ext uri="{FF2B5EF4-FFF2-40B4-BE49-F238E27FC236}">
                <a16:creationId xmlns:a16="http://schemas.microsoft.com/office/drawing/2014/main" id="{00C39723-A8CE-685A-A00F-F09399A2906C}"/>
              </a:ext>
            </a:extLst>
          </p:cNvPr>
          <p:cNvSpPr>
            <a:spLocks noGrp="1"/>
          </p:cNvSpPr>
          <p:nvPr>
            <p:ph type="ftr" sz="quarter" idx="14"/>
          </p:nvPr>
        </p:nvSpPr>
        <p:spPr/>
        <p:txBody>
          <a:bodyPr/>
          <a:lstStyle/>
          <a:p>
            <a:r>
              <a:rPr lang="en-AU"/>
              <a:t>Footnote and sources</a:t>
            </a:r>
          </a:p>
        </p:txBody>
      </p:sp>
    </p:spTree>
    <p:extLst>
      <p:ext uri="{BB962C8B-B14F-4D97-AF65-F5344CB8AC3E}">
        <p14:creationId xmlns:p14="http://schemas.microsoft.com/office/powerpoint/2010/main" val="58751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D7B1-09D8-6847-8CA9-E6A48C5F17B9}"/>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F98705AA-71A2-CD40-B189-7D826441C99A}"/>
              </a:ext>
            </a:extLst>
          </p:cNvPr>
          <p:cNvSpPr>
            <a:spLocks noGrp="1"/>
          </p:cNvSpPr>
          <p:nvPr>
            <p:ph type="sldNum" sz="quarter" idx="11"/>
          </p:nvPr>
        </p:nvSpPr>
        <p:spPr/>
        <p:txBody>
          <a:bodyPr/>
          <a:lstStyle/>
          <a:p>
            <a:fld id="{2ED7E6EB-FFB6-2B46-ABEA-442EF21ADA9F}" type="slidenum">
              <a:rPr lang="en-US" smtClean="0"/>
              <a:pPr/>
              <a:t>‹#›</a:t>
            </a:fld>
            <a:endParaRPr lang="en-US"/>
          </a:p>
        </p:txBody>
      </p:sp>
      <p:sp>
        <p:nvSpPr>
          <p:cNvPr id="5" name="Text Placeholder 6">
            <a:extLst>
              <a:ext uri="{FF2B5EF4-FFF2-40B4-BE49-F238E27FC236}">
                <a16:creationId xmlns:a16="http://schemas.microsoft.com/office/drawing/2014/main" id="{69064726-8766-A34B-9DC6-A506CD836B08}"/>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9" name="Content Placeholder 8">
            <a:extLst>
              <a:ext uri="{FF2B5EF4-FFF2-40B4-BE49-F238E27FC236}">
                <a16:creationId xmlns:a16="http://schemas.microsoft.com/office/drawing/2014/main" id="{C957AA3A-F6B4-094E-59F4-B4BCDF2BD116}"/>
              </a:ext>
            </a:extLst>
          </p:cNvPr>
          <p:cNvSpPr>
            <a:spLocks noGrp="1"/>
          </p:cNvSpPr>
          <p:nvPr>
            <p:ph sz="quarter" idx="17"/>
          </p:nvPr>
        </p:nvSpPr>
        <p:spPr>
          <a:xfrm>
            <a:off x="165148" y="1160461"/>
            <a:ext cx="4700133" cy="471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8">
            <a:extLst>
              <a:ext uri="{FF2B5EF4-FFF2-40B4-BE49-F238E27FC236}">
                <a16:creationId xmlns:a16="http://schemas.microsoft.com/office/drawing/2014/main" id="{0CCB8A32-F27A-A742-8AA3-1FD6683AC3E4}"/>
              </a:ext>
            </a:extLst>
          </p:cNvPr>
          <p:cNvSpPr>
            <a:spLocks noGrp="1"/>
          </p:cNvSpPr>
          <p:nvPr>
            <p:ph sz="quarter" idx="18"/>
          </p:nvPr>
        </p:nvSpPr>
        <p:spPr>
          <a:xfrm>
            <a:off x="5037092" y="1160461"/>
            <a:ext cx="4703760" cy="471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Footer Placeholder 10">
            <a:extLst>
              <a:ext uri="{FF2B5EF4-FFF2-40B4-BE49-F238E27FC236}">
                <a16:creationId xmlns:a16="http://schemas.microsoft.com/office/drawing/2014/main" id="{90EDD5EC-B5C1-C92B-2A27-AABFCF40617E}"/>
              </a:ext>
            </a:extLst>
          </p:cNvPr>
          <p:cNvSpPr>
            <a:spLocks noGrp="1"/>
          </p:cNvSpPr>
          <p:nvPr>
            <p:ph type="ftr" sz="quarter" idx="19"/>
          </p:nvPr>
        </p:nvSpPr>
        <p:spPr/>
        <p:txBody>
          <a:bodyPr/>
          <a:lstStyle/>
          <a:p>
            <a:r>
              <a:rPr lang="en-AU"/>
              <a:t>Footnote and sources</a:t>
            </a:r>
          </a:p>
        </p:txBody>
      </p:sp>
    </p:spTree>
    <p:extLst>
      <p:ext uri="{BB962C8B-B14F-4D97-AF65-F5344CB8AC3E}">
        <p14:creationId xmlns:p14="http://schemas.microsoft.com/office/powerpoint/2010/main" val="1979630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3" name="Footer Placeholder 2">
            <a:extLst>
              <a:ext uri="{FF2B5EF4-FFF2-40B4-BE49-F238E27FC236}">
                <a16:creationId xmlns:a16="http://schemas.microsoft.com/office/drawing/2014/main" id="{00C39723-A8CE-685A-A00F-F09399A2906C}"/>
              </a:ext>
            </a:extLst>
          </p:cNvPr>
          <p:cNvSpPr>
            <a:spLocks noGrp="1"/>
          </p:cNvSpPr>
          <p:nvPr>
            <p:ph type="ftr" sz="quarter" idx="14"/>
          </p:nvPr>
        </p:nvSpPr>
        <p:spPr/>
        <p:txBody>
          <a:bodyPr/>
          <a:lstStyle/>
          <a:p>
            <a:r>
              <a:rPr lang="en-AU"/>
              <a:t>Footnote and sources</a:t>
            </a:r>
          </a:p>
        </p:txBody>
      </p:sp>
    </p:spTree>
    <p:extLst>
      <p:ext uri="{BB962C8B-B14F-4D97-AF65-F5344CB8AC3E}">
        <p14:creationId xmlns:p14="http://schemas.microsoft.com/office/powerpoint/2010/main" val="284436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72F27-4F35-4F6B-ACA1-6EDBD696724C}"/>
              </a:ext>
            </a:extLst>
          </p:cNvPr>
          <p:cNvGraphicFramePr>
            <a:graphicFrameLocks noChangeAspect="1"/>
          </p:cNvGraphicFramePr>
          <p:nvPr userDrawn="1">
            <p:custDataLst>
              <p:tags r:id="rId1"/>
            </p:custDataLst>
            <p:extLst>
              <p:ext uri="{D42A27DB-BD31-4B8C-83A1-F6EECF244321}">
                <p14:modId xmlns:p14="http://schemas.microsoft.com/office/powerpoint/2010/main" val="94262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372F27-4F35-4F6B-ACA1-6EDBD696724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descr="background1.jpg"/>
          <p:cNvPicPr>
            <a:picLocks noChangeAspect="1"/>
          </p:cNvPicPr>
          <p:nvPr userDrawn="1"/>
        </p:nvPicPr>
        <p:blipFill>
          <a:blip r:embed="rId5"/>
          <a:stretch>
            <a:fillRect/>
          </a:stretch>
        </p:blipFill>
        <p:spPr>
          <a:xfrm>
            <a:off x="2" y="3912580"/>
            <a:ext cx="9919354" cy="2953512"/>
          </a:xfrm>
          <a:prstGeom prst="rect">
            <a:avLst/>
          </a:prstGeom>
        </p:spPr>
      </p:pic>
      <p:sp>
        <p:nvSpPr>
          <p:cNvPr id="3" name="Title 2">
            <a:extLst>
              <a:ext uri="{FF2B5EF4-FFF2-40B4-BE49-F238E27FC236}">
                <a16:creationId xmlns:a16="http://schemas.microsoft.com/office/drawing/2014/main" id="{57C187BD-B945-43CA-BEF3-6F7B6D2FD9CE}"/>
              </a:ext>
            </a:extLst>
          </p:cNvPr>
          <p:cNvSpPr>
            <a:spLocks noGrp="1"/>
          </p:cNvSpPr>
          <p:nvPr>
            <p:ph type="title"/>
          </p:nvPr>
        </p:nvSpPr>
        <p:spPr>
          <a:xfrm>
            <a:off x="635036" y="3289493"/>
            <a:ext cx="6934200" cy="430887"/>
          </a:xfrm>
          <a:prstGeom prst="rect">
            <a:avLst/>
          </a:prstGeom>
        </p:spPr>
        <p:txBody>
          <a:bodyPr vert="horz" wrap="square" lIns="0" tIns="0" rIns="0" bIns="0" anchor="b" anchorCtr="0">
            <a:spAutoFit/>
          </a:bodyPr>
          <a:lstStyle>
            <a:lvl1pPr>
              <a:defRPr sz="2800"/>
            </a:lvl1pPr>
          </a:lstStyle>
          <a:p>
            <a:r>
              <a:rPr lang="en-US"/>
              <a:t>Click to edit Master title style</a:t>
            </a:r>
          </a:p>
        </p:txBody>
      </p:sp>
      <p:sp>
        <p:nvSpPr>
          <p:cNvPr id="5" name="Slide Number Placeholder 3">
            <a:extLst>
              <a:ext uri="{FF2B5EF4-FFF2-40B4-BE49-F238E27FC236}">
                <a16:creationId xmlns:a16="http://schemas.microsoft.com/office/drawing/2014/main" id="{D04BAF54-52A8-BE4A-B49B-FFEA6B9C30C0}"/>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Tree>
    <p:extLst>
      <p:ext uri="{BB962C8B-B14F-4D97-AF65-F5344CB8AC3E}">
        <p14:creationId xmlns:p14="http://schemas.microsoft.com/office/powerpoint/2010/main" val="2638132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8FED77-BEED-4006-BED5-FA1ED1077547}"/>
              </a:ext>
            </a:extLst>
          </p:cNvPr>
          <p:cNvGraphicFramePr>
            <a:graphicFrameLocks noChangeAspect="1"/>
          </p:cNvGraphicFramePr>
          <p:nvPr userDrawn="1">
            <p:custDataLst>
              <p:tags r:id="rId1"/>
            </p:custDataLst>
            <p:extLst>
              <p:ext uri="{D42A27DB-BD31-4B8C-83A1-F6EECF244321}">
                <p14:modId xmlns:p14="http://schemas.microsoft.com/office/powerpoint/2010/main" val="3574589894"/>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3" name="Object 2" hidden="1">
                        <a:extLst>
                          <a:ext uri="{FF2B5EF4-FFF2-40B4-BE49-F238E27FC236}">
                            <a16:creationId xmlns:a16="http://schemas.microsoft.com/office/drawing/2014/main" id="{5C8FED77-BEED-4006-BED5-FA1ED107754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7" name="Picture 6" descr="footer.jpg">
            <a:extLst>
              <a:ext uri="{FF2B5EF4-FFF2-40B4-BE49-F238E27FC236}">
                <a16:creationId xmlns:a16="http://schemas.microsoft.com/office/drawing/2014/main" id="{30609EDF-52CF-4BEC-AE48-F268A979F65A}"/>
              </a:ext>
            </a:extLst>
          </p:cNvPr>
          <p:cNvPicPr>
            <a:picLocks noChangeAspect="1"/>
          </p:cNvPicPr>
          <p:nvPr userDrawn="1"/>
        </p:nvPicPr>
        <p:blipFill rotWithShape="1">
          <a:blip r:embed="rId5"/>
          <a:srcRect l="61949" r="21354"/>
          <a:stretch/>
        </p:blipFill>
        <p:spPr>
          <a:xfrm flipV="1">
            <a:off x="0" y="0"/>
            <a:ext cx="9906000" cy="6056376"/>
          </a:xfrm>
          <a:prstGeom prst="rect">
            <a:avLst/>
          </a:prstGeom>
        </p:spPr>
      </p:pic>
      <p:sp>
        <p:nvSpPr>
          <p:cNvPr id="11" name="TextBox 10"/>
          <p:cNvSpPr txBox="1"/>
          <p:nvPr userDrawn="1"/>
        </p:nvSpPr>
        <p:spPr>
          <a:xfrm>
            <a:off x="3070533" y="4729608"/>
            <a:ext cx="3764934" cy="1169123"/>
          </a:xfrm>
          <a:prstGeom prst="rect">
            <a:avLst/>
          </a:prstGeom>
          <a:noFill/>
        </p:spPr>
        <p:txBody>
          <a:bodyPr wrap="square" rtlCol="0" anchor="t">
            <a:spAutoFit/>
          </a:bodyPr>
          <a:lstStyle/>
          <a:p>
            <a:pPr algn="ctr">
              <a:lnSpc>
                <a:spcPts val="1700"/>
              </a:lnSpc>
            </a:pPr>
            <a:r>
              <a:rPr lang="en-US" sz="900" dirty="0">
                <a:solidFill>
                  <a:srgbClr val="505150"/>
                </a:solidFill>
                <a:latin typeface="Arial Narrow"/>
                <a:cs typeface="Arial Narrow"/>
              </a:rPr>
              <a:t>Level 1, 155 Queen Street, Melbourne 3000 Victoria</a:t>
            </a:r>
          </a:p>
          <a:p>
            <a:pPr algn="ctr">
              <a:lnSpc>
                <a:spcPts val="1700"/>
              </a:lnSpc>
            </a:pPr>
            <a:r>
              <a:rPr lang="en-US" sz="900" dirty="0">
                <a:solidFill>
                  <a:srgbClr val="505150"/>
                </a:solidFill>
                <a:latin typeface="Arial Narrow"/>
                <a:cs typeface="Arial Narrow"/>
              </a:rPr>
              <a:t>T: +61 3 9211 0015  F: +61 3 9949 9768  E: </a:t>
            </a:r>
            <a:r>
              <a:rPr lang="en-US" sz="900" dirty="0" err="1">
                <a:solidFill>
                  <a:srgbClr val="505150"/>
                </a:solidFill>
                <a:latin typeface="Arial Narrow"/>
                <a:cs typeface="Arial Narrow"/>
              </a:rPr>
              <a:t>enquiries@dandolo.com.au</a:t>
            </a:r>
            <a:endParaRPr lang="en-US" sz="900" dirty="0">
              <a:solidFill>
                <a:srgbClr val="505150"/>
              </a:solidFill>
              <a:latin typeface="Arial Narrow"/>
              <a:cs typeface="Arial Narrow"/>
            </a:endParaRPr>
          </a:p>
          <a:p>
            <a:pPr algn="ctr">
              <a:lnSpc>
                <a:spcPts val="1700"/>
              </a:lnSpc>
            </a:pPr>
            <a:r>
              <a:rPr lang="en-US" sz="900" dirty="0" err="1">
                <a:solidFill>
                  <a:schemeClr val="tx2"/>
                </a:solidFill>
                <a:latin typeface="Arial Narrow"/>
                <a:cs typeface="Arial Narrow"/>
              </a:rPr>
              <a:t>www.dandolo.com.au</a:t>
            </a:r>
            <a:endParaRPr lang="en-US" sz="900" dirty="0">
              <a:solidFill>
                <a:schemeClr val="tx2"/>
              </a:solidFill>
              <a:latin typeface="Arial Narrow"/>
              <a:cs typeface="Arial Narrow"/>
            </a:endParaRPr>
          </a:p>
          <a:p>
            <a:pPr algn="ctr">
              <a:lnSpc>
                <a:spcPts val="1700"/>
              </a:lnSpc>
            </a:pPr>
            <a:r>
              <a:rPr lang="en-US" sz="900" dirty="0">
                <a:latin typeface="Arial Narrow"/>
                <a:cs typeface="Arial Narrow"/>
              </a:rPr>
              <a:t>ABN 48 757 017 061</a:t>
            </a:r>
          </a:p>
          <a:p>
            <a:pPr algn="ctr">
              <a:lnSpc>
                <a:spcPts val="1700"/>
              </a:lnSpc>
            </a:pPr>
            <a:endParaRPr lang="en-US" sz="900" dirty="0"/>
          </a:p>
        </p:txBody>
      </p:sp>
      <p:cxnSp>
        <p:nvCxnSpPr>
          <p:cNvPr id="13" name="Straight Connector 12"/>
          <p:cNvCxnSpPr/>
          <p:nvPr userDrawn="1"/>
        </p:nvCxnSpPr>
        <p:spPr>
          <a:xfrm>
            <a:off x="4773962" y="4632506"/>
            <a:ext cx="358076" cy="1588"/>
          </a:xfrm>
          <a:prstGeom prst="line">
            <a:avLst/>
          </a:prstGeom>
          <a:ln w="6350">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ooter.jpg">
            <a:extLst>
              <a:ext uri="{FF2B5EF4-FFF2-40B4-BE49-F238E27FC236}">
                <a16:creationId xmlns:a16="http://schemas.microsoft.com/office/drawing/2014/main" id="{5AD2CA63-907E-4DFB-8E4E-DBA25A949F21}"/>
              </a:ext>
            </a:extLst>
          </p:cNvPr>
          <p:cNvPicPr>
            <a:picLocks noChangeAspect="1"/>
          </p:cNvPicPr>
          <p:nvPr userDrawn="1"/>
        </p:nvPicPr>
        <p:blipFill rotWithShape="1">
          <a:blip r:embed="rId5"/>
          <a:srcRect l="73616" b="25750"/>
          <a:stretch/>
        </p:blipFill>
        <p:spPr>
          <a:xfrm>
            <a:off x="2849911" y="3579102"/>
            <a:ext cx="4206178" cy="957893"/>
          </a:xfrm>
          <a:prstGeom prst="rect">
            <a:avLst/>
          </a:prstGeom>
        </p:spPr>
      </p:pic>
      <p:sp>
        <p:nvSpPr>
          <p:cNvPr id="9" name="Title 1">
            <a:extLst>
              <a:ext uri="{FF2B5EF4-FFF2-40B4-BE49-F238E27FC236}">
                <a16:creationId xmlns:a16="http://schemas.microsoft.com/office/drawing/2014/main" id="{F73D70E1-7D54-4971-8AAB-02294A95106A}"/>
              </a:ext>
            </a:extLst>
          </p:cNvPr>
          <p:cNvSpPr txBox="1">
            <a:spLocks/>
          </p:cNvSpPr>
          <p:nvPr userDrawn="1"/>
        </p:nvSpPr>
        <p:spPr>
          <a:xfrm>
            <a:off x="3533436" y="2059721"/>
            <a:ext cx="2839131" cy="1143000"/>
          </a:xfrm>
          <a:prstGeom prst="rect">
            <a:avLst/>
          </a:prstGeom>
        </p:spPr>
        <p:txBody>
          <a:bodyPr vert="horz" wrap="square" lIns="91440" tIns="45720" rIns="91440" bIns="45720" rtlCol="0" anchor="t" anchorCtr="0">
            <a:normAutofit/>
          </a:bodyPr>
          <a:lstStyle>
            <a:lvl1pPr algn="ctr" defTabSz="457200" rtl="0" eaLnBrk="1" latinLnBrk="0" hangingPunct="1">
              <a:spcBef>
                <a:spcPct val="0"/>
              </a:spcBef>
              <a:buNone/>
              <a:defRPr lang="en-AU" sz="4000" b="0" i="0" kern="1200" cap="none">
                <a:solidFill>
                  <a:schemeClr val="tx1"/>
                </a:solidFill>
                <a:latin typeface="Arial Narrow" charset="0"/>
                <a:ea typeface="+mj-ea"/>
                <a:cs typeface="Times New Roman" charset="0"/>
              </a:defRPr>
            </a:lvl1pPr>
          </a:lstStyle>
          <a:p>
            <a:r>
              <a:rPr lang="en-AU" sz="4000">
                <a:solidFill>
                  <a:schemeClr val="tx2"/>
                </a:solidFill>
                <a:latin typeface="+mn-lt"/>
              </a:rPr>
              <a:t>Thank you</a:t>
            </a:r>
          </a:p>
        </p:txBody>
      </p:sp>
    </p:spTree>
    <p:extLst>
      <p:ext uri="{BB962C8B-B14F-4D97-AF65-F5344CB8AC3E}">
        <p14:creationId xmlns:p14="http://schemas.microsoft.com/office/powerpoint/2010/main" val="328328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CFE15BA-EC0D-4D1E-835E-3F73014C5413}"/>
              </a:ext>
            </a:extLst>
          </p:cNvPr>
          <p:cNvSpPr>
            <a:spLocks noGrp="1"/>
          </p:cNvSpPr>
          <p:nvPr>
            <p:ph type="title"/>
          </p:nvPr>
        </p:nvSpPr>
        <p:spPr>
          <a:xfrm>
            <a:off x="147353" y="555789"/>
            <a:ext cx="9480042" cy="338554"/>
          </a:xfrm>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C31E0B21-B198-434D-AC56-770858F895D2}"/>
              </a:ext>
            </a:extLst>
          </p:cNvPr>
          <p:cNvSpPr>
            <a:spLocks noGrp="1"/>
          </p:cNvSpPr>
          <p:nvPr>
            <p:ph type="sldNum" sz="quarter" idx="10"/>
          </p:nvPr>
        </p:nvSpPr>
        <p:spPr/>
        <p:txBody>
          <a:bodyPr/>
          <a:lstStyle/>
          <a:p>
            <a:fld id="{8E793E86-3D78-F546-A494-18B76795FC70}" type="slidenum">
              <a:rPr lang="en-US" smtClean="0"/>
              <a:pPr/>
              <a:t>‹#›</a:t>
            </a:fld>
            <a:endParaRPr lang="en-US"/>
          </a:p>
        </p:txBody>
      </p:sp>
      <p:sp>
        <p:nvSpPr>
          <p:cNvPr id="6" name="Text Placeholder 5">
            <a:extLst>
              <a:ext uri="{FF2B5EF4-FFF2-40B4-BE49-F238E27FC236}">
                <a16:creationId xmlns:a16="http://schemas.microsoft.com/office/drawing/2014/main" id="{3A831ABA-3DFB-4028-B186-AF642F52FB42}"/>
              </a:ext>
            </a:extLst>
          </p:cNvPr>
          <p:cNvSpPr>
            <a:spLocks noGrp="1"/>
          </p:cNvSpPr>
          <p:nvPr>
            <p:ph type="body" sz="quarter" idx="11"/>
          </p:nvPr>
        </p:nvSpPr>
        <p:spPr>
          <a:xfrm>
            <a:off x="147352" y="1277941"/>
            <a:ext cx="4689983" cy="938719"/>
          </a:xfrm>
          <a:prstGeom prst="rect">
            <a:avLst/>
          </a:prstGeom>
        </p:spPr>
        <p:txBody>
          <a:bodyPr wrap="square">
            <a:spAutoFit/>
          </a:bodyPr>
          <a:lstStyle>
            <a:lvl5pPr marL="800100" indent="-114300">
              <a:buFont typeface="Arial Narrow" panose="020B0606020202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A0222F13-6C26-49C9-A82F-A94946135C77}"/>
              </a:ext>
            </a:extLst>
          </p:cNvPr>
          <p:cNvSpPr>
            <a:spLocks noGrp="1"/>
          </p:cNvSpPr>
          <p:nvPr>
            <p:ph type="body" sz="quarter" idx="12" hasCustomPrompt="1"/>
          </p:nvPr>
        </p:nvSpPr>
        <p:spPr>
          <a:xfrm>
            <a:off x="147904" y="118158"/>
            <a:ext cx="9479493" cy="461665"/>
          </a:xfrm>
          <a:prstGeom prst="rect">
            <a:avLst/>
          </a:prstGeom>
        </p:spPr>
        <p:txBody>
          <a:bodyPr wrap="square">
            <a:spAutoFit/>
          </a:bodyPr>
          <a:lstStyle>
            <a:lvl1pPr marL="0" indent="0">
              <a:buNone/>
              <a:defRPr sz="2400">
                <a:solidFill>
                  <a:schemeClr val="tx2"/>
                </a:solidFill>
              </a:defRPr>
            </a:lvl1pPr>
          </a:lstStyle>
          <a:p>
            <a:pPr lvl="0"/>
            <a:r>
              <a:rPr lang="en-US"/>
              <a:t>Title</a:t>
            </a:r>
            <a:endParaRPr lang="en-AU"/>
          </a:p>
        </p:txBody>
      </p:sp>
    </p:spTree>
    <p:extLst>
      <p:ext uri="{BB962C8B-B14F-4D97-AF65-F5344CB8AC3E}">
        <p14:creationId xmlns:p14="http://schemas.microsoft.com/office/powerpoint/2010/main" val="122947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7C8FE17-35B3-4F9C-91E1-1DBFDA647D60}"/>
              </a:ext>
            </a:extLst>
          </p:cNvPr>
          <p:cNvSpPr>
            <a:spLocks noGrp="1"/>
          </p:cNvSpPr>
          <p:nvPr>
            <p:ph type="body" sz="quarter" idx="13" hasCustomPrompt="1"/>
          </p:nvPr>
        </p:nvSpPr>
        <p:spPr>
          <a:xfrm>
            <a:off x="165148" y="579928"/>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6" name="Title 5">
            <a:extLst>
              <a:ext uri="{FF2B5EF4-FFF2-40B4-BE49-F238E27FC236}">
                <a16:creationId xmlns:a16="http://schemas.microsoft.com/office/drawing/2014/main" id="{1F93A02F-0CCD-4697-A52E-88926F1D8E0B}"/>
              </a:ext>
            </a:extLst>
          </p:cNvPr>
          <p:cNvSpPr>
            <a:spLocks noGrp="1"/>
          </p:cNvSpPr>
          <p:nvPr>
            <p:ph type="title"/>
          </p:nvPr>
        </p:nvSpPr>
        <p:spPr/>
        <p:txBody>
          <a:bodyPr/>
          <a:lstStyle/>
          <a:p>
            <a:r>
              <a:rPr lang="en-US"/>
              <a:t>Click to edit Master title style</a:t>
            </a:r>
          </a:p>
        </p:txBody>
      </p:sp>
      <p:sp>
        <p:nvSpPr>
          <p:cNvPr id="11" name="Slide Number Placeholder 3">
            <a:extLst>
              <a:ext uri="{FF2B5EF4-FFF2-40B4-BE49-F238E27FC236}">
                <a16:creationId xmlns:a16="http://schemas.microsoft.com/office/drawing/2014/main" id="{18167B63-7342-0C40-A187-EF0417DABFEC}"/>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15" name="Content Placeholder 3">
            <a:extLst>
              <a:ext uri="{FF2B5EF4-FFF2-40B4-BE49-F238E27FC236}">
                <a16:creationId xmlns:a16="http://schemas.microsoft.com/office/drawing/2014/main" id="{06FC9ED3-CB75-2E4B-8C23-237E2780B34D}"/>
              </a:ext>
            </a:extLst>
          </p:cNvPr>
          <p:cNvSpPr>
            <a:spLocks noGrp="1"/>
          </p:cNvSpPr>
          <p:nvPr>
            <p:ph sz="quarter" idx="15"/>
          </p:nvPr>
        </p:nvSpPr>
        <p:spPr>
          <a:xfrm>
            <a:off x="165148" y="1160461"/>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3">
            <a:extLst>
              <a:ext uri="{FF2B5EF4-FFF2-40B4-BE49-F238E27FC236}">
                <a16:creationId xmlns:a16="http://schemas.microsoft.com/office/drawing/2014/main" id="{B77CB1B1-534B-B14F-B1D7-7786AE87CD27}"/>
              </a:ext>
            </a:extLst>
          </p:cNvPr>
          <p:cNvSpPr>
            <a:spLocks noGrp="1"/>
          </p:cNvSpPr>
          <p:nvPr>
            <p:ph sz="quarter" idx="16"/>
          </p:nvPr>
        </p:nvSpPr>
        <p:spPr>
          <a:xfrm>
            <a:off x="3422991" y="1160461"/>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3">
            <a:extLst>
              <a:ext uri="{FF2B5EF4-FFF2-40B4-BE49-F238E27FC236}">
                <a16:creationId xmlns:a16="http://schemas.microsoft.com/office/drawing/2014/main" id="{BBE6343E-5DCD-054A-9692-34747BB8E1C9}"/>
              </a:ext>
            </a:extLst>
          </p:cNvPr>
          <p:cNvSpPr>
            <a:spLocks noGrp="1"/>
          </p:cNvSpPr>
          <p:nvPr>
            <p:ph sz="quarter" idx="17"/>
          </p:nvPr>
        </p:nvSpPr>
        <p:spPr>
          <a:xfrm>
            <a:off x="6680834" y="1160460"/>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1">
            <a:extLst>
              <a:ext uri="{FF2B5EF4-FFF2-40B4-BE49-F238E27FC236}">
                <a16:creationId xmlns:a16="http://schemas.microsoft.com/office/drawing/2014/main" id="{4A485015-CB78-47BE-E96E-A7D473C78161}"/>
              </a:ext>
            </a:extLst>
          </p:cNvPr>
          <p:cNvSpPr>
            <a:spLocks noGrp="1"/>
          </p:cNvSpPr>
          <p:nvPr>
            <p:ph type="ftr" sz="quarter" idx="18"/>
          </p:nvPr>
        </p:nvSpPr>
        <p:spPr/>
        <p:txBody>
          <a:bodyPr/>
          <a:lstStyle/>
          <a:p>
            <a:r>
              <a:rPr lang="en-AU"/>
              <a:t>Footnote and sources</a:t>
            </a:r>
          </a:p>
        </p:txBody>
      </p:sp>
    </p:spTree>
    <p:extLst>
      <p:ext uri="{BB962C8B-B14F-4D97-AF65-F5344CB8AC3E}">
        <p14:creationId xmlns:p14="http://schemas.microsoft.com/office/powerpoint/2010/main" val="116092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no foo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12" name="Content Placeholder 3">
            <a:extLst>
              <a:ext uri="{FF2B5EF4-FFF2-40B4-BE49-F238E27FC236}">
                <a16:creationId xmlns:a16="http://schemas.microsoft.com/office/drawing/2014/main" id="{8D9D80E1-9AB9-BE47-9691-30F17E4F2BE9}"/>
              </a:ext>
            </a:extLst>
          </p:cNvPr>
          <p:cNvSpPr>
            <a:spLocks noGrp="1"/>
          </p:cNvSpPr>
          <p:nvPr>
            <p:ph sz="quarter" idx="15"/>
          </p:nvPr>
        </p:nvSpPr>
        <p:spPr>
          <a:xfrm>
            <a:off x="165148" y="1160462"/>
            <a:ext cx="9575704"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2">
            <a:extLst>
              <a:ext uri="{FF2B5EF4-FFF2-40B4-BE49-F238E27FC236}">
                <a16:creationId xmlns:a16="http://schemas.microsoft.com/office/drawing/2014/main" id="{CB7D9F7E-49F7-D8F4-C1F0-7AC120B2FF35}"/>
              </a:ext>
            </a:extLst>
          </p:cNvPr>
          <p:cNvSpPr>
            <a:spLocks noGrp="1"/>
          </p:cNvSpPr>
          <p:nvPr>
            <p:ph type="ftr" sz="quarter" idx="16"/>
          </p:nvPr>
        </p:nvSpPr>
        <p:spPr/>
        <p:txBody>
          <a:bodyPr/>
          <a:lstStyle/>
          <a:p>
            <a:r>
              <a:rPr lang="en-AU"/>
              <a:t>Footnote and sources</a:t>
            </a:r>
          </a:p>
        </p:txBody>
      </p:sp>
    </p:spTree>
    <p:extLst>
      <p:ext uri="{BB962C8B-B14F-4D97-AF65-F5344CB8AC3E}">
        <p14:creationId xmlns:p14="http://schemas.microsoft.com/office/powerpoint/2010/main" val="17427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3" name="Footer Placeholder 2">
            <a:extLst>
              <a:ext uri="{FF2B5EF4-FFF2-40B4-BE49-F238E27FC236}">
                <a16:creationId xmlns:a16="http://schemas.microsoft.com/office/drawing/2014/main" id="{00C39723-A8CE-685A-A00F-F09399A2906C}"/>
              </a:ext>
            </a:extLst>
          </p:cNvPr>
          <p:cNvSpPr>
            <a:spLocks noGrp="1"/>
          </p:cNvSpPr>
          <p:nvPr>
            <p:ph type="ftr" sz="quarter" idx="14"/>
          </p:nvPr>
        </p:nvSpPr>
        <p:spPr/>
        <p:txBody>
          <a:bodyPr/>
          <a:lstStyle/>
          <a:p>
            <a:r>
              <a:rPr lang="en-AU"/>
              <a:t>Footnote and sources</a:t>
            </a:r>
          </a:p>
        </p:txBody>
      </p:sp>
    </p:spTree>
    <p:extLst>
      <p:ext uri="{BB962C8B-B14F-4D97-AF65-F5344CB8AC3E}">
        <p14:creationId xmlns:p14="http://schemas.microsoft.com/office/powerpoint/2010/main" val="14242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3" name="Footer Placeholder 2">
            <a:extLst>
              <a:ext uri="{FF2B5EF4-FFF2-40B4-BE49-F238E27FC236}">
                <a16:creationId xmlns:a16="http://schemas.microsoft.com/office/drawing/2014/main" id="{00C39723-A8CE-685A-A00F-F09399A2906C}"/>
              </a:ext>
            </a:extLst>
          </p:cNvPr>
          <p:cNvSpPr>
            <a:spLocks noGrp="1"/>
          </p:cNvSpPr>
          <p:nvPr>
            <p:ph type="ftr" sz="quarter" idx="14"/>
          </p:nvPr>
        </p:nvSpPr>
        <p:spPr/>
        <p:txBody>
          <a:bodyPr/>
          <a:lstStyle/>
          <a:p>
            <a:r>
              <a:rPr lang="en-AU"/>
              <a:t>Footnote and sources</a:t>
            </a:r>
          </a:p>
        </p:txBody>
      </p:sp>
    </p:spTree>
    <p:extLst>
      <p:ext uri="{BB962C8B-B14F-4D97-AF65-F5344CB8AC3E}">
        <p14:creationId xmlns:p14="http://schemas.microsoft.com/office/powerpoint/2010/main" val="240248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72F27-4F35-4F6B-ACA1-6EDBD696724C}"/>
              </a:ext>
            </a:extLst>
          </p:cNvPr>
          <p:cNvGraphicFramePr>
            <a:graphicFrameLocks noChangeAspect="1"/>
          </p:cNvGraphicFramePr>
          <p:nvPr userDrawn="1">
            <p:custDataLst>
              <p:tags r:id="rId1"/>
            </p:custDataLst>
            <p:extLst>
              <p:ext uri="{D42A27DB-BD31-4B8C-83A1-F6EECF244321}">
                <p14:modId xmlns:p14="http://schemas.microsoft.com/office/powerpoint/2010/main" val="94262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372F27-4F35-4F6B-ACA1-6EDBD696724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descr="background1.jpg"/>
          <p:cNvPicPr>
            <a:picLocks noChangeAspect="1"/>
          </p:cNvPicPr>
          <p:nvPr userDrawn="1"/>
        </p:nvPicPr>
        <p:blipFill>
          <a:blip r:embed="rId5"/>
          <a:stretch>
            <a:fillRect/>
          </a:stretch>
        </p:blipFill>
        <p:spPr>
          <a:xfrm>
            <a:off x="2" y="3912580"/>
            <a:ext cx="9919354" cy="2953512"/>
          </a:xfrm>
          <a:prstGeom prst="rect">
            <a:avLst/>
          </a:prstGeom>
        </p:spPr>
      </p:pic>
      <p:sp>
        <p:nvSpPr>
          <p:cNvPr id="3" name="Title 2">
            <a:extLst>
              <a:ext uri="{FF2B5EF4-FFF2-40B4-BE49-F238E27FC236}">
                <a16:creationId xmlns:a16="http://schemas.microsoft.com/office/drawing/2014/main" id="{57C187BD-B945-43CA-BEF3-6F7B6D2FD9CE}"/>
              </a:ext>
            </a:extLst>
          </p:cNvPr>
          <p:cNvSpPr>
            <a:spLocks noGrp="1"/>
          </p:cNvSpPr>
          <p:nvPr>
            <p:ph type="title"/>
          </p:nvPr>
        </p:nvSpPr>
        <p:spPr>
          <a:xfrm>
            <a:off x="635036" y="3289493"/>
            <a:ext cx="6934200" cy="430887"/>
          </a:xfrm>
          <a:prstGeom prst="rect">
            <a:avLst/>
          </a:prstGeom>
        </p:spPr>
        <p:txBody>
          <a:bodyPr vert="horz" wrap="square" lIns="0" tIns="0" rIns="0" bIns="0" anchor="b" anchorCtr="0">
            <a:spAutoFit/>
          </a:bodyPr>
          <a:lstStyle>
            <a:lvl1pPr>
              <a:defRPr sz="2800"/>
            </a:lvl1pPr>
          </a:lstStyle>
          <a:p>
            <a:r>
              <a:rPr lang="en-US"/>
              <a:t>Click to edit Master title style</a:t>
            </a:r>
          </a:p>
        </p:txBody>
      </p:sp>
      <p:sp>
        <p:nvSpPr>
          <p:cNvPr id="5" name="Slide Number Placeholder 3">
            <a:extLst>
              <a:ext uri="{FF2B5EF4-FFF2-40B4-BE49-F238E27FC236}">
                <a16:creationId xmlns:a16="http://schemas.microsoft.com/office/drawing/2014/main" id="{D04BAF54-52A8-BE4A-B49B-FFEA6B9C30C0}"/>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8FED77-BEED-4006-BED5-FA1ED1077547}"/>
              </a:ext>
            </a:extLst>
          </p:cNvPr>
          <p:cNvGraphicFramePr>
            <a:graphicFrameLocks noChangeAspect="1"/>
          </p:cNvGraphicFramePr>
          <p:nvPr userDrawn="1">
            <p:custDataLst>
              <p:tags r:id="rId1"/>
            </p:custDataLst>
            <p:extLst>
              <p:ext uri="{D42A27DB-BD31-4B8C-83A1-F6EECF244321}">
                <p14:modId xmlns:p14="http://schemas.microsoft.com/office/powerpoint/2010/main" val="3574589894"/>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3" name="Object 2" hidden="1">
                        <a:extLst>
                          <a:ext uri="{FF2B5EF4-FFF2-40B4-BE49-F238E27FC236}">
                            <a16:creationId xmlns:a16="http://schemas.microsoft.com/office/drawing/2014/main" id="{5C8FED77-BEED-4006-BED5-FA1ED107754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7" name="Picture 6" descr="footer.jpg">
            <a:extLst>
              <a:ext uri="{FF2B5EF4-FFF2-40B4-BE49-F238E27FC236}">
                <a16:creationId xmlns:a16="http://schemas.microsoft.com/office/drawing/2014/main" id="{30609EDF-52CF-4BEC-AE48-F268A979F65A}"/>
              </a:ext>
            </a:extLst>
          </p:cNvPr>
          <p:cNvPicPr>
            <a:picLocks noChangeAspect="1"/>
          </p:cNvPicPr>
          <p:nvPr userDrawn="1"/>
        </p:nvPicPr>
        <p:blipFill rotWithShape="1">
          <a:blip r:embed="rId5"/>
          <a:srcRect l="61949" r="21354"/>
          <a:stretch/>
        </p:blipFill>
        <p:spPr>
          <a:xfrm flipV="1">
            <a:off x="0" y="0"/>
            <a:ext cx="9906000" cy="6056376"/>
          </a:xfrm>
          <a:prstGeom prst="rect">
            <a:avLst/>
          </a:prstGeom>
        </p:spPr>
      </p:pic>
      <p:sp>
        <p:nvSpPr>
          <p:cNvPr id="11" name="TextBox 10"/>
          <p:cNvSpPr txBox="1"/>
          <p:nvPr userDrawn="1"/>
        </p:nvSpPr>
        <p:spPr>
          <a:xfrm>
            <a:off x="3070533" y="4729608"/>
            <a:ext cx="3764934" cy="1169123"/>
          </a:xfrm>
          <a:prstGeom prst="rect">
            <a:avLst/>
          </a:prstGeom>
          <a:noFill/>
        </p:spPr>
        <p:txBody>
          <a:bodyPr wrap="square" rtlCol="0" anchor="t">
            <a:spAutoFit/>
          </a:bodyPr>
          <a:lstStyle/>
          <a:p>
            <a:pPr algn="ctr">
              <a:lnSpc>
                <a:spcPts val="1700"/>
              </a:lnSpc>
            </a:pPr>
            <a:r>
              <a:rPr lang="en-US" sz="900" dirty="0">
                <a:solidFill>
                  <a:srgbClr val="505150"/>
                </a:solidFill>
                <a:latin typeface="Arial Narrow"/>
                <a:cs typeface="Arial Narrow"/>
              </a:rPr>
              <a:t>Level 1, 155 Queen Street, Melbourne 3000 Victoria</a:t>
            </a:r>
          </a:p>
          <a:p>
            <a:pPr algn="ctr">
              <a:lnSpc>
                <a:spcPts val="1700"/>
              </a:lnSpc>
            </a:pPr>
            <a:r>
              <a:rPr lang="en-US" sz="900" dirty="0">
                <a:solidFill>
                  <a:srgbClr val="505150"/>
                </a:solidFill>
                <a:latin typeface="Arial Narrow"/>
                <a:cs typeface="Arial Narrow"/>
              </a:rPr>
              <a:t>T: +61 3 9211 0015  F: +61 3 9949 9768  E: </a:t>
            </a:r>
            <a:r>
              <a:rPr lang="en-US" sz="900" dirty="0" err="1">
                <a:solidFill>
                  <a:srgbClr val="505150"/>
                </a:solidFill>
                <a:latin typeface="Arial Narrow"/>
                <a:cs typeface="Arial Narrow"/>
              </a:rPr>
              <a:t>enquiries@dandolo.com.au</a:t>
            </a:r>
            <a:endParaRPr lang="en-US" sz="900" dirty="0">
              <a:solidFill>
                <a:srgbClr val="505150"/>
              </a:solidFill>
              <a:latin typeface="Arial Narrow"/>
              <a:cs typeface="Arial Narrow"/>
            </a:endParaRPr>
          </a:p>
          <a:p>
            <a:pPr algn="ctr">
              <a:lnSpc>
                <a:spcPts val="1700"/>
              </a:lnSpc>
            </a:pPr>
            <a:r>
              <a:rPr lang="en-US" sz="900" dirty="0" err="1">
                <a:solidFill>
                  <a:schemeClr val="tx2"/>
                </a:solidFill>
                <a:latin typeface="Arial Narrow"/>
                <a:cs typeface="Arial Narrow"/>
              </a:rPr>
              <a:t>www.dandolo.com.au</a:t>
            </a:r>
            <a:endParaRPr lang="en-US" sz="900" dirty="0">
              <a:solidFill>
                <a:schemeClr val="tx2"/>
              </a:solidFill>
              <a:latin typeface="Arial Narrow"/>
              <a:cs typeface="Arial Narrow"/>
            </a:endParaRPr>
          </a:p>
          <a:p>
            <a:pPr algn="ctr">
              <a:lnSpc>
                <a:spcPts val="1700"/>
              </a:lnSpc>
            </a:pPr>
            <a:r>
              <a:rPr lang="en-US" sz="900" dirty="0">
                <a:latin typeface="Arial Narrow"/>
                <a:cs typeface="Arial Narrow"/>
              </a:rPr>
              <a:t>ABN 48 757 017 061</a:t>
            </a:r>
          </a:p>
          <a:p>
            <a:pPr algn="ctr">
              <a:lnSpc>
                <a:spcPts val="1700"/>
              </a:lnSpc>
            </a:pPr>
            <a:endParaRPr lang="en-US" sz="900" dirty="0"/>
          </a:p>
        </p:txBody>
      </p:sp>
      <p:cxnSp>
        <p:nvCxnSpPr>
          <p:cNvPr id="13" name="Straight Connector 12"/>
          <p:cNvCxnSpPr/>
          <p:nvPr userDrawn="1"/>
        </p:nvCxnSpPr>
        <p:spPr>
          <a:xfrm>
            <a:off x="4773962" y="4632506"/>
            <a:ext cx="358076" cy="1588"/>
          </a:xfrm>
          <a:prstGeom prst="line">
            <a:avLst/>
          </a:prstGeom>
          <a:ln w="6350">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ooter.jpg">
            <a:extLst>
              <a:ext uri="{FF2B5EF4-FFF2-40B4-BE49-F238E27FC236}">
                <a16:creationId xmlns:a16="http://schemas.microsoft.com/office/drawing/2014/main" id="{5AD2CA63-907E-4DFB-8E4E-DBA25A949F21}"/>
              </a:ext>
            </a:extLst>
          </p:cNvPr>
          <p:cNvPicPr>
            <a:picLocks noChangeAspect="1"/>
          </p:cNvPicPr>
          <p:nvPr userDrawn="1"/>
        </p:nvPicPr>
        <p:blipFill rotWithShape="1">
          <a:blip r:embed="rId5"/>
          <a:srcRect l="73616" b="25750"/>
          <a:stretch/>
        </p:blipFill>
        <p:spPr>
          <a:xfrm>
            <a:off x="2849911" y="3579102"/>
            <a:ext cx="4206178" cy="957893"/>
          </a:xfrm>
          <a:prstGeom prst="rect">
            <a:avLst/>
          </a:prstGeom>
        </p:spPr>
      </p:pic>
      <p:sp>
        <p:nvSpPr>
          <p:cNvPr id="9" name="Title 1">
            <a:extLst>
              <a:ext uri="{FF2B5EF4-FFF2-40B4-BE49-F238E27FC236}">
                <a16:creationId xmlns:a16="http://schemas.microsoft.com/office/drawing/2014/main" id="{F73D70E1-7D54-4971-8AAB-02294A95106A}"/>
              </a:ext>
            </a:extLst>
          </p:cNvPr>
          <p:cNvSpPr txBox="1">
            <a:spLocks/>
          </p:cNvSpPr>
          <p:nvPr userDrawn="1"/>
        </p:nvSpPr>
        <p:spPr>
          <a:xfrm>
            <a:off x="3533436" y="2059721"/>
            <a:ext cx="2839131" cy="1143000"/>
          </a:xfrm>
          <a:prstGeom prst="rect">
            <a:avLst/>
          </a:prstGeom>
        </p:spPr>
        <p:txBody>
          <a:bodyPr vert="horz" wrap="square" lIns="91440" tIns="45720" rIns="91440" bIns="45720" rtlCol="0" anchor="t" anchorCtr="0">
            <a:normAutofit/>
          </a:bodyPr>
          <a:lstStyle>
            <a:lvl1pPr algn="ctr" defTabSz="457200" rtl="0" eaLnBrk="1" latinLnBrk="0" hangingPunct="1">
              <a:spcBef>
                <a:spcPct val="0"/>
              </a:spcBef>
              <a:buNone/>
              <a:defRPr lang="en-AU" sz="4000" b="0" i="0" kern="1200" cap="none">
                <a:solidFill>
                  <a:schemeClr val="tx1"/>
                </a:solidFill>
                <a:latin typeface="Arial Narrow" charset="0"/>
                <a:ea typeface="+mj-ea"/>
                <a:cs typeface="Times New Roman" charset="0"/>
              </a:defRPr>
            </a:lvl1pPr>
          </a:lstStyle>
          <a:p>
            <a:r>
              <a:rPr lang="en-AU" sz="4000">
                <a:solidFill>
                  <a:schemeClr val="tx2"/>
                </a:solidFill>
                <a:latin typeface="+mn-lt"/>
              </a:rPr>
              <a:t>Thank you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CFE15BA-EC0D-4D1E-835E-3F73014C5413}"/>
              </a:ext>
            </a:extLst>
          </p:cNvPr>
          <p:cNvSpPr>
            <a:spLocks noGrp="1"/>
          </p:cNvSpPr>
          <p:nvPr>
            <p:ph type="title"/>
          </p:nvPr>
        </p:nvSpPr>
        <p:spPr>
          <a:xfrm>
            <a:off x="147353" y="555789"/>
            <a:ext cx="9480042" cy="338554"/>
          </a:xfrm>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C31E0B21-B198-434D-AC56-770858F895D2}"/>
              </a:ext>
            </a:extLst>
          </p:cNvPr>
          <p:cNvSpPr>
            <a:spLocks noGrp="1"/>
          </p:cNvSpPr>
          <p:nvPr>
            <p:ph type="sldNum" sz="quarter" idx="10"/>
          </p:nvPr>
        </p:nvSpPr>
        <p:spPr/>
        <p:txBody>
          <a:bodyPr/>
          <a:lstStyle/>
          <a:p>
            <a:fld id="{8E793E86-3D78-F546-A494-18B76795FC70}" type="slidenum">
              <a:rPr lang="en-US" smtClean="0"/>
              <a:pPr/>
              <a:t>‹#›</a:t>
            </a:fld>
            <a:endParaRPr lang="en-US"/>
          </a:p>
        </p:txBody>
      </p:sp>
      <p:sp>
        <p:nvSpPr>
          <p:cNvPr id="6" name="Text Placeholder 5">
            <a:extLst>
              <a:ext uri="{FF2B5EF4-FFF2-40B4-BE49-F238E27FC236}">
                <a16:creationId xmlns:a16="http://schemas.microsoft.com/office/drawing/2014/main" id="{3A831ABA-3DFB-4028-B186-AF642F52FB42}"/>
              </a:ext>
            </a:extLst>
          </p:cNvPr>
          <p:cNvSpPr>
            <a:spLocks noGrp="1"/>
          </p:cNvSpPr>
          <p:nvPr>
            <p:ph type="body" sz="quarter" idx="11"/>
          </p:nvPr>
        </p:nvSpPr>
        <p:spPr>
          <a:xfrm>
            <a:off x="147352" y="1277941"/>
            <a:ext cx="4689983" cy="938719"/>
          </a:xfrm>
          <a:prstGeom prst="rect">
            <a:avLst/>
          </a:prstGeom>
        </p:spPr>
        <p:txBody>
          <a:bodyPr wrap="square">
            <a:spAutoFit/>
          </a:bodyPr>
          <a:lstStyle>
            <a:lvl5pPr marL="800100" indent="-114300">
              <a:buFont typeface="Arial Narrow" panose="020B0606020202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A0222F13-6C26-49C9-A82F-A94946135C77}"/>
              </a:ext>
            </a:extLst>
          </p:cNvPr>
          <p:cNvSpPr>
            <a:spLocks noGrp="1"/>
          </p:cNvSpPr>
          <p:nvPr>
            <p:ph type="body" sz="quarter" idx="12" hasCustomPrompt="1"/>
          </p:nvPr>
        </p:nvSpPr>
        <p:spPr>
          <a:xfrm>
            <a:off x="147904" y="118158"/>
            <a:ext cx="9479493" cy="461665"/>
          </a:xfrm>
          <a:prstGeom prst="rect">
            <a:avLst/>
          </a:prstGeom>
        </p:spPr>
        <p:txBody>
          <a:bodyPr wrap="square">
            <a:spAutoFit/>
          </a:bodyPr>
          <a:lstStyle>
            <a:lvl1pPr marL="0" indent="0">
              <a:buNone/>
              <a:defRPr sz="2400">
                <a:solidFill>
                  <a:schemeClr val="tx2"/>
                </a:solidFill>
              </a:defRPr>
            </a:lvl1pPr>
          </a:lstStyle>
          <a:p>
            <a:pPr lvl="0"/>
            <a:r>
              <a:rPr lang="en-US"/>
              <a:t>Title</a:t>
            </a:r>
            <a:endParaRPr lang="en-AU"/>
          </a:p>
        </p:txBody>
      </p:sp>
    </p:spTree>
    <p:extLst>
      <p:ext uri="{BB962C8B-B14F-4D97-AF65-F5344CB8AC3E}">
        <p14:creationId xmlns:p14="http://schemas.microsoft.com/office/powerpoint/2010/main" val="189148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12.xml"/><Relationship Id="rId7" Type="http://schemas.openxmlformats.org/officeDocument/2006/relationships/tags" Target="../tags/tag10.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15.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D2435-8475-C34E-9D10-3A1809041A3B}"/>
              </a:ext>
            </a:extLst>
          </p:cNvPr>
          <p:cNvSpPr/>
          <p:nvPr userDrawn="1"/>
        </p:nvSpPr>
        <p:spPr>
          <a:xfrm>
            <a:off x="2400" y="6048806"/>
            <a:ext cx="9903600" cy="8064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graphicFrame>
        <p:nvGraphicFramePr>
          <p:cNvPr id="9" name="Object 8" hidden="1">
            <a:extLst>
              <a:ext uri="{FF2B5EF4-FFF2-40B4-BE49-F238E27FC236}">
                <a16:creationId xmlns:a16="http://schemas.microsoft.com/office/drawing/2014/main" id="{4F769735-93E2-4F5B-8C88-CA17A363C9AE}"/>
              </a:ext>
            </a:extLst>
          </p:cNvPr>
          <p:cNvGraphicFramePr>
            <a:graphicFrameLocks noChangeAspect="1"/>
          </p:cNvGraphicFramePr>
          <p:nvPr userDrawn="1">
            <p:custDataLst>
              <p:tags r:id="rId11"/>
            </p:custDataLst>
            <p:extLst>
              <p:ext uri="{D42A27DB-BD31-4B8C-83A1-F6EECF244321}">
                <p14:modId xmlns:p14="http://schemas.microsoft.com/office/powerpoint/2010/main" val="323742173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12" imgW="557" imgH="549" progId="TCLayout.ActiveDocument.1">
                  <p:embed/>
                </p:oleObj>
              </mc:Choice>
              <mc:Fallback>
                <p:oleObj name="think-cell Slide" r:id="rId12" imgW="557" imgH="549" progId="TCLayout.ActiveDocument.1">
                  <p:embed/>
                  <p:pic>
                    <p:nvPicPr>
                      <p:cNvPr id="9" name="Object 8" hidden="1">
                        <a:extLst>
                          <a:ext uri="{FF2B5EF4-FFF2-40B4-BE49-F238E27FC236}">
                            <a16:creationId xmlns:a16="http://schemas.microsoft.com/office/drawing/2014/main" id="{4F769735-93E2-4F5B-8C88-CA17A363C9AE}"/>
                          </a:ext>
                        </a:extLst>
                      </p:cNvPr>
                      <p:cNvPicPr/>
                      <p:nvPr/>
                    </p:nvPicPr>
                    <p:blipFill>
                      <a:blip r:embed="rId13"/>
                      <a:stretch>
                        <a:fillRect/>
                      </a:stretch>
                    </p:blipFill>
                    <p:spPr>
                      <a:xfrm>
                        <a:off x="1722" y="1591"/>
                        <a:ext cx="1719" cy="1587"/>
                      </a:xfrm>
                      <a:prstGeom prst="rect">
                        <a:avLst/>
                      </a:prstGeom>
                    </p:spPr>
                  </p:pic>
                </p:oleObj>
              </mc:Fallback>
            </mc:AlternateContent>
          </a:graphicData>
        </a:graphic>
      </p:graphicFrame>
      <p:sp>
        <p:nvSpPr>
          <p:cNvPr id="2" name="Title Placeholder 1"/>
          <p:cNvSpPr>
            <a:spLocks noGrp="1"/>
          </p:cNvSpPr>
          <p:nvPr>
            <p:ph type="title"/>
          </p:nvPr>
        </p:nvSpPr>
        <p:spPr>
          <a:xfrm>
            <a:off x="165148" y="117899"/>
            <a:ext cx="9575704" cy="369332"/>
          </a:xfrm>
          <a:prstGeom prst="rect">
            <a:avLst/>
          </a:prstGeom>
        </p:spPr>
        <p:txBody>
          <a:bodyPr vert="horz" wrap="square" lIns="0" tIns="0" rIns="0" bIns="0" rtlCol="0" anchor="t" anchorCtr="0">
            <a:spAutoFit/>
          </a:bodyPr>
          <a:lstStyle/>
          <a:p>
            <a:r>
              <a:rPr lang="en-US"/>
              <a:t>Click to edit Master title style</a:t>
            </a:r>
          </a:p>
        </p:txBody>
      </p:sp>
      <p:sp>
        <p:nvSpPr>
          <p:cNvPr id="10" name="Footer Placeholder 9">
            <a:extLst>
              <a:ext uri="{FF2B5EF4-FFF2-40B4-BE49-F238E27FC236}">
                <a16:creationId xmlns:a16="http://schemas.microsoft.com/office/drawing/2014/main" id="{922088DB-6C62-7D41-4DD2-D0F185CF4F72}"/>
              </a:ext>
            </a:extLst>
          </p:cNvPr>
          <p:cNvSpPr>
            <a:spLocks noGrp="1"/>
          </p:cNvSpPr>
          <p:nvPr>
            <p:ph type="ftr" sz="quarter" idx="3"/>
          </p:nvPr>
        </p:nvSpPr>
        <p:spPr>
          <a:xfrm>
            <a:off x="165148" y="6361984"/>
            <a:ext cx="7132320" cy="233014"/>
          </a:xfrm>
          <a:prstGeom prst="rect">
            <a:avLst/>
          </a:prstGeom>
        </p:spPr>
        <p:txBody>
          <a:bodyPr vert="horz" wrap="square" lIns="0" tIns="46800" rIns="0" bIns="46800" rtlCol="0" anchor="ctr" anchorCtr="0">
            <a:spAutoFit/>
          </a:bodyPr>
          <a:lstStyle>
            <a:lvl1pPr algn="l">
              <a:defRPr sz="900">
                <a:solidFill>
                  <a:schemeClr val="tx1"/>
                </a:solidFill>
              </a:defRPr>
            </a:lvl1pPr>
          </a:lstStyle>
          <a:p>
            <a:r>
              <a:rPr lang="en-AU"/>
              <a:t>Footnote and sources</a:t>
            </a:r>
          </a:p>
        </p:txBody>
      </p:sp>
      <p:sp>
        <p:nvSpPr>
          <p:cNvPr id="6" name="Slide Number Placeholder 5">
            <a:extLst>
              <a:ext uri="{FF2B5EF4-FFF2-40B4-BE49-F238E27FC236}">
                <a16:creationId xmlns:a16="http://schemas.microsoft.com/office/drawing/2014/main" id="{CC18A82D-7DFF-6948-867C-739942CFC358}"/>
              </a:ext>
            </a:extLst>
          </p:cNvPr>
          <p:cNvSpPr>
            <a:spLocks noGrp="1"/>
          </p:cNvSpPr>
          <p:nvPr>
            <p:ph type="sldNum" sz="quarter" idx="4"/>
          </p:nvPr>
        </p:nvSpPr>
        <p:spPr>
          <a:xfrm>
            <a:off x="9387377" y="6295928"/>
            <a:ext cx="335678" cy="365125"/>
          </a:xfrm>
          <a:prstGeom prst="rect">
            <a:avLst/>
          </a:prstGeom>
        </p:spPr>
        <p:txBody>
          <a:bodyPr vert="horz" lIns="91440" tIns="45720" rIns="91440" bIns="45720" rtlCol="0" anchor="ctr"/>
          <a:lstStyle>
            <a:lvl1pPr algn="r">
              <a:defRPr sz="1000">
                <a:solidFill>
                  <a:schemeClr val="accent3"/>
                </a:solidFill>
              </a:defRPr>
            </a:lvl1pPr>
          </a:lstStyle>
          <a:p>
            <a:fld id="{2ED7E6EB-FFB6-2B46-ABEA-442EF21ADA9F}" type="slidenum">
              <a:rPr lang="en-US" smtClean="0"/>
              <a:pPr/>
              <a:t>‹#›</a:t>
            </a:fld>
            <a:endParaRPr lang="en-US"/>
          </a:p>
        </p:txBody>
      </p:sp>
      <p:pic>
        <p:nvPicPr>
          <p:cNvPr id="12" name="Picture 11" descr="A picture containing text, sign&#10;&#10;Description automatically generated">
            <a:extLst>
              <a:ext uri="{FF2B5EF4-FFF2-40B4-BE49-F238E27FC236}">
                <a16:creationId xmlns:a16="http://schemas.microsoft.com/office/drawing/2014/main" id="{A7241D76-4861-AF4D-B005-89AE99000D9F}"/>
              </a:ext>
            </a:extLst>
          </p:cNvPr>
          <p:cNvPicPr>
            <a:picLocks/>
          </p:cNvPicPr>
          <p:nvPr userDrawn="1"/>
        </p:nvPicPr>
        <p:blipFill>
          <a:blip r:embed="rId14"/>
          <a:stretch>
            <a:fillRect/>
          </a:stretch>
        </p:blipFill>
        <p:spPr>
          <a:xfrm>
            <a:off x="8029722" y="6406776"/>
            <a:ext cx="1152000" cy="175465"/>
          </a:xfrm>
          <a:prstGeom prst="rect">
            <a:avLst/>
          </a:prstGeom>
        </p:spPr>
      </p:pic>
      <p:sp>
        <p:nvSpPr>
          <p:cNvPr id="3" name="Text Placeholder 2">
            <a:extLst>
              <a:ext uri="{FF2B5EF4-FFF2-40B4-BE49-F238E27FC236}">
                <a16:creationId xmlns:a16="http://schemas.microsoft.com/office/drawing/2014/main" id="{F9DD1016-459C-8D14-3129-8D91551CBDE5}"/>
              </a:ext>
            </a:extLst>
          </p:cNvPr>
          <p:cNvSpPr>
            <a:spLocks noGrp="1"/>
          </p:cNvSpPr>
          <p:nvPr>
            <p:ph type="body" idx="1"/>
          </p:nvPr>
        </p:nvSpPr>
        <p:spPr>
          <a:xfrm>
            <a:off x="165148" y="1160462"/>
            <a:ext cx="9575703" cy="4717822"/>
          </a:xfrm>
          <a:prstGeom prst="rect">
            <a:avLst/>
          </a:prstGeom>
        </p:spPr>
        <p:txBody>
          <a:bodyPr vert="horz" lIns="0" tIns="4572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69" r:id="rId2"/>
    <p:sldLayoutId id="2147483667" r:id="rId3"/>
    <p:sldLayoutId id="2147483668" r:id="rId4"/>
    <p:sldLayoutId id="2147483670" r:id="rId5"/>
    <p:sldLayoutId id="2147483671" r:id="rId6"/>
    <p:sldLayoutId id="2147483661" r:id="rId7"/>
    <p:sldLayoutId id="2147483662" r:id="rId8"/>
    <p:sldLayoutId id="2147483674" r:id="rId9"/>
  </p:sldLayoutIdLst>
  <p:hf hdr="0" ftr="0"/>
  <p:txStyles>
    <p:titleStyle>
      <a:lvl1pPr algn="l" defTabSz="457200" rtl="0" eaLnBrk="1" latinLnBrk="0" hangingPunct="1">
        <a:spcBef>
          <a:spcPts val="0"/>
        </a:spcBef>
        <a:buNone/>
        <a:defRPr lang="en-AU" sz="2400" b="0" i="0" kern="1200" cap="none" dirty="0" smtClean="0">
          <a:solidFill>
            <a:schemeClr val="tx2"/>
          </a:solidFill>
          <a:latin typeface="+mj-lt"/>
          <a:ea typeface="+mj-ea"/>
          <a:cs typeface="Times New Roman" charset="0"/>
        </a:defRPr>
      </a:lvl1pPr>
    </p:titleStyle>
    <p:body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4" userDrawn="1">
          <p15:clr>
            <a:srgbClr val="F26B43"/>
          </p15:clr>
        </p15:guide>
        <p15:guide id="2" pos="92" userDrawn="1">
          <p15:clr>
            <a:srgbClr val="F26B43"/>
          </p15:clr>
        </p15:guide>
        <p15:guide id="3" orient="horz" pos="308" userDrawn="1">
          <p15:clr>
            <a:srgbClr val="F26B43"/>
          </p15:clr>
        </p15:guide>
        <p15:guide id="4" pos="6065" userDrawn="1">
          <p15:clr>
            <a:srgbClr val="F26B43"/>
          </p15:clr>
        </p15:guide>
        <p15:guide id="5" orient="horz" pos="3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F769735-93E2-4F5B-8C88-CA17A363C9AE}"/>
              </a:ext>
            </a:extLst>
          </p:cNvPr>
          <p:cNvGraphicFramePr>
            <a:graphicFrameLocks noChangeAspect="1"/>
          </p:cNvGraphicFramePr>
          <p:nvPr userDrawn="1">
            <p:custDataLst>
              <p:tags r:id="rId7"/>
            </p:custDataLst>
            <p:extLst>
              <p:ext uri="{D42A27DB-BD31-4B8C-83A1-F6EECF244321}">
                <p14:modId xmlns:p14="http://schemas.microsoft.com/office/powerpoint/2010/main" val="323742173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8" imgW="557" imgH="549" progId="TCLayout.ActiveDocument.1">
                  <p:embed/>
                </p:oleObj>
              </mc:Choice>
              <mc:Fallback>
                <p:oleObj name="think-cell Slide" r:id="rId8" imgW="557" imgH="549" progId="TCLayout.ActiveDocument.1">
                  <p:embed/>
                  <p:pic>
                    <p:nvPicPr>
                      <p:cNvPr id="9" name="Object 8" hidden="1">
                        <a:extLst>
                          <a:ext uri="{FF2B5EF4-FFF2-40B4-BE49-F238E27FC236}">
                            <a16:creationId xmlns:a16="http://schemas.microsoft.com/office/drawing/2014/main" id="{4F769735-93E2-4F5B-8C88-CA17A363C9AE}"/>
                          </a:ext>
                        </a:extLst>
                      </p:cNvPr>
                      <p:cNvPicPr/>
                      <p:nvPr/>
                    </p:nvPicPr>
                    <p:blipFill>
                      <a:blip r:embed="rId9"/>
                      <a:stretch>
                        <a:fillRect/>
                      </a:stretch>
                    </p:blipFill>
                    <p:spPr>
                      <a:xfrm>
                        <a:off x="1722" y="1591"/>
                        <a:ext cx="1719" cy="1587"/>
                      </a:xfrm>
                      <a:prstGeom prst="rect">
                        <a:avLst/>
                      </a:prstGeom>
                    </p:spPr>
                  </p:pic>
                </p:oleObj>
              </mc:Fallback>
            </mc:AlternateContent>
          </a:graphicData>
        </a:graphic>
      </p:graphicFrame>
      <p:sp>
        <p:nvSpPr>
          <p:cNvPr id="2" name="Title Placeholder 1"/>
          <p:cNvSpPr>
            <a:spLocks noGrp="1"/>
          </p:cNvSpPr>
          <p:nvPr>
            <p:ph type="title"/>
          </p:nvPr>
        </p:nvSpPr>
        <p:spPr>
          <a:xfrm>
            <a:off x="147353" y="555789"/>
            <a:ext cx="9480042" cy="338554"/>
          </a:xfrm>
          <a:prstGeom prst="rect">
            <a:avLst/>
          </a:prstGeom>
        </p:spPr>
        <p:txBody>
          <a:bodyPr vert="horz" wrap="square" lIns="91440" tIns="45720" rIns="91440" bIns="45720" rtlCol="0" anchor="t" anchorCtr="0">
            <a:spAutoFit/>
          </a:bodyPr>
          <a:lstStyle/>
          <a:p>
            <a:r>
              <a:rPr lang="en-US"/>
              <a:t>Click to edit Master title style</a:t>
            </a:r>
          </a:p>
        </p:txBody>
      </p:sp>
      <p:pic>
        <p:nvPicPr>
          <p:cNvPr id="11" name="Picture 10" descr="footer.jpg">
            <a:extLst>
              <a:ext uri="{FF2B5EF4-FFF2-40B4-BE49-F238E27FC236}">
                <a16:creationId xmlns:a16="http://schemas.microsoft.com/office/drawing/2014/main" id="{E19B1817-5AA0-432E-A691-98A9AE694346}"/>
              </a:ext>
            </a:extLst>
          </p:cNvPr>
          <p:cNvPicPr>
            <a:picLocks noChangeAspect="1"/>
          </p:cNvPicPr>
          <p:nvPr userDrawn="1"/>
        </p:nvPicPr>
        <p:blipFill>
          <a:blip r:embed="rId10"/>
          <a:stretch>
            <a:fillRect/>
          </a:stretch>
        </p:blipFill>
        <p:spPr>
          <a:xfrm>
            <a:off x="0" y="6056376"/>
            <a:ext cx="9906000" cy="801624"/>
          </a:xfrm>
          <a:prstGeom prst="rect">
            <a:avLst/>
          </a:prstGeom>
        </p:spPr>
      </p:pic>
      <p:sp>
        <p:nvSpPr>
          <p:cNvPr id="12" name="Slide Number Placeholder 5">
            <a:extLst>
              <a:ext uri="{FF2B5EF4-FFF2-40B4-BE49-F238E27FC236}">
                <a16:creationId xmlns:a16="http://schemas.microsoft.com/office/drawing/2014/main" id="{25F18DBB-BB6A-4D7A-9FC7-A361EE7CAF50}"/>
              </a:ext>
            </a:extLst>
          </p:cNvPr>
          <p:cNvSpPr>
            <a:spLocks noGrp="1"/>
          </p:cNvSpPr>
          <p:nvPr>
            <p:ph type="sldNum" sz="quarter" idx="4"/>
          </p:nvPr>
        </p:nvSpPr>
        <p:spPr>
          <a:xfrm>
            <a:off x="9410700" y="6287211"/>
            <a:ext cx="502866" cy="365125"/>
          </a:xfrm>
          <a:prstGeom prst="rect">
            <a:avLst/>
          </a:prstGeom>
        </p:spPr>
        <p:txBody>
          <a:bodyPr vert="horz" lIns="91423" tIns="45712" rIns="91423" bIns="45712" rtlCol="0" anchor="ctr"/>
          <a:lstStyle>
            <a:lvl1pPr algn="r">
              <a:defRPr sz="1000">
                <a:solidFill>
                  <a:schemeClr val="tx1">
                    <a:tint val="75000"/>
                  </a:schemeClr>
                </a:solidFill>
                <a:latin typeface="Arial Narrow"/>
                <a:cs typeface="Arial Narrow"/>
              </a:defRPr>
            </a:lvl1pPr>
          </a:lstStyle>
          <a:p>
            <a:fld id="{8E793E86-3D78-F546-A494-18B76795FC70}" type="slidenum">
              <a:rPr lang="en-US" smtClean="0"/>
              <a:pPr/>
              <a:t>‹#›</a:t>
            </a:fld>
            <a:endParaRPr lang="en-US"/>
          </a:p>
        </p:txBody>
      </p:sp>
    </p:spTree>
    <p:extLst>
      <p:ext uri="{BB962C8B-B14F-4D97-AF65-F5344CB8AC3E}">
        <p14:creationId xmlns:p14="http://schemas.microsoft.com/office/powerpoint/2010/main" val="39869249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p:txStyles>
    <p:title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p:titleStyle>
    <p:body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156">
          <p15:clr>
            <a:srgbClr val="F26B43"/>
          </p15:clr>
        </p15:guide>
        <p15:guide id="3" orient="horz" pos="288">
          <p15:clr>
            <a:srgbClr val="F26B43"/>
          </p15:clr>
        </p15:guide>
        <p15:guide id="4" pos="6084">
          <p15:clr>
            <a:srgbClr val="F26B43"/>
          </p15:clr>
        </p15:guide>
        <p15:guide id="5" orient="horz" pos="3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D2435-8475-C34E-9D10-3A1809041A3B}"/>
              </a:ext>
            </a:extLst>
          </p:cNvPr>
          <p:cNvSpPr/>
          <p:nvPr userDrawn="1"/>
        </p:nvSpPr>
        <p:spPr>
          <a:xfrm>
            <a:off x="2400" y="6048806"/>
            <a:ext cx="9903600" cy="8064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graphicFrame>
        <p:nvGraphicFramePr>
          <p:cNvPr id="9" name="Object 8" hidden="1">
            <a:extLst>
              <a:ext uri="{FF2B5EF4-FFF2-40B4-BE49-F238E27FC236}">
                <a16:creationId xmlns:a16="http://schemas.microsoft.com/office/drawing/2014/main" id="{4F769735-93E2-4F5B-8C88-CA17A363C9AE}"/>
              </a:ext>
            </a:extLst>
          </p:cNvPr>
          <p:cNvGraphicFramePr>
            <a:graphicFrameLocks noChangeAspect="1"/>
          </p:cNvGraphicFramePr>
          <p:nvPr userDrawn="1">
            <p:custDataLst>
              <p:tags r:id="rId11"/>
            </p:custDataLst>
            <p:extLst>
              <p:ext uri="{D42A27DB-BD31-4B8C-83A1-F6EECF244321}">
                <p14:modId xmlns:p14="http://schemas.microsoft.com/office/powerpoint/2010/main" val="323742173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12" imgW="557" imgH="549" progId="TCLayout.ActiveDocument.1">
                  <p:embed/>
                </p:oleObj>
              </mc:Choice>
              <mc:Fallback>
                <p:oleObj name="think-cell Slide" r:id="rId12" imgW="557" imgH="549" progId="TCLayout.ActiveDocument.1">
                  <p:embed/>
                  <p:pic>
                    <p:nvPicPr>
                      <p:cNvPr id="9" name="Object 8" hidden="1">
                        <a:extLst>
                          <a:ext uri="{FF2B5EF4-FFF2-40B4-BE49-F238E27FC236}">
                            <a16:creationId xmlns:a16="http://schemas.microsoft.com/office/drawing/2014/main" id="{4F769735-93E2-4F5B-8C88-CA17A363C9AE}"/>
                          </a:ext>
                        </a:extLst>
                      </p:cNvPr>
                      <p:cNvPicPr/>
                      <p:nvPr/>
                    </p:nvPicPr>
                    <p:blipFill>
                      <a:blip r:embed="rId13"/>
                      <a:stretch>
                        <a:fillRect/>
                      </a:stretch>
                    </p:blipFill>
                    <p:spPr>
                      <a:xfrm>
                        <a:off x="1722" y="1591"/>
                        <a:ext cx="1719" cy="1587"/>
                      </a:xfrm>
                      <a:prstGeom prst="rect">
                        <a:avLst/>
                      </a:prstGeom>
                    </p:spPr>
                  </p:pic>
                </p:oleObj>
              </mc:Fallback>
            </mc:AlternateContent>
          </a:graphicData>
        </a:graphic>
      </p:graphicFrame>
      <p:sp>
        <p:nvSpPr>
          <p:cNvPr id="2" name="Title Placeholder 1"/>
          <p:cNvSpPr>
            <a:spLocks noGrp="1"/>
          </p:cNvSpPr>
          <p:nvPr>
            <p:ph type="title"/>
          </p:nvPr>
        </p:nvSpPr>
        <p:spPr>
          <a:xfrm>
            <a:off x="165148" y="117899"/>
            <a:ext cx="9575704" cy="369332"/>
          </a:xfrm>
          <a:prstGeom prst="rect">
            <a:avLst/>
          </a:prstGeom>
        </p:spPr>
        <p:txBody>
          <a:bodyPr vert="horz" wrap="square" lIns="0" tIns="0" rIns="0" bIns="0" rtlCol="0" anchor="t" anchorCtr="0">
            <a:spAutoFit/>
          </a:bodyPr>
          <a:lstStyle/>
          <a:p>
            <a:r>
              <a:rPr lang="en-US"/>
              <a:t>Click to edit Master title style</a:t>
            </a:r>
          </a:p>
        </p:txBody>
      </p:sp>
      <p:sp>
        <p:nvSpPr>
          <p:cNvPr id="10" name="Footer Placeholder 9">
            <a:extLst>
              <a:ext uri="{FF2B5EF4-FFF2-40B4-BE49-F238E27FC236}">
                <a16:creationId xmlns:a16="http://schemas.microsoft.com/office/drawing/2014/main" id="{922088DB-6C62-7D41-4DD2-D0F185CF4F72}"/>
              </a:ext>
            </a:extLst>
          </p:cNvPr>
          <p:cNvSpPr>
            <a:spLocks noGrp="1"/>
          </p:cNvSpPr>
          <p:nvPr>
            <p:ph type="ftr" sz="quarter" idx="3"/>
          </p:nvPr>
        </p:nvSpPr>
        <p:spPr>
          <a:xfrm>
            <a:off x="165148" y="6361984"/>
            <a:ext cx="7132320" cy="233014"/>
          </a:xfrm>
          <a:prstGeom prst="rect">
            <a:avLst/>
          </a:prstGeom>
        </p:spPr>
        <p:txBody>
          <a:bodyPr vert="horz" wrap="square" lIns="0" tIns="46800" rIns="0" bIns="46800" rtlCol="0" anchor="ctr" anchorCtr="0">
            <a:spAutoFit/>
          </a:bodyPr>
          <a:lstStyle>
            <a:lvl1pPr algn="l">
              <a:defRPr sz="900">
                <a:solidFill>
                  <a:schemeClr val="tx1"/>
                </a:solidFill>
              </a:defRPr>
            </a:lvl1pPr>
          </a:lstStyle>
          <a:p>
            <a:r>
              <a:rPr lang="en-AU"/>
              <a:t>Footnote and sources</a:t>
            </a:r>
          </a:p>
        </p:txBody>
      </p:sp>
      <p:sp>
        <p:nvSpPr>
          <p:cNvPr id="6" name="Slide Number Placeholder 5">
            <a:extLst>
              <a:ext uri="{FF2B5EF4-FFF2-40B4-BE49-F238E27FC236}">
                <a16:creationId xmlns:a16="http://schemas.microsoft.com/office/drawing/2014/main" id="{CC18A82D-7DFF-6948-867C-739942CFC358}"/>
              </a:ext>
            </a:extLst>
          </p:cNvPr>
          <p:cNvSpPr>
            <a:spLocks noGrp="1"/>
          </p:cNvSpPr>
          <p:nvPr>
            <p:ph type="sldNum" sz="quarter" idx="4"/>
          </p:nvPr>
        </p:nvSpPr>
        <p:spPr>
          <a:xfrm>
            <a:off x="9387377" y="6295928"/>
            <a:ext cx="335678" cy="365125"/>
          </a:xfrm>
          <a:prstGeom prst="rect">
            <a:avLst/>
          </a:prstGeom>
        </p:spPr>
        <p:txBody>
          <a:bodyPr vert="horz" lIns="91440" tIns="45720" rIns="91440" bIns="45720" rtlCol="0" anchor="ctr"/>
          <a:lstStyle>
            <a:lvl1pPr algn="r">
              <a:defRPr sz="1000">
                <a:solidFill>
                  <a:schemeClr val="accent3"/>
                </a:solidFill>
              </a:defRPr>
            </a:lvl1pPr>
          </a:lstStyle>
          <a:p>
            <a:fld id="{2ED7E6EB-FFB6-2B46-ABEA-442EF21ADA9F}" type="slidenum">
              <a:rPr lang="en-US" smtClean="0"/>
              <a:pPr/>
              <a:t>‹#›</a:t>
            </a:fld>
            <a:endParaRPr lang="en-US"/>
          </a:p>
        </p:txBody>
      </p:sp>
      <p:pic>
        <p:nvPicPr>
          <p:cNvPr id="12" name="Picture 11" descr="A picture containing text, sign&#10;&#10;Description automatically generated">
            <a:extLst>
              <a:ext uri="{FF2B5EF4-FFF2-40B4-BE49-F238E27FC236}">
                <a16:creationId xmlns:a16="http://schemas.microsoft.com/office/drawing/2014/main" id="{A7241D76-4861-AF4D-B005-89AE99000D9F}"/>
              </a:ext>
            </a:extLst>
          </p:cNvPr>
          <p:cNvPicPr>
            <a:picLocks/>
          </p:cNvPicPr>
          <p:nvPr userDrawn="1"/>
        </p:nvPicPr>
        <p:blipFill>
          <a:blip r:embed="rId14"/>
          <a:stretch>
            <a:fillRect/>
          </a:stretch>
        </p:blipFill>
        <p:spPr>
          <a:xfrm>
            <a:off x="8029722" y="6406776"/>
            <a:ext cx="1152000" cy="175465"/>
          </a:xfrm>
          <a:prstGeom prst="rect">
            <a:avLst/>
          </a:prstGeom>
        </p:spPr>
      </p:pic>
      <p:sp>
        <p:nvSpPr>
          <p:cNvPr id="3" name="Text Placeholder 2">
            <a:extLst>
              <a:ext uri="{FF2B5EF4-FFF2-40B4-BE49-F238E27FC236}">
                <a16:creationId xmlns:a16="http://schemas.microsoft.com/office/drawing/2014/main" id="{F9DD1016-459C-8D14-3129-8D91551CBDE5}"/>
              </a:ext>
            </a:extLst>
          </p:cNvPr>
          <p:cNvSpPr>
            <a:spLocks noGrp="1"/>
          </p:cNvSpPr>
          <p:nvPr>
            <p:ph type="body" idx="1"/>
          </p:nvPr>
        </p:nvSpPr>
        <p:spPr>
          <a:xfrm>
            <a:off x="165148" y="1160462"/>
            <a:ext cx="9575703" cy="4717822"/>
          </a:xfrm>
          <a:prstGeom prst="rect">
            <a:avLst/>
          </a:prstGeom>
        </p:spPr>
        <p:txBody>
          <a:bodyPr vert="horz" lIns="0" tIns="4572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456000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dt="0"/>
  <p:txStyles>
    <p:titleStyle>
      <a:lvl1pPr algn="l" defTabSz="457200" rtl="0" eaLnBrk="1" latinLnBrk="0" hangingPunct="1">
        <a:spcBef>
          <a:spcPts val="0"/>
        </a:spcBef>
        <a:buNone/>
        <a:defRPr lang="en-AU" sz="2400" b="0" i="0" kern="1200" cap="none" dirty="0" smtClean="0">
          <a:solidFill>
            <a:schemeClr val="tx2"/>
          </a:solidFill>
          <a:latin typeface="+mj-lt"/>
          <a:ea typeface="+mj-ea"/>
          <a:cs typeface="Times New Roman" charset="0"/>
        </a:defRPr>
      </a:lvl1pPr>
    </p:titleStyle>
    <p:body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4">
          <p15:clr>
            <a:srgbClr val="F26B43"/>
          </p15:clr>
        </p15:guide>
        <p15:guide id="2" pos="92">
          <p15:clr>
            <a:srgbClr val="F26B43"/>
          </p15:clr>
        </p15:guide>
        <p15:guide id="3" orient="horz" pos="308">
          <p15:clr>
            <a:srgbClr val="F26B43"/>
          </p15:clr>
        </p15:guide>
        <p15:guide id="4" pos="6065">
          <p15:clr>
            <a:srgbClr val="F26B43"/>
          </p15:clr>
        </p15:guide>
        <p15:guide id="5" orient="horz" pos="3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chart" Target="../charts/chart1.xml"/><Relationship Id="rId4" Type="http://schemas.openxmlformats.org/officeDocument/2006/relationships/tags" Target="../tags/tag26.xml"/><Relationship Id="rId9"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chart" Target="../charts/chart3.xml"/><Relationship Id="rId4" Type="http://schemas.openxmlformats.org/officeDocument/2006/relationships/image" Target="../media/image38.svg"/><Relationship Id="rId9"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4.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chart" Target="../charts/chart8.xml"/><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image" Target="../media/image61.svg"/><Relationship Id="rId4" Type="http://schemas.openxmlformats.org/officeDocument/2006/relationships/chart" Target="../charts/chart9.xml"/><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chart" Target="../charts/chart12.xml"/><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chart" Target="../charts/chart15.xml"/><Relationship Id="rId4" Type="http://schemas.openxmlformats.org/officeDocument/2006/relationships/chart" Target="../charts/chart13.xml"/><Relationship Id="rId9" Type="http://schemas.openxmlformats.org/officeDocument/2006/relationships/chart" Target="../charts/char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5A6D-BD10-410D-8E76-898E570B5C07}"/>
              </a:ext>
            </a:extLst>
          </p:cNvPr>
          <p:cNvSpPr>
            <a:spLocks noGrp="1"/>
          </p:cNvSpPr>
          <p:nvPr>
            <p:ph type="ctrTitle"/>
          </p:nvPr>
        </p:nvSpPr>
        <p:spPr/>
        <p:txBody>
          <a:bodyPr/>
          <a:lstStyle/>
          <a:p>
            <a:r>
              <a:rPr lang="en-AU" dirty="0"/>
              <a:t>Evaluation of the Future Leaders Program</a:t>
            </a:r>
          </a:p>
        </p:txBody>
      </p:sp>
      <p:sp>
        <p:nvSpPr>
          <p:cNvPr id="6" name="Subtitle 5">
            <a:extLst>
              <a:ext uri="{FF2B5EF4-FFF2-40B4-BE49-F238E27FC236}">
                <a16:creationId xmlns:a16="http://schemas.microsoft.com/office/drawing/2014/main" id="{B2302E47-A59E-4993-800C-8E91925CE449}"/>
              </a:ext>
            </a:extLst>
          </p:cNvPr>
          <p:cNvSpPr>
            <a:spLocks noGrp="1"/>
          </p:cNvSpPr>
          <p:nvPr>
            <p:ph type="subTitle" idx="1"/>
          </p:nvPr>
        </p:nvSpPr>
        <p:spPr>
          <a:xfrm>
            <a:off x="627497" y="2141600"/>
            <a:ext cx="8419704" cy="461665"/>
          </a:xfrm>
        </p:spPr>
        <p:txBody>
          <a:bodyPr/>
          <a:lstStyle/>
          <a:p>
            <a:r>
              <a:rPr lang="en-AU" dirty="0"/>
              <a:t>Final report</a:t>
            </a:r>
          </a:p>
        </p:txBody>
      </p:sp>
      <p:sp>
        <p:nvSpPr>
          <p:cNvPr id="7" name="Text Placeholder 6">
            <a:extLst>
              <a:ext uri="{FF2B5EF4-FFF2-40B4-BE49-F238E27FC236}">
                <a16:creationId xmlns:a16="http://schemas.microsoft.com/office/drawing/2014/main" id="{8ABA6CC8-4531-4B1B-86F6-BCB0EF450773}"/>
              </a:ext>
            </a:extLst>
          </p:cNvPr>
          <p:cNvSpPr>
            <a:spLocks noGrp="1"/>
          </p:cNvSpPr>
          <p:nvPr>
            <p:ph type="body" idx="10"/>
          </p:nvPr>
        </p:nvSpPr>
        <p:spPr>
          <a:xfrm>
            <a:off x="627497" y="3181863"/>
            <a:ext cx="8420100" cy="261610"/>
          </a:xfrm>
        </p:spPr>
        <p:txBody>
          <a:bodyPr/>
          <a:lstStyle/>
          <a:p>
            <a:r>
              <a:rPr lang="en-AU" dirty="0"/>
              <a:t>December 2023</a:t>
            </a:r>
          </a:p>
        </p:txBody>
      </p:sp>
    </p:spTree>
    <p:extLst>
      <p:ext uri="{BB962C8B-B14F-4D97-AF65-F5344CB8AC3E}">
        <p14:creationId xmlns:p14="http://schemas.microsoft.com/office/powerpoint/2010/main" val="365218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598BF4-CC81-CE49-A854-F01C8FB4FBB9}"/>
              </a:ext>
            </a:extLst>
          </p:cNvPr>
          <p:cNvSpPr>
            <a:spLocks noGrp="1"/>
          </p:cNvSpPr>
          <p:nvPr>
            <p:ph type="title" idx="4294967295"/>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rPr>
              <a:t>Participant characteristics</a:t>
            </a:r>
          </a:p>
        </p:txBody>
      </p:sp>
      <p:sp>
        <p:nvSpPr>
          <p:cNvPr id="10" name="Text Placeholder 1">
            <a:extLst>
              <a:ext uri="{FF2B5EF4-FFF2-40B4-BE49-F238E27FC236}">
                <a16:creationId xmlns:a16="http://schemas.microsoft.com/office/drawing/2014/main" id="{3DB6DA7B-B60C-D0D5-7039-7B7937ABC718}"/>
              </a:ext>
            </a:extLst>
          </p:cNvPr>
          <p:cNvSpPr txBox="1">
            <a:spLocks/>
          </p:cNvSpPr>
          <p:nvPr/>
        </p:nvSpPr>
        <p:spPr>
          <a:xfrm>
            <a:off x="165148" y="579823"/>
            <a:ext cx="9575703" cy="492443"/>
          </a:xfrm>
          <a:prstGeom prst="rect">
            <a:avLst/>
          </a:prstGeom>
        </p:spPr>
        <p:txBody>
          <a:bodyPr vert="horz" wrap="square" lIns="0" tIns="0" rIns="0" bIns="0" anchor="t" anchorCtr="0">
            <a:spAutoFit/>
          </a:bodyPr>
          <a:lst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a:solidFill>
                  <a:schemeClr val="tx1">
                    <a:lumMod val="50000"/>
                    <a:lumOff val="50000"/>
                  </a:schemeClr>
                </a:solidFill>
                <a:latin typeface="Arial Narrow" panose="020B0604020202020204" pitchFamily="34" charset="0"/>
              </a:rPr>
              <a:t>In its three years of delivery, 100 teachers have completed the program, with 74 teachers currently participating in Cohort 3. The program has expanded into four jurisdictions, with a good spread of participation in these areas. </a:t>
            </a:r>
          </a:p>
        </p:txBody>
      </p:sp>
      <p:sp>
        <p:nvSpPr>
          <p:cNvPr id="49" name="Rectangle 48">
            <a:extLst>
              <a:ext uri="{FF2B5EF4-FFF2-40B4-BE49-F238E27FC236}">
                <a16:creationId xmlns:a16="http://schemas.microsoft.com/office/drawing/2014/main" id="{42F25E69-C0CD-8CE1-2C99-15F502D36379}"/>
              </a:ext>
              <a:ext uri="{C183D7F6-B498-43B3-948B-1728B52AA6E4}">
                <adec:decorative xmlns:adec="http://schemas.microsoft.com/office/drawing/2017/decorative" val="1"/>
              </a:ext>
            </a:extLst>
          </p:cNvPr>
          <p:cNvSpPr/>
          <p:nvPr/>
        </p:nvSpPr>
        <p:spPr>
          <a:xfrm>
            <a:off x="855567" y="1520352"/>
            <a:ext cx="3815999" cy="296983"/>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7" name="TextBox 46">
            <a:extLst>
              <a:ext uri="{FF2B5EF4-FFF2-40B4-BE49-F238E27FC236}">
                <a16:creationId xmlns:a16="http://schemas.microsoft.com/office/drawing/2014/main" id="{47063C79-D604-6625-2D0A-4EC2EAB86051}"/>
              </a:ext>
            </a:extLst>
          </p:cNvPr>
          <p:cNvSpPr txBox="1"/>
          <p:nvPr/>
        </p:nvSpPr>
        <p:spPr>
          <a:xfrm>
            <a:off x="2308955" y="1540705"/>
            <a:ext cx="1043876" cy="261610"/>
          </a:xfrm>
          <a:prstGeom prst="rect">
            <a:avLst/>
          </a:prstGeom>
        </p:spPr>
        <p:txBody>
          <a:bodyPr wrap="none" rtlCol="0">
            <a:spAutoFit/>
          </a:bodyPr>
          <a:lstStyle/>
          <a:p>
            <a:pPr algn="l">
              <a:spcAft>
                <a:spcPts val="600"/>
              </a:spcAft>
            </a:pPr>
            <a:r>
              <a:rPr lang="en-US" sz="1100" b="1">
                <a:solidFill>
                  <a:schemeClr val="tx2"/>
                </a:solidFill>
              </a:rPr>
              <a:t>Cohort growth </a:t>
            </a:r>
          </a:p>
        </p:txBody>
      </p:sp>
      <p:sp>
        <p:nvSpPr>
          <p:cNvPr id="48" name="TextBox 47">
            <a:extLst>
              <a:ext uri="{FF2B5EF4-FFF2-40B4-BE49-F238E27FC236}">
                <a16:creationId xmlns:a16="http://schemas.microsoft.com/office/drawing/2014/main" id="{86C17E5C-1037-245A-5E22-63BD22EA9948}"/>
              </a:ext>
            </a:extLst>
          </p:cNvPr>
          <p:cNvSpPr txBox="1"/>
          <p:nvPr/>
        </p:nvSpPr>
        <p:spPr>
          <a:xfrm>
            <a:off x="855568" y="1935188"/>
            <a:ext cx="3815999" cy="430887"/>
          </a:xfrm>
          <a:prstGeom prst="rect">
            <a:avLst/>
          </a:prstGeom>
        </p:spPr>
        <p:txBody>
          <a:bodyPr wrap="square" rtlCol="0">
            <a:spAutoFit/>
          </a:bodyPr>
          <a:lstStyle/>
          <a:p>
            <a:pPr algn="l">
              <a:spcAft>
                <a:spcPts val="600"/>
              </a:spcAft>
            </a:pPr>
            <a:r>
              <a:rPr lang="en-US" sz="1100"/>
              <a:t>There has been a steady growth rate of participants in the FLP across the three cohorts, with a proportionate attrition rate. </a:t>
            </a:r>
          </a:p>
        </p:txBody>
      </p:sp>
      <p:graphicFrame>
        <p:nvGraphicFramePr>
          <p:cNvPr id="45" name="Chart 44" descr="Bar chart showing numbers of participants who commenced and completed the program in the three cohorts. ">
            <a:extLst>
              <a:ext uri="{FF2B5EF4-FFF2-40B4-BE49-F238E27FC236}">
                <a16:creationId xmlns:a16="http://schemas.microsoft.com/office/drawing/2014/main" id="{4086573D-C6B4-C509-EFC5-75F1CCD30003}"/>
              </a:ext>
            </a:extLst>
          </p:cNvPr>
          <p:cNvGraphicFramePr/>
          <p:nvPr>
            <p:extLst>
              <p:ext uri="{D42A27DB-BD31-4B8C-83A1-F6EECF244321}">
                <p14:modId xmlns:p14="http://schemas.microsoft.com/office/powerpoint/2010/main" val="1948981185"/>
              </p:ext>
            </p:extLst>
          </p:nvPr>
        </p:nvGraphicFramePr>
        <p:xfrm>
          <a:off x="1019763" y="2597644"/>
          <a:ext cx="3198991" cy="2286425"/>
        </p:xfrm>
        <a:graphic>
          <a:graphicData uri="http://schemas.openxmlformats.org/drawingml/2006/chart">
            <c:chart xmlns:c="http://schemas.openxmlformats.org/drawingml/2006/chart" xmlns:r="http://schemas.openxmlformats.org/officeDocument/2006/relationships" r:id="rId10"/>
          </a:graphicData>
        </a:graphic>
      </p:graphicFrame>
      <p:sp>
        <p:nvSpPr>
          <p:cNvPr id="50" name="Rectangle 49">
            <a:extLst>
              <a:ext uri="{FF2B5EF4-FFF2-40B4-BE49-F238E27FC236}">
                <a16:creationId xmlns:a16="http://schemas.microsoft.com/office/drawing/2014/main" id="{DC0E5F23-3610-0A2B-93CA-AF5BE7D1C9F6}"/>
              </a:ext>
              <a:ext uri="{C183D7F6-B498-43B3-948B-1728B52AA6E4}">
                <adec:decorative xmlns:adec="http://schemas.microsoft.com/office/drawing/2017/decorative" val="1"/>
              </a:ext>
            </a:extLst>
          </p:cNvPr>
          <p:cNvSpPr/>
          <p:nvPr/>
        </p:nvSpPr>
        <p:spPr>
          <a:xfrm>
            <a:off x="5234433" y="1520352"/>
            <a:ext cx="3815999" cy="296983"/>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5" name="TextBox 34">
            <a:extLst>
              <a:ext uri="{FF2B5EF4-FFF2-40B4-BE49-F238E27FC236}">
                <a16:creationId xmlns:a16="http://schemas.microsoft.com/office/drawing/2014/main" id="{1A5E3E65-D5BD-7F94-C01B-329BB8B2CAAE}"/>
              </a:ext>
            </a:extLst>
          </p:cNvPr>
          <p:cNvSpPr txBox="1"/>
          <p:nvPr/>
        </p:nvSpPr>
        <p:spPr>
          <a:xfrm>
            <a:off x="6464343" y="1536221"/>
            <a:ext cx="1396536" cy="261610"/>
          </a:xfrm>
          <a:prstGeom prst="rect">
            <a:avLst/>
          </a:prstGeom>
        </p:spPr>
        <p:txBody>
          <a:bodyPr wrap="none" rtlCol="0">
            <a:spAutoFit/>
          </a:bodyPr>
          <a:lstStyle/>
          <a:p>
            <a:pPr algn="l">
              <a:spcAft>
                <a:spcPts val="600"/>
              </a:spcAft>
            </a:pPr>
            <a:r>
              <a:rPr lang="en-US" sz="1100" b="1">
                <a:solidFill>
                  <a:schemeClr val="tx2"/>
                </a:solidFill>
              </a:rPr>
              <a:t>Geographic locations</a:t>
            </a:r>
            <a:r>
              <a:rPr lang="en-US" sz="1100"/>
              <a:t> </a:t>
            </a:r>
          </a:p>
        </p:txBody>
      </p:sp>
      <p:sp>
        <p:nvSpPr>
          <p:cNvPr id="26" name="TextBox 25">
            <a:extLst>
              <a:ext uri="{FF2B5EF4-FFF2-40B4-BE49-F238E27FC236}">
                <a16:creationId xmlns:a16="http://schemas.microsoft.com/office/drawing/2014/main" id="{C72937A5-0687-C99E-C300-6EAA4602530F}"/>
              </a:ext>
            </a:extLst>
          </p:cNvPr>
          <p:cNvSpPr txBox="1"/>
          <p:nvPr/>
        </p:nvSpPr>
        <p:spPr>
          <a:xfrm>
            <a:off x="5198453" y="1942177"/>
            <a:ext cx="3815999" cy="600164"/>
          </a:xfrm>
          <a:prstGeom prst="rect">
            <a:avLst/>
          </a:prstGeom>
          <a:noFill/>
        </p:spPr>
        <p:txBody>
          <a:bodyPr wrap="square">
            <a:spAutoFit/>
          </a:bodyPr>
          <a:lstStyle/>
          <a:p>
            <a:r>
              <a:rPr lang="en-US" sz="1100"/>
              <a:t>Teachers come from a good spread of schools across regional WA and NT. The Catholic school sector in QLD and NSW have a smaller pool of remote and very remote schools to access.</a:t>
            </a:r>
          </a:p>
        </p:txBody>
      </p:sp>
      <p:sp>
        <p:nvSpPr>
          <p:cNvPr id="34" name="TextBox 33">
            <a:extLst>
              <a:ext uri="{FF2B5EF4-FFF2-40B4-BE49-F238E27FC236}">
                <a16:creationId xmlns:a16="http://schemas.microsoft.com/office/drawing/2014/main" id="{52F8ABA0-B2E0-56F4-75F9-B107A3936E60}"/>
              </a:ext>
            </a:extLst>
          </p:cNvPr>
          <p:cNvSpPr txBox="1"/>
          <p:nvPr/>
        </p:nvSpPr>
        <p:spPr>
          <a:xfrm>
            <a:off x="5198453" y="2556814"/>
            <a:ext cx="3815999" cy="600164"/>
          </a:xfrm>
          <a:prstGeom prst="rect">
            <a:avLst/>
          </a:prstGeom>
        </p:spPr>
        <p:txBody>
          <a:bodyPr wrap="square" rtlCol="0">
            <a:spAutoFit/>
          </a:bodyPr>
          <a:lstStyle/>
          <a:p>
            <a:pPr algn="l"/>
            <a:r>
              <a:rPr lang="en-US" sz="1100"/>
              <a:t>The schools are broadly representative of regional jurisdiction breakdowns, with the one major exception being a higher percentage of WA participants from outer regional areas.</a:t>
            </a:r>
            <a:r>
              <a:rPr lang="en-US" sz="1100" baseline="30000"/>
              <a:t>1,2</a:t>
            </a:r>
            <a:endParaRPr lang="en-US" sz="1100"/>
          </a:p>
        </p:txBody>
      </p:sp>
      <p:grpSp>
        <p:nvGrpSpPr>
          <p:cNvPr id="2" name="Group 1" descr="Illustration of geographic locations of participating teachers: in WA, six teachers were from 'very remote' schools; 13 from 'remote' schools; 22 from 'outer regional' schools and 6 from 'inner regional' schools. In the NT, 20 teachers were from 'very remote' schools; 11 from 'remote' schools and 17 from 'outer regional' schools. In Qld, 3 teachers were from 'remote' schools; 3 from 'outer regional' schools and 2 from 'inner regional' schools. In the NSW, two teachers were from 'outer regional' schools.">
            <a:extLst>
              <a:ext uri="{FF2B5EF4-FFF2-40B4-BE49-F238E27FC236}">
                <a16:creationId xmlns:a16="http://schemas.microsoft.com/office/drawing/2014/main" id="{C6EF620F-BC07-40D3-5235-C3FBEF02FE98}"/>
              </a:ext>
            </a:extLst>
          </p:cNvPr>
          <p:cNvGrpSpPr>
            <a:grpSpLocks noChangeAspect="1"/>
          </p:cNvGrpSpPr>
          <p:nvPr/>
        </p:nvGrpSpPr>
        <p:grpSpPr>
          <a:xfrm>
            <a:off x="5896721" y="3423382"/>
            <a:ext cx="2767377" cy="2190955"/>
            <a:chOff x="2020981" y="1700212"/>
            <a:chExt cx="4891723" cy="3872816"/>
          </a:xfrm>
        </p:grpSpPr>
        <p:sp>
          <p:nvSpPr>
            <p:cNvPr id="6" name="Freeform 5">
              <a:extLst>
                <a:ext uri="{FF2B5EF4-FFF2-40B4-BE49-F238E27FC236}">
                  <a16:creationId xmlns:a16="http://schemas.microsoft.com/office/drawing/2014/main" id="{476178A7-6B5E-0B5A-4FD6-0524B55D6E09}"/>
                </a:ext>
              </a:extLst>
            </p:cNvPr>
            <p:cNvSpPr>
              <a:spLocks noChangeAspect="1"/>
            </p:cNvSpPr>
            <p:nvPr>
              <p:custDataLst>
                <p:tags r:id="rId2"/>
              </p:custDataLst>
            </p:nvPr>
          </p:nvSpPr>
          <p:spPr>
            <a:xfrm>
              <a:off x="2020981" y="2190985"/>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solidFill>
              <a:schemeClr val="bg2"/>
            </a:solidFill>
            <a:ln w="3175" cap="rnd"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000" err="1">
                <a:solidFill>
                  <a:schemeClr val="tx1"/>
                </a:solidFill>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1F147D69-7CF4-8591-66A4-8AA49614C0C8}"/>
                </a:ext>
              </a:extLst>
            </p:cNvPr>
            <p:cNvSpPr>
              <a:spLocks noChangeAspect="1"/>
            </p:cNvSpPr>
            <p:nvPr>
              <p:custDataLst>
                <p:tags r:id="rId3"/>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noFill/>
            <a:ln w="3175" cap="rnd"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000" err="1">
                <a:solidFill>
                  <a:schemeClr val="tx1"/>
                </a:solidFill>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A22CBDE0-E494-EF0C-97DE-E683A9FA5168}"/>
                </a:ext>
              </a:extLst>
            </p:cNvPr>
            <p:cNvSpPr>
              <a:spLocks noChangeAspect="1"/>
            </p:cNvSpPr>
            <p:nvPr>
              <p:custDataLst>
                <p:tags r:id="rId4"/>
              </p:custDataLst>
            </p:nvPr>
          </p:nvSpPr>
          <p:spPr>
            <a:xfrm>
              <a:off x="3953606" y="1836039"/>
              <a:ext cx="1121963" cy="1943068"/>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solidFill>
              <a:schemeClr val="bg2"/>
            </a:solidFill>
            <a:ln w="3175" cap="rnd"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r>
                <a:rPr lang="en-AU" sz="1000" b="1">
                  <a:solidFill>
                    <a:schemeClr val="tx1"/>
                  </a:solidFill>
                  <a:latin typeface="+mj-lt"/>
                  <a:cs typeface="Arial" panose="020B0604020202020204" pitchFamily="34" charset="0"/>
                </a:rPr>
                <a:t>20</a:t>
              </a:r>
            </a:p>
          </p:txBody>
        </p:sp>
        <p:sp>
          <p:nvSpPr>
            <p:cNvPr id="12" name="Freeform 11">
              <a:extLst>
                <a:ext uri="{FF2B5EF4-FFF2-40B4-BE49-F238E27FC236}">
                  <a16:creationId xmlns:a16="http://schemas.microsoft.com/office/drawing/2014/main" id="{AA721080-F946-9633-5C4E-73F0DEFBFFCE}"/>
                </a:ext>
              </a:extLst>
            </p:cNvPr>
            <p:cNvSpPr>
              <a:spLocks noChangeAspect="1"/>
            </p:cNvSpPr>
            <p:nvPr>
              <p:custDataLst>
                <p:tags r:id="rId5"/>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noFill/>
            <a:ln w="3175" cap="rnd"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AU" sz="1000" err="1">
                <a:solidFill>
                  <a:schemeClr val="tx1"/>
                </a:solidFill>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E9EC96FF-592F-9EF3-6D9B-8855EF584776}"/>
                </a:ext>
              </a:extLst>
            </p:cNvPr>
            <p:cNvSpPr>
              <a:spLocks noChangeAspect="1"/>
            </p:cNvSpPr>
            <p:nvPr>
              <p:custDataLst>
                <p:tags r:id="rId6"/>
              </p:custDataLst>
            </p:nvPr>
          </p:nvSpPr>
          <p:spPr>
            <a:xfrm>
              <a:off x="5396038" y="4381677"/>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solidFill>
              <a:schemeClr val="tx2">
                <a:lumMod val="60000"/>
                <a:lumOff val="40000"/>
              </a:schemeClr>
            </a:solidFill>
            <a:ln w="3175" cap="rnd"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AU" sz="1000" b="1">
                  <a:solidFill>
                    <a:schemeClr val="accent2">
                      <a:lumMod val="10000"/>
                    </a:schemeClr>
                  </a:solidFill>
                  <a:latin typeface="+mj-lt"/>
                  <a:cs typeface="Arial" panose="020B0604020202020204" pitchFamily="34" charset="0"/>
                </a:rPr>
                <a:t>2</a:t>
              </a:r>
            </a:p>
          </p:txBody>
        </p:sp>
        <p:sp>
          <p:nvSpPr>
            <p:cNvPr id="14" name="Freeform 13">
              <a:extLst>
                <a:ext uri="{FF2B5EF4-FFF2-40B4-BE49-F238E27FC236}">
                  <a16:creationId xmlns:a16="http://schemas.microsoft.com/office/drawing/2014/main" id="{859D9D86-1622-21EE-C64D-47B8FEACDF4C}"/>
                </a:ext>
              </a:extLst>
            </p:cNvPr>
            <p:cNvSpPr>
              <a:spLocks noChangeAspect="1"/>
            </p:cNvSpPr>
            <p:nvPr>
              <p:custDataLst>
                <p:tags r:id="rId7"/>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solidFill>
              <a:schemeClr val="tx2">
                <a:lumMod val="40000"/>
                <a:lumOff val="60000"/>
              </a:schemeClr>
            </a:solidFill>
            <a:ln w="3175" cap="rnd"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72000" rIns="72000" bIns="108000" numCol="1" spcCol="0" rtlCol="0" fromWordArt="0" anchor="b" anchorCtr="0" forceAA="0" compatLnSpc="1">
              <a:prstTxWarp prst="textNoShape">
                <a:avLst/>
              </a:prstTxWarp>
              <a:noAutofit/>
            </a:bodyPr>
            <a:lstStyle/>
            <a:p>
              <a:r>
                <a:rPr lang="en-AU" sz="1000" b="1">
                  <a:solidFill>
                    <a:schemeClr val="tx1"/>
                  </a:solidFill>
                  <a:latin typeface="+mj-lt"/>
                  <a:cs typeface="Arial" panose="020B0604020202020204" pitchFamily="34" charset="0"/>
                </a:rPr>
                <a:t>3</a:t>
              </a:r>
            </a:p>
          </p:txBody>
        </p:sp>
      </p:grpSp>
      <p:sp>
        <p:nvSpPr>
          <p:cNvPr id="15" name="Freeform 14">
            <a:extLst>
              <a:ext uri="{FF2B5EF4-FFF2-40B4-BE49-F238E27FC236}">
                <a16:creationId xmlns:a16="http://schemas.microsoft.com/office/drawing/2014/main" id="{75627A04-C620-8F46-F032-4E6DE73143E5}"/>
              </a:ext>
              <a:ext uri="{C183D7F6-B498-43B3-948B-1728B52AA6E4}">
                <adec:decorative xmlns:adec="http://schemas.microsoft.com/office/drawing/2017/decorative" val="1"/>
              </a:ext>
            </a:extLst>
          </p:cNvPr>
          <p:cNvSpPr>
            <a:spLocks noChangeAspect="1"/>
          </p:cNvSpPr>
          <p:nvPr>
            <p:custDataLst>
              <p:tags r:id="rId1"/>
            </p:custDataLst>
          </p:nvPr>
        </p:nvSpPr>
        <p:spPr>
          <a:xfrm>
            <a:off x="7842010" y="4045163"/>
            <a:ext cx="689124" cy="711204"/>
          </a:xfrm>
          <a:custGeom>
            <a:avLst/>
            <a:gdLst>
              <a:gd name="connsiteX0" fmla="*/ 685132 w 689124"/>
              <a:gd name="connsiteY0" fmla="*/ 472086 h 711204"/>
              <a:gd name="connsiteX1" fmla="*/ 685689 w 689124"/>
              <a:gd name="connsiteY1" fmla="*/ 472635 h 711204"/>
              <a:gd name="connsiteX2" fmla="*/ 686107 w 689124"/>
              <a:gd name="connsiteY2" fmla="*/ 472892 h 711204"/>
              <a:gd name="connsiteX3" fmla="*/ 686691 w 689124"/>
              <a:gd name="connsiteY3" fmla="*/ 472845 h 711204"/>
              <a:gd name="connsiteX4" fmla="*/ 687349 w 689124"/>
              <a:gd name="connsiteY4" fmla="*/ 472718 h 711204"/>
              <a:gd name="connsiteX5" fmla="*/ 687987 w 689124"/>
              <a:gd name="connsiteY5" fmla="*/ 472678 h 711204"/>
              <a:gd name="connsiteX6" fmla="*/ 688391 w 689124"/>
              <a:gd name="connsiteY6" fmla="*/ 473000 h 711204"/>
              <a:gd name="connsiteX7" fmla="*/ 688389 w 689124"/>
              <a:gd name="connsiteY7" fmla="*/ 473617 h 711204"/>
              <a:gd name="connsiteX8" fmla="*/ 688286 w 689124"/>
              <a:gd name="connsiteY8" fmla="*/ 474293 h 711204"/>
              <a:gd name="connsiteX9" fmla="*/ 688405 w 689124"/>
              <a:gd name="connsiteY9" fmla="*/ 474769 h 711204"/>
              <a:gd name="connsiteX10" fmla="*/ 689124 w 689124"/>
              <a:gd name="connsiteY10" fmla="*/ 475125 h 711204"/>
              <a:gd name="connsiteX11" fmla="*/ 686435 w 689124"/>
              <a:gd name="connsiteY11" fmla="*/ 483789 h 711204"/>
              <a:gd name="connsiteX12" fmla="*/ 686350 w 689124"/>
              <a:gd name="connsiteY12" fmla="*/ 483670 h 711204"/>
              <a:gd name="connsiteX13" fmla="*/ 685634 w 689124"/>
              <a:gd name="connsiteY13" fmla="*/ 482131 h 711204"/>
              <a:gd name="connsiteX14" fmla="*/ 683860 w 689124"/>
              <a:gd name="connsiteY14" fmla="*/ 478683 h 711204"/>
              <a:gd name="connsiteX15" fmla="*/ 682605 w 689124"/>
              <a:gd name="connsiteY15" fmla="*/ 476360 h 711204"/>
              <a:gd name="connsiteX16" fmla="*/ 681585 w 689124"/>
              <a:gd name="connsiteY16" fmla="*/ 474787 h 711204"/>
              <a:gd name="connsiteX17" fmla="*/ 684101 w 689124"/>
              <a:gd name="connsiteY17" fmla="*/ 474172 h 711204"/>
              <a:gd name="connsiteX18" fmla="*/ 684564 w 689124"/>
              <a:gd name="connsiteY18" fmla="*/ 473853 h 711204"/>
              <a:gd name="connsiteX19" fmla="*/ 684635 w 689124"/>
              <a:gd name="connsiteY19" fmla="*/ 473289 h 711204"/>
              <a:gd name="connsiteX20" fmla="*/ 684436 w 689124"/>
              <a:gd name="connsiteY20" fmla="*/ 472640 h 711204"/>
              <a:gd name="connsiteX21" fmla="*/ 609503 w 689124"/>
              <a:gd name="connsiteY21" fmla="*/ 380100 h 711204"/>
              <a:gd name="connsiteX22" fmla="*/ 610141 w 689124"/>
              <a:gd name="connsiteY22" fmla="*/ 380759 h 711204"/>
              <a:gd name="connsiteX23" fmla="*/ 611290 w 689124"/>
              <a:gd name="connsiteY23" fmla="*/ 382225 h 711204"/>
              <a:gd name="connsiteX24" fmla="*/ 610564 w 689124"/>
              <a:gd name="connsiteY24" fmla="*/ 382435 h 711204"/>
              <a:gd name="connsiteX25" fmla="*/ 610358 w 689124"/>
              <a:gd name="connsiteY25" fmla="*/ 382987 h 711204"/>
              <a:gd name="connsiteX26" fmla="*/ 610315 w 689124"/>
              <a:gd name="connsiteY26" fmla="*/ 383748 h 711204"/>
              <a:gd name="connsiteX27" fmla="*/ 610052 w 689124"/>
              <a:gd name="connsiteY27" fmla="*/ 384601 h 711204"/>
              <a:gd name="connsiteX28" fmla="*/ 608428 w 689124"/>
              <a:gd name="connsiteY28" fmla="*/ 386568 h 711204"/>
              <a:gd name="connsiteX29" fmla="*/ 607902 w 689124"/>
              <a:gd name="connsiteY29" fmla="*/ 387371 h 711204"/>
              <a:gd name="connsiteX30" fmla="*/ 607234 w 689124"/>
              <a:gd name="connsiteY30" fmla="*/ 386503 h 711204"/>
              <a:gd name="connsiteX31" fmla="*/ 607059 w 689124"/>
              <a:gd name="connsiteY31" fmla="*/ 386203 h 711204"/>
              <a:gd name="connsiteX32" fmla="*/ 607498 w 689124"/>
              <a:gd name="connsiteY32" fmla="*/ 385492 h 711204"/>
              <a:gd name="connsiteX33" fmla="*/ 607755 w 689124"/>
              <a:gd name="connsiteY33" fmla="*/ 384729 h 711204"/>
              <a:gd name="connsiteX34" fmla="*/ 607754 w 689124"/>
              <a:gd name="connsiteY34" fmla="*/ 383974 h 711204"/>
              <a:gd name="connsiteX35" fmla="*/ 607397 w 689124"/>
              <a:gd name="connsiteY35" fmla="*/ 383254 h 711204"/>
              <a:gd name="connsiteX36" fmla="*/ 607939 w 689124"/>
              <a:gd name="connsiteY36" fmla="*/ 382509 h 711204"/>
              <a:gd name="connsiteX37" fmla="*/ 608496 w 689124"/>
              <a:gd name="connsiteY37" fmla="*/ 380842 h 711204"/>
              <a:gd name="connsiteX38" fmla="*/ 608934 w 689124"/>
              <a:gd name="connsiteY38" fmla="*/ 380137 h 711204"/>
              <a:gd name="connsiteX39" fmla="*/ 660807 w 689124"/>
              <a:gd name="connsiteY39" fmla="*/ 377422 h 711204"/>
              <a:gd name="connsiteX40" fmla="*/ 661627 w 689124"/>
              <a:gd name="connsiteY40" fmla="*/ 377735 h 711204"/>
              <a:gd name="connsiteX41" fmla="*/ 662016 w 689124"/>
              <a:gd name="connsiteY41" fmla="*/ 378342 h 711204"/>
              <a:gd name="connsiteX42" fmla="*/ 662232 w 689124"/>
              <a:gd name="connsiteY42" fmla="*/ 379108 h 711204"/>
              <a:gd name="connsiteX43" fmla="*/ 662586 w 689124"/>
              <a:gd name="connsiteY43" fmla="*/ 379909 h 711204"/>
              <a:gd name="connsiteX44" fmla="*/ 662759 w 689124"/>
              <a:gd name="connsiteY44" fmla="*/ 380584 h 711204"/>
              <a:gd name="connsiteX45" fmla="*/ 662750 w 689124"/>
              <a:gd name="connsiteY45" fmla="*/ 381344 h 711204"/>
              <a:gd name="connsiteX46" fmla="*/ 662823 w 689124"/>
              <a:gd name="connsiteY46" fmla="*/ 381975 h 711204"/>
              <a:gd name="connsiteX47" fmla="*/ 663246 w 689124"/>
              <a:gd name="connsiteY47" fmla="*/ 382297 h 711204"/>
              <a:gd name="connsiteX48" fmla="*/ 663735 w 689124"/>
              <a:gd name="connsiteY48" fmla="*/ 382518 h 711204"/>
              <a:gd name="connsiteX49" fmla="*/ 664238 w 689124"/>
              <a:gd name="connsiteY49" fmla="*/ 382947 h 711204"/>
              <a:gd name="connsiteX50" fmla="*/ 664585 w 689124"/>
              <a:gd name="connsiteY50" fmla="*/ 383489 h 711204"/>
              <a:gd name="connsiteX51" fmla="*/ 664672 w 689124"/>
              <a:gd name="connsiteY51" fmla="*/ 384007 h 711204"/>
              <a:gd name="connsiteX52" fmla="*/ 664249 w 689124"/>
              <a:gd name="connsiteY52" fmla="*/ 384731 h 711204"/>
              <a:gd name="connsiteX53" fmla="*/ 663580 w 689124"/>
              <a:gd name="connsiteY53" fmla="*/ 385095 h 711204"/>
              <a:gd name="connsiteX54" fmla="*/ 662941 w 689124"/>
              <a:gd name="connsiteY54" fmla="*/ 385301 h 711204"/>
              <a:gd name="connsiteX55" fmla="*/ 662647 w 689124"/>
              <a:gd name="connsiteY55" fmla="*/ 385516 h 711204"/>
              <a:gd name="connsiteX56" fmla="*/ 662436 w 689124"/>
              <a:gd name="connsiteY56" fmla="*/ 386122 h 711204"/>
              <a:gd name="connsiteX57" fmla="*/ 662042 w 689124"/>
              <a:gd name="connsiteY57" fmla="*/ 386571 h 711204"/>
              <a:gd name="connsiteX58" fmla="*/ 661557 w 689124"/>
              <a:gd name="connsiteY58" fmla="*/ 386912 h 711204"/>
              <a:gd name="connsiteX59" fmla="*/ 661069 w 689124"/>
              <a:gd name="connsiteY59" fmla="*/ 387132 h 711204"/>
              <a:gd name="connsiteX60" fmla="*/ 659846 w 689124"/>
              <a:gd name="connsiteY60" fmla="*/ 387453 h 711204"/>
              <a:gd name="connsiteX61" fmla="*/ 659026 w 689124"/>
              <a:gd name="connsiteY61" fmla="*/ 386911 h 711204"/>
              <a:gd name="connsiteX62" fmla="*/ 658945 w 689124"/>
              <a:gd name="connsiteY62" fmla="*/ 385934 h 711204"/>
              <a:gd name="connsiteX63" fmla="*/ 659915 w 689124"/>
              <a:gd name="connsiteY63" fmla="*/ 384902 h 711204"/>
              <a:gd name="connsiteX64" fmla="*/ 658976 w 689124"/>
              <a:gd name="connsiteY64" fmla="*/ 383933 h 711204"/>
              <a:gd name="connsiteX65" fmla="*/ 658672 w 689124"/>
              <a:gd name="connsiteY65" fmla="*/ 383724 h 711204"/>
              <a:gd name="connsiteX66" fmla="*/ 658403 w 689124"/>
              <a:gd name="connsiteY66" fmla="*/ 383954 h 711204"/>
              <a:gd name="connsiteX67" fmla="*/ 658281 w 689124"/>
              <a:gd name="connsiteY67" fmla="*/ 384011 h 711204"/>
              <a:gd name="connsiteX68" fmla="*/ 658119 w 689124"/>
              <a:gd name="connsiteY68" fmla="*/ 384032 h 711204"/>
              <a:gd name="connsiteX69" fmla="*/ 657704 w 689124"/>
              <a:gd name="connsiteY69" fmla="*/ 384152 h 711204"/>
              <a:gd name="connsiteX70" fmla="*/ 658431 w 689124"/>
              <a:gd name="connsiteY70" fmla="*/ 383027 h 711204"/>
              <a:gd name="connsiteX71" fmla="*/ 659662 w 689124"/>
              <a:gd name="connsiteY71" fmla="*/ 381770 h 711204"/>
              <a:gd name="connsiteX72" fmla="*/ 660569 w 689124"/>
              <a:gd name="connsiteY72" fmla="*/ 380440 h 711204"/>
              <a:gd name="connsiteX73" fmla="*/ 660375 w 689124"/>
              <a:gd name="connsiteY73" fmla="*/ 379110 h 711204"/>
              <a:gd name="connsiteX74" fmla="*/ 659915 w 689124"/>
              <a:gd name="connsiteY74" fmla="*/ 378464 h 711204"/>
              <a:gd name="connsiteX75" fmla="*/ 659672 w 689124"/>
              <a:gd name="connsiteY75" fmla="*/ 377865 h 711204"/>
              <a:gd name="connsiteX76" fmla="*/ 659890 w 689124"/>
              <a:gd name="connsiteY76" fmla="*/ 377470 h 711204"/>
              <a:gd name="connsiteX77" fmla="*/ 623991 w 689124"/>
              <a:gd name="connsiteY77" fmla="*/ 359910 h 711204"/>
              <a:gd name="connsiteX78" fmla="*/ 623300 w 689124"/>
              <a:gd name="connsiteY78" fmla="*/ 362283 h 711204"/>
              <a:gd name="connsiteX79" fmla="*/ 623162 w 689124"/>
              <a:gd name="connsiteY79" fmla="*/ 363116 h 711204"/>
              <a:gd name="connsiteX80" fmla="*/ 623250 w 689124"/>
              <a:gd name="connsiteY80" fmla="*/ 364219 h 711204"/>
              <a:gd name="connsiteX81" fmla="*/ 624028 w 689124"/>
              <a:gd name="connsiteY81" fmla="*/ 365777 h 711204"/>
              <a:gd name="connsiteX82" fmla="*/ 624115 w 689124"/>
              <a:gd name="connsiteY82" fmla="*/ 366783 h 711204"/>
              <a:gd name="connsiteX83" fmla="*/ 623780 w 689124"/>
              <a:gd name="connsiteY83" fmla="*/ 368641 h 711204"/>
              <a:gd name="connsiteX84" fmla="*/ 623078 w 689124"/>
              <a:gd name="connsiteY84" fmla="*/ 370820 h 711204"/>
              <a:gd name="connsiteX85" fmla="*/ 622007 w 689124"/>
              <a:gd name="connsiteY85" fmla="*/ 372590 h 711204"/>
              <a:gd name="connsiteX86" fmla="*/ 620576 w 689124"/>
              <a:gd name="connsiteY86" fmla="*/ 373180 h 711204"/>
              <a:gd name="connsiteX87" fmla="*/ 619908 w 689124"/>
              <a:gd name="connsiteY87" fmla="*/ 372589 h 711204"/>
              <a:gd name="connsiteX88" fmla="*/ 619960 w 689124"/>
              <a:gd name="connsiteY88" fmla="*/ 372047 h 711204"/>
              <a:gd name="connsiteX89" fmla="*/ 620293 w 689124"/>
              <a:gd name="connsiteY89" fmla="*/ 371438 h 711204"/>
              <a:gd name="connsiteX90" fmla="*/ 620451 w 689124"/>
              <a:gd name="connsiteY90" fmla="*/ 370644 h 711204"/>
              <a:gd name="connsiteX91" fmla="*/ 620279 w 689124"/>
              <a:gd name="connsiteY91" fmla="*/ 370133 h 711204"/>
              <a:gd name="connsiteX92" fmla="*/ 619990 w 689124"/>
              <a:gd name="connsiteY92" fmla="*/ 369777 h 711204"/>
              <a:gd name="connsiteX93" fmla="*/ 619767 w 689124"/>
              <a:gd name="connsiteY93" fmla="*/ 369278 h 711204"/>
              <a:gd name="connsiteX94" fmla="*/ 619753 w 689124"/>
              <a:gd name="connsiteY94" fmla="*/ 368299 h 711204"/>
              <a:gd name="connsiteX95" fmla="*/ 620013 w 689124"/>
              <a:gd name="connsiteY95" fmla="*/ 366843 h 711204"/>
              <a:gd name="connsiteX96" fmla="*/ 620520 w 689124"/>
              <a:gd name="connsiteY96" fmla="*/ 365152 h 711204"/>
              <a:gd name="connsiteX97" fmla="*/ 621287 w 689124"/>
              <a:gd name="connsiteY97" fmla="*/ 363644 h 711204"/>
              <a:gd name="connsiteX98" fmla="*/ 622282 w 689124"/>
              <a:gd name="connsiteY98" fmla="*/ 362733 h 711204"/>
              <a:gd name="connsiteX99" fmla="*/ 621941 w 689124"/>
              <a:gd name="connsiteY99" fmla="*/ 361966 h 711204"/>
              <a:gd name="connsiteX100" fmla="*/ 622302 w 689124"/>
              <a:gd name="connsiteY100" fmla="*/ 361119 h 711204"/>
              <a:gd name="connsiteX101" fmla="*/ 623082 w 689124"/>
              <a:gd name="connsiteY101" fmla="*/ 360361 h 711204"/>
              <a:gd name="connsiteX102" fmla="*/ 656816 w 689124"/>
              <a:gd name="connsiteY102" fmla="*/ 340755 h 711204"/>
              <a:gd name="connsiteX103" fmla="*/ 656010 w 689124"/>
              <a:gd name="connsiteY103" fmla="*/ 341850 h 711204"/>
              <a:gd name="connsiteX104" fmla="*/ 655380 w 689124"/>
              <a:gd name="connsiteY104" fmla="*/ 343085 h 711204"/>
              <a:gd name="connsiteX105" fmla="*/ 654690 w 689124"/>
              <a:gd name="connsiteY105" fmla="*/ 343816 h 711204"/>
              <a:gd name="connsiteX106" fmla="*/ 653689 w 689124"/>
              <a:gd name="connsiteY106" fmla="*/ 343468 h 711204"/>
              <a:gd name="connsiteX107" fmla="*/ 651588 w 689124"/>
              <a:gd name="connsiteY107" fmla="*/ 341634 h 711204"/>
              <a:gd name="connsiteX108" fmla="*/ 651645 w 689124"/>
              <a:gd name="connsiteY108" fmla="*/ 341134 h 711204"/>
              <a:gd name="connsiteX109" fmla="*/ 653338 w 689124"/>
              <a:gd name="connsiteY109" fmla="*/ 340846 h 711204"/>
              <a:gd name="connsiteX110" fmla="*/ 654128 w 689124"/>
              <a:gd name="connsiteY110" fmla="*/ 340979 h 711204"/>
              <a:gd name="connsiteX111" fmla="*/ 654838 w 689124"/>
              <a:gd name="connsiteY111" fmla="*/ 341548 h 711204"/>
              <a:gd name="connsiteX112" fmla="*/ 649492 w 689124"/>
              <a:gd name="connsiteY112" fmla="*/ 332160 h 711204"/>
              <a:gd name="connsiteX113" fmla="*/ 649861 w 689124"/>
              <a:gd name="connsiteY113" fmla="*/ 332208 h 711204"/>
              <a:gd name="connsiteX114" fmla="*/ 650649 w 689124"/>
              <a:gd name="connsiteY114" fmla="*/ 333408 h 711204"/>
              <a:gd name="connsiteX115" fmla="*/ 652108 w 689124"/>
              <a:gd name="connsiteY115" fmla="*/ 334344 h 711204"/>
              <a:gd name="connsiteX116" fmla="*/ 653142 w 689124"/>
              <a:gd name="connsiteY116" fmla="*/ 335311 h 711204"/>
              <a:gd name="connsiteX117" fmla="*/ 652628 w 689124"/>
              <a:gd name="connsiteY117" fmla="*/ 336663 h 711204"/>
              <a:gd name="connsiteX118" fmla="*/ 652516 w 689124"/>
              <a:gd name="connsiteY118" fmla="*/ 336485 h 711204"/>
              <a:gd name="connsiteX119" fmla="*/ 652495 w 689124"/>
              <a:gd name="connsiteY119" fmla="*/ 336386 h 711204"/>
              <a:gd name="connsiteX120" fmla="*/ 652440 w 689124"/>
              <a:gd name="connsiteY120" fmla="*/ 336282 h 711204"/>
              <a:gd name="connsiteX121" fmla="*/ 652229 w 689124"/>
              <a:gd name="connsiteY121" fmla="*/ 336104 h 711204"/>
              <a:gd name="connsiteX122" fmla="*/ 651973 w 689124"/>
              <a:gd name="connsiteY122" fmla="*/ 336741 h 711204"/>
              <a:gd name="connsiteX123" fmla="*/ 651653 w 689124"/>
              <a:gd name="connsiteY123" fmla="*/ 336935 h 711204"/>
              <a:gd name="connsiteX124" fmla="*/ 651281 w 689124"/>
              <a:gd name="connsiteY124" fmla="*/ 336814 h 711204"/>
              <a:gd name="connsiteX125" fmla="*/ 650802 w 689124"/>
              <a:gd name="connsiteY125" fmla="*/ 336427 h 711204"/>
              <a:gd name="connsiteX126" fmla="*/ 650344 w 689124"/>
              <a:gd name="connsiteY126" fmla="*/ 335758 h 711204"/>
              <a:gd name="connsiteX127" fmla="*/ 649875 w 689124"/>
              <a:gd name="connsiteY127" fmla="*/ 335529 h 711204"/>
              <a:gd name="connsiteX128" fmla="*/ 649418 w 689124"/>
              <a:gd name="connsiteY128" fmla="*/ 335669 h 711204"/>
              <a:gd name="connsiteX129" fmla="*/ 649026 w 689124"/>
              <a:gd name="connsiteY129" fmla="*/ 336198 h 711204"/>
              <a:gd name="connsiteX130" fmla="*/ 648818 w 689124"/>
              <a:gd name="connsiteY130" fmla="*/ 335561 h 711204"/>
              <a:gd name="connsiteX131" fmla="*/ 648878 w 689124"/>
              <a:gd name="connsiteY131" fmla="*/ 335038 h 711204"/>
              <a:gd name="connsiteX132" fmla="*/ 649160 w 689124"/>
              <a:gd name="connsiteY132" fmla="*/ 334604 h 711204"/>
              <a:gd name="connsiteX133" fmla="*/ 649625 w 689124"/>
              <a:gd name="connsiteY133" fmla="*/ 334247 h 711204"/>
              <a:gd name="connsiteX134" fmla="*/ 649498 w 689124"/>
              <a:gd name="connsiteY134" fmla="*/ 333688 h 711204"/>
              <a:gd name="connsiteX135" fmla="*/ 649468 w 689124"/>
              <a:gd name="connsiteY135" fmla="*/ 333232 h 711204"/>
              <a:gd name="connsiteX136" fmla="*/ 581756 w 689124"/>
              <a:gd name="connsiteY136" fmla="*/ 234544 h 711204"/>
              <a:gd name="connsiteX137" fmla="*/ 581662 w 689124"/>
              <a:gd name="connsiteY137" fmla="*/ 236049 h 711204"/>
              <a:gd name="connsiteX138" fmla="*/ 581783 w 689124"/>
              <a:gd name="connsiteY138" fmla="*/ 237135 h 711204"/>
              <a:gd name="connsiteX139" fmla="*/ 582135 w 689124"/>
              <a:gd name="connsiteY139" fmla="*/ 238085 h 711204"/>
              <a:gd name="connsiteX140" fmla="*/ 582708 w 689124"/>
              <a:gd name="connsiteY140" fmla="*/ 239199 h 711204"/>
              <a:gd name="connsiteX141" fmla="*/ 581143 w 689124"/>
              <a:gd name="connsiteY141" fmla="*/ 239489 h 711204"/>
              <a:gd name="connsiteX142" fmla="*/ 580306 w 689124"/>
              <a:gd name="connsiteY142" fmla="*/ 240431 h 711204"/>
              <a:gd name="connsiteX143" fmla="*/ 579531 w 689124"/>
              <a:gd name="connsiteY143" fmla="*/ 241525 h 711204"/>
              <a:gd name="connsiteX144" fmla="*/ 578156 w 689124"/>
              <a:gd name="connsiteY144" fmla="*/ 242240 h 711204"/>
              <a:gd name="connsiteX145" fmla="*/ 577889 w 689124"/>
              <a:gd name="connsiteY145" fmla="*/ 241920 h 711204"/>
              <a:gd name="connsiteX146" fmla="*/ 577565 w 689124"/>
              <a:gd name="connsiteY146" fmla="*/ 241388 h 711204"/>
              <a:gd name="connsiteX147" fmla="*/ 577369 w 689124"/>
              <a:gd name="connsiteY147" fmla="*/ 240770 h 711204"/>
              <a:gd name="connsiteX148" fmla="*/ 577440 w 689124"/>
              <a:gd name="connsiteY148" fmla="*/ 240134 h 711204"/>
              <a:gd name="connsiteX149" fmla="*/ 577880 w 689124"/>
              <a:gd name="connsiteY149" fmla="*/ 239705 h 711204"/>
              <a:gd name="connsiteX150" fmla="*/ 578999 w 689124"/>
              <a:gd name="connsiteY150" fmla="*/ 239849 h 711204"/>
              <a:gd name="connsiteX151" fmla="*/ 579626 w 689124"/>
              <a:gd name="connsiteY151" fmla="*/ 239593 h 711204"/>
              <a:gd name="connsiteX152" fmla="*/ 580518 w 689124"/>
              <a:gd name="connsiteY152" fmla="*/ 238393 h 711204"/>
              <a:gd name="connsiteX153" fmla="*/ 580928 w 689124"/>
              <a:gd name="connsiteY153" fmla="*/ 237166 h 711204"/>
              <a:gd name="connsiteX154" fmla="*/ 581209 w 689124"/>
              <a:gd name="connsiteY154" fmla="*/ 235911 h 711204"/>
              <a:gd name="connsiteX155" fmla="*/ 576377 w 689124"/>
              <a:gd name="connsiteY155" fmla="*/ 214192 h 711204"/>
              <a:gd name="connsiteX156" fmla="*/ 576489 w 689124"/>
              <a:gd name="connsiteY156" fmla="*/ 215228 h 711204"/>
              <a:gd name="connsiteX157" fmla="*/ 577255 w 689124"/>
              <a:gd name="connsiteY157" fmla="*/ 217158 h 711204"/>
              <a:gd name="connsiteX158" fmla="*/ 577374 w 689124"/>
              <a:gd name="connsiteY158" fmla="*/ 218062 h 711204"/>
              <a:gd name="connsiteX159" fmla="*/ 577095 w 689124"/>
              <a:gd name="connsiteY159" fmla="*/ 220026 h 711204"/>
              <a:gd name="connsiteX160" fmla="*/ 577489 w 689124"/>
              <a:gd name="connsiteY160" fmla="*/ 220638 h 711204"/>
              <a:gd name="connsiteX161" fmla="*/ 578742 w 689124"/>
              <a:gd name="connsiteY161" fmla="*/ 220972 h 711204"/>
              <a:gd name="connsiteX162" fmla="*/ 578705 w 689124"/>
              <a:gd name="connsiteY162" fmla="*/ 221382 h 711204"/>
              <a:gd name="connsiteX163" fmla="*/ 579609 w 689124"/>
              <a:gd name="connsiteY163" fmla="*/ 223643 h 711204"/>
              <a:gd name="connsiteX164" fmla="*/ 580910 w 689124"/>
              <a:gd name="connsiteY164" fmla="*/ 224909 h 711204"/>
              <a:gd name="connsiteX165" fmla="*/ 581252 w 689124"/>
              <a:gd name="connsiteY165" fmla="*/ 225744 h 711204"/>
              <a:gd name="connsiteX166" fmla="*/ 580731 w 689124"/>
              <a:gd name="connsiteY166" fmla="*/ 226807 h 711204"/>
              <a:gd name="connsiteX167" fmla="*/ 580212 w 689124"/>
              <a:gd name="connsiteY167" fmla="*/ 226337 h 711204"/>
              <a:gd name="connsiteX168" fmla="*/ 579796 w 689124"/>
              <a:gd name="connsiteY168" fmla="*/ 225830 h 711204"/>
              <a:gd name="connsiteX169" fmla="*/ 579048 w 689124"/>
              <a:gd name="connsiteY169" fmla="*/ 224545 h 711204"/>
              <a:gd name="connsiteX170" fmla="*/ 577912 w 689124"/>
              <a:gd name="connsiteY170" fmla="*/ 226775 h 711204"/>
              <a:gd name="connsiteX171" fmla="*/ 577350 w 689124"/>
              <a:gd name="connsiteY171" fmla="*/ 227419 h 711204"/>
              <a:gd name="connsiteX172" fmla="*/ 576456 w 689124"/>
              <a:gd name="connsiteY172" fmla="*/ 226038 h 711204"/>
              <a:gd name="connsiteX173" fmla="*/ 575572 w 689124"/>
              <a:gd name="connsiteY173" fmla="*/ 226193 h 711204"/>
              <a:gd name="connsiteX174" fmla="*/ 574802 w 689124"/>
              <a:gd name="connsiteY174" fmla="*/ 226746 h 711204"/>
              <a:gd name="connsiteX175" fmla="*/ 574183 w 689124"/>
              <a:gd name="connsiteY175" fmla="*/ 226499 h 711204"/>
              <a:gd name="connsiteX176" fmla="*/ 574485 w 689124"/>
              <a:gd name="connsiteY176" fmla="*/ 223545 h 711204"/>
              <a:gd name="connsiteX177" fmla="*/ 573200 w 689124"/>
              <a:gd name="connsiteY177" fmla="*/ 224237 h 711204"/>
              <a:gd name="connsiteX178" fmla="*/ 572753 w 689124"/>
              <a:gd name="connsiteY178" fmla="*/ 224310 h 711204"/>
              <a:gd name="connsiteX179" fmla="*/ 572276 w 689124"/>
              <a:gd name="connsiteY179" fmla="*/ 224237 h 711204"/>
              <a:gd name="connsiteX180" fmla="*/ 571695 w 689124"/>
              <a:gd name="connsiteY180" fmla="*/ 224042 h 711204"/>
              <a:gd name="connsiteX181" fmla="*/ 571450 w 689124"/>
              <a:gd name="connsiteY181" fmla="*/ 223653 h 711204"/>
              <a:gd name="connsiteX182" fmla="*/ 571946 w 689124"/>
              <a:gd name="connsiteY182" fmla="*/ 222995 h 711204"/>
              <a:gd name="connsiteX183" fmla="*/ 574227 w 689124"/>
              <a:gd name="connsiteY183" fmla="*/ 221265 h 711204"/>
              <a:gd name="connsiteX184" fmla="*/ 574653 w 689124"/>
              <a:gd name="connsiteY184" fmla="*/ 220365 h 711204"/>
              <a:gd name="connsiteX185" fmla="*/ 573415 w 689124"/>
              <a:gd name="connsiteY185" fmla="*/ 219847 h 711204"/>
              <a:gd name="connsiteX186" fmla="*/ 574167 w 689124"/>
              <a:gd name="connsiteY186" fmla="*/ 218372 h 711204"/>
              <a:gd name="connsiteX187" fmla="*/ 574644 w 689124"/>
              <a:gd name="connsiteY187" fmla="*/ 216587 h 711204"/>
              <a:gd name="connsiteX188" fmla="*/ 575239 w 689124"/>
              <a:gd name="connsiteY188" fmla="*/ 215021 h 711204"/>
              <a:gd name="connsiteX189" fmla="*/ 625167 w 689124"/>
              <a:gd name="connsiteY189" fmla="*/ 210868 h 711204"/>
              <a:gd name="connsiteX190" fmla="*/ 625173 w 689124"/>
              <a:gd name="connsiteY190" fmla="*/ 210923 h 711204"/>
              <a:gd name="connsiteX191" fmla="*/ 625196 w 689124"/>
              <a:gd name="connsiteY191" fmla="*/ 210908 h 711204"/>
              <a:gd name="connsiteX192" fmla="*/ 625205 w 689124"/>
              <a:gd name="connsiteY192" fmla="*/ 211042 h 711204"/>
              <a:gd name="connsiteX193" fmla="*/ 625118 w 689124"/>
              <a:gd name="connsiteY193" fmla="*/ 211073 h 711204"/>
              <a:gd name="connsiteX194" fmla="*/ 625094 w 689124"/>
              <a:gd name="connsiteY194" fmla="*/ 211034 h 711204"/>
              <a:gd name="connsiteX195" fmla="*/ 625089 w 689124"/>
              <a:gd name="connsiteY195" fmla="*/ 211033 h 711204"/>
              <a:gd name="connsiteX196" fmla="*/ 625028 w 689124"/>
              <a:gd name="connsiteY196" fmla="*/ 210918 h 711204"/>
              <a:gd name="connsiteX197" fmla="*/ 575761 w 689124"/>
              <a:gd name="connsiteY197" fmla="*/ 206001 h 711204"/>
              <a:gd name="connsiteX198" fmla="*/ 576766 w 689124"/>
              <a:gd name="connsiteY198" fmla="*/ 207249 h 711204"/>
              <a:gd name="connsiteX199" fmla="*/ 576007 w 689124"/>
              <a:gd name="connsiteY199" fmla="*/ 208628 h 711204"/>
              <a:gd name="connsiteX200" fmla="*/ 574656 w 689124"/>
              <a:gd name="connsiteY200" fmla="*/ 209955 h 711204"/>
              <a:gd name="connsiteX201" fmla="*/ 573883 w 689124"/>
              <a:gd name="connsiteY201" fmla="*/ 211092 h 711204"/>
              <a:gd name="connsiteX202" fmla="*/ 573998 w 689124"/>
              <a:gd name="connsiteY202" fmla="*/ 211610 h 711204"/>
              <a:gd name="connsiteX203" fmla="*/ 574555 w 689124"/>
              <a:gd name="connsiteY203" fmla="*/ 212704 h 711204"/>
              <a:gd name="connsiteX204" fmla="*/ 574583 w 689124"/>
              <a:gd name="connsiteY204" fmla="*/ 213416 h 711204"/>
              <a:gd name="connsiteX205" fmla="*/ 574225 w 689124"/>
              <a:gd name="connsiteY205" fmla="*/ 213868 h 711204"/>
              <a:gd name="connsiteX206" fmla="*/ 572011 w 689124"/>
              <a:gd name="connsiteY206" fmla="*/ 215690 h 711204"/>
              <a:gd name="connsiteX207" fmla="*/ 572418 w 689124"/>
              <a:gd name="connsiteY207" fmla="*/ 214204 h 711204"/>
              <a:gd name="connsiteX208" fmla="*/ 572334 w 689124"/>
              <a:gd name="connsiteY208" fmla="*/ 213719 h 711204"/>
              <a:gd name="connsiteX209" fmla="*/ 572121 w 689124"/>
              <a:gd name="connsiteY209" fmla="*/ 213790 h 711204"/>
              <a:gd name="connsiteX210" fmla="*/ 571661 w 689124"/>
              <a:gd name="connsiteY210" fmla="*/ 214085 h 711204"/>
              <a:gd name="connsiteX211" fmla="*/ 571602 w 689124"/>
              <a:gd name="connsiteY211" fmla="*/ 213958 h 711204"/>
              <a:gd name="connsiteX212" fmla="*/ 571625 w 689124"/>
              <a:gd name="connsiteY212" fmla="*/ 213786 h 711204"/>
              <a:gd name="connsiteX213" fmla="*/ 571573 w 689124"/>
              <a:gd name="connsiteY213" fmla="*/ 213636 h 711204"/>
              <a:gd name="connsiteX214" fmla="*/ 571243 w 689124"/>
              <a:gd name="connsiteY214" fmla="*/ 213591 h 711204"/>
              <a:gd name="connsiteX215" fmla="*/ 570681 w 689124"/>
              <a:gd name="connsiteY215" fmla="*/ 214524 h 711204"/>
              <a:gd name="connsiteX216" fmla="*/ 570187 w 689124"/>
              <a:gd name="connsiteY216" fmla="*/ 214118 h 711204"/>
              <a:gd name="connsiteX217" fmla="*/ 569828 w 689124"/>
              <a:gd name="connsiteY217" fmla="*/ 213643 h 711204"/>
              <a:gd name="connsiteX218" fmla="*/ 569603 w 689124"/>
              <a:gd name="connsiteY218" fmla="*/ 213063 h 711204"/>
              <a:gd name="connsiteX219" fmla="*/ 569506 w 689124"/>
              <a:gd name="connsiteY219" fmla="*/ 212367 h 711204"/>
              <a:gd name="connsiteX220" fmla="*/ 570037 w 689124"/>
              <a:gd name="connsiteY220" fmla="*/ 211262 h 711204"/>
              <a:gd name="connsiteX221" fmla="*/ 572166 w 689124"/>
              <a:gd name="connsiteY221" fmla="*/ 209105 h 711204"/>
              <a:gd name="connsiteX222" fmla="*/ 571977 w 689124"/>
              <a:gd name="connsiteY222" fmla="*/ 208884 h 711204"/>
              <a:gd name="connsiteX223" fmla="*/ 571727 w 689124"/>
              <a:gd name="connsiteY223" fmla="*/ 208488 h 711204"/>
              <a:gd name="connsiteX224" fmla="*/ 571636 w 689124"/>
              <a:gd name="connsiteY224" fmla="*/ 208015 h 711204"/>
              <a:gd name="connsiteX225" fmla="*/ 571856 w 689124"/>
              <a:gd name="connsiteY225" fmla="*/ 207554 h 711204"/>
              <a:gd name="connsiteX226" fmla="*/ 572670 w 689124"/>
              <a:gd name="connsiteY226" fmla="*/ 207059 h 711204"/>
              <a:gd name="connsiteX227" fmla="*/ 573056 w 689124"/>
              <a:gd name="connsiteY227" fmla="*/ 207261 h 711204"/>
              <a:gd name="connsiteX228" fmla="*/ 573328 w 689124"/>
              <a:gd name="connsiteY228" fmla="*/ 207665 h 711204"/>
              <a:gd name="connsiteX229" fmla="*/ 573752 w 689124"/>
              <a:gd name="connsiteY229" fmla="*/ 207775 h 711204"/>
              <a:gd name="connsiteX230" fmla="*/ 574533 w 689124"/>
              <a:gd name="connsiteY230" fmla="*/ 207493 h 711204"/>
              <a:gd name="connsiteX231" fmla="*/ 575004 w 689124"/>
              <a:gd name="connsiteY231" fmla="*/ 207188 h 711204"/>
              <a:gd name="connsiteX232" fmla="*/ 575353 w 689124"/>
              <a:gd name="connsiteY232" fmla="*/ 206723 h 711204"/>
              <a:gd name="connsiteX233" fmla="*/ 541526 w 689124"/>
              <a:gd name="connsiteY233" fmla="*/ 196463 h 711204"/>
              <a:gd name="connsiteX234" fmla="*/ 543019 w 689124"/>
              <a:gd name="connsiteY234" fmla="*/ 197911 h 711204"/>
              <a:gd name="connsiteX235" fmla="*/ 543318 w 689124"/>
              <a:gd name="connsiteY235" fmla="*/ 199531 h 711204"/>
              <a:gd name="connsiteX236" fmla="*/ 542908 w 689124"/>
              <a:gd name="connsiteY236" fmla="*/ 201149 h 711204"/>
              <a:gd name="connsiteX237" fmla="*/ 542280 w 689124"/>
              <a:gd name="connsiteY237" fmla="*/ 202592 h 711204"/>
              <a:gd name="connsiteX238" fmla="*/ 541980 w 689124"/>
              <a:gd name="connsiteY238" fmla="*/ 202246 h 711204"/>
              <a:gd name="connsiteX239" fmla="*/ 541689 w 689124"/>
              <a:gd name="connsiteY239" fmla="*/ 202140 h 711204"/>
              <a:gd name="connsiteX240" fmla="*/ 541367 w 689124"/>
              <a:gd name="connsiteY240" fmla="*/ 202116 h 711204"/>
              <a:gd name="connsiteX241" fmla="*/ 540983 w 689124"/>
              <a:gd name="connsiteY241" fmla="*/ 202001 h 711204"/>
              <a:gd name="connsiteX242" fmla="*/ 541246 w 689124"/>
              <a:gd name="connsiteY242" fmla="*/ 199723 h 711204"/>
              <a:gd name="connsiteX243" fmla="*/ 541236 w 689124"/>
              <a:gd name="connsiteY243" fmla="*/ 198676 h 711204"/>
              <a:gd name="connsiteX244" fmla="*/ 540954 w 689124"/>
              <a:gd name="connsiteY244" fmla="*/ 197912 h 711204"/>
              <a:gd name="connsiteX245" fmla="*/ 437103 w 689124"/>
              <a:gd name="connsiteY245" fmla="*/ 121719 h 711204"/>
              <a:gd name="connsiteX246" fmla="*/ 437408 w 689124"/>
              <a:gd name="connsiteY246" fmla="*/ 122097 h 711204"/>
              <a:gd name="connsiteX247" fmla="*/ 437822 w 689124"/>
              <a:gd name="connsiteY247" fmla="*/ 122377 h 711204"/>
              <a:gd name="connsiteX248" fmla="*/ 438889 w 689124"/>
              <a:gd name="connsiteY248" fmla="*/ 122904 h 711204"/>
              <a:gd name="connsiteX249" fmla="*/ 439211 w 689124"/>
              <a:gd name="connsiteY249" fmla="*/ 122139 h 711204"/>
              <a:gd name="connsiteX250" fmla="*/ 439553 w 689124"/>
              <a:gd name="connsiteY250" fmla="*/ 121964 h 711204"/>
              <a:gd name="connsiteX251" fmla="*/ 439805 w 689124"/>
              <a:gd name="connsiteY251" fmla="*/ 122360 h 711204"/>
              <a:gd name="connsiteX252" fmla="*/ 439847 w 689124"/>
              <a:gd name="connsiteY252" fmla="*/ 123251 h 711204"/>
              <a:gd name="connsiteX253" fmla="*/ 439643 w 689124"/>
              <a:gd name="connsiteY253" fmla="*/ 124967 h 711204"/>
              <a:gd name="connsiteX254" fmla="*/ 439417 w 689124"/>
              <a:gd name="connsiteY254" fmla="*/ 125723 h 711204"/>
              <a:gd name="connsiteX255" fmla="*/ 439058 w 689124"/>
              <a:gd name="connsiteY255" fmla="*/ 126442 h 711204"/>
              <a:gd name="connsiteX256" fmla="*/ 438413 w 689124"/>
              <a:gd name="connsiteY256" fmla="*/ 125455 h 711204"/>
              <a:gd name="connsiteX257" fmla="*/ 435778 w 689124"/>
              <a:gd name="connsiteY257" fmla="*/ 126941 h 711204"/>
              <a:gd name="connsiteX258" fmla="*/ 434383 w 689124"/>
              <a:gd name="connsiteY258" fmla="*/ 125975 h 711204"/>
              <a:gd name="connsiteX259" fmla="*/ 434126 w 689124"/>
              <a:gd name="connsiteY259" fmla="*/ 124979 h 711204"/>
              <a:gd name="connsiteX260" fmla="*/ 433625 w 689124"/>
              <a:gd name="connsiteY260" fmla="*/ 124199 h 711204"/>
              <a:gd name="connsiteX261" fmla="*/ 433323 w 689124"/>
              <a:gd name="connsiteY261" fmla="*/ 123528 h 711204"/>
              <a:gd name="connsiteX262" fmla="*/ 433703 w 689124"/>
              <a:gd name="connsiteY262" fmla="*/ 122889 h 711204"/>
              <a:gd name="connsiteX263" fmla="*/ 434649 w 689124"/>
              <a:gd name="connsiteY263" fmla="*/ 122588 h 711204"/>
              <a:gd name="connsiteX264" fmla="*/ 435500 w 689124"/>
              <a:gd name="connsiteY264" fmla="*/ 122745 h 711204"/>
              <a:gd name="connsiteX265" fmla="*/ 436302 w 689124"/>
              <a:gd name="connsiteY265" fmla="*/ 122681 h 711204"/>
              <a:gd name="connsiteX266" fmla="*/ 422433 w 689124"/>
              <a:gd name="connsiteY266" fmla="*/ 89370 h 711204"/>
              <a:gd name="connsiteX267" fmla="*/ 423142 w 689124"/>
              <a:gd name="connsiteY267" fmla="*/ 89989 h 711204"/>
              <a:gd name="connsiteX268" fmla="*/ 423710 w 689124"/>
              <a:gd name="connsiteY268" fmla="*/ 90685 h 711204"/>
              <a:gd name="connsiteX269" fmla="*/ 424356 w 689124"/>
              <a:gd name="connsiteY269" fmla="*/ 91101 h 711204"/>
              <a:gd name="connsiteX270" fmla="*/ 425045 w 689124"/>
              <a:gd name="connsiteY270" fmla="*/ 92102 h 711204"/>
              <a:gd name="connsiteX271" fmla="*/ 425730 w 689124"/>
              <a:gd name="connsiteY271" fmla="*/ 93684 h 711204"/>
              <a:gd name="connsiteX272" fmla="*/ 426841 w 689124"/>
              <a:gd name="connsiteY272" fmla="*/ 94475 h 711204"/>
              <a:gd name="connsiteX273" fmla="*/ 429070 w 689124"/>
              <a:gd name="connsiteY273" fmla="*/ 94532 h 711204"/>
              <a:gd name="connsiteX274" fmla="*/ 429074 w 689124"/>
              <a:gd name="connsiteY274" fmla="*/ 95155 h 711204"/>
              <a:gd name="connsiteX275" fmla="*/ 428296 w 689124"/>
              <a:gd name="connsiteY275" fmla="*/ 95982 h 711204"/>
              <a:gd name="connsiteX276" fmla="*/ 427525 w 689124"/>
              <a:gd name="connsiteY276" fmla="*/ 96188 h 711204"/>
              <a:gd name="connsiteX277" fmla="*/ 426921 w 689124"/>
              <a:gd name="connsiteY277" fmla="*/ 96278 h 711204"/>
              <a:gd name="connsiteX278" fmla="*/ 425773 w 689124"/>
              <a:gd name="connsiteY278" fmla="*/ 96016 h 711204"/>
              <a:gd name="connsiteX279" fmla="*/ 424942 w 689124"/>
              <a:gd name="connsiteY279" fmla="*/ 95588 h 711204"/>
              <a:gd name="connsiteX280" fmla="*/ 424396 w 689124"/>
              <a:gd name="connsiteY280" fmla="*/ 95451 h 711204"/>
              <a:gd name="connsiteX281" fmla="*/ 423428 w 689124"/>
              <a:gd name="connsiteY281" fmla="*/ 95326 h 711204"/>
              <a:gd name="connsiteX282" fmla="*/ 422043 w 689124"/>
              <a:gd name="connsiteY282" fmla="*/ 95400 h 711204"/>
              <a:gd name="connsiteX283" fmla="*/ 421196 w 689124"/>
              <a:gd name="connsiteY283" fmla="*/ 95030 h 711204"/>
              <a:gd name="connsiteX284" fmla="*/ 421318 w 689124"/>
              <a:gd name="connsiteY284" fmla="*/ 93893 h 711204"/>
              <a:gd name="connsiteX285" fmla="*/ 422321 w 689124"/>
              <a:gd name="connsiteY285" fmla="*/ 91968 h 711204"/>
              <a:gd name="connsiteX286" fmla="*/ 422356 w 689124"/>
              <a:gd name="connsiteY286" fmla="*/ 90918 h 711204"/>
              <a:gd name="connsiteX287" fmla="*/ 422080 w 689124"/>
              <a:gd name="connsiteY287" fmla="*/ 89766 h 711204"/>
              <a:gd name="connsiteX288" fmla="*/ 401093 w 689124"/>
              <a:gd name="connsiteY288" fmla="*/ 51729 h 711204"/>
              <a:gd name="connsiteX289" fmla="*/ 401350 w 689124"/>
              <a:gd name="connsiteY289" fmla="*/ 53607 h 711204"/>
              <a:gd name="connsiteX290" fmla="*/ 402205 w 689124"/>
              <a:gd name="connsiteY290" fmla="*/ 54375 h 711204"/>
              <a:gd name="connsiteX291" fmla="*/ 404941 w 689124"/>
              <a:gd name="connsiteY291" fmla="*/ 54599 h 711204"/>
              <a:gd name="connsiteX292" fmla="*/ 405864 w 689124"/>
              <a:gd name="connsiteY292" fmla="*/ 55063 h 711204"/>
              <a:gd name="connsiteX293" fmla="*/ 405485 w 689124"/>
              <a:gd name="connsiteY293" fmla="*/ 55996 h 711204"/>
              <a:gd name="connsiteX294" fmla="*/ 404571 w 689124"/>
              <a:gd name="connsiteY294" fmla="*/ 57219 h 711204"/>
              <a:gd name="connsiteX295" fmla="*/ 403922 w 689124"/>
              <a:gd name="connsiteY295" fmla="*/ 58563 h 711204"/>
              <a:gd name="connsiteX296" fmla="*/ 403823 w 689124"/>
              <a:gd name="connsiteY296" fmla="*/ 60024 h 711204"/>
              <a:gd name="connsiteX297" fmla="*/ 404136 w 689124"/>
              <a:gd name="connsiteY297" fmla="*/ 61190 h 711204"/>
              <a:gd name="connsiteX298" fmla="*/ 405657 w 689124"/>
              <a:gd name="connsiteY298" fmla="*/ 63476 h 711204"/>
              <a:gd name="connsiteX299" fmla="*/ 406162 w 689124"/>
              <a:gd name="connsiteY299" fmla="*/ 63811 h 711204"/>
              <a:gd name="connsiteX300" fmla="*/ 407361 w 689124"/>
              <a:gd name="connsiteY300" fmla="*/ 64051 h 711204"/>
              <a:gd name="connsiteX301" fmla="*/ 407706 w 689124"/>
              <a:gd name="connsiteY301" fmla="*/ 64401 h 711204"/>
              <a:gd name="connsiteX302" fmla="*/ 407791 w 689124"/>
              <a:gd name="connsiteY302" fmla="*/ 65235 h 711204"/>
              <a:gd name="connsiteX303" fmla="*/ 407498 w 689124"/>
              <a:gd name="connsiteY303" fmla="*/ 65733 h 711204"/>
              <a:gd name="connsiteX304" fmla="*/ 406925 w 689124"/>
              <a:gd name="connsiteY304" fmla="*/ 65917 h 711204"/>
              <a:gd name="connsiteX305" fmla="*/ 406182 w 689124"/>
              <a:gd name="connsiteY305" fmla="*/ 65805 h 711204"/>
              <a:gd name="connsiteX306" fmla="*/ 406610 w 689124"/>
              <a:gd name="connsiteY306" fmla="*/ 66462 h 711204"/>
              <a:gd name="connsiteX307" fmla="*/ 408012 w 689124"/>
              <a:gd name="connsiteY307" fmla="*/ 67552 h 711204"/>
              <a:gd name="connsiteX308" fmla="*/ 408363 w 689124"/>
              <a:gd name="connsiteY308" fmla="*/ 68022 h 711204"/>
              <a:gd name="connsiteX309" fmla="*/ 408314 w 689124"/>
              <a:gd name="connsiteY309" fmla="*/ 68849 h 711204"/>
              <a:gd name="connsiteX310" fmla="*/ 407856 w 689124"/>
              <a:gd name="connsiteY310" fmla="*/ 69140 h 711204"/>
              <a:gd name="connsiteX311" fmla="*/ 407275 w 689124"/>
              <a:gd name="connsiteY311" fmla="*/ 69216 h 711204"/>
              <a:gd name="connsiteX312" fmla="*/ 406880 w 689124"/>
              <a:gd name="connsiteY312" fmla="*/ 69430 h 711204"/>
              <a:gd name="connsiteX313" fmla="*/ 405795 w 689124"/>
              <a:gd name="connsiteY313" fmla="*/ 71779 h 711204"/>
              <a:gd name="connsiteX314" fmla="*/ 405059 w 689124"/>
              <a:gd name="connsiteY314" fmla="*/ 72732 h 711204"/>
              <a:gd name="connsiteX315" fmla="*/ 403661 w 689124"/>
              <a:gd name="connsiteY315" fmla="*/ 73639 h 711204"/>
              <a:gd name="connsiteX316" fmla="*/ 402600 w 689124"/>
              <a:gd name="connsiteY316" fmla="*/ 72826 h 711204"/>
              <a:gd name="connsiteX317" fmla="*/ 400181 w 689124"/>
              <a:gd name="connsiteY317" fmla="*/ 71987 h 711204"/>
              <a:gd name="connsiteX318" fmla="*/ 399127 w 689124"/>
              <a:gd name="connsiteY318" fmla="*/ 71199 h 711204"/>
              <a:gd name="connsiteX319" fmla="*/ 398660 w 689124"/>
              <a:gd name="connsiteY319" fmla="*/ 69415 h 711204"/>
              <a:gd name="connsiteX320" fmla="*/ 398303 w 689124"/>
              <a:gd name="connsiteY320" fmla="*/ 65596 h 711204"/>
              <a:gd name="connsiteX321" fmla="*/ 397987 w 689124"/>
              <a:gd name="connsiteY321" fmla="*/ 64460 h 711204"/>
              <a:gd name="connsiteX322" fmla="*/ 396373 w 689124"/>
              <a:gd name="connsiteY322" fmla="*/ 61329 h 711204"/>
              <a:gd name="connsiteX323" fmla="*/ 395755 w 689124"/>
              <a:gd name="connsiteY323" fmla="*/ 60578 h 711204"/>
              <a:gd name="connsiteX324" fmla="*/ 392997 w 689124"/>
              <a:gd name="connsiteY324" fmla="*/ 58406 h 711204"/>
              <a:gd name="connsiteX325" fmla="*/ 392219 w 689124"/>
              <a:gd name="connsiteY325" fmla="*/ 57597 h 711204"/>
              <a:gd name="connsiteX326" fmla="*/ 391639 w 689124"/>
              <a:gd name="connsiteY326" fmla="*/ 56724 h 711204"/>
              <a:gd name="connsiteX327" fmla="*/ 391303 w 689124"/>
              <a:gd name="connsiteY327" fmla="*/ 55826 h 711204"/>
              <a:gd name="connsiteX328" fmla="*/ 391719 w 689124"/>
              <a:gd name="connsiteY328" fmla="*/ 54316 h 711204"/>
              <a:gd name="connsiteX329" fmla="*/ 393405 w 689124"/>
              <a:gd name="connsiteY329" fmla="*/ 54498 h 711204"/>
              <a:gd name="connsiteX330" fmla="*/ 396951 w 689124"/>
              <a:gd name="connsiteY330" fmla="*/ 56356 h 711204"/>
              <a:gd name="connsiteX331" fmla="*/ 399802 w 689124"/>
              <a:gd name="connsiteY331" fmla="*/ 57479 h 711204"/>
              <a:gd name="connsiteX332" fmla="*/ 400311 w 689124"/>
              <a:gd name="connsiteY332" fmla="*/ 56271 h 711204"/>
              <a:gd name="connsiteX333" fmla="*/ 400184 w 689124"/>
              <a:gd name="connsiteY333" fmla="*/ 53934 h 711204"/>
              <a:gd name="connsiteX334" fmla="*/ 396882 w 689124"/>
              <a:gd name="connsiteY334" fmla="*/ 47954 h 711204"/>
              <a:gd name="connsiteX335" fmla="*/ 397342 w 689124"/>
              <a:gd name="connsiteY335" fmla="*/ 48267 h 711204"/>
              <a:gd name="connsiteX336" fmla="*/ 398043 w 689124"/>
              <a:gd name="connsiteY336" fmla="*/ 48835 h 711204"/>
              <a:gd name="connsiteX337" fmla="*/ 398300 w 689124"/>
              <a:gd name="connsiteY337" fmla="*/ 49535 h 711204"/>
              <a:gd name="connsiteX338" fmla="*/ 397513 w 689124"/>
              <a:gd name="connsiteY338" fmla="*/ 49987 h 711204"/>
              <a:gd name="connsiteX339" fmla="*/ 396498 w 689124"/>
              <a:gd name="connsiteY339" fmla="*/ 50113 h 711204"/>
              <a:gd name="connsiteX340" fmla="*/ 395749 w 689124"/>
              <a:gd name="connsiteY340" fmla="*/ 49720 h 711204"/>
              <a:gd name="connsiteX341" fmla="*/ 396090 w 689124"/>
              <a:gd name="connsiteY341" fmla="*/ 49256 h 711204"/>
              <a:gd name="connsiteX342" fmla="*/ 396024 w 689124"/>
              <a:gd name="connsiteY342" fmla="*/ 49022 h 711204"/>
              <a:gd name="connsiteX343" fmla="*/ 396551 w 689124"/>
              <a:gd name="connsiteY343" fmla="*/ 48061 h 711204"/>
              <a:gd name="connsiteX344" fmla="*/ 396791 w 689124"/>
              <a:gd name="connsiteY344" fmla="*/ 31423 h 711204"/>
              <a:gd name="connsiteX345" fmla="*/ 397350 w 689124"/>
              <a:gd name="connsiteY345" fmla="*/ 32025 h 711204"/>
              <a:gd name="connsiteX346" fmla="*/ 398338 w 689124"/>
              <a:gd name="connsiteY346" fmla="*/ 33128 h 711204"/>
              <a:gd name="connsiteX347" fmla="*/ 398414 w 689124"/>
              <a:gd name="connsiteY347" fmla="*/ 34199 h 711204"/>
              <a:gd name="connsiteX348" fmla="*/ 398425 w 689124"/>
              <a:gd name="connsiteY348" fmla="*/ 34780 h 711204"/>
              <a:gd name="connsiteX349" fmla="*/ 397803 w 689124"/>
              <a:gd name="connsiteY349" fmla="*/ 33687 h 711204"/>
              <a:gd name="connsiteX350" fmla="*/ 396975 w 689124"/>
              <a:gd name="connsiteY350" fmla="*/ 33502 h 711204"/>
              <a:gd name="connsiteX351" fmla="*/ 396588 w 689124"/>
              <a:gd name="connsiteY351" fmla="*/ 33024 h 711204"/>
              <a:gd name="connsiteX352" fmla="*/ 396156 w 689124"/>
              <a:gd name="connsiteY352" fmla="*/ 32386 h 711204"/>
              <a:gd name="connsiteX353" fmla="*/ 396364 w 689124"/>
              <a:gd name="connsiteY353" fmla="*/ 31819 h 711204"/>
              <a:gd name="connsiteX354" fmla="*/ 355602 w 689124"/>
              <a:gd name="connsiteY354" fmla="*/ 0 h 711204"/>
              <a:gd name="connsiteX355" fmla="*/ 395266 w 689124"/>
              <a:gd name="connsiteY355" fmla="*/ 3999 h 711204"/>
              <a:gd name="connsiteX356" fmla="*/ 396147 w 689124"/>
              <a:gd name="connsiteY356" fmla="*/ 5455 h 711204"/>
              <a:gd name="connsiteX357" fmla="*/ 397961 w 689124"/>
              <a:gd name="connsiteY357" fmla="*/ 7531 h 711204"/>
              <a:gd name="connsiteX358" fmla="*/ 398526 w 689124"/>
              <a:gd name="connsiteY358" fmla="*/ 8587 h 711204"/>
              <a:gd name="connsiteX359" fmla="*/ 398658 w 689124"/>
              <a:gd name="connsiteY359" fmla="*/ 9968 h 711204"/>
              <a:gd name="connsiteX360" fmla="*/ 398209 w 689124"/>
              <a:gd name="connsiteY360" fmla="*/ 11014 h 711204"/>
              <a:gd name="connsiteX361" fmla="*/ 396295 w 689124"/>
              <a:gd name="connsiteY361" fmla="*/ 12401 h 711204"/>
              <a:gd name="connsiteX362" fmla="*/ 395534 w 689124"/>
              <a:gd name="connsiteY362" fmla="*/ 13466 h 711204"/>
              <a:gd name="connsiteX363" fmla="*/ 395135 w 689124"/>
              <a:gd name="connsiteY363" fmla="*/ 15030 h 711204"/>
              <a:gd name="connsiteX364" fmla="*/ 395056 w 689124"/>
              <a:gd name="connsiteY364" fmla="*/ 19684 h 711204"/>
              <a:gd name="connsiteX365" fmla="*/ 394665 w 689124"/>
              <a:gd name="connsiteY365" fmla="*/ 19910 h 711204"/>
              <a:gd name="connsiteX366" fmla="*/ 393867 w 689124"/>
              <a:gd name="connsiteY366" fmla="*/ 20631 h 711204"/>
              <a:gd name="connsiteX367" fmla="*/ 393341 w 689124"/>
              <a:gd name="connsiteY367" fmla="*/ 21437 h 711204"/>
              <a:gd name="connsiteX368" fmla="*/ 393682 w 689124"/>
              <a:gd name="connsiteY368" fmla="*/ 21863 h 711204"/>
              <a:gd name="connsiteX369" fmla="*/ 394129 w 689124"/>
              <a:gd name="connsiteY369" fmla="*/ 22233 h 711204"/>
              <a:gd name="connsiteX370" fmla="*/ 394071 w 689124"/>
              <a:gd name="connsiteY370" fmla="*/ 22987 h 711204"/>
              <a:gd name="connsiteX371" fmla="*/ 393827 w 689124"/>
              <a:gd name="connsiteY371" fmla="*/ 23801 h 711204"/>
              <a:gd name="connsiteX372" fmla="*/ 393744 w 689124"/>
              <a:gd name="connsiteY372" fmla="*/ 24367 h 711204"/>
              <a:gd name="connsiteX373" fmla="*/ 394633 w 689124"/>
              <a:gd name="connsiteY373" fmla="*/ 25831 h 711204"/>
              <a:gd name="connsiteX374" fmla="*/ 394995 w 689124"/>
              <a:gd name="connsiteY374" fmla="*/ 26647 h 711204"/>
              <a:gd name="connsiteX375" fmla="*/ 394319 w 689124"/>
              <a:gd name="connsiteY375" fmla="*/ 27480 h 711204"/>
              <a:gd name="connsiteX376" fmla="*/ 393763 w 689124"/>
              <a:gd name="connsiteY376" fmla="*/ 29843 h 711204"/>
              <a:gd name="connsiteX377" fmla="*/ 393519 w 689124"/>
              <a:gd name="connsiteY377" fmla="*/ 30371 h 711204"/>
              <a:gd name="connsiteX378" fmla="*/ 393538 w 689124"/>
              <a:gd name="connsiteY378" fmla="*/ 31430 h 711204"/>
              <a:gd name="connsiteX379" fmla="*/ 391221 w 689124"/>
              <a:gd name="connsiteY379" fmla="*/ 36164 h 711204"/>
              <a:gd name="connsiteX380" fmla="*/ 387396 w 689124"/>
              <a:gd name="connsiteY380" fmla="*/ 42210 h 711204"/>
              <a:gd name="connsiteX381" fmla="*/ 386785 w 689124"/>
              <a:gd name="connsiteY381" fmla="*/ 44412 h 711204"/>
              <a:gd name="connsiteX382" fmla="*/ 386002 w 689124"/>
              <a:gd name="connsiteY382" fmla="*/ 46204 h 711204"/>
              <a:gd name="connsiteX383" fmla="*/ 385770 w 689124"/>
              <a:gd name="connsiteY383" fmla="*/ 47241 h 711204"/>
              <a:gd name="connsiteX384" fmla="*/ 385721 w 689124"/>
              <a:gd name="connsiteY384" fmla="*/ 48378 h 711204"/>
              <a:gd name="connsiteX385" fmla="*/ 385777 w 689124"/>
              <a:gd name="connsiteY385" fmla="*/ 49411 h 711204"/>
              <a:gd name="connsiteX386" fmla="*/ 386001 w 689124"/>
              <a:gd name="connsiteY386" fmla="*/ 50388 h 711204"/>
              <a:gd name="connsiteX387" fmla="*/ 386399 w 689124"/>
              <a:gd name="connsiteY387" fmla="*/ 51358 h 711204"/>
              <a:gd name="connsiteX388" fmla="*/ 385760 w 689124"/>
              <a:gd name="connsiteY388" fmla="*/ 53121 h 711204"/>
              <a:gd name="connsiteX389" fmla="*/ 386551 w 689124"/>
              <a:gd name="connsiteY389" fmla="*/ 55149 h 711204"/>
              <a:gd name="connsiteX390" fmla="*/ 391370 w 689124"/>
              <a:gd name="connsiteY390" fmla="*/ 61948 h 711204"/>
              <a:gd name="connsiteX391" fmla="*/ 392587 w 689124"/>
              <a:gd name="connsiteY391" fmla="*/ 62971 h 711204"/>
              <a:gd name="connsiteX392" fmla="*/ 393435 w 689124"/>
              <a:gd name="connsiteY392" fmla="*/ 63236 h 711204"/>
              <a:gd name="connsiteX393" fmla="*/ 395589 w 689124"/>
              <a:gd name="connsiteY393" fmla="*/ 63540 h 711204"/>
              <a:gd name="connsiteX394" fmla="*/ 396359 w 689124"/>
              <a:gd name="connsiteY394" fmla="*/ 63869 h 711204"/>
              <a:gd name="connsiteX395" fmla="*/ 396872 w 689124"/>
              <a:gd name="connsiteY395" fmla="*/ 64713 h 711204"/>
              <a:gd name="connsiteX396" fmla="*/ 397026 w 689124"/>
              <a:gd name="connsiteY396" fmla="*/ 65762 h 711204"/>
              <a:gd name="connsiteX397" fmla="*/ 397017 w 689124"/>
              <a:gd name="connsiteY397" fmla="*/ 67950 h 711204"/>
              <a:gd name="connsiteX398" fmla="*/ 398307 w 689124"/>
              <a:gd name="connsiteY398" fmla="*/ 73077 h 711204"/>
              <a:gd name="connsiteX399" fmla="*/ 397870 w 689124"/>
              <a:gd name="connsiteY399" fmla="*/ 74597 h 711204"/>
              <a:gd name="connsiteX400" fmla="*/ 399288 w 689124"/>
              <a:gd name="connsiteY400" fmla="*/ 74270 h 711204"/>
              <a:gd name="connsiteX401" fmla="*/ 400759 w 689124"/>
              <a:gd name="connsiteY401" fmla="*/ 74709 h 711204"/>
              <a:gd name="connsiteX402" fmla="*/ 401900 w 689124"/>
              <a:gd name="connsiteY402" fmla="*/ 75374 h 711204"/>
              <a:gd name="connsiteX403" fmla="*/ 402313 w 689124"/>
              <a:gd name="connsiteY403" fmla="*/ 75772 h 711204"/>
              <a:gd name="connsiteX404" fmla="*/ 403332 w 689124"/>
              <a:gd name="connsiteY404" fmla="*/ 75294 h 711204"/>
              <a:gd name="connsiteX405" fmla="*/ 404370 w 689124"/>
              <a:gd name="connsiteY405" fmla="*/ 75495 h 711204"/>
              <a:gd name="connsiteX406" fmla="*/ 406740 w 689124"/>
              <a:gd name="connsiteY406" fmla="*/ 76445 h 711204"/>
              <a:gd name="connsiteX407" fmla="*/ 406337 w 689124"/>
              <a:gd name="connsiteY407" fmla="*/ 79774 h 711204"/>
              <a:gd name="connsiteX408" fmla="*/ 405667 w 689124"/>
              <a:gd name="connsiteY408" fmla="*/ 82629 h 711204"/>
              <a:gd name="connsiteX409" fmla="*/ 404737 w 689124"/>
              <a:gd name="connsiteY409" fmla="*/ 85083 h 711204"/>
              <a:gd name="connsiteX410" fmla="*/ 402409 w 689124"/>
              <a:gd name="connsiteY410" fmla="*/ 89527 h 711204"/>
              <a:gd name="connsiteX411" fmla="*/ 400759 w 689124"/>
              <a:gd name="connsiteY411" fmla="*/ 98050 h 711204"/>
              <a:gd name="connsiteX412" fmla="*/ 400585 w 689124"/>
              <a:gd name="connsiteY412" fmla="*/ 98524 h 711204"/>
              <a:gd name="connsiteX413" fmla="*/ 400335 w 689124"/>
              <a:gd name="connsiteY413" fmla="*/ 99038 h 711204"/>
              <a:gd name="connsiteX414" fmla="*/ 400121 w 689124"/>
              <a:gd name="connsiteY414" fmla="*/ 99675 h 711204"/>
              <a:gd name="connsiteX415" fmla="*/ 400088 w 689124"/>
              <a:gd name="connsiteY415" fmla="*/ 100498 h 711204"/>
              <a:gd name="connsiteX416" fmla="*/ 400389 w 689124"/>
              <a:gd name="connsiteY416" fmla="*/ 101364 h 711204"/>
              <a:gd name="connsiteX417" fmla="*/ 401488 w 689124"/>
              <a:gd name="connsiteY417" fmla="*/ 103133 h 711204"/>
              <a:gd name="connsiteX418" fmla="*/ 401695 w 689124"/>
              <a:gd name="connsiteY418" fmla="*/ 103906 h 711204"/>
              <a:gd name="connsiteX419" fmla="*/ 401888 w 689124"/>
              <a:gd name="connsiteY419" fmla="*/ 104308 h 711204"/>
              <a:gd name="connsiteX420" fmla="*/ 402780 w 689124"/>
              <a:gd name="connsiteY420" fmla="*/ 105158 h 711204"/>
              <a:gd name="connsiteX421" fmla="*/ 403094 w 689124"/>
              <a:gd name="connsiteY421" fmla="*/ 105859 h 711204"/>
              <a:gd name="connsiteX422" fmla="*/ 403769 w 689124"/>
              <a:gd name="connsiteY422" fmla="*/ 107922 h 711204"/>
              <a:gd name="connsiteX423" fmla="*/ 408782 w 689124"/>
              <a:gd name="connsiteY423" fmla="*/ 112162 h 711204"/>
              <a:gd name="connsiteX424" fmla="*/ 409700 w 689124"/>
              <a:gd name="connsiteY424" fmla="*/ 113507 h 711204"/>
              <a:gd name="connsiteX425" fmla="*/ 410926 w 689124"/>
              <a:gd name="connsiteY425" fmla="*/ 116014 h 711204"/>
              <a:gd name="connsiteX426" fmla="*/ 411909 w 689124"/>
              <a:gd name="connsiteY426" fmla="*/ 117229 h 711204"/>
              <a:gd name="connsiteX427" fmla="*/ 413021 w 689124"/>
              <a:gd name="connsiteY427" fmla="*/ 117971 h 711204"/>
              <a:gd name="connsiteX428" fmla="*/ 415640 w 689124"/>
              <a:gd name="connsiteY428" fmla="*/ 119100 h 711204"/>
              <a:gd name="connsiteX429" fmla="*/ 416681 w 689124"/>
              <a:gd name="connsiteY429" fmla="*/ 119955 h 711204"/>
              <a:gd name="connsiteX430" fmla="*/ 417982 w 689124"/>
              <a:gd name="connsiteY430" fmla="*/ 121729 h 711204"/>
              <a:gd name="connsiteX431" fmla="*/ 418325 w 689124"/>
              <a:gd name="connsiteY431" fmla="*/ 122582 h 711204"/>
              <a:gd name="connsiteX432" fmla="*/ 418817 w 689124"/>
              <a:gd name="connsiteY432" fmla="*/ 122744 h 711204"/>
              <a:gd name="connsiteX433" fmla="*/ 419440 w 689124"/>
              <a:gd name="connsiteY433" fmla="*/ 122811 h 711204"/>
              <a:gd name="connsiteX434" fmla="*/ 420007 w 689124"/>
              <a:gd name="connsiteY434" fmla="*/ 123004 h 711204"/>
              <a:gd name="connsiteX435" fmla="*/ 424429 w 689124"/>
              <a:gd name="connsiteY435" fmla="*/ 126366 h 711204"/>
              <a:gd name="connsiteX436" fmla="*/ 426980 w 689124"/>
              <a:gd name="connsiteY436" fmla="*/ 127384 h 711204"/>
              <a:gd name="connsiteX437" fmla="*/ 430750 w 689124"/>
              <a:gd name="connsiteY437" fmla="*/ 126272 h 711204"/>
              <a:gd name="connsiteX438" fmla="*/ 431675 w 689124"/>
              <a:gd name="connsiteY438" fmla="*/ 127083 h 711204"/>
              <a:gd name="connsiteX439" fmla="*/ 432693 w 689124"/>
              <a:gd name="connsiteY439" fmla="*/ 129364 h 711204"/>
              <a:gd name="connsiteX440" fmla="*/ 434322 w 689124"/>
              <a:gd name="connsiteY440" fmla="*/ 131383 h 711204"/>
              <a:gd name="connsiteX441" fmla="*/ 435261 w 689124"/>
              <a:gd name="connsiteY441" fmla="*/ 132267 h 711204"/>
              <a:gd name="connsiteX442" fmla="*/ 435934 w 689124"/>
              <a:gd name="connsiteY442" fmla="*/ 132664 h 711204"/>
              <a:gd name="connsiteX443" fmla="*/ 437288 w 689124"/>
              <a:gd name="connsiteY443" fmla="*/ 133691 h 711204"/>
              <a:gd name="connsiteX444" fmla="*/ 438825 w 689124"/>
              <a:gd name="connsiteY444" fmla="*/ 135582 h 711204"/>
              <a:gd name="connsiteX445" fmla="*/ 440779 w 689124"/>
              <a:gd name="connsiteY445" fmla="*/ 136977 h 711204"/>
              <a:gd name="connsiteX446" fmla="*/ 443375 w 689124"/>
              <a:gd name="connsiteY446" fmla="*/ 136465 h 711204"/>
              <a:gd name="connsiteX447" fmla="*/ 444386 w 689124"/>
              <a:gd name="connsiteY447" fmla="*/ 136765 h 711204"/>
              <a:gd name="connsiteX448" fmla="*/ 445901 w 689124"/>
              <a:gd name="connsiteY448" fmla="*/ 135966 h 711204"/>
              <a:gd name="connsiteX449" fmla="*/ 448301 w 689124"/>
              <a:gd name="connsiteY449" fmla="*/ 133908 h 711204"/>
              <a:gd name="connsiteX450" fmla="*/ 449007 w 689124"/>
              <a:gd name="connsiteY450" fmla="*/ 132811 h 711204"/>
              <a:gd name="connsiteX451" fmla="*/ 449387 w 689124"/>
              <a:gd name="connsiteY451" fmla="*/ 131466 h 711204"/>
              <a:gd name="connsiteX452" fmla="*/ 449460 w 689124"/>
              <a:gd name="connsiteY452" fmla="*/ 129981 h 711204"/>
              <a:gd name="connsiteX453" fmla="*/ 449282 w 689124"/>
              <a:gd name="connsiteY453" fmla="*/ 128471 h 711204"/>
              <a:gd name="connsiteX454" fmla="*/ 449709 w 689124"/>
              <a:gd name="connsiteY454" fmla="*/ 128515 h 711204"/>
              <a:gd name="connsiteX455" fmla="*/ 449939 w 689124"/>
              <a:gd name="connsiteY455" fmla="*/ 129635 h 711204"/>
              <a:gd name="connsiteX456" fmla="*/ 451122 w 689124"/>
              <a:gd name="connsiteY456" fmla="*/ 131133 h 711204"/>
              <a:gd name="connsiteX457" fmla="*/ 451291 w 689124"/>
              <a:gd name="connsiteY457" fmla="*/ 132480 h 711204"/>
              <a:gd name="connsiteX458" fmla="*/ 451393 w 689124"/>
              <a:gd name="connsiteY458" fmla="*/ 132850 h 711204"/>
              <a:gd name="connsiteX459" fmla="*/ 451959 w 689124"/>
              <a:gd name="connsiteY459" fmla="*/ 133506 h 711204"/>
              <a:gd name="connsiteX460" fmla="*/ 452076 w 689124"/>
              <a:gd name="connsiteY460" fmla="*/ 133829 h 711204"/>
              <a:gd name="connsiteX461" fmla="*/ 451968 w 689124"/>
              <a:gd name="connsiteY461" fmla="*/ 134178 h 711204"/>
              <a:gd name="connsiteX462" fmla="*/ 451603 w 689124"/>
              <a:gd name="connsiteY462" fmla="*/ 134704 h 711204"/>
              <a:gd name="connsiteX463" fmla="*/ 450902 w 689124"/>
              <a:gd name="connsiteY463" fmla="*/ 136957 h 711204"/>
              <a:gd name="connsiteX464" fmla="*/ 450835 w 689124"/>
              <a:gd name="connsiteY464" fmla="*/ 137724 h 711204"/>
              <a:gd name="connsiteX465" fmla="*/ 451189 w 689124"/>
              <a:gd name="connsiteY465" fmla="*/ 138874 h 711204"/>
              <a:gd name="connsiteX466" fmla="*/ 452564 w 689124"/>
              <a:gd name="connsiteY466" fmla="*/ 140973 h 711204"/>
              <a:gd name="connsiteX467" fmla="*/ 452841 w 689124"/>
              <a:gd name="connsiteY467" fmla="*/ 141720 h 711204"/>
              <a:gd name="connsiteX468" fmla="*/ 455728 w 689124"/>
              <a:gd name="connsiteY468" fmla="*/ 146312 h 711204"/>
              <a:gd name="connsiteX469" fmla="*/ 456672 w 689124"/>
              <a:gd name="connsiteY469" fmla="*/ 145509 h 711204"/>
              <a:gd name="connsiteX470" fmla="*/ 458069 w 689124"/>
              <a:gd name="connsiteY470" fmla="*/ 145755 h 711204"/>
              <a:gd name="connsiteX471" fmla="*/ 461755 w 689124"/>
              <a:gd name="connsiteY471" fmla="*/ 147093 h 711204"/>
              <a:gd name="connsiteX472" fmla="*/ 463204 w 689124"/>
              <a:gd name="connsiteY472" fmla="*/ 147938 h 711204"/>
              <a:gd name="connsiteX473" fmla="*/ 463858 w 689124"/>
              <a:gd name="connsiteY473" fmla="*/ 148155 h 711204"/>
              <a:gd name="connsiteX474" fmla="*/ 464435 w 689124"/>
              <a:gd name="connsiteY474" fmla="*/ 148089 h 711204"/>
              <a:gd name="connsiteX475" fmla="*/ 466100 w 689124"/>
              <a:gd name="connsiteY475" fmla="*/ 147380 h 711204"/>
              <a:gd name="connsiteX476" fmla="*/ 475324 w 689124"/>
              <a:gd name="connsiteY476" fmla="*/ 148483 h 711204"/>
              <a:gd name="connsiteX477" fmla="*/ 477372 w 689124"/>
              <a:gd name="connsiteY477" fmla="*/ 147504 h 711204"/>
              <a:gd name="connsiteX478" fmla="*/ 477528 w 689124"/>
              <a:gd name="connsiteY478" fmla="*/ 146202 h 711204"/>
              <a:gd name="connsiteX479" fmla="*/ 477059 w 689124"/>
              <a:gd name="connsiteY479" fmla="*/ 144690 h 711204"/>
              <a:gd name="connsiteX480" fmla="*/ 476316 w 689124"/>
              <a:gd name="connsiteY480" fmla="*/ 143413 h 711204"/>
              <a:gd name="connsiteX481" fmla="*/ 474846 w 689124"/>
              <a:gd name="connsiteY481" fmla="*/ 142174 h 711204"/>
              <a:gd name="connsiteX482" fmla="*/ 474433 w 689124"/>
              <a:gd name="connsiteY482" fmla="*/ 141022 h 711204"/>
              <a:gd name="connsiteX483" fmla="*/ 474735 w 689124"/>
              <a:gd name="connsiteY483" fmla="*/ 140400 h 711204"/>
              <a:gd name="connsiteX484" fmla="*/ 476048 w 689124"/>
              <a:gd name="connsiteY484" fmla="*/ 141329 h 711204"/>
              <a:gd name="connsiteX485" fmla="*/ 477388 w 689124"/>
              <a:gd name="connsiteY485" fmla="*/ 143453 h 711204"/>
              <a:gd name="connsiteX486" fmla="*/ 479845 w 689124"/>
              <a:gd name="connsiteY486" fmla="*/ 151835 h 711204"/>
              <a:gd name="connsiteX487" fmla="*/ 483409 w 689124"/>
              <a:gd name="connsiteY487" fmla="*/ 157302 h 711204"/>
              <a:gd name="connsiteX488" fmla="*/ 483887 w 689124"/>
              <a:gd name="connsiteY488" fmla="*/ 158575 h 711204"/>
              <a:gd name="connsiteX489" fmla="*/ 483891 w 689124"/>
              <a:gd name="connsiteY489" fmla="*/ 160387 h 711204"/>
              <a:gd name="connsiteX490" fmla="*/ 484191 w 689124"/>
              <a:gd name="connsiteY490" fmla="*/ 162362 h 711204"/>
              <a:gd name="connsiteX491" fmla="*/ 484753 w 689124"/>
              <a:gd name="connsiteY491" fmla="*/ 164299 h 711204"/>
              <a:gd name="connsiteX492" fmla="*/ 485558 w 689124"/>
              <a:gd name="connsiteY492" fmla="*/ 166022 h 711204"/>
              <a:gd name="connsiteX493" fmla="*/ 485105 w 689124"/>
              <a:gd name="connsiteY493" fmla="*/ 167917 h 711204"/>
              <a:gd name="connsiteX494" fmla="*/ 485619 w 689124"/>
              <a:gd name="connsiteY494" fmla="*/ 169753 h 711204"/>
              <a:gd name="connsiteX495" fmla="*/ 485511 w 689124"/>
              <a:gd name="connsiteY495" fmla="*/ 170935 h 711204"/>
              <a:gd name="connsiteX496" fmla="*/ 483192 w 689124"/>
              <a:gd name="connsiteY496" fmla="*/ 170857 h 711204"/>
              <a:gd name="connsiteX497" fmla="*/ 484171 w 689124"/>
              <a:gd name="connsiteY497" fmla="*/ 171471 h 711204"/>
              <a:gd name="connsiteX498" fmla="*/ 484901 w 689124"/>
              <a:gd name="connsiteY498" fmla="*/ 172286 h 711204"/>
              <a:gd name="connsiteX499" fmla="*/ 486169 w 689124"/>
              <a:gd name="connsiteY499" fmla="*/ 174735 h 711204"/>
              <a:gd name="connsiteX500" fmla="*/ 490458 w 689124"/>
              <a:gd name="connsiteY500" fmla="*/ 180689 h 711204"/>
              <a:gd name="connsiteX501" fmla="*/ 492814 w 689124"/>
              <a:gd name="connsiteY501" fmla="*/ 181313 h 711204"/>
              <a:gd name="connsiteX502" fmla="*/ 497256 w 689124"/>
              <a:gd name="connsiteY502" fmla="*/ 181958 h 711204"/>
              <a:gd name="connsiteX503" fmla="*/ 495962 w 689124"/>
              <a:gd name="connsiteY503" fmla="*/ 177499 h 711204"/>
              <a:gd name="connsiteX504" fmla="*/ 495629 w 689124"/>
              <a:gd name="connsiteY504" fmla="*/ 176755 h 711204"/>
              <a:gd name="connsiteX505" fmla="*/ 495766 w 689124"/>
              <a:gd name="connsiteY505" fmla="*/ 176002 h 711204"/>
              <a:gd name="connsiteX506" fmla="*/ 495909 w 689124"/>
              <a:gd name="connsiteY506" fmla="*/ 171205 h 711204"/>
              <a:gd name="connsiteX507" fmla="*/ 500725 w 689124"/>
              <a:gd name="connsiteY507" fmla="*/ 173404 h 711204"/>
              <a:gd name="connsiteX508" fmla="*/ 502086 w 689124"/>
              <a:gd name="connsiteY508" fmla="*/ 175063 h 711204"/>
              <a:gd name="connsiteX509" fmla="*/ 502372 w 689124"/>
              <a:gd name="connsiteY509" fmla="*/ 181737 h 711204"/>
              <a:gd name="connsiteX510" fmla="*/ 503193 w 689124"/>
              <a:gd name="connsiteY510" fmla="*/ 184004 h 711204"/>
              <a:gd name="connsiteX511" fmla="*/ 504653 w 689124"/>
              <a:gd name="connsiteY511" fmla="*/ 185771 h 711204"/>
              <a:gd name="connsiteX512" fmla="*/ 506617 w 689124"/>
              <a:gd name="connsiteY512" fmla="*/ 187557 h 711204"/>
              <a:gd name="connsiteX513" fmla="*/ 507934 w 689124"/>
              <a:gd name="connsiteY513" fmla="*/ 188457 h 711204"/>
              <a:gd name="connsiteX514" fmla="*/ 509240 w 689124"/>
              <a:gd name="connsiteY514" fmla="*/ 188876 h 711204"/>
              <a:gd name="connsiteX515" fmla="*/ 512353 w 689124"/>
              <a:gd name="connsiteY515" fmla="*/ 189193 h 711204"/>
              <a:gd name="connsiteX516" fmla="*/ 512598 w 689124"/>
              <a:gd name="connsiteY516" fmla="*/ 188901 h 711204"/>
              <a:gd name="connsiteX517" fmla="*/ 512773 w 689124"/>
              <a:gd name="connsiteY517" fmla="*/ 188230 h 711204"/>
              <a:gd name="connsiteX518" fmla="*/ 513005 w 689124"/>
              <a:gd name="connsiteY518" fmla="*/ 187559 h 711204"/>
              <a:gd name="connsiteX519" fmla="*/ 513471 w 689124"/>
              <a:gd name="connsiteY519" fmla="*/ 187298 h 711204"/>
              <a:gd name="connsiteX520" fmla="*/ 513879 w 689124"/>
              <a:gd name="connsiteY520" fmla="*/ 187415 h 711204"/>
              <a:gd name="connsiteX521" fmla="*/ 514479 w 689124"/>
              <a:gd name="connsiteY521" fmla="*/ 187793 h 711204"/>
              <a:gd name="connsiteX522" fmla="*/ 514826 w 689124"/>
              <a:gd name="connsiteY522" fmla="*/ 187903 h 711204"/>
              <a:gd name="connsiteX523" fmla="*/ 515273 w 689124"/>
              <a:gd name="connsiteY523" fmla="*/ 187790 h 711204"/>
              <a:gd name="connsiteX524" fmla="*/ 516497 w 689124"/>
              <a:gd name="connsiteY524" fmla="*/ 187126 h 711204"/>
              <a:gd name="connsiteX525" fmla="*/ 517213 w 689124"/>
              <a:gd name="connsiteY525" fmla="*/ 187757 h 711204"/>
              <a:gd name="connsiteX526" fmla="*/ 519080 w 689124"/>
              <a:gd name="connsiteY526" fmla="*/ 190317 h 711204"/>
              <a:gd name="connsiteX527" fmla="*/ 519428 w 689124"/>
              <a:gd name="connsiteY527" fmla="*/ 191231 h 711204"/>
              <a:gd name="connsiteX528" fmla="*/ 520019 w 689124"/>
              <a:gd name="connsiteY528" fmla="*/ 191879 h 711204"/>
              <a:gd name="connsiteX529" fmla="*/ 524446 w 689124"/>
              <a:gd name="connsiteY529" fmla="*/ 193036 h 711204"/>
              <a:gd name="connsiteX530" fmla="*/ 528211 w 689124"/>
              <a:gd name="connsiteY530" fmla="*/ 194800 h 711204"/>
              <a:gd name="connsiteX531" fmla="*/ 529868 w 689124"/>
              <a:gd name="connsiteY531" fmla="*/ 195153 h 711204"/>
              <a:gd name="connsiteX532" fmla="*/ 529278 w 689124"/>
              <a:gd name="connsiteY532" fmla="*/ 196576 h 711204"/>
              <a:gd name="connsiteX533" fmla="*/ 529657 w 689124"/>
              <a:gd name="connsiteY533" fmla="*/ 197844 h 711204"/>
              <a:gd name="connsiteX534" fmla="*/ 531272 w 689124"/>
              <a:gd name="connsiteY534" fmla="*/ 200343 h 711204"/>
              <a:gd name="connsiteX535" fmla="*/ 529785 w 689124"/>
              <a:gd name="connsiteY535" fmla="*/ 200550 h 711204"/>
              <a:gd name="connsiteX536" fmla="*/ 528361 w 689124"/>
              <a:gd name="connsiteY536" fmla="*/ 201027 h 711204"/>
              <a:gd name="connsiteX537" fmla="*/ 529003 w 689124"/>
              <a:gd name="connsiteY537" fmla="*/ 201705 h 711204"/>
              <a:gd name="connsiteX538" fmla="*/ 529179 w 689124"/>
              <a:gd name="connsiteY538" fmla="*/ 202428 h 711204"/>
              <a:gd name="connsiteX539" fmla="*/ 528867 w 689124"/>
              <a:gd name="connsiteY539" fmla="*/ 203102 h 711204"/>
              <a:gd name="connsiteX540" fmla="*/ 528109 w 689124"/>
              <a:gd name="connsiteY540" fmla="*/ 203617 h 711204"/>
              <a:gd name="connsiteX541" fmla="*/ 529742 w 689124"/>
              <a:gd name="connsiteY541" fmla="*/ 204545 h 711204"/>
              <a:gd name="connsiteX542" fmla="*/ 530476 w 689124"/>
              <a:gd name="connsiteY542" fmla="*/ 205083 h 711204"/>
              <a:gd name="connsiteX543" fmla="*/ 531998 w 689124"/>
              <a:gd name="connsiteY543" fmla="*/ 207705 h 711204"/>
              <a:gd name="connsiteX544" fmla="*/ 532156 w 689124"/>
              <a:gd name="connsiteY544" fmla="*/ 208095 h 711204"/>
              <a:gd name="connsiteX545" fmla="*/ 532631 w 689124"/>
              <a:gd name="connsiteY545" fmla="*/ 208419 h 711204"/>
              <a:gd name="connsiteX546" fmla="*/ 534971 w 689124"/>
              <a:gd name="connsiteY546" fmla="*/ 210430 h 711204"/>
              <a:gd name="connsiteX547" fmla="*/ 536758 w 689124"/>
              <a:gd name="connsiteY547" fmla="*/ 211293 h 711204"/>
              <a:gd name="connsiteX548" fmla="*/ 537145 w 689124"/>
              <a:gd name="connsiteY548" fmla="*/ 211949 h 711204"/>
              <a:gd name="connsiteX549" fmla="*/ 536575 w 689124"/>
              <a:gd name="connsiteY549" fmla="*/ 213086 h 711204"/>
              <a:gd name="connsiteX550" fmla="*/ 537514 w 689124"/>
              <a:gd name="connsiteY550" fmla="*/ 213469 h 711204"/>
              <a:gd name="connsiteX551" fmla="*/ 538853 w 689124"/>
              <a:gd name="connsiteY551" fmla="*/ 213452 h 711204"/>
              <a:gd name="connsiteX552" fmla="*/ 540114 w 689124"/>
              <a:gd name="connsiteY552" fmla="*/ 213150 h 711204"/>
              <a:gd name="connsiteX553" fmla="*/ 540869 w 689124"/>
              <a:gd name="connsiteY553" fmla="*/ 212610 h 711204"/>
              <a:gd name="connsiteX554" fmla="*/ 541056 w 689124"/>
              <a:gd name="connsiteY554" fmla="*/ 211791 h 711204"/>
              <a:gd name="connsiteX555" fmla="*/ 540396 w 689124"/>
              <a:gd name="connsiteY555" fmla="*/ 211530 h 711204"/>
              <a:gd name="connsiteX556" fmla="*/ 539312 w 689124"/>
              <a:gd name="connsiteY556" fmla="*/ 211341 h 711204"/>
              <a:gd name="connsiteX557" fmla="*/ 538206 w 689124"/>
              <a:gd name="connsiteY557" fmla="*/ 210795 h 711204"/>
              <a:gd name="connsiteX558" fmla="*/ 539029 w 689124"/>
              <a:gd name="connsiteY558" fmla="*/ 210023 h 711204"/>
              <a:gd name="connsiteX559" fmla="*/ 539906 w 689124"/>
              <a:gd name="connsiteY559" fmla="*/ 209894 h 711204"/>
              <a:gd name="connsiteX560" fmla="*/ 540787 w 689124"/>
              <a:gd name="connsiteY560" fmla="*/ 209945 h 711204"/>
              <a:gd name="connsiteX561" fmla="*/ 541589 w 689124"/>
              <a:gd name="connsiteY561" fmla="*/ 209615 h 711204"/>
              <a:gd name="connsiteX562" fmla="*/ 542092 w 689124"/>
              <a:gd name="connsiteY562" fmla="*/ 208801 h 711204"/>
              <a:gd name="connsiteX563" fmla="*/ 541968 w 689124"/>
              <a:gd name="connsiteY563" fmla="*/ 207976 h 711204"/>
              <a:gd name="connsiteX564" fmla="*/ 541431 w 689124"/>
              <a:gd name="connsiteY564" fmla="*/ 207320 h 711204"/>
              <a:gd name="connsiteX565" fmla="*/ 540697 w 689124"/>
              <a:gd name="connsiteY565" fmla="*/ 207003 h 711204"/>
              <a:gd name="connsiteX566" fmla="*/ 540087 w 689124"/>
              <a:gd name="connsiteY566" fmla="*/ 206520 h 711204"/>
              <a:gd name="connsiteX567" fmla="*/ 539754 w 689124"/>
              <a:gd name="connsiteY567" fmla="*/ 205491 h 711204"/>
              <a:gd name="connsiteX568" fmla="*/ 539833 w 689124"/>
              <a:gd name="connsiteY568" fmla="*/ 204334 h 711204"/>
              <a:gd name="connsiteX569" fmla="*/ 540412 w 689124"/>
              <a:gd name="connsiteY569" fmla="*/ 203438 h 711204"/>
              <a:gd name="connsiteX570" fmla="*/ 541464 w 689124"/>
              <a:gd name="connsiteY570" fmla="*/ 203178 h 711204"/>
              <a:gd name="connsiteX571" fmla="*/ 542155 w 689124"/>
              <a:gd name="connsiteY571" fmla="*/ 203869 h 711204"/>
              <a:gd name="connsiteX572" fmla="*/ 542807 w 689124"/>
              <a:gd name="connsiteY572" fmla="*/ 204826 h 711204"/>
              <a:gd name="connsiteX573" fmla="*/ 543713 w 689124"/>
              <a:gd name="connsiteY573" fmla="*/ 205374 h 711204"/>
              <a:gd name="connsiteX574" fmla="*/ 545509 w 689124"/>
              <a:gd name="connsiteY574" fmla="*/ 205584 h 711204"/>
              <a:gd name="connsiteX575" fmla="*/ 546131 w 689124"/>
              <a:gd name="connsiteY575" fmla="*/ 205288 h 711204"/>
              <a:gd name="connsiteX576" fmla="*/ 547072 w 689124"/>
              <a:gd name="connsiteY576" fmla="*/ 204446 h 711204"/>
              <a:gd name="connsiteX577" fmla="*/ 548334 w 689124"/>
              <a:gd name="connsiteY577" fmla="*/ 203652 h 711204"/>
              <a:gd name="connsiteX578" fmla="*/ 548727 w 689124"/>
              <a:gd name="connsiteY578" fmla="*/ 204238 h 711204"/>
              <a:gd name="connsiteX579" fmla="*/ 548430 w 689124"/>
              <a:gd name="connsiteY579" fmla="*/ 208296 h 711204"/>
              <a:gd name="connsiteX580" fmla="*/ 548674 w 689124"/>
              <a:gd name="connsiteY580" fmla="*/ 210674 h 711204"/>
              <a:gd name="connsiteX581" fmla="*/ 549483 w 689124"/>
              <a:gd name="connsiteY581" fmla="*/ 212635 h 711204"/>
              <a:gd name="connsiteX582" fmla="*/ 551091 w 689124"/>
              <a:gd name="connsiteY582" fmla="*/ 213270 h 711204"/>
              <a:gd name="connsiteX583" fmla="*/ 550479 w 689124"/>
              <a:gd name="connsiteY583" fmla="*/ 214150 h 711204"/>
              <a:gd name="connsiteX584" fmla="*/ 550238 w 689124"/>
              <a:gd name="connsiteY584" fmla="*/ 215120 h 711204"/>
              <a:gd name="connsiteX585" fmla="*/ 550605 w 689124"/>
              <a:gd name="connsiteY585" fmla="*/ 215799 h 711204"/>
              <a:gd name="connsiteX586" fmla="*/ 551777 w 689124"/>
              <a:gd name="connsiteY586" fmla="*/ 215783 h 711204"/>
              <a:gd name="connsiteX587" fmla="*/ 552566 w 689124"/>
              <a:gd name="connsiteY587" fmla="*/ 215242 h 711204"/>
              <a:gd name="connsiteX588" fmla="*/ 552846 w 689124"/>
              <a:gd name="connsiteY588" fmla="*/ 214445 h 711204"/>
              <a:gd name="connsiteX589" fmla="*/ 553017 w 689124"/>
              <a:gd name="connsiteY589" fmla="*/ 213509 h 711204"/>
              <a:gd name="connsiteX590" fmla="*/ 553505 w 689124"/>
              <a:gd name="connsiteY590" fmla="*/ 212537 h 711204"/>
              <a:gd name="connsiteX591" fmla="*/ 554056 w 689124"/>
              <a:gd name="connsiteY591" fmla="*/ 213153 h 711204"/>
              <a:gd name="connsiteX592" fmla="*/ 554237 w 689124"/>
              <a:gd name="connsiteY592" fmla="*/ 213787 h 711204"/>
              <a:gd name="connsiteX593" fmla="*/ 554129 w 689124"/>
              <a:gd name="connsiteY593" fmla="*/ 214423 h 711204"/>
              <a:gd name="connsiteX594" fmla="*/ 553723 w 689124"/>
              <a:gd name="connsiteY594" fmla="*/ 215038 h 711204"/>
              <a:gd name="connsiteX595" fmla="*/ 555139 w 689124"/>
              <a:gd name="connsiteY595" fmla="*/ 214588 h 711204"/>
              <a:gd name="connsiteX596" fmla="*/ 555702 w 689124"/>
              <a:gd name="connsiteY596" fmla="*/ 214304 h 711204"/>
              <a:gd name="connsiteX597" fmla="*/ 555613 w 689124"/>
              <a:gd name="connsiteY597" fmla="*/ 215196 h 711204"/>
              <a:gd name="connsiteX598" fmla="*/ 555278 w 689124"/>
              <a:gd name="connsiteY598" fmla="*/ 215968 h 711204"/>
              <a:gd name="connsiteX599" fmla="*/ 554719 w 689124"/>
              <a:gd name="connsiteY599" fmla="*/ 216608 h 711204"/>
              <a:gd name="connsiteX600" fmla="*/ 554024 w 689124"/>
              <a:gd name="connsiteY600" fmla="*/ 217141 h 711204"/>
              <a:gd name="connsiteX601" fmla="*/ 555324 w 689124"/>
              <a:gd name="connsiteY601" fmla="*/ 218072 h 711204"/>
              <a:gd name="connsiteX602" fmla="*/ 555725 w 689124"/>
              <a:gd name="connsiteY602" fmla="*/ 218292 h 711204"/>
              <a:gd name="connsiteX603" fmla="*/ 555412 w 689124"/>
              <a:gd name="connsiteY603" fmla="*/ 218695 h 711204"/>
              <a:gd name="connsiteX604" fmla="*/ 555186 w 689124"/>
              <a:gd name="connsiteY604" fmla="*/ 219282 h 711204"/>
              <a:gd name="connsiteX605" fmla="*/ 555065 w 689124"/>
              <a:gd name="connsiteY605" fmla="*/ 219989 h 711204"/>
              <a:gd name="connsiteX606" fmla="*/ 555052 w 689124"/>
              <a:gd name="connsiteY606" fmla="*/ 220782 h 711204"/>
              <a:gd name="connsiteX607" fmla="*/ 557786 w 689124"/>
              <a:gd name="connsiteY607" fmla="*/ 219846 h 711204"/>
              <a:gd name="connsiteX608" fmla="*/ 559119 w 689124"/>
              <a:gd name="connsiteY608" fmla="*/ 219549 h 711204"/>
              <a:gd name="connsiteX609" fmla="*/ 560294 w 689124"/>
              <a:gd name="connsiteY609" fmla="*/ 219830 h 711204"/>
              <a:gd name="connsiteX610" fmla="*/ 560356 w 689124"/>
              <a:gd name="connsiteY610" fmla="*/ 218105 h 711204"/>
              <a:gd name="connsiteX611" fmla="*/ 561987 w 689124"/>
              <a:gd name="connsiteY611" fmla="*/ 219117 h 711204"/>
              <a:gd name="connsiteX612" fmla="*/ 563276 w 689124"/>
              <a:gd name="connsiteY612" fmla="*/ 221179 h 711204"/>
              <a:gd name="connsiteX613" fmla="*/ 562343 w 689124"/>
              <a:gd name="connsiteY613" fmla="*/ 222592 h 711204"/>
              <a:gd name="connsiteX614" fmla="*/ 562628 w 689124"/>
              <a:gd name="connsiteY614" fmla="*/ 223184 h 711204"/>
              <a:gd name="connsiteX615" fmla="*/ 563438 w 689124"/>
              <a:gd name="connsiteY615" fmla="*/ 224192 h 711204"/>
              <a:gd name="connsiteX616" fmla="*/ 563592 w 689124"/>
              <a:gd name="connsiteY616" fmla="*/ 224547 h 711204"/>
              <a:gd name="connsiteX617" fmla="*/ 563741 w 689124"/>
              <a:gd name="connsiteY617" fmla="*/ 225279 h 711204"/>
              <a:gd name="connsiteX618" fmla="*/ 564242 w 689124"/>
              <a:gd name="connsiteY618" fmla="*/ 225548 h 711204"/>
              <a:gd name="connsiteX619" fmla="*/ 564832 w 689124"/>
              <a:gd name="connsiteY619" fmla="*/ 225664 h 711204"/>
              <a:gd name="connsiteX620" fmla="*/ 565270 w 689124"/>
              <a:gd name="connsiteY620" fmla="*/ 226004 h 711204"/>
              <a:gd name="connsiteX621" fmla="*/ 565744 w 689124"/>
              <a:gd name="connsiteY621" fmla="*/ 227527 h 711204"/>
              <a:gd name="connsiteX622" fmla="*/ 565525 w 689124"/>
              <a:gd name="connsiteY622" fmla="*/ 228536 h 711204"/>
              <a:gd name="connsiteX623" fmla="*/ 565058 w 689124"/>
              <a:gd name="connsiteY623" fmla="*/ 229407 h 711204"/>
              <a:gd name="connsiteX624" fmla="*/ 564809 w 689124"/>
              <a:gd name="connsiteY624" fmla="*/ 230533 h 711204"/>
              <a:gd name="connsiteX625" fmla="*/ 565305 w 689124"/>
              <a:gd name="connsiteY625" fmla="*/ 232822 h 711204"/>
              <a:gd name="connsiteX626" fmla="*/ 566534 w 689124"/>
              <a:gd name="connsiteY626" fmla="*/ 234354 h 711204"/>
              <a:gd name="connsiteX627" fmla="*/ 569816 w 689124"/>
              <a:gd name="connsiteY627" fmla="*/ 237174 h 711204"/>
              <a:gd name="connsiteX628" fmla="*/ 568078 w 689124"/>
              <a:gd name="connsiteY628" fmla="*/ 237301 h 711204"/>
              <a:gd name="connsiteX629" fmla="*/ 568434 w 689124"/>
              <a:gd name="connsiteY629" fmla="*/ 238606 h 711204"/>
              <a:gd name="connsiteX630" fmla="*/ 569590 w 689124"/>
              <a:gd name="connsiteY630" fmla="*/ 240354 h 711204"/>
              <a:gd name="connsiteX631" fmla="*/ 570272 w 689124"/>
              <a:gd name="connsiteY631" fmla="*/ 241817 h 711204"/>
              <a:gd name="connsiteX632" fmla="*/ 569709 w 689124"/>
              <a:gd name="connsiteY632" fmla="*/ 241456 h 711204"/>
              <a:gd name="connsiteX633" fmla="*/ 569143 w 689124"/>
              <a:gd name="connsiteY633" fmla="*/ 241288 h 711204"/>
              <a:gd name="connsiteX634" fmla="*/ 568566 w 689124"/>
              <a:gd name="connsiteY634" fmla="*/ 241322 h 711204"/>
              <a:gd name="connsiteX635" fmla="*/ 567921 w 689124"/>
              <a:gd name="connsiteY635" fmla="*/ 241542 h 711204"/>
              <a:gd name="connsiteX636" fmla="*/ 567583 w 689124"/>
              <a:gd name="connsiteY636" fmla="*/ 240720 h 711204"/>
              <a:gd name="connsiteX637" fmla="*/ 566941 w 689124"/>
              <a:gd name="connsiteY637" fmla="*/ 240320 h 711204"/>
              <a:gd name="connsiteX638" fmla="*/ 566238 w 689124"/>
              <a:gd name="connsiteY638" fmla="*/ 240346 h 711204"/>
              <a:gd name="connsiteX639" fmla="*/ 565677 w 689124"/>
              <a:gd name="connsiteY639" fmla="*/ 240773 h 711204"/>
              <a:gd name="connsiteX640" fmla="*/ 565245 w 689124"/>
              <a:gd name="connsiteY640" fmla="*/ 239664 h 711204"/>
              <a:gd name="connsiteX641" fmla="*/ 564725 w 689124"/>
              <a:gd name="connsiteY641" fmla="*/ 238822 h 711204"/>
              <a:gd name="connsiteX642" fmla="*/ 564052 w 689124"/>
              <a:gd name="connsiteY642" fmla="*/ 238238 h 711204"/>
              <a:gd name="connsiteX643" fmla="*/ 563167 w 689124"/>
              <a:gd name="connsiteY643" fmla="*/ 237913 h 711204"/>
              <a:gd name="connsiteX644" fmla="*/ 563613 w 689124"/>
              <a:gd name="connsiteY644" fmla="*/ 237141 h 711204"/>
              <a:gd name="connsiteX645" fmla="*/ 563841 w 689124"/>
              <a:gd name="connsiteY645" fmla="*/ 236218 h 711204"/>
              <a:gd name="connsiteX646" fmla="*/ 563823 w 689124"/>
              <a:gd name="connsiteY646" fmla="*/ 235253 h 711204"/>
              <a:gd name="connsiteX647" fmla="*/ 563523 w 689124"/>
              <a:gd name="connsiteY647" fmla="*/ 234424 h 711204"/>
              <a:gd name="connsiteX648" fmla="*/ 563240 w 689124"/>
              <a:gd name="connsiteY648" fmla="*/ 234090 h 711204"/>
              <a:gd name="connsiteX649" fmla="*/ 562338 w 689124"/>
              <a:gd name="connsiteY649" fmla="*/ 233384 h 711204"/>
              <a:gd name="connsiteX650" fmla="*/ 561965 w 689124"/>
              <a:gd name="connsiteY650" fmla="*/ 233227 h 711204"/>
              <a:gd name="connsiteX651" fmla="*/ 561301 w 689124"/>
              <a:gd name="connsiteY651" fmla="*/ 233300 h 711204"/>
              <a:gd name="connsiteX652" fmla="*/ 561114 w 689124"/>
              <a:gd name="connsiteY652" fmla="*/ 233603 h 711204"/>
              <a:gd name="connsiteX653" fmla="*/ 561170 w 689124"/>
              <a:gd name="connsiteY653" fmla="*/ 234150 h 711204"/>
              <a:gd name="connsiteX654" fmla="*/ 560631 w 689124"/>
              <a:gd name="connsiteY654" fmla="*/ 234804 h 711204"/>
              <a:gd name="connsiteX655" fmla="*/ 560303 w 689124"/>
              <a:gd name="connsiteY655" fmla="*/ 235451 h 711204"/>
              <a:gd name="connsiteX656" fmla="*/ 559788 w 689124"/>
              <a:gd name="connsiteY656" fmla="*/ 235866 h 711204"/>
              <a:gd name="connsiteX657" fmla="*/ 558670 w 689124"/>
              <a:gd name="connsiteY657" fmla="*/ 235875 h 711204"/>
              <a:gd name="connsiteX658" fmla="*/ 557673 w 689124"/>
              <a:gd name="connsiteY658" fmla="*/ 235513 h 711204"/>
              <a:gd name="connsiteX659" fmla="*/ 557368 w 689124"/>
              <a:gd name="connsiteY659" fmla="*/ 234997 h 711204"/>
              <a:gd name="connsiteX660" fmla="*/ 557173 w 689124"/>
              <a:gd name="connsiteY660" fmla="*/ 234349 h 711204"/>
              <a:gd name="connsiteX661" fmla="*/ 556563 w 689124"/>
              <a:gd name="connsiteY661" fmla="*/ 233617 h 711204"/>
              <a:gd name="connsiteX662" fmla="*/ 555048 w 689124"/>
              <a:gd name="connsiteY662" fmla="*/ 232973 h 711204"/>
              <a:gd name="connsiteX663" fmla="*/ 555122 w 689124"/>
              <a:gd name="connsiteY663" fmla="*/ 234172 h 711204"/>
              <a:gd name="connsiteX664" fmla="*/ 555827 w 689124"/>
              <a:gd name="connsiteY664" fmla="*/ 236105 h 711204"/>
              <a:gd name="connsiteX665" fmla="*/ 556155 w 689124"/>
              <a:gd name="connsiteY665" fmla="*/ 237646 h 711204"/>
              <a:gd name="connsiteX666" fmla="*/ 555453 w 689124"/>
              <a:gd name="connsiteY666" fmla="*/ 239140 h 711204"/>
              <a:gd name="connsiteX667" fmla="*/ 554114 w 689124"/>
              <a:gd name="connsiteY667" fmla="*/ 240549 h 711204"/>
              <a:gd name="connsiteX668" fmla="*/ 552551 w 689124"/>
              <a:gd name="connsiteY668" fmla="*/ 241379 h 711204"/>
              <a:gd name="connsiteX669" fmla="*/ 551101 w 689124"/>
              <a:gd name="connsiteY669" fmla="*/ 241103 h 711204"/>
              <a:gd name="connsiteX670" fmla="*/ 551307 w 689124"/>
              <a:gd name="connsiteY670" fmla="*/ 242365 h 711204"/>
              <a:gd name="connsiteX671" fmla="*/ 551780 w 689124"/>
              <a:gd name="connsiteY671" fmla="*/ 243454 h 711204"/>
              <a:gd name="connsiteX672" fmla="*/ 552993 w 689124"/>
              <a:gd name="connsiteY672" fmla="*/ 245356 h 711204"/>
              <a:gd name="connsiteX673" fmla="*/ 553089 w 689124"/>
              <a:gd name="connsiteY673" fmla="*/ 245674 h 711204"/>
              <a:gd name="connsiteX674" fmla="*/ 553199 w 689124"/>
              <a:gd name="connsiteY674" fmla="*/ 246600 h 711204"/>
              <a:gd name="connsiteX675" fmla="*/ 553302 w 689124"/>
              <a:gd name="connsiteY675" fmla="*/ 246907 h 711204"/>
              <a:gd name="connsiteX676" fmla="*/ 553719 w 689124"/>
              <a:gd name="connsiteY676" fmla="*/ 247177 h 711204"/>
              <a:gd name="connsiteX677" fmla="*/ 554636 w 689124"/>
              <a:gd name="connsiteY677" fmla="*/ 247224 h 711204"/>
              <a:gd name="connsiteX678" fmla="*/ 554935 w 689124"/>
              <a:gd name="connsiteY678" fmla="*/ 247348 h 711204"/>
              <a:gd name="connsiteX679" fmla="*/ 555353 w 689124"/>
              <a:gd name="connsiteY679" fmla="*/ 248317 h 711204"/>
              <a:gd name="connsiteX680" fmla="*/ 555106 w 689124"/>
              <a:gd name="connsiteY680" fmla="*/ 249046 h 711204"/>
              <a:gd name="connsiteX681" fmla="*/ 553865 w 689124"/>
              <a:gd name="connsiteY681" fmla="*/ 250543 h 711204"/>
              <a:gd name="connsiteX682" fmla="*/ 554891 w 689124"/>
              <a:gd name="connsiteY682" fmla="*/ 251149 h 711204"/>
              <a:gd name="connsiteX683" fmla="*/ 555586 w 689124"/>
              <a:gd name="connsiteY683" fmla="*/ 253702 h 711204"/>
              <a:gd name="connsiteX684" fmla="*/ 557009 w 689124"/>
              <a:gd name="connsiteY684" fmla="*/ 254444 h 711204"/>
              <a:gd name="connsiteX685" fmla="*/ 557346 w 689124"/>
              <a:gd name="connsiteY685" fmla="*/ 254838 h 711204"/>
              <a:gd name="connsiteX686" fmla="*/ 558189 w 689124"/>
              <a:gd name="connsiteY686" fmla="*/ 256692 h 711204"/>
              <a:gd name="connsiteX687" fmla="*/ 558330 w 689124"/>
              <a:gd name="connsiteY687" fmla="*/ 257371 h 711204"/>
              <a:gd name="connsiteX688" fmla="*/ 558618 w 689124"/>
              <a:gd name="connsiteY688" fmla="*/ 257753 h 711204"/>
              <a:gd name="connsiteX689" fmla="*/ 559343 w 689124"/>
              <a:gd name="connsiteY689" fmla="*/ 257675 h 711204"/>
              <a:gd name="connsiteX690" fmla="*/ 560149 w 689124"/>
              <a:gd name="connsiteY690" fmla="*/ 257438 h 711204"/>
              <a:gd name="connsiteX691" fmla="*/ 560664 w 689124"/>
              <a:gd name="connsiteY691" fmla="*/ 257342 h 711204"/>
              <a:gd name="connsiteX692" fmla="*/ 561470 w 689124"/>
              <a:gd name="connsiteY692" fmla="*/ 257712 h 711204"/>
              <a:gd name="connsiteX693" fmla="*/ 561899 w 689124"/>
              <a:gd name="connsiteY693" fmla="*/ 258184 h 711204"/>
              <a:gd name="connsiteX694" fmla="*/ 562141 w 689124"/>
              <a:gd name="connsiteY694" fmla="*/ 258795 h 711204"/>
              <a:gd name="connsiteX695" fmla="*/ 562340 w 689124"/>
              <a:gd name="connsiteY695" fmla="*/ 259606 h 711204"/>
              <a:gd name="connsiteX696" fmla="*/ 562425 w 689124"/>
              <a:gd name="connsiteY696" fmla="*/ 262871 h 711204"/>
              <a:gd name="connsiteX697" fmla="*/ 562240 w 689124"/>
              <a:gd name="connsiteY697" fmla="*/ 263264 h 711204"/>
              <a:gd name="connsiteX698" fmla="*/ 561885 w 689124"/>
              <a:gd name="connsiteY698" fmla="*/ 263583 h 711204"/>
              <a:gd name="connsiteX699" fmla="*/ 561529 w 689124"/>
              <a:gd name="connsiteY699" fmla="*/ 264023 h 711204"/>
              <a:gd name="connsiteX700" fmla="*/ 561294 w 689124"/>
              <a:gd name="connsiteY700" fmla="*/ 264790 h 711204"/>
              <a:gd name="connsiteX701" fmla="*/ 561162 w 689124"/>
              <a:gd name="connsiteY701" fmla="*/ 265539 h 711204"/>
              <a:gd name="connsiteX702" fmla="*/ 560920 w 689124"/>
              <a:gd name="connsiteY702" fmla="*/ 266105 h 711204"/>
              <a:gd name="connsiteX703" fmla="*/ 560592 w 689124"/>
              <a:gd name="connsiteY703" fmla="*/ 266548 h 711204"/>
              <a:gd name="connsiteX704" fmla="*/ 560187 w 689124"/>
              <a:gd name="connsiteY704" fmla="*/ 266922 h 711204"/>
              <a:gd name="connsiteX705" fmla="*/ 561437 w 689124"/>
              <a:gd name="connsiteY705" fmla="*/ 266840 h 711204"/>
              <a:gd name="connsiteX706" fmla="*/ 562451 w 689124"/>
              <a:gd name="connsiteY706" fmla="*/ 265948 h 711204"/>
              <a:gd name="connsiteX707" fmla="*/ 563770 w 689124"/>
              <a:gd name="connsiteY707" fmla="*/ 263816 h 711204"/>
              <a:gd name="connsiteX708" fmla="*/ 564622 w 689124"/>
              <a:gd name="connsiteY708" fmla="*/ 264686 h 711204"/>
              <a:gd name="connsiteX709" fmla="*/ 565250 w 689124"/>
              <a:gd name="connsiteY709" fmla="*/ 265590 h 711204"/>
              <a:gd name="connsiteX710" fmla="*/ 565950 w 689124"/>
              <a:gd name="connsiteY710" fmla="*/ 266322 h 711204"/>
              <a:gd name="connsiteX711" fmla="*/ 566975 w 689124"/>
              <a:gd name="connsiteY711" fmla="*/ 266707 h 711204"/>
              <a:gd name="connsiteX712" fmla="*/ 569052 w 689124"/>
              <a:gd name="connsiteY712" fmla="*/ 266470 h 711204"/>
              <a:gd name="connsiteX713" fmla="*/ 570053 w 689124"/>
              <a:gd name="connsiteY713" fmla="*/ 266601 h 711204"/>
              <a:gd name="connsiteX714" fmla="*/ 570423 w 689124"/>
              <a:gd name="connsiteY714" fmla="*/ 267366 h 711204"/>
              <a:gd name="connsiteX715" fmla="*/ 571852 w 689124"/>
              <a:gd name="connsiteY715" fmla="*/ 269075 h 711204"/>
              <a:gd name="connsiteX716" fmla="*/ 572574 w 689124"/>
              <a:gd name="connsiteY716" fmla="*/ 269703 h 711204"/>
              <a:gd name="connsiteX717" fmla="*/ 572918 w 689124"/>
              <a:gd name="connsiteY717" fmla="*/ 269599 h 711204"/>
              <a:gd name="connsiteX718" fmla="*/ 573134 w 689124"/>
              <a:gd name="connsiteY718" fmla="*/ 269227 h 711204"/>
              <a:gd name="connsiteX719" fmla="*/ 573497 w 689124"/>
              <a:gd name="connsiteY719" fmla="*/ 269042 h 711204"/>
              <a:gd name="connsiteX720" fmla="*/ 574444 w 689124"/>
              <a:gd name="connsiteY720" fmla="*/ 269106 h 711204"/>
              <a:gd name="connsiteX721" fmla="*/ 575552 w 689124"/>
              <a:gd name="connsiteY721" fmla="*/ 269322 h 711204"/>
              <a:gd name="connsiteX722" fmla="*/ 576382 w 689124"/>
              <a:gd name="connsiteY722" fmla="*/ 269974 h 711204"/>
              <a:gd name="connsiteX723" fmla="*/ 576513 w 689124"/>
              <a:gd name="connsiteY723" fmla="*/ 271373 h 711204"/>
              <a:gd name="connsiteX724" fmla="*/ 575401 w 689124"/>
              <a:gd name="connsiteY724" fmla="*/ 270820 h 711204"/>
              <a:gd name="connsiteX725" fmla="*/ 574115 w 689124"/>
              <a:gd name="connsiteY725" fmla="*/ 270403 h 711204"/>
              <a:gd name="connsiteX726" fmla="*/ 573379 w 689124"/>
              <a:gd name="connsiteY726" fmla="*/ 270592 h 711204"/>
              <a:gd name="connsiteX727" fmla="*/ 573924 w 689124"/>
              <a:gd name="connsiteY727" fmla="*/ 271842 h 711204"/>
              <a:gd name="connsiteX728" fmla="*/ 574037 w 689124"/>
              <a:gd name="connsiteY728" fmla="*/ 273047 h 711204"/>
              <a:gd name="connsiteX729" fmla="*/ 573301 w 689124"/>
              <a:gd name="connsiteY729" fmla="*/ 274037 h 711204"/>
              <a:gd name="connsiteX730" fmla="*/ 572959 w 689124"/>
              <a:gd name="connsiteY730" fmla="*/ 274761 h 711204"/>
              <a:gd name="connsiteX731" fmla="*/ 574249 w 689124"/>
              <a:gd name="connsiteY731" fmla="*/ 275185 h 711204"/>
              <a:gd name="connsiteX732" fmla="*/ 576554 w 689124"/>
              <a:gd name="connsiteY732" fmla="*/ 274724 h 711204"/>
              <a:gd name="connsiteX733" fmla="*/ 577607 w 689124"/>
              <a:gd name="connsiteY733" fmla="*/ 274837 h 711204"/>
              <a:gd name="connsiteX734" fmla="*/ 577946 w 689124"/>
              <a:gd name="connsiteY734" fmla="*/ 275877 h 711204"/>
              <a:gd name="connsiteX735" fmla="*/ 578453 w 689124"/>
              <a:gd name="connsiteY735" fmla="*/ 276635 h 711204"/>
              <a:gd name="connsiteX736" fmla="*/ 581147 w 689124"/>
              <a:gd name="connsiteY736" fmla="*/ 277210 h 711204"/>
              <a:gd name="connsiteX737" fmla="*/ 581882 w 689124"/>
              <a:gd name="connsiteY737" fmla="*/ 278164 h 711204"/>
              <a:gd name="connsiteX738" fmla="*/ 581995 w 689124"/>
              <a:gd name="connsiteY738" fmla="*/ 279394 h 711204"/>
              <a:gd name="connsiteX739" fmla="*/ 582472 w 689124"/>
              <a:gd name="connsiteY739" fmla="*/ 280391 h 711204"/>
              <a:gd name="connsiteX740" fmla="*/ 583200 w 689124"/>
              <a:gd name="connsiteY740" fmla="*/ 281091 h 711204"/>
              <a:gd name="connsiteX741" fmla="*/ 584059 w 689124"/>
              <a:gd name="connsiteY741" fmla="*/ 281411 h 711204"/>
              <a:gd name="connsiteX742" fmla="*/ 584157 w 689124"/>
              <a:gd name="connsiteY742" fmla="*/ 281893 h 711204"/>
              <a:gd name="connsiteX743" fmla="*/ 585835 w 689124"/>
              <a:gd name="connsiteY743" fmla="*/ 284695 h 711204"/>
              <a:gd name="connsiteX744" fmla="*/ 585552 w 689124"/>
              <a:gd name="connsiteY744" fmla="*/ 287346 h 711204"/>
              <a:gd name="connsiteX745" fmla="*/ 582768 w 689124"/>
              <a:gd name="connsiteY745" fmla="*/ 291069 h 711204"/>
              <a:gd name="connsiteX746" fmla="*/ 582490 w 689124"/>
              <a:gd name="connsiteY746" fmla="*/ 293937 h 711204"/>
              <a:gd name="connsiteX747" fmla="*/ 584041 w 689124"/>
              <a:gd name="connsiteY747" fmla="*/ 298049 h 711204"/>
              <a:gd name="connsiteX748" fmla="*/ 584548 w 689124"/>
              <a:gd name="connsiteY748" fmla="*/ 298736 h 711204"/>
              <a:gd name="connsiteX749" fmla="*/ 585105 w 689124"/>
              <a:gd name="connsiteY749" fmla="*/ 298491 h 711204"/>
              <a:gd name="connsiteX750" fmla="*/ 585761 w 689124"/>
              <a:gd name="connsiteY750" fmla="*/ 297173 h 711204"/>
              <a:gd name="connsiteX751" fmla="*/ 586127 w 689124"/>
              <a:gd name="connsiteY751" fmla="*/ 296904 h 711204"/>
              <a:gd name="connsiteX752" fmla="*/ 586712 w 689124"/>
              <a:gd name="connsiteY752" fmla="*/ 296974 h 711204"/>
              <a:gd name="connsiteX753" fmla="*/ 586784 w 689124"/>
              <a:gd name="connsiteY753" fmla="*/ 297074 h 711204"/>
              <a:gd name="connsiteX754" fmla="*/ 586802 w 689124"/>
              <a:gd name="connsiteY754" fmla="*/ 297371 h 711204"/>
              <a:gd name="connsiteX755" fmla="*/ 587194 w 689124"/>
              <a:gd name="connsiteY755" fmla="*/ 298045 h 711204"/>
              <a:gd name="connsiteX756" fmla="*/ 587235 w 689124"/>
              <a:gd name="connsiteY756" fmla="*/ 298326 h 711204"/>
              <a:gd name="connsiteX757" fmla="*/ 587129 w 689124"/>
              <a:gd name="connsiteY757" fmla="*/ 298651 h 711204"/>
              <a:gd name="connsiteX758" fmla="*/ 587072 w 689124"/>
              <a:gd name="connsiteY758" fmla="*/ 298915 h 711204"/>
              <a:gd name="connsiteX759" fmla="*/ 587316 w 689124"/>
              <a:gd name="connsiteY759" fmla="*/ 299071 h 711204"/>
              <a:gd name="connsiteX760" fmla="*/ 588276 w 689124"/>
              <a:gd name="connsiteY760" fmla="*/ 299139 h 711204"/>
              <a:gd name="connsiteX761" fmla="*/ 588462 w 689124"/>
              <a:gd name="connsiteY761" fmla="*/ 299209 h 711204"/>
              <a:gd name="connsiteX762" fmla="*/ 588771 w 689124"/>
              <a:gd name="connsiteY762" fmla="*/ 300295 h 711204"/>
              <a:gd name="connsiteX763" fmla="*/ 588800 w 689124"/>
              <a:gd name="connsiteY763" fmla="*/ 301003 h 711204"/>
              <a:gd name="connsiteX764" fmla="*/ 588472 w 689124"/>
              <a:gd name="connsiteY764" fmla="*/ 301270 h 711204"/>
              <a:gd name="connsiteX765" fmla="*/ 588183 w 689124"/>
              <a:gd name="connsiteY765" fmla="*/ 301958 h 711204"/>
              <a:gd name="connsiteX766" fmla="*/ 588550 w 689124"/>
              <a:gd name="connsiteY766" fmla="*/ 303628 h 711204"/>
              <a:gd name="connsiteX767" fmla="*/ 589575 w 689124"/>
              <a:gd name="connsiteY767" fmla="*/ 306414 h 711204"/>
              <a:gd name="connsiteX768" fmla="*/ 589069 w 689124"/>
              <a:gd name="connsiteY768" fmla="*/ 306955 h 711204"/>
              <a:gd name="connsiteX769" fmla="*/ 588515 w 689124"/>
              <a:gd name="connsiteY769" fmla="*/ 307321 h 711204"/>
              <a:gd name="connsiteX770" fmla="*/ 587877 w 689124"/>
              <a:gd name="connsiteY770" fmla="*/ 307545 h 711204"/>
              <a:gd name="connsiteX771" fmla="*/ 587127 w 689124"/>
              <a:gd name="connsiteY771" fmla="*/ 307635 h 711204"/>
              <a:gd name="connsiteX772" fmla="*/ 587701 w 689124"/>
              <a:gd name="connsiteY772" fmla="*/ 308560 h 711204"/>
              <a:gd name="connsiteX773" fmla="*/ 589674 w 689124"/>
              <a:gd name="connsiteY773" fmla="*/ 309172 h 711204"/>
              <a:gd name="connsiteX774" fmla="*/ 590575 w 689124"/>
              <a:gd name="connsiteY774" fmla="*/ 310028 h 711204"/>
              <a:gd name="connsiteX775" fmla="*/ 589391 w 689124"/>
              <a:gd name="connsiteY775" fmla="*/ 310866 h 711204"/>
              <a:gd name="connsiteX776" fmla="*/ 588115 w 689124"/>
              <a:gd name="connsiteY776" fmla="*/ 311470 h 711204"/>
              <a:gd name="connsiteX777" fmla="*/ 587030 w 689124"/>
              <a:gd name="connsiteY777" fmla="*/ 312314 h 711204"/>
              <a:gd name="connsiteX778" fmla="*/ 586450 w 689124"/>
              <a:gd name="connsiteY778" fmla="*/ 313888 h 711204"/>
              <a:gd name="connsiteX779" fmla="*/ 586615 w 689124"/>
              <a:gd name="connsiteY779" fmla="*/ 315932 h 711204"/>
              <a:gd name="connsiteX780" fmla="*/ 587580 w 689124"/>
              <a:gd name="connsiteY780" fmla="*/ 315941 h 711204"/>
              <a:gd name="connsiteX781" fmla="*/ 590556 w 689124"/>
              <a:gd name="connsiteY781" fmla="*/ 314116 h 711204"/>
              <a:gd name="connsiteX782" fmla="*/ 590993 w 689124"/>
              <a:gd name="connsiteY782" fmla="*/ 315283 h 711204"/>
              <a:gd name="connsiteX783" fmla="*/ 592035 w 689124"/>
              <a:gd name="connsiteY783" fmla="*/ 315808 h 711204"/>
              <a:gd name="connsiteX784" fmla="*/ 593105 w 689124"/>
              <a:gd name="connsiteY784" fmla="*/ 316022 h 711204"/>
              <a:gd name="connsiteX785" fmla="*/ 593568 w 689124"/>
              <a:gd name="connsiteY785" fmla="*/ 316272 h 711204"/>
              <a:gd name="connsiteX786" fmla="*/ 593168 w 689124"/>
              <a:gd name="connsiteY786" fmla="*/ 318476 h 711204"/>
              <a:gd name="connsiteX787" fmla="*/ 593361 w 689124"/>
              <a:gd name="connsiteY787" fmla="*/ 319590 h 711204"/>
              <a:gd name="connsiteX788" fmla="*/ 594340 w 689124"/>
              <a:gd name="connsiteY788" fmla="*/ 320179 h 711204"/>
              <a:gd name="connsiteX789" fmla="*/ 594312 w 689124"/>
              <a:gd name="connsiteY789" fmla="*/ 320682 h 711204"/>
              <a:gd name="connsiteX790" fmla="*/ 594506 w 689124"/>
              <a:gd name="connsiteY790" fmla="*/ 321681 h 711204"/>
              <a:gd name="connsiteX791" fmla="*/ 595217 w 689124"/>
              <a:gd name="connsiteY791" fmla="*/ 322388 h 711204"/>
              <a:gd name="connsiteX792" fmla="*/ 596724 w 689124"/>
              <a:gd name="connsiteY792" fmla="*/ 321989 h 711204"/>
              <a:gd name="connsiteX793" fmla="*/ 597324 w 689124"/>
              <a:gd name="connsiteY793" fmla="*/ 321297 h 711204"/>
              <a:gd name="connsiteX794" fmla="*/ 598241 w 689124"/>
              <a:gd name="connsiteY794" fmla="*/ 319337 h 711204"/>
              <a:gd name="connsiteX795" fmla="*/ 598938 w 689124"/>
              <a:gd name="connsiteY795" fmla="*/ 318718 h 711204"/>
              <a:gd name="connsiteX796" fmla="*/ 599468 w 689124"/>
              <a:gd name="connsiteY796" fmla="*/ 319367 h 711204"/>
              <a:gd name="connsiteX797" fmla="*/ 599700 w 689124"/>
              <a:gd name="connsiteY797" fmla="*/ 320077 h 711204"/>
              <a:gd name="connsiteX798" fmla="*/ 599977 w 689124"/>
              <a:gd name="connsiteY798" fmla="*/ 321924 h 711204"/>
              <a:gd name="connsiteX799" fmla="*/ 596123 w 689124"/>
              <a:gd name="connsiteY799" fmla="*/ 325205 h 711204"/>
              <a:gd name="connsiteX800" fmla="*/ 595626 w 689124"/>
              <a:gd name="connsiteY800" fmla="*/ 326409 h 711204"/>
              <a:gd name="connsiteX801" fmla="*/ 595782 w 689124"/>
              <a:gd name="connsiteY801" fmla="*/ 328145 h 711204"/>
              <a:gd name="connsiteX802" fmla="*/ 596652 w 689124"/>
              <a:gd name="connsiteY802" fmla="*/ 331072 h 711204"/>
              <a:gd name="connsiteX803" fmla="*/ 597203 w 689124"/>
              <a:gd name="connsiteY803" fmla="*/ 332067 h 711204"/>
              <a:gd name="connsiteX804" fmla="*/ 597406 w 689124"/>
              <a:gd name="connsiteY804" fmla="*/ 332628 h 711204"/>
              <a:gd name="connsiteX805" fmla="*/ 597338 w 689124"/>
              <a:gd name="connsiteY805" fmla="*/ 333234 h 711204"/>
              <a:gd name="connsiteX806" fmla="*/ 596808 w 689124"/>
              <a:gd name="connsiteY806" fmla="*/ 334001 h 711204"/>
              <a:gd name="connsiteX807" fmla="*/ 596221 w 689124"/>
              <a:gd name="connsiteY807" fmla="*/ 334115 h 711204"/>
              <a:gd name="connsiteX808" fmla="*/ 595521 w 689124"/>
              <a:gd name="connsiteY808" fmla="*/ 334162 h 711204"/>
              <a:gd name="connsiteX809" fmla="*/ 594587 w 689124"/>
              <a:gd name="connsiteY809" fmla="*/ 334734 h 711204"/>
              <a:gd name="connsiteX810" fmla="*/ 593933 w 689124"/>
              <a:gd name="connsiteY810" fmla="*/ 335962 h 711204"/>
              <a:gd name="connsiteX811" fmla="*/ 593965 w 689124"/>
              <a:gd name="connsiteY811" fmla="*/ 337484 h 711204"/>
              <a:gd name="connsiteX812" fmla="*/ 594443 w 689124"/>
              <a:gd name="connsiteY812" fmla="*/ 339091 h 711204"/>
              <a:gd name="connsiteX813" fmla="*/ 595098 w 689124"/>
              <a:gd name="connsiteY813" fmla="*/ 340581 h 711204"/>
              <a:gd name="connsiteX814" fmla="*/ 595589 w 689124"/>
              <a:gd name="connsiteY814" fmla="*/ 341425 h 711204"/>
              <a:gd name="connsiteX815" fmla="*/ 595940 w 689124"/>
              <a:gd name="connsiteY815" fmla="*/ 341842 h 711204"/>
              <a:gd name="connsiteX816" fmla="*/ 596153 w 689124"/>
              <a:gd name="connsiteY816" fmla="*/ 342308 h 711204"/>
              <a:gd name="connsiteX817" fmla="*/ 596225 w 689124"/>
              <a:gd name="connsiteY817" fmla="*/ 343293 h 711204"/>
              <a:gd name="connsiteX818" fmla="*/ 596104 w 689124"/>
              <a:gd name="connsiteY818" fmla="*/ 343935 h 711204"/>
              <a:gd name="connsiteX819" fmla="*/ 595556 w 689124"/>
              <a:gd name="connsiteY819" fmla="*/ 345603 h 711204"/>
              <a:gd name="connsiteX820" fmla="*/ 595373 w 689124"/>
              <a:gd name="connsiteY820" fmla="*/ 346448 h 711204"/>
              <a:gd name="connsiteX821" fmla="*/ 595437 w 689124"/>
              <a:gd name="connsiteY821" fmla="*/ 348004 h 711204"/>
              <a:gd name="connsiteX822" fmla="*/ 595845 w 689124"/>
              <a:gd name="connsiteY822" fmla="*/ 349682 h 711204"/>
              <a:gd name="connsiteX823" fmla="*/ 597903 w 689124"/>
              <a:gd name="connsiteY823" fmla="*/ 354474 h 711204"/>
              <a:gd name="connsiteX824" fmla="*/ 597999 w 689124"/>
              <a:gd name="connsiteY824" fmla="*/ 355679 h 711204"/>
              <a:gd name="connsiteX825" fmla="*/ 597863 w 689124"/>
              <a:gd name="connsiteY825" fmla="*/ 359158 h 711204"/>
              <a:gd name="connsiteX826" fmla="*/ 598177 w 689124"/>
              <a:gd name="connsiteY826" fmla="*/ 360667 h 711204"/>
              <a:gd name="connsiteX827" fmla="*/ 600237 w 689124"/>
              <a:gd name="connsiteY827" fmla="*/ 365576 h 711204"/>
              <a:gd name="connsiteX828" fmla="*/ 599130 w 689124"/>
              <a:gd name="connsiteY828" fmla="*/ 366331 h 711204"/>
              <a:gd name="connsiteX829" fmla="*/ 598729 w 689124"/>
              <a:gd name="connsiteY829" fmla="*/ 366817 h 711204"/>
              <a:gd name="connsiteX830" fmla="*/ 598602 w 689124"/>
              <a:gd name="connsiteY830" fmla="*/ 367447 h 711204"/>
              <a:gd name="connsiteX831" fmla="*/ 599956 w 689124"/>
              <a:gd name="connsiteY831" fmla="*/ 368072 h 711204"/>
              <a:gd name="connsiteX832" fmla="*/ 600206 w 689124"/>
              <a:gd name="connsiteY832" fmla="*/ 369515 h 711204"/>
              <a:gd name="connsiteX833" fmla="*/ 600397 w 689124"/>
              <a:gd name="connsiteY833" fmla="*/ 369948 h 711204"/>
              <a:gd name="connsiteX834" fmla="*/ 601800 w 689124"/>
              <a:gd name="connsiteY834" fmla="*/ 372118 h 711204"/>
              <a:gd name="connsiteX835" fmla="*/ 601474 w 689124"/>
              <a:gd name="connsiteY835" fmla="*/ 372873 h 711204"/>
              <a:gd name="connsiteX836" fmla="*/ 600313 w 689124"/>
              <a:gd name="connsiteY836" fmla="*/ 374109 h 711204"/>
              <a:gd name="connsiteX837" fmla="*/ 600090 w 689124"/>
              <a:gd name="connsiteY837" fmla="*/ 374708 h 711204"/>
              <a:gd name="connsiteX838" fmla="*/ 600366 w 689124"/>
              <a:gd name="connsiteY838" fmla="*/ 374996 h 711204"/>
              <a:gd name="connsiteX839" fmla="*/ 603367 w 689124"/>
              <a:gd name="connsiteY839" fmla="*/ 376660 h 711204"/>
              <a:gd name="connsiteX840" fmla="*/ 603699 w 689124"/>
              <a:gd name="connsiteY840" fmla="*/ 376931 h 711204"/>
              <a:gd name="connsiteX841" fmla="*/ 604193 w 689124"/>
              <a:gd name="connsiteY841" fmla="*/ 377517 h 711204"/>
              <a:gd name="connsiteX842" fmla="*/ 604644 w 689124"/>
              <a:gd name="connsiteY842" fmla="*/ 378623 h 711204"/>
              <a:gd name="connsiteX843" fmla="*/ 604986 w 689124"/>
              <a:gd name="connsiteY843" fmla="*/ 379853 h 711204"/>
              <a:gd name="connsiteX844" fmla="*/ 605606 w 689124"/>
              <a:gd name="connsiteY844" fmla="*/ 380582 h 711204"/>
              <a:gd name="connsiteX845" fmla="*/ 606883 w 689124"/>
              <a:gd name="connsiteY845" fmla="*/ 380163 h 711204"/>
              <a:gd name="connsiteX846" fmla="*/ 607117 w 689124"/>
              <a:gd name="connsiteY846" fmla="*/ 381567 h 711204"/>
              <a:gd name="connsiteX847" fmla="*/ 607062 w 689124"/>
              <a:gd name="connsiteY847" fmla="*/ 383116 h 711204"/>
              <a:gd name="connsiteX848" fmla="*/ 606675 w 689124"/>
              <a:gd name="connsiteY848" fmla="*/ 385926 h 711204"/>
              <a:gd name="connsiteX849" fmla="*/ 606146 w 689124"/>
              <a:gd name="connsiteY849" fmla="*/ 387674 h 711204"/>
              <a:gd name="connsiteX850" fmla="*/ 605230 w 689124"/>
              <a:gd name="connsiteY850" fmla="*/ 388627 h 711204"/>
              <a:gd name="connsiteX851" fmla="*/ 604231 w 689124"/>
              <a:gd name="connsiteY851" fmla="*/ 389454 h 711204"/>
              <a:gd name="connsiteX852" fmla="*/ 603363 w 689124"/>
              <a:gd name="connsiteY852" fmla="*/ 390799 h 711204"/>
              <a:gd name="connsiteX853" fmla="*/ 605450 w 689124"/>
              <a:gd name="connsiteY853" fmla="*/ 390681 h 711204"/>
              <a:gd name="connsiteX854" fmla="*/ 608088 w 689124"/>
              <a:gd name="connsiteY854" fmla="*/ 389577 h 711204"/>
              <a:gd name="connsiteX855" fmla="*/ 610555 w 689124"/>
              <a:gd name="connsiteY855" fmla="*/ 388103 h 711204"/>
              <a:gd name="connsiteX856" fmla="*/ 612100 w 689124"/>
              <a:gd name="connsiteY856" fmla="*/ 386838 h 711204"/>
              <a:gd name="connsiteX857" fmla="*/ 613431 w 689124"/>
              <a:gd name="connsiteY857" fmla="*/ 384279 h 711204"/>
              <a:gd name="connsiteX858" fmla="*/ 614267 w 689124"/>
              <a:gd name="connsiteY858" fmla="*/ 383595 h 711204"/>
              <a:gd name="connsiteX859" fmla="*/ 615379 w 689124"/>
              <a:gd name="connsiteY859" fmla="*/ 384514 h 711204"/>
              <a:gd name="connsiteX860" fmla="*/ 616923 w 689124"/>
              <a:gd name="connsiteY860" fmla="*/ 387116 h 711204"/>
              <a:gd name="connsiteX861" fmla="*/ 617603 w 689124"/>
              <a:gd name="connsiteY861" fmla="*/ 388632 h 711204"/>
              <a:gd name="connsiteX862" fmla="*/ 617816 w 689124"/>
              <a:gd name="connsiteY862" fmla="*/ 389865 h 711204"/>
              <a:gd name="connsiteX863" fmla="*/ 618040 w 689124"/>
              <a:gd name="connsiteY863" fmla="*/ 390690 h 711204"/>
              <a:gd name="connsiteX864" fmla="*/ 622998 w 689124"/>
              <a:gd name="connsiteY864" fmla="*/ 396232 h 711204"/>
              <a:gd name="connsiteX865" fmla="*/ 623404 w 689124"/>
              <a:gd name="connsiteY865" fmla="*/ 397177 h 711204"/>
              <a:gd name="connsiteX866" fmla="*/ 623707 w 689124"/>
              <a:gd name="connsiteY866" fmla="*/ 399508 h 711204"/>
              <a:gd name="connsiteX867" fmla="*/ 624787 w 689124"/>
              <a:gd name="connsiteY867" fmla="*/ 402024 h 711204"/>
              <a:gd name="connsiteX868" fmla="*/ 626200 w 689124"/>
              <a:gd name="connsiteY868" fmla="*/ 404082 h 711204"/>
              <a:gd name="connsiteX869" fmla="*/ 627528 w 689124"/>
              <a:gd name="connsiteY869" fmla="*/ 405091 h 711204"/>
              <a:gd name="connsiteX870" fmla="*/ 626708 w 689124"/>
              <a:gd name="connsiteY870" fmla="*/ 398173 h 711204"/>
              <a:gd name="connsiteX871" fmla="*/ 623563 w 689124"/>
              <a:gd name="connsiteY871" fmla="*/ 386482 h 711204"/>
              <a:gd name="connsiteX872" fmla="*/ 622519 w 689124"/>
              <a:gd name="connsiteY872" fmla="*/ 384786 h 711204"/>
              <a:gd name="connsiteX873" fmla="*/ 622144 w 689124"/>
              <a:gd name="connsiteY873" fmla="*/ 382959 h 711204"/>
              <a:gd name="connsiteX874" fmla="*/ 622393 w 689124"/>
              <a:gd name="connsiteY874" fmla="*/ 381657 h 711204"/>
              <a:gd name="connsiteX875" fmla="*/ 623720 w 689124"/>
              <a:gd name="connsiteY875" fmla="*/ 382291 h 711204"/>
              <a:gd name="connsiteX876" fmla="*/ 623369 w 689124"/>
              <a:gd name="connsiteY876" fmla="*/ 381058 h 711204"/>
              <a:gd name="connsiteX877" fmla="*/ 622648 w 689124"/>
              <a:gd name="connsiteY877" fmla="*/ 379886 h 711204"/>
              <a:gd name="connsiteX878" fmla="*/ 622302 w 689124"/>
              <a:gd name="connsiteY878" fmla="*/ 378696 h 711204"/>
              <a:gd name="connsiteX879" fmla="*/ 623127 w 689124"/>
              <a:gd name="connsiteY879" fmla="*/ 377353 h 711204"/>
              <a:gd name="connsiteX880" fmla="*/ 623889 w 689124"/>
              <a:gd name="connsiteY880" fmla="*/ 376412 h 711204"/>
              <a:gd name="connsiteX881" fmla="*/ 625455 w 689124"/>
              <a:gd name="connsiteY881" fmla="*/ 373366 h 711204"/>
              <a:gd name="connsiteX882" fmla="*/ 626209 w 689124"/>
              <a:gd name="connsiteY882" fmla="*/ 371031 h 711204"/>
              <a:gd name="connsiteX883" fmla="*/ 626990 w 689124"/>
              <a:gd name="connsiteY883" fmla="*/ 370063 h 711204"/>
              <a:gd name="connsiteX884" fmla="*/ 627901 w 689124"/>
              <a:gd name="connsiteY884" fmla="*/ 369370 h 711204"/>
              <a:gd name="connsiteX885" fmla="*/ 628716 w 689124"/>
              <a:gd name="connsiteY885" fmla="*/ 369160 h 711204"/>
              <a:gd name="connsiteX886" fmla="*/ 629781 w 689124"/>
              <a:gd name="connsiteY886" fmla="*/ 369079 h 711204"/>
              <a:gd name="connsiteX887" fmla="*/ 632278 w 689124"/>
              <a:gd name="connsiteY887" fmla="*/ 368349 h 711204"/>
              <a:gd name="connsiteX888" fmla="*/ 632505 w 689124"/>
              <a:gd name="connsiteY888" fmla="*/ 368957 h 711204"/>
              <a:gd name="connsiteX889" fmla="*/ 633725 w 689124"/>
              <a:gd name="connsiteY889" fmla="*/ 369705 h 711204"/>
              <a:gd name="connsiteX890" fmla="*/ 633965 w 689124"/>
              <a:gd name="connsiteY890" fmla="*/ 370109 h 711204"/>
              <a:gd name="connsiteX891" fmla="*/ 633999 w 689124"/>
              <a:gd name="connsiteY891" fmla="*/ 370759 h 711204"/>
              <a:gd name="connsiteX892" fmla="*/ 634871 w 689124"/>
              <a:gd name="connsiteY892" fmla="*/ 374311 h 711204"/>
              <a:gd name="connsiteX893" fmla="*/ 635301 w 689124"/>
              <a:gd name="connsiteY893" fmla="*/ 375482 h 711204"/>
              <a:gd name="connsiteX894" fmla="*/ 635796 w 689124"/>
              <a:gd name="connsiteY894" fmla="*/ 376463 h 711204"/>
              <a:gd name="connsiteX895" fmla="*/ 636361 w 689124"/>
              <a:gd name="connsiteY895" fmla="*/ 377272 h 711204"/>
              <a:gd name="connsiteX896" fmla="*/ 636898 w 689124"/>
              <a:gd name="connsiteY896" fmla="*/ 377655 h 711204"/>
              <a:gd name="connsiteX897" fmla="*/ 637473 w 689124"/>
              <a:gd name="connsiteY897" fmla="*/ 377904 h 711204"/>
              <a:gd name="connsiteX898" fmla="*/ 637886 w 689124"/>
              <a:gd name="connsiteY898" fmla="*/ 378319 h 711204"/>
              <a:gd name="connsiteX899" fmla="*/ 637963 w 689124"/>
              <a:gd name="connsiteY899" fmla="*/ 379252 h 711204"/>
              <a:gd name="connsiteX900" fmla="*/ 637893 w 689124"/>
              <a:gd name="connsiteY900" fmla="*/ 380040 h 711204"/>
              <a:gd name="connsiteX901" fmla="*/ 637894 w 689124"/>
              <a:gd name="connsiteY901" fmla="*/ 380638 h 711204"/>
              <a:gd name="connsiteX902" fmla="*/ 637968 w 689124"/>
              <a:gd name="connsiteY902" fmla="*/ 381136 h 711204"/>
              <a:gd name="connsiteX903" fmla="*/ 638149 w 689124"/>
              <a:gd name="connsiteY903" fmla="*/ 381606 h 711204"/>
              <a:gd name="connsiteX904" fmla="*/ 639617 w 689124"/>
              <a:gd name="connsiteY904" fmla="*/ 383033 h 711204"/>
              <a:gd name="connsiteX905" fmla="*/ 639893 w 689124"/>
              <a:gd name="connsiteY905" fmla="*/ 383956 h 711204"/>
              <a:gd name="connsiteX906" fmla="*/ 638722 w 689124"/>
              <a:gd name="connsiteY906" fmla="*/ 384674 h 711204"/>
              <a:gd name="connsiteX907" fmla="*/ 639593 w 689124"/>
              <a:gd name="connsiteY907" fmla="*/ 386874 h 711204"/>
              <a:gd name="connsiteX908" fmla="*/ 640887 w 689124"/>
              <a:gd name="connsiteY908" fmla="*/ 388237 h 711204"/>
              <a:gd name="connsiteX909" fmla="*/ 646277 w 689124"/>
              <a:gd name="connsiteY909" fmla="*/ 390676 h 711204"/>
              <a:gd name="connsiteX910" fmla="*/ 647106 w 689124"/>
              <a:gd name="connsiteY910" fmla="*/ 391315 h 711204"/>
              <a:gd name="connsiteX911" fmla="*/ 648774 w 689124"/>
              <a:gd name="connsiteY911" fmla="*/ 393061 h 711204"/>
              <a:gd name="connsiteX912" fmla="*/ 649682 w 689124"/>
              <a:gd name="connsiteY912" fmla="*/ 393777 h 711204"/>
              <a:gd name="connsiteX913" fmla="*/ 651653 w 689124"/>
              <a:gd name="connsiteY913" fmla="*/ 394904 h 711204"/>
              <a:gd name="connsiteX914" fmla="*/ 652646 w 689124"/>
              <a:gd name="connsiteY914" fmla="*/ 395638 h 711204"/>
              <a:gd name="connsiteX915" fmla="*/ 653195 w 689124"/>
              <a:gd name="connsiteY915" fmla="*/ 396314 h 711204"/>
              <a:gd name="connsiteX916" fmla="*/ 654235 w 689124"/>
              <a:gd name="connsiteY916" fmla="*/ 398033 h 711204"/>
              <a:gd name="connsiteX917" fmla="*/ 655013 w 689124"/>
              <a:gd name="connsiteY917" fmla="*/ 398950 h 711204"/>
              <a:gd name="connsiteX918" fmla="*/ 656048 w 689124"/>
              <a:gd name="connsiteY918" fmla="*/ 399685 h 711204"/>
              <a:gd name="connsiteX919" fmla="*/ 659392 w 689124"/>
              <a:gd name="connsiteY919" fmla="*/ 401092 h 711204"/>
              <a:gd name="connsiteX920" fmla="*/ 660671 w 689124"/>
              <a:gd name="connsiteY920" fmla="*/ 402215 h 711204"/>
              <a:gd name="connsiteX921" fmla="*/ 665103 w 689124"/>
              <a:gd name="connsiteY921" fmla="*/ 407424 h 711204"/>
              <a:gd name="connsiteX922" fmla="*/ 665578 w 689124"/>
              <a:gd name="connsiteY922" fmla="*/ 406980 h 711204"/>
              <a:gd name="connsiteX923" fmla="*/ 664643 w 689124"/>
              <a:gd name="connsiteY923" fmla="*/ 405660 h 711204"/>
              <a:gd name="connsiteX924" fmla="*/ 663844 w 689124"/>
              <a:gd name="connsiteY924" fmla="*/ 403433 h 711204"/>
              <a:gd name="connsiteX925" fmla="*/ 663541 w 689124"/>
              <a:gd name="connsiteY925" fmla="*/ 401266 h 711204"/>
              <a:gd name="connsiteX926" fmla="*/ 664104 w 689124"/>
              <a:gd name="connsiteY926" fmla="*/ 400151 h 711204"/>
              <a:gd name="connsiteX927" fmla="*/ 664159 w 689124"/>
              <a:gd name="connsiteY927" fmla="*/ 399693 h 711204"/>
              <a:gd name="connsiteX928" fmla="*/ 662009 w 689124"/>
              <a:gd name="connsiteY928" fmla="*/ 397427 h 711204"/>
              <a:gd name="connsiteX929" fmla="*/ 661775 w 689124"/>
              <a:gd name="connsiteY929" fmla="*/ 393361 h 711204"/>
              <a:gd name="connsiteX930" fmla="*/ 662913 w 689124"/>
              <a:gd name="connsiteY930" fmla="*/ 389054 h 711204"/>
              <a:gd name="connsiteX931" fmla="*/ 664886 w 689124"/>
              <a:gd name="connsiteY931" fmla="*/ 386065 h 711204"/>
              <a:gd name="connsiteX932" fmla="*/ 665375 w 689124"/>
              <a:gd name="connsiteY932" fmla="*/ 386655 h 711204"/>
              <a:gd name="connsiteX933" fmla="*/ 666962 w 689124"/>
              <a:gd name="connsiteY933" fmla="*/ 387911 h 711204"/>
              <a:gd name="connsiteX934" fmla="*/ 668158 w 689124"/>
              <a:gd name="connsiteY934" fmla="*/ 387332 h 711204"/>
              <a:gd name="connsiteX935" fmla="*/ 669269 w 689124"/>
              <a:gd name="connsiteY935" fmla="*/ 388084 h 711204"/>
              <a:gd name="connsiteX936" fmla="*/ 669642 w 689124"/>
              <a:gd name="connsiteY936" fmla="*/ 389179 h 711204"/>
              <a:gd name="connsiteX937" fmla="*/ 668599 w 689124"/>
              <a:gd name="connsiteY937" fmla="*/ 389638 h 711204"/>
              <a:gd name="connsiteX938" fmla="*/ 668833 w 689124"/>
              <a:gd name="connsiteY938" fmla="*/ 390334 h 711204"/>
              <a:gd name="connsiteX939" fmla="*/ 668847 w 689124"/>
              <a:gd name="connsiteY939" fmla="*/ 390903 h 711204"/>
              <a:gd name="connsiteX940" fmla="*/ 668564 w 689124"/>
              <a:gd name="connsiteY940" fmla="*/ 391337 h 711204"/>
              <a:gd name="connsiteX941" fmla="*/ 667942 w 689124"/>
              <a:gd name="connsiteY941" fmla="*/ 391581 h 711204"/>
              <a:gd name="connsiteX942" fmla="*/ 668670 w 689124"/>
              <a:gd name="connsiteY942" fmla="*/ 391955 h 711204"/>
              <a:gd name="connsiteX943" fmla="*/ 669319 w 689124"/>
              <a:gd name="connsiteY943" fmla="*/ 392489 h 711204"/>
              <a:gd name="connsiteX944" fmla="*/ 669908 w 689124"/>
              <a:gd name="connsiteY944" fmla="*/ 393159 h 711204"/>
              <a:gd name="connsiteX945" fmla="*/ 670422 w 689124"/>
              <a:gd name="connsiteY945" fmla="*/ 393940 h 711204"/>
              <a:gd name="connsiteX946" fmla="*/ 670935 w 689124"/>
              <a:gd name="connsiteY946" fmla="*/ 393501 h 711204"/>
              <a:gd name="connsiteX947" fmla="*/ 670533 w 689124"/>
              <a:gd name="connsiteY947" fmla="*/ 392523 h 711204"/>
              <a:gd name="connsiteX948" fmla="*/ 670522 w 689124"/>
              <a:gd name="connsiteY948" fmla="*/ 391344 h 711204"/>
              <a:gd name="connsiteX949" fmla="*/ 670938 w 689124"/>
              <a:gd name="connsiteY949" fmla="*/ 390257 h 711204"/>
              <a:gd name="connsiteX950" fmla="*/ 671871 w 689124"/>
              <a:gd name="connsiteY950" fmla="*/ 389577 h 711204"/>
              <a:gd name="connsiteX951" fmla="*/ 671834 w 689124"/>
              <a:gd name="connsiteY951" fmla="*/ 391192 h 711204"/>
              <a:gd name="connsiteX952" fmla="*/ 672018 w 689124"/>
              <a:gd name="connsiteY952" fmla="*/ 392993 h 711204"/>
              <a:gd name="connsiteX953" fmla="*/ 672406 w 689124"/>
              <a:gd name="connsiteY953" fmla="*/ 394627 h 711204"/>
              <a:gd name="connsiteX954" fmla="*/ 672954 w 689124"/>
              <a:gd name="connsiteY954" fmla="*/ 395800 h 711204"/>
              <a:gd name="connsiteX955" fmla="*/ 673470 w 689124"/>
              <a:gd name="connsiteY955" fmla="*/ 396208 h 711204"/>
              <a:gd name="connsiteX956" fmla="*/ 675175 w 689124"/>
              <a:gd name="connsiteY956" fmla="*/ 397016 h 711204"/>
              <a:gd name="connsiteX957" fmla="*/ 675801 w 689124"/>
              <a:gd name="connsiteY957" fmla="*/ 397196 h 711204"/>
              <a:gd name="connsiteX958" fmla="*/ 676197 w 689124"/>
              <a:gd name="connsiteY958" fmla="*/ 397636 h 711204"/>
              <a:gd name="connsiteX959" fmla="*/ 676330 w 689124"/>
              <a:gd name="connsiteY959" fmla="*/ 398524 h 711204"/>
              <a:gd name="connsiteX960" fmla="*/ 676127 w 689124"/>
              <a:gd name="connsiteY960" fmla="*/ 399379 h 711204"/>
              <a:gd name="connsiteX961" fmla="*/ 675498 w 689124"/>
              <a:gd name="connsiteY961" fmla="*/ 399681 h 711204"/>
              <a:gd name="connsiteX962" fmla="*/ 673478 w 689124"/>
              <a:gd name="connsiteY962" fmla="*/ 401816 h 711204"/>
              <a:gd name="connsiteX963" fmla="*/ 672235 w 689124"/>
              <a:gd name="connsiteY963" fmla="*/ 402303 h 711204"/>
              <a:gd name="connsiteX964" fmla="*/ 671926 w 689124"/>
              <a:gd name="connsiteY964" fmla="*/ 400473 h 711204"/>
              <a:gd name="connsiteX965" fmla="*/ 671456 w 689124"/>
              <a:gd name="connsiteY965" fmla="*/ 400005 h 711204"/>
              <a:gd name="connsiteX966" fmla="*/ 670475 w 689124"/>
              <a:gd name="connsiteY966" fmla="*/ 400418 h 711204"/>
              <a:gd name="connsiteX967" fmla="*/ 670042 w 689124"/>
              <a:gd name="connsiteY967" fmla="*/ 401406 h 711204"/>
              <a:gd name="connsiteX968" fmla="*/ 671199 w 689124"/>
              <a:gd name="connsiteY968" fmla="*/ 402660 h 711204"/>
              <a:gd name="connsiteX969" fmla="*/ 670056 w 689124"/>
              <a:gd name="connsiteY969" fmla="*/ 404532 h 711204"/>
              <a:gd name="connsiteX970" fmla="*/ 671860 w 689124"/>
              <a:gd name="connsiteY970" fmla="*/ 404301 h 711204"/>
              <a:gd name="connsiteX971" fmla="*/ 672612 w 689124"/>
              <a:gd name="connsiteY971" fmla="*/ 404873 h 711204"/>
              <a:gd name="connsiteX972" fmla="*/ 672665 w 689124"/>
              <a:gd name="connsiteY972" fmla="*/ 406185 h 711204"/>
              <a:gd name="connsiteX973" fmla="*/ 672410 w 689124"/>
              <a:gd name="connsiteY973" fmla="*/ 408146 h 711204"/>
              <a:gd name="connsiteX974" fmla="*/ 672503 w 689124"/>
              <a:gd name="connsiteY974" fmla="*/ 409397 h 711204"/>
              <a:gd name="connsiteX975" fmla="*/ 673079 w 689124"/>
              <a:gd name="connsiteY975" fmla="*/ 409794 h 711204"/>
              <a:gd name="connsiteX976" fmla="*/ 673882 w 689124"/>
              <a:gd name="connsiteY976" fmla="*/ 409497 h 711204"/>
              <a:gd name="connsiteX977" fmla="*/ 674643 w 689124"/>
              <a:gd name="connsiteY977" fmla="*/ 408698 h 711204"/>
              <a:gd name="connsiteX978" fmla="*/ 675007 w 689124"/>
              <a:gd name="connsiteY978" fmla="*/ 407913 h 711204"/>
              <a:gd name="connsiteX979" fmla="*/ 675249 w 689124"/>
              <a:gd name="connsiteY979" fmla="*/ 406967 h 711204"/>
              <a:gd name="connsiteX980" fmla="*/ 675516 w 689124"/>
              <a:gd name="connsiteY980" fmla="*/ 405008 h 711204"/>
              <a:gd name="connsiteX981" fmla="*/ 676016 w 689124"/>
              <a:gd name="connsiteY981" fmla="*/ 403256 h 711204"/>
              <a:gd name="connsiteX982" fmla="*/ 676703 w 689124"/>
              <a:gd name="connsiteY982" fmla="*/ 403009 h 711204"/>
              <a:gd name="connsiteX983" fmla="*/ 677222 w 689124"/>
              <a:gd name="connsiteY983" fmla="*/ 404010 h 711204"/>
              <a:gd name="connsiteX984" fmla="*/ 677273 w 689124"/>
              <a:gd name="connsiteY984" fmla="*/ 406011 h 711204"/>
              <a:gd name="connsiteX985" fmla="*/ 676261 w 689124"/>
              <a:gd name="connsiteY985" fmla="*/ 410106 h 711204"/>
              <a:gd name="connsiteX986" fmla="*/ 676337 w 689124"/>
              <a:gd name="connsiteY986" fmla="*/ 412080 h 711204"/>
              <a:gd name="connsiteX987" fmla="*/ 677842 w 689124"/>
              <a:gd name="connsiteY987" fmla="*/ 412217 h 711204"/>
              <a:gd name="connsiteX988" fmla="*/ 678085 w 689124"/>
              <a:gd name="connsiteY988" fmla="*/ 413712 h 711204"/>
              <a:gd name="connsiteX989" fmla="*/ 678707 w 689124"/>
              <a:gd name="connsiteY989" fmla="*/ 415736 h 711204"/>
              <a:gd name="connsiteX990" fmla="*/ 678646 w 689124"/>
              <a:gd name="connsiteY990" fmla="*/ 416888 h 711204"/>
              <a:gd name="connsiteX991" fmla="*/ 678175 w 689124"/>
              <a:gd name="connsiteY991" fmla="*/ 418312 h 711204"/>
              <a:gd name="connsiteX992" fmla="*/ 676948 w 689124"/>
              <a:gd name="connsiteY992" fmla="*/ 420981 h 711204"/>
              <a:gd name="connsiteX993" fmla="*/ 676249 w 689124"/>
              <a:gd name="connsiteY993" fmla="*/ 423946 h 711204"/>
              <a:gd name="connsiteX994" fmla="*/ 675316 w 689124"/>
              <a:gd name="connsiteY994" fmla="*/ 426450 h 711204"/>
              <a:gd name="connsiteX995" fmla="*/ 674475 w 689124"/>
              <a:gd name="connsiteY995" fmla="*/ 430018 h 711204"/>
              <a:gd name="connsiteX996" fmla="*/ 674247 w 689124"/>
              <a:gd name="connsiteY996" fmla="*/ 430585 h 711204"/>
              <a:gd name="connsiteX997" fmla="*/ 674173 w 689124"/>
              <a:gd name="connsiteY997" fmla="*/ 430920 h 711204"/>
              <a:gd name="connsiteX998" fmla="*/ 674166 w 689124"/>
              <a:gd name="connsiteY998" fmla="*/ 431808 h 711204"/>
              <a:gd name="connsiteX999" fmla="*/ 674062 w 689124"/>
              <a:gd name="connsiteY999" fmla="*/ 432084 h 711204"/>
              <a:gd name="connsiteX1000" fmla="*/ 673676 w 689124"/>
              <a:gd name="connsiteY1000" fmla="*/ 432147 h 711204"/>
              <a:gd name="connsiteX1001" fmla="*/ 672634 w 689124"/>
              <a:gd name="connsiteY1001" fmla="*/ 431825 h 711204"/>
              <a:gd name="connsiteX1002" fmla="*/ 671006 w 689124"/>
              <a:gd name="connsiteY1002" fmla="*/ 431872 h 711204"/>
              <a:gd name="connsiteX1003" fmla="*/ 670643 w 689124"/>
              <a:gd name="connsiteY1003" fmla="*/ 432101 h 711204"/>
              <a:gd name="connsiteX1004" fmla="*/ 670937 w 689124"/>
              <a:gd name="connsiteY1004" fmla="*/ 432902 h 711204"/>
              <a:gd name="connsiteX1005" fmla="*/ 671427 w 689124"/>
              <a:gd name="connsiteY1005" fmla="*/ 433506 h 711204"/>
              <a:gd name="connsiteX1006" fmla="*/ 672516 w 689124"/>
              <a:gd name="connsiteY1006" fmla="*/ 434505 h 711204"/>
              <a:gd name="connsiteX1007" fmla="*/ 672792 w 689124"/>
              <a:gd name="connsiteY1007" fmla="*/ 434917 h 711204"/>
              <a:gd name="connsiteX1008" fmla="*/ 672718 w 689124"/>
              <a:gd name="connsiteY1008" fmla="*/ 435656 h 711204"/>
              <a:gd name="connsiteX1009" fmla="*/ 672325 w 689124"/>
              <a:gd name="connsiteY1009" fmla="*/ 436311 h 711204"/>
              <a:gd name="connsiteX1010" fmla="*/ 672022 w 689124"/>
              <a:gd name="connsiteY1010" fmla="*/ 436941 h 711204"/>
              <a:gd name="connsiteX1011" fmla="*/ 672225 w 689124"/>
              <a:gd name="connsiteY1011" fmla="*/ 437646 h 711204"/>
              <a:gd name="connsiteX1012" fmla="*/ 672534 w 689124"/>
              <a:gd name="connsiteY1012" fmla="*/ 438195 h 711204"/>
              <a:gd name="connsiteX1013" fmla="*/ 672646 w 689124"/>
              <a:gd name="connsiteY1013" fmla="*/ 438784 h 711204"/>
              <a:gd name="connsiteX1014" fmla="*/ 672541 w 689124"/>
              <a:gd name="connsiteY1014" fmla="*/ 440251 h 711204"/>
              <a:gd name="connsiteX1015" fmla="*/ 670559 w 689124"/>
              <a:gd name="connsiteY1015" fmla="*/ 446047 h 711204"/>
              <a:gd name="connsiteX1016" fmla="*/ 670438 w 689124"/>
              <a:gd name="connsiteY1016" fmla="*/ 448860 h 711204"/>
              <a:gd name="connsiteX1017" fmla="*/ 672658 w 689124"/>
              <a:gd name="connsiteY1017" fmla="*/ 450701 h 711204"/>
              <a:gd name="connsiteX1018" fmla="*/ 672031 w 689124"/>
              <a:gd name="connsiteY1018" fmla="*/ 451971 h 711204"/>
              <a:gd name="connsiteX1019" fmla="*/ 671940 w 689124"/>
              <a:gd name="connsiteY1019" fmla="*/ 453095 h 711204"/>
              <a:gd name="connsiteX1020" fmla="*/ 672279 w 689124"/>
              <a:gd name="connsiteY1020" fmla="*/ 454181 h 711204"/>
              <a:gd name="connsiteX1021" fmla="*/ 672955 w 689124"/>
              <a:gd name="connsiteY1021" fmla="*/ 455313 h 711204"/>
              <a:gd name="connsiteX1022" fmla="*/ 673133 w 689124"/>
              <a:gd name="connsiteY1022" fmla="*/ 455010 h 711204"/>
              <a:gd name="connsiteX1023" fmla="*/ 673403 w 689124"/>
              <a:gd name="connsiteY1023" fmla="*/ 454738 h 711204"/>
              <a:gd name="connsiteX1024" fmla="*/ 673572 w 689124"/>
              <a:gd name="connsiteY1024" fmla="*/ 454380 h 711204"/>
              <a:gd name="connsiteX1025" fmla="*/ 674534 w 689124"/>
              <a:gd name="connsiteY1025" fmla="*/ 456107 h 711204"/>
              <a:gd name="connsiteX1026" fmla="*/ 673859 w 689124"/>
              <a:gd name="connsiteY1026" fmla="*/ 458022 h 711204"/>
              <a:gd name="connsiteX1027" fmla="*/ 672279 w 689124"/>
              <a:gd name="connsiteY1027" fmla="*/ 459537 h 711204"/>
              <a:gd name="connsiteX1028" fmla="*/ 670579 w 689124"/>
              <a:gd name="connsiteY1028" fmla="*/ 460057 h 711204"/>
              <a:gd name="connsiteX1029" fmla="*/ 671411 w 689124"/>
              <a:gd name="connsiteY1029" fmla="*/ 467746 h 711204"/>
              <a:gd name="connsiteX1030" fmla="*/ 673005 w 689124"/>
              <a:gd name="connsiteY1030" fmla="*/ 469746 h 711204"/>
              <a:gd name="connsiteX1031" fmla="*/ 674868 w 689124"/>
              <a:gd name="connsiteY1031" fmla="*/ 473011 h 711204"/>
              <a:gd name="connsiteX1032" fmla="*/ 675176 w 689124"/>
              <a:gd name="connsiteY1032" fmla="*/ 474021 h 711204"/>
              <a:gd name="connsiteX1033" fmla="*/ 674408 w 689124"/>
              <a:gd name="connsiteY1033" fmla="*/ 474757 h 711204"/>
              <a:gd name="connsiteX1034" fmla="*/ 673164 w 689124"/>
              <a:gd name="connsiteY1034" fmla="*/ 474871 h 711204"/>
              <a:gd name="connsiteX1035" fmla="*/ 670556 w 689124"/>
              <a:gd name="connsiteY1035" fmla="*/ 474409 h 711204"/>
              <a:gd name="connsiteX1036" fmla="*/ 670494 w 689124"/>
              <a:gd name="connsiteY1036" fmla="*/ 474896 h 711204"/>
              <a:gd name="connsiteX1037" fmla="*/ 671971 w 689124"/>
              <a:gd name="connsiteY1037" fmla="*/ 475351 h 711204"/>
              <a:gd name="connsiteX1038" fmla="*/ 673197 w 689124"/>
              <a:gd name="connsiteY1038" fmla="*/ 476062 h 711204"/>
              <a:gd name="connsiteX1039" fmla="*/ 673982 w 689124"/>
              <a:gd name="connsiteY1039" fmla="*/ 477136 h 711204"/>
              <a:gd name="connsiteX1040" fmla="*/ 674130 w 689124"/>
              <a:gd name="connsiteY1040" fmla="*/ 478674 h 711204"/>
              <a:gd name="connsiteX1041" fmla="*/ 674635 w 689124"/>
              <a:gd name="connsiteY1041" fmla="*/ 480092 h 711204"/>
              <a:gd name="connsiteX1042" fmla="*/ 676169 w 689124"/>
              <a:gd name="connsiteY1042" fmla="*/ 479841 h 711204"/>
              <a:gd name="connsiteX1043" fmla="*/ 677718 w 689124"/>
              <a:gd name="connsiteY1043" fmla="*/ 478952 h 711204"/>
              <a:gd name="connsiteX1044" fmla="*/ 678261 w 689124"/>
              <a:gd name="connsiteY1044" fmla="*/ 478446 h 711204"/>
              <a:gd name="connsiteX1045" fmla="*/ 679584 w 689124"/>
              <a:gd name="connsiteY1045" fmla="*/ 478772 h 711204"/>
              <a:gd name="connsiteX1046" fmla="*/ 681291 w 689124"/>
              <a:gd name="connsiteY1046" fmla="*/ 480446 h 711204"/>
              <a:gd name="connsiteX1047" fmla="*/ 682928 w 689124"/>
              <a:gd name="connsiteY1047" fmla="*/ 480852 h 711204"/>
              <a:gd name="connsiteX1048" fmla="*/ 683863 w 689124"/>
              <a:gd name="connsiteY1048" fmla="*/ 481984 h 711204"/>
              <a:gd name="connsiteX1049" fmla="*/ 684482 w 689124"/>
              <a:gd name="connsiteY1049" fmla="*/ 484507 h 711204"/>
              <a:gd name="connsiteX1050" fmla="*/ 685936 w 689124"/>
              <a:gd name="connsiteY1050" fmla="*/ 485395 h 711204"/>
              <a:gd name="connsiteX1051" fmla="*/ 683259 w 689124"/>
              <a:gd name="connsiteY1051" fmla="*/ 494019 h 711204"/>
              <a:gd name="connsiteX1052" fmla="*/ 355602 w 689124"/>
              <a:gd name="connsiteY1052" fmla="*/ 711204 h 711204"/>
              <a:gd name="connsiteX1053" fmla="*/ 0 w 689124"/>
              <a:gd name="connsiteY1053" fmla="*/ 355602 h 711204"/>
              <a:gd name="connsiteX1054" fmla="*/ 355602 w 689124"/>
              <a:gd name="connsiteY1054" fmla="*/ 0 h 71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Lst>
            <a:rect l="l" t="t" r="r" b="b"/>
            <a:pathLst>
              <a:path w="689124" h="711204">
                <a:moveTo>
                  <a:pt x="685132" y="472086"/>
                </a:moveTo>
                <a:lnTo>
                  <a:pt x="685689" y="472635"/>
                </a:lnTo>
                <a:lnTo>
                  <a:pt x="686107" y="472892"/>
                </a:lnTo>
                <a:lnTo>
                  <a:pt x="686691" y="472845"/>
                </a:lnTo>
                <a:lnTo>
                  <a:pt x="687349" y="472718"/>
                </a:lnTo>
                <a:lnTo>
                  <a:pt x="687987" y="472678"/>
                </a:lnTo>
                <a:lnTo>
                  <a:pt x="688391" y="473000"/>
                </a:lnTo>
                <a:lnTo>
                  <a:pt x="688389" y="473617"/>
                </a:lnTo>
                <a:lnTo>
                  <a:pt x="688286" y="474293"/>
                </a:lnTo>
                <a:lnTo>
                  <a:pt x="688405" y="474769"/>
                </a:lnTo>
                <a:lnTo>
                  <a:pt x="689124" y="475125"/>
                </a:lnTo>
                <a:lnTo>
                  <a:pt x="686435" y="483789"/>
                </a:lnTo>
                <a:lnTo>
                  <a:pt x="686350" y="483670"/>
                </a:lnTo>
                <a:lnTo>
                  <a:pt x="685634" y="482131"/>
                </a:lnTo>
                <a:lnTo>
                  <a:pt x="683860" y="478683"/>
                </a:lnTo>
                <a:lnTo>
                  <a:pt x="682605" y="476360"/>
                </a:lnTo>
                <a:lnTo>
                  <a:pt x="681585" y="474787"/>
                </a:lnTo>
                <a:lnTo>
                  <a:pt x="684101" y="474172"/>
                </a:lnTo>
                <a:lnTo>
                  <a:pt x="684564" y="473853"/>
                </a:lnTo>
                <a:lnTo>
                  <a:pt x="684635" y="473289"/>
                </a:lnTo>
                <a:lnTo>
                  <a:pt x="684436" y="472640"/>
                </a:lnTo>
                <a:close/>
                <a:moveTo>
                  <a:pt x="609503" y="380100"/>
                </a:moveTo>
                <a:lnTo>
                  <a:pt x="610141" y="380759"/>
                </a:lnTo>
                <a:lnTo>
                  <a:pt x="611290" y="382225"/>
                </a:lnTo>
                <a:lnTo>
                  <a:pt x="610564" y="382435"/>
                </a:lnTo>
                <a:lnTo>
                  <a:pt x="610358" y="382987"/>
                </a:lnTo>
                <a:lnTo>
                  <a:pt x="610315" y="383748"/>
                </a:lnTo>
                <a:lnTo>
                  <a:pt x="610052" y="384601"/>
                </a:lnTo>
                <a:lnTo>
                  <a:pt x="608428" y="386568"/>
                </a:lnTo>
                <a:lnTo>
                  <a:pt x="607902" y="387371"/>
                </a:lnTo>
                <a:lnTo>
                  <a:pt x="607234" y="386503"/>
                </a:lnTo>
                <a:lnTo>
                  <a:pt x="607059" y="386203"/>
                </a:lnTo>
                <a:lnTo>
                  <a:pt x="607498" y="385492"/>
                </a:lnTo>
                <a:lnTo>
                  <a:pt x="607755" y="384729"/>
                </a:lnTo>
                <a:lnTo>
                  <a:pt x="607754" y="383974"/>
                </a:lnTo>
                <a:lnTo>
                  <a:pt x="607397" y="383254"/>
                </a:lnTo>
                <a:lnTo>
                  <a:pt x="607939" y="382509"/>
                </a:lnTo>
                <a:lnTo>
                  <a:pt x="608496" y="380842"/>
                </a:lnTo>
                <a:lnTo>
                  <a:pt x="608934" y="380137"/>
                </a:lnTo>
                <a:close/>
                <a:moveTo>
                  <a:pt x="660807" y="377422"/>
                </a:moveTo>
                <a:lnTo>
                  <a:pt x="661627" y="377735"/>
                </a:lnTo>
                <a:lnTo>
                  <a:pt x="662016" y="378342"/>
                </a:lnTo>
                <a:lnTo>
                  <a:pt x="662232" y="379108"/>
                </a:lnTo>
                <a:lnTo>
                  <a:pt x="662586" y="379909"/>
                </a:lnTo>
                <a:lnTo>
                  <a:pt x="662759" y="380584"/>
                </a:lnTo>
                <a:lnTo>
                  <a:pt x="662750" y="381344"/>
                </a:lnTo>
                <a:lnTo>
                  <a:pt x="662823" y="381975"/>
                </a:lnTo>
                <a:lnTo>
                  <a:pt x="663246" y="382297"/>
                </a:lnTo>
                <a:lnTo>
                  <a:pt x="663735" y="382518"/>
                </a:lnTo>
                <a:lnTo>
                  <a:pt x="664238" y="382947"/>
                </a:lnTo>
                <a:lnTo>
                  <a:pt x="664585" y="383489"/>
                </a:lnTo>
                <a:lnTo>
                  <a:pt x="664672" y="384007"/>
                </a:lnTo>
                <a:lnTo>
                  <a:pt x="664249" y="384731"/>
                </a:lnTo>
                <a:lnTo>
                  <a:pt x="663580" y="385095"/>
                </a:lnTo>
                <a:lnTo>
                  <a:pt x="662941" y="385301"/>
                </a:lnTo>
                <a:lnTo>
                  <a:pt x="662647" y="385516"/>
                </a:lnTo>
                <a:lnTo>
                  <a:pt x="662436" y="386122"/>
                </a:lnTo>
                <a:lnTo>
                  <a:pt x="662042" y="386571"/>
                </a:lnTo>
                <a:lnTo>
                  <a:pt x="661557" y="386912"/>
                </a:lnTo>
                <a:lnTo>
                  <a:pt x="661069" y="387132"/>
                </a:lnTo>
                <a:lnTo>
                  <a:pt x="659846" y="387453"/>
                </a:lnTo>
                <a:lnTo>
                  <a:pt x="659026" y="386911"/>
                </a:lnTo>
                <a:lnTo>
                  <a:pt x="658945" y="385934"/>
                </a:lnTo>
                <a:lnTo>
                  <a:pt x="659915" y="384902"/>
                </a:lnTo>
                <a:lnTo>
                  <a:pt x="658976" y="383933"/>
                </a:lnTo>
                <a:lnTo>
                  <a:pt x="658672" y="383724"/>
                </a:lnTo>
                <a:lnTo>
                  <a:pt x="658403" y="383954"/>
                </a:lnTo>
                <a:lnTo>
                  <a:pt x="658281" y="384011"/>
                </a:lnTo>
                <a:lnTo>
                  <a:pt x="658119" y="384032"/>
                </a:lnTo>
                <a:lnTo>
                  <a:pt x="657704" y="384152"/>
                </a:lnTo>
                <a:lnTo>
                  <a:pt x="658431" y="383027"/>
                </a:lnTo>
                <a:lnTo>
                  <a:pt x="659662" y="381770"/>
                </a:lnTo>
                <a:lnTo>
                  <a:pt x="660569" y="380440"/>
                </a:lnTo>
                <a:lnTo>
                  <a:pt x="660375" y="379110"/>
                </a:lnTo>
                <a:lnTo>
                  <a:pt x="659915" y="378464"/>
                </a:lnTo>
                <a:lnTo>
                  <a:pt x="659672" y="377865"/>
                </a:lnTo>
                <a:lnTo>
                  <a:pt x="659890" y="377470"/>
                </a:lnTo>
                <a:close/>
                <a:moveTo>
                  <a:pt x="623991" y="359910"/>
                </a:moveTo>
                <a:lnTo>
                  <a:pt x="623300" y="362283"/>
                </a:lnTo>
                <a:lnTo>
                  <a:pt x="623162" y="363116"/>
                </a:lnTo>
                <a:lnTo>
                  <a:pt x="623250" y="364219"/>
                </a:lnTo>
                <a:lnTo>
                  <a:pt x="624028" y="365777"/>
                </a:lnTo>
                <a:lnTo>
                  <a:pt x="624115" y="366783"/>
                </a:lnTo>
                <a:lnTo>
                  <a:pt x="623780" y="368641"/>
                </a:lnTo>
                <a:lnTo>
                  <a:pt x="623078" y="370820"/>
                </a:lnTo>
                <a:lnTo>
                  <a:pt x="622007" y="372590"/>
                </a:lnTo>
                <a:lnTo>
                  <a:pt x="620576" y="373180"/>
                </a:lnTo>
                <a:lnTo>
                  <a:pt x="619908" y="372589"/>
                </a:lnTo>
                <a:lnTo>
                  <a:pt x="619960" y="372047"/>
                </a:lnTo>
                <a:lnTo>
                  <a:pt x="620293" y="371438"/>
                </a:lnTo>
                <a:lnTo>
                  <a:pt x="620451" y="370644"/>
                </a:lnTo>
                <a:lnTo>
                  <a:pt x="620279" y="370133"/>
                </a:lnTo>
                <a:lnTo>
                  <a:pt x="619990" y="369777"/>
                </a:lnTo>
                <a:lnTo>
                  <a:pt x="619767" y="369278"/>
                </a:lnTo>
                <a:lnTo>
                  <a:pt x="619753" y="368299"/>
                </a:lnTo>
                <a:lnTo>
                  <a:pt x="620013" y="366843"/>
                </a:lnTo>
                <a:lnTo>
                  <a:pt x="620520" y="365152"/>
                </a:lnTo>
                <a:lnTo>
                  <a:pt x="621287" y="363644"/>
                </a:lnTo>
                <a:lnTo>
                  <a:pt x="622282" y="362733"/>
                </a:lnTo>
                <a:lnTo>
                  <a:pt x="621941" y="361966"/>
                </a:lnTo>
                <a:lnTo>
                  <a:pt x="622302" y="361119"/>
                </a:lnTo>
                <a:lnTo>
                  <a:pt x="623082" y="360361"/>
                </a:lnTo>
                <a:close/>
                <a:moveTo>
                  <a:pt x="656816" y="340755"/>
                </a:moveTo>
                <a:lnTo>
                  <a:pt x="656010" y="341850"/>
                </a:lnTo>
                <a:lnTo>
                  <a:pt x="655380" y="343085"/>
                </a:lnTo>
                <a:lnTo>
                  <a:pt x="654690" y="343816"/>
                </a:lnTo>
                <a:lnTo>
                  <a:pt x="653689" y="343468"/>
                </a:lnTo>
                <a:lnTo>
                  <a:pt x="651588" y="341634"/>
                </a:lnTo>
                <a:lnTo>
                  <a:pt x="651645" y="341134"/>
                </a:lnTo>
                <a:lnTo>
                  <a:pt x="653338" y="340846"/>
                </a:lnTo>
                <a:lnTo>
                  <a:pt x="654128" y="340979"/>
                </a:lnTo>
                <a:lnTo>
                  <a:pt x="654838" y="341548"/>
                </a:lnTo>
                <a:close/>
                <a:moveTo>
                  <a:pt x="649492" y="332160"/>
                </a:moveTo>
                <a:lnTo>
                  <a:pt x="649861" y="332208"/>
                </a:lnTo>
                <a:lnTo>
                  <a:pt x="650649" y="333408"/>
                </a:lnTo>
                <a:lnTo>
                  <a:pt x="652108" y="334344"/>
                </a:lnTo>
                <a:lnTo>
                  <a:pt x="653142" y="335311"/>
                </a:lnTo>
                <a:lnTo>
                  <a:pt x="652628" y="336663"/>
                </a:lnTo>
                <a:lnTo>
                  <a:pt x="652516" y="336485"/>
                </a:lnTo>
                <a:lnTo>
                  <a:pt x="652495" y="336386"/>
                </a:lnTo>
                <a:lnTo>
                  <a:pt x="652440" y="336282"/>
                </a:lnTo>
                <a:lnTo>
                  <a:pt x="652229" y="336104"/>
                </a:lnTo>
                <a:lnTo>
                  <a:pt x="651973" y="336741"/>
                </a:lnTo>
                <a:lnTo>
                  <a:pt x="651653" y="336935"/>
                </a:lnTo>
                <a:lnTo>
                  <a:pt x="651281" y="336814"/>
                </a:lnTo>
                <a:lnTo>
                  <a:pt x="650802" y="336427"/>
                </a:lnTo>
                <a:lnTo>
                  <a:pt x="650344" y="335758"/>
                </a:lnTo>
                <a:lnTo>
                  <a:pt x="649875" y="335529"/>
                </a:lnTo>
                <a:lnTo>
                  <a:pt x="649418" y="335669"/>
                </a:lnTo>
                <a:lnTo>
                  <a:pt x="649026" y="336198"/>
                </a:lnTo>
                <a:lnTo>
                  <a:pt x="648818" y="335561"/>
                </a:lnTo>
                <a:lnTo>
                  <a:pt x="648878" y="335038"/>
                </a:lnTo>
                <a:lnTo>
                  <a:pt x="649160" y="334604"/>
                </a:lnTo>
                <a:lnTo>
                  <a:pt x="649625" y="334247"/>
                </a:lnTo>
                <a:lnTo>
                  <a:pt x="649498" y="333688"/>
                </a:lnTo>
                <a:lnTo>
                  <a:pt x="649468" y="333232"/>
                </a:lnTo>
                <a:close/>
                <a:moveTo>
                  <a:pt x="581756" y="234544"/>
                </a:moveTo>
                <a:lnTo>
                  <a:pt x="581662" y="236049"/>
                </a:lnTo>
                <a:lnTo>
                  <a:pt x="581783" y="237135"/>
                </a:lnTo>
                <a:lnTo>
                  <a:pt x="582135" y="238085"/>
                </a:lnTo>
                <a:lnTo>
                  <a:pt x="582708" y="239199"/>
                </a:lnTo>
                <a:lnTo>
                  <a:pt x="581143" y="239489"/>
                </a:lnTo>
                <a:lnTo>
                  <a:pt x="580306" y="240431"/>
                </a:lnTo>
                <a:lnTo>
                  <a:pt x="579531" y="241525"/>
                </a:lnTo>
                <a:lnTo>
                  <a:pt x="578156" y="242240"/>
                </a:lnTo>
                <a:lnTo>
                  <a:pt x="577889" y="241920"/>
                </a:lnTo>
                <a:lnTo>
                  <a:pt x="577565" y="241388"/>
                </a:lnTo>
                <a:lnTo>
                  <a:pt x="577369" y="240770"/>
                </a:lnTo>
                <a:lnTo>
                  <a:pt x="577440" y="240134"/>
                </a:lnTo>
                <a:lnTo>
                  <a:pt x="577880" y="239705"/>
                </a:lnTo>
                <a:lnTo>
                  <a:pt x="578999" y="239849"/>
                </a:lnTo>
                <a:lnTo>
                  <a:pt x="579626" y="239593"/>
                </a:lnTo>
                <a:lnTo>
                  <a:pt x="580518" y="238393"/>
                </a:lnTo>
                <a:lnTo>
                  <a:pt x="580928" y="237166"/>
                </a:lnTo>
                <a:lnTo>
                  <a:pt x="581209" y="235911"/>
                </a:lnTo>
                <a:close/>
                <a:moveTo>
                  <a:pt x="576377" y="214192"/>
                </a:moveTo>
                <a:lnTo>
                  <a:pt x="576489" y="215228"/>
                </a:lnTo>
                <a:lnTo>
                  <a:pt x="577255" y="217158"/>
                </a:lnTo>
                <a:lnTo>
                  <a:pt x="577374" y="218062"/>
                </a:lnTo>
                <a:lnTo>
                  <a:pt x="577095" y="220026"/>
                </a:lnTo>
                <a:lnTo>
                  <a:pt x="577489" y="220638"/>
                </a:lnTo>
                <a:lnTo>
                  <a:pt x="578742" y="220972"/>
                </a:lnTo>
                <a:lnTo>
                  <a:pt x="578705" y="221382"/>
                </a:lnTo>
                <a:lnTo>
                  <a:pt x="579609" y="223643"/>
                </a:lnTo>
                <a:lnTo>
                  <a:pt x="580910" y="224909"/>
                </a:lnTo>
                <a:lnTo>
                  <a:pt x="581252" y="225744"/>
                </a:lnTo>
                <a:lnTo>
                  <a:pt x="580731" y="226807"/>
                </a:lnTo>
                <a:lnTo>
                  <a:pt x="580212" y="226337"/>
                </a:lnTo>
                <a:lnTo>
                  <a:pt x="579796" y="225830"/>
                </a:lnTo>
                <a:lnTo>
                  <a:pt x="579048" y="224545"/>
                </a:lnTo>
                <a:lnTo>
                  <a:pt x="577912" y="226775"/>
                </a:lnTo>
                <a:lnTo>
                  <a:pt x="577350" y="227419"/>
                </a:lnTo>
                <a:lnTo>
                  <a:pt x="576456" y="226038"/>
                </a:lnTo>
                <a:lnTo>
                  <a:pt x="575572" y="226193"/>
                </a:lnTo>
                <a:lnTo>
                  <a:pt x="574802" y="226746"/>
                </a:lnTo>
                <a:lnTo>
                  <a:pt x="574183" y="226499"/>
                </a:lnTo>
                <a:lnTo>
                  <a:pt x="574485" y="223545"/>
                </a:lnTo>
                <a:lnTo>
                  <a:pt x="573200" y="224237"/>
                </a:lnTo>
                <a:lnTo>
                  <a:pt x="572753" y="224310"/>
                </a:lnTo>
                <a:lnTo>
                  <a:pt x="572276" y="224237"/>
                </a:lnTo>
                <a:lnTo>
                  <a:pt x="571695" y="224042"/>
                </a:lnTo>
                <a:lnTo>
                  <a:pt x="571450" y="223653"/>
                </a:lnTo>
                <a:lnTo>
                  <a:pt x="571946" y="222995"/>
                </a:lnTo>
                <a:lnTo>
                  <a:pt x="574227" y="221265"/>
                </a:lnTo>
                <a:lnTo>
                  <a:pt x="574653" y="220365"/>
                </a:lnTo>
                <a:lnTo>
                  <a:pt x="573415" y="219847"/>
                </a:lnTo>
                <a:lnTo>
                  <a:pt x="574167" y="218372"/>
                </a:lnTo>
                <a:lnTo>
                  <a:pt x="574644" y="216587"/>
                </a:lnTo>
                <a:lnTo>
                  <a:pt x="575239" y="215021"/>
                </a:lnTo>
                <a:close/>
                <a:moveTo>
                  <a:pt x="625167" y="210868"/>
                </a:moveTo>
                <a:lnTo>
                  <a:pt x="625173" y="210923"/>
                </a:lnTo>
                <a:lnTo>
                  <a:pt x="625196" y="210908"/>
                </a:lnTo>
                <a:lnTo>
                  <a:pt x="625205" y="211042"/>
                </a:lnTo>
                <a:lnTo>
                  <a:pt x="625118" y="211073"/>
                </a:lnTo>
                <a:lnTo>
                  <a:pt x="625094" y="211034"/>
                </a:lnTo>
                <a:lnTo>
                  <a:pt x="625089" y="211033"/>
                </a:lnTo>
                <a:lnTo>
                  <a:pt x="625028" y="210918"/>
                </a:lnTo>
                <a:close/>
                <a:moveTo>
                  <a:pt x="575761" y="206001"/>
                </a:moveTo>
                <a:lnTo>
                  <a:pt x="576766" y="207249"/>
                </a:lnTo>
                <a:lnTo>
                  <a:pt x="576007" y="208628"/>
                </a:lnTo>
                <a:lnTo>
                  <a:pt x="574656" y="209955"/>
                </a:lnTo>
                <a:lnTo>
                  <a:pt x="573883" y="211092"/>
                </a:lnTo>
                <a:lnTo>
                  <a:pt x="573998" y="211610"/>
                </a:lnTo>
                <a:lnTo>
                  <a:pt x="574555" y="212704"/>
                </a:lnTo>
                <a:lnTo>
                  <a:pt x="574583" y="213416"/>
                </a:lnTo>
                <a:lnTo>
                  <a:pt x="574225" y="213868"/>
                </a:lnTo>
                <a:lnTo>
                  <a:pt x="572011" y="215690"/>
                </a:lnTo>
                <a:lnTo>
                  <a:pt x="572418" y="214204"/>
                </a:lnTo>
                <a:lnTo>
                  <a:pt x="572334" y="213719"/>
                </a:lnTo>
                <a:lnTo>
                  <a:pt x="572121" y="213790"/>
                </a:lnTo>
                <a:lnTo>
                  <a:pt x="571661" y="214085"/>
                </a:lnTo>
                <a:lnTo>
                  <a:pt x="571602" y="213958"/>
                </a:lnTo>
                <a:lnTo>
                  <a:pt x="571625" y="213786"/>
                </a:lnTo>
                <a:lnTo>
                  <a:pt x="571573" y="213636"/>
                </a:lnTo>
                <a:lnTo>
                  <a:pt x="571243" y="213591"/>
                </a:lnTo>
                <a:lnTo>
                  <a:pt x="570681" y="214524"/>
                </a:lnTo>
                <a:lnTo>
                  <a:pt x="570187" y="214118"/>
                </a:lnTo>
                <a:lnTo>
                  <a:pt x="569828" y="213643"/>
                </a:lnTo>
                <a:lnTo>
                  <a:pt x="569603" y="213063"/>
                </a:lnTo>
                <a:lnTo>
                  <a:pt x="569506" y="212367"/>
                </a:lnTo>
                <a:lnTo>
                  <a:pt x="570037" y="211262"/>
                </a:lnTo>
                <a:lnTo>
                  <a:pt x="572166" y="209105"/>
                </a:lnTo>
                <a:lnTo>
                  <a:pt x="571977" y="208884"/>
                </a:lnTo>
                <a:lnTo>
                  <a:pt x="571727" y="208488"/>
                </a:lnTo>
                <a:lnTo>
                  <a:pt x="571636" y="208015"/>
                </a:lnTo>
                <a:lnTo>
                  <a:pt x="571856" y="207554"/>
                </a:lnTo>
                <a:lnTo>
                  <a:pt x="572670" y="207059"/>
                </a:lnTo>
                <a:lnTo>
                  <a:pt x="573056" y="207261"/>
                </a:lnTo>
                <a:lnTo>
                  <a:pt x="573328" y="207665"/>
                </a:lnTo>
                <a:lnTo>
                  <a:pt x="573752" y="207775"/>
                </a:lnTo>
                <a:lnTo>
                  <a:pt x="574533" y="207493"/>
                </a:lnTo>
                <a:lnTo>
                  <a:pt x="575004" y="207188"/>
                </a:lnTo>
                <a:lnTo>
                  <a:pt x="575353" y="206723"/>
                </a:lnTo>
                <a:close/>
                <a:moveTo>
                  <a:pt x="541526" y="196463"/>
                </a:moveTo>
                <a:lnTo>
                  <a:pt x="543019" y="197911"/>
                </a:lnTo>
                <a:lnTo>
                  <a:pt x="543318" y="199531"/>
                </a:lnTo>
                <a:lnTo>
                  <a:pt x="542908" y="201149"/>
                </a:lnTo>
                <a:lnTo>
                  <a:pt x="542280" y="202592"/>
                </a:lnTo>
                <a:lnTo>
                  <a:pt x="541980" y="202246"/>
                </a:lnTo>
                <a:lnTo>
                  <a:pt x="541689" y="202140"/>
                </a:lnTo>
                <a:lnTo>
                  <a:pt x="541367" y="202116"/>
                </a:lnTo>
                <a:lnTo>
                  <a:pt x="540983" y="202001"/>
                </a:lnTo>
                <a:lnTo>
                  <a:pt x="541246" y="199723"/>
                </a:lnTo>
                <a:lnTo>
                  <a:pt x="541236" y="198676"/>
                </a:lnTo>
                <a:lnTo>
                  <a:pt x="540954" y="197912"/>
                </a:lnTo>
                <a:close/>
                <a:moveTo>
                  <a:pt x="437103" y="121719"/>
                </a:moveTo>
                <a:lnTo>
                  <a:pt x="437408" y="122097"/>
                </a:lnTo>
                <a:lnTo>
                  <a:pt x="437822" y="122377"/>
                </a:lnTo>
                <a:lnTo>
                  <a:pt x="438889" y="122904"/>
                </a:lnTo>
                <a:lnTo>
                  <a:pt x="439211" y="122139"/>
                </a:lnTo>
                <a:lnTo>
                  <a:pt x="439553" y="121964"/>
                </a:lnTo>
                <a:lnTo>
                  <a:pt x="439805" y="122360"/>
                </a:lnTo>
                <a:lnTo>
                  <a:pt x="439847" y="123251"/>
                </a:lnTo>
                <a:lnTo>
                  <a:pt x="439643" y="124967"/>
                </a:lnTo>
                <a:lnTo>
                  <a:pt x="439417" y="125723"/>
                </a:lnTo>
                <a:lnTo>
                  <a:pt x="439058" y="126442"/>
                </a:lnTo>
                <a:lnTo>
                  <a:pt x="438413" y="125455"/>
                </a:lnTo>
                <a:lnTo>
                  <a:pt x="435778" y="126941"/>
                </a:lnTo>
                <a:lnTo>
                  <a:pt x="434383" y="125975"/>
                </a:lnTo>
                <a:lnTo>
                  <a:pt x="434126" y="124979"/>
                </a:lnTo>
                <a:lnTo>
                  <a:pt x="433625" y="124199"/>
                </a:lnTo>
                <a:lnTo>
                  <a:pt x="433323" y="123528"/>
                </a:lnTo>
                <a:lnTo>
                  <a:pt x="433703" y="122889"/>
                </a:lnTo>
                <a:lnTo>
                  <a:pt x="434649" y="122588"/>
                </a:lnTo>
                <a:lnTo>
                  <a:pt x="435500" y="122745"/>
                </a:lnTo>
                <a:lnTo>
                  <a:pt x="436302" y="122681"/>
                </a:lnTo>
                <a:close/>
                <a:moveTo>
                  <a:pt x="422433" y="89370"/>
                </a:moveTo>
                <a:lnTo>
                  <a:pt x="423142" y="89989"/>
                </a:lnTo>
                <a:lnTo>
                  <a:pt x="423710" y="90685"/>
                </a:lnTo>
                <a:lnTo>
                  <a:pt x="424356" y="91101"/>
                </a:lnTo>
                <a:lnTo>
                  <a:pt x="425045" y="92102"/>
                </a:lnTo>
                <a:lnTo>
                  <a:pt x="425730" y="93684"/>
                </a:lnTo>
                <a:lnTo>
                  <a:pt x="426841" y="94475"/>
                </a:lnTo>
                <a:lnTo>
                  <a:pt x="429070" y="94532"/>
                </a:lnTo>
                <a:lnTo>
                  <a:pt x="429074" y="95155"/>
                </a:lnTo>
                <a:lnTo>
                  <a:pt x="428296" y="95982"/>
                </a:lnTo>
                <a:lnTo>
                  <a:pt x="427525" y="96188"/>
                </a:lnTo>
                <a:lnTo>
                  <a:pt x="426921" y="96278"/>
                </a:lnTo>
                <a:lnTo>
                  <a:pt x="425773" y="96016"/>
                </a:lnTo>
                <a:lnTo>
                  <a:pt x="424942" y="95588"/>
                </a:lnTo>
                <a:lnTo>
                  <a:pt x="424396" y="95451"/>
                </a:lnTo>
                <a:lnTo>
                  <a:pt x="423428" y="95326"/>
                </a:lnTo>
                <a:lnTo>
                  <a:pt x="422043" y="95400"/>
                </a:lnTo>
                <a:lnTo>
                  <a:pt x="421196" y="95030"/>
                </a:lnTo>
                <a:lnTo>
                  <a:pt x="421318" y="93893"/>
                </a:lnTo>
                <a:lnTo>
                  <a:pt x="422321" y="91968"/>
                </a:lnTo>
                <a:lnTo>
                  <a:pt x="422356" y="90918"/>
                </a:lnTo>
                <a:lnTo>
                  <a:pt x="422080" y="89766"/>
                </a:lnTo>
                <a:close/>
                <a:moveTo>
                  <a:pt x="401093" y="51729"/>
                </a:moveTo>
                <a:lnTo>
                  <a:pt x="401350" y="53607"/>
                </a:lnTo>
                <a:lnTo>
                  <a:pt x="402205" y="54375"/>
                </a:lnTo>
                <a:lnTo>
                  <a:pt x="404941" y="54599"/>
                </a:lnTo>
                <a:lnTo>
                  <a:pt x="405864" y="55063"/>
                </a:lnTo>
                <a:lnTo>
                  <a:pt x="405485" y="55996"/>
                </a:lnTo>
                <a:lnTo>
                  <a:pt x="404571" y="57219"/>
                </a:lnTo>
                <a:lnTo>
                  <a:pt x="403922" y="58563"/>
                </a:lnTo>
                <a:lnTo>
                  <a:pt x="403823" y="60024"/>
                </a:lnTo>
                <a:lnTo>
                  <a:pt x="404136" y="61190"/>
                </a:lnTo>
                <a:lnTo>
                  <a:pt x="405657" y="63476"/>
                </a:lnTo>
                <a:lnTo>
                  <a:pt x="406162" y="63811"/>
                </a:lnTo>
                <a:lnTo>
                  <a:pt x="407361" y="64051"/>
                </a:lnTo>
                <a:lnTo>
                  <a:pt x="407706" y="64401"/>
                </a:lnTo>
                <a:lnTo>
                  <a:pt x="407791" y="65235"/>
                </a:lnTo>
                <a:lnTo>
                  <a:pt x="407498" y="65733"/>
                </a:lnTo>
                <a:lnTo>
                  <a:pt x="406925" y="65917"/>
                </a:lnTo>
                <a:lnTo>
                  <a:pt x="406182" y="65805"/>
                </a:lnTo>
                <a:lnTo>
                  <a:pt x="406610" y="66462"/>
                </a:lnTo>
                <a:lnTo>
                  <a:pt x="408012" y="67552"/>
                </a:lnTo>
                <a:lnTo>
                  <a:pt x="408363" y="68022"/>
                </a:lnTo>
                <a:lnTo>
                  <a:pt x="408314" y="68849"/>
                </a:lnTo>
                <a:lnTo>
                  <a:pt x="407856" y="69140"/>
                </a:lnTo>
                <a:lnTo>
                  <a:pt x="407275" y="69216"/>
                </a:lnTo>
                <a:lnTo>
                  <a:pt x="406880" y="69430"/>
                </a:lnTo>
                <a:lnTo>
                  <a:pt x="405795" y="71779"/>
                </a:lnTo>
                <a:lnTo>
                  <a:pt x="405059" y="72732"/>
                </a:lnTo>
                <a:lnTo>
                  <a:pt x="403661" y="73639"/>
                </a:lnTo>
                <a:lnTo>
                  <a:pt x="402600" y="72826"/>
                </a:lnTo>
                <a:lnTo>
                  <a:pt x="400181" y="71987"/>
                </a:lnTo>
                <a:lnTo>
                  <a:pt x="399127" y="71199"/>
                </a:lnTo>
                <a:lnTo>
                  <a:pt x="398660" y="69415"/>
                </a:lnTo>
                <a:lnTo>
                  <a:pt x="398303" y="65596"/>
                </a:lnTo>
                <a:lnTo>
                  <a:pt x="397987" y="64460"/>
                </a:lnTo>
                <a:lnTo>
                  <a:pt x="396373" y="61329"/>
                </a:lnTo>
                <a:lnTo>
                  <a:pt x="395755" y="60578"/>
                </a:lnTo>
                <a:lnTo>
                  <a:pt x="392997" y="58406"/>
                </a:lnTo>
                <a:lnTo>
                  <a:pt x="392219" y="57597"/>
                </a:lnTo>
                <a:lnTo>
                  <a:pt x="391639" y="56724"/>
                </a:lnTo>
                <a:lnTo>
                  <a:pt x="391303" y="55826"/>
                </a:lnTo>
                <a:lnTo>
                  <a:pt x="391719" y="54316"/>
                </a:lnTo>
                <a:lnTo>
                  <a:pt x="393405" y="54498"/>
                </a:lnTo>
                <a:lnTo>
                  <a:pt x="396951" y="56356"/>
                </a:lnTo>
                <a:lnTo>
                  <a:pt x="399802" y="57479"/>
                </a:lnTo>
                <a:lnTo>
                  <a:pt x="400311" y="56271"/>
                </a:lnTo>
                <a:lnTo>
                  <a:pt x="400184" y="53934"/>
                </a:lnTo>
                <a:close/>
                <a:moveTo>
                  <a:pt x="396882" y="47954"/>
                </a:moveTo>
                <a:lnTo>
                  <a:pt x="397342" y="48267"/>
                </a:lnTo>
                <a:lnTo>
                  <a:pt x="398043" y="48835"/>
                </a:lnTo>
                <a:lnTo>
                  <a:pt x="398300" y="49535"/>
                </a:lnTo>
                <a:lnTo>
                  <a:pt x="397513" y="49987"/>
                </a:lnTo>
                <a:lnTo>
                  <a:pt x="396498" y="50113"/>
                </a:lnTo>
                <a:lnTo>
                  <a:pt x="395749" y="49720"/>
                </a:lnTo>
                <a:lnTo>
                  <a:pt x="396090" y="49256"/>
                </a:lnTo>
                <a:lnTo>
                  <a:pt x="396024" y="49022"/>
                </a:lnTo>
                <a:lnTo>
                  <a:pt x="396551" y="48061"/>
                </a:lnTo>
                <a:close/>
                <a:moveTo>
                  <a:pt x="396791" y="31423"/>
                </a:moveTo>
                <a:lnTo>
                  <a:pt x="397350" y="32025"/>
                </a:lnTo>
                <a:lnTo>
                  <a:pt x="398338" y="33128"/>
                </a:lnTo>
                <a:lnTo>
                  <a:pt x="398414" y="34199"/>
                </a:lnTo>
                <a:lnTo>
                  <a:pt x="398425" y="34780"/>
                </a:lnTo>
                <a:lnTo>
                  <a:pt x="397803" y="33687"/>
                </a:lnTo>
                <a:lnTo>
                  <a:pt x="396975" y="33502"/>
                </a:lnTo>
                <a:lnTo>
                  <a:pt x="396588" y="33024"/>
                </a:lnTo>
                <a:lnTo>
                  <a:pt x="396156" y="32386"/>
                </a:lnTo>
                <a:lnTo>
                  <a:pt x="396364" y="31819"/>
                </a:lnTo>
                <a:close/>
                <a:moveTo>
                  <a:pt x="355602" y="0"/>
                </a:moveTo>
                <a:lnTo>
                  <a:pt x="395266" y="3999"/>
                </a:lnTo>
                <a:lnTo>
                  <a:pt x="396147" y="5455"/>
                </a:lnTo>
                <a:lnTo>
                  <a:pt x="397961" y="7531"/>
                </a:lnTo>
                <a:lnTo>
                  <a:pt x="398526" y="8587"/>
                </a:lnTo>
                <a:lnTo>
                  <a:pt x="398658" y="9968"/>
                </a:lnTo>
                <a:lnTo>
                  <a:pt x="398209" y="11014"/>
                </a:lnTo>
                <a:lnTo>
                  <a:pt x="396295" y="12401"/>
                </a:lnTo>
                <a:lnTo>
                  <a:pt x="395534" y="13466"/>
                </a:lnTo>
                <a:lnTo>
                  <a:pt x="395135" y="15030"/>
                </a:lnTo>
                <a:lnTo>
                  <a:pt x="395056" y="19684"/>
                </a:lnTo>
                <a:lnTo>
                  <a:pt x="394665" y="19910"/>
                </a:lnTo>
                <a:lnTo>
                  <a:pt x="393867" y="20631"/>
                </a:lnTo>
                <a:lnTo>
                  <a:pt x="393341" y="21437"/>
                </a:lnTo>
                <a:lnTo>
                  <a:pt x="393682" y="21863"/>
                </a:lnTo>
                <a:lnTo>
                  <a:pt x="394129" y="22233"/>
                </a:lnTo>
                <a:lnTo>
                  <a:pt x="394071" y="22987"/>
                </a:lnTo>
                <a:lnTo>
                  <a:pt x="393827" y="23801"/>
                </a:lnTo>
                <a:lnTo>
                  <a:pt x="393744" y="24367"/>
                </a:lnTo>
                <a:lnTo>
                  <a:pt x="394633" y="25831"/>
                </a:lnTo>
                <a:lnTo>
                  <a:pt x="394995" y="26647"/>
                </a:lnTo>
                <a:lnTo>
                  <a:pt x="394319" y="27480"/>
                </a:lnTo>
                <a:lnTo>
                  <a:pt x="393763" y="29843"/>
                </a:lnTo>
                <a:lnTo>
                  <a:pt x="393519" y="30371"/>
                </a:lnTo>
                <a:lnTo>
                  <a:pt x="393538" y="31430"/>
                </a:lnTo>
                <a:lnTo>
                  <a:pt x="391221" y="36164"/>
                </a:lnTo>
                <a:lnTo>
                  <a:pt x="387396" y="42210"/>
                </a:lnTo>
                <a:lnTo>
                  <a:pt x="386785" y="44412"/>
                </a:lnTo>
                <a:lnTo>
                  <a:pt x="386002" y="46204"/>
                </a:lnTo>
                <a:lnTo>
                  <a:pt x="385770" y="47241"/>
                </a:lnTo>
                <a:lnTo>
                  <a:pt x="385721" y="48378"/>
                </a:lnTo>
                <a:lnTo>
                  <a:pt x="385777" y="49411"/>
                </a:lnTo>
                <a:lnTo>
                  <a:pt x="386001" y="50388"/>
                </a:lnTo>
                <a:lnTo>
                  <a:pt x="386399" y="51358"/>
                </a:lnTo>
                <a:lnTo>
                  <a:pt x="385760" y="53121"/>
                </a:lnTo>
                <a:lnTo>
                  <a:pt x="386551" y="55149"/>
                </a:lnTo>
                <a:lnTo>
                  <a:pt x="391370" y="61948"/>
                </a:lnTo>
                <a:lnTo>
                  <a:pt x="392587" y="62971"/>
                </a:lnTo>
                <a:lnTo>
                  <a:pt x="393435" y="63236"/>
                </a:lnTo>
                <a:lnTo>
                  <a:pt x="395589" y="63540"/>
                </a:lnTo>
                <a:lnTo>
                  <a:pt x="396359" y="63869"/>
                </a:lnTo>
                <a:lnTo>
                  <a:pt x="396872" y="64713"/>
                </a:lnTo>
                <a:lnTo>
                  <a:pt x="397026" y="65762"/>
                </a:lnTo>
                <a:lnTo>
                  <a:pt x="397017" y="67950"/>
                </a:lnTo>
                <a:lnTo>
                  <a:pt x="398307" y="73077"/>
                </a:lnTo>
                <a:lnTo>
                  <a:pt x="397870" y="74597"/>
                </a:lnTo>
                <a:lnTo>
                  <a:pt x="399288" y="74270"/>
                </a:lnTo>
                <a:lnTo>
                  <a:pt x="400759" y="74709"/>
                </a:lnTo>
                <a:lnTo>
                  <a:pt x="401900" y="75374"/>
                </a:lnTo>
                <a:lnTo>
                  <a:pt x="402313" y="75772"/>
                </a:lnTo>
                <a:lnTo>
                  <a:pt x="403332" y="75294"/>
                </a:lnTo>
                <a:lnTo>
                  <a:pt x="404370" y="75495"/>
                </a:lnTo>
                <a:lnTo>
                  <a:pt x="406740" y="76445"/>
                </a:lnTo>
                <a:lnTo>
                  <a:pt x="406337" y="79774"/>
                </a:lnTo>
                <a:lnTo>
                  <a:pt x="405667" y="82629"/>
                </a:lnTo>
                <a:lnTo>
                  <a:pt x="404737" y="85083"/>
                </a:lnTo>
                <a:lnTo>
                  <a:pt x="402409" y="89527"/>
                </a:lnTo>
                <a:lnTo>
                  <a:pt x="400759" y="98050"/>
                </a:lnTo>
                <a:lnTo>
                  <a:pt x="400585" y="98524"/>
                </a:lnTo>
                <a:lnTo>
                  <a:pt x="400335" y="99038"/>
                </a:lnTo>
                <a:lnTo>
                  <a:pt x="400121" y="99675"/>
                </a:lnTo>
                <a:lnTo>
                  <a:pt x="400088" y="100498"/>
                </a:lnTo>
                <a:lnTo>
                  <a:pt x="400389" y="101364"/>
                </a:lnTo>
                <a:lnTo>
                  <a:pt x="401488" y="103133"/>
                </a:lnTo>
                <a:lnTo>
                  <a:pt x="401695" y="103906"/>
                </a:lnTo>
                <a:lnTo>
                  <a:pt x="401888" y="104308"/>
                </a:lnTo>
                <a:lnTo>
                  <a:pt x="402780" y="105158"/>
                </a:lnTo>
                <a:lnTo>
                  <a:pt x="403094" y="105859"/>
                </a:lnTo>
                <a:lnTo>
                  <a:pt x="403769" y="107922"/>
                </a:lnTo>
                <a:lnTo>
                  <a:pt x="408782" y="112162"/>
                </a:lnTo>
                <a:lnTo>
                  <a:pt x="409700" y="113507"/>
                </a:lnTo>
                <a:lnTo>
                  <a:pt x="410926" y="116014"/>
                </a:lnTo>
                <a:lnTo>
                  <a:pt x="411909" y="117229"/>
                </a:lnTo>
                <a:lnTo>
                  <a:pt x="413021" y="117971"/>
                </a:lnTo>
                <a:lnTo>
                  <a:pt x="415640" y="119100"/>
                </a:lnTo>
                <a:lnTo>
                  <a:pt x="416681" y="119955"/>
                </a:lnTo>
                <a:lnTo>
                  <a:pt x="417982" y="121729"/>
                </a:lnTo>
                <a:lnTo>
                  <a:pt x="418325" y="122582"/>
                </a:lnTo>
                <a:lnTo>
                  <a:pt x="418817" y="122744"/>
                </a:lnTo>
                <a:lnTo>
                  <a:pt x="419440" y="122811"/>
                </a:lnTo>
                <a:lnTo>
                  <a:pt x="420007" y="123004"/>
                </a:lnTo>
                <a:lnTo>
                  <a:pt x="424429" y="126366"/>
                </a:lnTo>
                <a:lnTo>
                  <a:pt x="426980" y="127384"/>
                </a:lnTo>
                <a:lnTo>
                  <a:pt x="430750" y="126272"/>
                </a:lnTo>
                <a:lnTo>
                  <a:pt x="431675" y="127083"/>
                </a:lnTo>
                <a:lnTo>
                  <a:pt x="432693" y="129364"/>
                </a:lnTo>
                <a:lnTo>
                  <a:pt x="434322" y="131383"/>
                </a:lnTo>
                <a:lnTo>
                  <a:pt x="435261" y="132267"/>
                </a:lnTo>
                <a:lnTo>
                  <a:pt x="435934" y="132664"/>
                </a:lnTo>
                <a:lnTo>
                  <a:pt x="437288" y="133691"/>
                </a:lnTo>
                <a:lnTo>
                  <a:pt x="438825" y="135582"/>
                </a:lnTo>
                <a:lnTo>
                  <a:pt x="440779" y="136977"/>
                </a:lnTo>
                <a:lnTo>
                  <a:pt x="443375" y="136465"/>
                </a:lnTo>
                <a:lnTo>
                  <a:pt x="444386" y="136765"/>
                </a:lnTo>
                <a:lnTo>
                  <a:pt x="445901" y="135966"/>
                </a:lnTo>
                <a:lnTo>
                  <a:pt x="448301" y="133908"/>
                </a:lnTo>
                <a:lnTo>
                  <a:pt x="449007" y="132811"/>
                </a:lnTo>
                <a:lnTo>
                  <a:pt x="449387" y="131466"/>
                </a:lnTo>
                <a:lnTo>
                  <a:pt x="449460" y="129981"/>
                </a:lnTo>
                <a:lnTo>
                  <a:pt x="449282" y="128471"/>
                </a:lnTo>
                <a:lnTo>
                  <a:pt x="449709" y="128515"/>
                </a:lnTo>
                <a:lnTo>
                  <a:pt x="449939" y="129635"/>
                </a:lnTo>
                <a:lnTo>
                  <a:pt x="451122" y="131133"/>
                </a:lnTo>
                <a:lnTo>
                  <a:pt x="451291" y="132480"/>
                </a:lnTo>
                <a:lnTo>
                  <a:pt x="451393" y="132850"/>
                </a:lnTo>
                <a:lnTo>
                  <a:pt x="451959" y="133506"/>
                </a:lnTo>
                <a:lnTo>
                  <a:pt x="452076" y="133829"/>
                </a:lnTo>
                <a:lnTo>
                  <a:pt x="451968" y="134178"/>
                </a:lnTo>
                <a:lnTo>
                  <a:pt x="451603" y="134704"/>
                </a:lnTo>
                <a:lnTo>
                  <a:pt x="450902" y="136957"/>
                </a:lnTo>
                <a:lnTo>
                  <a:pt x="450835" y="137724"/>
                </a:lnTo>
                <a:lnTo>
                  <a:pt x="451189" y="138874"/>
                </a:lnTo>
                <a:lnTo>
                  <a:pt x="452564" y="140973"/>
                </a:lnTo>
                <a:lnTo>
                  <a:pt x="452841" y="141720"/>
                </a:lnTo>
                <a:lnTo>
                  <a:pt x="455728" y="146312"/>
                </a:lnTo>
                <a:lnTo>
                  <a:pt x="456672" y="145509"/>
                </a:lnTo>
                <a:lnTo>
                  <a:pt x="458069" y="145755"/>
                </a:lnTo>
                <a:lnTo>
                  <a:pt x="461755" y="147093"/>
                </a:lnTo>
                <a:lnTo>
                  <a:pt x="463204" y="147938"/>
                </a:lnTo>
                <a:lnTo>
                  <a:pt x="463858" y="148155"/>
                </a:lnTo>
                <a:lnTo>
                  <a:pt x="464435" y="148089"/>
                </a:lnTo>
                <a:lnTo>
                  <a:pt x="466100" y="147380"/>
                </a:lnTo>
                <a:lnTo>
                  <a:pt x="475324" y="148483"/>
                </a:lnTo>
                <a:lnTo>
                  <a:pt x="477372" y="147504"/>
                </a:lnTo>
                <a:lnTo>
                  <a:pt x="477528" y="146202"/>
                </a:lnTo>
                <a:lnTo>
                  <a:pt x="477059" y="144690"/>
                </a:lnTo>
                <a:lnTo>
                  <a:pt x="476316" y="143413"/>
                </a:lnTo>
                <a:lnTo>
                  <a:pt x="474846" y="142174"/>
                </a:lnTo>
                <a:lnTo>
                  <a:pt x="474433" y="141022"/>
                </a:lnTo>
                <a:lnTo>
                  <a:pt x="474735" y="140400"/>
                </a:lnTo>
                <a:lnTo>
                  <a:pt x="476048" y="141329"/>
                </a:lnTo>
                <a:lnTo>
                  <a:pt x="477388" y="143453"/>
                </a:lnTo>
                <a:lnTo>
                  <a:pt x="479845" y="151835"/>
                </a:lnTo>
                <a:lnTo>
                  <a:pt x="483409" y="157302"/>
                </a:lnTo>
                <a:lnTo>
                  <a:pt x="483887" y="158575"/>
                </a:lnTo>
                <a:lnTo>
                  <a:pt x="483891" y="160387"/>
                </a:lnTo>
                <a:lnTo>
                  <a:pt x="484191" y="162362"/>
                </a:lnTo>
                <a:lnTo>
                  <a:pt x="484753" y="164299"/>
                </a:lnTo>
                <a:lnTo>
                  <a:pt x="485558" y="166022"/>
                </a:lnTo>
                <a:lnTo>
                  <a:pt x="485105" y="167917"/>
                </a:lnTo>
                <a:lnTo>
                  <a:pt x="485619" y="169753"/>
                </a:lnTo>
                <a:lnTo>
                  <a:pt x="485511" y="170935"/>
                </a:lnTo>
                <a:lnTo>
                  <a:pt x="483192" y="170857"/>
                </a:lnTo>
                <a:lnTo>
                  <a:pt x="484171" y="171471"/>
                </a:lnTo>
                <a:lnTo>
                  <a:pt x="484901" y="172286"/>
                </a:lnTo>
                <a:lnTo>
                  <a:pt x="486169" y="174735"/>
                </a:lnTo>
                <a:lnTo>
                  <a:pt x="490458" y="180689"/>
                </a:lnTo>
                <a:lnTo>
                  <a:pt x="492814" y="181313"/>
                </a:lnTo>
                <a:lnTo>
                  <a:pt x="497256" y="181958"/>
                </a:lnTo>
                <a:lnTo>
                  <a:pt x="495962" y="177499"/>
                </a:lnTo>
                <a:lnTo>
                  <a:pt x="495629" y="176755"/>
                </a:lnTo>
                <a:lnTo>
                  <a:pt x="495766" y="176002"/>
                </a:lnTo>
                <a:lnTo>
                  <a:pt x="495909" y="171205"/>
                </a:lnTo>
                <a:lnTo>
                  <a:pt x="500725" y="173404"/>
                </a:lnTo>
                <a:lnTo>
                  <a:pt x="502086" y="175063"/>
                </a:lnTo>
                <a:lnTo>
                  <a:pt x="502372" y="181737"/>
                </a:lnTo>
                <a:lnTo>
                  <a:pt x="503193" y="184004"/>
                </a:lnTo>
                <a:lnTo>
                  <a:pt x="504653" y="185771"/>
                </a:lnTo>
                <a:lnTo>
                  <a:pt x="506617" y="187557"/>
                </a:lnTo>
                <a:lnTo>
                  <a:pt x="507934" y="188457"/>
                </a:lnTo>
                <a:lnTo>
                  <a:pt x="509240" y="188876"/>
                </a:lnTo>
                <a:lnTo>
                  <a:pt x="512353" y="189193"/>
                </a:lnTo>
                <a:lnTo>
                  <a:pt x="512598" y="188901"/>
                </a:lnTo>
                <a:lnTo>
                  <a:pt x="512773" y="188230"/>
                </a:lnTo>
                <a:lnTo>
                  <a:pt x="513005" y="187559"/>
                </a:lnTo>
                <a:lnTo>
                  <a:pt x="513471" y="187298"/>
                </a:lnTo>
                <a:lnTo>
                  <a:pt x="513879" y="187415"/>
                </a:lnTo>
                <a:lnTo>
                  <a:pt x="514479" y="187793"/>
                </a:lnTo>
                <a:lnTo>
                  <a:pt x="514826" y="187903"/>
                </a:lnTo>
                <a:lnTo>
                  <a:pt x="515273" y="187790"/>
                </a:lnTo>
                <a:lnTo>
                  <a:pt x="516497" y="187126"/>
                </a:lnTo>
                <a:lnTo>
                  <a:pt x="517213" y="187757"/>
                </a:lnTo>
                <a:lnTo>
                  <a:pt x="519080" y="190317"/>
                </a:lnTo>
                <a:lnTo>
                  <a:pt x="519428" y="191231"/>
                </a:lnTo>
                <a:lnTo>
                  <a:pt x="520019" y="191879"/>
                </a:lnTo>
                <a:lnTo>
                  <a:pt x="524446" y="193036"/>
                </a:lnTo>
                <a:lnTo>
                  <a:pt x="528211" y="194800"/>
                </a:lnTo>
                <a:lnTo>
                  <a:pt x="529868" y="195153"/>
                </a:lnTo>
                <a:lnTo>
                  <a:pt x="529278" y="196576"/>
                </a:lnTo>
                <a:lnTo>
                  <a:pt x="529657" y="197844"/>
                </a:lnTo>
                <a:lnTo>
                  <a:pt x="531272" y="200343"/>
                </a:lnTo>
                <a:lnTo>
                  <a:pt x="529785" y="200550"/>
                </a:lnTo>
                <a:lnTo>
                  <a:pt x="528361" y="201027"/>
                </a:lnTo>
                <a:lnTo>
                  <a:pt x="529003" y="201705"/>
                </a:lnTo>
                <a:lnTo>
                  <a:pt x="529179" y="202428"/>
                </a:lnTo>
                <a:lnTo>
                  <a:pt x="528867" y="203102"/>
                </a:lnTo>
                <a:lnTo>
                  <a:pt x="528109" y="203617"/>
                </a:lnTo>
                <a:lnTo>
                  <a:pt x="529742" y="204545"/>
                </a:lnTo>
                <a:lnTo>
                  <a:pt x="530476" y="205083"/>
                </a:lnTo>
                <a:lnTo>
                  <a:pt x="531998" y="207705"/>
                </a:lnTo>
                <a:lnTo>
                  <a:pt x="532156" y="208095"/>
                </a:lnTo>
                <a:lnTo>
                  <a:pt x="532631" y="208419"/>
                </a:lnTo>
                <a:lnTo>
                  <a:pt x="534971" y="210430"/>
                </a:lnTo>
                <a:lnTo>
                  <a:pt x="536758" y="211293"/>
                </a:lnTo>
                <a:lnTo>
                  <a:pt x="537145" y="211949"/>
                </a:lnTo>
                <a:lnTo>
                  <a:pt x="536575" y="213086"/>
                </a:lnTo>
                <a:lnTo>
                  <a:pt x="537514" y="213469"/>
                </a:lnTo>
                <a:lnTo>
                  <a:pt x="538853" y="213452"/>
                </a:lnTo>
                <a:lnTo>
                  <a:pt x="540114" y="213150"/>
                </a:lnTo>
                <a:lnTo>
                  <a:pt x="540869" y="212610"/>
                </a:lnTo>
                <a:lnTo>
                  <a:pt x="541056" y="211791"/>
                </a:lnTo>
                <a:lnTo>
                  <a:pt x="540396" y="211530"/>
                </a:lnTo>
                <a:lnTo>
                  <a:pt x="539312" y="211341"/>
                </a:lnTo>
                <a:lnTo>
                  <a:pt x="538206" y="210795"/>
                </a:lnTo>
                <a:lnTo>
                  <a:pt x="539029" y="210023"/>
                </a:lnTo>
                <a:lnTo>
                  <a:pt x="539906" y="209894"/>
                </a:lnTo>
                <a:lnTo>
                  <a:pt x="540787" y="209945"/>
                </a:lnTo>
                <a:lnTo>
                  <a:pt x="541589" y="209615"/>
                </a:lnTo>
                <a:lnTo>
                  <a:pt x="542092" y="208801"/>
                </a:lnTo>
                <a:lnTo>
                  <a:pt x="541968" y="207976"/>
                </a:lnTo>
                <a:lnTo>
                  <a:pt x="541431" y="207320"/>
                </a:lnTo>
                <a:lnTo>
                  <a:pt x="540697" y="207003"/>
                </a:lnTo>
                <a:lnTo>
                  <a:pt x="540087" y="206520"/>
                </a:lnTo>
                <a:lnTo>
                  <a:pt x="539754" y="205491"/>
                </a:lnTo>
                <a:lnTo>
                  <a:pt x="539833" y="204334"/>
                </a:lnTo>
                <a:lnTo>
                  <a:pt x="540412" y="203438"/>
                </a:lnTo>
                <a:lnTo>
                  <a:pt x="541464" y="203178"/>
                </a:lnTo>
                <a:lnTo>
                  <a:pt x="542155" y="203869"/>
                </a:lnTo>
                <a:lnTo>
                  <a:pt x="542807" y="204826"/>
                </a:lnTo>
                <a:lnTo>
                  <a:pt x="543713" y="205374"/>
                </a:lnTo>
                <a:lnTo>
                  <a:pt x="545509" y="205584"/>
                </a:lnTo>
                <a:lnTo>
                  <a:pt x="546131" y="205288"/>
                </a:lnTo>
                <a:lnTo>
                  <a:pt x="547072" y="204446"/>
                </a:lnTo>
                <a:lnTo>
                  <a:pt x="548334" y="203652"/>
                </a:lnTo>
                <a:lnTo>
                  <a:pt x="548727" y="204238"/>
                </a:lnTo>
                <a:lnTo>
                  <a:pt x="548430" y="208296"/>
                </a:lnTo>
                <a:lnTo>
                  <a:pt x="548674" y="210674"/>
                </a:lnTo>
                <a:lnTo>
                  <a:pt x="549483" y="212635"/>
                </a:lnTo>
                <a:lnTo>
                  <a:pt x="551091" y="213270"/>
                </a:lnTo>
                <a:lnTo>
                  <a:pt x="550479" y="214150"/>
                </a:lnTo>
                <a:lnTo>
                  <a:pt x="550238" y="215120"/>
                </a:lnTo>
                <a:lnTo>
                  <a:pt x="550605" y="215799"/>
                </a:lnTo>
                <a:lnTo>
                  <a:pt x="551777" y="215783"/>
                </a:lnTo>
                <a:lnTo>
                  <a:pt x="552566" y="215242"/>
                </a:lnTo>
                <a:lnTo>
                  <a:pt x="552846" y="214445"/>
                </a:lnTo>
                <a:lnTo>
                  <a:pt x="553017" y="213509"/>
                </a:lnTo>
                <a:lnTo>
                  <a:pt x="553505" y="212537"/>
                </a:lnTo>
                <a:lnTo>
                  <a:pt x="554056" y="213153"/>
                </a:lnTo>
                <a:lnTo>
                  <a:pt x="554237" y="213787"/>
                </a:lnTo>
                <a:lnTo>
                  <a:pt x="554129" y="214423"/>
                </a:lnTo>
                <a:lnTo>
                  <a:pt x="553723" y="215038"/>
                </a:lnTo>
                <a:lnTo>
                  <a:pt x="555139" y="214588"/>
                </a:lnTo>
                <a:lnTo>
                  <a:pt x="555702" y="214304"/>
                </a:lnTo>
                <a:lnTo>
                  <a:pt x="555613" y="215196"/>
                </a:lnTo>
                <a:lnTo>
                  <a:pt x="555278" y="215968"/>
                </a:lnTo>
                <a:lnTo>
                  <a:pt x="554719" y="216608"/>
                </a:lnTo>
                <a:lnTo>
                  <a:pt x="554024" y="217141"/>
                </a:lnTo>
                <a:lnTo>
                  <a:pt x="555324" y="218072"/>
                </a:lnTo>
                <a:lnTo>
                  <a:pt x="555725" y="218292"/>
                </a:lnTo>
                <a:lnTo>
                  <a:pt x="555412" y="218695"/>
                </a:lnTo>
                <a:lnTo>
                  <a:pt x="555186" y="219282"/>
                </a:lnTo>
                <a:lnTo>
                  <a:pt x="555065" y="219989"/>
                </a:lnTo>
                <a:lnTo>
                  <a:pt x="555052" y="220782"/>
                </a:lnTo>
                <a:lnTo>
                  <a:pt x="557786" y="219846"/>
                </a:lnTo>
                <a:lnTo>
                  <a:pt x="559119" y="219549"/>
                </a:lnTo>
                <a:lnTo>
                  <a:pt x="560294" y="219830"/>
                </a:lnTo>
                <a:lnTo>
                  <a:pt x="560356" y="218105"/>
                </a:lnTo>
                <a:lnTo>
                  <a:pt x="561987" y="219117"/>
                </a:lnTo>
                <a:lnTo>
                  <a:pt x="563276" y="221179"/>
                </a:lnTo>
                <a:lnTo>
                  <a:pt x="562343" y="222592"/>
                </a:lnTo>
                <a:lnTo>
                  <a:pt x="562628" y="223184"/>
                </a:lnTo>
                <a:lnTo>
                  <a:pt x="563438" y="224192"/>
                </a:lnTo>
                <a:lnTo>
                  <a:pt x="563592" y="224547"/>
                </a:lnTo>
                <a:lnTo>
                  <a:pt x="563741" y="225279"/>
                </a:lnTo>
                <a:lnTo>
                  <a:pt x="564242" y="225548"/>
                </a:lnTo>
                <a:lnTo>
                  <a:pt x="564832" y="225664"/>
                </a:lnTo>
                <a:lnTo>
                  <a:pt x="565270" y="226004"/>
                </a:lnTo>
                <a:lnTo>
                  <a:pt x="565744" y="227527"/>
                </a:lnTo>
                <a:lnTo>
                  <a:pt x="565525" y="228536"/>
                </a:lnTo>
                <a:lnTo>
                  <a:pt x="565058" y="229407"/>
                </a:lnTo>
                <a:lnTo>
                  <a:pt x="564809" y="230533"/>
                </a:lnTo>
                <a:lnTo>
                  <a:pt x="565305" y="232822"/>
                </a:lnTo>
                <a:lnTo>
                  <a:pt x="566534" y="234354"/>
                </a:lnTo>
                <a:lnTo>
                  <a:pt x="569816" y="237174"/>
                </a:lnTo>
                <a:lnTo>
                  <a:pt x="568078" y="237301"/>
                </a:lnTo>
                <a:lnTo>
                  <a:pt x="568434" y="238606"/>
                </a:lnTo>
                <a:lnTo>
                  <a:pt x="569590" y="240354"/>
                </a:lnTo>
                <a:lnTo>
                  <a:pt x="570272" y="241817"/>
                </a:lnTo>
                <a:lnTo>
                  <a:pt x="569709" y="241456"/>
                </a:lnTo>
                <a:lnTo>
                  <a:pt x="569143" y="241288"/>
                </a:lnTo>
                <a:lnTo>
                  <a:pt x="568566" y="241322"/>
                </a:lnTo>
                <a:lnTo>
                  <a:pt x="567921" y="241542"/>
                </a:lnTo>
                <a:lnTo>
                  <a:pt x="567583" y="240720"/>
                </a:lnTo>
                <a:lnTo>
                  <a:pt x="566941" y="240320"/>
                </a:lnTo>
                <a:lnTo>
                  <a:pt x="566238" y="240346"/>
                </a:lnTo>
                <a:lnTo>
                  <a:pt x="565677" y="240773"/>
                </a:lnTo>
                <a:lnTo>
                  <a:pt x="565245" y="239664"/>
                </a:lnTo>
                <a:lnTo>
                  <a:pt x="564725" y="238822"/>
                </a:lnTo>
                <a:lnTo>
                  <a:pt x="564052" y="238238"/>
                </a:lnTo>
                <a:lnTo>
                  <a:pt x="563167" y="237913"/>
                </a:lnTo>
                <a:lnTo>
                  <a:pt x="563613" y="237141"/>
                </a:lnTo>
                <a:lnTo>
                  <a:pt x="563841" y="236218"/>
                </a:lnTo>
                <a:lnTo>
                  <a:pt x="563823" y="235253"/>
                </a:lnTo>
                <a:lnTo>
                  <a:pt x="563523" y="234424"/>
                </a:lnTo>
                <a:lnTo>
                  <a:pt x="563240" y="234090"/>
                </a:lnTo>
                <a:lnTo>
                  <a:pt x="562338" y="233384"/>
                </a:lnTo>
                <a:lnTo>
                  <a:pt x="561965" y="233227"/>
                </a:lnTo>
                <a:lnTo>
                  <a:pt x="561301" y="233300"/>
                </a:lnTo>
                <a:lnTo>
                  <a:pt x="561114" y="233603"/>
                </a:lnTo>
                <a:lnTo>
                  <a:pt x="561170" y="234150"/>
                </a:lnTo>
                <a:lnTo>
                  <a:pt x="560631" y="234804"/>
                </a:lnTo>
                <a:lnTo>
                  <a:pt x="560303" y="235451"/>
                </a:lnTo>
                <a:lnTo>
                  <a:pt x="559788" y="235866"/>
                </a:lnTo>
                <a:lnTo>
                  <a:pt x="558670" y="235875"/>
                </a:lnTo>
                <a:lnTo>
                  <a:pt x="557673" y="235513"/>
                </a:lnTo>
                <a:lnTo>
                  <a:pt x="557368" y="234997"/>
                </a:lnTo>
                <a:lnTo>
                  <a:pt x="557173" y="234349"/>
                </a:lnTo>
                <a:lnTo>
                  <a:pt x="556563" y="233617"/>
                </a:lnTo>
                <a:lnTo>
                  <a:pt x="555048" y="232973"/>
                </a:lnTo>
                <a:lnTo>
                  <a:pt x="555122" y="234172"/>
                </a:lnTo>
                <a:lnTo>
                  <a:pt x="555827" y="236105"/>
                </a:lnTo>
                <a:lnTo>
                  <a:pt x="556155" y="237646"/>
                </a:lnTo>
                <a:lnTo>
                  <a:pt x="555453" y="239140"/>
                </a:lnTo>
                <a:lnTo>
                  <a:pt x="554114" y="240549"/>
                </a:lnTo>
                <a:lnTo>
                  <a:pt x="552551" y="241379"/>
                </a:lnTo>
                <a:lnTo>
                  <a:pt x="551101" y="241103"/>
                </a:lnTo>
                <a:lnTo>
                  <a:pt x="551307" y="242365"/>
                </a:lnTo>
                <a:lnTo>
                  <a:pt x="551780" y="243454"/>
                </a:lnTo>
                <a:lnTo>
                  <a:pt x="552993" y="245356"/>
                </a:lnTo>
                <a:lnTo>
                  <a:pt x="553089" y="245674"/>
                </a:lnTo>
                <a:lnTo>
                  <a:pt x="553199" y="246600"/>
                </a:lnTo>
                <a:lnTo>
                  <a:pt x="553302" y="246907"/>
                </a:lnTo>
                <a:lnTo>
                  <a:pt x="553719" y="247177"/>
                </a:lnTo>
                <a:lnTo>
                  <a:pt x="554636" y="247224"/>
                </a:lnTo>
                <a:lnTo>
                  <a:pt x="554935" y="247348"/>
                </a:lnTo>
                <a:lnTo>
                  <a:pt x="555353" y="248317"/>
                </a:lnTo>
                <a:lnTo>
                  <a:pt x="555106" y="249046"/>
                </a:lnTo>
                <a:lnTo>
                  <a:pt x="553865" y="250543"/>
                </a:lnTo>
                <a:lnTo>
                  <a:pt x="554891" y="251149"/>
                </a:lnTo>
                <a:lnTo>
                  <a:pt x="555586" y="253702"/>
                </a:lnTo>
                <a:lnTo>
                  <a:pt x="557009" y="254444"/>
                </a:lnTo>
                <a:lnTo>
                  <a:pt x="557346" y="254838"/>
                </a:lnTo>
                <a:lnTo>
                  <a:pt x="558189" y="256692"/>
                </a:lnTo>
                <a:lnTo>
                  <a:pt x="558330" y="257371"/>
                </a:lnTo>
                <a:lnTo>
                  <a:pt x="558618" y="257753"/>
                </a:lnTo>
                <a:lnTo>
                  <a:pt x="559343" y="257675"/>
                </a:lnTo>
                <a:lnTo>
                  <a:pt x="560149" y="257438"/>
                </a:lnTo>
                <a:lnTo>
                  <a:pt x="560664" y="257342"/>
                </a:lnTo>
                <a:lnTo>
                  <a:pt x="561470" y="257712"/>
                </a:lnTo>
                <a:lnTo>
                  <a:pt x="561899" y="258184"/>
                </a:lnTo>
                <a:lnTo>
                  <a:pt x="562141" y="258795"/>
                </a:lnTo>
                <a:lnTo>
                  <a:pt x="562340" y="259606"/>
                </a:lnTo>
                <a:lnTo>
                  <a:pt x="562425" y="262871"/>
                </a:lnTo>
                <a:lnTo>
                  <a:pt x="562240" y="263264"/>
                </a:lnTo>
                <a:lnTo>
                  <a:pt x="561885" y="263583"/>
                </a:lnTo>
                <a:lnTo>
                  <a:pt x="561529" y="264023"/>
                </a:lnTo>
                <a:lnTo>
                  <a:pt x="561294" y="264790"/>
                </a:lnTo>
                <a:lnTo>
                  <a:pt x="561162" y="265539"/>
                </a:lnTo>
                <a:lnTo>
                  <a:pt x="560920" y="266105"/>
                </a:lnTo>
                <a:lnTo>
                  <a:pt x="560592" y="266548"/>
                </a:lnTo>
                <a:lnTo>
                  <a:pt x="560187" y="266922"/>
                </a:lnTo>
                <a:lnTo>
                  <a:pt x="561437" y="266840"/>
                </a:lnTo>
                <a:lnTo>
                  <a:pt x="562451" y="265948"/>
                </a:lnTo>
                <a:lnTo>
                  <a:pt x="563770" y="263816"/>
                </a:lnTo>
                <a:lnTo>
                  <a:pt x="564622" y="264686"/>
                </a:lnTo>
                <a:lnTo>
                  <a:pt x="565250" y="265590"/>
                </a:lnTo>
                <a:lnTo>
                  <a:pt x="565950" y="266322"/>
                </a:lnTo>
                <a:lnTo>
                  <a:pt x="566975" y="266707"/>
                </a:lnTo>
                <a:lnTo>
                  <a:pt x="569052" y="266470"/>
                </a:lnTo>
                <a:lnTo>
                  <a:pt x="570053" y="266601"/>
                </a:lnTo>
                <a:lnTo>
                  <a:pt x="570423" y="267366"/>
                </a:lnTo>
                <a:lnTo>
                  <a:pt x="571852" y="269075"/>
                </a:lnTo>
                <a:lnTo>
                  <a:pt x="572574" y="269703"/>
                </a:lnTo>
                <a:lnTo>
                  <a:pt x="572918" y="269599"/>
                </a:lnTo>
                <a:lnTo>
                  <a:pt x="573134" y="269227"/>
                </a:lnTo>
                <a:lnTo>
                  <a:pt x="573497" y="269042"/>
                </a:lnTo>
                <a:lnTo>
                  <a:pt x="574444" y="269106"/>
                </a:lnTo>
                <a:lnTo>
                  <a:pt x="575552" y="269322"/>
                </a:lnTo>
                <a:lnTo>
                  <a:pt x="576382" y="269974"/>
                </a:lnTo>
                <a:lnTo>
                  <a:pt x="576513" y="271373"/>
                </a:lnTo>
                <a:lnTo>
                  <a:pt x="575401" y="270820"/>
                </a:lnTo>
                <a:lnTo>
                  <a:pt x="574115" y="270403"/>
                </a:lnTo>
                <a:lnTo>
                  <a:pt x="573379" y="270592"/>
                </a:lnTo>
                <a:lnTo>
                  <a:pt x="573924" y="271842"/>
                </a:lnTo>
                <a:lnTo>
                  <a:pt x="574037" y="273047"/>
                </a:lnTo>
                <a:lnTo>
                  <a:pt x="573301" y="274037"/>
                </a:lnTo>
                <a:lnTo>
                  <a:pt x="572959" y="274761"/>
                </a:lnTo>
                <a:lnTo>
                  <a:pt x="574249" y="275185"/>
                </a:lnTo>
                <a:lnTo>
                  <a:pt x="576554" y="274724"/>
                </a:lnTo>
                <a:lnTo>
                  <a:pt x="577607" y="274837"/>
                </a:lnTo>
                <a:lnTo>
                  <a:pt x="577946" y="275877"/>
                </a:lnTo>
                <a:lnTo>
                  <a:pt x="578453" y="276635"/>
                </a:lnTo>
                <a:lnTo>
                  <a:pt x="581147" y="277210"/>
                </a:lnTo>
                <a:lnTo>
                  <a:pt x="581882" y="278164"/>
                </a:lnTo>
                <a:lnTo>
                  <a:pt x="581995" y="279394"/>
                </a:lnTo>
                <a:lnTo>
                  <a:pt x="582472" y="280391"/>
                </a:lnTo>
                <a:lnTo>
                  <a:pt x="583200" y="281091"/>
                </a:lnTo>
                <a:lnTo>
                  <a:pt x="584059" y="281411"/>
                </a:lnTo>
                <a:lnTo>
                  <a:pt x="584157" y="281893"/>
                </a:lnTo>
                <a:lnTo>
                  <a:pt x="585835" y="284695"/>
                </a:lnTo>
                <a:lnTo>
                  <a:pt x="585552" y="287346"/>
                </a:lnTo>
                <a:lnTo>
                  <a:pt x="582768" y="291069"/>
                </a:lnTo>
                <a:lnTo>
                  <a:pt x="582490" y="293937"/>
                </a:lnTo>
                <a:lnTo>
                  <a:pt x="584041" y="298049"/>
                </a:lnTo>
                <a:lnTo>
                  <a:pt x="584548" y="298736"/>
                </a:lnTo>
                <a:lnTo>
                  <a:pt x="585105" y="298491"/>
                </a:lnTo>
                <a:lnTo>
                  <a:pt x="585761" y="297173"/>
                </a:lnTo>
                <a:lnTo>
                  <a:pt x="586127" y="296904"/>
                </a:lnTo>
                <a:lnTo>
                  <a:pt x="586712" y="296974"/>
                </a:lnTo>
                <a:lnTo>
                  <a:pt x="586784" y="297074"/>
                </a:lnTo>
                <a:lnTo>
                  <a:pt x="586802" y="297371"/>
                </a:lnTo>
                <a:lnTo>
                  <a:pt x="587194" y="298045"/>
                </a:lnTo>
                <a:lnTo>
                  <a:pt x="587235" y="298326"/>
                </a:lnTo>
                <a:lnTo>
                  <a:pt x="587129" y="298651"/>
                </a:lnTo>
                <a:lnTo>
                  <a:pt x="587072" y="298915"/>
                </a:lnTo>
                <a:lnTo>
                  <a:pt x="587316" y="299071"/>
                </a:lnTo>
                <a:lnTo>
                  <a:pt x="588276" y="299139"/>
                </a:lnTo>
                <a:lnTo>
                  <a:pt x="588462" y="299209"/>
                </a:lnTo>
                <a:lnTo>
                  <a:pt x="588771" y="300295"/>
                </a:lnTo>
                <a:lnTo>
                  <a:pt x="588800" y="301003"/>
                </a:lnTo>
                <a:lnTo>
                  <a:pt x="588472" y="301270"/>
                </a:lnTo>
                <a:lnTo>
                  <a:pt x="588183" y="301958"/>
                </a:lnTo>
                <a:lnTo>
                  <a:pt x="588550" y="303628"/>
                </a:lnTo>
                <a:lnTo>
                  <a:pt x="589575" y="306414"/>
                </a:lnTo>
                <a:lnTo>
                  <a:pt x="589069" y="306955"/>
                </a:lnTo>
                <a:lnTo>
                  <a:pt x="588515" y="307321"/>
                </a:lnTo>
                <a:lnTo>
                  <a:pt x="587877" y="307545"/>
                </a:lnTo>
                <a:lnTo>
                  <a:pt x="587127" y="307635"/>
                </a:lnTo>
                <a:lnTo>
                  <a:pt x="587701" y="308560"/>
                </a:lnTo>
                <a:lnTo>
                  <a:pt x="589674" y="309172"/>
                </a:lnTo>
                <a:lnTo>
                  <a:pt x="590575" y="310028"/>
                </a:lnTo>
                <a:lnTo>
                  <a:pt x="589391" y="310866"/>
                </a:lnTo>
                <a:lnTo>
                  <a:pt x="588115" y="311470"/>
                </a:lnTo>
                <a:lnTo>
                  <a:pt x="587030" y="312314"/>
                </a:lnTo>
                <a:lnTo>
                  <a:pt x="586450" y="313888"/>
                </a:lnTo>
                <a:lnTo>
                  <a:pt x="586615" y="315932"/>
                </a:lnTo>
                <a:lnTo>
                  <a:pt x="587580" y="315941"/>
                </a:lnTo>
                <a:lnTo>
                  <a:pt x="590556" y="314116"/>
                </a:lnTo>
                <a:lnTo>
                  <a:pt x="590993" y="315283"/>
                </a:lnTo>
                <a:lnTo>
                  <a:pt x="592035" y="315808"/>
                </a:lnTo>
                <a:lnTo>
                  <a:pt x="593105" y="316022"/>
                </a:lnTo>
                <a:lnTo>
                  <a:pt x="593568" y="316272"/>
                </a:lnTo>
                <a:lnTo>
                  <a:pt x="593168" y="318476"/>
                </a:lnTo>
                <a:lnTo>
                  <a:pt x="593361" y="319590"/>
                </a:lnTo>
                <a:lnTo>
                  <a:pt x="594340" y="320179"/>
                </a:lnTo>
                <a:lnTo>
                  <a:pt x="594312" y="320682"/>
                </a:lnTo>
                <a:lnTo>
                  <a:pt x="594506" y="321681"/>
                </a:lnTo>
                <a:lnTo>
                  <a:pt x="595217" y="322388"/>
                </a:lnTo>
                <a:lnTo>
                  <a:pt x="596724" y="321989"/>
                </a:lnTo>
                <a:lnTo>
                  <a:pt x="597324" y="321297"/>
                </a:lnTo>
                <a:lnTo>
                  <a:pt x="598241" y="319337"/>
                </a:lnTo>
                <a:lnTo>
                  <a:pt x="598938" y="318718"/>
                </a:lnTo>
                <a:lnTo>
                  <a:pt x="599468" y="319367"/>
                </a:lnTo>
                <a:lnTo>
                  <a:pt x="599700" y="320077"/>
                </a:lnTo>
                <a:lnTo>
                  <a:pt x="599977" y="321924"/>
                </a:lnTo>
                <a:lnTo>
                  <a:pt x="596123" y="325205"/>
                </a:lnTo>
                <a:lnTo>
                  <a:pt x="595626" y="326409"/>
                </a:lnTo>
                <a:lnTo>
                  <a:pt x="595782" y="328145"/>
                </a:lnTo>
                <a:lnTo>
                  <a:pt x="596652" y="331072"/>
                </a:lnTo>
                <a:lnTo>
                  <a:pt x="597203" y="332067"/>
                </a:lnTo>
                <a:lnTo>
                  <a:pt x="597406" y="332628"/>
                </a:lnTo>
                <a:lnTo>
                  <a:pt x="597338" y="333234"/>
                </a:lnTo>
                <a:lnTo>
                  <a:pt x="596808" y="334001"/>
                </a:lnTo>
                <a:lnTo>
                  <a:pt x="596221" y="334115"/>
                </a:lnTo>
                <a:lnTo>
                  <a:pt x="595521" y="334162"/>
                </a:lnTo>
                <a:lnTo>
                  <a:pt x="594587" y="334734"/>
                </a:lnTo>
                <a:lnTo>
                  <a:pt x="593933" y="335962"/>
                </a:lnTo>
                <a:lnTo>
                  <a:pt x="593965" y="337484"/>
                </a:lnTo>
                <a:lnTo>
                  <a:pt x="594443" y="339091"/>
                </a:lnTo>
                <a:lnTo>
                  <a:pt x="595098" y="340581"/>
                </a:lnTo>
                <a:lnTo>
                  <a:pt x="595589" y="341425"/>
                </a:lnTo>
                <a:lnTo>
                  <a:pt x="595940" y="341842"/>
                </a:lnTo>
                <a:lnTo>
                  <a:pt x="596153" y="342308"/>
                </a:lnTo>
                <a:lnTo>
                  <a:pt x="596225" y="343293"/>
                </a:lnTo>
                <a:lnTo>
                  <a:pt x="596104" y="343935"/>
                </a:lnTo>
                <a:lnTo>
                  <a:pt x="595556" y="345603"/>
                </a:lnTo>
                <a:lnTo>
                  <a:pt x="595373" y="346448"/>
                </a:lnTo>
                <a:lnTo>
                  <a:pt x="595437" y="348004"/>
                </a:lnTo>
                <a:lnTo>
                  <a:pt x="595845" y="349682"/>
                </a:lnTo>
                <a:lnTo>
                  <a:pt x="597903" y="354474"/>
                </a:lnTo>
                <a:lnTo>
                  <a:pt x="597999" y="355679"/>
                </a:lnTo>
                <a:lnTo>
                  <a:pt x="597863" y="359158"/>
                </a:lnTo>
                <a:lnTo>
                  <a:pt x="598177" y="360667"/>
                </a:lnTo>
                <a:lnTo>
                  <a:pt x="600237" y="365576"/>
                </a:lnTo>
                <a:lnTo>
                  <a:pt x="599130" y="366331"/>
                </a:lnTo>
                <a:lnTo>
                  <a:pt x="598729" y="366817"/>
                </a:lnTo>
                <a:lnTo>
                  <a:pt x="598602" y="367447"/>
                </a:lnTo>
                <a:lnTo>
                  <a:pt x="599956" y="368072"/>
                </a:lnTo>
                <a:lnTo>
                  <a:pt x="600206" y="369515"/>
                </a:lnTo>
                <a:lnTo>
                  <a:pt x="600397" y="369948"/>
                </a:lnTo>
                <a:lnTo>
                  <a:pt x="601800" y="372118"/>
                </a:lnTo>
                <a:lnTo>
                  <a:pt x="601474" y="372873"/>
                </a:lnTo>
                <a:lnTo>
                  <a:pt x="600313" y="374109"/>
                </a:lnTo>
                <a:lnTo>
                  <a:pt x="600090" y="374708"/>
                </a:lnTo>
                <a:lnTo>
                  <a:pt x="600366" y="374996"/>
                </a:lnTo>
                <a:lnTo>
                  <a:pt x="603367" y="376660"/>
                </a:lnTo>
                <a:lnTo>
                  <a:pt x="603699" y="376931"/>
                </a:lnTo>
                <a:lnTo>
                  <a:pt x="604193" y="377517"/>
                </a:lnTo>
                <a:lnTo>
                  <a:pt x="604644" y="378623"/>
                </a:lnTo>
                <a:lnTo>
                  <a:pt x="604986" y="379853"/>
                </a:lnTo>
                <a:lnTo>
                  <a:pt x="605606" y="380582"/>
                </a:lnTo>
                <a:lnTo>
                  <a:pt x="606883" y="380163"/>
                </a:lnTo>
                <a:lnTo>
                  <a:pt x="607117" y="381567"/>
                </a:lnTo>
                <a:lnTo>
                  <a:pt x="607062" y="383116"/>
                </a:lnTo>
                <a:lnTo>
                  <a:pt x="606675" y="385926"/>
                </a:lnTo>
                <a:lnTo>
                  <a:pt x="606146" y="387674"/>
                </a:lnTo>
                <a:lnTo>
                  <a:pt x="605230" y="388627"/>
                </a:lnTo>
                <a:lnTo>
                  <a:pt x="604231" y="389454"/>
                </a:lnTo>
                <a:lnTo>
                  <a:pt x="603363" y="390799"/>
                </a:lnTo>
                <a:lnTo>
                  <a:pt x="605450" y="390681"/>
                </a:lnTo>
                <a:lnTo>
                  <a:pt x="608088" y="389577"/>
                </a:lnTo>
                <a:lnTo>
                  <a:pt x="610555" y="388103"/>
                </a:lnTo>
                <a:lnTo>
                  <a:pt x="612100" y="386838"/>
                </a:lnTo>
                <a:lnTo>
                  <a:pt x="613431" y="384279"/>
                </a:lnTo>
                <a:lnTo>
                  <a:pt x="614267" y="383595"/>
                </a:lnTo>
                <a:lnTo>
                  <a:pt x="615379" y="384514"/>
                </a:lnTo>
                <a:lnTo>
                  <a:pt x="616923" y="387116"/>
                </a:lnTo>
                <a:lnTo>
                  <a:pt x="617603" y="388632"/>
                </a:lnTo>
                <a:lnTo>
                  <a:pt x="617816" y="389865"/>
                </a:lnTo>
                <a:lnTo>
                  <a:pt x="618040" y="390690"/>
                </a:lnTo>
                <a:lnTo>
                  <a:pt x="622998" y="396232"/>
                </a:lnTo>
                <a:lnTo>
                  <a:pt x="623404" y="397177"/>
                </a:lnTo>
                <a:lnTo>
                  <a:pt x="623707" y="399508"/>
                </a:lnTo>
                <a:lnTo>
                  <a:pt x="624787" y="402024"/>
                </a:lnTo>
                <a:lnTo>
                  <a:pt x="626200" y="404082"/>
                </a:lnTo>
                <a:lnTo>
                  <a:pt x="627528" y="405091"/>
                </a:lnTo>
                <a:lnTo>
                  <a:pt x="626708" y="398173"/>
                </a:lnTo>
                <a:lnTo>
                  <a:pt x="623563" y="386482"/>
                </a:lnTo>
                <a:lnTo>
                  <a:pt x="622519" y="384786"/>
                </a:lnTo>
                <a:lnTo>
                  <a:pt x="622144" y="382959"/>
                </a:lnTo>
                <a:lnTo>
                  <a:pt x="622393" y="381657"/>
                </a:lnTo>
                <a:lnTo>
                  <a:pt x="623720" y="382291"/>
                </a:lnTo>
                <a:lnTo>
                  <a:pt x="623369" y="381058"/>
                </a:lnTo>
                <a:lnTo>
                  <a:pt x="622648" y="379886"/>
                </a:lnTo>
                <a:lnTo>
                  <a:pt x="622302" y="378696"/>
                </a:lnTo>
                <a:lnTo>
                  <a:pt x="623127" y="377353"/>
                </a:lnTo>
                <a:lnTo>
                  <a:pt x="623889" y="376412"/>
                </a:lnTo>
                <a:lnTo>
                  <a:pt x="625455" y="373366"/>
                </a:lnTo>
                <a:lnTo>
                  <a:pt x="626209" y="371031"/>
                </a:lnTo>
                <a:lnTo>
                  <a:pt x="626990" y="370063"/>
                </a:lnTo>
                <a:lnTo>
                  <a:pt x="627901" y="369370"/>
                </a:lnTo>
                <a:lnTo>
                  <a:pt x="628716" y="369160"/>
                </a:lnTo>
                <a:lnTo>
                  <a:pt x="629781" y="369079"/>
                </a:lnTo>
                <a:lnTo>
                  <a:pt x="632278" y="368349"/>
                </a:lnTo>
                <a:lnTo>
                  <a:pt x="632505" y="368957"/>
                </a:lnTo>
                <a:lnTo>
                  <a:pt x="633725" y="369705"/>
                </a:lnTo>
                <a:lnTo>
                  <a:pt x="633965" y="370109"/>
                </a:lnTo>
                <a:lnTo>
                  <a:pt x="633999" y="370759"/>
                </a:lnTo>
                <a:lnTo>
                  <a:pt x="634871" y="374311"/>
                </a:lnTo>
                <a:lnTo>
                  <a:pt x="635301" y="375482"/>
                </a:lnTo>
                <a:lnTo>
                  <a:pt x="635796" y="376463"/>
                </a:lnTo>
                <a:lnTo>
                  <a:pt x="636361" y="377272"/>
                </a:lnTo>
                <a:lnTo>
                  <a:pt x="636898" y="377655"/>
                </a:lnTo>
                <a:lnTo>
                  <a:pt x="637473" y="377904"/>
                </a:lnTo>
                <a:lnTo>
                  <a:pt x="637886" y="378319"/>
                </a:lnTo>
                <a:lnTo>
                  <a:pt x="637963" y="379252"/>
                </a:lnTo>
                <a:lnTo>
                  <a:pt x="637893" y="380040"/>
                </a:lnTo>
                <a:lnTo>
                  <a:pt x="637894" y="380638"/>
                </a:lnTo>
                <a:lnTo>
                  <a:pt x="637968" y="381136"/>
                </a:lnTo>
                <a:lnTo>
                  <a:pt x="638149" y="381606"/>
                </a:lnTo>
                <a:lnTo>
                  <a:pt x="639617" y="383033"/>
                </a:lnTo>
                <a:lnTo>
                  <a:pt x="639893" y="383956"/>
                </a:lnTo>
                <a:lnTo>
                  <a:pt x="638722" y="384674"/>
                </a:lnTo>
                <a:lnTo>
                  <a:pt x="639593" y="386874"/>
                </a:lnTo>
                <a:lnTo>
                  <a:pt x="640887" y="388237"/>
                </a:lnTo>
                <a:lnTo>
                  <a:pt x="646277" y="390676"/>
                </a:lnTo>
                <a:lnTo>
                  <a:pt x="647106" y="391315"/>
                </a:lnTo>
                <a:lnTo>
                  <a:pt x="648774" y="393061"/>
                </a:lnTo>
                <a:lnTo>
                  <a:pt x="649682" y="393777"/>
                </a:lnTo>
                <a:lnTo>
                  <a:pt x="651653" y="394904"/>
                </a:lnTo>
                <a:lnTo>
                  <a:pt x="652646" y="395638"/>
                </a:lnTo>
                <a:lnTo>
                  <a:pt x="653195" y="396314"/>
                </a:lnTo>
                <a:lnTo>
                  <a:pt x="654235" y="398033"/>
                </a:lnTo>
                <a:lnTo>
                  <a:pt x="655013" y="398950"/>
                </a:lnTo>
                <a:lnTo>
                  <a:pt x="656048" y="399685"/>
                </a:lnTo>
                <a:lnTo>
                  <a:pt x="659392" y="401092"/>
                </a:lnTo>
                <a:lnTo>
                  <a:pt x="660671" y="402215"/>
                </a:lnTo>
                <a:lnTo>
                  <a:pt x="665103" y="407424"/>
                </a:lnTo>
                <a:lnTo>
                  <a:pt x="665578" y="406980"/>
                </a:lnTo>
                <a:lnTo>
                  <a:pt x="664643" y="405660"/>
                </a:lnTo>
                <a:lnTo>
                  <a:pt x="663844" y="403433"/>
                </a:lnTo>
                <a:lnTo>
                  <a:pt x="663541" y="401266"/>
                </a:lnTo>
                <a:lnTo>
                  <a:pt x="664104" y="400151"/>
                </a:lnTo>
                <a:lnTo>
                  <a:pt x="664159" y="399693"/>
                </a:lnTo>
                <a:lnTo>
                  <a:pt x="662009" y="397427"/>
                </a:lnTo>
                <a:lnTo>
                  <a:pt x="661775" y="393361"/>
                </a:lnTo>
                <a:lnTo>
                  <a:pt x="662913" y="389054"/>
                </a:lnTo>
                <a:lnTo>
                  <a:pt x="664886" y="386065"/>
                </a:lnTo>
                <a:lnTo>
                  <a:pt x="665375" y="386655"/>
                </a:lnTo>
                <a:lnTo>
                  <a:pt x="666962" y="387911"/>
                </a:lnTo>
                <a:lnTo>
                  <a:pt x="668158" y="387332"/>
                </a:lnTo>
                <a:lnTo>
                  <a:pt x="669269" y="388084"/>
                </a:lnTo>
                <a:lnTo>
                  <a:pt x="669642" y="389179"/>
                </a:lnTo>
                <a:lnTo>
                  <a:pt x="668599" y="389638"/>
                </a:lnTo>
                <a:lnTo>
                  <a:pt x="668833" y="390334"/>
                </a:lnTo>
                <a:lnTo>
                  <a:pt x="668847" y="390903"/>
                </a:lnTo>
                <a:lnTo>
                  <a:pt x="668564" y="391337"/>
                </a:lnTo>
                <a:lnTo>
                  <a:pt x="667942" y="391581"/>
                </a:lnTo>
                <a:lnTo>
                  <a:pt x="668670" y="391955"/>
                </a:lnTo>
                <a:lnTo>
                  <a:pt x="669319" y="392489"/>
                </a:lnTo>
                <a:lnTo>
                  <a:pt x="669908" y="393159"/>
                </a:lnTo>
                <a:lnTo>
                  <a:pt x="670422" y="393940"/>
                </a:lnTo>
                <a:lnTo>
                  <a:pt x="670935" y="393501"/>
                </a:lnTo>
                <a:lnTo>
                  <a:pt x="670533" y="392523"/>
                </a:lnTo>
                <a:lnTo>
                  <a:pt x="670522" y="391344"/>
                </a:lnTo>
                <a:lnTo>
                  <a:pt x="670938" y="390257"/>
                </a:lnTo>
                <a:lnTo>
                  <a:pt x="671871" y="389577"/>
                </a:lnTo>
                <a:lnTo>
                  <a:pt x="671834" y="391192"/>
                </a:lnTo>
                <a:lnTo>
                  <a:pt x="672018" y="392993"/>
                </a:lnTo>
                <a:lnTo>
                  <a:pt x="672406" y="394627"/>
                </a:lnTo>
                <a:lnTo>
                  <a:pt x="672954" y="395800"/>
                </a:lnTo>
                <a:lnTo>
                  <a:pt x="673470" y="396208"/>
                </a:lnTo>
                <a:lnTo>
                  <a:pt x="675175" y="397016"/>
                </a:lnTo>
                <a:lnTo>
                  <a:pt x="675801" y="397196"/>
                </a:lnTo>
                <a:lnTo>
                  <a:pt x="676197" y="397636"/>
                </a:lnTo>
                <a:lnTo>
                  <a:pt x="676330" y="398524"/>
                </a:lnTo>
                <a:lnTo>
                  <a:pt x="676127" y="399379"/>
                </a:lnTo>
                <a:lnTo>
                  <a:pt x="675498" y="399681"/>
                </a:lnTo>
                <a:lnTo>
                  <a:pt x="673478" y="401816"/>
                </a:lnTo>
                <a:lnTo>
                  <a:pt x="672235" y="402303"/>
                </a:lnTo>
                <a:lnTo>
                  <a:pt x="671926" y="400473"/>
                </a:lnTo>
                <a:lnTo>
                  <a:pt x="671456" y="400005"/>
                </a:lnTo>
                <a:lnTo>
                  <a:pt x="670475" y="400418"/>
                </a:lnTo>
                <a:lnTo>
                  <a:pt x="670042" y="401406"/>
                </a:lnTo>
                <a:lnTo>
                  <a:pt x="671199" y="402660"/>
                </a:lnTo>
                <a:lnTo>
                  <a:pt x="670056" y="404532"/>
                </a:lnTo>
                <a:lnTo>
                  <a:pt x="671860" y="404301"/>
                </a:lnTo>
                <a:lnTo>
                  <a:pt x="672612" y="404873"/>
                </a:lnTo>
                <a:lnTo>
                  <a:pt x="672665" y="406185"/>
                </a:lnTo>
                <a:lnTo>
                  <a:pt x="672410" y="408146"/>
                </a:lnTo>
                <a:lnTo>
                  <a:pt x="672503" y="409397"/>
                </a:lnTo>
                <a:lnTo>
                  <a:pt x="673079" y="409794"/>
                </a:lnTo>
                <a:lnTo>
                  <a:pt x="673882" y="409497"/>
                </a:lnTo>
                <a:lnTo>
                  <a:pt x="674643" y="408698"/>
                </a:lnTo>
                <a:lnTo>
                  <a:pt x="675007" y="407913"/>
                </a:lnTo>
                <a:lnTo>
                  <a:pt x="675249" y="406967"/>
                </a:lnTo>
                <a:lnTo>
                  <a:pt x="675516" y="405008"/>
                </a:lnTo>
                <a:lnTo>
                  <a:pt x="676016" y="403256"/>
                </a:lnTo>
                <a:lnTo>
                  <a:pt x="676703" y="403009"/>
                </a:lnTo>
                <a:lnTo>
                  <a:pt x="677222" y="404010"/>
                </a:lnTo>
                <a:lnTo>
                  <a:pt x="677273" y="406011"/>
                </a:lnTo>
                <a:lnTo>
                  <a:pt x="676261" y="410106"/>
                </a:lnTo>
                <a:lnTo>
                  <a:pt x="676337" y="412080"/>
                </a:lnTo>
                <a:lnTo>
                  <a:pt x="677842" y="412217"/>
                </a:lnTo>
                <a:lnTo>
                  <a:pt x="678085" y="413712"/>
                </a:lnTo>
                <a:lnTo>
                  <a:pt x="678707" y="415736"/>
                </a:lnTo>
                <a:lnTo>
                  <a:pt x="678646" y="416888"/>
                </a:lnTo>
                <a:lnTo>
                  <a:pt x="678175" y="418312"/>
                </a:lnTo>
                <a:lnTo>
                  <a:pt x="676948" y="420981"/>
                </a:lnTo>
                <a:lnTo>
                  <a:pt x="676249" y="423946"/>
                </a:lnTo>
                <a:lnTo>
                  <a:pt x="675316" y="426450"/>
                </a:lnTo>
                <a:lnTo>
                  <a:pt x="674475" y="430018"/>
                </a:lnTo>
                <a:lnTo>
                  <a:pt x="674247" y="430585"/>
                </a:lnTo>
                <a:lnTo>
                  <a:pt x="674173" y="430920"/>
                </a:lnTo>
                <a:lnTo>
                  <a:pt x="674166" y="431808"/>
                </a:lnTo>
                <a:lnTo>
                  <a:pt x="674062" y="432084"/>
                </a:lnTo>
                <a:lnTo>
                  <a:pt x="673676" y="432147"/>
                </a:lnTo>
                <a:lnTo>
                  <a:pt x="672634" y="431825"/>
                </a:lnTo>
                <a:lnTo>
                  <a:pt x="671006" y="431872"/>
                </a:lnTo>
                <a:lnTo>
                  <a:pt x="670643" y="432101"/>
                </a:lnTo>
                <a:lnTo>
                  <a:pt x="670937" y="432902"/>
                </a:lnTo>
                <a:lnTo>
                  <a:pt x="671427" y="433506"/>
                </a:lnTo>
                <a:lnTo>
                  <a:pt x="672516" y="434505"/>
                </a:lnTo>
                <a:lnTo>
                  <a:pt x="672792" y="434917"/>
                </a:lnTo>
                <a:lnTo>
                  <a:pt x="672718" y="435656"/>
                </a:lnTo>
                <a:lnTo>
                  <a:pt x="672325" y="436311"/>
                </a:lnTo>
                <a:lnTo>
                  <a:pt x="672022" y="436941"/>
                </a:lnTo>
                <a:lnTo>
                  <a:pt x="672225" y="437646"/>
                </a:lnTo>
                <a:lnTo>
                  <a:pt x="672534" y="438195"/>
                </a:lnTo>
                <a:lnTo>
                  <a:pt x="672646" y="438784"/>
                </a:lnTo>
                <a:lnTo>
                  <a:pt x="672541" y="440251"/>
                </a:lnTo>
                <a:lnTo>
                  <a:pt x="670559" y="446047"/>
                </a:lnTo>
                <a:lnTo>
                  <a:pt x="670438" y="448860"/>
                </a:lnTo>
                <a:lnTo>
                  <a:pt x="672658" y="450701"/>
                </a:lnTo>
                <a:lnTo>
                  <a:pt x="672031" y="451971"/>
                </a:lnTo>
                <a:lnTo>
                  <a:pt x="671940" y="453095"/>
                </a:lnTo>
                <a:lnTo>
                  <a:pt x="672279" y="454181"/>
                </a:lnTo>
                <a:lnTo>
                  <a:pt x="672955" y="455313"/>
                </a:lnTo>
                <a:lnTo>
                  <a:pt x="673133" y="455010"/>
                </a:lnTo>
                <a:lnTo>
                  <a:pt x="673403" y="454738"/>
                </a:lnTo>
                <a:lnTo>
                  <a:pt x="673572" y="454380"/>
                </a:lnTo>
                <a:lnTo>
                  <a:pt x="674534" y="456107"/>
                </a:lnTo>
                <a:lnTo>
                  <a:pt x="673859" y="458022"/>
                </a:lnTo>
                <a:lnTo>
                  <a:pt x="672279" y="459537"/>
                </a:lnTo>
                <a:lnTo>
                  <a:pt x="670579" y="460057"/>
                </a:lnTo>
                <a:lnTo>
                  <a:pt x="671411" y="467746"/>
                </a:lnTo>
                <a:lnTo>
                  <a:pt x="673005" y="469746"/>
                </a:lnTo>
                <a:lnTo>
                  <a:pt x="674868" y="473011"/>
                </a:lnTo>
                <a:lnTo>
                  <a:pt x="675176" y="474021"/>
                </a:lnTo>
                <a:lnTo>
                  <a:pt x="674408" y="474757"/>
                </a:lnTo>
                <a:lnTo>
                  <a:pt x="673164" y="474871"/>
                </a:lnTo>
                <a:lnTo>
                  <a:pt x="670556" y="474409"/>
                </a:lnTo>
                <a:lnTo>
                  <a:pt x="670494" y="474896"/>
                </a:lnTo>
                <a:lnTo>
                  <a:pt x="671971" y="475351"/>
                </a:lnTo>
                <a:lnTo>
                  <a:pt x="673197" y="476062"/>
                </a:lnTo>
                <a:lnTo>
                  <a:pt x="673982" y="477136"/>
                </a:lnTo>
                <a:lnTo>
                  <a:pt x="674130" y="478674"/>
                </a:lnTo>
                <a:lnTo>
                  <a:pt x="674635" y="480092"/>
                </a:lnTo>
                <a:lnTo>
                  <a:pt x="676169" y="479841"/>
                </a:lnTo>
                <a:lnTo>
                  <a:pt x="677718" y="478952"/>
                </a:lnTo>
                <a:lnTo>
                  <a:pt x="678261" y="478446"/>
                </a:lnTo>
                <a:lnTo>
                  <a:pt x="679584" y="478772"/>
                </a:lnTo>
                <a:lnTo>
                  <a:pt x="681291" y="480446"/>
                </a:lnTo>
                <a:lnTo>
                  <a:pt x="682928" y="480852"/>
                </a:lnTo>
                <a:lnTo>
                  <a:pt x="683863" y="481984"/>
                </a:lnTo>
                <a:lnTo>
                  <a:pt x="684482" y="484507"/>
                </a:lnTo>
                <a:lnTo>
                  <a:pt x="685936" y="485395"/>
                </a:lnTo>
                <a:lnTo>
                  <a:pt x="683259" y="494019"/>
                </a:lnTo>
                <a:cubicBezTo>
                  <a:pt x="629276" y="621650"/>
                  <a:pt x="502898" y="711204"/>
                  <a:pt x="355602" y="711204"/>
                </a:cubicBezTo>
                <a:cubicBezTo>
                  <a:pt x="159208" y="711204"/>
                  <a:pt x="0" y="551996"/>
                  <a:pt x="0" y="355602"/>
                </a:cubicBezTo>
                <a:cubicBezTo>
                  <a:pt x="0" y="159208"/>
                  <a:pt x="159208" y="0"/>
                  <a:pt x="355602" y="0"/>
                </a:cubicBezTo>
                <a:close/>
              </a:path>
            </a:pathLst>
          </a:custGeom>
          <a:solidFill>
            <a:schemeClr val="tx2">
              <a:lumMod val="60000"/>
              <a:lumOff val="40000"/>
            </a:schemeClr>
          </a:solidFill>
          <a:ln w="3175" cap="rnd"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72000" rIns="180000" bIns="144000" numCol="1" spcCol="0" rtlCol="0" fromWordArt="0" anchor="b" anchorCtr="0" forceAA="0" compatLnSpc="1">
            <a:prstTxWarp prst="textNoShape">
              <a:avLst/>
            </a:prstTxWarp>
            <a:noAutofit/>
          </a:bodyPr>
          <a:lstStyle/>
          <a:p>
            <a:r>
              <a:rPr lang="en-AU" sz="1000" b="1">
                <a:solidFill>
                  <a:schemeClr val="accent2">
                    <a:lumMod val="10000"/>
                  </a:schemeClr>
                </a:solidFill>
                <a:latin typeface="+mj-lt"/>
                <a:cs typeface="Arial" panose="020B0604020202020204" pitchFamily="34" charset="0"/>
              </a:rPr>
              <a:t>3</a:t>
            </a:r>
          </a:p>
        </p:txBody>
      </p:sp>
      <p:sp>
        <p:nvSpPr>
          <p:cNvPr id="16" name="Freeform 15">
            <a:extLst>
              <a:ext uri="{FF2B5EF4-FFF2-40B4-BE49-F238E27FC236}">
                <a16:creationId xmlns:a16="http://schemas.microsoft.com/office/drawing/2014/main" id="{EFF47F43-0DDB-CED8-DDFD-53618DC11A88}"/>
              </a:ext>
              <a:ext uri="{C183D7F6-B498-43B3-948B-1728B52AA6E4}">
                <adec:decorative xmlns:adec="http://schemas.microsoft.com/office/drawing/2017/decorative" val="1"/>
              </a:ext>
            </a:extLst>
          </p:cNvPr>
          <p:cNvSpPr/>
          <p:nvPr/>
        </p:nvSpPr>
        <p:spPr>
          <a:xfrm>
            <a:off x="5880607" y="4059755"/>
            <a:ext cx="1059713" cy="1115524"/>
          </a:xfrm>
          <a:custGeom>
            <a:avLst/>
            <a:gdLst>
              <a:gd name="connsiteX0" fmla="*/ 86102 w 1059713"/>
              <a:gd name="connsiteY0" fmla="*/ 785092 h 1115524"/>
              <a:gd name="connsiteX1" fmla="*/ 85187 w 1059713"/>
              <a:gd name="connsiteY1" fmla="*/ 786386 h 1115524"/>
              <a:gd name="connsiteX2" fmla="*/ 84356 w 1059713"/>
              <a:gd name="connsiteY2" fmla="*/ 787954 h 1115524"/>
              <a:gd name="connsiteX3" fmla="*/ 83650 w 1059713"/>
              <a:gd name="connsiteY3" fmla="*/ 788804 h 1115524"/>
              <a:gd name="connsiteX4" fmla="*/ 83238 w 1059713"/>
              <a:gd name="connsiteY4" fmla="*/ 789731 h 1115524"/>
              <a:gd name="connsiteX5" fmla="*/ 82722 w 1059713"/>
              <a:gd name="connsiteY5" fmla="*/ 790018 h 1115524"/>
              <a:gd name="connsiteX6" fmla="*/ 82315 w 1059713"/>
              <a:gd name="connsiteY6" fmla="*/ 788729 h 1115524"/>
              <a:gd name="connsiteX7" fmla="*/ 82011 w 1059713"/>
              <a:gd name="connsiteY7" fmla="*/ 787587 h 1115524"/>
              <a:gd name="connsiteX8" fmla="*/ 83453 w 1059713"/>
              <a:gd name="connsiteY8" fmla="*/ 787071 h 1115524"/>
              <a:gd name="connsiteX9" fmla="*/ 83852 w 1059713"/>
              <a:gd name="connsiteY9" fmla="*/ 786311 h 1115524"/>
              <a:gd name="connsiteX10" fmla="*/ 84271 w 1059713"/>
              <a:gd name="connsiteY10" fmla="*/ 785423 h 1115524"/>
              <a:gd name="connsiteX11" fmla="*/ 85203 w 1059713"/>
              <a:gd name="connsiteY11" fmla="*/ 785234 h 1115524"/>
              <a:gd name="connsiteX12" fmla="*/ 2108 w 1059713"/>
              <a:gd name="connsiteY12" fmla="*/ 578217 h 1115524"/>
              <a:gd name="connsiteX13" fmla="*/ 2853 w 1059713"/>
              <a:gd name="connsiteY13" fmla="*/ 578980 h 1115524"/>
              <a:gd name="connsiteX14" fmla="*/ 3780 w 1059713"/>
              <a:gd name="connsiteY14" fmla="*/ 578739 h 1115524"/>
              <a:gd name="connsiteX15" fmla="*/ 4691 w 1059713"/>
              <a:gd name="connsiteY15" fmla="*/ 578355 h 1115524"/>
              <a:gd name="connsiteX16" fmla="*/ 5368 w 1059713"/>
              <a:gd name="connsiteY16" fmla="*/ 578715 h 1115524"/>
              <a:gd name="connsiteX17" fmla="*/ 5379 w 1059713"/>
              <a:gd name="connsiteY17" fmla="*/ 579341 h 1115524"/>
              <a:gd name="connsiteX18" fmla="*/ 5662 w 1059713"/>
              <a:gd name="connsiteY18" fmla="*/ 581322 h 1115524"/>
              <a:gd name="connsiteX19" fmla="*/ 5895 w 1059713"/>
              <a:gd name="connsiteY19" fmla="*/ 582876 h 1115524"/>
              <a:gd name="connsiteX20" fmla="*/ 7199 w 1059713"/>
              <a:gd name="connsiteY20" fmla="*/ 585376 h 1115524"/>
              <a:gd name="connsiteX21" fmla="*/ 9155 w 1059713"/>
              <a:gd name="connsiteY21" fmla="*/ 588093 h 1115524"/>
              <a:gd name="connsiteX22" fmla="*/ 10169 w 1059713"/>
              <a:gd name="connsiteY22" fmla="*/ 591756 h 1115524"/>
              <a:gd name="connsiteX23" fmla="*/ 10648 w 1059713"/>
              <a:gd name="connsiteY23" fmla="*/ 594389 h 1115524"/>
              <a:gd name="connsiteX24" fmla="*/ 12256 w 1059713"/>
              <a:gd name="connsiteY24" fmla="*/ 596366 h 1115524"/>
              <a:gd name="connsiteX25" fmla="*/ 14007 w 1059713"/>
              <a:gd name="connsiteY25" fmla="*/ 599749 h 1115524"/>
              <a:gd name="connsiteX26" fmla="*/ 16387 w 1059713"/>
              <a:gd name="connsiteY26" fmla="*/ 603207 h 1115524"/>
              <a:gd name="connsiteX27" fmla="*/ 18087 w 1059713"/>
              <a:gd name="connsiteY27" fmla="*/ 605836 h 1115524"/>
              <a:gd name="connsiteX28" fmla="*/ 17246 w 1059713"/>
              <a:gd name="connsiteY28" fmla="*/ 609851 h 1115524"/>
              <a:gd name="connsiteX29" fmla="*/ 17556 w 1059713"/>
              <a:gd name="connsiteY29" fmla="*/ 611713 h 1115524"/>
              <a:gd name="connsiteX30" fmla="*/ 19506 w 1059713"/>
              <a:gd name="connsiteY30" fmla="*/ 611826 h 1115524"/>
              <a:gd name="connsiteX31" fmla="*/ 19137 w 1059713"/>
              <a:gd name="connsiteY31" fmla="*/ 611404 h 1115524"/>
              <a:gd name="connsiteX32" fmla="*/ 18660 w 1059713"/>
              <a:gd name="connsiteY32" fmla="*/ 610707 h 1115524"/>
              <a:gd name="connsiteX33" fmla="*/ 18393 w 1059713"/>
              <a:gd name="connsiteY33" fmla="*/ 610428 h 1115524"/>
              <a:gd name="connsiteX34" fmla="*/ 19228 w 1059713"/>
              <a:gd name="connsiteY34" fmla="*/ 610166 h 1115524"/>
              <a:gd name="connsiteX35" fmla="*/ 20030 w 1059713"/>
              <a:gd name="connsiteY35" fmla="*/ 610969 h 1115524"/>
              <a:gd name="connsiteX36" fmla="*/ 20847 w 1059713"/>
              <a:gd name="connsiteY36" fmla="*/ 612208 h 1115524"/>
              <a:gd name="connsiteX37" fmla="*/ 21744 w 1059713"/>
              <a:gd name="connsiteY37" fmla="*/ 613246 h 1115524"/>
              <a:gd name="connsiteX38" fmla="*/ 22316 w 1059713"/>
              <a:gd name="connsiteY38" fmla="*/ 613763 h 1115524"/>
              <a:gd name="connsiteX39" fmla="*/ 23337 w 1059713"/>
              <a:gd name="connsiteY39" fmla="*/ 614951 h 1115524"/>
              <a:gd name="connsiteX40" fmla="*/ 23897 w 1059713"/>
              <a:gd name="connsiteY40" fmla="*/ 615464 h 1115524"/>
              <a:gd name="connsiteX41" fmla="*/ 24364 w 1059713"/>
              <a:gd name="connsiteY41" fmla="*/ 616102 h 1115524"/>
              <a:gd name="connsiteX42" fmla="*/ 24823 w 1059713"/>
              <a:gd name="connsiteY42" fmla="*/ 617721 h 1115524"/>
              <a:gd name="connsiteX43" fmla="*/ 25210 w 1059713"/>
              <a:gd name="connsiteY43" fmla="*/ 618323 h 1115524"/>
              <a:gd name="connsiteX44" fmla="*/ 25916 w 1059713"/>
              <a:gd name="connsiteY44" fmla="*/ 619507 h 1115524"/>
              <a:gd name="connsiteX45" fmla="*/ 26207 w 1059713"/>
              <a:gd name="connsiteY45" fmla="*/ 621177 h 1115524"/>
              <a:gd name="connsiteX46" fmla="*/ 26049 w 1059713"/>
              <a:gd name="connsiteY46" fmla="*/ 622737 h 1115524"/>
              <a:gd name="connsiteX47" fmla="*/ 25408 w 1059713"/>
              <a:gd name="connsiteY47" fmla="*/ 623656 h 1115524"/>
              <a:gd name="connsiteX48" fmla="*/ 24668 w 1059713"/>
              <a:gd name="connsiteY48" fmla="*/ 623494 h 1115524"/>
              <a:gd name="connsiteX49" fmla="*/ 23343 w 1059713"/>
              <a:gd name="connsiteY49" fmla="*/ 622926 h 1115524"/>
              <a:gd name="connsiteX50" fmla="*/ 22549 w 1059713"/>
              <a:gd name="connsiteY50" fmla="*/ 620587 h 1115524"/>
              <a:gd name="connsiteX51" fmla="*/ 21153 w 1059713"/>
              <a:gd name="connsiteY51" fmla="*/ 617926 h 1115524"/>
              <a:gd name="connsiteX52" fmla="*/ 19633 w 1059713"/>
              <a:gd name="connsiteY52" fmla="*/ 616629 h 1115524"/>
              <a:gd name="connsiteX53" fmla="*/ 19017 w 1059713"/>
              <a:gd name="connsiteY53" fmla="*/ 615997 h 1115524"/>
              <a:gd name="connsiteX54" fmla="*/ 15477 w 1059713"/>
              <a:gd name="connsiteY54" fmla="*/ 612211 h 1115524"/>
              <a:gd name="connsiteX55" fmla="*/ 12849 w 1059713"/>
              <a:gd name="connsiteY55" fmla="*/ 610729 h 1115524"/>
              <a:gd name="connsiteX56" fmla="*/ 9611 w 1059713"/>
              <a:gd name="connsiteY56" fmla="*/ 604148 h 1115524"/>
              <a:gd name="connsiteX57" fmla="*/ 5961 w 1059713"/>
              <a:gd name="connsiteY57" fmla="*/ 600913 h 1115524"/>
              <a:gd name="connsiteX58" fmla="*/ 5039 w 1059713"/>
              <a:gd name="connsiteY58" fmla="*/ 599490 h 1115524"/>
              <a:gd name="connsiteX59" fmla="*/ 5510 w 1059713"/>
              <a:gd name="connsiteY59" fmla="*/ 598707 h 1115524"/>
              <a:gd name="connsiteX60" fmla="*/ 5449 w 1059713"/>
              <a:gd name="connsiteY60" fmla="*/ 598035 h 1115524"/>
              <a:gd name="connsiteX61" fmla="*/ 4240 w 1059713"/>
              <a:gd name="connsiteY61" fmla="*/ 593966 h 1115524"/>
              <a:gd name="connsiteX62" fmla="*/ 1234 w 1059713"/>
              <a:gd name="connsiteY62" fmla="*/ 589514 h 1115524"/>
              <a:gd name="connsiteX63" fmla="*/ 632 w 1059713"/>
              <a:gd name="connsiteY63" fmla="*/ 585536 h 1115524"/>
              <a:gd name="connsiteX64" fmla="*/ 595 w 1059713"/>
              <a:gd name="connsiteY64" fmla="*/ 584184 h 1115524"/>
              <a:gd name="connsiteX65" fmla="*/ 0 w 1059713"/>
              <a:gd name="connsiteY65" fmla="*/ 581633 h 1115524"/>
              <a:gd name="connsiteX66" fmla="*/ 607 w 1059713"/>
              <a:gd name="connsiteY66" fmla="*/ 580293 h 1115524"/>
              <a:gd name="connsiteX67" fmla="*/ 1351 w 1059713"/>
              <a:gd name="connsiteY67" fmla="*/ 579040 h 1115524"/>
              <a:gd name="connsiteX68" fmla="*/ 7012 w 1059713"/>
              <a:gd name="connsiteY68" fmla="*/ 542034 h 1115524"/>
              <a:gd name="connsiteX69" fmla="*/ 6945 w 1059713"/>
              <a:gd name="connsiteY69" fmla="*/ 544681 h 1115524"/>
              <a:gd name="connsiteX70" fmla="*/ 7117 w 1059713"/>
              <a:gd name="connsiteY70" fmla="*/ 546029 h 1115524"/>
              <a:gd name="connsiteX71" fmla="*/ 7472 w 1059713"/>
              <a:gd name="connsiteY71" fmla="*/ 546564 h 1115524"/>
              <a:gd name="connsiteX72" fmla="*/ 7003 w 1059713"/>
              <a:gd name="connsiteY72" fmla="*/ 547301 h 1115524"/>
              <a:gd name="connsiteX73" fmla="*/ 7077 w 1059713"/>
              <a:gd name="connsiteY73" fmla="*/ 548854 h 1115524"/>
              <a:gd name="connsiteX74" fmla="*/ 7539 w 1059713"/>
              <a:gd name="connsiteY74" fmla="*/ 551746 h 1115524"/>
              <a:gd name="connsiteX75" fmla="*/ 7350 w 1059713"/>
              <a:gd name="connsiteY75" fmla="*/ 552981 h 1115524"/>
              <a:gd name="connsiteX76" fmla="*/ 6580 w 1059713"/>
              <a:gd name="connsiteY76" fmla="*/ 555649 h 1115524"/>
              <a:gd name="connsiteX77" fmla="*/ 6505 w 1059713"/>
              <a:gd name="connsiteY77" fmla="*/ 556745 h 1115524"/>
              <a:gd name="connsiteX78" fmla="*/ 6952 w 1059713"/>
              <a:gd name="connsiteY78" fmla="*/ 559462 h 1115524"/>
              <a:gd name="connsiteX79" fmla="*/ 7025 w 1059713"/>
              <a:gd name="connsiteY79" fmla="*/ 560789 h 1115524"/>
              <a:gd name="connsiteX80" fmla="*/ 6861 w 1059713"/>
              <a:gd name="connsiteY80" fmla="*/ 562034 h 1115524"/>
              <a:gd name="connsiteX81" fmla="*/ 6463 w 1059713"/>
              <a:gd name="connsiteY81" fmla="*/ 562097 h 1115524"/>
              <a:gd name="connsiteX82" fmla="*/ 5988 w 1059713"/>
              <a:gd name="connsiteY82" fmla="*/ 561485 h 1115524"/>
              <a:gd name="connsiteX83" fmla="*/ 5828 w 1059713"/>
              <a:gd name="connsiteY83" fmla="*/ 561176 h 1115524"/>
              <a:gd name="connsiteX84" fmla="*/ 5288 w 1059713"/>
              <a:gd name="connsiteY84" fmla="*/ 559533 h 1115524"/>
              <a:gd name="connsiteX85" fmla="*/ 6093 w 1059713"/>
              <a:gd name="connsiteY85" fmla="*/ 554180 h 1115524"/>
              <a:gd name="connsiteX86" fmla="*/ 6185 w 1059713"/>
              <a:gd name="connsiteY86" fmla="*/ 551682 h 1115524"/>
              <a:gd name="connsiteX87" fmla="*/ 5109 w 1059713"/>
              <a:gd name="connsiteY87" fmla="*/ 546301 h 1115524"/>
              <a:gd name="connsiteX88" fmla="*/ 5338 w 1059713"/>
              <a:gd name="connsiteY88" fmla="*/ 543768 h 1115524"/>
              <a:gd name="connsiteX89" fmla="*/ 6426 w 1059713"/>
              <a:gd name="connsiteY89" fmla="*/ 523142 h 1115524"/>
              <a:gd name="connsiteX90" fmla="*/ 7119 w 1059713"/>
              <a:gd name="connsiteY90" fmla="*/ 524530 h 1115524"/>
              <a:gd name="connsiteX91" fmla="*/ 7358 w 1059713"/>
              <a:gd name="connsiteY91" fmla="*/ 526439 h 1115524"/>
              <a:gd name="connsiteX92" fmla="*/ 6831 w 1059713"/>
              <a:gd name="connsiteY92" fmla="*/ 533279 h 1115524"/>
              <a:gd name="connsiteX93" fmla="*/ 7175 w 1059713"/>
              <a:gd name="connsiteY93" fmla="*/ 535105 h 1115524"/>
              <a:gd name="connsiteX94" fmla="*/ 8308 w 1059713"/>
              <a:gd name="connsiteY94" fmla="*/ 535656 h 1115524"/>
              <a:gd name="connsiteX95" fmla="*/ 7191 w 1059713"/>
              <a:gd name="connsiteY95" fmla="*/ 538024 h 1115524"/>
              <a:gd name="connsiteX96" fmla="*/ 6831 w 1059713"/>
              <a:gd name="connsiteY96" fmla="*/ 539415 h 1115524"/>
              <a:gd name="connsiteX97" fmla="*/ 6855 w 1059713"/>
              <a:gd name="connsiteY97" fmla="*/ 540994 h 1115524"/>
              <a:gd name="connsiteX98" fmla="*/ 6750 w 1059713"/>
              <a:gd name="connsiteY98" fmla="*/ 540304 h 1115524"/>
              <a:gd name="connsiteX99" fmla="*/ 6576 w 1059713"/>
              <a:gd name="connsiteY99" fmla="*/ 539687 h 1115524"/>
              <a:gd name="connsiteX100" fmla="*/ 6343 w 1059713"/>
              <a:gd name="connsiteY100" fmla="*/ 539109 h 1115524"/>
              <a:gd name="connsiteX101" fmla="*/ 6037 w 1059713"/>
              <a:gd name="connsiteY101" fmla="*/ 538574 h 1115524"/>
              <a:gd name="connsiteX102" fmla="*/ 5707 w 1059713"/>
              <a:gd name="connsiteY102" fmla="*/ 526750 h 1115524"/>
              <a:gd name="connsiteX103" fmla="*/ 118832 w 1059713"/>
              <a:gd name="connsiteY103" fmla="*/ 204666 h 1115524"/>
              <a:gd name="connsiteX104" fmla="*/ 118965 w 1059713"/>
              <a:gd name="connsiteY104" fmla="*/ 205717 h 1115524"/>
              <a:gd name="connsiteX105" fmla="*/ 119590 w 1059713"/>
              <a:gd name="connsiteY105" fmla="*/ 206684 h 1115524"/>
              <a:gd name="connsiteX106" fmla="*/ 120127 w 1059713"/>
              <a:gd name="connsiteY106" fmla="*/ 207802 h 1115524"/>
              <a:gd name="connsiteX107" fmla="*/ 119782 w 1059713"/>
              <a:gd name="connsiteY107" fmla="*/ 209159 h 1115524"/>
              <a:gd name="connsiteX108" fmla="*/ 118517 w 1059713"/>
              <a:gd name="connsiteY108" fmla="*/ 211595 h 1115524"/>
              <a:gd name="connsiteX109" fmla="*/ 118514 w 1059713"/>
              <a:gd name="connsiteY109" fmla="*/ 212187 h 1115524"/>
              <a:gd name="connsiteX110" fmla="*/ 118642 w 1059713"/>
              <a:gd name="connsiteY110" fmla="*/ 212847 h 1115524"/>
              <a:gd name="connsiteX111" fmla="*/ 118609 w 1059713"/>
              <a:gd name="connsiteY111" fmla="*/ 213413 h 1115524"/>
              <a:gd name="connsiteX112" fmla="*/ 118098 w 1059713"/>
              <a:gd name="connsiteY112" fmla="*/ 213730 h 1115524"/>
              <a:gd name="connsiteX113" fmla="*/ 117874 w 1059713"/>
              <a:gd name="connsiteY113" fmla="*/ 213947 h 1115524"/>
              <a:gd name="connsiteX114" fmla="*/ 117208 w 1059713"/>
              <a:gd name="connsiteY114" fmla="*/ 214876 h 1115524"/>
              <a:gd name="connsiteX115" fmla="*/ 117084 w 1059713"/>
              <a:gd name="connsiteY115" fmla="*/ 215135 h 1115524"/>
              <a:gd name="connsiteX116" fmla="*/ 116869 w 1059713"/>
              <a:gd name="connsiteY116" fmla="*/ 216221 h 1115524"/>
              <a:gd name="connsiteX117" fmla="*/ 116131 w 1059713"/>
              <a:gd name="connsiteY117" fmla="*/ 217064 h 1115524"/>
              <a:gd name="connsiteX118" fmla="*/ 114200 w 1059713"/>
              <a:gd name="connsiteY118" fmla="*/ 218304 h 1115524"/>
              <a:gd name="connsiteX119" fmla="*/ 113700 w 1059713"/>
              <a:gd name="connsiteY119" fmla="*/ 217453 h 1115524"/>
              <a:gd name="connsiteX120" fmla="*/ 112816 w 1059713"/>
              <a:gd name="connsiteY120" fmla="*/ 216824 h 1115524"/>
              <a:gd name="connsiteX121" fmla="*/ 111984 w 1059713"/>
              <a:gd name="connsiteY121" fmla="*/ 216586 h 1115524"/>
              <a:gd name="connsiteX122" fmla="*/ 111659 w 1059713"/>
              <a:gd name="connsiteY122" fmla="*/ 216884 h 1115524"/>
              <a:gd name="connsiteX123" fmla="*/ 111535 w 1059713"/>
              <a:gd name="connsiteY123" fmla="*/ 217849 h 1115524"/>
              <a:gd name="connsiteX124" fmla="*/ 111005 w 1059713"/>
              <a:gd name="connsiteY124" fmla="*/ 218429 h 1115524"/>
              <a:gd name="connsiteX125" fmla="*/ 110239 w 1059713"/>
              <a:gd name="connsiteY125" fmla="*/ 218370 h 1115524"/>
              <a:gd name="connsiteX126" fmla="*/ 109408 w 1059713"/>
              <a:gd name="connsiteY126" fmla="*/ 217443 h 1115524"/>
              <a:gd name="connsiteX127" fmla="*/ 109695 w 1059713"/>
              <a:gd name="connsiteY127" fmla="*/ 216413 h 1115524"/>
              <a:gd name="connsiteX128" fmla="*/ 109755 w 1059713"/>
              <a:gd name="connsiteY128" fmla="*/ 215418 h 1115524"/>
              <a:gd name="connsiteX129" fmla="*/ 557247 w 1059713"/>
              <a:gd name="connsiteY129" fmla="*/ 0 h 1115524"/>
              <a:gd name="connsiteX130" fmla="*/ 1030483 w 1059713"/>
              <a:gd name="connsiteY130" fmla="*/ 245912 h 1115524"/>
              <a:gd name="connsiteX131" fmla="*/ 1041435 w 1059713"/>
              <a:gd name="connsiteY131" fmla="*/ 265632 h 1115524"/>
              <a:gd name="connsiteX132" fmla="*/ 1042081 w 1059713"/>
              <a:gd name="connsiteY132" fmla="*/ 287191 h 1115524"/>
              <a:gd name="connsiteX133" fmla="*/ 1042848 w 1059713"/>
              <a:gd name="connsiteY133" fmla="*/ 312561 h 1115524"/>
              <a:gd name="connsiteX134" fmla="*/ 1043624 w 1059713"/>
              <a:gd name="connsiteY134" fmla="*/ 337938 h 1115524"/>
              <a:gd name="connsiteX135" fmla="*/ 1044407 w 1059713"/>
              <a:gd name="connsiteY135" fmla="*/ 363317 h 1115524"/>
              <a:gd name="connsiteX136" fmla="*/ 1045198 w 1059713"/>
              <a:gd name="connsiteY136" fmla="*/ 388700 h 1115524"/>
              <a:gd name="connsiteX137" fmla="*/ 1045997 w 1059713"/>
              <a:gd name="connsiteY137" fmla="*/ 414078 h 1115524"/>
              <a:gd name="connsiteX138" fmla="*/ 1046803 w 1059713"/>
              <a:gd name="connsiteY138" fmla="*/ 439457 h 1115524"/>
              <a:gd name="connsiteX139" fmla="*/ 1047618 w 1059713"/>
              <a:gd name="connsiteY139" fmla="*/ 464843 h 1115524"/>
              <a:gd name="connsiteX140" fmla="*/ 1048440 w 1059713"/>
              <a:gd name="connsiteY140" fmla="*/ 490231 h 1115524"/>
              <a:gd name="connsiteX141" fmla="*/ 1049270 w 1059713"/>
              <a:gd name="connsiteY141" fmla="*/ 515611 h 1115524"/>
              <a:gd name="connsiteX142" fmla="*/ 1050127 w 1059713"/>
              <a:gd name="connsiteY142" fmla="*/ 541579 h 1115524"/>
              <a:gd name="connsiteX143" fmla="*/ 1050992 w 1059713"/>
              <a:gd name="connsiteY143" fmla="*/ 567552 h 1115524"/>
              <a:gd name="connsiteX144" fmla="*/ 1051865 w 1059713"/>
              <a:gd name="connsiteY144" fmla="*/ 593519 h 1115524"/>
              <a:gd name="connsiteX145" fmla="*/ 1052746 w 1059713"/>
              <a:gd name="connsiteY145" fmla="*/ 619483 h 1115524"/>
              <a:gd name="connsiteX146" fmla="*/ 1053635 w 1059713"/>
              <a:gd name="connsiteY146" fmla="*/ 645446 h 1115524"/>
              <a:gd name="connsiteX147" fmla="*/ 1054532 w 1059713"/>
              <a:gd name="connsiteY147" fmla="*/ 671411 h 1115524"/>
              <a:gd name="connsiteX148" fmla="*/ 1055438 w 1059713"/>
              <a:gd name="connsiteY148" fmla="*/ 697379 h 1115524"/>
              <a:gd name="connsiteX149" fmla="*/ 1056351 w 1059713"/>
              <a:gd name="connsiteY149" fmla="*/ 723341 h 1115524"/>
              <a:gd name="connsiteX150" fmla="*/ 1057272 w 1059713"/>
              <a:gd name="connsiteY150" fmla="*/ 749301 h 1115524"/>
              <a:gd name="connsiteX151" fmla="*/ 1058201 w 1059713"/>
              <a:gd name="connsiteY151" fmla="*/ 775256 h 1115524"/>
              <a:gd name="connsiteX152" fmla="*/ 1059138 w 1059713"/>
              <a:gd name="connsiteY152" fmla="*/ 801208 h 1115524"/>
              <a:gd name="connsiteX153" fmla="*/ 1059713 w 1059713"/>
              <a:gd name="connsiteY153" fmla="*/ 816981 h 1115524"/>
              <a:gd name="connsiteX154" fmla="*/ 1030483 w 1059713"/>
              <a:gd name="connsiteY154" fmla="*/ 869612 h 1115524"/>
              <a:gd name="connsiteX155" fmla="*/ 960795 w 1059713"/>
              <a:gd name="connsiteY155" fmla="*/ 952159 h 1115524"/>
              <a:gd name="connsiteX156" fmla="*/ 922842 w 1059713"/>
              <a:gd name="connsiteY156" fmla="*/ 982764 h 1115524"/>
              <a:gd name="connsiteX157" fmla="*/ 922523 w 1059713"/>
              <a:gd name="connsiteY157" fmla="*/ 982807 h 1115524"/>
              <a:gd name="connsiteX158" fmla="*/ 903564 w 1059713"/>
              <a:gd name="connsiteY158" fmla="*/ 981387 h 1115524"/>
              <a:gd name="connsiteX159" fmla="*/ 897608 w 1059713"/>
              <a:gd name="connsiteY159" fmla="*/ 979786 h 1115524"/>
              <a:gd name="connsiteX160" fmla="*/ 895766 w 1059713"/>
              <a:gd name="connsiteY160" fmla="*/ 978820 h 1115524"/>
              <a:gd name="connsiteX161" fmla="*/ 892969 w 1059713"/>
              <a:gd name="connsiteY161" fmla="*/ 978756 h 1115524"/>
              <a:gd name="connsiteX162" fmla="*/ 891838 w 1059713"/>
              <a:gd name="connsiteY162" fmla="*/ 978381 h 1115524"/>
              <a:gd name="connsiteX163" fmla="*/ 891141 w 1059713"/>
              <a:gd name="connsiteY163" fmla="*/ 978743 h 1115524"/>
              <a:gd name="connsiteX164" fmla="*/ 888950 w 1059713"/>
              <a:gd name="connsiteY164" fmla="*/ 979490 h 1115524"/>
              <a:gd name="connsiteX165" fmla="*/ 888309 w 1059713"/>
              <a:gd name="connsiteY165" fmla="*/ 980021 h 1115524"/>
              <a:gd name="connsiteX166" fmla="*/ 887392 w 1059713"/>
              <a:gd name="connsiteY166" fmla="*/ 981248 h 1115524"/>
              <a:gd name="connsiteX167" fmla="*/ 886980 w 1059713"/>
              <a:gd name="connsiteY167" fmla="*/ 981653 h 1115524"/>
              <a:gd name="connsiteX168" fmla="*/ 885476 w 1059713"/>
              <a:gd name="connsiteY168" fmla="*/ 982266 h 1115524"/>
              <a:gd name="connsiteX169" fmla="*/ 881057 w 1059713"/>
              <a:gd name="connsiteY169" fmla="*/ 982004 h 1115524"/>
              <a:gd name="connsiteX170" fmla="*/ 879254 w 1059713"/>
              <a:gd name="connsiteY170" fmla="*/ 982913 h 1115524"/>
              <a:gd name="connsiteX171" fmla="*/ 876242 w 1059713"/>
              <a:gd name="connsiteY171" fmla="*/ 984748 h 1115524"/>
              <a:gd name="connsiteX172" fmla="*/ 872875 w 1059713"/>
              <a:gd name="connsiteY172" fmla="*/ 986857 h 1115524"/>
              <a:gd name="connsiteX173" fmla="*/ 868963 w 1059713"/>
              <a:gd name="connsiteY173" fmla="*/ 990132 h 1115524"/>
              <a:gd name="connsiteX174" fmla="*/ 861403 w 1059713"/>
              <a:gd name="connsiteY174" fmla="*/ 996781 h 1115524"/>
              <a:gd name="connsiteX175" fmla="*/ 853499 w 1059713"/>
              <a:gd name="connsiteY175" fmla="*/ 1003821 h 1115524"/>
              <a:gd name="connsiteX176" fmla="*/ 849710 w 1059713"/>
              <a:gd name="connsiteY176" fmla="*/ 1005196 h 1115524"/>
              <a:gd name="connsiteX177" fmla="*/ 841538 w 1059713"/>
              <a:gd name="connsiteY177" fmla="*/ 1008481 h 1115524"/>
              <a:gd name="connsiteX178" fmla="*/ 836736 w 1059713"/>
              <a:gd name="connsiteY178" fmla="*/ 1011549 h 1115524"/>
              <a:gd name="connsiteX179" fmla="*/ 827335 w 1059713"/>
              <a:gd name="connsiteY179" fmla="*/ 1017523 h 1115524"/>
              <a:gd name="connsiteX180" fmla="*/ 823750 w 1059713"/>
              <a:gd name="connsiteY180" fmla="*/ 1019064 h 1115524"/>
              <a:gd name="connsiteX181" fmla="*/ 822615 w 1059713"/>
              <a:gd name="connsiteY181" fmla="*/ 1019302 h 1115524"/>
              <a:gd name="connsiteX182" fmla="*/ 821582 w 1059713"/>
              <a:gd name="connsiteY182" fmla="*/ 1019748 h 1115524"/>
              <a:gd name="connsiteX183" fmla="*/ 816098 w 1059713"/>
              <a:gd name="connsiteY183" fmla="*/ 1027183 h 1115524"/>
              <a:gd name="connsiteX184" fmla="*/ 812135 w 1059713"/>
              <a:gd name="connsiteY184" fmla="*/ 1029951 h 1115524"/>
              <a:gd name="connsiteX185" fmla="*/ 806888 w 1059713"/>
              <a:gd name="connsiteY185" fmla="*/ 1032111 h 1115524"/>
              <a:gd name="connsiteX186" fmla="*/ 804693 w 1059713"/>
              <a:gd name="connsiteY186" fmla="*/ 1033124 h 1115524"/>
              <a:gd name="connsiteX187" fmla="*/ 793207 w 1059713"/>
              <a:gd name="connsiteY187" fmla="*/ 1035696 h 1115524"/>
              <a:gd name="connsiteX188" fmla="*/ 783494 w 1059713"/>
              <a:gd name="connsiteY188" fmla="*/ 1038238 h 1115524"/>
              <a:gd name="connsiteX189" fmla="*/ 781011 w 1059713"/>
              <a:gd name="connsiteY189" fmla="*/ 1039393 h 1115524"/>
              <a:gd name="connsiteX190" fmla="*/ 779961 w 1059713"/>
              <a:gd name="connsiteY190" fmla="*/ 1040353 h 1115524"/>
              <a:gd name="connsiteX191" fmla="*/ 777630 w 1059713"/>
              <a:gd name="connsiteY191" fmla="*/ 1043108 h 1115524"/>
              <a:gd name="connsiteX192" fmla="*/ 776944 w 1059713"/>
              <a:gd name="connsiteY192" fmla="*/ 1043696 h 1115524"/>
              <a:gd name="connsiteX193" fmla="*/ 775739 w 1059713"/>
              <a:gd name="connsiteY193" fmla="*/ 1044149 h 1115524"/>
              <a:gd name="connsiteX194" fmla="*/ 774504 w 1059713"/>
              <a:gd name="connsiteY194" fmla="*/ 1045148 h 1115524"/>
              <a:gd name="connsiteX195" fmla="*/ 772468 w 1059713"/>
              <a:gd name="connsiteY195" fmla="*/ 1047496 h 1115524"/>
              <a:gd name="connsiteX196" fmla="*/ 769855 w 1059713"/>
              <a:gd name="connsiteY196" fmla="*/ 1051617 h 1115524"/>
              <a:gd name="connsiteX197" fmla="*/ 768736 w 1059713"/>
              <a:gd name="connsiteY197" fmla="*/ 1054206 h 1115524"/>
              <a:gd name="connsiteX198" fmla="*/ 768149 w 1059713"/>
              <a:gd name="connsiteY198" fmla="*/ 1056827 h 1115524"/>
              <a:gd name="connsiteX199" fmla="*/ 768042 w 1059713"/>
              <a:gd name="connsiteY199" fmla="*/ 1059930 h 1115524"/>
              <a:gd name="connsiteX200" fmla="*/ 767812 w 1059713"/>
              <a:gd name="connsiteY200" fmla="*/ 1061450 h 1115524"/>
              <a:gd name="connsiteX201" fmla="*/ 767226 w 1059713"/>
              <a:gd name="connsiteY201" fmla="*/ 1062711 h 1115524"/>
              <a:gd name="connsiteX202" fmla="*/ 766544 w 1059713"/>
              <a:gd name="connsiteY202" fmla="*/ 1063819 h 1115524"/>
              <a:gd name="connsiteX203" fmla="*/ 764705 w 1059713"/>
              <a:gd name="connsiteY203" fmla="*/ 1069058 h 1115524"/>
              <a:gd name="connsiteX204" fmla="*/ 764679 w 1059713"/>
              <a:gd name="connsiteY204" fmla="*/ 1069633 h 1115524"/>
              <a:gd name="connsiteX205" fmla="*/ 764744 w 1059713"/>
              <a:gd name="connsiteY205" fmla="*/ 1070099 h 1115524"/>
              <a:gd name="connsiteX206" fmla="*/ 764773 w 1059713"/>
              <a:gd name="connsiteY206" fmla="*/ 1070728 h 1115524"/>
              <a:gd name="connsiteX207" fmla="*/ 764649 w 1059713"/>
              <a:gd name="connsiteY207" fmla="*/ 1071561 h 1115524"/>
              <a:gd name="connsiteX208" fmla="*/ 764227 w 1059713"/>
              <a:gd name="connsiteY208" fmla="*/ 1073252 h 1115524"/>
              <a:gd name="connsiteX209" fmla="*/ 764026 w 1059713"/>
              <a:gd name="connsiteY209" fmla="*/ 1075079 h 1115524"/>
              <a:gd name="connsiteX210" fmla="*/ 763683 w 1059713"/>
              <a:gd name="connsiteY210" fmla="*/ 1076458 h 1115524"/>
              <a:gd name="connsiteX211" fmla="*/ 672264 w 1059713"/>
              <a:gd name="connsiteY211" fmla="*/ 1104192 h 1115524"/>
              <a:gd name="connsiteX212" fmla="*/ 557247 w 1059713"/>
              <a:gd name="connsiteY212" fmla="*/ 1115524 h 1115524"/>
              <a:gd name="connsiteX213" fmla="*/ 335104 w 1059713"/>
              <a:gd name="connsiteY213" fmla="*/ 1071692 h 1115524"/>
              <a:gd name="connsiteX214" fmla="*/ 249937 w 1059713"/>
              <a:gd name="connsiteY214" fmla="*/ 1026514 h 1115524"/>
              <a:gd name="connsiteX215" fmla="*/ 249661 w 1059713"/>
              <a:gd name="connsiteY215" fmla="*/ 1021217 h 1115524"/>
              <a:gd name="connsiteX216" fmla="*/ 246550 w 1059713"/>
              <a:gd name="connsiteY216" fmla="*/ 1010124 h 1115524"/>
              <a:gd name="connsiteX217" fmla="*/ 244370 w 1059713"/>
              <a:gd name="connsiteY217" fmla="*/ 1004381 h 1115524"/>
              <a:gd name="connsiteX218" fmla="*/ 242633 w 1059713"/>
              <a:gd name="connsiteY218" fmla="*/ 1001468 h 1115524"/>
              <a:gd name="connsiteX219" fmla="*/ 236868 w 1059713"/>
              <a:gd name="connsiteY219" fmla="*/ 994718 h 1115524"/>
              <a:gd name="connsiteX220" fmla="*/ 232287 w 1059713"/>
              <a:gd name="connsiteY220" fmla="*/ 987068 h 1115524"/>
              <a:gd name="connsiteX221" fmla="*/ 224923 w 1059713"/>
              <a:gd name="connsiteY221" fmla="*/ 978382 h 1115524"/>
              <a:gd name="connsiteX222" fmla="*/ 218610 w 1059713"/>
              <a:gd name="connsiteY222" fmla="*/ 966687 h 1115524"/>
              <a:gd name="connsiteX223" fmla="*/ 212683 w 1059713"/>
              <a:gd name="connsiteY223" fmla="*/ 956912 h 1115524"/>
              <a:gd name="connsiteX224" fmla="*/ 206834 w 1059713"/>
              <a:gd name="connsiteY224" fmla="*/ 949429 h 1115524"/>
              <a:gd name="connsiteX225" fmla="*/ 202708 w 1059713"/>
              <a:gd name="connsiteY225" fmla="*/ 946214 h 1115524"/>
              <a:gd name="connsiteX226" fmla="*/ 201120 w 1059713"/>
              <a:gd name="connsiteY226" fmla="*/ 941879 h 1115524"/>
              <a:gd name="connsiteX227" fmla="*/ 200971 w 1059713"/>
              <a:gd name="connsiteY227" fmla="*/ 941132 h 1115524"/>
              <a:gd name="connsiteX228" fmla="*/ 200568 w 1059713"/>
              <a:gd name="connsiteY228" fmla="*/ 940192 h 1115524"/>
              <a:gd name="connsiteX229" fmla="*/ 195579 w 1059713"/>
              <a:gd name="connsiteY229" fmla="*/ 932837 h 1115524"/>
              <a:gd name="connsiteX230" fmla="*/ 195320 w 1059713"/>
              <a:gd name="connsiteY230" fmla="*/ 932263 h 1115524"/>
              <a:gd name="connsiteX231" fmla="*/ 194892 w 1059713"/>
              <a:gd name="connsiteY231" fmla="*/ 930878 h 1115524"/>
              <a:gd name="connsiteX232" fmla="*/ 191827 w 1059713"/>
              <a:gd name="connsiteY232" fmla="*/ 925127 h 1115524"/>
              <a:gd name="connsiteX233" fmla="*/ 191398 w 1059713"/>
              <a:gd name="connsiteY233" fmla="*/ 923930 h 1115524"/>
              <a:gd name="connsiteX234" fmla="*/ 190988 w 1059713"/>
              <a:gd name="connsiteY234" fmla="*/ 921159 h 1115524"/>
              <a:gd name="connsiteX235" fmla="*/ 190615 w 1059713"/>
              <a:gd name="connsiteY235" fmla="*/ 919765 h 1115524"/>
              <a:gd name="connsiteX236" fmla="*/ 188447 w 1059713"/>
              <a:gd name="connsiteY236" fmla="*/ 914304 h 1115524"/>
              <a:gd name="connsiteX237" fmla="*/ 187394 w 1059713"/>
              <a:gd name="connsiteY237" fmla="*/ 912243 h 1115524"/>
              <a:gd name="connsiteX238" fmla="*/ 187161 w 1059713"/>
              <a:gd name="connsiteY238" fmla="*/ 911908 h 1115524"/>
              <a:gd name="connsiteX239" fmla="*/ 186503 w 1059713"/>
              <a:gd name="connsiteY239" fmla="*/ 911212 h 1115524"/>
              <a:gd name="connsiteX240" fmla="*/ 186316 w 1059713"/>
              <a:gd name="connsiteY240" fmla="*/ 910876 h 1115524"/>
              <a:gd name="connsiteX241" fmla="*/ 186327 w 1059713"/>
              <a:gd name="connsiteY241" fmla="*/ 910323 h 1115524"/>
              <a:gd name="connsiteX242" fmla="*/ 186813 w 1059713"/>
              <a:gd name="connsiteY242" fmla="*/ 909491 h 1115524"/>
              <a:gd name="connsiteX243" fmla="*/ 186886 w 1059713"/>
              <a:gd name="connsiteY243" fmla="*/ 909007 h 1115524"/>
              <a:gd name="connsiteX244" fmla="*/ 186705 w 1059713"/>
              <a:gd name="connsiteY244" fmla="*/ 907396 h 1115524"/>
              <a:gd name="connsiteX245" fmla="*/ 186516 w 1059713"/>
              <a:gd name="connsiteY245" fmla="*/ 906582 h 1115524"/>
              <a:gd name="connsiteX246" fmla="*/ 186201 w 1059713"/>
              <a:gd name="connsiteY246" fmla="*/ 906010 h 1115524"/>
              <a:gd name="connsiteX247" fmla="*/ 185585 w 1059713"/>
              <a:gd name="connsiteY247" fmla="*/ 905630 h 1115524"/>
              <a:gd name="connsiteX248" fmla="*/ 184136 w 1059713"/>
              <a:gd name="connsiteY248" fmla="*/ 905016 h 1115524"/>
              <a:gd name="connsiteX249" fmla="*/ 183627 w 1059713"/>
              <a:gd name="connsiteY249" fmla="*/ 904717 h 1115524"/>
              <a:gd name="connsiteX250" fmla="*/ 182999 w 1059713"/>
              <a:gd name="connsiteY250" fmla="*/ 903471 h 1115524"/>
              <a:gd name="connsiteX251" fmla="*/ 182951 w 1059713"/>
              <a:gd name="connsiteY251" fmla="*/ 901822 h 1115524"/>
              <a:gd name="connsiteX252" fmla="*/ 183092 w 1059713"/>
              <a:gd name="connsiteY252" fmla="*/ 900035 h 1115524"/>
              <a:gd name="connsiteX253" fmla="*/ 183062 w 1059713"/>
              <a:gd name="connsiteY253" fmla="*/ 898366 h 1115524"/>
              <a:gd name="connsiteX254" fmla="*/ 182816 w 1059713"/>
              <a:gd name="connsiteY254" fmla="*/ 897681 h 1115524"/>
              <a:gd name="connsiteX255" fmla="*/ 182009 w 1059713"/>
              <a:gd name="connsiteY255" fmla="*/ 896273 h 1115524"/>
              <a:gd name="connsiteX256" fmla="*/ 181383 w 1059713"/>
              <a:gd name="connsiteY256" fmla="*/ 894644 h 1115524"/>
              <a:gd name="connsiteX257" fmla="*/ 180759 w 1059713"/>
              <a:gd name="connsiteY257" fmla="*/ 894016 h 1115524"/>
              <a:gd name="connsiteX258" fmla="*/ 180102 w 1059713"/>
              <a:gd name="connsiteY258" fmla="*/ 893503 h 1115524"/>
              <a:gd name="connsiteX259" fmla="*/ 179627 w 1059713"/>
              <a:gd name="connsiteY259" fmla="*/ 893004 h 1115524"/>
              <a:gd name="connsiteX260" fmla="*/ 178917 w 1059713"/>
              <a:gd name="connsiteY260" fmla="*/ 890441 h 1115524"/>
              <a:gd name="connsiteX261" fmla="*/ 178990 w 1059713"/>
              <a:gd name="connsiteY261" fmla="*/ 880845 h 1115524"/>
              <a:gd name="connsiteX262" fmla="*/ 178626 w 1059713"/>
              <a:gd name="connsiteY262" fmla="*/ 879273 h 1115524"/>
              <a:gd name="connsiteX263" fmla="*/ 177318 w 1059713"/>
              <a:gd name="connsiteY263" fmla="*/ 876806 h 1115524"/>
              <a:gd name="connsiteX264" fmla="*/ 176932 w 1059713"/>
              <a:gd name="connsiteY264" fmla="*/ 875754 h 1115524"/>
              <a:gd name="connsiteX265" fmla="*/ 175534 w 1059713"/>
              <a:gd name="connsiteY265" fmla="*/ 869557 h 1115524"/>
              <a:gd name="connsiteX266" fmla="*/ 174895 w 1059713"/>
              <a:gd name="connsiteY266" fmla="*/ 863246 h 1115524"/>
              <a:gd name="connsiteX267" fmla="*/ 174956 w 1059713"/>
              <a:gd name="connsiteY267" fmla="*/ 857431 h 1115524"/>
              <a:gd name="connsiteX268" fmla="*/ 175442 w 1059713"/>
              <a:gd name="connsiteY268" fmla="*/ 853105 h 1115524"/>
              <a:gd name="connsiteX269" fmla="*/ 175347 w 1059713"/>
              <a:gd name="connsiteY269" fmla="*/ 851518 h 1115524"/>
              <a:gd name="connsiteX270" fmla="*/ 174919 w 1059713"/>
              <a:gd name="connsiteY270" fmla="*/ 849956 h 1115524"/>
              <a:gd name="connsiteX271" fmla="*/ 172797 w 1059713"/>
              <a:gd name="connsiteY271" fmla="*/ 846507 h 1115524"/>
              <a:gd name="connsiteX272" fmla="*/ 171465 w 1059713"/>
              <a:gd name="connsiteY272" fmla="*/ 843581 h 1115524"/>
              <a:gd name="connsiteX273" fmla="*/ 170903 w 1059713"/>
              <a:gd name="connsiteY273" fmla="*/ 841955 h 1115524"/>
              <a:gd name="connsiteX274" fmla="*/ 170558 w 1059713"/>
              <a:gd name="connsiteY274" fmla="*/ 840453 h 1115524"/>
              <a:gd name="connsiteX275" fmla="*/ 170157 w 1059713"/>
              <a:gd name="connsiteY275" fmla="*/ 839330 h 1115524"/>
              <a:gd name="connsiteX276" fmla="*/ 168676 w 1059713"/>
              <a:gd name="connsiteY276" fmla="*/ 836889 h 1115524"/>
              <a:gd name="connsiteX277" fmla="*/ 167016 w 1059713"/>
              <a:gd name="connsiteY277" fmla="*/ 832782 h 1115524"/>
              <a:gd name="connsiteX278" fmla="*/ 162257 w 1059713"/>
              <a:gd name="connsiteY278" fmla="*/ 824169 h 1115524"/>
              <a:gd name="connsiteX279" fmla="*/ 161421 w 1059713"/>
              <a:gd name="connsiteY279" fmla="*/ 823063 h 1115524"/>
              <a:gd name="connsiteX280" fmla="*/ 148191 w 1059713"/>
              <a:gd name="connsiteY280" fmla="*/ 811659 h 1115524"/>
              <a:gd name="connsiteX281" fmla="*/ 147807 w 1059713"/>
              <a:gd name="connsiteY281" fmla="*/ 810964 h 1115524"/>
              <a:gd name="connsiteX282" fmla="*/ 145190 w 1059713"/>
              <a:gd name="connsiteY282" fmla="*/ 808023 h 1115524"/>
              <a:gd name="connsiteX283" fmla="*/ 144304 w 1059713"/>
              <a:gd name="connsiteY283" fmla="*/ 806742 h 1115524"/>
              <a:gd name="connsiteX284" fmla="*/ 143157 w 1059713"/>
              <a:gd name="connsiteY284" fmla="*/ 803875 h 1115524"/>
              <a:gd name="connsiteX285" fmla="*/ 142056 w 1059713"/>
              <a:gd name="connsiteY285" fmla="*/ 803095 h 1115524"/>
              <a:gd name="connsiteX286" fmla="*/ 142772 w 1059713"/>
              <a:gd name="connsiteY286" fmla="*/ 800242 h 1115524"/>
              <a:gd name="connsiteX287" fmla="*/ 142391 w 1059713"/>
              <a:gd name="connsiteY287" fmla="*/ 796832 h 1115524"/>
              <a:gd name="connsiteX288" fmla="*/ 141374 w 1059713"/>
              <a:gd name="connsiteY288" fmla="*/ 793556 h 1115524"/>
              <a:gd name="connsiteX289" fmla="*/ 136190 w 1059713"/>
              <a:gd name="connsiteY289" fmla="*/ 784386 h 1115524"/>
              <a:gd name="connsiteX290" fmla="*/ 134426 w 1059713"/>
              <a:gd name="connsiteY290" fmla="*/ 782305 h 1115524"/>
              <a:gd name="connsiteX291" fmla="*/ 128030 w 1059713"/>
              <a:gd name="connsiteY291" fmla="*/ 776570 h 1115524"/>
              <a:gd name="connsiteX292" fmla="*/ 123786 w 1059713"/>
              <a:gd name="connsiteY292" fmla="*/ 771388 h 1115524"/>
              <a:gd name="connsiteX293" fmla="*/ 123343 w 1059713"/>
              <a:gd name="connsiteY293" fmla="*/ 770424 h 1115524"/>
              <a:gd name="connsiteX294" fmla="*/ 122666 w 1059713"/>
              <a:gd name="connsiteY294" fmla="*/ 769300 h 1115524"/>
              <a:gd name="connsiteX295" fmla="*/ 119015 w 1059713"/>
              <a:gd name="connsiteY295" fmla="*/ 765201 h 1115524"/>
              <a:gd name="connsiteX296" fmla="*/ 118006 w 1059713"/>
              <a:gd name="connsiteY296" fmla="*/ 764706 h 1115524"/>
              <a:gd name="connsiteX297" fmla="*/ 115617 w 1059713"/>
              <a:gd name="connsiteY297" fmla="*/ 763865 h 1115524"/>
              <a:gd name="connsiteX298" fmla="*/ 114490 w 1059713"/>
              <a:gd name="connsiteY298" fmla="*/ 763085 h 1115524"/>
              <a:gd name="connsiteX299" fmla="*/ 108557 w 1059713"/>
              <a:gd name="connsiteY299" fmla="*/ 757596 h 1115524"/>
              <a:gd name="connsiteX300" fmla="*/ 107485 w 1059713"/>
              <a:gd name="connsiteY300" fmla="*/ 755623 h 1115524"/>
              <a:gd name="connsiteX301" fmla="*/ 107033 w 1059713"/>
              <a:gd name="connsiteY301" fmla="*/ 754982 h 1115524"/>
              <a:gd name="connsiteX302" fmla="*/ 106837 w 1059713"/>
              <a:gd name="connsiteY302" fmla="*/ 754495 h 1115524"/>
              <a:gd name="connsiteX303" fmla="*/ 106379 w 1059713"/>
              <a:gd name="connsiteY303" fmla="*/ 752025 h 1115524"/>
              <a:gd name="connsiteX304" fmla="*/ 106165 w 1059713"/>
              <a:gd name="connsiteY304" fmla="*/ 751390 h 1115524"/>
              <a:gd name="connsiteX305" fmla="*/ 102477 w 1059713"/>
              <a:gd name="connsiteY305" fmla="*/ 743404 h 1115524"/>
              <a:gd name="connsiteX306" fmla="*/ 101501 w 1059713"/>
              <a:gd name="connsiteY306" fmla="*/ 740467 h 1115524"/>
              <a:gd name="connsiteX307" fmla="*/ 100965 w 1059713"/>
              <a:gd name="connsiteY307" fmla="*/ 737317 h 1115524"/>
              <a:gd name="connsiteX308" fmla="*/ 101060 w 1059713"/>
              <a:gd name="connsiteY308" fmla="*/ 735697 h 1115524"/>
              <a:gd name="connsiteX309" fmla="*/ 101769 w 1059713"/>
              <a:gd name="connsiteY309" fmla="*/ 732731 h 1115524"/>
              <a:gd name="connsiteX310" fmla="*/ 101785 w 1059713"/>
              <a:gd name="connsiteY310" fmla="*/ 731270 h 1115524"/>
              <a:gd name="connsiteX311" fmla="*/ 101883 w 1059713"/>
              <a:gd name="connsiteY311" fmla="*/ 730507 h 1115524"/>
              <a:gd name="connsiteX312" fmla="*/ 102572 w 1059713"/>
              <a:gd name="connsiteY312" fmla="*/ 728833 h 1115524"/>
              <a:gd name="connsiteX313" fmla="*/ 102667 w 1059713"/>
              <a:gd name="connsiteY313" fmla="*/ 728053 h 1115524"/>
              <a:gd name="connsiteX314" fmla="*/ 102429 w 1059713"/>
              <a:gd name="connsiteY314" fmla="*/ 727257 h 1115524"/>
              <a:gd name="connsiteX315" fmla="*/ 95337 w 1059713"/>
              <a:gd name="connsiteY315" fmla="*/ 710387 h 1115524"/>
              <a:gd name="connsiteX316" fmla="*/ 89936 w 1059713"/>
              <a:gd name="connsiteY316" fmla="*/ 701375 h 1115524"/>
              <a:gd name="connsiteX317" fmla="*/ 82655 w 1059713"/>
              <a:gd name="connsiteY317" fmla="*/ 691745 h 1115524"/>
              <a:gd name="connsiteX318" fmla="*/ 69727 w 1059713"/>
              <a:gd name="connsiteY318" fmla="*/ 674845 h 1115524"/>
              <a:gd name="connsiteX319" fmla="*/ 61134 w 1059713"/>
              <a:gd name="connsiteY319" fmla="*/ 665537 h 1115524"/>
              <a:gd name="connsiteX320" fmla="*/ 55937 w 1059713"/>
              <a:gd name="connsiteY320" fmla="*/ 658885 h 1115524"/>
              <a:gd name="connsiteX321" fmla="*/ 51599 w 1059713"/>
              <a:gd name="connsiteY321" fmla="*/ 655650 h 1115524"/>
              <a:gd name="connsiteX322" fmla="*/ 46644 w 1059713"/>
              <a:gd name="connsiteY322" fmla="*/ 651493 h 1115524"/>
              <a:gd name="connsiteX323" fmla="*/ 38577 w 1059713"/>
              <a:gd name="connsiteY323" fmla="*/ 645149 h 1115524"/>
              <a:gd name="connsiteX324" fmla="*/ 37527 w 1059713"/>
              <a:gd name="connsiteY324" fmla="*/ 644409 h 1115524"/>
              <a:gd name="connsiteX325" fmla="*/ 35285 w 1059713"/>
              <a:gd name="connsiteY325" fmla="*/ 642740 h 1115524"/>
              <a:gd name="connsiteX326" fmla="*/ 34126 w 1059713"/>
              <a:gd name="connsiteY326" fmla="*/ 641529 h 1115524"/>
              <a:gd name="connsiteX327" fmla="*/ 33874 w 1059713"/>
              <a:gd name="connsiteY327" fmla="*/ 639876 h 1115524"/>
              <a:gd name="connsiteX328" fmla="*/ 33257 w 1059713"/>
              <a:gd name="connsiteY328" fmla="*/ 638381 h 1115524"/>
              <a:gd name="connsiteX329" fmla="*/ 33570 w 1059713"/>
              <a:gd name="connsiteY329" fmla="*/ 637236 h 1115524"/>
              <a:gd name="connsiteX330" fmla="*/ 32397 w 1059713"/>
              <a:gd name="connsiteY330" fmla="*/ 635928 h 1115524"/>
              <a:gd name="connsiteX331" fmla="*/ 31198 w 1059713"/>
              <a:gd name="connsiteY331" fmla="*/ 633827 h 1115524"/>
              <a:gd name="connsiteX332" fmla="*/ 28950 w 1059713"/>
              <a:gd name="connsiteY332" fmla="*/ 630597 h 1115524"/>
              <a:gd name="connsiteX333" fmla="*/ 26658 w 1059713"/>
              <a:gd name="connsiteY333" fmla="*/ 629093 h 1115524"/>
              <a:gd name="connsiteX334" fmla="*/ 23869 w 1059713"/>
              <a:gd name="connsiteY334" fmla="*/ 626713 h 1115524"/>
              <a:gd name="connsiteX335" fmla="*/ 22347 w 1059713"/>
              <a:gd name="connsiteY335" fmla="*/ 625057 h 1115524"/>
              <a:gd name="connsiteX336" fmla="*/ 22499 w 1059713"/>
              <a:gd name="connsiteY336" fmla="*/ 624138 h 1115524"/>
              <a:gd name="connsiteX337" fmla="*/ 24303 w 1059713"/>
              <a:gd name="connsiteY337" fmla="*/ 625052 h 1115524"/>
              <a:gd name="connsiteX338" fmla="*/ 26005 w 1059713"/>
              <a:gd name="connsiteY338" fmla="*/ 626160 h 1115524"/>
              <a:gd name="connsiteX339" fmla="*/ 27244 w 1059713"/>
              <a:gd name="connsiteY339" fmla="*/ 626418 h 1115524"/>
              <a:gd name="connsiteX340" fmla="*/ 29200 w 1059713"/>
              <a:gd name="connsiteY340" fmla="*/ 626476 h 1115524"/>
              <a:gd name="connsiteX341" fmla="*/ 29862 w 1059713"/>
              <a:gd name="connsiteY341" fmla="*/ 628264 h 1115524"/>
              <a:gd name="connsiteX342" fmla="*/ 30891 w 1059713"/>
              <a:gd name="connsiteY342" fmla="*/ 629894 h 1115524"/>
              <a:gd name="connsiteX343" fmla="*/ 30666 w 1059713"/>
              <a:gd name="connsiteY343" fmla="*/ 627143 h 1115524"/>
              <a:gd name="connsiteX344" fmla="*/ 30691 w 1059713"/>
              <a:gd name="connsiteY344" fmla="*/ 624751 h 1115524"/>
              <a:gd name="connsiteX345" fmla="*/ 30780 w 1059713"/>
              <a:gd name="connsiteY345" fmla="*/ 622149 h 1115524"/>
              <a:gd name="connsiteX346" fmla="*/ 30079 w 1059713"/>
              <a:gd name="connsiteY346" fmla="*/ 619472 h 1115524"/>
              <a:gd name="connsiteX347" fmla="*/ 29473 w 1059713"/>
              <a:gd name="connsiteY347" fmla="*/ 616779 h 1115524"/>
              <a:gd name="connsiteX348" fmla="*/ 29496 w 1059713"/>
              <a:gd name="connsiteY348" fmla="*/ 614386 h 1115524"/>
              <a:gd name="connsiteX349" fmla="*/ 30136 w 1059713"/>
              <a:gd name="connsiteY349" fmla="*/ 612196 h 1115524"/>
              <a:gd name="connsiteX350" fmla="*/ 32485 w 1059713"/>
              <a:gd name="connsiteY350" fmla="*/ 621187 h 1115524"/>
              <a:gd name="connsiteX351" fmla="*/ 34321 w 1059713"/>
              <a:gd name="connsiteY351" fmla="*/ 629360 h 1115524"/>
              <a:gd name="connsiteX352" fmla="*/ 34666 w 1059713"/>
              <a:gd name="connsiteY352" fmla="*/ 632287 h 1115524"/>
              <a:gd name="connsiteX353" fmla="*/ 35541 w 1059713"/>
              <a:gd name="connsiteY353" fmla="*/ 634836 h 1115524"/>
              <a:gd name="connsiteX354" fmla="*/ 36525 w 1059713"/>
              <a:gd name="connsiteY354" fmla="*/ 636174 h 1115524"/>
              <a:gd name="connsiteX355" fmla="*/ 37772 w 1059713"/>
              <a:gd name="connsiteY355" fmla="*/ 637967 h 1115524"/>
              <a:gd name="connsiteX356" fmla="*/ 38389 w 1059713"/>
              <a:gd name="connsiteY356" fmla="*/ 639462 h 1115524"/>
              <a:gd name="connsiteX357" fmla="*/ 39479 w 1059713"/>
              <a:gd name="connsiteY357" fmla="*/ 639589 h 1115524"/>
              <a:gd name="connsiteX358" fmla="*/ 38553 w 1059713"/>
              <a:gd name="connsiteY358" fmla="*/ 637347 h 1115524"/>
              <a:gd name="connsiteX359" fmla="*/ 36843 w 1059713"/>
              <a:gd name="connsiteY359" fmla="*/ 634432 h 1115524"/>
              <a:gd name="connsiteX360" fmla="*/ 36283 w 1059713"/>
              <a:gd name="connsiteY360" fmla="*/ 632033 h 1115524"/>
              <a:gd name="connsiteX361" fmla="*/ 36430 w 1059713"/>
              <a:gd name="connsiteY361" fmla="*/ 628529 h 1115524"/>
              <a:gd name="connsiteX362" fmla="*/ 37078 w 1059713"/>
              <a:gd name="connsiteY362" fmla="*/ 627035 h 1115524"/>
              <a:gd name="connsiteX363" fmla="*/ 36038 w 1059713"/>
              <a:gd name="connsiteY363" fmla="*/ 618942 h 1115524"/>
              <a:gd name="connsiteX364" fmla="*/ 33878 w 1059713"/>
              <a:gd name="connsiteY364" fmla="*/ 615000 h 1115524"/>
              <a:gd name="connsiteX365" fmla="*/ 33931 w 1059713"/>
              <a:gd name="connsiteY365" fmla="*/ 612802 h 1115524"/>
              <a:gd name="connsiteX366" fmla="*/ 36083 w 1059713"/>
              <a:gd name="connsiteY366" fmla="*/ 616050 h 1115524"/>
              <a:gd name="connsiteX367" fmla="*/ 37944 w 1059713"/>
              <a:gd name="connsiteY367" fmla="*/ 624413 h 1115524"/>
              <a:gd name="connsiteX368" fmla="*/ 38752 w 1059713"/>
              <a:gd name="connsiteY368" fmla="*/ 622696 h 1115524"/>
              <a:gd name="connsiteX369" fmla="*/ 39432 w 1059713"/>
              <a:gd name="connsiteY369" fmla="*/ 622689 h 1115524"/>
              <a:gd name="connsiteX370" fmla="*/ 41267 w 1059713"/>
              <a:gd name="connsiteY370" fmla="*/ 622601 h 1115524"/>
              <a:gd name="connsiteX371" fmla="*/ 41630 w 1059713"/>
              <a:gd name="connsiteY371" fmla="*/ 625626 h 1115524"/>
              <a:gd name="connsiteX372" fmla="*/ 42437 w 1059713"/>
              <a:gd name="connsiteY372" fmla="*/ 627091 h 1115524"/>
              <a:gd name="connsiteX373" fmla="*/ 42938 w 1059713"/>
              <a:gd name="connsiteY373" fmla="*/ 629100 h 1115524"/>
              <a:gd name="connsiteX374" fmla="*/ 43846 w 1059713"/>
              <a:gd name="connsiteY374" fmla="*/ 629952 h 1115524"/>
              <a:gd name="connsiteX375" fmla="*/ 44353 w 1059713"/>
              <a:gd name="connsiteY375" fmla="*/ 631363 h 1115524"/>
              <a:gd name="connsiteX376" fmla="*/ 45114 w 1059713"/>
              <a:gd name="connsiteY376" fmla="*/ 632536 h 1115524"/>
              <a:gd name="connsiteX377" fmla="*/ 45980 w 1059713"/>
              <a:gd name="connsiteY377" fmla="*/ 634388 h 1115524"/>
              <a:gd name="connsiteX378" fmla="*/ 47002 w 1059713"/>
              <a:gd name="connsiteY378" fmla="*/ 637906 h 1115524"/>
              <a:gd name="connsiteX379" fmla="*/ 46414 w 1059713"/>
              <a:gd name="connsiteY379" fmla="*/ 639788 h 1115524"/>
              <a:gd name="connsiteX380" fmla="*/ 46989 w 1059713"/>
              <a:gd name="connsiteY380" fmla="*/ 642284 h 1115524"/>
              <a:gd name="connsiteX381" fmla="*/ 46565 w 1059713"/>
              <a:gd name="connsiteY381" fmla="*/ 645236 h 1115524"/>
              <a:gd name="connsiteX382" fmla="*/ 47114 w 1059713"/>
              <a:gd name="connsiteY382" fmla="*/ 645646 h 1115524"/>
              <a:gd name="connsiteX383" fmla="*/ 48325 w 1059713"/>
              <a:gd name="connsiteY383" fmla="*/ 644658 h 1115524"/>
              <a:gd name="connsiteX384" fmla="*/ 47939 w 1059713"/>
              <a:gd name="connsiteY384" fmla="*/ 642133 h 1115524"/>
              <a:gd name="connsiteX385" fmla="*/ 47672 w 1059713"/>
              <a:gd name="connsiteY385" fmla="*/ 640386 h 1115524"/>
              <a:gd name="connsiteX386" fmla="*/ 47859 w 1059713"/>
              <a:gd name="connsiteY386" fmla="*/ 639063 h 1115524"/>
              <a:gd name="connsiteX387" fmla="*/ 48189 w 1059713"/>
              <a:gd name="connsiteY387" fmla="*/ 636128 h 1115524"/>
              <a:gd name="connsiteX388" fmla="*/ 46671 w 1059713"/>
              <a:gd name="connsiteY388" fmla="*/ 633186 h 1115524"/>
              <a:gd name="connsiteX389" fmla="*/ 46764 w 1059713"/>
              <a:gd name="connsiteY389" fmla="*/ 631879 h 1115524"/>
              <a:gd name="connsiteX390" fmla="*/ 46527 w 1059713"/>
              <a:gd name="connsiteY390" fmla="*/ 630326 h 1115524"/>
              <a:gd name="connsiteX391" fmla="*/ 47497 w 1059713"/>
              <a:gd name="connsiteY391" fmla="*/ 629677 h 1115524"/>
              <a:gd name="connsiteX392" fmla="*/ 48573 w 1059713"/>
              <a:gd name="connsiteY392" fmla="*/ 630999 h 1115524"/>
              <a:gd name="connsiteX393" fmla="*/ 49145 w 1059713"/>
              <a:gd name="connsiteY393" fmla="*/ 632201 h 1115524"/>
              <a:gd name="connsiteX394" fmla="*/ 49652 w 1059713"/>
              <a:gd name="connsiteY394" fmla="*/ 633612 h 1115524"/>
              <a:gd name="connsiteX395" fmla="*/ 50437 w 1059713"/>
              <a:gd name="connsiteY395" fmla="*/ 635575 h 1115524"/>
              <a:gd name="connsiteX396" fmla="*/ 50223 w 1059713"/>
              <a:gd name="connsiteY396" fmla="*/ 637995 h 1115524"/>
              <a:gd name="connsiteX397" fmla="*/ 51008 w 1059713"/>
              <a:gd name="connsiteY397" fmla="*/ 639959 h 1115524"/>
              <a:gd name="connsiteX398" fmla="*/ 51853 w 1059713"/>
              <a:gd name="connsiteY398" fmla="*/ 642311 h 1115524"/>
              <a:gd name="connsiteX399" fmla="*/ 51472 w 1059713"/>
              <a:gd name="connsiteY399" fmla="*/ 644259 h 1115524"/>
              <a:gd name="connsiteX400" fmla="*/ 52358 w 1059713"/>
              <a:gd name="connsiteY400" fmla="*/ 645612 h 1115524"/>
              <a:gd name="connsiteX401" fmla="*/ 52790 w 1059713"/>
              <a:gd name="connsiteY401" fmla="*/ 648427 h 1115524"/>
              <a:gd name="connsiteX402" fmla="*/ 53094 w 1059713"/>
              <a:gd name="connsiteY402" fmla="*/ 651067 h 1115524"/>
              <a:gd name="connsiteX403" fmla="*/ 54135 w 1059713"/>
              <a:gd name="connsiteY403" fmla="*/ 650905 h 1115524"/>
              <a:gd name="connsiteX404" fmla="*/ 54761 w 1059713"/>
              <a:gd name="connsiteY404" fmla="*/ 649910 h 1115524"/>
              <a:gd name="connsiteX405" fmla="*/ 54787 w 1059713"/>
              <a:gd name="connsiteY405" fmla="*/ 648811 h 1115524"/>
              <a:gd name="connsiteX406" fmla="*/ 54660 w 1059713"/>
              <a:gd name="connsiteY406" fmla="*/ 647339 h 1115524"/>
              <a:gd name="connsiteX407" fmla="*/ 54920 w 1059713"/>
              <a:gd name="connsiteY407" fmla="*/ 646501 h 1115524"/>
              <a:gd name="connsiteX408" fmla="*/ 55931 w 1059713"/>
              <a:gd name="connsiteY408" fmla="*/ 644849 h 1115524"/>
              <a:gd name="connsiteX409" fmla="*/ 55534 w 1059713"/>
              <a:gd name="connsiteY409" fmla="*/ 643520 h 1115524"/>
              <a:gd name="connsiteX410" fmla="*/ 55094 w 1059713"/>
              <a:gd name="connsiteY410" fmla="*/ 641899 h 1115524"/>
              <a:gd name="connsiteX411" fmla="*/ 55493 w 1059713"/>
              <a:gd name="connsiteY411" fmla="*/ 641339 h 1115524"/>
              <a:gd name="connsiteX412" fmla="*/ 57184 w 1059713"/>
              <a:gd name="connsiteY412" fmla="*/ 644155 h 1115524"/>
              <a:gd name="connsiteX413" fmla="*/ 57393 w 1059713"/>
              <a:gd name="connsiteY413" fmla="*/ 645514 h 1115524"/>
              <a:gd name="connsiteX414" fmla="*/ 57594 w 1059713"/>
              <a:gd name="connsiteY414" fmla="*/ 647472 h 1115524"/>
              <a:gd name="connsiteX415" fmla="*/ 57847 w 1059713"/>
              <a:gd name="connsiteY415" fmla="*/ 649122 h 1115524"/>
              <a:gd name="connsiteX416" fmla="*/ 57545 w 1059713"/>
              <a:gd name="connsiteY416" fmla="*/ 650962 h 1115524"/>
              <a:gd name="connsiteX417" fmla="*/ 57993 w 1059713"/>
              <a:gd name="connsiteY417" fmla="*/ 651986 h 1115524"/>
              <a:gd name="connsiteX418" fmla="*/ 57496 w 1059713"/>
              <a:gd name="connsiteY418" fmla="*/ 652841 h 1115524"/>
              <a:gd name="connsiteX419" fmla="*/ 58535 w 1059713"/>
              <a:gd name="connsiteY419" fmla="*/ 652995 h 1115524"/>
              <a:gd name="connsiteX420" fmla="*/ 59658 w 1059713"/>
              <a:gd name="connsiteY420" fmla="*/ 652718 h 1115524"/>
              <a:gd name="connsiteX421" fmla="*/ 60106 w 1059713"/>
              <a:gd name="connsiteY421" fmla="*/ 653742 h 1115524"/>
              <a:gd name="connsiteX422" fmla="*/ 60614 w 1059713"/>
              <a:gd name="connsiteY422" fmla="*/ 655154 h 1115524"/>
              <a:gd name="connsiteX423" fmla="*/ 60713 w 1059713"/>
              <a:gd name="connsiteY423" fmla="*/ 656433 h 1115524"/>
              <a:gd name="connsiteX424" fmla="*/ 61792 w 1059713"/>
              <a:gd name="connsiteY424" fmla="*/ 656364 h 1115524"/>
              <a:gd name="connsiteX425" fmla="*/ 61613 w 1059713"/>
              <a:gd name="connsiteY425" fmla="*/ 654697 h 1115524"/>
              <a:gd name="connsiteX426" fmla="*/ 61893 w 1059713"/>
              <a:gd name="connsiteY426" fmla="*/ 653359 h 1115524"/>
              <a:gd name="connsiteX427" fmla="*/ 62892 w 1059713"/>
              <a:gd name="connsiteY427" fmla="*/ 652901 h 1115524"/>
              <a:gd name="connsiteX428" fmla="*/ 64304 w 1059713"/>
              <a:gd name="connsiteY428" fmla="*/ 651982 h 1115524"/>
              <a:gd name="connsiteX429" fmla="*/ 65856 w 1059713"/>
              <a:gd name="connsiteY429" fmla="*/ 651339 h 1115524"/>
              <a:gd name="connsiteX430" fmla="*/ 66525 w 1059713"/>
              <a:gd name="connsiteY430" fmla="*/ 650637 h 1115524"/>
              <a:gd name="connsiteX431" fmla="*/ 67199 w 1059713"/>
              <a:gd name="connsiteY431" fmla="*/ 651558 h 1115524"/>
              <a:gd name="connsiteX432" fmla="*/ 69217 w 1059713"/>
              <a:gd name="connsiteY432" fmla="*/ 651107 h 1115524"/>
              <a:gd name="connsiteX433" fmla="*/ 68910 w 1059713"/>
              <a:gd name="connsiteY433" fmla="*/ 648470 h 1115524"/>
              <a:gd name="connsiteX434" fmla="*/ 70038 w 1059713"/>
              <a:gd name="connsiteY434" fmla="*/ 647596 h 1115524"/>
              <a:gd name="connsiteX435" fmla="*/ 71166 w 1059713"/>
              <a:gd name="connsiteY435" fmla="*/ 646721 h 1115524"/>
              <a:gd name="connsiteX436" fmla="*/ 72049 w 1059713"/>
              <a:gd name="connsiteY436" fmla="*/ 644893 h 1115524"/>
              <a:gd name="connsiteX437" fmla="*/ 72765 w 1059713"/>
              <a:gd name="connsiteY437" fmla="*/ 642594 h 1115524"/>
              <a:gd name="connsiteX438" fmla="*/ 72642 w 1059713"/>
              <a:gd name="connsiteY438" fmla="*/ 640527 h 1115524"/>
              <a:gd name="connsiteX439" fmla="*/ 71788 w 1059713"/>
              <a:gd name="connsiteY439" fmla="*/ 637483 h 1115524"/>
              <a:gd name="connsiteX440" fmla="*/ 70858 w 1059713"/>
              <a:gd name="connsiteY440" fmla="*/ 635841 h 1115524"/>
              <a:gd name="connsiteX441" fmla="*/ 71298 w 1059713"/>
              <a:gd name="connsiteY441" fmla="*/ 634283 h 1115524"/>
              <a:gd name="connsiteX442" fmla="*/ 70993 w 1059713"/>
              <a:gd name="connsiteY442" fmla="*/ 631650 h 1115524"/>
              <a:gd name="connsiteX443" fmla="*/ 69684 w 1059713"/>
              <a:gd name="connsiteY443" fmla="*/ 630070 h 1115524"/>
              <a:gd name="connsiteX444" fmla="*/ 67681 w 1059713"/>
              <a:gd name="connsiteY444" fmla="*/ 628652 h 1115524"/>
              <a:gd name="connsiteX445" fmla="*/ 65646 w 1059713"/>
              <a:gd name="connsiteY445" fmla="*/ 626810 h 1115524"/>
              <a:gd name="connsiteX446" fmla="*/ 63289 w 1059713"/>
              <a:gd name="connsiteY446" fmla="*/ 625279 h 1115524"/>
              <a:gd name="connsiteX447" fmla="*/ 61178 w 1059713"/>
              <a:gd name="connsiteY447" fmla="*/ 625392 h 1115524"/>
              <a:gd name="connsiteX448" fmla="*/ 56828 w 1059713"/>
              <a:gd name="connsiteY448" fmla="*/ 624807 h 1115524"/>
              <a:gd name="connsiteX449" fmla="*/ 56330 w 1059713"/>
              <a:gd name="connsiteY449" fmla="*/ 623332 h 1115524"/>
              <a:gd name="connsiteX450" fmla="*/ 56143 w 1059713"/>
              <a:gd name="connsiteY450" fmla="*/ 622091 h 1115524"/>
              <a:gd name="connsiteX451" fmla="*/ 55168 w 1059713"/>
              <a:gd name="connsiteY451" fmla="*/ 620926 h 1115524"/>
              <a:gd name="connsiteX452" fmla="*/ 53661 w 1059713"/>
              <a:gd name="connsiteY452" fmla="*/ 619157 h 1115524"/>
              <a:gd name="connsiteX453" fmla="*/ 50766 w 1059713"/>
              <a:gd name="connsiteY453" fmla="*/ 616404 h 1115524"/>
              <a:gd name="connsiteX454" fmla="*/ 48521 w 1059713"/>
              <a:gd name="connsiteY454" fmla="*/ 616222 h 1115524"/>
              <a:gd name="connsiteX455" fmla="*/ 47784 w 1059713"/>
              <a:gd name="connsiteY455" fmla="*/ 613932 h 1115524"/>
              <a:gd name="connsiteX456" fmla="*/ 47302 w 1059713"/>
              <a:gd name="connsiteY456" fmla="*/ 612471 h 1115524"/>
              <a:gd name="connsiteX457" fmla="*/ 47570 w 1059713"/>
              <a:gd name="connsiteY457" fmla="*/ 610358 h 1115524"/>
              <a:gd name="connsiteX458" fmla="*/ 46579 w 1059713"/>
              <a:gd name="connsiteY458" fmla="*/ 609846 h 1115524"/>
              <a:gd name="connsiteX459" fmla="*/ 45701 w 1059713"/>
              <a:gd name="connsiteY459" fmla="*/ 607913 h 1115524"/>
              <a:gd name="connsiteX460" fmla="*/ 45614 w 1059713"/>
              <a:gd name="connsiteY460" fmla="*/ 605589 h 1115524"/>
              <a:gd name="connsiteX461" fmla="*/ 42890 w 1059713"/>
              <a:gd name="connsiteY461" fmla="*/ 604413 h 1115524"/>
              <a:gd name="connsiteX462" fmla="*/ 42903 w 1059713"/>
              <a:gd name="connsiteY462" fmla="*/ 602341 h 1115524"/>
              <a:gd name="connsiteX463" fmla="*/ 42283 w 1059713"/>
              <a:gd name="connsiteY463" fmla="*/ 600835 h 1115524"/>
              <a:gd name="connsiteX464" fmla="*/ 41714 w 1059713"/>
              <a:gd name="connsiteY464" fmla="*/ 599656 h 1115524"/>
              <a:gd name="connsiteX465" fmla="*/ 40831 w 1059713"/>
              <a:gd name="connsiteY465" fmla="*/ 598992 h 1115524"/>
              <a:gd name="connsiteX466" fmla="*/ 39898 w 1059713"/>
              <a:gd name="connsiteY466" fmla="*/ 598002 h 1115524"/>
              <a:gd name="connsiteX467" fmla="*/ 38896 w 1059713"/>
              <a:gd name="connsiteY467" fmla="*/ 597423 h 1115524"/>
              <a:gd name="connsiteX468" fmla="*/ 38375 w 1059713"/>
              <a:gd name="connsiteY468" fmla="*/ 596569 h 1115524"/>
              <a:gd name="connsiteX469" fmla="*/ 38290 w 1059713"/>
              <a:gd name="connsiteY469" fmla="*/ 595580 h 1115524"/>
              <a:gd name="connsiteX470" fmla="*/ 37564 w 1059713"/>
              <a:gd name="connsiteY470" fmla="*/ 594567 h 1115524"/>
              <a:gd name="connsiteX471" fmla="*/ 36603 w 1059713"/>
              <a:gd name="connsiteY471" fmla="*/ 593836 h 1115524"/>
              <a:gd name="connsiteX472" fmla="*/ 34481 w 1059713"/>
              <a:gd name="connsiteY472" fmla="*/ 591434 h 1115524"/>
              <a:gd name="connsiteX473" fmla="*/ 33725 w 1059713"/>
              <a:gd name="connsiteY473" fmla="*/ 589597 h 1115524"/>
              <a:gd name="connsiteX474" fmla="*/ 33841 w 1059713"/>
              <a:gd name="connsiteY474" fmla="*/ 587991 h 1115524"/>
              <a:gd name="connsiteX475" fmla="*/ 33785 w 1059713"/>
              <a:gd name="connsiteY475" fmla="*/ 586044 h 1115524"/>
              <a:gd name="connsiteX476" fmla="*/ 34252 w 1059713"/>
              <a:gd name="connsiteY476" fmla="*/ 584383 h 1115524"/>
              <a:gd name="connsiteX477" fmla="*/ 35096 w 1059713"/>
              <a:gd name="connsiteY477" fmla="*/ 582054 h 1115524"/>
              <a:gd name="connsiteX478" fmla="*/ 35570 w 1059713"/>
              <a:gd name="connsiteY478" fmla="*/ 579659 h 1115524"/>
              <a:gd name="connsiteX479" fmla="*/ 36897 w 1059713"/>
              <a:gd name="connsiteY479" fmla="*/ 577376 h 1115524"/>
              <a:gd name="connsiteX480" fmla="*/ 37372 w 1059713"/>
              <a:gd name="connsiteY480" fmla="*/ 574981 h 1115524"/>
              <a:gd name="connsiteX481" fmla="*/ 38135 w 1059713"/>
              <a:gd name="connsiteY481" fmla="*/ 574497 h 1115524"/>
              <a:gd name="connsiteX482" fmla="*/ 38712 w 1059713"/>
              <a:gd name="connsiteY482" fmla="*/ 576730 h 1115524"/>
              <a:gd name="connsiteX483" fmla="*/ 39478 w 1059713"/>
              <a:gd name="connsiteY483" fmla="*/ 579423 h 1115524"/>
              <a:gd name="connsiteX484" fmla="*/ 39499 w 1059713"/>
              <a:gd name="connsiteY484" fmla="*/ 581131 h 1115524"/>
              <a:gd name="connsiteX485" fmla="*/ 40467 w 1059713"/>
              <a:gd name="connsiteY485" fmla="*/ 582273 h 1115524"/>
              <a:gd name="connsiteX486" fmla="*/ 41343 w 1059713"/>
              <a:gd name="connsiteY486" fmla="*/ 582087 h 1115524"/>
              <a:gd name="connsiteX487" fmla="*/ 41961 w 1059713"/>
              <a:gd name="connsiteY487" fmla="*/ 582136 h 1115524"/>
              <a:gd name="connsiteX488" fmla="*/ 42516 w 1059713"/>
              <a:gd name="connsiteY488" fmla="*/ 582944 h 1115524"/>
              <a:gd name="connsiteX489" fmla="*/ 43926 w 1059713"/>
              <a:gd name="connsiteY489" fmla="*/ 582767 h 1115524"/>
              <a:gd name="connsiteX490" fmla="*/ 44887 w 1059713"/>
              <a:gd name="connsiteY490" fmla="*/ 585182 h 1115524"/>
              <a:gd name="connsiteX491" fmla="*/ 46234 w 1059713"/>
              <a:gd name="connsiteY491" fmla="*/ 587781 h 1115524"/>
              <a:gd name="connsiteX492" fmla="*/ 48068 w 1059713"/>
              <a:gd name="connsiteY492" fmla="*/ 589904 h 1115524"/>
              <a:gd name="connsiteX493" fmla="*/ 50118 w 1059713"/>
              <a:gd name="connsiteY493" fmla="*/ 590593 h 1115524"/>
              <a:gd name="connsiteX494" fmla="*/ 51392 w 1059713"/>
              <a:gd name="connsiteY494" fmla="*/ 592713 h 1115524"/>
              <a:gd name="connsiteX495" fmla="*/ 53165 w 1059713"/>
              <a:gd name="connsiteY495" fmla="*/ 593257 h 1115524"/>
              <a:gd name="connsiteX496" fmla="*/ 54932 w 1059713"/>
              <a:gd name="connsiteY496" fmla="*/ 593257 h 1115524"/>
              <a:gd name="connsiteX497" fmla="*/ 54942 w 1059713"/>
              <a:gd name="connsiteY497" fmla="*/ 595698 h 1115524"/>
              <a:gd name="connsiteX498" fmla="*/ 54790 w 1059713"/>
              <a:gd name="connsiteY498" fmla="*/ 597063 h 1115524"/>
              <a:gd name="connsiteX499" fmla="*/ 55360 w 1059713"/>
              <a:gd name="connsiteY499" fmla="*/ 598510 h 1115524"/>
              <a:gd name="connsiteX500" fmla="*/ 55746 w 1059713"/>
              <a:gd name="connsiteY500" fmla="*/ 598912 h 1115524"/>
              <a:gd name="connsiteX501" fmla="*/ 56915 w 1059713"/>
              <a:gd name="connsiteY501" fmla="*/ 599291 h 1115524"/>
              <a:gd name="connsiteX502" fmla="*/ 57784 w 1059713"/>
              <a:gd name="connsiteY502" fmla="*/ 599522 h 1115524"/>
              <a:gd name="connsiteX503" fmla="*/ 58233 w 1059713"/>
              <a:gd name="connsiteY503" fmla="*/ 600916 h 1115524"/>
              <a:gd name="connsiteX504" fmla="*/ 57947 w 1059713"/>
              <a:gd name="connsiteY504" fmla="*/ 602180 h 1115524"/>
              <a:gd name="connsiteX505" fmla="*/ 56945 w 1059713"/>
              <a:gd name="connsiteY505" fmla="*/ 603433 h 1115524"/>
              <a:gd name="connsiteX506" fmla="*/ 57393 w 1059713"/>
              <a:gd name="connsiteY506" fmla="*/ 604827 h 1115524"/>
              <a:gd name="connsiteX507" fmla="*/ 57718 w 1059713"/>
              <a:gd name="connsiteY507" fmla="*/ 606971 h 1115524"/>
              <a:gd name="connsiteX508" fmla="*/ 57505 w 1059713"/>
              <a:gd name="connsiteY508" fmla="*/ 608711 h 1115524"/>
              <a:gd name="connsiteX509" fmla="*/ 56959 w 1059713"/>
              <a:gd name="connsiteY509" fmla="*/ 610626 h 1115524"/>
              <a:gd name="connsiteX510" fmla="*/ 57372 w 1059713"/>
              <a:gd name="connsiteY510" fmla="*/ 611782 h 1115524"/>
              <a:gd name="connsiteX511" fmla="*/ 57230 w 1059713"/>
              <a:gd name="connsiteY511" fmla="*/ 614000 h 1115524"/>
              <a:gd name="connsiteX512" fmla="*/ 57601 w 1059713"/>
              <a:gd name="connsiteY512" fmla="*/ 617237 h 1115524"/>
              <a:gd name="connsiteX513" fmla="*/ 57307 w 1059713"/>
              <a:gd name="connsiteY513" fmla="*/ 619235 h 1115524"/>
              <a:gd name="connsiteX514" fmla="*/ 59181 w 1059713"/>
              <a:gd name="connsiteY514" fmla="*/ 621382 h 1115524"/>
              <a:gd name="connsiteX515" fmla="*/ 59362 w 1059713"/>
              <a:gd name="connsiteY515" fmla="*/ 622576 h 1115524"/>
              <a:gd name="connsiteX516" fmla="*/ 61574 w 1059713"/>
              <a:gd name="connsiteY516" fmla="*/ 622227 h 1115524"/>
              <a:gd name="connsiteX517" fmla="*/ 61952 w 1059713"/>
              <a:gd name="connsiteY517" fmla="*/ 623144 h 1115524"/>
              <a:gd name="connsiteX518" fmla="*/ 63779 w 1059713"/>
              <a:gd name="connsiteY518" fmla="*/ 622612 h 1115524"/>
              <a:gd name="connsiteX519" fmla="*/ 66216 w 1059713"/>
              <a:gd name="connsiteY519" fmla="*/ 615884 h 1115524"/>
              <a:gd name="connsiteX520" fmla="*/ 67027 w 1059713"/>
              <a:gd name="connsiteY520" fmla="*/ 612586 h 1115524"/>
              <a:gd name="connsiteX521" fmla="*/ 67329 w 1059713"/>
              <a:gd name="connsiteY521" fmla="*/ 609856 h 1115524"/>
              <a:gd name="connsiteX522" fmla="*/ 65926 w 1059713"/>
              <a:gd name="connsiteY522" fmla="*/ 606796 h 1115524"/>
              <a:gd name="connsiteX523" fmla="*/ 65675 w 1059713"/>
              <a:gd name="connsiteY523" fmla="*/ 606050 h 1115524"/>
              <a:gd name="connsiteX524" fmla="*/ 64877 w 1059713"/>
              <a:gd name="connsiteY524" fmla="*/ 604854 h 1115524"/>
              <a:gd name="connsiteX525" fmla="*/ 64636 w 1059713"/>
              <a:gd name="connsiteY525" fmla="*/ 604168 h 1115524"/>
              <a:gd name="connsiteX526" fmla="*/ 64536 w 1059713"/>
              <a:gd name="connsiteY526" fmla="*/ 603144 h 1115524"/>
              <a:gd name="connsiteX527" fmla="*/ 64687 w 1059713"/>
              <a:gd name="connsiteY527" fmla="*/ 602866 h 1115524"/>
              <a:gd name="connsiteX528" fmla="*/ 64979 w 1059713"/>
              <a:gd name="connsiteY528" fmla="*/ 602966 h 1115524"/>
              <a:gd name="connsiteX529" fmla="*/ 65363 w 1059713"/>
              <a:gd name="connsiteY529" fmla="*/ 603035 h 1115524"/>
              <a:gd name="connsiteX530" fmla="*/ 66757 w 1059713"/>
              <a:gd name="connsiteY530" fmla="*/ 603106 h 1115524"/>
              <a:gd name="connsiteX531" fmla="*/ 68568 w 1059713"/>
              <a:gd name="connsiteY531" fmla="*/ 604665 h 1115524"/>
              <a:gd name="connsiteX532" fmla="*/ 68588 w 1059713"/>
              <a:gd name="connsiteY532" fmla="*/ 606368 h 1115524"/>
              <a:gd name="connsiteX533" fmla="*/ 68716 w 1059713"/>
              <a:gd name="connsiteY533" fmla="*/ 608786 h 1115524"/>
              <a:gd name="connsiteX534" fmla="*/ 69929 w 1059713"/>
              <a:gd name="connsiteY534" fmla="*/ 612863 h 1115524"/>
              <a:gd name="connsiteX535" fmla="*/ 69900 w 1059713"/>
              <a:gd name="connsiteY535" fmla="*/ 615136 h 1115524"/>
              <a:gd name="connsiteX536" fmla="*/ 71517 w 1059713"/>
              <a:gd name="connsiteY536" fmla="*/ 616272 h 1115524"/>
              <a:gd name="connsiteX537" fmla="*/ 72815 w 1059713"/>
              <a:gd name="connsiteY537" fmla="*/ 616191 h 1115524"/>
              <a:gd name="connsiteX538" fmla="*/ 72578 w 1059713"/>
              <a:gd name="connsiteY538" fmla="*/ 620131 h 1115524"/>
              <a:gd name="connsiteX539" fmla="*/ 73442 w 1059713"/>
              <a:gd name="connsiteY539" fmla="*/ 622680 h 1115524"/>
              <a:gd name="connsiteX540" fmla="*/ 74619 w 1059713"/>
              <a:gd name="connsiteY540" fmla="*/ 624937 h 1115524"/>
              <a:gd name="connsiteX541" fmla="*/ 74989 w 1059713"/>
              <a:gd name="connsiteY541" fmla="*/ 626588 h 1115524"/>
              <a:gd name="connsiteX542" fmla="*/ 75745 w 1059713"/>
              <a:gd name="connsiteY542" fmla="*/ 628423 h 1115524"/>
              <a:gd name="connsiteX543" fmla="*/ 76319 w 1059713"/>
              <a:gd name="connsiteY543" fmla="*/ 630010 h 1115524"/>
              <a:gd name="connsiteX544" fmla="*/ 80262 w 1059713"/>
              <a:gd name="connsiteY544" fmla="*/ 633823 h 1115524"/>
              <a:gd name="connsiteX545" fmla="*/ 83800 w 1059713"/>
              <a:gd name="connsiteY545" fmla="*/ 636691 h 1115524"/>
              <a:gd name="connsiteX546" fmla="*/ 84976 w 1059713"/>
              <a:gd name="connsiteY546" fmla="*/ 637361 h 1115524"/>
              <a:gd name="connsiteX547" fmla="*/ 86140 w 1059713"/>
              <a:gd name="connsiteY547" fmla="*/ 637177 h 1115524"/>
              <a:gd name="connsiteX548" fmla="*/ 87220 w 1059713"/>
              <a:gd name="connsiteY548" fmla="*/ 635663 h 1115524"/>
              <a:gd name="connsiteX549" fmla="*/ 88318 w 1059713"/>
              <a:gd name="connsiteY549" fmla="*/ 634270 h 1115524"/>
              <a:gd name="connsiteX550" fmla="*/ 88914 w 1059713"/>
              <a:gd name="connsiteY550" fmla="*/ 632711 h 1115524"/>
              <a:gd name="connsiteX551" fmla="*/ 90533 w 1059713"/>
              <a:gd name="connsiteY551" fmla="*/ 631602 h 1115524"/>
              <a:gd name="connsiteX552" fmla="*/ 91973 w 1059713"/>
              <a:gd name="connsiteY552" fmla="*/ 630887 h 1115524"/>
              <a:gd name="connsiteX553" fmla="*/ 92209 w 1059713"/>
              <a:gd name="connsiteY553" fmla="*/ 628530 h 1115524"/>
              <a:gd name="connsiteX554" fmla="*/ 93063 w 1059713"/>
              <a:gd name="connsiteY554" fmla="*/ 626321 h 1115524"/>
              <a:gd name="connsiteX555" fmla="*/ 91658 w 1059713"/>
              <a:gd name="connsiteY555" fmla="*/ 623368 h 1115524"/>
              <a:gd name="connsiteX556" fmla="*/ 90417 w 1059713"/>
              <a:gd name="connsiteY556" fmla="*/ 621488 h 1115524"/>
              <a:gd name="connsiteX557" fmla="*/ 89760 w 1059713"/>
              <a:gd name="connsiteY557" fmla="*/ 619516 h 1115524"/>
              <a:gd name="connsiteX558" fmla="*/ 89040 w 1059713"/>
              <a:gd name="connsiteY558" fmla="*/ 617921 h 1115524"/>
              <a:gd name="connsiteX559" fmla="*/ 89081 w 1059713"/>
              <a:gd name="connsiteY559" fmla="*/ 615842 h 1115524"/>
              <a:gd name="connsiteX560" fmla="*/ 89311 w 1059713"/>
              <a:gd name="connsiteY560" fmla="*/ 614222 h 1115524"/>
              <a:gd name="connsiteX561" fmla="*/ 89695 w 1059713"/>
              <a:gd name="connsiteY561" fmla="*/ 611089 h 1115524"/>
              <a:gd name="connsiteX562" fmla="*/ 90028 w 1059713"/>
              <a:gd name="connsiteY562" fmla="*/ 610668 h 1115524"/>
              <a:gd name="connsiteX563" fmla="*/ 90124 w 1059713"/>
              <a:gd name="connsiteY563" fmla="*/ 609766 h 1115524"/>
              <a:gd name="connsiteX564" fmla="*/ 90073 w 1059713"/>
              <a:gd name="connsiteY564" fmla="*/ 608766 h 1115524"/>
              <a:gd name="connsiteX565" fmla="*/ 89912 w 1059713"/>
              <a:gd name="connsiteY565" fmla="*/ 607995 h 1115524"/>
              <a:gd name="connsiteX566" fmla="*/ 89054 w 1059713"/>
              <a:gd name="connsiteY566" fmla="*/ 606515 h 1115524"/>
              <a:gd name="connsiteX567" fmla="*/ 86964 w 1059713"/>
              <a:gd name="connsiteY567" fmla="*/ 603916 h 1115524"/>
              <a:gd name="connsiteX568" fmla="*/ 86361 w 1059713"/>
              <a:gd name="connsiteY568" fmla="*/ 602138 h 1115524"/>
              <a:gd name="connsiteX569" fmla="*/ 86546 w 1059713"/>
              <a:gd name="connsiteY569" fmla="*/ 601508 h 1115524"/>
              <a:gd name="connsiteX570" fmla="*/ 87213 w 1059713"/>
              <a:gd name="connsiteY570" fmla="*/ 601838 h 1115524"/>
              <a:gd name="connsiteX571" fmla="*/ 88264 w 1059713"/>
              <a:gd name="connsiteY571" fmla="*/ 602882 h 1115524"/>
              <a:gd name="connsiteX572" fmla="*/ 88672 w 1059713"/>
              <a:gd name="connsiteY572" fmla="*/ 603117 h 1115524"/>
              <a:gd name="connsiteX573" fmla="*/ 89504 w 1059713"/>
              <a:gd name="connsiteY573" fmla="*/ 602936 h 1115524"/>
              <a:gd name="connsiteX574" fmla="*/ 90379 w 1059713"/>
              <a:gd name="connsiteY574" fmla="*/ 602568 h 1115524"/>
              <a:gd name="connsiteX575" fmla="*/ 90902 w 1059713"/>
              <a:gd name="connsiteY575" fmla="*/ 602239 h 1115524"/>
              <a:gd name="connsiteX576" fmla="*/ 91064 w 1059713"/>
              <a:gd name="connsiteY576" fmla="*/ 602173 h 1115524"/>
              <a:gd name="connsiteX577" fmla="*/ 91738 w 1059713"/>
              <a:gd name="connsiteY577" fmla="*/ 602113 h 1115524"/>
              <a:gd name="connsiteX578" fmla="*/ 91008 w 1059713"/>
              <a:gd name="connsiteY578" fmla="*/ 600851 h 1115524"/>
              <a:gd name="connsiteX579" fmla="*/ 90115 w 1059713"/>
              <a:gd name="connsiteY579" fmla="*/ 600220 h 1115524"/>
              <a:gd name="connsiteX580" fmla="*/ 89317 w 1059713"/>
              <a:gd name="connsiteY580" fmla="*/ 599503 h 1115524"/>
              <a:gd name="connsiteX581" fmla="*/ 88870 w 1059713"/>
              <a:gd name="connsiteY581" fmla="*/ 597913 h 1115524"/>
              <a:gd name="connsiteX582" fmla="*/ 89151 w 1059713"/>
              <a:gd name="connsiteY582" fmla="*/ 596480 h 1115524"/>
              <a:gd name="connsiteX583" fmla="*/ 89721 w 1059713"/>
              <a:gd name="connsiteY583" fmla="*/ 594681 h 1115524"/>
              <a:gd name="connsiteX584" fmla="*/ 90034 w 1059713"/>
              <a:gd name="connsiteY584" fmla="*/ 592873 h 1115524"/>
              <a:gd name="connsiteX585" fmla="*/ 89519 w 1059713"/>
              <a:gd name="connsiteY585" fmla="*/ 591432 h 1115524"/>
              <a:gd name="connsiteX586" fmla="*/ 88360 w 1059713"/>
              <a:gd name="connsiteY586" fmla="*/ 590635 h 1115524"/>
              <a:gd name="connsiteX587" fmla="*/ 84891 w 1059713"/>
              <a:gd name="connsiteY587" fmla="*/ 589168 h 1115524"/>
              <a:gd name="connsiteX588" fmla="*/ 82326 w 1059713"/>
              <a:gd name="connsiteY588" fmla="*/ 588628 h 1115524"/>
              <a:gd name="connsiteX589" fmla="*/ 81725 w 1059713"/>
              <a:gd name="connsiteY589" fmla="*/ 587485 h 1115524"/>
              <a:gd name="connsiteX590" fmla="*/ 81306 w 1059713"/>
              <a:gd name="connsiteY590" fmla="*/ 586340 h 1115524"/>
              <a:gd name="connsiteX591" fmla="*/ 80404 w 1059713"/>
              <a:gd name="connsiteY591" fmla="*/ 585949 h 1115524"/>
              <a:gd name="connsiteX592" fmla="*/ 80514 w 1059713"/>
              <a:gd name="connsiteY592" fmla="*/ 584693 h 1115524"/>
              <a:gd name="connsiteX593" fmla="*/ 79850 w 1059713"/>
              <a:gd name="connsiteY593" fmla="*/ 583445 h 1115524"/>
              <a:gd name="connsiteX594" fmla="*/ 78816 w 1059713"/>
              <a:gd name="connsiteY594" fmla="*/ 582521 h 1115524"/>
              <a:gd name="connsiteX595" fmla="*/ 77793 w 1059713"/>
              <a:gd name="connsiteY595" fmla="*/ 582227 h 1115524"/>
              <a:gd name="connsiteX596" fmla="*/ 77549 w 1059713"/>
              <a:gd name="connsiteY596" fmla="*/ 581948 h 1115524"/>
              <a:gd name="connsiteX597" fmla="*/ 77060 w 1059713"/>
              <a:gd name="connsiteY597" fmla="*/ 580613 h 1115524"/>
              <a:gd name="connsiteX598" fmla="*/ 76621 w 1059713"/>
              <a:gd name="connsiteY598" fmla="*/ 580364 h 1115524"/>
              <a:gd name="connsiteX599" fmla="*/ 73983 w 1059713"/>
              <a:gd name="connsiteY599" fmla="*/ 579235 h 1115524"/>
              <a:gd name="connsiteX600" fmla="*/ 73306 w 1059713"/>
              <a:gd name="connsiteY600" fmla="*/ 578341 h 1115524"/>
              <a:gd name="connsiteX601" fmla="*/ 70986 w 1059713"/>
              <a:gd name="connsiteY601" fmla="*/ 573920 h 1115524"/>
              <a:gd name="connsiteX602" fmla="*/ 66006 w 1059713"/>
              <a:gd name="connsiteY602" fmla="*/ 568678 h 1115524"/>
              <a:gd name="connsiteX603" fmla="*/ 64084 w 1059713"/>
              <a:gd name="connsiteY603" fmla="*/ 566031 h 1115524"/>
              <a:gd name="connsiteX604" fmla="*/ 58230 w 1059713"/>
              <a:gd name="connsiteY604" fmla="*/ 555941 h 1115524"/>
              <a:gd name="connsiteX605" fmla="*/ 57735 w 1059713"/>
              <a:gd name="connsiteY605" fmla="*/ 554328 h 1115524"/>
              <a:gd name="connsiteX606" fmla="*/ 57248 w 1059713"/>
              <a:gd name="connsiteY606" fmla="*/ 553199 h 1115524"/>
              <a:gd name="connsiteX607" fmla="*/ 54293 w 1059713"/>
              <a:gd name="connsiteY607" fmla="*/ 549532 h 1115524"/>
              <a:gd name="connsiteX608" fmla="*/ 53457 w 1059713"/>
              <a:gd name="connsiteY608" fmla="*/ 547680 h 1115524"/>
              <a:gd name="connsiteX609" fmla="*/ 52978 w 1059713"/>
              <a:gd name="connsiteY609" fmla="*/ 546975 h 1115524"/>
              <a:gd name="connsiteX610" fmla="*/ 52009 w 1059713"/>
              <a:gd name="connsiteY610" fmla="*/ 546268 h 1115524"/>
              <a:gd name="connsiteX611" fmla="*/ 49043 w 1059713"/>
              <a:gd name="connsiteY611" fmla="*/ 544955 h 1115524"/>
              <a:gd name="connsiteX612" fmla="*/ 46705 w 1059713"/>
              <a:gd name="connsiteY612" fmla="*/ 544441 h 1115524"/>
              <a:gd name="connsiteX613" fmla="*/ 45143 w 1059713"/>
              <a:gd name="connsiteY613" fmla="*/ 543211 h 1115524"/>
              <a:gd name="connsiteX614" fmla="*/ 43969 w 1059713"/>
              <a:gd name="connsiteY614" fmla="*/ 541630 h 1115524"/>
              <a:gd name="connsiteX615" fmla="*/ 43055 w 1059713"/>
              <a:gd name="connsiteY615" fmla="*/ 539224 h 1115524"/>
              <a:gd name="connsiteX616" fmla="*/ 41910 w 1059713"/>
              <a:gd name="connsiteY616" fmla="*/ 537802 h 1115524"/>
              <a:gd name="connsiteX617" fmla="*/ 41413 w 1059713"/>
              <a:gd name="connsiteY617" fmla="*/ 536323 h 1115524"/>
              <a:gd name="connsiteX618" fmla="*/ 40940 w 1059713"/>
              <a:gd name="connsiteY618" fmla="*/ 535484 h 1115524"/>
              <a:gd name="connsiteX619" fmla="*/ 40791 w 1059713"/>
              <a:gd name="connsiteY619" fmla="*/ 534947 h 1115524"/>
              <a:gd name="connsiteX620" fmla="*/ 40869 w 1059713"/>
              <a:gd name="connsiteY620" fmla="*/ 534316 h 1115524"/>
              <a:gd name="connsiteX621" fmla="*/ 41558 w 1059713"/>
              <a:gd name="connsiteY621" fmla="*/ 533109 h 1115524"/>
              <a:gd name="connsiteX622" fmla="*/ 41786 w 1059713"/>
              <a:gd name="connsiteY622" fmla="*/ 532496 h 1115524"/>
              <a:gd name="connsiteX623" fmla="*/ 41659 w 1059713"/>
              <a:gd name="connsiteY623" fmla="*/ 530941 h 1115524"/>
              <a:gd name="connsiteX624" fmla="*/ 40874 w 1059713"/>
              <a:gd name="connsiteY624" fmla="*/ 529439 h 1115524"/>
              <a:gd name="connsiteX625" fmla="*/ 39503 w 1059713"/>
              <a:gd name="connsiteY625" fmla="*/ 528466 h 1115524"/>
              <a:gd name="connsiteX626" fmla="*/ 37587 w 1059713"/>
              <a:gd name="connsiteY626" fmla="*/ 528507 h 1115524"/>
              <a:gd name="connsiteX627" fmla="*/ 37300 w 1059713"/>
              <a:gd name="connsiteY627" fmla="*/ 526953 h 1115524"/>
              <a:gd name="connsiteX628" fmla="*/ 36814 w 1059713"/>
              <a:gd name="connsiteY628" fmla="*/ 525447 h 1115524"/>
              <a:gd name="connsiteX629" fmla="*/ 36567 w 1059713"/>
              <a:gd name="connsiteY629" fmla="*/ 524014 h 1115524"/>
              <a:gd name="connsiteX630" fmla="*/ 36964 w 1059713"/>
              <a:gd name="connsiteY630" fmla="*/ 522724 h 1115524"/>
              <a:gd name="connsiteX631" fmla="*/ 37217 w 1059713"/>
              <a:gd name="connsiteY631" fmla="*/ 521324 h 1115524"/>
              <a:gd name="connsiteX632" fmla="*/ 36797 w 1059713"/>
              <a:gd name="connsiteY632" fmla="*/ 519492 h 1115524"/>
              <a:gd name="connsiteX633" fmla="*/ 36075 w 1059713"/>
              <a:gd name="connsiteY633" fmla="*/ 517731 h 1115524"/>
              <a:gd name="connsiteX634" fmla="*/ 35418 w 1059713"/>
              <a:gd name="connsiteY634" fmla="*/ 516556 h 1115524"/>
              <a:gd name="connsiteX635" fmla="*/ 30503 w 1059713"/>
              <a:gd name="connsiteY635" fmla="*/ 510983 h 1115524"/>
              <a:gd name="connsiteX636" fmla="*/ 22637 w 1059713"/>
              <a:gd name="connsiteY636" fmla="*/ 503937 h 1115524"/>
              <a:gd name="connsiteX637" fmla="*/ 20787 w 1059713"/>
              <a:gd name="connsiteY637" fmla="*/ 501597 h 1115524"/>
              <a:gd name="connsiteX638" fmla="*/ 19289 w 1059713"/>
              <a:gd name="connsiteY638" fmla="*/ 498864 h 1115524"/>
              <a:gd name="connsiteX639" fmla="*/ 18243 w 1059713"/>
              <a:gd name="connsiteY639" fmla="*/ 495718 h 1115524"/>
              <a:gd name="connsiteX640" fmla="*/ 16080 w 1059713"/>
              <a:gd name="connsiteY640" fmla="*/ 483759 h 1115524"/>
              <a:gd name="connsiteX641" fmla="*/ 16122 w 1059713"/>
              <a:gd name="connsiteY641" fmla="*/ 482159 h 1115524"/>
              <a:gd name="connsiteX642" fmla="*/ 16484 w 1059713"/>
              <a:gd name="connsiteY642" fmla="*/ 481081 h 1115524"/>
              <a:gd name="connsiteX643" fmla="*/ 17890 w 1059713"/>
              <a:gd name="connsiteY643" fmla="*/ 479099 h 1115524"/>
              <a:gd name="connsiteX644" fmla="*/ 18361 w 1059713"/>
              <a:gd name="connsiteY644" fmla="*/ 477505 h 1115524"/>
              <a:gd name="connsiteX645" fmla="*/ 18031 w 1059713"/>
              <a:gd name="connsiteY645" fmla="*/ 475903 h 1115524"/>
              <a:gd name="connsiteX646" fmla="*/ 16754 w 1059713"/>
              <a:gd name="connsiteY646" fmla="*/ 472854 h 1115524"/>
              <a:gd name="connsiteX647" fmla="*/ 16036 w 1059713"/>
              <a:gd name="connsiteY647" fmla="*/ 470412 h 1115524"/>
              <a:gd name="connsiteX648" fmla="*/ 15860 w 1059713"/>
              <a:gd name="connsiteY648" fmla="*/ 468871 h 1115524"/>
              <a:gd name="connsiteX649" fmla="*/ 16218 w 1059713"/>
              <a:gd name="connsiteY649" fmla="*/ 467599 h 1115524"/>
              <a:gd name="connsiteX650" fmla="*/ 16939 w 1059713"/>
              <a:gd name="connsiteY650" fmla="*/ 466587 h 1115524"/>
              <a:gd name="connsiteX651" fmla="*/ 17516 w 1059713"/>
              <a:gd name="connsiteY651" fmla="*/ 465489 h 1115524"/>
              <a:gd name="connsiteX652" fmla="*/ 17894 w 1059713"/>
              <a:gd name="connsiteY652" fmla="*/ 464165 h 1115524"/>
              <a:gd name="connsiteX653" fmla="*/ 17988 w 1059713"/>
              <a:gd name="connsiteY653" fmla="*/ 462455 h 1115524"/>
              <a:gd name="connsiteX654" fmla="*/ 17678 w 1059713"/>
              <a:gd name="connsiteY654" fmla="*/ 460758 h 1115524"/>
              <a:gd name="connsiteX655" fmla="*/ 17304 w 1059713"/>
              <a:gd name="connsiteY655" fmla="*/ 459515 h 1115524"/>
              <a:gd name="connsiteX656" fmla="*/ 17333 w 1059713"/>
              <a:gd name="connsiteY656" fmla="*/ 458252 h 1115524"/>
              <a:gd name="connsiteX657" fmla="*/ 19027 w 1059713"/>
              <a:gd name="connsiteY657" fmla="*/ 455139 h 1115524"/>
              <a:gd name="connsiteX658" fmla="*/ 19493 w 1059713"/>
              <a:gd name="connsiteY658" fmla="*/ 453620 h 1115524"/>
              <a:gd name="connsiteX659" fmla="*/ 20152 w 1059713"/>
              <a:gd name="connsiteY659" fmla="*/ 446942 h 1115524"/>
              <a:gd name="connsiteX660" fmla="*/ 20763 w 1059713"/>
              <a:gd name="connsiteY660" fmla="*/ 445633 h 1115524"/>
              <a:gd name="connsiteX661" fmla="*/ 22066 w 1059713"/>
              <a:gd name="connsiteY661" fmla="*/ 444946 h 1115524"/>
              <a:gd name="connsiteX662" fmla="*/ 23563 w 1059713"/>
              <a:gd name="connsiteY662" fmla="*/ 436652 h 1115524"/>
              <a:gd name="connsiteX663" fmla="*/ 23786 w 1059713"/>
              <a:gd name="connsiteY663" fmla="*/ 435925 h 1115524"/>
              <a:gd name="connsiteX664" fmla="*/ 24183 w 1059713"/>
              <a:gd name="connsiteY664" fmla="*/ 435543 h 1115524"/>
              <a:gd name="connsiteX665" fmla="*/ 24729 w 1059713"/>
              <a:gd name="connsiteY665" fmla="*/ 435216 h 1115524"/>
              <a:gd name="connsiteX666" fmla="*/ 25180 w 1059713"/>
              <a:gd name="connsiteY666" fmla="*/ 434758 h 1115524"/>
              <a:gd name="connsiteX667" fmla="*/ 25287 w 1059713"/>
              <a:gd name="connsiteY667" fmla="*/ 433939 h 1115524"/>
              <a:gd name="connsiteX668" fmla="*/ 25583 w 1059713"/>
              <a:gd name="connsiteY668" fmla="*/ 433573 h 1115524"/>
              <a:gd name="connsiteX669" fmla="*/ 27052 w 1059713"/>
              <a:gd name="connsiteY669" fmla="*/ 432540 h 1115524"/>
              <a:gd name="connsiteX670" fmla="*/ 28407 w 1059713"/>
              <a:gd name="connsiteY670" fmla="*/ 431859 h 1115524"/>
              <a:gd name="connsiteX671" fmla="*/ 28752 w 1059713"/>
              <a:gd name="connsiteY671" fmla="*/ 431065 h 1115524"/>
              <a:gd name="connsiteX672" fmla="*/ 28938 w 1059713"/>
              <a:gd name="connsiteY672" fmla="*/ 430187 h 1115524"/>
              <a:gd name="connsiteX673" fmla="*/ 29262 w 1059713"/>
              <a:gd name="connsiteY673" fmla="*/ 429481 h 1115524"/>
              <a:gd name="connsiteX674" fmla="*/ 31490 w 1059713"/>
              <a:gd name="connsiteY674" fmla="*/ 427459 h 1115524"/>
              <a:gd name="connsiteX675" fmla="*/ 32137 w 1059713"/>
              <a:gd name="connsiteY675" fmla="*/ 426213 h 1115524"/>
              <a:gd name="connsiteX676" fmla="*/ 32173 w 1059713"/>
              <a:gd name="connsiteY676" fmla="*/ 424222 h 1115524"/>
              <a:gd name="connsiteX677" fmla="*/ 32261 w 1059713"/>
              <a:gd name="connsiteY677" fmla="*/ 423765 h 1115524"/>
              <a:gd name="connsiteX678" fmla="*/ 32765 w 1059713"/>
              <a:gd name="connsiteY678" fmla="*/ 422704 h 1115524"/>
              <a:gd name="connsiteX679" fmla="*/ 32824 w 1059713"/>
              <a:gd name="connsiteY679" fmla="*/ 422082 h 1115524"/>
              <a:gd name="connsiteX680" fmla="*/ 32272 w 1059713"/>
              <a:gd name="connsiteY680" fmla="*/ 417083 h 1115524"/>
              <a:gd name="connsiteX681" fmla="*/ 32463 w 1059713"/>
              <a:gd name="connsiteY681" fmla="*/ 414011 h 1115524"/>
              <a:gd name="connsiteX682" fmla="*/ 32386 w 1059713"/>
              <a:gd name="connsiteY682" fmla="*/ 412401 h 1115524"/>
              <a:gd name="connsiteX683" fmla="*/ 30613 w 1059713"/>
              <a:gd name="connsiteY683" fmla="*/ 406257 h 1115524"/>
              <a:gd name="connsiteX684" fmla="*/ 28842 w 1059713"/>
              <a:gd name="connsiteY684" fmla="*/ 402025 h 1115524"/>
              <a:gd name="connsiteX685" fmla="*/ 28466 w 1059713"/>
              <a:gd name="connsiteY685" fmla="*/ 400698 h 1115524"/>
              <a:gd name="connsiteX686" fmla="*/ 28575 w 1059713"/>
              <a:gd name="connsiteY686" fmla="*/ 398890 h 1115524"/>
              <a:gd name="connsiteX687" fmla="*/ 28531 w 1059713"/>
              <a:gd name="connsiteY687" fmla="*/ 398143 h 1115524"/>
              <a:gd name="connsiteX688" fmla="*/ 28681 w 1059713"/>
              <a:gd name="connsiteY688" fmla="*/ 397422 h 1115524"/>
              <a:gd name="connsiteX689" fmla="*/ 29206 w 1059713"/>
              <a:gd name="connsiteY689" fmla="*/ 396796 h 1115524"/>
              <a:gd name="connsiteX690" fmla="*/ 29878 w 1059713"/>
              <a:gd name="connsiteY690" fmla="*/ 396215 h 1115524"/>
              <a:gd name="connsiteX691" fmla="*/ 30497 w 1059713"/>
              <a:gd name="connsiteY691" fmla="*/ 395526 h 1115524"/>
              <a:gd name="connsiteX692" fmla="*/ 31307 w 1059713"/>
              <a:gd name="connsiteY692" fmla="*/ 393765 h 1115524"/>
              <a:gd name="connsiteX693" fmla="*/ 31494 w 1059713"/>
              <a:gd name="connsiteY693" fmla="*/ 391964 h 1115524"/>
              <a:gd name="connsiteX694" fmla="*/ 30004 w 1059713"/>
              <a:gd name="connsiteY694" fmla="*/ 383179 h 1115524"/>
              <a:gd name="connsiteX695" fmla="*/ 29325 w 1059713"/>
              <a:gd name="connsiteY695" fmla="*/ 380986 h 1115524"/>
              <a:gd name="connsiteX696" fmla="*/ 28030 w 1059713"/>
              <a:gd name="connsiteY696" fmla="*/ 379323 h 1115524"/>
              <a:gd name="connsiteX697" fmla="*/ 27113 w 1059713"/>
              <a:gd name="connsiteY697" fmla="*/ 377786 h 1115524"/>
              <a:gd name="connsiteX698" fmla="*/ 25444 w 1059713"/>
              <a:gd name="connsiteY698" fmla="*/ 373284 h 1115524"/>
              <a:gd name="connsiteX699" fmla="*/ 21971 w 1059713"/>
              <a:gd name="connsiteY699" fmla="*/ 370321 h 1115524"/>
              <a:gd name="connsiteX700" fmla="*/ 31393 w 1059713"/>
              <a:gd name="connsiteY700" fmla="*/ 340656 h 1115524"/>
              <a:gd name="connsiteX701" fmla="*/ 40369 w 1059713"/>
              <a:gd name="connsiteY701" fmla="*/ 324495 h 1115524"/>
              <a:gd name="connsiteX702" fmla="*/ 40359 w 1059713"/>
              <a:gd name="connsiteY702" fmla="*/ 325333 h 1115524"/>
              <a:gd name="connsiteX703" fmla="*/ 41773 w 1059713"/>
              <a:gd name="connsiteY703" fmla="*/ 327708 h 1115524"/>
              <a:gd name="connsiteX704" fmla="*/ 42488 w 1059713"/>
              <a:gd name="connsiteY704" fmla="*/ 328543 h 1115524"/>
              <a:gd name="connsiteX705" fmla="*/ 44060 w 1059713"/>
              <a:gd name="connsiteY705" fmla="*/ 331119 h 1115524"/>
              <a:gd name="connsiteX706" fmla="*/ 44431 w 1059713"/>
              <a:gd name="connsiteY706" fmla="*/ 332175 h 1115524"/>
              <a:gd name="connsiteX707" fmla="*/ 43927 w 1059713"/>
              <a:gd name="connsiteY707" fmla="*/ 334990 h 1115524"/>
              <a:gd name="connsiteX708" fmla="*/ 44003 w 1059713"/>
              <a:gd name="connsiteY708" fmla="*/ 336385 h 1115524"/>
              <a:gd name="connsiteX709" fmla="*/ 45027 w 1059713"/>
              <a:gd name="connsiteY709" fmla="*/ 336659 h 1115524"/>
              <a:gd name="connsiteX710" fmla="*/ 45405 w 1059713"/>
              <a:gd name="connsiteY710" fmla="*/ 335828 h 1115524"/>
              <a:gd name="connsiteX711" fmla="*/ 45614 w 1059713"/>
              <a:gd name="connsiteY711" fmla="*/ 334384 h 1115524"/>
              <a:gd name="connsiteX712" fmla="*/ 46146 w 1059713"/>
              <a:gd name="connsiteY712" fmla="*/ 333353 h 1115524"/>
              <a:gd name="connsiteX713" fmla="*/ 47452 w 1059713"/>
              <a:gd name="connsiteY713" fmla="*/ 333768 h 1115524"/>
              <a:gd name="connsiteX714" fmla="*/ 47951 w 1059713"/>
              <a:gd name="connsiteY714" fmla="*/ 334798 h 1115524"/>
              <a:gd name="connsiteX715" fmla="*/ 48090 w 1059713"/>
              <a:gd name="connsiteY715" fmla="*/ 336342 h 1115524"/>
              <a:gd name="connsiteX716" fmla="*/ 47821 w 1059713"/>
              <a:gd name="connsiteY716" fmla="*/ 337655 h 1115524"/>
              <a:gd name="connsiteX717" fmla="*/ 47053 w 1059713"/>
              <a:gd name="connsiteY717" fmla="*/ 337950 h 1115524"/>
              <a:gd name="connsiteX718" fmla="*/ 45430 w 1059713"/>
              <a:gd name="connsiteY718" fmla="*/ 340506 h 1115524"/>
              <a:gd name="connsiteX719" fmla="*/ 45192 w 1059713"/>
              <a:gd name="connsiteY719" fmla="*/ 341269 h 1115524"/>
              <a:gd name="connsiteX720" fmla="*/ 45365 w 1059713"/>
              <a:gd name="connsiteY720" fmla="*/ 342316 h 1115524"/>
              <a:gd name="connsiteX721" fmla="*/ 46108 w 1059713"/>
              <a:gd name="connsiteY721" fmla="*/ 344063 h 1115524"/>
              <a:gd name="connsiteX722" fmla="*/ 45510 w 1059713"/>
              <a:gd name="connsiteY722" fmla="*/ 347099 h 1115524"/>
              <a:gd name="connsiteX723" fmla="*/ 46532 w 1059713"/>
              <a:gd name="connsiteY723" fmla="*/ 348919 h 1115524"/>
              <a:gd name="connsiteX724" fmla="*/ 48399 w 1059713"/>
              <a:gd name="connsiteY724" fmla="*/ 349930 h 1115524"/>
              <a:gd name="connsiteX725" fmla="*/ 50487 w 1059713"/>
              <a:gd name="connsiteY725" fmla="*/ 349647 h 1115524"/>
              <a:gd name="connsiteX726" fmla="*/ 51447 w 1059713"/>
              <a:gd name="connsiteY726" fmla="*/ 348462 h 1115524"/>
              <a:gd name="connsiteX727" fmla="*/ 51943 w 1059713"/>
              <a:gd name="connsiteY727" fmla="*/ 346838 h 1115524"/>
              <a:gd name="connsiteX728" fmla="*/ 52753 w 1059713"/>
              <a:gd name="connsiteY728" fmla="*/ 345306 h 1115524"/>
              <a:gd name="connsiteX729" fmla="*/ 54640 w 1059713"/>
              <a:gd name="connsiteY729" fmla="*/ 344411 h 1115524"/>
              <a:gd name="connsiteX730" fmla="*/ 55294 w 1059713"/>
              <a:gd name="connsiteY730" fmla="*/ 344006 h 1115524"/>
              <a:gd name="connsiteX731" fmla="*/ 56002 w 1059713"/>
              <a:gd name="connsiteY731" fmla="*/ 343308 h 1115524"/>
              <a:gd name="connsiteX732" fmla="*/ 56789 w 1059713"/>
              <a:gd name="connsiteY732" fmla="*/ 342878 h 1115524"/>
              <a:gd name="connsiteX733" fmla="*/ 57723 w 1059713"/>
              <a:gd name="connsiteY733" fmla="*/ 343227 h 1115524"/>
              <a:gd name="connsiteX734" fmla="*/ 58314 w 1059713"/>
              <a:gd name="connsiteY734" fmla="*/ 344087 h 1115524"/>
              <a:gd name="connsiteX735" fmla="*/ 58769 w 1059713"/>
              <a:gd name="connsiteY735" fmla="*/ 345039 h 1115524"/>
              <a:gd name="connsiteX736" fmla="*/ 59411 w 1059713"/>
              <a:gd name="connsiteY736" fmla="*/ 345794 h 1115524"/>
              <a:gd name="connsiteX737" fmla="*/ 60634 w 1059713"/>
              <a:gd name="connsiteY737" fmla="*/ 346082 h 1115524"/>
              <a:gd name="connsiteX738" fmla="*/ 61848 w 1059713"/>
              <a:gd name="connsiteY738" fmla="*/ 345324 h 1115524"/>
              <a:gd name="connsiteX739" fmla="*/ 62441 w 1059713"/>
              <a:gd name="connsiteY739" fmla="*/ 344661 h 1115524"/>
              <a:gd name="connsiteX740" fmla="*/ 62571 w 1059713"/>
              <a:gd name="connsiteY740" fmla="*/ 343697 h 1115524"/>
              <a:gd name="connsiteX741" fmla="*/ 62402 w 1059713"/>
              <a:gd name="connsiteY741" fmla="*/ 342036 h 1115524"/>
              <a:gd name="connsiteX742" fmla="*/ 62462 w 1059713"/>
              <a:gd name="connsiteY742" fmla="*/ 341373 h 1115524"/>
              <a:gd name="connsiteX743" fmla="*/ 62916 w 1059713"/>
              <a:gd name="connsiteY743" fmla="*/ 339822 h 1115524"/>
              <a:gd name="connsiteX744" fmla="*/ 62946 w 1059713"/>
              <a:gd name="connsiteY744" fmla="*/ 338927 h 1115524"/>
              <a:gd name="connsiteX745" fmla="*/ 62824 w 1059713"/>
              <a:gd name="connsiteY745" fmla="*/ 337247 h 1115524"/>
              <a:gd name="connsiteX746" fmla="*/ 62930 w 1059713"/>
              <a:gd name="connsiteY746" fmla="*/ 335632 h 1115524"/>
              <a:gd name="connsiteX747" fmla="*/ 64331 w 1059713"/>
              <a:gd name="connsiteY747" fmla="*/ 330999 h 1115524"/>
              <a:gd name="connsiteX748" fmla="*/ 64517 w 1059713"/>
              <a:gd name="connsiteY748" fmla="*/ 328942 h 1115524"/>
              <a:gd name="connsiteX749" fmla="*/ 65011 w 1059713"/>
              <a:gd name="connsiteY749" fmla="*/ 326882 h 1115524"/>
              <a:gd name="connsiteX750" fmla="*/ 65213 w 1059713"/>
              <a:gd name="connsiteY750" fmla="*/ 326326 h 1115524"/>
              <a:gd name="connsiteX751" fmla="*/ 66491 w 1059713"/>
              <a:gd name="connsiteY751" fmla="*/ 323832 h 1115524"/>
              <a:gd name="connsiteX752" fmla="*/ 66439 w 1059713"/>
              <a:gd name="connsiteY752" fmla="*/ 322967 h 1115524"/>
              <a:gd name="connsiteX753" fmla="*/ 65985 w 1059713"/>
              <a:gd name="connsiteY753" fmla="*/ 322015 h 1115524"/>
              <a:gd name="connsiteX754" fmla="*/ 66166 w 1059713"/>
              <a:gd name="connsiteY754" fmla="*/ 321335 h 1115524"/>
              <a:gd name="connsiteX755" fmla="*/ 66735 w 1059713"/>
              <a:gd name="connsiteY755" fmla="*/ 320938 h 1115524"/>
              <a:gd name="connsiteX756" fmla="*/ 67491 w 1059713"/>
              <a:gd name="connsiteY756" fmla="*/ 320798 h 1115524"/>
              <a:gd name="connsiteX757" fmla="*/ 68085 w 1059713"/>
              <a:gd name="connsiteY757" fmla="*/ 320416 h 1115524"/>
              <a:gd name="connsiteX758" fmla="*/ 68255 w 1059713"/>
              <a:gd name="connsiteY758" fmla="*/ 317617 h 1115524"/>
              <a:gd name="connsiteX759" fmla="*/ 68931 w 1059713"/>
              <a:gd name="connsiteY759" fmla="*/ 314738 h 1115524"/>
              <a:gd name="connsiteX760" fmla="*/ 68815 w 1059713"/>
              <a:gd name="connsiteY760" fmla="*/ 313283 h 1115524"/>
              <a:gd name="connsiteX761" fmla="*/ 68496 w 1059713"/>
              <a:gd name="connsiteY761" fmla="*/ 312693 h 1115524"/>
              <a:gd name="connsiteX762" fmla="*/ 67560 w 1059713"/>
              <a:gd name="connsiteY762" fmla="*/ 311918 h 1115524"/>
              <a:gd name="connsiteX763" fmla="*/ 67196 w 1059713"/>
              <a:gd name="connsiteY763" fmla="*/ 311480 h 1115524"/>
              <a:gd name="connsiteX764" fmla="*/ 66978 w 1059713"/>
              <a:gd name="connsiteY764" fmla="*/ 310990 h 1115524"/>
              <a:gd name="connsiteX765" fmla="*/ 66573 w 1059713"/>
              <a:gd name="connsiteY765" fmla="*/ 309643 h 1115524"/>
              <a:gd name="connsiteX766" fmla="*/ 66432 w 1059713"/>
              <a:gd name="connsiteY766" fmla="*/ 308803 h 1115524"/>
              <a:gd name="connsiteX767" fmla="*/ 66854 w 1059713"/>
              <a:gd name="connsiteY767" fmla="*/ 308112 h 1115524"/>
              <a:gd name="connsiteX768" fmla="*/ 68145 w 1059713"/>
              <a:gd name="connsiteY768" fmla="*/ 309042 h 1115524"/>
              <a:gd name="connsiteX769" fmla="*/ 69564 w 1059713"/>
              <a:gd name="connsiteY769" fmla="*/ 310401 h 1115524"/>
              <a:gd name="connsiteX770" fmla="*/ 70413 w 1059713"/>
              <a:gd name="connsiteY770" fmla="*/ 311018 h 1115524"/>
              <a:gd name="connsiteX771" fmla="*/ 72823 w 1059713"/>
              <a:gd name="connsiteY771" fmla="*/ 304277 h 1115524"/>
              <a:gd name="connsiteX772" fmla="*/ 73351 w 1059713"/>
              <a:gd name="connsiteY772" fmla="*/ 301912 h 1115524"/>
              <a:gd name="connsiteX773" fmla="*/ 73513 w 1059713"/>
              <a:gd name="connsiteY773" fmla="*/ 301762 h 1115524"/>
              <a:gd name="connsiteX774" fmla="*/ 73754 w 1059713"/>
              <a:gd name="connsiteY774" fmla="*/ 301709 h 1115524"/>
              <a:gd name="connsiteX775" fmla="*/ 74000 w 1059713"/>
              <a:gd name="connsiteY775" fmla="*/ 301602 h 1115524"/>
              <a:gd name="connsiteX776" fmla="*/ 74196 w 1059713"/>
              <a:gd name="connsiteY776" fmla="*/ 301295 h 1115524"/>
              <a:gd name="connsiteX777" fmla="*/ 74307 w 1059713"/>
              <a:gd name="connsiteY777" fmla="*/ 300867 h 1115524"/>
              <a:gd name="connsiteX778" fmla="*/ 74458 w 1059713"/>
              <a:gd name="connsiteY778" fmla="*/ 299731 h 1115524"/>
              <a:gd name="connsiteX779" fmla="*/ 74484 w 1059713"/>
              <a:gd name="connsiteY779" fmla="*/ 296700 h 1115524"/>
              <a:gd name="connsiteX780" fmla="*/ 74953 w 1059713"/>
              <a:gd name="connsiteY780" fmla="*/ 295591 h 1115524"/>
              <a:gd name="connsiteX781" fmla="*/ 76411 w 1059713"/>
              <a:gd name="connsiteY781" fmla="*/ 294972 h 1115524"/>
              <a:gd name="connsiteX782" fmla="*/ 76964 w 1059713"/>
              <a:gd name="connsiteY782" fmla="*/ 294651 h 1115524"/>
              <a:gd name="connsiteX783" fmla="*/ 77693 w 1059713"/>
              <a:gd name="connsiteY783" fmla="*/ 293276 h 1115524"/>
              <a:gd name="connsiteX784" fmla="*/ 78206 w 1059713"/>
              <a:gd name="connsiteY784" fmla="*/ 292592 h 1115524"/>
              <a:gd name="connsiteX785" fmla="*/ 83169 w 1059713"/>
              <a:gd name="connsiteY785" fmla="*/ 289813 h 1115524"/>
              <a:gd name="connsiteX786" fmla="*/ 92344 w 1059713"/>
              <a:gd name="connsiteY786" fmla="*/ 282024 h 1115524"/>
              <a:gd name="connsiteX787" fmla="*/ 95015 w 1059713"/>
              <a:gd name="connsiteY787" fmla="*/ 280767 h 1115524"/>
              <a:gd name="connsiteX788" fmla="*/ 97663 w 1059713"/>
              <a:gd name="connsiteY788" fmla="*/ 281221 h 1115524"/>
              <a:gd name="connsiteX789" fmla="*/ 100590 w 1059713"/>
              <a:gd name="connsiteY789" fmla="*/ 279580 h 1115524"/>
              <a:gd name="connsiteX790" fmla="*/ 101331 w 1059713"/>
              <a:gd name="connsiteY790" fmla="*/ 278890 h 1115524"/>
              <a:gd name="connsiteX791" fmla="*/ 101918 w 1059713"/>
              <a:gd name="connsiteY791" fmla="*/ 278149 h 1115524"/>
              <a:gd name="connsiteX792" fmla="*/ 102602 w 1059713"/>
              <a:gd name="connsiteY792" fmla="*/ 277534 h 1115524"/>
              <a:gd name="connsiteX793" fmla="*/ 103268 w 1059713"/>
              <a:gd name="connsiteY793" fmla="*/ 277442 h 1115524"/>
              <a:gd name="connsiteX794" fmla="*/ 103815 w 1059713"/>
              <a:gd name="connsiteY794" fmla="*/ 278291 h 1115524"/>
              <a:gd name="connsiteX795" fmla="*/ 111128 w 1059713"/>
              <a:gd name="connsiteY795" fmla="*/ 272348 h 1115524"/>
              <a:gd name="connsiteX796" fmla="*/ 125758 w 1059713"/>
              <a:gd name="connsiteY796" fmla="*/ 264035 h 1115524"/>
              <a:gd name="connsiteX797" fmla="*/ 127244 w 1059713"/>
              <a:gd name="connsiteY797" fmla="*/ 262896 h 1115524"/>
              <a:gd name="connsiteX798" fmla="*/ 127771 w 1059713"/>
              <a:gd name="connsiteY798" fmla="*/ 261502 h 1115524"/>
              <a:gd name="connsiteX799" fmla="*/ 128011 w 1059713"/>
              <a:gd name="connsiteY799" fmla="*/ 260188 h 1115524"/>
              <a:gd name="connsiteX800" fmla="*/ 128783 w 1059713"/>
              <a:gd name="connsiteY800" fmla="*/ 258899 h 1115524"/>
              <a:gd name="connsiteX801" fmla="*/ 130438 w 1059713"/>
              <a:gd name="connsiteY801" fmla="*/ 256767 h 1115524"/>
              <a:gd name="connsiteX802" fmla="*/ 134158 w 1059713"/>
              <a:gd name="connsiteY802" fmla="*/ 250261 h 1115524"/>
              <a:gd name="connsiteX803" fmla="*/ 135525 w 1059713"/>
              <a:gd name="connsiteY803" fmla="*/ 248477 h 1115524"/>
              <a:gd name="connsiteX804" fmla="*/ 137745 w 1059713"/>
              <a:gd name="connsiteY804" fmla="*/ 246404 h 1115524"/>
              <a:gd name="connsiteX805" fmla="*/ 146829 w 1059713"/>
              <a:gd name="connsiteY805" fmla="*/ 240552 h 1115524"/>
              <a:gd name="connsiteX806" fmla="*/ 147585 w 1059713"/>
              <a:gd name="connsiteY806" fmla="*/ 239734 h 1115524"/>
              <a:gd name="connsiteX807" fmla="*/ 148071 w 1059713"/>
              <a:gd name="connsiteY807" fmla="*/ 237079 h 1115524"/>
              <a:gd name="connsiteX808" fmla="*/ 149682 w 1059713"/>
              <a:gd name="connsiteY808" fmla="*/ 234204 h 1115524"/>
              <a:gd name="connsiteX809" fmla="*/ 150585 w 1059713"/>
              <a:gd name="connsiteY809" fmla="*/ 231133 h 1115524"/>
              <a:gd name="connsiteX810" fmla="*/ 152195 w 1059713"/>
              <a:gd name="connsiteY810" fmla="*/ 228651 h 1115524"/>
              <a:gd name="connsiteX811" fmla="*/ 154067 w 1059713"/>
              <a:gd name="connsiteY811" fmla="*/ 226510 h 1115524"/>
              <a:gd name="connsiteX812" fmla="*/ 155405 w 1059713"/>
              <a:gd name="connsiteY812" fmla="*/ 225538 h 1115524"/>
              <a:gd name="connsiteX813" fmla="*/ 156456 w 1059713"/>
              <a:gd name="connsiteY813" fmla="*/ 225147 h 1115524"/>
              <a:gd name="connsiteX814" fmla="*/ 159550 w 1059713"/>
              <a:gd name="connsiteY814" fmla="*/ 223017 h 1115524"/>
              <a:gd name="connsiteX815" fmla="*/ 161687 w 1059713"/>
              <a:gd name="connsiteY815" fmla="*/ 221942 h 1115524"/>
              <a:gd name="connsiteX816" fmla="*/ 162610 w 1059713"/>
              <a:gd name="connsiteY816" fmla="*/ 221303 h 1115524"/>
              <a:gd name="connsiteX817" fmla="*/ 163474 w 1059713"/>
              <a:gd name="connsiteY817" fmla="*/ 220431 h 1115524"/>
              <a:gd name="connsiteX818" fmla="*/ 165833 w 1059713"/>
              <a:gd name="connsiteY818" fmla="*/ 219594 h 1115524"/>
              <a:gd name="connsiteX819" fmla="*/ 167727 w 1059713"/>
              <a:gd name="connsiteY819" fmla="*/ 218130 h 1115524"/>
              <a:gd name="connsiteX820" fmla="*/ 169014 w 1059713"/>
              <a:gd name="connsiteY820" fmla="*/ 215967 h 1115524"/>
              <a:gd name="connsiteX821" fmla="*/ 169604 w 1059713"/>
              <a:gd name="connsiteY821" fmla="*/ 213013 h 1115524"/>
              <a:gd name="connsiteX822" fmla="*/ 169337 w 1059713"/>
              <a:gd name="connsiteY822" fmla="*/ 209681 h 1115524"/>
              <a:gd name="connsiteX823" fmla="*/ 169707 w 1059713"/>
              <a:gd name="connsiteY823" fmla="*/ 208747 h 1115524"/>
              <a:gd name="connsiteX824" fmla="*/ 171172 w 1059713"/>
              <a:gd name="connsiteY824" fmla="*/ 208262 h 1115524"/>
              <a:gd name="connsiteX825" fmla="*/ 171987 w 1059713"/>
              <a:gd name="connsiteY825" fmla="*/ 208453 h 1115524"/>
              <a:gd name="connsiteX826" fmla="*/ 173112 w 1059713"/>
              <a:gd name="connsiteY826" fmla="*/ 208942 h 1115524"/>
              <a:gd name="connsiteX827" fmla="*/ 174510 w 1059713"/>
              <a:gd name="connsiteY827" fmla="*/ 209294 h 1115524"/>
              <a:gd name="connsiteX828" fmla="*/ 176096 w 1059713"/>
              <a:gd name="connsiteY828" fmla="*/ 209139 h 1115524"/>
              <a:gd name="connsiteX829" fmla="*/ 177323 w 1059713"/>
              <a:gd name="connsiteY829" fmla="*/ 208415 h 1115524"/>
              <a:gd name="connsiteX830" fmla="*/ 178866 w 1059713"/>
              <a:gd name="connsiteY830" fmla="*/ 206559 h 1115524"/>
              <a:gd name="connsiteX831" fmla="*/ 179747 w 1059713"/>
              <a:gd name="connsiteY831" fmla="*/ 206103 h 1115524"/>
              <a:gd name="connsiteX832" fmla="*/ 182694 w 1059713"/>
              <a:gd name="connsiteY832" fmla="*/ 205679 h 1115524"/>
              <a:gd name="connsiteX833" fmla="*/ 185526 w 1059713"/>
              <a:gd name="connsiteY833" fmla="*/ 204909 h 1115524"/>
              <a:gd name="connsiteX834" fmla="*/ 186590 w 1059713"/>
              <a:gd name="connsiteY834" fmla="*/ 204208 h 1115524"/>
              <a:gd name="connsiteX835" fmla="*/ 188479 w 1059713"/>
              <a:gd name="connsiteY835" fmla="*/ 202341 h 1115524"/>
              <a:gd name="connsiteX836" fmla="*/ 189109 w 1059713"/>
              <a:gd name="connsiteY836" fmla="*/ 201923 h 1115524"/>
              <a:gd name="connsiteX837" fmla="*/ 189487 w 1059713"/>
              <a:gd name="connsiteY837" fmla="*/ 201731 h 1115524"/>
              <a:gd name="connsiteX838" fmla="*/ 189991 w 1059713"/>
              <a:gd name="connsiteY838" fmla="*/ 201269 h 1115524"/>
              <a:gd name="connsiteX839" fmla="*/ 190421 w 1059713"/>
              <a:gd name="connsiteY839" fmla="*/ 200648 h 1115524"/>
              <a:gd name="connsiteX840" fmla="*/ 190713 w 1059713"/>
              <a:gd name="connsiteY840" fmla="*/ 198978 h 1115524"/>
              <a:gd name="connsiteX841" fmla="*/ 191318 w 1059713"/>
              <a:gd name="connsiteY841" fmla="*/ 198582 h 1115524"/>
              <a:gd name="connsiteX842" fmla="*/ 192717 w 1059713"/>
              <a:gd name="connsiteY842" fmla="*/ 198436 h 1115524"/>
              <a:gd name="connsiteX843" fmla="*/ 195062 w 1059713"/>
              <a:gd name="connsiteY843" fmla="*/ 197256 h 1115524"/>
              <a:gd name="connsiteX844" fmla="*/ 202010 w 1059713"/>
              <a:gd name="connsiteY844" fmla="*/ 190763 h 1115524"/>
              <a:gd name="connsiteX845" fmla="*/ 204618 w 1059713"/>
              <a:gd name="connsiteY845" fmla="*/ 187294 h 1115524"/>
              <a:gd name="connsiteX846" fmla="*/ 206602 w 1059713"/>
              <a:gd name="connsiteY846" fmla="*/ 182854 h 1115524"/>
              <a:gd name="connsiteX847" fmla="*/ 207711 w 1059713"/>
              <a:gd name="connsiteY847" fmla="*/ 181855 h 1115524"/>
              <a:gd name="connsiteX848" fmla="*/ 207181 w 1059713"/>
              <a:gd name="connsiteY848" fmla="*/ 180909 h 1115524"/>
              <a:gd name="connsiteX849" fmla="*/ 208182 w 1059713"/>
              <a:gd name="connsiteY849" fmla="*/ 180352 h 1115524"/>
              <a:gd name="connsiteX850" fmla="*/ 208715 w 1059713"/>
              <a:gd name="connsiteY850" fmla="*/ 180189 h 1115524"/>
              <a:gd name="connsiteX851" fmla="*/ 209392 w 1059713"/>
              <a:gd name="connsiteY851" fmla="*/ 180130 h 1115524"/>
              <a:gd name="connsiteX852" fmla="*/ 210133 w 1059713"/>
              <a:gd name="connsiteY852" fmla="*/ 180249 h 1115524"/>
              <a:gd name="connsiteX853" fmla="*/ 210732 w 1059713"/>
              <a:gd name="connsiteY853" fmla="*/ 180494 h 1115524"/>
              <a:gd name="connsiteX854" fmla="*/ 210891 w 1059713"/>
              <a:gd name="connsiteY854" fmla="*/ 180776 h 1115524"/>
              <a:gd name="connsiteX855" fmla="*/ 210213 w 1059713"/>
              <a:gd name="connsiteY855" fmla="*/ 180992 h 1115524"/>
              <a:gd name="connsiteX856" fmla="*/ 209284 w 1059713"/>
              <a:gd name="connsiteY856" fmla="*/ 181758 h 1115524"/>
              <a:gd name="connsiteX857" fmla="*/ 209049 w 1059713"/>
              <a:gd name="connsiteY857" fmla="*/ 183275 h 1115524"/>
              <a:gd name="connsiteX858" fmla="*/ 209119 w 1059713"/>
              <a:gd name="connsiteY858" fmla="*/ 186230 h 1115524"/>
              <a:gd name="connsiteX859" fmla="*/ 208825 w 1059713"/>
              <a:gd name="connsiteY859" fmla="*/ 186845 h 1115524"/>
              <a:gd name="connsiteX860" fmla="*/ 207822 w 1059713"/>
              <a:gd name="connsiteY860" fmla="*/ 188143 h 1115524"/>
              <a:gd name="connsiteX861" fmla="*/ 207603 w 1059713"/>
              <a:gd name="connsiteY861" fmla="*/ 188990 h 1115524"/>
              <a:gd name="connsiteX862" fmla="*/ 207685 w 1059713"/>
              <a:gd name="connsiteY862" fmla="*/ 189896 h 1115524"/>
              <a:gd name="connsiteX863" fmla="*/ 207966 w 1059713"/>
              <a:gd name="connsiteY863" fmla="*/ 190385 h 1115524"/>
              <a:gd name="connsiteX864" fmla="*/ 211560 w 1059713"/>
              <a:gd name="connsiteY864" fmla="*/ 192904 h 1115524"/>
              <a:gd name="connsiteX865" fmla="*/ 212936 w 1059713"/>
              <a:gd name="connsiteY865" fmla="*/ 193312 h 1115524"/>
              <a:gd name="connsiteX866" fmla="*/ 214571 w 1059713"/>
              <a:gd name="connsiteY866" fmla="*/ 193183 h 1115524"/>
              <a:gd name="connsiteX867" fmla="*/ 215847 w 1059713"/>
              <a:gd name="connsiteY867" fmla="*/ 192659 h 1115524"/>
              <a:gd name="connsiteX868" fmla="*/ 217282 w 1059713"/>
              <a:gd name="connsiteY868" fmla="*/ 191759 h 1115524"/>
              <a:gd name="connsiteX869" fmla="*/ 218444 w 1059713"/>
              <a:gd name="connsiteY869" fmla="*/ 190749 h 1115524"/>
              <a:gd name="connsiteX870" fmla="*/ 218877 w 1059713"/>
              <a:gd name="connsiteY870" fmla="*/ 189871 h 1115524"/>
              <a:gd name="connsiteX871" fmla="*/ 219427 w 1059713"/>
              <a:gd name="connsiteY871" fmla="*/ 189255 h 1115524"/>
              <a:gd name="connsiteX872" fmla="*/ 226169 w 1059713"/>
              <a:gd name="connsiteY872" fmla="*/ 184999 h 1115524"/>
              <a:gd name="connsiteX873" fmla="*/ 226768 w 1059713"/>
              <a:gd name="connsiteY873" fmla="*/ 184842 h 1115524"/>
              <a:gd name="connsiteX874" fmla="*/ 228134 w 1059713"/>
              <a:gd name="connsiteY874" fmla="*/ 185723 h 1115524"/>
              <a:gd name="connsiteX875" fmla="*/ 228512 w 1059713"/>
              <a:gd name="connsiteY875" fmla="*/ 185876 h 1115524"/>
              <a:gd name="connsiteX876" fmla="*/ 229317 w 1059713"/>
              <a:gd name="connsiteY876" fmla="*/ 185616 h 1115524"/>
              <a:gd name="connsiteX877" fmla="*/ 229965 w 1059713"/>
              <a:gd name="connsiteY877" fmla="*/ 185128 h 1115524"/>
              <a:gd name="connsiteX878" fmla="*/ 231572 w 1059713"/>
              <a:gd name="connsiteY878" fmla="*/ 183265 h 1115524"/>
              <a:gd name="connsiteX879" fmla="*/ 232142 w 1059713"/>
              <a:gd name="connsiteY879" fmla="*/ 182402 h 1115524"/>
              <a:gd name="connsiteX880" fmla="*/ 232553 w 1059713"/>
              <a:gd name="connsiteY880" fmla="*/ 182352 h 1115524"/>
              <a:gd name="connsiteX881" fmla="*/ 233082 w 1059713"/>
              <a:gd name="connsiteY881" fmla="*/ 182830 h 1115524"/>
              <a:gd name="connsiteX882" fmla="*/ 233225 w 1059713"/>
              <a:gd name="connsiteY882" fmla="*/ 183240 h 1115524"/>
              <a:gd name="connsiteX883" fmla="*/ 233212 w 1059713"/>
              <a:gd name="connsiteY883" fmla="*/ 183699 h 1115524"/>
              <a:gd name="connsiteX884" fmla="*/ 233280 w 1059713"/>
              <a:gd name="connsiteY884" fmla="*/ 184329 h 1115524"/>
              <a:gd name="connsiteX885" fmla="*/ 232936 w 1059713"/>
              <a:gd name="connsiteY885" fmla="*/ 185430 h 1115524"/>
              <a:gd name="connsiteX886" fmla="*/ 232929 w 1059713"/>
              <a:gd name="connsiteY886" fmla="*/ 185888 h 1115524"/>
              <a:gd name="connsiteX887" fmla="*/ 233148 w 1059713"/>
              <a:gd name="connsiteY887" fmla="*/ 186235 h 1115524"/>
              <a:gd name="connsiteX888" fmla="*/ 233857 w 1059713"/>
              <a:gd name="connsiteY888" fmla="*/ 186787 h 1115524"/>
              <a:gd name="connsiteX889" fmla="*/ 234029 w 1059713"/>
              <a:gd name="connsiteY889" fmla="*/ 186996 h 1115524"/>
              <a:gd name="connsiteX890" fmla="*/ 234578 w 1059713"/>
              <a:gd name="connsiteY890" fmla="*/ 187814 h 1115524"/>
              <a:gd name="connsiteX891" fmla="*/ 235754 w 1059713"/>
              <a:gd name="connsiteY891" fmla="*/ 188431 h 1115524"/>
              <a:gd name="connsiteX892" fmla="*/ 241023 w 1059713"/>
              <a:gd name="connsiteY892" fmla="*/ 189957 h 1115524"/>
              <a:gd name="connsiteX893" fmla="*/ 243731 w 1059713"/>
              <a:gd name="connsiteY893" fmla="*/ 190361 h 1115524"/>
              <a:gd name="connsiteX894" fmla="*/ 246614 w 1059713"/>
              <a:gd name="connsiteY894" fmla="*/ 190376 h 1115524"/>
              <a:gd name="connsiteX895" fmla="*/ 252216 w 1059713"/>
              <a:gd name="connsiteY895" fmla="*/ 189329 h 1115524"/>
              <a:gd name="connsiteX896" fmla="*/ 257209 w 1059713"/>
              <a:gd name="connsiteY896" fmla="*/ 187533 h 1115524"/>
              <a:gd name="connsiteX897" fmla="*/ 259150 w 1059713"/>
              <a:gd name="connsiteY897" fmla="*/ 186287 h 1115524"/>
              <a:gd name="connsiteX898" fmla="*/ 261339 w 1059713"/>
              <a:gd name="connsiteY898" fmla="*/ 184146 h 1115524"/>
              <a:gd name="connsiteX899" fmla="*/ 262856 w 1059713"/>
              <a:gd name="connsiteY899" fmla="*/ 183245 h 1115524"/>
              <a:gd name="connsiteX900" fmla="*/ 264276 w 1059713"/>
              <a:gd name="connsiteY900" fmla="*/ 183391 h 1115524"/>
              <a:gd name="connsiteX901" fmla="*/ 265204 w 1059713"/>
              <a:gd name="connsiteY901" fmla="*/ 184149 h 1115524"/>
              <a:gd name="connsiteX902" fmla="*/ 266200 w 1059713"/>
              <a:gd name="connsiteY902" fmla="*/ 183947 h 1115524"/>
              <a:gd name="connsiteX903" fmla="*/ 266828 w 1059713"/>
              <a:gd name="connsiteY903" fmla="*/ 183092 h 1115524"/>
              <a:gd name="connsiteX904" fmla="*/ 267005 w 1059713"/>
              <a:gd name="connsiteY904" fmla="*/ 182759 h 1115524"/>
              <a:gd name="connsiteX905" fmla="*/ 267452 w 1059713"/>
              <a:gd name="connsiteY905" fmla="*/ 183001 h 1115524"/>
              <a:gd name="connsiteX906" fmla="*/ 267832 w 1059713"/>
              <a:gd name="connsiteY906" fmla="*/ 183456 h 1115524"/>
              <a:gd name="connsiteX907" fmla="*/ 267830 w 1059713"/>
              <a:gd name="connsiteY907" fmla="*/ 183757 h 1115524"/>
              <a:gd name="connsiteX908" fmla="*/ 268820 w 1059713"/>
              <a:gd name="connsiteY908" fmla="*/ 183346 h 1115524"/>
              <a:gd name="connsiteX909" fmla="*/ 271359 w 1059713"/>
              <a:gd name="connsiteY909" fmla="*/ 181781 h 1115524"/>
              <a:gd name="connsiteX910" fmla="*/ 271876 w 1059713"/>
              <a:gd name="connsiteY910" fmla="*/ 182274 h 1115524"/>
              <a:gd name="connsiteX911" fmla="*/ 272722 w 1059713"/>
              <a:gd name="connsiteY911" fmla="*/ 181526 h 1115524"/>
              <a:gd name="connsiteX912" fmla="*/ 275115 w 1059713"/>
              <a:gd name="connsiteY912" fmla="*/ 180261 h 1115524"/>
              <a:gd name="connsiteX913" fmla="*/ 276587 w 1059713"/>
              <a:gd name="connsiteY913" fmla="*/ 179122 h 1115524"/>
              <a:gd name="connsiteX914" fmla="*/ 277962 w 1059713"/>
              <a:gd name="connsiteY914" fmla="*/ 178716 h 1115524"/>
              <a:gd name="connsiteX915" fmla="*/ 278517 w 1059713"/>
              <a:gd name="connsiteY915" fmla="*/ 178430 h 1115524"/>
              <a:gd name="connsiteX916" fmla="*/ 279104 w 1059713"/>
              <a:gd name="connsiteY916" fmla="*/ 177641 h 1115524"/>
              <a:gd name="connsiteX917" fmla="*/ 279712 w 1059713"/>
              <a:gd name="connsiteY917" fmla="*/ 175916 h 1115524"/>
              <a:gd name="connsiteX918" fmla="*/ 280091 w 1059713"/>
              <a:gd name="connsiteY918" fmla="*/ 175218 h 1115524"/>
              <a:gd name="connsiteX919" fmla="*/ 280792 w 1059713"/>
              <a:gd name="connsiteY919" fmla="*/ 174343 h 1115524"/>
              <a:gd name="connsiteX920" fmla="*/ 281231 w 1059713"/>
              <a:gd name="connsiteY920" fmla="*/ 174130 h 1115524"/>
              <a:gd name="connsiteX921" fmla="*/ 282943 w 1059713"/>
              <a:gd name="connsiteY921" fmla="*/ 173734 h 1115524"/>
              <a:gd name="connsiteX922" fmla="*/ 283410 w 1059713"/>
              <a:gd name="connsiteY922" fmla="*/ 173302 h 1115524"/>
              <a:gd name="connsiteX923" fmla="*/ 284175 w 1059713"/>
              <a:gd name="connsiteY923" fmla="*/ 171952 h 1115524"/>
              <a:gd name="connsiteX924" fmla="*/ 284351 w 1059713"/>
              <a:gd name="connsiteY924" fmla="*/ 171330 h 1115524"/>
              <a:gd name="connsiteX925" fmla="*/ 284072 w 1059713"/>
              <a:gd name="connsiteY925" fmla="*/ 169883 h 1115524"/>
              <a:gd name="connsiteX926" fmla="*/ 284103 w 1059713"/>
              <a:gd name="connsiteY926" fmla="*/ 169206 h 1115524"/>
              <a:gd name="connsiteX927" fmla="*/ 284441 w 1059713"/>
              <a:gd name="connsiteY927" fmla="*/ 168578 h 1115524"/>
              <a:gd name="connsiteX928" fmla="*/ 296663 w 1059713"/>
              <a:gd name="connsiteY928" fmla="*/ 157534 h 1115524"/>
              <a:gd name="connsiteX929" fmla="*/ 297655 w 1059713"/>
              <a:gd name="connsiteY929" fmla="*/ 156983 h 1115524"/>
              <a:gd name="connsiteX930" fmla="*/ 298385 w 1059713"/>
              <a:gd name="connsiteY930" fmla="*/ 156762 h 1115524"/>
              <a:gd name="connsiteX931" fmla="*/ 298854 w 1059713"/>
              <a:gd name="connsiteY931" fmla="*/ 156445 h 1115524"/>
              <a:gd name="connsiteX932" fmla="*/ 299364 w 1059713"/>
              <a:gd name="connsiteY932" fmla="*/ 156195 h 1115524"/>
              <a:gd name="connsiteX933" fmla="*/ 300166 w 1059713"/>
              <a:gd name="connsiteY933" fmla="*/ 156195 h 1115524"/>
              <a:gd name="connsiteX934" fmla="*/ 300406 w 1059713"/>
              <a:gd name="connsiteY934" fmla="*/ 156654 h 1115524"/>
              <a:gd name="connsiteX935" fmla="*/ 300468 w 1059713"/>
              <a:gd name="connsiteY935" fmla="*/ 157404 h 1115524"/>
              <a:gd name="connsiteX936" fmla="*/ 300753 w 1059713"/>
              <a:gd name="connsiteY936" fmla="*/ 157757 h 1115524"/>
              <a:gd name="connsiteX937" fmla="*/ 301651 w 1059713"/>
              <a:gd name="connsiteY937" fmla="*/ 157036 h 1115524"/>
              <a:gd name="connsiteX938" fmla="*/ 303172 w 1059713"/>
              <a:gd name="connsiteY938" fmla="*/ 157508 h 1115524"/>
              <a:gd name="connsiteX939" fmla="*/ 304320 w 1059713"/>
              <a:gd name="connsiteY939" fmla="*/ 156947 h 1115524"/>
              <a:gd name="connsiteX940" fmla="*/ 305322 w 1059713"/>
              <a:gd name="connsiteY940" fmla="*/ 156041 h 1115524"/>
              <a:gd name="connsiteX941" fmla="*/ 306404 w 1059713"/>
              <a:gd name="connsiteY941" fmla="*/ 155494 h 1115524"/>
              <a:gd name="connsiteX942" fmla="*/ 307121 w 1059713"/>
              <a:gd name="connsiteY942" fmla="*/ 155263 h 1115524"/>
              <a:gd name="connsiteX943" fmla="*/ 308442 w 1059713"/>
              <a:gd name="connsiteY943" fmla="*/ 154419 h 1115524"/>
              <a:gd name="connsiteX944" fmla="*/ 309104 w 1059713"/>
              <a:gd name="connsiteY944" fmla="*/ 154189 h 1115524"/>
              <a:gd name="connsiteX945" fmla="*/ 310007 w 1059713"/>
              <a:gd name="connsiteY945" fmla="*/ 154316 h 1115524"/>
              <a:gd name="connsiteX946" fmla="*/ 310315 w 1059713"/>
              <a:gd name="connsiteY946" fmla="*/ 154840 h 1115524"/>
              <a:gd name="connsiteX947" fmla="*/ 310583 w 1059713"/>
              <a:gd name="connsiteY947" fmla="*/ 155489 h 1115524"/>
              <a:gd name="connsiteX948" fmla="*/ 311396 w 1059713"/>
              <a:gd name="connsiteY948" fmla="*/ 155945 h 1115524"/>
              <a:gd name="connsiteX949" fmla="*/ 312442 w 1059713"/>
              <a:gd name="connsiteY949" fmla="*/ 155762 h 1115524"/>
              <a:gd name="connsiteX950" fmla="*/ 315173 w 1059713"/>
              <a:gd name="connsiteY950" fmla="*/ 154306 h 1115524"/>
              <a:gd name="connsiteX951" fmla="*/ 324549 w 1059713"/>
              <a:gd name="connsiteY951" fmla="*/ 151427 h 1115524"/>
              <a:gd name="connsiteX952" fmla="*/ 324475 w 1059713"/>
              <a:gd name="connsiteY952" fmla="*/ 151476 h 1115524"/>
              <a:gd name="connsiteX953" fmla="*/ 324742 w 1059713"/>
              <a:gd name="connsiteY953" fmla="*/ 151471 h 1115524"/>
              <a:gd name="connsiteX954" fmla="*/ 325463 w 1059713"/>
              <a:gd name="connsiteY954" fmla="*/ 151327 h 1115524"/>
              <a:gd name="connsiteX955" fmla="*/ 325791 w 1059713"/>
              <a:gd name="connsiteY955" fmla="*/ 151146 h 1115524"/>
              <a:gd name="connsiteX956" fmla="*/ 325948 w 1059713"/>
              <a:gd name="connsiteY956" fmla="*/ 150985 h 1115524"/>
              <a:gd name="connsiteX957" fmla="*/ 326136 w 1059713"/>
              <a:gd name="connsiteY957" fmla="*/ 150850 h 1115524"/>
              <a:gd name="connsiteX958" fmla="*/ 328146 w 1059713"/>
              <a:gd name="connsiteY958" fmla="*/ 150150 h 1115524"/>
              <a:gd name="connsiteX959" fmla="*/ 328843 w 1059713"/>
              <a:gd name="connsiteY959" fmla="*/ 149989 h 1115524"/>
              <a:gd name="connsiteX960" fmla="*/ 329625 w 1059713"/>
              <a:gd name="connsiteY960" fmla="*/ 150012 h 1115524"/>
              <a:gd name="connsiteX961" fmla="*/ 330079 w 1059713"/>
              <a:gd name="connsiteY961" fmla="*/ 150214 h 1115524"/>
              <a:gd name="connsiteX962" fmla="*/ 330462 w 1059713"/>
              <a:gd name="connsiteY962" fmla="*/ 150497 h 1115524"/>
              <a:gd name="connsiteX963" fmla="*/ 331017 w 1059713"/>
              <a:gd name="connsiteY963" fmla="*/ 150718 h 1115524"/>
              <a:gd name="connsiteX964" fmla="*/ 332044 w 1059713"/>
              <a:gd name="connsiteY964" fmla="*/ 150792 h 1115524"/>
              <a:gd name="connsiteX965" fmla="*/ 333359 w 1059713"/>
              <a:gd name="connsiteY965" fmla="*/ 150625 h 1115524"/>
              <a:gd name="connsiteX966" fmla="*/ 334679 w 1059713"/>
              <a:gd name="connsiteY966" fmla="*/ 150049 h 1115524"/>
              <a:gd name="connsiteX967" fmla="*/ 336949 w 1059713"/>
              <a:gd name="connsiteY967" fmla="*/ 147912 h 1115524"/>
              <a:gd name="connsiteX968" fmla="*/ 338444 w 1059713"/>
              <a:gd name="connsiteY968" fmla="*/ 147462 h 1115524"/>
              <a:gd name="connsiteX969" fmla="*/ 340026 w 1059713"/>
              <a:gd name="connsiteY969" fmla="*/ 147165 h 1115524"/>
              <a:gd name="connsiteX970" fmla="*/ 341453 w 1059713"/>
              <a:gd name="connsiteY970" fmla="*/ 146602 h 1115524"/>
              <a:gd name="connsiteX971" fmla="*/ 343093 w 1059713"/>
              <a:gd name="connsiteY971" fmla="*/ 145021 h 1115524"/>
              <a:gd name="connsiteX972" fmla="*/ 344270 w 1059713"/>
              <a:gd name="connsiteY972" fmla="*/ 143017 h 1115524"/>
              <a:gd name="connsiteX973" fmla="*/ 345895 w 1059713"/>
              <a:gd name="connsiteY973" fmla="*/ 139079 h 1115524"/>
              <a:gd name="connsiteX974" fmla="*/ 350631 w 1059713"/>
              <a:gd name="connsiteY974" fmla="*/ 132579 h 1115524"/>
              <a:gd name="connsiteX975" fmla="*/ 351187 w 1059713"/>
              <a:gd name="connsiteY975" fmla="*/ 130162 h 1115524"/>
              <a:gd name="connsiteX976" fmla="*/ 351338 w 1059713"/>
              <a:gd name="connsiteY976" fmla="*/ 128538 h 1115524"/>
              <a:gd name="connsiteX977" fmla="*/ 352023 w 1059713"/>
              <a:gd name="connsiteY977" fmla="*/ 127745 h 1115524"/>
              <a:gd name="connsiteX978" fmla="*/ 352966 w 1059713"/>
              <a:gd name="connsiteY978" fmla="*/ 127201 h 1115524"/>
              <a:gd name="connsiteX979" fmla="*/ 353898 w 1059713"/>
              <a:gd name="connsiteY979" fmla="*/ 126346 h 1115524"/>
              <a:gd name="connsiteX980" fmla="*/ 356080 w 1059713"/>
              <a:gd name="connsiteY980" fmla="*/ 125323 h 1115524"/>
              <a:gd name="connsiteX981" fmla="*/ 356602 w 1059713"/>
              <a:gd name="connsiteY981" fmla="*/ 124993 h 1115524"/>
              <a:gd name="connsiteX982" fmla="*/ 356858 w 1059713"/>
              <a:gd name="connsiteY982" fmla="*/ 124318 h 1115524"/>
              <a:gd name="connsiteX983" fmla="*/ 357022 w 1059713"/>
              <a:gd name="connsiteY983" fmla="*/ 123544 h 1115524"/>
              <a:gd name="connsiteX984" fmla="*/ 357261 w 1059713"/>
              <a:gd name="connsiteY984" fmla="*/ 122932 h 1115524"/>
              <a:gd name="connsiteX985" fmla="*/ 358983 w 1059713"/>
              <a:gd name="connsiteY985" fmla="*/ 121562 h 1115524"/>
              <a:gd name="connsiteX986" fmla="*/ 360569 w 1059713"/>
              <a:gd name="connsiteY986" fmla="*/ 121755 h 1115524"/>
              <a:gd name="connsiteX987" fmla="*/ 363732 w 1059713"/>
              <a:gd name="connsiteY987" fmla="*/ 124061 h 1115524"/>
              <a:gd name="connsiteX988" fmla="*/ 363527 w 1059713"/>
              <a:gd name="connsiteY988" fmla="*/ 122116 h 1115524"/>
              <a:gd name="connsiteX989" fmla="*/ 363586 w 1059713"/>
              <a:gd name="connsiteY989" fmla="*/ 121043 h 1115524"/>
              <a:gd name="connsiteX990" fmla="*/ 364148 w 1059713"/>
              <a:gd name="connsiteY990" fmla="*/ 120534 h 1115524"/>
              <a:gd name="connsiteX991" fmla="*/ 365516 w 1059713"/>
              <a:gd name="connsiteY991" fmla="*/ 120300 h 1115524"/>
              <a:gd name="connsiteX992" fmla="*/ 366892 w 1059713"/>
              <a:gd name="connsiteY992" fmla="*/ 120325 h 1115524"/>
              <a:gd name="connsiteX993" fmla="*/ 372457 w 1059713"/>
              <a:gd name="connsiteY993" fmla="*/ 121502 h 1115524"/>
              <a:gd name="connsiteX994" fmla="*/ 375308 w 1059713"/>
              <a:gd name="connsiteY994" fmla="*/ 121728 h 1115524"/>
              <a:gd name="connsiteX995" fmla="*/ 376923 w 1059713"/>
              <a:gd name="connsiteY995" fmla="*/ 121633 h 1115524"/>
              <a:gd name="connsiteX996" fmla="*/ 378271 w 1059713"/>
              <a:gd name="connsiteY996" fmla="*/ 121727 h 1115524"/>
              <a:gd name="connsiteX997" fmla="*/ 381116 w 1059713"/>
              <a:gd name="connsiteY997" fmla="*/ 122459 h 1115524"/>
              <a:gd name="connsiteX998" fmla="*/ 382416 w 1059713"/>
              <a:gd name="connsiteY998" fmla="*/ 122577 h 1115524"/>
              <a:gd name="connsiteX999" fmla="*/ 383031 w 1059713"/>
              <a:gd name="connsiteY999" fmla="*/ 122346 h 1115524"/>
              <a:gd name="connsiteX1000" fmla="*/ 383795 w 1059713"/>
              <a:gd name="connsiteY1000" fmla="*/ 121518 h 1115524"/>
              <a:gd name="connsiteX1001" fmla="*/ 384180 w 1059713"/>
              <a:gd name="connsiteY1001" fmla="*/ 121389 h 1115524"/>
              <a:gd name="connsiteX1002" fmla="*/ 384957 w 1059713"/>
              <a:gd name="connsiteY1002" fmla="*/ 121716 h 1115524"/>
              <a:gd name="connsiteX1003" fmla="*/ 385318 w 1059713"/>
              <a:gd name="connsiteY1003" fmla="*/ 122267 h 1115524"/>
              <a:gd name="connsiteX1004" fmla="*/ 385566 w 1059713"/>
              <a:gd name="connsiteY1004" fmla="*/ 122913 h 1115524"/>
              <a:gd name="connsiteX1005" fmla="*/ 386018 w 1059713"/>
              <a:gd name="connsiteY1005" fmla="*/ 123484 h 1115524"/>
              <a:gd name="connsiteX1006" fmla="*/ 388629 w 1059713"/>
              <a:gd name="connsiteY1006" fmla="*/ 124853 h 1115524"/>
              <a:gd name="connsiteX1007" fmla="*/ 390272 w 1059713"/>
              <a:gd name="connsiteY1007" fmla="*/ 125453 h 1115524"/>
              <a:gd name="connsiteX1008" fmla="*/ 391666 w 1059713"/>
              <a:gd name="connsiteY1008" fmla="*/ 125695 h 1115524"/>
              <a:gd name="connsiteX1009" fmla="*/ 393223 w 1059713"/>
              <a:gd name="connsiteY1009" fmla="*/ 125320 h 1115524"/>
              <a:gd name="connsiteX1010" fmla="*/ 395368 w 1059713"/>
              <a:gd name="connsiteY1010" fmla="*/ 123652 h 1115524"/>
              <a:gd name="connsiteX1011" fmla="*/ 396329 w 1059713"/>
              <a:gd name="connsiteY1011" fmla="*/ 123219 h 1115524"/>
              <a:gd name="connsiteX1012" fmla="*/ 396647 w 1059713"/>
              <a:gd name="connsiteY1012" fmla="*/ 122905 h 1115524"/>
              <a:gd name="connsiteX1013" fmla="*/ 397959 w 1059713"/>
              <a:gd name="connsiteY1013" fmla="*/ 120759 h 1115524"/>
              <a:gd name="connsiteX1014" fmla="*/ 398445 w 1059713"/>
              <a:gd name="connsiteY1014" fmla="*/ 120572 h 1115524"/>
              <a:gd name="connsiteX1015" fmla="*/ 399763 w 1059713"/>
              <a:gd name="connsiteY1015" fmla="*/ 120900 h 1115524"/>
              <a:gd name="connsiteX1016" fmla="*/ 400552 w 1059713"/>
              <a:gd name="connsiteY1016" fmla="*/ 120731 h 1115524"/>
              <a:gd name="connsiteX1017" fmla="*/ 401501 w 1059713"/>
              <a:gd name="connsiteY1017" fmla="*/ 119904 h 1115524"/>
              <a:gd name="connsiteX1018" fmla="*/ 401535 w 1059713"/>
              <a:gd name="connsiteY1018" fmla="*/ 119140 h 1115524"/>
              <a:gd name="connsiteX1019" fmla="*/ 401242 w 1059713"/>
              <a:gd name="connsiteY1019" fmla="*/ 118414 h 1115524"/>
              <a:gd name="connsiteX1020" fmla="*/ 401213 w 1059713"/>
              <a:gd name="connsiteY1020" fmla="*/ 117692 h 1115524"/>
              <a:gd name="connsiteX1021" fmla="*/ 402384 w 1059713"/>
              <a:gd name="connsiteY1021" fmla="*/ 116795 h 1115524"/>
              <a:gd name="connsiteX1022" fmla="*/ 403820 w 1059713"/>
              <a:gd name="connsiteY1022" fmla="*/ 116543 h 1115524"/>
              <a:gd name="connsiteX1023" fmla="*/ 407020 w 1059713"/>
              <a:gd name="connsiteY1023" fmla="*/ 116559 h 1115524"/>
              <a:gd name="connsiteX1024" fmla="*/ 413995 w 1059713"/>
              <a:gd name="connsiteY1024" fmla="*/ 114450 h 1115524"/>
              <a:gd name="connsiteX1025" fmla="*/ 424998 w 1059713"/>
              <a:gd name="connsiteY1025" fmla="*/ 111533 h 1115524"/>
              <a:gd name="connsiteX1026" fmla="*/ 436324 w 1059713"/>
              <a:gd name="connsiteY1026" fmla="*/ 109342 h 1115524"/>
              <a:gd name="connsiteX1027" fmla="*/ 444950 w 1059713"/>
              <a:gd name="connsiteY1027" fmla="*/ 105592 h 1115524"/>
              <a:gd name="connsiteX1028" fmla="*/ 463553 w 1059713"/>
              <a:gd name="connsiteY1028" fmla="*/ 96199 h 1115524"/>
              <a:gd name="connsiteX1029" fmla="*/ 473584 w 1059713"/>
              <a:gd name="connsiteY1029" fmla="*/ 90470 h 1115524"/>
              <a:gd name="connsiteX1030" fmla="*/ 483528 w 1059713"/>
              <a:gd name="connsiteY1030" fmla="*/ 84836 h 1115524"/>
              <a:gd name="connsiteX1031" fmla="*/ 494767 w 1059713"/>
              <a:gd name="connsiteY1031" fmla="*/ 75516 h 1115524"/>
              <a:gd name="connsiteX1032" fmla="*/ 497145 w 1059713"/>
              <a:gd name="connsiteY1032" fmla="*/ 72650 h 1115524"/>
              <a:gd name="connsiteX1033" fmla="*/ 498065 w 1059713"/>
              <a:gd name="connsiteY1033" fmla="*/ 72215 h 1115524"/>
              <a:gd name="connsiteX1034" fmla="*/ 498958 w 1059713"/>
              <a:gd name="connsiteY1034" fmla="*/ 71598 h 1115524"/>
              <a:gd name="connsiteX1035" fmla="*/ 506373 w 1059713"/>
              <a:gd name="connsiteY1035" fmla="*/ 62251 h 1115524"/>
              <a:gd name="connsiteX1036" fmla="*/ 512814 w 1059713"/>
              <a:gd name="connsiteY1036" fmla="*/ 51959 h 1115524"/>
              <a:gd name="connsiteX1037" fmla="*/ 519066 w 1059713"/>
              <a:gd name="connsiteY1037" fmla="*/ 40258 h 1115524"/>
              <a:gd name="connsiteX1038" fmla="*/ 520167 w 1059713"/>
              <a:gd name="connsiteY1038" fmla="*/ 36054 h 1115524"/>
              <a:gd name="connsiteX1039" fmla="*/ 521286 w 1059713"/>
              <a:gd name="connsiteY1039" fmla="*/ 34226 h 1115524"/>
              <a:gd name="connsiteX1040" fmla="*/ 521635 w 1059713"/>
              <a:gd name="connsiteY1040" fmla="*/ 33145 h 1115524"/>
              <a:gd name="connsiteX1041" fmla="*/ 521693 w 1059713"/>
              <a:gd name="connsiteY1041" fmla="*/ 31641 h 1115524"/>
              <a:gd name="connsiteX1042" fmla="*/ 521815 w 1059713"/>
              <a:gd name="connsiteY1042" fmla="*/ 30848 h 1115524"/>
              <a:gd name="connsiteX1043" fmla="*/ 522215 w 1059713"/>
              <a:gd name="connsiteY1043" fmla="*/ 30163 h 1115524"/>
              <a:gd name="connsiteX1044" fmla="*/ 523194 w 1059713"/>
              <a:gd name="connsiteY1044" fmla="*/ 29010 h 1115524"/>
              <a:gd name="connsiteX1045" fmla="*/ 523577 w 1059713"/>
              <a:gd name="connsiteY1045" fmla="*/ 28248 h 1115524"/>
              <a:gd name="connsiteX1046" fmla="*/ 524388 w 1059713"/>
              <a:gd name="connsiteY1046" fmla="*/ 24787 h 1115524"/>
              <a:gd name="connsiteX1047" fmla="*/ 525480 w 1059713"/>
              <a:gd name="connsiteY1047" fmla="*/ 21684 h 1115524"/>
              <a:gd name="connsiteX1048" fmla="*/ 526145 w 1059713"/>
              <a:gd name="connsiteY1048" fmla="*/ 20619 h 1115524"/>
              <a:gd name="connsiteX1049" fmla="*/ 526439 w 1059713"/>
              <a:gd name="connsiteY1049" fmla="*/ 18832 h 1115524"/>
              <a:gd name="connsiteX1050" fmla="*/ 526456 w 1059713"/>
              <a:gd name="connsiteY1050" fmla="*/ 18138 h 1115524"/>
              <a:gd name="connsiteX1051" fmla="*/ 526151 w 1059713"/>
              <a:gd name="connsiteY1051" fmla="*/ 17185 h 1115524"/>
              <a:gd name="connsiteX1052" fmla="*/ 525551 w 1059713"/>
              <a:gd name="connsiteY1052" fmla="*/ 16603 h 1115524"/>
              <a:gd name="connsiteX1053" fmla="*/ 524877 w 1059713"/>
              <a:gd name="connsiteY1053" fmla="*/ 16141 h 1115524"/>
              <a:gd name="connsiteX1054" fmla="*/ 524340 w 1059713"/>
              <a:gd name="connsiteY1054" fmla="*/ 15571 h 1115524"/>
              <a:gd name="connsiteX1055" fmla="*/ 523617 w 1059713"/>
              <a:gd name="connsiteY1055" fmla="*/ 13663 h 1115524"/>
              <a:gd name="connsiteX1056" fmla="*/ 524379 w 1059713"/>
              <a:gd name="connsiteY1056" fmla="*/ 13461 h 1115524"/>
              <a:gd name="connsiteX1057" fmla="*/ 525745 w 1059713"/>
              <a:gd name="connsiteY1057" fmla="*/ 13816 h 1115524"/>
              <a:gd name="connsiteX1058" fmla="*/ 526820 w 1059713"/>
              <a:gd name="connsiteY1058" fmla="*/ 13576 h 1115524"/>
              <a:gd name="connsiteX1059" fmla="*/ 527343 w 1059713"/>
              <a:gd name="connsiteY1059" fmla="*/ 13095 h 1115524"/>
              <a:gd name="connsiteX1060" fmla="*/ 528049 w 1059713"/>
              <a:gd name="connsiteY1060" fmla="*/ 12820 h 1115524"/>
              <a:gd name="connsiteX1061" fmla="*/ 530606 w 1059713"/>
              <a:gd name="connsiteY1061" fmla="*/ 12425 h 1115524"/>
              <a:gd name="connsiteX1062" fmla="*/ 531149 w 1059713"/>
              <a:gd name="connsiteY1062" fmla="*/ 12068 h 1115524"/>
              <a:gd name="connsiteX1063" fmla="*/ 534043 w 1059713"/>
              <a:gd name="connsiteY1063" fmla="*/ 8739 h 1115524"/>
              <a:gd name="connsiteX1064" fmla="*/ 534518 w 1059713"/>
              <a:gd name="connsiteY1064" fmla="*/ 7487 h 1115524"/>
              <a:gd name="connsiteX1065" fmla="*/ 534601 w 1059713"/>
              <a:gd name="connsiteY1065" fmla="*/ 5892 h 1115524"/>
              <a:gd name="connsiteX1066" fmla="*/ 534170 w 1059713"/>
              <a:gd name="connsiteY1066" fmla="*/ 4967 h 1115524"/>
              <a:gd name="connsiteX1067" fmla="*/ 533243 w 1059713"/>
              <a:gd name="connsiteY1067" fmla="*/ 4371 h 1115524"/>
              <a:gd name="connsiteX1068" fmla="*/ 531071 w 1059713"/>
              <a:gd name="connsiteY1068" fmla="*/ 3383 h 1115524"/>
              <a:gd name="connsiteX1069" fmla="*/ 532088 w 1059713"/>
              <a:gd name="connsiteY1069" fmla="*/ 2479 h 11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Lst>
            <a:rect l="l" t="t" r="r" b="b"/>
            <a:pathLst>
              <a:path w="1059713" h="1115524">
                <a:moveTo>
                  <a:pt x="86102" y="785092"/>
                </a:moveTo>
                <a:lnTo>
                  <a:pt x="85187" y="786386"/>
                </a:lnTo>
                <a:lnTo>
                  <a:pt x="84356" y="787954"/>
                </a:lnTo>
                <a:lnTo>
                  <a:pt x="83650" y="788804"/>
                </a:lnTo>
                <a:lnTo>
                  <a:pt x="83238" y="789731"/>
                </a:lnTo>
                <a:lnTo>
                  <a:pt x="82722" y="790018"/>
                </a:lnTo>
                <a:lnTo>
                  <a:pt x="82315" y="788729"/>
                </a:lnTo>
                <a:lnTo>
                  <a:pt x="82011" y="787587"/>
                </a:lnTo>
                <a:lnTo>
                  <a:pt x="83453" y="787071"/>
                </a:lnTo>
                <a:lnTo>
                  <a:pt x="83852" y="786311"/>
                </a:lnTo>
                <a:lnTo>
                  <a:pt x="84271" y="785423"/>
                </a:lnTo>
                <a:lnTo>
                  <a:pt x="85203" y="785234"/>
                </a:lnTo>
                <a:close/>
                <a:moveTo>
                  <a:pt x="2108" y="578217"/>
                </a:moveTo>
                <a:lnTo>
                  <a:pt x="2853" y="578980"/>
                </a:lnTo>
                <a:lnTo>
                  <a:pt x="3780" y="578739"/>
                </a:lnTo>
                <a:lnTo>
                  <a:pt x="4691" y="578355"/>
                </a:lnTo>
                <a:lnTo>
                  <a:pt x="5368" y="578715"/>
                </a:lnTo>
                <a:lnTo>
                  <a:pt x="5379" y="579341"/>
                </a:lnTo>
                <a:lnTo>
                  <a:pt x="5662" y="581322"/>
                </a:lnTo>
                <a:lnTo>
                  <a:pt x="5895" y="582876"/>
                </a:lnTo>
                <a:lnTo>
                  <a:pt x="7199" y="585376"/>
                </a:lnTo>
                <a:lnTo>
                  <a:pt x="9155" y="588093"/>
                </a:lnTo>
                <a:lnTo>
                  <a:pt x="10169" y="591756"/>
                </a:lnTo>
                <a:lnTo>
                  <a:pt x="10648" y="594389"/>
                </a:lnTo>
                <a:lnTo>
                  <a:pt x="12256" y="596366"/>
                </a:lnTo>
                <a:lnTo>
                  <a:pt x="14007" y="599749"/>
                </a:lnTo>
                <a:lnTo>
                  <a:pt x="16387" y="603207"/>
                </a:lnTo>
                <a:lnTo>
                  <a:pt x="18087" y="605836"/>
                </a:lnTo>
                <a:lnTo>
                  <a:pt x="17246" y="609851"/>
                </a:lnTo>
                <a:lnTo>
                  <a:pt x="17556" y="611713"/>
                </a:lnTo>
                <a:lnTo>
                  <a:pt x="19506" y="611826"/>
                </a:lnTo>
                <a:lnTo>
                  <a:pt x="19137" y="611404"/>
                </a:lnTo>
                <a:lnTo>
                  <a:pt x="18660" y="610707"/>
                </a:lnTo>
                <a:lnTo>
                  <a:pt x="18393" y="610428"/>
                </a:lnTo>
                <a:lnTo>
                  <a:pt x="19228" y="610166"/>
                </a:lnTo>
                <a:lnTo>
                  <a:pt x="20030" y="610969"/>
                </a:lnTo>
                <a:lnTo>
                  <a:pt x="20847" y="612208"/>
                </a:lnTo>
                <a:lnTo>
                  <a:pt x="21744" y="613246"/>
                </a:lnTo>
                <a:lnTo>
                  <a:pt x="22316" y="613763"/>
                </a:lnTo>
                <a:lnTo>
                  <a:pt x="23337" y="614951"/>
                </a:lnTo>
                <a:lnTo>
                  <a:pt x="23897" y="615464"/>
                </a:lnTo>
                <a:lnTo>
                  <a:pt x="24364" y="616102"/>
                </a:lnTo>
                <a:lnTo>
                  <a:pt x="24823" y="617721"/>
                </a:lnTo>
                <a:lnTo>
                  <a:pt x="25210" y="618323"/>
                </a:lnTo>
                <a:lnTo>
                  <a:pt x="25916" y="619507"/>
                </a:lnTo>
                <a:lnTo>
                  <a:pt x="26207" y="621177"/>
                </a:lnTo>
                <a:lnTo>
                  <a:pt x="26049" y="622737"/>
                </a:lnTo>
                <a:lnTo>
                  <a:pt x="25408" y="623656"/>
                </a:lnTo>
                <a:lnTo>
                  <a:pt x="24668" y="623494"/>
                </a:lnTo>
                <a:lnTo>
                  <a:pt x="23343" y="622926"/>
                </a:lnTo>
                <a:lnTo>
                  <a:pt x="22549" y="620587"/>
                </a:lnTo>
                <a:lnTo>
                  <a:pt x="21153" y="617926"/>
                </a:lnTo>
                <a:lnTo>
                  <a:pt x="19633" y="616629"/>
                </a:lnTo>
                <a:lnTo>
                  <a:pt x="19017" y="615997"/>
                </a:lnTo>
                <a:lnTo>
                  <a:pt x="15477" y="612211"/>
                </a:lnTo>
                <a:lnTo>
                  <a:pt x="12849" y="610729"/>
                </a:lnTo>
                <a:lnTo>
                  <a:pt x="9611" y="604148"/>
                </a:lnTo>
                <a:lnTo>
                  <a:pt x="5961" y="600913"/>
                </a:lnTo>
                <a:lnTo>
                  <a:pt x="5039" y="599490"/>
                </a:lnTo>
                <a:lnTo>
                  <a:pt x="5510" y="598707"/>
                </a:lnTo>
                <a:lnTo>
                  <a:pt x="5449" y="598035"/>
                </a:lnTo>
                <a:lnTo>
                  <a:pt x="4240" y="593966"/>
                </a:lnTo>
                <a:lnTo>
                  <a:pt x="1234" y="589514"/>
                </a:lnTo>
                <a:lnTo>
                  <a:pt x="632" y="585536"/>
                </a:lnTo>
                <a:lnTo>
                  <a:pt x="595" y="584184"/>
                </a:lnTo>
                <a:lnTo>
                  <a:pt x="0" y="581633"/>
                </a:lnTo>
                <a:lnTo>
                  <a:pt x="607" y="580293"/>
                </a:lnTo>
                <a:lnTo>
                  <a:pt x="1351" y="579040"/>
                </a:lnTo>
                <a:close/>
                <a:moveTo>
                  <a:pt x="7012" y="542034"/>
                </a:moveTo>
                <a:lnTo>
                  <a:pt x="6945" y="544681"/>
                </a:lnTo>
                <a:lnTo>
                  <a:pt x="7117" y="546029"/>
                </a:lnTo>
                <a:lnTo>
                  <a:pt x="7472" y="546564"/>
                </a:lnTo>
                <a:lnTo>
                  <a:pt x="7003" y="547301"/>
                </a:lnTo>
                <a:lnTo>
                  <a:pt x="7077" y="548854"/>
                </a:lnTo>
                <a:lnTo>
                  <a:pt x="7539" y="551746"/>
                </a:lnTo>
                <a:lnTo>
                  <a:pt x="7350" y="552981"/>
                </a:lnTo>
                <a:lnTo>
                  <a:pt x="6580" y="555649"/>
                </a:lnTo>
                <a:lnTo>
                  <a:pt x="6505" y="556745"/>
                </a:lnTo>
                <a:lnTo>
                  <a:pt x="6952" y="559462"/>
                </a:lnTo>
                <a:lnTo>
                  <a:pt x="7025" y="560789"/>
                </a:lnTo>
                <a:lnTo>
                  <a:pt x="6861" y="562034"/>
                </a:lnTo>
                <a:lnTo>
                  <a:pt x="6463" y="562097"/>
                </a:lnTo>
                <a:lnTo>
                  <a:pt x="5988" y="561485"/>
                </a:lnTo>
                <a:lnTo>
                  <a:pt x="5828" y="561176"/>
                </a:lnTo>
                <a:lnTo>
                  <a:pt x="5288" y="559533"/>
                </a:lnTo>
                <a:lnTo>
                  <a:pt x="6093" y="554180"/>
                </a:lnTo>
                <a:lnTo>
                  <a:pt x="6185" y="551682"/>
                </a:lnTo>
                <a:lnTo>
                  <a:pt x="5109" y="546301"/>
                </a:lnTo>
                <a:lnTo>
                  <a:pt x="5338" y="543768"/>
                </a:lnTo>
                <a:close/>
                <a:moveTo>
                  <a:pt x="6426" y="523142"/>
                </a:moveTo>
                <a:lnTo>
                  <a:pt x="7119" y="524530"/>
                </a:lnTo>
                <a:lnTo>
                  <a:pt x="7358" y="526439"/>
                </a:lnTo>
                <a:lnTo>
                  <a:pt x="6831" y="533279"/>
                </a:lnTo>
                <a:lnTo>
                  <a:pt x="7175" y="535105"/>
                </a:lnTo>
                <a:lnTo>
                  <a:pt x="8308" y="535656"/>
                </a:lnTo>
                <a:lnTo>
                  <a:pt x="7191" y="538024"/>
                </a:lnTo>
                <a:lnTo>
                  <a:pt x="6831" y="539415"/>
                </a:lnTo>
                <a:lnTo>
                  <a:pt x="6855" y="540994"/>
                </a:lnTo>
                <a:lnTo>
                  <a:pt x="6750" y="540304"/>
                </a:lnTo>
                <a:lnTo>
                  <a:pt x="6576" y="539687"/>
                </a:lnTo>
                <a:lnTo>
                  <a:pt x="6343" y="539109"/>
                </a:lnTo>
                <a:lnTo>
                  <a:pt x="6037" y="538574"/>
                </a:lnTo>
                <a:lnTo>
                  <a:pt x="5707" y="526750"/>
                </a:lnTo>
                <a:close/>
                <a:moveTo>
                  <a:pt x="118832" y="204666"/>
                </a:moveTo>
                <a:lnTo>
                  <a:pt x="118965" y="205717"/>
                </a:lnTo>
                <a:lnTo>
                  <a:pt x="119590" y="206684"/>
                </a:lnTo>
                <a:lnTo>
                  <a:pt x="120127" y="207802"/>
                </a:lnTo>
                <a:lnTo>
                  <a:pt x="119782" y="209159"/>
                </a:lnTo>
                <a:lnTo>
                  <a:pt x="118517" y="211595"/>
                </a:lnTo>
                <a:lnTo>
                  <a:pt x="118514" y="212187"/>
                </a:lnTo>
                <a:lnTo>
                  <a:pt x="118642" y="212847"/>
                </a:lnTo>
                <a:lnTo>
                  <a:pt x="118609" y="213413"/>
                </a:lnTo>
                <a:lnTo>
                  <a:pt x="118098" y="213730"/>
                </a:lnTo>
                <a:lnTo>
                  <a:pt x="117874" y="213947"/>
                </a:lnTo>
                <a:lnTo>
                  <a:pt x="117208" y="214876"/>
                </a:lnTo>
                <a:lnTo>
                  <a:pt x="117084" y="215135"/>
                </a:lnTo>
                <a:lnTo>
                  <a:pt x="116869" y="216221"/>
                </a:lnTo>
                <a:lnTo>
                  <a:pt x="116131" y="217064"/>
                </a:lnTo>
                <a:lnTo>
                  <a:pt x="114200" y="218304"/>
                </a:lnTo>
                <a:lnTo>
                  <a:pt x="113700" y="217453"/>
                </a:lnTo>
                <a:lnTo>
                  <a:pt x="112816" y="216824"/>
                </a:lnTo>
                <a:lnTo>
                  <a:pt x="111984" y="216586"/>
                </a:lnTo>
                <a:lnTo>
                  <a:pt x="111659" y="216884"/>
                </a:lnTo>
                <a:lnTo>
                  <a:pt x="111535" y="217849"/>
                </a:lnTo>
                <a:lnTo>
                  <a:pt x="111005" y="218429"/>
                </a:lnTo>
                <a:lnTo>
                  <a:pt x="110239" y="218370"/>
                </a:lnTo>
                <a:lnTo>
                  <a:pt x="109408" y="217443"/>
                </a:lnTo>
                <a:lnTo>
                  <a:pt x="109695" y="216413"/>
                </a:lnTo>
                <a:lnTo>
                  <a:pt x="109755" y="215418"/>
                </a:lnTo>
                <a:close/>
                <a:moveTo>
                  <a:pt x="557247" y="0"/>
                </a:moveTo>
                <a:cubicBezTo>
                  <a:pt x="754242" y="0"/>
                  <a:pt x="927924" y="97547"/>
                  <a:pt x="1030483" y="245912"/>
                </a:cubicBezTo>
                <a:lnTo>
                  <a:pt x="1041435" y="265632"/>
                </a:lnTo>
                <a:lnTo>
                  <a:pt x="1042081" y="287191"/>
                </a:lnTo>
                <a:lnTo>
                  <a:pt x="1042848" y="312561"/>
                </a:lnTo>
                <a:lnTo>
                  <a:pt x="1043624" y="337938"/>
                </a:lnTo>
                <a:lnTo>
                  <a:pt x="1044407" y="363317"/>
                </a:lnTo>
                <a:lnTo>
                  <a:pt x="1045198" y="388700"/>
                </a:lnTo>
                <a:lnTo>
                  <a:pt x="1045997" y="414078"/>
                </a:lnTo>
                <a:lnTo>
                  <a:pt x="1046803" y="439457"/>
                </a:lnTo>
                <a:lnTo>
                  <a:pt x="1047618" y="464843"/>
                </a:lnTo>
                <a:lnTo>
                  <a:pt x="1048440" y="490231"/>
                </a:lnTo>
                <a:lnTo>
                  <a:pt x="1049270" y="515611"/>
                </a:lnTo>
                <a:lnTo>
                  <a:pt x="1050127" y="541579"/>
                </a:lnTo>
                <a:lnTo>
                  <a:pt x="1050992" y="567552"/>
                </a:lnTo>
                <a:lnTo>
                  <a:pt x="1051865" y="593519"/>
                </a:lnTo>
                <a:lnTo>
                  <a:pt x="1052746" y="619483"/>
                </a:lnTo>
                <a:lnTo>
                  <a:pt x="1053635" y="645446"/>
                </a:lnTo>
                <a:lnTo>
                  <a:pt x="1054532" y="671411"/>
                </a:lnTo>
                <a:lnTo>
                  <a:pt x="1055438" y="697379"/>
                </a:lnTo>
                <a:lnTo>
                  <a:pt x="1056351" y="723341"/>
                </a:lnTo>
                <a:lnTo>
                  <a:pt x="1057272" y="749301"/>
                </a:lnTo>
                <a:lnTo>
                  <a:pt x="1058201" y="775256"/>
                </a:lnTo>
                <a:lnTo>
                  <a:pt x="1059138" y="801208"/>
                </a:lnTo>
                <a:lnTo>
                  <a:pt x="1059713" y="816981"/>
                </a:lnTo>
                <a:lnTo>
                  <a:pt x="1030483" y="869612"/>
                </a:lnTo>
                <a:cubicBezTo>
                  <a:pt x="1009971" y="899285"/>
                  <a:pt x="986615" y="926925"/>
                  <a:pt x="960795" y="952159"/>
                </a:cubicBezTo>
                <a:lnTo>
                  <a:pt x="922842" y="982764"/>
                </a:lnTo>
                <a:lnTo>
                  <a:pt x="922523" y="982807"/>
                </a:lnTo>
                <a:lnTo>
                  <a:pt x="903564" y="981387"/>
                </a:lnTo>
                <a:lnTo>
                  <a:pt x="897608" y="979786"/>
                </a:lnTo>
                <a:lnTo>
                  <a:pt x="895766" y="978820"/>
                </a:lnTo>
                <a:lnTo>
                  <a:pt x="892969" y="978756"/>
                </a:lnTo>
                <a:lnTo>
                  <a:pt x="891838" y="978381"/>
                </a:lnTo>
                <a:lnTo>
                  <a:pt x="891141" y="978743"/>
                </a:lnTo>
                <a:lnTo>
                  <a:pt x="888950" y="979490"/>
                </a:lnTo>
                <a:lnTo>
                  <a:pt x="888309" y="980021"/>
                </a:lnTo>
                <a:lnTo>
                  <a:pt x="887392" y="981248"/>
                </a:lnTo>
                <a:lnTo>
                  <a:pt x="886980" y="981653"/>
                </a:lnTo>
                <a:lnTo>
                  <a:pt x="885476" y="982266"/>
                </a:lnTo>
                <a:lnTo>
                  <a:pt x="881057" y="982004"/>
                </a:lnTo>
                <a:lnTo>
                  <a:pt x="879254" y="982913"/>
                </a:lnTo>
                <a:lnTo>
                  <a:pt x="876242" y="984748"/>
                </a:lnTo>
                <a:lnTo>
                  <a:pt x="872875" y="986857"/>
                </a:lnTo>
                <a:lnTo>
                  <a:pt x="868963" y="990132"/>
                </a:lnTo>
                <a:lnTo>
                  <a:pt x="861403" y="996781"/>
                </a:lnTo>
                <a:lnTo>
                  <a:pt x="853499" y="1003821"/>
                </a:lnTo>
                <a:lnTo>
                  <a:pt x="849710" y="1005196"/>
                </a:lnTo>
                <a:lnTo>
                  <a:pt x="841538" y="1008481"/>
                </a:lnTo>
                <a:lnTo>
                  <a:pt x="836736" y="1011549"/>
                </a:lnTo>
                <a:lnTo>
                  <a:pt x="827335" y="1017523"/>
                </a:lnTo>
                <a:lnTo>
                  <a:pt x="823750" y="1019064"/>
                </a:lnTo>
                <a:lnTo>
                  <a:pt x="822615" y="1019302"/>
                </a:lnTo>
                <a:lnTo>
                  <a:pt x="821582" y="1019748"/>
                </a:lnTo>
                <a:lnTo>
                  <a:pt x="816098" y="1027183"/>
                </a:lnTo>
                <a:lnTo>
                  <a:pt x="812135" y="1029951"/>
                </a:lnTo>
                <a:lnTo>
                  <a:pt x="806888" y="1032111"/>
                </a:lnTo>
                <a:lnTo>
                  <a:pt x="804693" y="1033124"/>
                </a:lnTo>
                <a:lnTo>
                  <a:pt x="793207" y="1035696"/>
                </a:lnTo>
                <a:lnTo>
                  <a:pt x="783494" y="1038238"/>
                </a:lnTo>
                <a:lnTo>
                  <a:pt x="781011" y="1039393"/>
                </a:lnTo>
                <a:lnTo>
                  <a:pt x="779961" y="1040353"/>
                </a:lnTo>
                <a:lnTo>
                  <a:pt x="777630" y="1043108"/>
                </a:lnTo>
                <a:lnTo>
                  <a:pt x="776944" y="1043696"/>
                </a:lnTo>
                <a:lnTo>
                  <a:pt x="775739" y="1044149"/>
                </a:lnTo>
                <a:lnTo>
                  <a:pt x="774504" y="1045148"/>
                </a:lnTo>
                <a:lnTo>
                  <a:pt x="772468" y="1047496"/>
                </a:lnTo>
                <a:lnTo>
                  <a:pt x="769855" y="1051617"/>
                </a:lnTo>
                <a:lnTo>
                  <a:pt x="768736" y="1054206"/>
                </a:lnTo>
                <a:lnTo>
                  <a:pt x="768149" y="1056827"/>
                </a:lnTo>
                <a:lnTo>
                  <a:pt x="768042" y="1059930"/>
                </a:lnTo>
                <a:lnTo>
                  <a:pt x="767812" y="1061450"/>
                </a:lnTo>
                <a:lnTo>
                  <a:pt x="767226" y="1062711"/>
                </a:lnTo>
                <a:lnTo>
                  <a:pt x="766544" y="1063819"/>
                </a:lnTo>
                <a:lnTo>
                  <a:pt x="764705" y="1069058"/>
                </a:lnTo>
                <a:lnTo>
                  <a:pt x="764679" y="1069633"/>
                </a:lnTo>
                <a:lnTo>
                  <a:pt x="764744" y="1070099"/>
                </a:lnTo>
                <a:lnTo>
                  <a:pt x="764773" y="1070728"/>
                </a:lnTo>
                <a:lnTo>
                  <a:pt x="764649" y="1071561"/>
                </a:lnTo>
                <a:lnTo>
                  <a:pt x="764227" y="1073252"/>
                </a:lnTo>
                <a:lnTo>
                  <a:pt x="764026" y="1075079"/>
                </a:lnTo>
                <a:lnTo>
                  <a:pt x="763683" y="1076458"/>
                </a:lnTo>
                <a:lnTo>
                  <a:pt x="672264" y="1104192"/>
                </a:lnTo>
                <a:cubicBezTo>
                  <a:pt x="635113" y="1111622"/>
                  <a:pt x="596646" y="1115524"/>
                  <a:pt x="557247" y="1115524"/>
                </a:cubicBezTo>
                <a:cubicBezTo>
                  <a:pt x="478450" y="1115524"/>
                  <a:pt x="403382" y="1099917"/>
                  <a:pt x="335104" y="1071692"/>
                </a:cubicBezTo>
                <a:lnTo>
                  <a:pt x="249937" y="1026514"/>
                </a:lnTo>
                <a:lnTo>
                  <a:pt x="249661" y="1021217"/>
                </a:lnTo>
                <a:lnTo>
                  <a:pt x="246550" y="1010124"/>
                </a:lnTo>
                <a:lnTo>
                  <a:pt x="244370" y="1004381"/>
                </a:lnTo>
                <a:lnTo>
                  <a:pt x="242633" y="1001468"/>
                </a:lnTo>
                <a:lnTo>
                  <a:pt x="236868" y="994718"/>
                </a:lnTo>
                <a:lnTo>
                  <a:pt x="232287" y="987068"/>
                </a:lnTo>
                <a:lnTo>
                  <a:pt x="224923" y="978382"/>
                </a:lnTo>
                <a:lnTo>
                  <a:pt x="218610" y="966687"/>
                </a:lnTo>
                <a:lnTo>
                  <a:pt x="212683" y="956912"/>
                </a:lnTo>
                <a:lnTo>
                  <a:pt x="206834" y="949429"/>
                </a:lnTo>
                <a:lnTo>
                  <a:pt x="202708" y="946214"/>
                </a:lnTo>
                <a:lnTo>
                  <a:pt x="201120" y="941879"/>
                </a:lnTo>
                <a:lnTo>
                  <a:pt x="200971" y="941132"/>
                </a:lnTo>
                <a:lnTo>
                  <a:pt x="200568" y="940192"/>
                </a:lnTo>
                <a:lnTo>
                  <a:pt x="195579" y="932837"/>
                </a:lnTo>
                <a:lnTo>
                  <a:pt x="195320" y="932263"/>
                </a:lnTo>
                <a:lnTo>
                  <a:pt x="194892" y="930878"/>
                </a:lnTo>
                <a:lnTo>
                  <a:pt x="191827" y="925127"/>
                </a:lnTo>
                <a:lnTo>
                  <a:pt x="191398" y="923930"/>
                </a:lnTo>
                <a:lnTo>
                  <a:pt x="190988" y="921159"/>
                </a:lnTo>
                <a:lnTo>
                  <a:pt x="190615" y="919765"/>
                </a:lnTo>
                <a:lnTo>
                  <a:pt x="188447" y="914304"/>
                </a:lnTo>
                <a:lnTo>
                  <a:pt x="187394" y="912243"/>
                </a:lnTo>
                <a:lnTo>
                  <a:pt x="187161" y="911908"/>
                </a:lnTo>
                <a:lnTo>
                  <a:pt x="186503" y="911212"/>
                </a:lnTo>
                <a:lnTo>
                  <a:pt x="186316" y="910876"/>
                </a:lnTo>
                <a:lnTo>
                  <a:pt x="186327" y="910323"/>
                </a:lnTo>
                <a:lnTo>
                  <a:pt x="186813" y="909491"/>
                </a:lnTo>
                <a:lnTo>
                  <a:pt x="186886" y="909007"/>
                </a:lnTo>
                <a:lnTo>
                  <a:pt x="186705" y="907396"/>
                </a:lnTo>
                <a:lnTo>
                  <a:pt x="186516" y="906582"/>
                </a:lnTo>
                <a:lnTo>
                  <a:pt x="186201" y="906010"/>
                </a:lnTo>
                <a:lnTo>
                  <a:pt x="185585" y="905630"/>
                </a:lnTo>
                <a:lnTo>
                  <a:pt x="184136" y="905016"/>
                </a:lnTo>
                <a:lnTo>
                  <a:pt x="183627" y="904717"/>
                </a:lnTo>
                <a:lnTo>
                  <a:pt x="182999" y="903471"/>
                </a:lnTo>
                <a:lnTo>
                  <a:pt x="182951" y="901822"/>
                </a:lnTo>
                <a:lnTo>
                  <a:pt x="183092" y="900035"/>
                </a:lnTo>
                <a:lnTo>
                  <a:pt x="183062" y="898366"/>
                </a:lnTo>
                <a:lnTo>
                  <a:pt x="182816" y="897681"/>
                </a:lnTo>
                <a:lnTo>
                  <a:pt x="182009" y="896273"/>
                </a:lnTo>
                <a:lnTo>
                  <a:pt x="181383" y="894644"/>
                </a:lnTo>
                <a:lnTo>
                  <a:pt x="180759" y="894016"/>
                </a:lnTo>
                <a:lnTo>
                  <a:pt x="180102" y="893503"/>
                </a:lnTo>
                <a:lnTo>
                  <a:pt x="179627" y="893004"/>
                </a:lnTo>
                <a:lnTo>
                  <a:pt x="178917" y="890441"/>
                </a:lnTo>
                <a:lnTo>
                  <a:pt x="178990" y="880845"/>
                </a:lnTo>
                <a:lnTo>
                  <a:pt x="178626" y="879273"/>
                </a:lnTo>
                <a:lnTo>
                  <a:pt x="177318" y="876806"/>
                </a:lnTo>
                <a:lnTo>
                  <a:pt x="176932" y="875754"/>
                </a:lnTo>
                <a:lnTo>
                  <a:pt x="175534" y="869557"/>
                </a:lnTo>
                <a:lnTo>
                  <a:pt x="174895" y="863246"/>
                </a:lnTo>
                <a:lnTo>
                  <a:pt x="174956" y="857431"/>
                </a:lnTo>
                <a:lnTo>
                  <a:pt x="175442" y="853105"/>
                </a:lnTo>
                <a:lnTo>
                  <a:pt x="175347" y="851518"/>
                </a:lnTo>
                <a:lnTo>
                  <a:pt x="174919" y="849956"/>
                </a:lnTo>
                <a:lnTo>
                  <a:pt x="172797" y="846507"/>
                </a:lnTo>
                <a:lnTo>
                  <a:pt x="171465" y="843581"/>
                </a:lnTo>
                <a:lnTo>
                  <a:pt x="170903" y="841955"/>
                </a:lnTo>
                <a:lnTo>
                  <a:pt x="170558" y="840453"/>
                </a:lnTo>
                <a:lnTo>
                  <a:pt x="170157" y="839330"/>
                </a:lnTo>
                <a:lnTo>
                  <a:pt x="168676" y="836889"/>
                </a:lnTo>
                <a:lnTo>
                  <a:pt x="167016" y="832782"/>
                </a:lnTo>
                <a:lnTo>
                  <a:pt x="162257" y="824169"/>
                </a:lnTo>
                <a:lnTo>
                  <a:pt x="161421" y="823063"/>
                </a:lnTo>
                <a:lnTo>
                  <a:pt x="148191" y="811659"/>
                </a:lnTo>
                <a:lnTo>
                  <a:pt x="147807" y="810964"/>
                </a:lnTo>
                <a:lnTo>
                  <a:pt x="145190" y="808023"/>
                </a:lnTo>
                <a:lnTo>
                  <a:pt x="144304" y="806742"/>
                </a:lnTo>
                <a:lnTo>
                  <a:pt x="143157" y="803875"/>
                </a:lnTo>
                <a:lnTo>
                  <a:pt x="142056" y="803095"/>
                </a:lnTo>
                <a:lnTo>
                  <a:pt x="142772" y="800242"/>
                </a:lnTo>
                <a:lnTo>
                  <a:pt x="142391" y="796832"/>
                </a:lnTo>
                <a:lnTo>
                  <a:pt x="141374" y="793556"/>
                </a:lnTo>
                <a:lnTo>
                  <a:pt x="136190" y="784386"/>
                </a:lnTo>
                <a:lnTo>
                  <a:pt x="134426" y="782305"/>
                </a:lnTo>
                <a:lnTo>
                  <a:pt x="128030" y="776570"/>
                </a:lnTo>
                <a:lnTo>
                  <a:pt x="123786" y="771388"/>
                </a:lnTo>
                <a:lnTo>
                  <a:pt x="123343" y="770424"/>
                </a:lnTo>
                <a:lnTo>
                  <a:pt x="122666" y="769300"/>
                </a:lnTo>
                <a:lnTo>
                  <a:pt x="119015" y="765201"/>
                </a:lnTo>
                <a:lnTo>
                  <a:pt x="118006" y="764706"/>
                </a:lnTo>
                <a:lnTo>
                  <a:pt x="115617" y="763865"/>
                </a:lnTo>
                <a:lnTo>
                  <a:pt x="114490" y="763085"/>
                </a:lnTo>
                <a:lnTo>
                  <a:pt x="108557" y="757596"/>
                </a:lnTo>
                <a:lnTo>
                  <a:pt x="107485" y="755623"/>
                </a:lnTo>
                <a:lnTo>
                  <a:pt x="107033" y="754982"/>
                </a:lnTo>
                <a:lnTo>
                  <a:pt x="106837" y="754495"/>
                </a:lnTo>
                <a:lnTo>
                  <a:pt x="106379" y="752025"/>
                </a:lnTo>
                <a:lnTo>
                  <a:pt x="106165" y="751390"/>
                </a:lnTo>
                <a:lnTo>
                  <a:pt x="102477" y="743404"/>
                </a:lnTo>
                <a:lnTo>
                  <a:pt x="101501" y="740467"/>
                </a:lnTo>
                <a:lnTo>
                  <a:pt x="100965" y="737317"/>
                </a:lnTo>
                <a:lnTo>
                  <a:pt x="101060" y="735697"/>
                </a:lnTo>
                <a:lnTo>
                  <a:pt x="101769" y="732731"/>
                </a:lnTo>
                <a:lnTo>
                  <a:pt x="101785" y="731270"/>
                </a:lnTo>
                <a:lnTo>
                  <a:pt x="101883" y="730507"/>
                </a:lnTo>
                <a:lnTo>
                  <a:pt x="102572" y="728833"/>
                </a:lnTo>
                <a:lnTo>
                  <a:pt x="102667" y="728053"/>
                </a:lnTo>
                <a:lnTo>
                  <a:pt x="102429" y="727257"/>
                </a:lnTo>
                <a:lnTo>
                  <a:pt x="95337" y="710387"/>
                </a:lnTo>
                <a:lnTo>
                  <a:pt x="89936" y="701375"/>
                </a:lnTo>
                <a:lnTo>
                  <a:pt x="82655" y="691745"/>
                </a:lnTo>
                <a:lnTo>
                  <a:pt x="69727" y="674845"/>
                </a:lnTo>
                <a:lnTo>
                  <a:pt x="61134" y="665537"/>
                </a:lnTo>
                <a:lnTo>
                  <a:pt x="55937" y="658885"/>
                </a:lnTo>
                <a:lnTo>
                  <a:pt x="51599" y="655650"/>
                </a:lnTo>
                <a:lnTo>
                  <a:pt x="46644" y="651493"/>
                </a:lnTo>
                <a:lnTo>
                  <a:pt x="38577" y="645149"/>
                </a:lnTo>
                <a:lnTo>
                  <a:pt x="37527" y="644409"/>
                </a:lnTo>
                <a:lnTo>
                  <a:pt x="35285" y="642740"/>
                </a:lnTo>
                <a:lnTo>
                  <a:pt x="34126" y="641529"/>
                </a:lnTo>
                <a:lnTo>
                  <a:pt x="33874" y="639876"/>
                </a:lnTo>
                <a:lnTo>
                  <a:pt x="33257" y="638381"/>
                </a:lnTo>
                <a:lnTo>
                  <a:pt x="33570" y="637236"/>
                </a:lnTo>
                <a:lnTo>
                  <a:pt x="32397" y="635928"/>
                </a:lnTo>
                <a:lnTo>
                  <a:pt x="31198" y="633827"/>
                </a:lnTo>
                <a:lnTo>
                  <a:pt x="28950" y="630597"/>
                </a:lnTo>
                <a:lnTo>
                  <a:pt x="26658" y="629093"/>
                </a:lnTo>
                <a:lnTo>
                  <a:pt x="23869" y="626713"/>
                </a:lnTo>
                <a:lnTo>
                  <a:pt x="22347" y="625057"/>
                </a:lnTo>
                <a:lnTo>
                  <a:pt x="22499" y="624138"/>
                </a:lnTo>
                <a:lnTo>
                  <a:pt x="24303" y="625052"/>
                </a:lnTo>
                <a:lnTo>
                  <a:pt x="26005" y="626160"/>
                </a:lnTo>
                <a:lnTo>
                  <a:pt x="27244" y="626418"/>
                </a:lnTo>
                <a:lnTo>
                  <a:pt x="29200" y="626476"/>
                </a:lnTo>
                <a:lnTo>
                  <a:pt x="29862" y="628264"/>
                </a:lnTo>
                <a:lnTo>
                  <a:pt x="30891" y="629894"/>
                </a:lnTo>
                <a:lnTo>
                  <a:pt x="30666" y="627143"/>
                </a:lnTo>
                <a:lnTo>
                  <a:pt x="30691" y="624751"/>
                </a:lnTo>
                <a:lnTo>
                  <a:pt x="30780" y="622149"/>
                </a:lnTo>
                <a:lnTo>
                  <a:pt x="30079" y="619472"/>
                </a:lnTo>
                <a:lnTo>
                  <a:pt x="29473" y="616779"/>
                </a:lnTo>
                <a:lnTo>
                  <a:pt x="29496" y="614386"/>
                </a:lnTo>
                <a:lnTo>
                  <a:pt x="30136" y="612196"/>
                </a:lnTo>
                <a:lnTo>
                  <a:pt x="32485" y="621187"/>
                </a:lnTo>
                <a:lnTo>
                  <a:pt x="34321" y="629360"/>
                </a:lnTo>
                <a:lnTo>
                  <a:pt x="34666" y="632287"/>
                </a:lnTo>
                <a:lnTo>
                  <a:pt x="35541" y="634836"/>
                </a:lnTo>
                <a:lnTo>
                  <a:pt x="36525" y="636174"/>
                </a:lnTo>
                <a:lnTo>
                  <a:pt x="37772" y="637967"/>
                </a:lnTo>
                <a:lnTo>
                  <a:pt x="38389" y="639462"/>
                </a:lnTo>
                <a:lnTo>
                  <a:pt x="39479" y="639589"/>
                </a:lnTo>
                <a:lnTo>
                  <a:pt x="38553" y="637347"/>
                </a:lnTo>
                <a:lnTo>
                  <a:pt x="36843" y="634432"/>
                </a:lnTo>
                <a:lnTo>
                  <a:pt x="36283" y="632033"/>
                </a:lnTo>
                <a:lnTo>
                  <a:pt x="36430" y="628529"/>
                </a:lnTo>
                <a:lnTo>
                  <a:pt x="37078" y="627035"/>
                </a:lnTo>
                <a:lnTo>
                  <a:pt x="36038" y="618942"/>
                </a:lnTo>
                <a:lnTo>
                  <a:pt x="33878" y="615000"/>
                </a:lnTo>
                <a:lnTo>
                  <a:pt x="33931" y="612802"/>
                </a:lnTo>
                <a:lnTo>
                  <a:pt x="36083" y="616050"/>
                </a:lnTo>
                <a:lnTo>
                  <a:pt x="37944" y="624413"/>
                </a:lnTo>
                <a:lnTo>
                  <a:pt x="38752" y="622696"/>
                </a:lnTo>
                <a:lnTo>
                  <a:pt x="39432" y="622689"/>
                </a:lnTo>
                <a:lnTo>
                  <a:pt x="41267" y="622601"/>
                </a:lnTo>
                <a:lnTo>
                  <a:pt x="41630" y="625626"/>
                </a:lnTo>
                <a:lnTo>
                  <a:pt x="42437" y="627091"/>
                </a:lnTo>
                <a:lnTo>
                  <a:pt x="42938" y="629100"/>
                </a:lnTo>
                <a:lnTo>
                  <a:pt x="43846" y="629952"/>
                </a:lnTo>
                <a:lnTo>
                  <a:pt x="44353" y="631363"/>
                </a:lnTo>
                <a:lnTo>
                  <a:pt x="45114" y="632536"/>
                </a:lnTo>
                <a:lnTo>
                  <a:pt x="45980" y="634388"/>
                </a:lnTo>
                <a:lnTo>
                  <a:pt x="47002" y="637906"/>
                </a:lnTo>
                <a:lnTo>
                  <a:pt x="46414" y="639788"/>
                </a:lnTo>
                <a:lnTo>
                  <a:pt x="46989" y="642284"/>
                </a:lnTo>
                <a:lnTo>
                  <a:pt x="46565" y="645236"/>
                </a:lnTo>
                <a:lnTo>
                  <a:pt x="47114" y="645646"/>
                </a:lnTo>
                <a:lnTo>
                  <a:pt x="48325" y="644658"/>
                </a:lnTo>
                <a:lnTo>
                  <a:pt x="47939" y="642133"/>
                </a:lnTo>
                <a:lnTo>
                  <a:pt x="47672" y="640386"/>
                </a:lnTo>
                <a:lnTo>
                  <a:pt x="47859" y="639063"/>
                </a:lnTo>
                <a:lnTo>
                  <a:pt x="48189" y="636128"/>
                </a:lnTo>
                <a:lnTo>
                  <a:pt x="46671" y="633186"/>
                </a:lnTo>
                <a:lnTo>
                  <a:pt x="46764" y="631879"/>
                </a:lnTo>
                <a:lnTo>
                  <a:pt x="46527" y="630326"/>
                </a:lnTo>
                <a:lnTo>
                  <a:pt x="47497" y="629677"/>
                </a:lnTo>
                <a:lnTo>
                  <a:pt x="48573" y="630999"/>
                </a:lnTo>
                <a:lnTo>
                  <a:pt x="49145" y="632201"/>
                </a:lnTo>
                <a:lnTo>
                  <a:pt x="49652" y="633612"/>
                </a:lnTo>
                <a:lnTo>
                  <a:pt x="50437" y="635575"/>
                </a:lnTo>
                <a:lnTo>
                  <a:pt x="50223" y="637995"/>
                </a:lnTo>
                <a:lnTo>
                  <a:pt x="51008" y="639959"/>
                </a:lnTo>
                <a:lnTo>
                  <a:pt x="51853" y="642311"/>
                </a:lnTo>
                <a:lnTo>
                  <a:pt x="51472" y="644259"/>
                </a:lnTo>
                <a:lnTo>
                  <a:pt x="52358" y="645612"/>
                </a:lnTo>
                <a:lnTo>
                  <a:pt x="52790" y="648427"/>
                </a:lnTo>
                <a:lnTo>
                  <a:pt x="53094" y="651067"/>
                </a:lnTo>
                <a:lnTo>
                  <a:pt x="54135" y="650905"/>
                </a:lnTo>
                <a:lnTo>
                  <a:pt x="54761" y="649910"/>
                </a:lnTo>
                <a:lnTo>
                  <a:pt x="54787" y="648811"/>
                </a:lnTo>
                <a:lnTo>
                  <a:pt x="54660" y="647339"/>
                </a:lnTo>
                <a:lnTo>
                  <a:pt x="54920" y="646501"/>
                </a:lnTo>
                <a:lnTo>
                  <a:pt x="55931" y="644849"/>
                </a:lnTo>
                <a:lnTo>
                  <a:pt x="55534" y="643520"/>
                </a:lnTo>
                <a:lnTo>
                  <a:pt x="55094" y="641899"/>
                </a:lnTo>
                <a:lnTo>
                  <a:pt x="55493" y="641339"/>
                </a:lnTo>
                <a:lnTo>
                  <a:pt x="57184" y="644155"/>
                </a:lnTo>
                <a:lnTo>
                  <a:pt x="57393" y="645514"/>
                </a:lnTo>
                <a:lnTo>
                  <a:pt x="57594" y="647472"/>
                </a:lnTo>
                <a:lnTo>
                  <a:pt x="57847" y="649122"/>
                </a:lnTo>
                <a:lnTo>
                  <a:pt x="57545" y="650962"/>
                </a:lnTo>
                <a:lnTo>
                  <a:pt x="57993" y="651986"/>
                </a:lnTo>
                <a:lnTo>
                  <a:pt x="57496" y="652841"/>
                </a:lnTo>
                <a:lnTo>
                  <a:pt x="58535" y="652995"/>
                </a:lnTo>
                <a:lnTo>
                  <a:pt x="59658" y="652718"/>
                </a:lnTo>
                <a:lnTo>
                  <a:pt x="60106" y="653742"/>
                </a:lnTo>
                <a:lnTo>
                  <a:pt x="60614" y="655154"/>
                </a:lnTo>
                <a:lnTo>
                  <a:pt x="60713" y="656433"/>
                </a:lnTo>
                <a:lnTo>
                  <a:pt x="61792" y="656364"/>
                </a:lnTo>
                <a:lnTo>
                  <a:pt x="61613" y="654697"/>
                </a:lnTo>
                <a:lnTo>
                  <a:pt x="61893" y="653359"/>
                </a:lnTo>
                <a:lnTo>
                  <a:pt x="62892" y="652901"/>
                </a:lnTo>
                <a:lnTo>
                  <a:pt x="64304" y="651982"/>
                </a:lnTo>
                <a:lnTo>
                  <a:pt x="65856" y="651339"/>
                </a:lnTo>
                <a:lnTo>
                  <a:pt x="66525" y="650637"/>
                </a:lnTo>
                <a:lnTo>
                  <a:pt x="67199" y="651558"/>
                </a:lnTo>
                <a:lnTo>
                  <a:pt x="69217" y="651107"/>
                </a:lnTo>
                <a:lnTo>
                  <a:pt x="68910" y="648470"/>
                </a:lnTo>
                <a:lnTo>
                  <a:pt x="70038" y="647596"/>
                </a:lnTo>
                <a:lnTo>
                  <a:pt x="71166" y="646721"/>
                </a:lnTo>
                <a:lnTo>
                  <a:pt x="72049" y="644893"/>
                </a:lnTo>
                <a:lnTo>
                  <a:pt x="72765" y="642594"/>
                </a:lnTo>
                <a:lnTo>
                  <a:pt x="72642" y="640527"/>
                </a:lnTo>
                <a:lnTo>
                  <a:pt x="71788" y="637483"/>
                </a:lnTo>
                <a:lnTo>
                  <a:pt x="70858" y="635841"/>
                </a:lnTo>
                <a:lnTo>
                  <a:pt x="71298" y="634283"/>
                </a:lnTo>
                <a:lnTo>
                  <a:pt x="70993" y="631650"/>
                </a:lnTo>
                <a:lnTo>
                  <a:pt x="69684" y="630070"/>
                </a:lnTo>
                <a:lnTo>
                  <a:pt x="67681" y="628652"/>
                </a:lnTo>
                <a:lnTo>
                  <a:pt x="65646" y="626810"/>
                </a:lnTo>
                <a:lnTo>
                  <a:pt x="63289" y="625279"/>
                </a:lnTo>
                <a:lnTo>
                  <a:pt x="61178" y="625392"/>
                </a:lnTo>
                <a:lnTo>
                  <a:pt x="56828" y="624807"/>
                </a:lnTo>
                <a:lnTo>
                  <a:pt x="56330" y="623332"/>
                </a:lnTo>
                <a:lnTo>
                  <a:pt x="56143" y="622091"/>
                </a:lnTo>
                <a:lnTo>
                  <a:pt x="55168" y="620926"/>
                </a:lnTo>
                <a:lnTo>
                  <a:pt x="53661" y="619157"/>
                </a:lnTo>
                <a:lnTo>
                  <a:pt x="50766" y="616404"/>
                </a:lnTo>
                <a:lnTo>
                  <a:pt x="48521" y="616222"/>
                </a:lnTo>
                <a:lnTo>
                  <a:pt x="47784" y="613932"/>
                </a:lnTo>
                <a:lnTo>
                  <a:pt x="47302" y="612471"/>
                </a:lnTo>
                <a:lnTo>
                  <a:pt x="47570" y="610358"/>
                </a:lnTo>
                <a:lnTo>
                  <a:pt x="46579" y="609846"/>
                </a:lnTo>
                <a:lnTo>
                  <a:pt x="45701" y="607913"/>
                </a:lnTo>
                <a:lnTo>
                  <a:pt x="45614" y="605589"/>
                </a:lnTo>
                <a:lnTo>
                  <a:pt x="42890" y="604413"/>
                </a:lnTo>
                <a:lnTo>
                  <a:pt x="42903" y="602341"/>
                </a:lnTo>
                <a:lnTo>
                  <a:pt x="42283" y="600835"/>
                </a:lnTo>
                <a:lnTo>
                  <a:pt x="41714" y="599656"/>
                </a:lnTo>
                <a:lnTo>
                  <a:pt x="40831" y="598992"/>
                </a:lnTo>
                <a:lnTo>
                  <a:pt x="39898" y="598002"/>
                </a:lnTo>
                <a:lnTo>
                  <a:pt x="38896" y="597423"/>
                </a:lnTo>
                <a:lnTo>
                  <a:pt x="38375" y="596569"/>
                </a:lnTo>
                <a:lnTo>
                  <a:pt x="38290" y="595580"/>
                </a:lnTo>
                <a:lnTo>
                  <a:pt x="37564" y="594567"/>
                </a:lnTo>
                <a:lnTo>
                  <a:pt x="36603" y="593836"/>
                </a:lnTo>
                <a:lnTo>
                  <a:pt x="34481" y="591434"/>
                </a:lnTo>
                <a:lnTo>
                  <a:pt x="33725" y="589597"/>
                </a:lnTo>
                <a:lnTo>
                  <a:pt x="33841" y="587991"/>
                </a:lnTo>
                <a:lnTo>
                  <a:pt x="33785" y="586044"/>
                </a:lnTo>
                <a:lnTo>
                  <a:pt x="34252" y="584383"/>
                </a:lnTo>
                <a:lnTo>
                  <a:pt x="35096" y="582054"/>
                </a:lnTo>
                <a:lnTo>
                  <a:pt x="35570" y="579659"/>
                </a:lnTo>
                <a:lnTo>
                  <a:pt x="36897" y="577376"/>
                </a:lnTo>
                <a:lnTo>
                  <a:pt x="37372" y="574981"/>
                </a:lnTo>
                <a:lnTo>
                  <a:pt x="38135" y="574497"/>
                </a:lnTo>
                <a:lnTo>
                  <a:pt x="38712" y="576730"/>
                </a:lnTo>
                <a:lnTo>
                  <a:pt x="39478" y="579423"/>
                </a:lnTo>
                <a:lnTo>
                  <a:pt x="39499" y="581131"/>
                </a:lnTo>
                <a:lnTo>
                  <a:pt x="40467" y="582273"/>
                </a:lnTo>
                <a:lnTo>
                  <a:pt x="41343" y="582087"/>
                </a:lnTo>
                <a:lnTo>
                  <a:pt x="41961" y="582136"/>
                </a:lnTo>
                <a:lnTo>
                  <a:pt x="42516" y="582944"/>
                </a:lnTo>
                <a:lnTo>
                  <a:pt x="43926" y="582767"/>
                </a:lnTo>
                <a:lnTo>
                  <a:pt x="44887" y="585182"/>
                </a:lnTo>
                <a:lnTo>
                  <a:pt x="46234" y="587781"/>
                </a:lnTo>
                <a:lnTo>
                  <a:pt x="48068" y="589904"/>
                </a:lnTo>
                <a:lnTo>
                  <a:pt x="50118" y="590593"/>
                </a:lnTo>
                <a:lnTo>
                  <a:pt x="51392" y="592713"/>
                </a:lnTo>
                <a:lnTo>
                  <a:pt x="53165" y="593257"/>
                </a:lnTo>
                <a:lnTo>
                  <a:pt x="54932" y="593257"/>
                </a:lnTo>
                <a:lnTo>
                  <a:pt x="54942" y="595698"/>
                </a:lnTo>
                <a:lnTo>
                  <a:pt x="54790" y="597063"/>
                </a:lnTo>
                <a:lnTo>
                  <a:pt x="55360" y="598510"/>
                </a:lnTo>
                <a:lnTo>
                  <a:pt x="55746" y="598912"/>
                </a:lnTo>
                <a:lnTo>
                  <a:pt x="56915" y="599291"/>
                </a:lnTo>
                <a:lnTo>
                  <a:pt x="57784" y="599522"/>
                </a:lnTo>
                <a:lnTo>
                  <a:pt x="58233" y="600916"/>
                </a:lnTo>
                <a:lnTo>
                  <a:pt x="57947" y="602180"/>
                </a:lnTo>
                <a:lnTo>
                  <a:pt x="56945" y="603433"/>
                </a:lnTo>
                <a:lnTo>
                  <a:pt x="57393" y="604827"/>
                </a:lnTo>
                <a:lnTo>
                  <a:pt x="57718" y="606971"/>
                </a:lnTo>
                <a:lnTo>
                  <a:pt x="57505" y="608711"/>
                </a:lnTo>
                <a:lnTo>
                  <a:pt x="56959" y="610626"/>
                </a:lnTo>
                <a:lnTo>
                  <a:pt x="57372" y="611782"/>
                </a:lnTo>
                <a:lnTo>
                  <a:pt x="57230" y="614000"/>
                </a:lnTo>
                <a:lnTo>
                  <a:pt x="57601" y="617237"/>
                </a:lnTo>
                <a:lnTo>
                  <a:pt x="57307" y="619235"/>
                </a:lnTo>
                <a:lnTo>
                  <a:pt x="59181" y="621382"/>
                </a:lnTo>
                <a:lnTo>
                  <a:pt x="59362" y="622576"/>
                </a:lnTo>
                <a:lnTo>
                  <a:pt x="61574" y="622227"/>
                </a:lnTo>
                <a:lnTo>
                  <a:pt x="61952" y="623144"/>
                </a:lnTo>
                <a:lnTo>
                  <a:pt x="63779" y="622612"/>
                </a:lnTo>
                <a:lnTo>
                  <a:pt x="66216" y="615884"/>
                </a:lnTo>
                <a:lnTo>
                  <a:pt x="67027" y="612586"/>
                </a:lnTo>
                <a:lnTo>
                  <a:pt x="67329" y="609856"/>
                </a:lnTo>
                <a:lnTo>
                  <a:pt x="65926" y="606796"/>
                </a:lnTo>
                <a:lnTo>
                  <a:pt x="65675" y="606050"/>
                </a:lnTo>
                <a:lnTo>
                  <a:pt x="64877" y="604854"/>
                </a:lnTo>
                <a:lnTo>
                  <a:pt x="64636" y="604168"/>
                </a:lnTo>
                <a:lnTo>
                  <a:pt x="64536" y="603144"/>
                </a:lnTo>
                <a:lnTo>
                  <a:pt x="64687" y="602866"/>
                </a:lnTo>
                <a:lnTo>
                  <a:pt x="64979" y="602966"/>
                </a:lnTo>
                <a:lnTo>
                  <a:pt x="65363" y="603035"/>
                </a:lnTo>
                <a:lnTo>
                  <a:pt x="66757" y="603106"/>
                </a:lnTo>
                <a:lnTo>
                  <a:pt x="68568" y="604665"/>
                </a:lnTo>
                <a:lnTo>
                  <a:pt x="68588" y="606368"/>
                </a:lnTo>
                <a:lnTo>
                  <a:pt x="68716" y="608786"/>
                </a:lnTo>
                <a:lnTo>
                  <a:pt x="69929" y="612863"/>
                </a:lnTo>
                <a:lnTo>
                  <a:pt x="69900" y="615136"/>
                </a:lnTo>
                <a:lnTo>
                  <a:pt x="71517" y="616272"/>
                </a:lnTo>
                <a:lnTo>
                  <a:pt x="72815" y="616191"/>
                </a:lnTo>
                <a:lnTo>
                  <a:pt x="72578" y="620131"/>
                </a:lnTo>
                <a:lnTo>
                  <a:pt x="73442" y="622680"/>
                </a:lnTo>
                <a:lnTo>
                  <a:pt x="74619" y="624937"/>
                </a:lnTo>
                <a:lnTo>
                  <a:pt x="74989" y="626588"/>
                </a:lnTo>
                <a:lnTo>
                  <a:pt x="75745" y="628423"/>
                </a:lnTo>
                <a:lnTo>
                  <a:pt x="76319" y="630010"/>
                </a:lnTo>
                <a:lnTo>
                  <a:pt x="80262" y="633823"/>
                </a:lnTo>
                <a:lnTo>
                  <a:pt x="83800" y="636691"/>
                </a:lnTo>
                <a:lnTo>
                  <a:pt x="84976" y="637361"/>
                </a:lnTo>
                <a:lnTo>
                  <a:pt x="86140" y="637177"/>
                </a:lnTo>
                <a:lnTo>
                  <a:pt x="87220" y="635663"/>
                </a:lnTo>
                <a:lnTo>
                  <a:pt x="88318" y="634270"/>
                </a:lnTo>
                <a:lnTo>
                  <a:pt x="88914" y="632711"/>
                </a:lnTo>
                <a:lnTo>
                  <a:pt x="90533" y="631602"/>
                </a:lnTo>
                <a:lnTo>
                  <a:pt x="91973" y="630887"/>
                </a:lnTo>
                <a:lnTo>
                  <a:pt x="92209" y="628530"/>
                </a:lnTo>
                <a:lnTo>
                  <a:pt x="93063" y="626321"/>
                </a:lnTo>
                <a:lnTo>
                  <a:pt x="91658" y="623368"/>
                </a:lnTo>
                <a:lnTo>
                  <a:pt x="90417" y="621488"/>
                </a:lnTo>
                <a:lnTo>
                  <a:pt x="89760" y="619516"/>
                </a:lnTo>
                <a:lnTo>
                  <a:pt x="89040" y="617921"/>
                </a:lnTo>
                <a:lnTo>
                  <a:pt x="89081" y="615842"/>
                </a:lnTo>
                <a:lnTo>
                  <a:pt x="89311" y="614222"/>
                </a:lnTo>
                <a:lnTo>
                  <a:pt x="89695" y="611089"/>
                </a:lnTo>
                <a:lnTo>
                  <a:pt x="90028" y="610668"/>
                </a:lnTo>
                <a:lnTo>
                  <a:pt x="90124" y="609766"/>
                </a:lnTo>
                <a:lnTo>
                  <a:pt x="90073" y="608766"/>
                </a:lnTo>
                <a:lnTo>
                  <a:pt x="89912" y="607995"/>
                </a:lnTo>
                <a:lnTo>
                  <a:pt x="89054" y="606515"/>
                </a:lnTo>
                <a:lnTo>
                  <a:pt x="86964" y="603916"/>
                </a:lnTo>
                <a:lnTo>
                  <a:pt x="86361" y="602138"/>
                </a:lnTo>
                <a:lnTo>
                  <a:pt x="86546" y="601508"/>
                </a:lnTo>
                <a:lnTo>
                  <a:pt x="87213" y="601838"/>
                </a:lnTo>
                <a:lnTo>
                  <a:pt x="88264" y="602882"/>
                </a:lnTo>
                <a:lnTo>
                  <a:pt x="88672" y="603117"/>
                </a:lnTo>
                <a:lnTo>
                  <a:pt x="89504" y="602936"/>
                </a:lnTo>
                <a:lnTo>
                  <a:pt x="90379" y="602568"/>
                </a:lnTo>
                <a:lnTo>
                  <a:pt x="90902" y="602239"/>
                </a:lnTo>
                <a:lnTo>
                  <a:pt x="91064" y="602173"/>
                </a:lnTo>
                <a:lnTo>
                  <a:pt x="91738" y="602113"/>
                </a:lnTo>
                <a:lnTo>
                  <a:pt x="91008" y="600851"/>
                </a:lnTo>
                <a:lnTo>
                  <a:pt x="90115" y="600220"/>
                </a:lnTo>
                <a:lnTo>
                  <a:pt x="89317" y="599503"/>
                </a:lnTo>
                <a:lnTo>
                  <a:pt x="88870" y="597913"/>
                </a:lnTo>
                <a:lnTo>
                  <a:pt x="89151" y="596480"/>
                </a:lnTo>
                <a:lnTo>
                  <a:pt x="89721" y="594681"/>
                </a:lnTo>
                <a:lnTo>
                  <a:pt x="90034" y="592873"/>
                </a:lnTo>
                <a:lnTo>
                  <a:pt x="89519" y="591432"/>
                </a:lnTo>
                <a:lnTo>
                  <a:pt x="88360" y="590635"/>
                </a:lnTo>
                <a:lnTo>
                  <a:pt x="84891" y="589168"/>
                </a:lnTo>
                <a:lnTo>
                  <a:pt x="82326" y="588628"/>
                </a:lnTo>
                <a:lnTo>
                  <a:pt x="81725" y="587485"/>
                </a:lnTo>
                <a:lnTo>
                  <a:pt x="81306" y="586340"/>
                </a:lnTo>
                <a:lnTo>
                  <a:pt x="80404" y="585949"/>
                </a:lnTo>
                <a:lnTo>
                  <a:pt x="80514" y="584693"/>
                </a:lnTo>
                <a:lnTo>
                  <a:pt x="79850" y="583445"/>
                </a:lnTo>
                <a:lnTo>
                  <a:pt x="78816" y="582521"/>
                </a:lnTo>
                <a:lnTo>
                  <a:pt x="77793" y="582227"/>
                </a:lnTo>
                <a:lnTo>
                  <a:pt x="77549" y="581948"/>
                </a:lnTo>
                <a:lnTo>
                  <a:pt x="77060" y="580613"/>
                </a:lnTo>
                <a:lnTo>
                  <a:pt x="76621" y="580364"/>
                </a:lnTo>
                <a:lnTo>
                  <a:pt x="73983" y="579235"/>
                </a:lnTo>
                <a:lnTo>
                  <a:pt x="73306" y="578341"/>
                </a:lnTo>
                <a:lnTo>
                  <a:pt x="70986" y="573920"/>
                </a:lnTo>
                <a:lnTo>
                  <a:pt x="66006" y="568678"/>
                </a:lnTo>
                <a:lnTo>
                  <a:pt x="64084" y="566031"/>
                </a:lnTo>
                <a:lnTo>
                  <a:pt x="58230" y="555941"/>
                </a:lnTo>
                <a:lnTo>
                  <a:pt x="57735" y="554328"/>
                </a:lnTo>
                <a:lnTo>
                  <a:pt x="57248" y="553199"/>
                </a:lnTo>
                <a:lnTo>
                  <a:pt x="54293" y="549532"/>
                </a:lnTo>
                <a:lnTo>
                  <a:pt x="53457" y="547680"/>
                </a:lnTo>
                <a:lnTo>
                  <a:pt x="52978" y="546975"/>
                </a:lnTo>
                <a:lnTo>
                  <a:pt x="52009" y="546268"/>
                </a:lnTo>
                <a:lnTo>
                  <a:pt x="49043" y="544955"/>
                </a:lnTo>
                <a:lnTo>
                  <a:pt x="46705" y="544441"/>
                </a:lnTo>
                <a:lnTo>
                  <a:pt x="45143" y="543211"/>
                </a:lnTo>
                <a:lnTo>
                  <a:pt x="43969" y="541630"/>
                </a:lnTo>
                <a:lnTo>
                  <a:pt x="43055" y="539224"/>
                </a:lnTo>
                <a:lnTo>
                  <a:pt x="41910" y="537802"/>
                </a:lnTo>
                <a:lnTo>
                  <a:pt x="41413" y="536323"/>
                </a:lnTo>
                <a:lnTo>
                  <a:pt x="40940" y="535484"/>
                </a:lnTo>
                <a:lnTo>
                  <a:pt x="40791" y="534947"/>
                </a:lnTo>
                <a:lnTo>
                  <a:pt x="40869" y="534316"/>
                </a:lnTo>
                <a:lnTo>
                  <a:pt x="41558" y="533109"/>
                </a:lnTo>
                <a:lnTo>
                  <a:pt x="41786" y="532496"/>
                </a:lnTo>
                <a:lnTo>
                  <a:pt x="41659" y="530941"/>
                </a:lnTo>
                <a:lnTo>
                  <a:pt x="40874" y="529439"/>
                </a:lnTo>
                <a:lnTo>
                  <a:pt x="39503" y="528466"/>
                </a:lnTo>
                <a:lnTo>
                  <a:pt x="37587" y="528507"/>
                </a:lnTo>
                <a:lnTo>
                  <a:pt x="37300" y="526953"/>
                </a:lnTo>
                <a:lnTo>
                  <a:pt x="36814" y="525447"/>
                </a:lnTo>
                <a:lnTo>
                  <a:pt x="36567" y="524014"/>
                </a:lnTo>
                <a:lnTo>
                  <a:pt x="36964" y="522724"/>
                </a:lnTo>
                <a:lnTo>
                  <a:pt x="37217" y="521324"/>
                </a:lnTo>
                <a:lnTo>
                  <a:pt x="36797" y="519492"/>
                </a:lnTo>
                <a:lnTo>
                  <a:pt x="36075" y="517731"/>
                </a:lnTo>
                <a:lnTo>
                  <a:pt x="35418" y="516556"/>
                </a:lnTo>
                <a:lnTo>
                  <a:pt x="30503" y="510983"/>
                </a:lnTo>
                <a:lnTo>
                  <a:pt x="22637" y="503937"/>
                </a:lnTo>
                <a:lnTo>
                  <a:pt x="20787" y="501597"/>
                </a:lnTo>
                <a:lnTo>
                  <a:pt x="19289" y="498864"/>
                </a:lnTo>
                <a:lnTo>
                  <a:pt x="18243" y="495718"/>
                </a:lnTo>
                <a:lnTo>
                  <a:pt x="16080" y="483759"/>
                </a:lnTo>
                <a:lnTo>
                  <a:pt x="16122" y="482159"/>
                </a:lnTo>
                <a:lnTo>
                  <a:pt x="16484" y="481081"/>
                </a:lnTo>
                <a:lnTo>
                  <a:pt x="17890" y="479099"/>
                </a:lnTo>
                <a:lnTo>
                  <a:pt x="18361" y="477505"/>
                </a:lnTo>
                <a:lnTo>
                  <a:pt x="18031" y="475903"/>
                </a:lnTo>
                <a:lnTo>
                  <a:pt x="16754" y="472854"/>
                </a:lnTo>
                <a:lnTo>
                  <a:pt x="16036" y="470412"/>
                </a:lnTo>
                <a:lnTo>
                  <a:pt x="15860" y="468871"/>
                </a:lnTo>
                <a:lnTo>
                  <a:pt x="16218" y="467599"/>
                </a:lnTo>
                <a:lnTo>
                  <a:pt x="16939" y="466587"/>
                </a:lnTo>
                <a:lnTo>
                  <a:pt x="17516" y="465489"/>
                </a:lnTo>
                <a:lnTo>
                  <a:pt x="17894" y="464165"/>
                </a:lnTo>
                <a:lnTo>
                  <a:pt x="17988" y="462455"/>
                </a:lnTo>
                <a:lnTo>
                  <a:pt x="17678" y="460758"/>
                </a:lnTo>
                <a:lnTo>
                  <a:pt x="17304" y="459515"/>
                </a:lnTo>
                <a:lnTo>
                  <a:pt x="17333" y="458252"/>
                </a:lnTo>
                <a:lnTo>
                  <a:pt x="19027" y="455139"/>
                </a:lnTo>
                <a:lnTo>
                  <a:pt x="19493" y="453620"/>
                </a:lnTo>
                <a:lnTo>
                  <a:pt x="20152" y="446942"/>
                </a:lnTo>
                <a:lnTo>
                  <a:pt x="20763" y="445633"/>
                </a:lnTo>
                <a:lnTo>
                  <a:pt x="22066" y="444946"/>
                </a:lnTo>
                <a:lnTo>
                  <a:pt x="23563" y="436652"/>
                </a:lnTo>
                <a:lnTo>
                  <a:pt x="23786" y="435925"/>
                </a:lnTo>
                <a:lnTo>
                  <a:pt x="24183" y="435543"/>
                </a:lnTo>
                <a:lnTo>
                  <a:pt x="24729" y="435216"/>
                </a:lnTo>
                <a:lnTo>
                  <a:pt x="25180" y="434758"/>
                </a:lnTo>
                <a:lnTo>
                  <a:pt x="25287" y="433939"/>
                </a:lnTo>
                <a:lnTo>
                  <a:pt x="25583" y="433573"/>
                </a:lnTo>
                <a:lnTo>
                  <a:pt x="27052" y="432540"/>
                </a:lnTo>
                <a:lnTo>
                  <a:pt x="28407" y="431859"/>
                </a:lnTo>
                <a:lnTo>
                  <a:pt x="28752" y="431065"/>
                </a:lnTo>
                <a:lnTo>
                  <a:pt x="28938" y="430187"/>
                </a:lnTo>
                <a:lnTo>
                  <a:pt x="29262" y="429481"/>
                </a:lnTo>
                <a:lnTo>
                  <a:pt x="31490" y="427459"/>
                </a:lnTo>
                <a:lnTo>
                  <a:pt x="32137" y="426213"/>
                </a:lnTo>
                <a:lnTo>
                  <a:pt x="32173" y="424222"/>
                </a:lnTo>
                <a:lnTo>
                  <a:pt x="32261" y="423765"/>
                </a:lnTo>
                <a:lnTo>
                  <a:pt x="32765" y="422704"/>
                </a:lnTo>
                <a:lnTo>
                  <a:pt x="32824" y="422082"/>
                </a:lnTo>
                <a:lnTo>
                  <a:pt x="32272" y="417083"/>
                </a:lnTo>
                <a:lnTo>
                  <a:pt x="32463" y="414011"/>
                </a:lnTo>
                <a:lnTo>
                  <a:pt x="32386" y="412401"/>
                </a:lnTo>
                <a:lnTo>
                  <a:pt x="30613" y="406257"/>
                </a:lnTo>
                <a:lnTo>
                  <a:pt x="28842" y="402025"/>
                </a:lnTo>
                <a:lnTo>
                  <a:pt x="28466" y="400698"/>
                </a:lnTo>
                <a:lnTo>
                  <a:pt x="28575" y="398890"/>
                </a:lnTo>
                <a:lnTo>
                  <a:pt x="28531" y="398143"/>
                </a:lnTo>
                <a:lnTo>
                  <a:pt x="28681" y="397422"/>
                </a:lnTo>
                <a:lnTo>
                  <a:pt x="29206" y="396796"/>
                </a:lnTo>
                <a:lnTo>
                  <a:pt x="29878" y="396215"/>
                </a:lnTo>
                <a:lnTo>
                  <a:pt x="30497" y="395526"/>
                </a:lnTo>
                <a:lnTo>
                  <a:pt x="31307" y="393765"/>
                </a:lnTo>
                <a:lnTo>
                  <a:pt x="31494" y="391964"/>
                </a:lnTo>
                <a:lnTo>
                  <a:pt x="30004" y="383179"/>
                </a:lnTo>
                <a:lnTo>
                  <a:pt x="29325" y="380986"/>
                </a:lnTo>
                <a:lnTo>
                  <a:pt x="28030" y="379323"/>
                </a:lnTo>
                <a:lnTo>
                  <a:pt x="27113" y="377786"/>
                </a:lnTo>
                <a:lnTo>
                  <a:pt x="25444" y="373284"/>
                </a:lnTo>
                <a:lnTo>
                  <a:pt x="21971" y="370321"/>
                </a:lnTo>
                <a:lnTo>
                  <a:pt x="31393" y="340656"/>
                </a:lnTo>
                <a:lnTo>
                  <a:pt x="40369" y="324495"/>
                </a:lnTo>
                <a:lnTo>
                  <a:pt x="40359" y="325333"/>
                </a:lnTo>
                <a:lnTo>
                  <a:pt x="41773" y="327708"/>
                </a:lnTo>
                <a:lnTo>
                  <a:pt x="42488" y="328543"/>
                </a:lnTo>
                <a:lnTo>
                  <a:pt x="44060" y="331119"/>
                </a:lnTo>
                <a:lnTo>
                  <a:pt x="44431" y="332175"/>
                </a:lnTo>
                <a:lnTo>
                  <a:pt x="43927" y="334990"/>
                </a:lnTo>
                <a:lnTo>
                  <a:pt x="44003" y="336385"/>
                </a:lnTo>
                <a:lnTo>
                  <a:pt x="45027" y="336659"/>
                </a:lnTo>
                <a:lnTo>
                  <a:pt x="45405" y="335828"/>
                </a:lnTo>
                <a:lnTo>
                  <a:pt x="45614" y="334384"/>
                </a:lnTo>
                <a:lnTo>
                  <a:pt x="46146" y="333353"/>
                </a:lnTo>
                <a:lnTo>
                  <a:pt x="47452" y="333768"/>
                </a:lnTo>
                <a:lnTo>
                  <a:pt x="47951" y="334798"/>
                </a:lnTo>
                <a:lnTo>
                  <a:pt x="48090" y="336342"/>
                </a:lnTo>
                <a:lnTo>
                  <a:pt x="47821" y="337655"/>
                </a:lnTo>
                <a:lnTo>
                  <a:pt x="47053" y="337950"/>
                </a:lnTo>
                <a:lnTo>
                  <a:pt x="45430" y="340506"/>
                </a:lnTo>
                <a:lnTo>
                  <a:pt x="45192" y="341269"/>
                </a:lnTo>
                <a:lnTo>
                  <a:pt x="45365" y="342316"/>
                </a:lnTo>
                <a:lnTo>
                  <a:pt x="46108" y="344063"/>
                </a:lnTo>
                <a:lnTo>
                  <a:pt x="45510" y="347099"/>
                </a:lnTo>
                <a:lnTo>
                  <a:pt x="46532" y="348919"/>
                </a:lnTo>
                <a:lnTo>
                  <a:pt x="48399" y="349930"/>
                </a:lnTo>
                <a:lnTo>
                  <a:pt x="50487" y="349647"/>
                </a:lnTo>
                <a:lnTo>
                  <a:pt x="51447" y="348462"/>
                </a:lnTo>
                <a:lnTo>
                  <a:pt x="51943" y="346838"/>
                </a:lnTo>
                <a:lnTo>
                  <a:pt x="52753" y="345306"/>
                </a:lnTo>
                <a:lnTo>
                  <a:pt x="54640" y="344411"/>
                </a:lnTo>
                <a:lnTo>
                  <a:pt x="55294" y="344006"/>
                </a:lnTo>
                <a:lnTo>
                  <a:pt x="56002" y="343308"/>
                </a:lnTo>
                <a:lnTo>
                  <a:pt x="56789" y="342878"/>
                </a:lnTo>
                <a:lnTo>
                  <a:pt x="57723" y="343227"/>
                </a:lnTo>
                <a:lnTo>
                  <a:pt x="58314" y="344087"/>
                </a:lnTo>
                <a:lnTo>
                  <a:pt x="58769" y="345039"/>
                </a:lnTo>
                <a:lnTo>
                  <a:pt x="59411" y="345794"/>
                </a:lnTo>
                <a:lnTo>
                  <a:pt x="60634" y="346082"/>
                </a:lnTo>
                <a:lnTo>
                  <a:pt x="61848" y="345324"/>
                </a:lnTo>
                <a:lnTo>
                  <a:pt x="62441" y="344661"/>
                </a:lnTo>
                <a:lnTo>
                  <a:pt x="62571" y="343697"/>
                </a:lnTo>
                <a:lnTo>
                  <a:pt x="62402" y="342036"/>
                </a:lnTo>
                <a:lnTo>
                  <a:pt x="62462" y="341373"/>
                </a:lnTo>
                <a:lnTo>
                  <a:pt x="62916" y="339822"/>
                </a:lnTo>
                <a:lnTo>
                  <a:pt x="62946" y="338927"/>
                </a:lnTo>
                <a:lnTo>
                  <a:pt x="62824" y="337247"/>
                </a:lnTo>
                <a:lnTo>
                  <a:pt x="62930" y="335632"/>
                </a:lnTo>
                <a:lnTo>
                  <a:pt x="64331" y="330999"/>
                </a:lnTo>
                <a:lnTo>
                  <a:pt x="64517" y="328942"/>
                </a:lnTo>
                <a:lnTo>
                  <a:pt x="65011" y="326882"/>
                </a:lnTo>
                <a:lnTo>
                  <a:pt x="65213" y="326326"/>
                </a:lnTo>
                <a:lnTo>
                  <a:pt x="66491" y="323832"/>
                </a:lnTo>
                <a:lnTo>
                  <a:pt x="66439" y="322967"/>
                </a:lnTo>
                <a:lnTo>
                  <a:pt x="65985" y="322015"/>
                </a:lnTo>
                <a:lnTo>
                  <a:pt x="66166" y="321335"/>
                </a:lnTo>
                <a:lnTo>
                  <a:pt x="66735" y="320938"/>
                </a:lnTo>
                <a:lnTo>
                  <a:pt x="67491" y="320798"/>
                </a:lnTo>
                <a:lnTo>
                  <a:pt x="68085" y="320416"/>
                </a:lnTo>
                <a:lnTo>
                  <a:pt x="68255" y="317617"/>
                </a:lnTo>
                <a:lnTo>
                  <a:pt x="68931" y="314738"/>
                </a:lnTo>
                <a:lnTo>
                  <a:pt x="68815" y="313283"/>
                </a:lnTo>
                <a:lnTo>
                  <a:pt x="68496" y="312693"/>
                </a:lnTo>
                <a:lnTo>
                  <a:pt x="67560" y="311918"/>
                </a:lnTo>
                <a:lnTo>
                  <a:pt x="67196" y="311480"/>
                </a:lnTo>
                <a:lnTo>
                  <a:pt x="66978" y="310990"/>
                </a:lnTo>
                <a:lnTo>
                  <a:pt x="66573" y="309643"/>
                </a:lnTo>
                <a:lnTo>
                  <a:pt x="66432" y="308803"/>
                </a:lnTo>
                <a:lnTo>
                  <a:pt x="66854" y="308112"/>
                </a:lnTo>
                <a:lnTo>
                  <a:pt x="68145" y="309042"/>
                </a:lnTo>
                <a:lnTo>
                  <a:pt x="69564" y="310401"/>
                </a:lnTo>
                <a:lnTo>
                  <a:pt x="70413" y="311018"/>
                </a:lnTo>
                <a:lnTo>
                  <a:pt x="72823" y="304277"/>
                </a:lnTo>
                <a:lnTo>
                  <a:pt x="73351" y="301912"/>
                </a:lnTo>
                <a:lnTo>
                  <a:pt x="73513" y="301762"/>
                </a:lnTo>
                <a:lnTo>
                  <a:pt x="73754" y="301709"/>
                </a:lnTo>
                <a:lnTo>
                  <a:pt x="74000" y="301602"/>
                </a:lnTo>
                <a:lnTo>
                  <a:pt x="74196" y="301295"/>
                </a:lnTo>
                <a:lnTo>
                  <a:pt x="74307" y="300867"/>
                </a:lnTo>
                <a:lnTo>
                  <a:pt x="74458" y="299731"/>
                </a:lnTo>
                <a:lnTo>
                  <a:pt x="74484" y="296700"/>
                </a:lnTo>
                <a:lnTo>
                  <a:pt x="74953" y="295591"/>
                </a:lnTo>
                <a:lnTo>
                  <a:pt x="76411" y="294972"/>
                </a:lnTo>
                <a:lnTo>
                  <a:pt x="76964" y="294651"/>
                </a:lnTo>
                <a:lnTo>
                  <a:pt x="77693" y="293276"/>
                </a:lnTo>
                <a:lnTo>
                  <a:pt x="78206" y="292592"/>
                </a:lnTo>
                <a:lnTo>
                  <a:pt x="83169" y="289813"/>
                </a:lnTo>
                <a:lnTo>
                  <a:pt x="92344" y="282024"/>
                </a:lnTo>
                <a:lnTo>
                  <a:pt x="95015" y="280767"/>
                </a:lnTo>
                <a:lnTo>
                  <a:pt x="97663" y="281221"/>
                </a:lnTo>
                <a:lnTo>
                  <a:pt x="100590" y="279580"/>
                </a:lnTo>
                <a:lnTo>
                  <a:pt x="101331" y="278890"/>
                </a:lnTo>
                <a:lnTo>
                  <a:pt x="101918" y="278149"/>
                </a:lnTo>
                <a:lnTo>
                  <a:pt x="102602" y="277534"/>
                </a:lnTo>
                <a:lnTo>
                  <a:pt x="103268" y="277442"/>
                </a:lnTo>
                <a:lnTo>
                  <a:pt x="103815" y="278291"/>
                </a:lnTo>
                <a:lnTo>
                  <a:pt x="111128" y="272348"/>
                </a:lnTo>
                <a:lnTo>
                  <a:pt x="125758" y="264035"/>
                </a:lnTo>
                <a:lnTo>
                  <a:pt x="127244" y="262896"/>
                </a:lnTo>
                <a:lnTo>
                  <a:pt x="127771" y="261502"/>
                </a:lnTo>
                <a:lnTo>
                  <a:pt x="128011" y="260188"/>
                </a:lnTo>
                <a:lnTo>
                  <a:pt x="128783" y="258899"/>
                </a:lnTo>
                <a:lnTo>
                  <a:pt x="130438" y="256767"/>
                </a:lnTo>
                <a:lnTo>
                  <a:pt x="134158" y="250261"/>
                </a:lnTo>
                <a:lnTo>
                  <a:pt x="135525" y="248477"/>
                </a:lnTo>
                <a:lnTo>
                  <a:pt x="137745" y="246404"/>
                </a:lnTo>
                <a:lnTo>
                  <a:pt x="146829" y="240552"/>
                </a:lnTo>
                <a:lnTo>
                  <a:pt x="147585" y="239734"/>
                </a:lnTo>
                <a:lnTo>
                  <a:pt x="148071" y="237079"/>
                </a:lnTo>
                <a:lnTo>
                  <a:pt x="149682" y="234204"/>
                </a:lnTo>
                <a:lnTo>
                  <a:pt x="150585" y="231133"/>
                </a:lnTo>
                <a:lnTo>
                  <a:pt x="152195" y="228651"/>
                </a:lnTo>
                <a:lnTo>
                  <a:pt x="154067" y="226510"/>
                </a:lnTo>
                <a:lnTo>
                  <a:pt x="155405" y="225538"/>
                </a:lnTo>
                <a:lnTo>
                  <a:pt x="156456" y="225147"/>
                </a:lnTo>
                <a:lnTo>
                  <a:pt x="159550" y="223017"/>
                </a:lnTo>
                <a:lnTo>
                  <a:pt x="161687" y="221942"/>
                </a:lnTo>
                <a:lnTo>
                  <a:pt x="162610" y="221303"/>
                </a:lnTo>
                <a:lnTo>
                  <a:pt x="163474" y="220431"/>
                </a:lnTo>
                <a:lnTo>
                  <a:pt x="165833" y="219594"/>
                </a:lnTo>
                <a:lnTo>
                  <a:pt x="167727" y="218130"/>
                </a:lnTo>
                <a:lnTo>
                  <a:pt x="169014" y="215967"/>
                </a:lnTo>
                <a:lnTo>
                  <a:pt x="169604" y="213013"/>
                </a:lnTo>
                <a:lnTo>
                  <a:pt x="169337" y="209681"/>
                </a:lnTo>
                <a:lnTo>
                  <a:pt x="169707" y="208747"/>
                </a:lnTo>
                <a:lnTo>
                  <a:pt x="171172" y="208262"/>
                </a:lnTo>
                <a:lnTo>
                  <a:pt x="171987" y="208453"/>
                </a:lnTo>
                <a:lnTo>
                  <a:pt x="173112" y="208942"/>
                </a:lnTo>
                <a:lnTo>
                  <a:pt x="174510" y="209294"/>
                </a:lnTo>
                <a:lnTo>
                  <a:pt x="176096" y="209139"/>
                </a:lnTo>
                <a:lnTo>
                  <a:pt x="177323" y="208415"/>
                </a:lnTo>
                <a:lnTo>
                  <a:pt x="178866" y="206559"/>
                </a:lnTo>
                <a:lnTo>
                  <a:pt x="179747" y="206103"/>
                </a:lnTo>
                <a:lnTo>
                  <a:pt x="182694" y="205679"/>
                </a:lnTo>
                <a:lnTo>
                  <a:pt x="185526" y="204909"/>
                </a:lnTo>
                <a:lnTo>
                  <a:pt x="186590" y="204208"/>
                </a:lnTo>
                <a:lnTo>
                  <a:pt x="188479" y="202341"/>
                </a:lnTo>
                <a:lnTo>
                  <a:pt x="189109" y="201923"/>
                </a:lnTo>
                <a:lnTo>
                  <a:pt x="189487" y="201731"/>
                </a:lnTo>
                <a:lnTo>
                  <a:pt x="189991" y="201269"/>
                </a:lnTo>
                <a:lnTo>
                  <a:pt x="190421" y="200648"/>
                </a:lnTo>
                <a:lnTo>
                  <a:pt x="190713" y="198978"/>
                </a:lnTo>
                <a:lnTo>
                  <a:pt x="191318" y="198582"/>
                </a:lnTo>
                <a:lnTo>
                  <a:pt x="192717" y="198436"/>
                </a:lnTo>
                <a:lnTo>
                  <a:pt x="195062" y="197256"/>
                </a:lnTo>
                <a:lnTo>
                  <a:pt x="202010" y="190763"/>
                </a:lnTo>
                <a:lnTo>
                  <a:pt x="204618" y="187294"/>
                </a:lnTo>
                <a:lnTo>
                  <a:pt x="206602" y="182854"/>
                </a:lnTo>
                <a:lnTo>
                  <a:pt x="207711" y="181855"/>
                </a:lnTo>
                <a:lnTo>
                  <a:pt x="207181" y="180909"/>
                </a:lnTo>
                <a:lnTo>
                  <a:pt x="208182" y="180352"/>
                </a:lnTo>
                <a:lnTo>
                  <a:pt x="208715" y="180189"/>
                </a:lnTo>
                <a:lnTo>
                  <a:pt x="209392" y="180130"/>
                </a:lnTo>
                <a:lnTo>
                  <a:pt x="210133" y="180249"/>
                </a:lnTo>
                <a:lnTo>
                  <a:pt x="210732" y="180494"/>
                </a:lnTo>
                <a:lnTo>
                  <a:pt x="210891" y="180776"/>
                </a:lnTo>
                <a:lnTo>
                  <a:pt x="210213" y="180992"/>
                </a:lnTo>
                <a:lnTo>
                  <a:pt x="209284" y="181758"/>
                </a:lnTo>
                <a:lnTo>
                  <a:pt x="209049" y="183275"/>
                </a:lnTo>
                <a:lnTo>
                  <a:pt x="209119" y="186230"/>
                </a:lnTo>
                <a:lnTo>
                  <a:pt x="208825" y="186845"/>
                </a:lnTo>
                <a:lnTo>
                  <a:pt x="207822" y="188143"/>
                </a:lnTo>
                <a:lnTo>
                  <a:pt x="207603" y="188990"/>
                </a:lnTo>
                <a:lnTo>
                  <a:pt x="207685" y="189896"/>
                </a:lnTo>
                <a:lnTo>
                  <a:pt x="207966" y="190385"/>
                </a:lnTo>
                <a:lnTo>
                  <a:pt x="211560" y="192904"/>
                </a:lnTo>
                <a:lnTo>
                  <a:pt x="212936" y="193312"/>
                </a:lnTo>
                <a:lnTo>
                  <a:pt x="214571" y="193183"/>
                </a:lnTo>
                <a:lnTo>
                  <a:pt x="215847" y="192659"/>
                </a:lnTo>
                <a:lnTo>
                  <a:pt x="217282" y="191759"/>
                </a:lnTo>
                <a:lnTo>
                  <a:pt x="218444" y="190749"/>
                </a:lnTo>
                <a:lnTo>
                  <a:pt x="218877" y="189871"/>
                </a:lnTo>
                <a:lnTo>
                  <a:pt x="219427" y="189255"/>
                </a:lnTo>
                <a:lnTo>
                  <a:pt x="226169" y="184999"/>
                </a:lnTo>
                <a:lnTo>
                  <a:pt x="226768" y="184842"/>
                </a:lnTo>
                <a:lnTo>
                  <a:pt x="228134" y="185723"/>
                </a:lnTo>
                <a:lnTo>
                  <a:pt x="228512" y="185876"/>
                </a:lnTo>
                <a:lnTo>
                  <a:pt x="229317" y="185616"/>
                </a:lnTo>
                <a:lnTo>
                  <a:pt x="229965" y="185128"/>
                </a:lnTo>
                <a:lnTo>
                  <a:pt x="231572" y="183265"/>
                </a:lnTo>
                <a:lnTo>
                  <a:pt x="232142" y="182402"/>
                </a:lnTo>
                <a:lnTo>
                  <a:pt x="232553" y="182352"/>
                </a:lnTo>
                <a:lnTo>
                  <a:pt x="233082" y="182830"/>
                </a:lnTo>
                <a:lnTo>
                  <a:pt x="233225" y="183240"/>
                </a:lnTo>
                <a:lnTo>
                  <a:pt x="233212" y="183699"/>
                </a:lnTo>
                <a:lnTo>
                  <a:pt x="233280" y="184329"/>
                </a:lnTo>
                <a:lnTo>
                  <a:pt x="232936" y="185430"/>
                </a:lnTo>
                <a:lnTo>
                  <a:pt x="232929" y="185888"/>
                </a:lnTo>
                <a:lnTo>
                  <a:pt x="233148" y="186235"/>
                </a:lnTo>
                <a:lnTo>
                  <a:pt x="233857" y="186787"/>
                </a:lnTo>
                <a:lnTo>
                  <a:pt x="234029" y="186996"/>
                </a:lnTo>
                <a:lnTo>
                  <a:pt x="234578" y="187814"/>
                </a:lnTo>
                <a:lnTo>
                  <a:pt x="235754" y="188431"/>
                </a:lnTo>
                <a:lnTo>
                  <a:pt x="241023" y="189957"/>
                </a:lnTo>
                <a:lnTo>
                  <a:pt x="243731" y="190361"/>
                </a:lnTo>
                <a:lnTo>
                  <a:pt x="246614" y="190376"/>
                </a:lnTo>
                <a:lnTo>
                  <a:pt x="252216" y="189329"/>
                </a:lnTo>
                <a:lnTo>
                  <a:pt x="257209" y="187533"/>
                </a:lnTo>
                <a:lnTo>
                  <a:pt x="259150" y="186287"/>
                </a:lnTo>
                <a:lnTo>
                  <a:pt x="261339" y="184146"/>
                </a:lnTo>
                <a:lnTo>
                  <a:pt x="262856" y="183245"/>
                </a:lnTo>
                <a:lnTo>
                  <a:pt x="264276" y="183391"/>
                </a:lnTo>
                <a:lnTo>
                  <a:pt x="265204" y="184149"/>
                </a:lnTo>
                <a:lnTo>
                  <a:pt x="266200" y="183947"/>
                </a:lnTo>
                <a:lnTo>
                  <a:pt x="266828" y="183092"/>
                </a:lnTo>
                <a:lnTo>
                  <a:pt x="267005" y="182759"/>
                </a:lnTo>
                <a:lnTo>
                  <a:pt x="267452" y="183001"/>
                </a:lnTo>
                <a:lnTo>
                  <a:pt x="267832" y="183456"/>
                </a:lnTo>
                <a:lnTo>
                  <a:pt x="267830" y="183757"/>
                </a:lnTo>
                <a:lnTo>
                  <a:pt x="268820" y="183346"/>
                </a:lnTo>
                <a:lnTo>
                  <a:pt x="271359" y="181781"/>
                </a:lnTo>
                <a:lnTo>
                  <a:pt x="271876" y="182274"/>
                </a:lnTo>
                <a:lnTo>
                  <a:pt x="272722" y="181526"/>
                </a:lnTo>
                <a:lnTo>
                  <a:pt x="275115" y="180261"/>
                </a:lnTo>
                <a:lnTo>
                  <a:pt x="276587" y="179122"/>
                </a:lnTo>
                <a:lnTo>
                  <a:pt x="277962" y="178716"/>
                </a:lnTo>
                <a:lnTo>
                  <a:pt x="278517" y="178430"/>
                </a:lnTo>
                <a:lnTo>
                  <a:pt x="279104" y="177641"/>
                </a:lnTo>
                <a:lnTo>
                  <a:pt x="279712" y="175916"/>
                </a:lnTo>
                <a:lnTo>
                  <a:pt x="280091" y="175218"/>
                </a:lnTo>
                <a:lnTo>
                  <a:pt x="280792" y="174343"/>
                </a:lnTo>
                <a:lnTo>
                  <a:pt x="281231" y="174130"/>
                </a:lnTo>
                <a:lnTo>
                  <a:pt x="282943" y="173734"/>
                </a:lnTo>
                <a:lnTo>
                  <a:pt x="283410" y="173302"/>
                </a:lnTo>
                <a:lnTo>
                  <a:pt x="284175" y="171952"/>
                </a:lnTo>
                <a:lnTo>
                  <a:pt x="284351" y="171330"/>
                </a:lnTo>
                <a:lnTo>
                  <a:pt x="284072" y="169883"/>
                </a:lnTo>
                <a:lnTo>
                  <a:pt x="284103" y="169206"/>
                </a:lnTo>
                <a:lnTo>
                  <a:pt x="284441" y="168578"/>
                </a:lnTo>
                <a:lnTo>
                  <a:pt x="296663" y="157534"/>
                </a:lnTo>
                <a:lnTo>
                  <a:pt x="297655" y="156983"/>
                </a:lnTo>
                <a:lnTo>
                  <a:pt x="298385" y="156762"/>
                </a:lnTo>
                <a:lnTo>
                  <a:pt x="298854" y="156445"/>
                </a:lnTo>
                <a:lnTo>
                  <a:pt x="299364" y="156195"/>
                </a:lnTo>
                <a:lnTo>
                  <a:pt x="300166" y="156195"/>
                </a:lnTo>
                <a:lnTo>
                  <a:pt x="300406" y="156654"/>
                </a:lnTo>
                <a:lnTo>
                  <a:pt x="300468" y="157404"/>
                </a:lnTo>
                <a:lnTo>
                  <a:pt x="300753" y="157757"/>
                </a:lnTo>
                <a:lnTo>
                  <a:pt x="301651" y="157036"/>
                </a:lnTo>
                <a:lnTo>
                  <a:pt x="303172" y="157508"/>
                </a:lnTo>
                <a:lnTo>
                  <a:pt x="304320" y="156947"/>
                </a:lnTo>
                <a:lnTo>
                  <a:pt x="305322" y="156041"/>
                </a:lnTo>
                <a:lnTo>
                  <a:pt x="306404" y="155494"/>
                </a:lnTo>
                <a:lnTo>
                  <a:pt x="307121" y="155263"/>
                </a:lnTo>
                <a:lnTo>
                  <a:pt x="308442" y="154419"/>
                </a:lnTo>
                <a:lnTo>
                  <a:pt x="309104" y="154189"/>
                </a:lnTo>
                <a:lnTo>
                  <a:pt x="310007" y="154316"/>
                </a:lnTo>
                <a:lnTo>
                  <a:pt x="310315" y="154840"/>
                </a:lnTo>
                <a:lnTo>
                  <a:pt x="310583" y="155489"/>
                </a:lnTo>
                <a:lnTo>
                  <a:pt x="311396" y="155945"/>
                </a:lnTo>
                <a:lnTo>
                  <a:pt x="312442" y="155762"/>
                </a:lnTo>
                <a:lnTo>
                  <a:pt x="315173" y="154306"/>
                </a:lnTo>
                <a:lnTo>
                  <a:pt x="324549" y="151427"/>
                </a:lnTo>
                <a:lnTo>
                  <a:pt x="324475" y="151476"/>
                </a:lnTo>
                <a:lnTo>
                  <a:pt x="324742" y="151471"/>
                </a:lnTo>
                <a:lnTo>
                  <a:pt x="325463" y="151327"/>
                </a:lnTo>
                <a:lnTo>
                  <a:pt x="325791" y="151146"/>
                </a:lnTo>
                <a:lnTo>
                  <a:pt x="325948" y="150985"/>
                </a:lnTo>
                <a:lnTo>
                  <a:pt x="326136" y="150850"/>
                </a:lnTo>
                <a:lnTo>
                  <a:pt x="328146" y="150150"/>
                </a:lnTo>
                <a:lnTo>
                  <a:pt x="328843" y="149989"/>
                </a:lnTo>
                <a:lnTo>
                  <a:pt x="329625" y="150012"/>
                </a:lnTo>
                <a:lnTo>
                  <a:pt x="330079" y="150214"/>
                </a:lnTo>
                <a:lnTo>
                  <a:pt x="330462" y="150497"/>
                </a:lnTo>
                <a:lnTo>
                  <a:pt x="331017" y="150718"/>
                </a:lnTo>
                <a:lnTo>
                  <a:pt x="332044" y="150792"/>
                </a:lnTo>
                <a:lnTo>
                  <a:pt x="333359" y="150625"/>
                </a:lnTo>
                <a:lnTo>
                  <a:pt x="334679" y="150049"/>
                </a:lnTo>
                <a:lnTo>
                  <a:pt x="336949" y="147912"/>
                </a:lnTo>
                <a:lnTo>
                  <a:pt x="338444" y="147462"/>
                </a:lnTo>
                <a:lnTo>
                  <a:pt x="340026" y="147165"/>
                </a:lnTo>
                <a:lnTo>
                  <a:pt x="341453" y="146602"/>
                </a:lnTo>
                <a:lnTo>
                  <a:pt x="343093" y="145021"/>
                </a:lnTo>
                <a:lnTo>
                  <a:pt x="344270" y="143017"/>
                </a:lnTo>
                <a:lnTo>
                  <a:pt x="345895" y="139079"/>
                </a:lnTo>
                <a:lnTo>
                  <a:pt x="350631" y="132579"/>
                </a:lnTo>
                <a:lnTo>
                  <a:pt x="351187" y="130162"/>
                </a:lnTo>
                <a:lnTo>
                  <a:pt x="351338" y="128538"/>
                </a:lnTo>
                <a:lnTo>
                  <a:pt x="352023" y="127745"/>
                </a:lnTo>
                <a:lnTo>
                  <a:pt x="352966" y="127201"/>
                </a:lnTo>
                <a:lnTo>
                  <a:pt x="353898" y="126346"/>
                </a:lnTo>
                <a:lnTo>
                  <a:pt x="356080" y="125323"/>
                </a:lnTo>
                <a:lnTo>
                  <a:pt x="356602" y="124993"/>
                </a:lnTo>
                <a:lnTo>
                  <a:pt x="356858" y="124318"/>
                </a:lnTo>
                <a:lnTo>
                  <a:pt x="357022" y="123544"/>
                </a:lnTo>
                <a:lnTo>
                  <a:pt x="357261" y="122932"/>
                </a:lnTo>
                <a:lnTo>
                  <a:pt x="358983" y="121562"/>
                </a:lnTo>
                <a:lnTo>
                  <a:pt x="360569" y="121755"/>
                </a:lnTo>
                <a:lnTo>
                  <a:pt x="363732" y="124061"/>
                </a:lnTo>
                <a:lnTo>
                  <a:pt x="363527" y="122116"/>
                </a:lnTo>
                <a:lnTo>
                  <a:pt x="363586" y="121043"/>
                </a:lnTo>
                <a:lnTo>
                  <a:pt x="364148" y="120534"/>
                </a:lnTo>
                <a:lnTo>
                  <a:pt x="365516" y="120300"/>
                </a:lnTo>
                <a:lnTo>
                  <a:pt x="366892" y="120325"/>
                </a:lnTo>
                <a:lnTo>
                  <a:pt x="372457" y="121502"/>
                </a:lnTo>
                <a:lnTo>
                  <a:pt x="375308" y="121728"/>
                </a:lnTo>
                <a:lnTo>
                  <a:pt x="376923" y="121633"/>
                </a:lnTo>
                <a:lnTo>
                  <a:pt x="378271" y="121727"/>
                </a:lnTo>
                <a:lnTo>
                  <a:pt x="381116" y="122459"/>
                </a:lnTo>
                <a:lnTo>
                  <a:pt x="382416" y="122577"/>
                </a:lnTo>
                <a:lnTo>
                  <a:pt x="383031" y="122346"/>
                </a:lnTo>
                <a:lnTo>
                  <a:pt x="383795" y="121518"/>
                </a:lnTo>
                <a:lnTo>
                  <a:pt x="384180" y="121389"/>
                </a:lnTo>
                <a:lnTo>
                  <a:pt x="384957" y="121716"/>
                </a:lnTo>
                <a:lnTo>
                  <a:pt x="385318" y="122267"/>
                </a:lnTo>
                <a:lnTo>
                  <a:pt x="385566" y="122913"/>
                </a:lnTo>
                <a:lnTo>
                  <a:pt x="386018" y="123484"/>
                </a:lnTo>
                <a:lnTo>
                  <a:pt x="388629" y="124853"/>
                </a:lnTo>
                <a:lnTo>
                  <a:pt x="390272" y="125453"/>
                </a:lnTo>
                <a:lnTo>
                  <a:pt x="391666" y="125695"/>
                </a:lnTo>
                <a:lnTo>
                  <a:pt x="393223" y="125320"/>
                </a:lnTo>
                <a:lnTo>
                  <a:pt x="395368" y="123652"/>
                </a:lnTo>
                <a:lnTo>
                  <a:pt x="396329" y="123219"/>
                </a:lnTo>
                <a:lnTo>
                  <a:pt x="396647" y="122905"/>
                </a:lnTo>
                <a:lnTo>
                  <a:pt x="397959" y="120759"/>
                </a:lnTo>
                <a:lnTo>
                  <a:pt x="398445" y="120572"/>
                </a:lnTo>
                <a:lnTo>
                  <a:pt x="399763" y="120900"/>
                </a:lnTo>
                <a:lnTo>
                  <a:pt x="400552" y="120731"/>
                </a:lnTo>
                <a:lnTo>
                  <a:pt x="401501" y="119904"/>
                </a:lnTo>
                <a:lnTo>
                  <a:pt x="401535" y="119140"/>
                </a:lnTo>
                <a:lnTo>
                  <a:pt x="401242" y="118414"/>
                </a:lnTo>
                <a:lnTo>
                  <a:pt x="401213" y="117692"/>
                </a:lnTo>
                <a:lnTo>
                  <a:pt x="402384" y="116795"/>
                </a:lnTo>
                <a:lnTo>
                  <a:pt x="403820" y="116543"/>
                </a:lnTo>
                <a:lnTo>
                  <a:pt x="407020" y="116559"/>
                </a:lnTo>
                <a:lnTo>
                  <a:pt x="413995" y="114450"/>
                </a:lnTo>
                <a:lnTo>
                  <a:pt x="424998" y="111533"/>
                </a:lnTo>
                <a:lnTo>
                  <a:pt x="436324" y="109342"/>
                </a:lnTo>
                <a:lnTo>
                  <a:pt x="444950" y="105592"/>
                </a:lnTo>
                <a:lnTo>
                  <a:pt x="463553" y="96199"/>
                </a:lnTo>
                <a:lnTo>
                  <a:pt x="473584" y="90470"/>
                </a:lnTo>
                <a:lnTo>
                  <a:pt x="483528" y="84836"/>
                </a:lnTo>
                <a:lnTo>
                  <a:pt x="494767" y="75516"/>
                </a:lnTo>
                <a:lnTo>
                  <a:pt x="497145" y="72650"/>
                </a:lnTo>
                <a:lnTo>
                  <a:pt x="498065" y="72215"/>
                </a:lnTo>
                <a:lnTo>
                  <a:pt x="498958" y="71598"/>
                </a:lnTo>
                <a:lnTo>
                  <a:pt x="506373" y="62251"/>
                </a:lnTo>
                <a:lnTo>
                  <a:pt x="512814" y="51959"/>
                </a:lnTo>
                <a:lnTo>
                  <a:pt x="519066" y="40258"/>
                </a:lnTo>
                <a:lnTo>
                  <a:pt x="520167" y="36054"/>
                </a:lnTo>
                <a:lnTo>
                  <a:pt x="521286" y="34226"/>
                </a:lnTo>
                <a:lnTo>
                  <a:pt x="521635" y="33145"/>
                </a:lnTo>
                <a:lnTo>
                  <a:pt x="521693" y="31641"/>
                </a:lnTo>
                <a:lnTo>
                  <a:pt x="521815" y="30848"/>
                </a:lnTo>
                <a:lnTo>
                  <a:pt x="522215" y="30163"/>
                </a:lnTo>
                <a:lnTo>
                  <a:pt x="523194" y="29010"/>
                </a:lnTo>
                <a:lnTo>
                  <a:pt x="523577" y="28248"/>
                </a:lnTo>
                <a:lnTo>
                  <a:pt x="524388" y="24787"/>
                </a:lnTo>
                <a:lnTo>
                  <a:pt x="525480" y="21684"/>
                </a:lnTo>
                <a:lnTo>
                  <a:pt x="526145" y="20619"/>
                </a:lnTo>
                <a:lnTo>
                  <a:pt x="526439" y="18832"/>
                </a:lnTo>
                <a:lnTo>
                  <a:pt x="526456" y="18138"/>
                </a:lnTo>
                <a:lnTo>
                  <a:pt x="526151" y="17185"/>
                </a:lnTo>
                <a:lnTo>
                  <a:pt x="525551" y="16603"/>
                </a:lnTo>
                <a:lnTo>
                  <a:pt x="524877" y="16141"/>
                </a:lnTo>
                <a:lnTo>
                  <a:pt x="524340" y="15571"/>
                </a:lnTo>
                <a:lnTo>
                  <a:pt x="523617" y="13663"/>
                </a:lnTo>
                <a:lnTo>
                  <a:pt x="524379" y="13461"/>
                </a:lnTo>
                <a:lnTo>
                  <a:pt x="525745" y="13816"/>
                </a:lnTo>
                <a:lnTo>
                  <a:pt x="526820" y="13576"/>
                </a:lnTo>
                <a:lnTo>
                  <a:pt x="527343" y="13095"/>
                </a:lnTo>
                <a:lnTo>
                  <a:pt x="528049" y="12820"/>
                </a:lnTo>
                <a:lnTo>
                  <a:pt x="530606" y="12425"/>
                </a:lnTo>
                <a:lnTo>
                  <a:pt x="531149" y="12068"/>
                </a:lnTo>
                <a:lnTo>
                  <a:pt x="534043" y="8739"/>
                </a:lnTo>
                <a:lnTo>
                  <a:pt x="534518" y="7487"/>
                </a:lnTo>
                <a:lnTo>
                  <a:pt x="534601" y="5892"/>
                </a:lnTo>
                <a:lnTo>
                  <a:pt x="534170" y="4967"/>
                </a:lnTo>
                <a:lnTo>
                  <a:pt x="533243" y="4371"/>
                </a:lnTo>
                <a:lnTo>
                  <a:pt x="531071" y="3383"/>
                </a:lnTo>
                <a:lnTo>
                  <a:pt x="532088" y="2479"/>
                </a:lnTo>
                <a:close/>
              </a:path>
            </a:pathLst>
          </a:cu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144000" rIns="144000" bIns="36000" numCol="1" spcCol="0" rtlCol="0" fromWordArt="0" anchor="t" anchorCtr="0" forceAA="0" compatLnSpc="1">
            <a:prstTxWarp prst="textNoShape">
              <a:avLst/>
            </a:prstTxWarp>
            <a:noAutofit/>
          </a:bodyPr>
          <a:lstStyle/>
          <a:p>
            <a:pPr algn="r">
              <a:spcAft>
                <a:spcPts val="600"/>
              </a:spcAft>
            </a:pPr>
            <a:r>
              <a:rPr lang="en-US" sz="1000" b="1">
                <a:solidFill>
                  <a:schemeClr val="tx1"/>
                </a:solidFill>
              </a:rPr>
              <a:t>6</a:t>
            </a:r>
          </a:p>
        </p:txBody>
      </p:sp>
      <p:sp>
        <p:nvSpPr>
          <p:cNvPr id="22" name="Freeform 21">
            <a:extLst>
              <a:ext uri="{FF2B5EF4-FFF2-40B4-BE49-F238E27FC236}">
                <a16:creationId xmlns:a16="http://schemas.microsoft.com/office/drawing/2014/main" id="{4236E845-2598-72A9-C708-2AA0E08239F6}"/>
              </a:ext>
              <a:ext uri="{C183D7F6-B498-43B3-948B-1728B52AA6E4}">
                <adec:decorative xmlns:adec="http://schemas.microsoft.com/office/drawing/2017/decorative" val="1"/>
              </a:ext>
            </a:extLst>
          </p:cNvPr>
          <p:cNvSpPr/>
          <p:nvPr/>
        </p:nvSpPr>
        <p:spPr>
          <a:xfrm>
            <a:off x="5926463" y="4229481"/>
            <a:ext cx="889411" cy="890222"/>
          </a:xfrm>
          <a:custGeom>
            <a:avLst/>
            <a:gdLst>
              <a:gd name="connsiteX0" fmla="*/ 43206 w 889411"/>
              <a:gd name="connsiteY0" fmla="*/ 609313 h 890222"/>
              <a:gd name="connsiteX1" fmla="*/ 42291 w 889411"/>
              <a:gd name="connsiteY1" fmla="*/ 610607 h 890222"/>
              <a:gd name="connsiteX2" fmla="*/ 41460 w 889411"/>
              <a:gd name="connsiteY2" fmla="*/ 612175 h 890222"/>
              <a:gd name="connsiteX3" fmla="*/ 40754 w 889411"/>
              <a:gd name="connsiteY3" fmla="*/ 613025 h 890222"/>
              <a:gd name="connsiteX4" fmla="*/ 40342 w 889411"/>
              <a:gd name="connsiteY4" fmla="*/ 613952 h 890222"/>
              <a:gd name="connsiteX5" fmla="*/ 39826 w 889411"/>
              <a:gd name="connsiteY5" fmla="*/ 614239 h 890222"/>
              <a:gd name="connsiteX6" fmla="*/ 39419 w 889411"/>
              <a:gd name="connsiteY6" fmla="*/ 612950 h 890222"/>
              <a:gd name="connsiteX7" fmla="*/ 39115 w 889411"/>
              <a:gd name="connsiteY7" fmla="*/ 611808 h 890222"/>
              <a:gd name="connsiteX8" fmla="*/ 40557 w 889411"/>
              <a:gd name="connsiteY8" fmla="*/ 611292 h 890222"/>
              <a:gd name="connsiteX9" fmla="*/ 40956 w 889411"/>
              <a:gd name="connsiteY9" fmla="*/ 610532 h 890222"/>
              <a:gd name="connsiteX10" fmla="*/ 41375 w 889411"/>
              <a:gd name="connsiteY10" fmla="*/ 609644 h 890222"/>
              <a:gd name="connsiteX11" fmla="*/ 42307 w 889411"/>
              <a:gd name="connsiteY11" fmla="*/ 609455 h 890222"/>
              <a:gd name="connsiteX12" fmla="*/ 444300 w 889411"/>
              <a:gd name="connsiteY12" fmla="*/ 0 h 890222"/>
              <a:gd name="connsiteX13" fmla="*/ 889411 w 889411"/>
              <a:gd name="connsiteY13" fmla="*/ 445111 h 890222"/>
              <a:gd name="connsiteX14" fmla="*/ 444300 w 889411"/>
              <a:gd name="connsiteY14" fmla="*/ 890222 h 890222"/>
              <a:gd name="connsiteX15" fmla="*/ 195434 w 889411"/>
              <a:gd name="connsiteY15" fmla="*/ 814204 h 890222"/>
              <a:gd name="connsiteX16" fmla="*/ 183548 w 889411"/>
              <a:gd name="connsiteY16" fmla="*/ 804397 h 890222"/>
              <a:gd name="connsiteX17" fmla="*/ 182027 w 889411"/>
              <a:gd name="connsiteY17" fmla="*/ 802603 h 890222"/>
              <a:gd name="connsiteX18" fmla="*/ 175714 w 889411"/>
              <a:gd name="connsiteY18" fmla="*/ 790908 h 890222"/>
              <a:gd name="connsiteX19" fmla="*/ 169787 w 889411"/>
              <a:gd name="connsiteY19" fmla="*/ 781133 h 890222"/>
              <a:gd name="connsiteX20" fmla="*/ 163938 w 889411"/>
              <a:gd name="connsiteY20" fmla="*/ 773650 h 890222"/>
              <a:gd name="connsiteX21" fmla="*/ 159812 w 889411"/>
              <a:gd name="connsiteY21" fmla="*/ 770435 h 890222"/>
              <a:gd name="connsiteX22" fmla="*/ 158224 w 889411"/>
              <a:gd name="connsiteY22" fmla="*/ 766100 h 890222"/>
              <a:gd name="connsiteX23" fmla="*/ 158075 w 889411"/>
              <a:gd name="connsiteY23" fmla="*/ 765353 h 890222"/>
              <a:gd name="connsiteX24" fmla="*/ 157672 w 889411"/>
              <a:gd name="connsiteY24" fmla="*/ 764413 h 890222"/>
              <a:gd name="connsiteX25" fmla="*/ 152683 w 889411"/>
              <a:gd name="connsiteY25" fmla="*/ 757058 h 890222"/>
              <a:gd name="connsiteX26" fmla="*/ 152424 w 889411"/>
              <a:gd name="connsiteY26" fmla="*/ 756484 h 890222"/>
              <a:gd name="connsiteX27" fmla="*/ 151996 w 889411"/>
              <a:gd name="connsiteY27" fmla="*/ 755099 h 890222"/>
              <a:gd name="connsiteX28" fmla="*/ 148931 w 889411"/>
              <a:gd name="connsiteY28" fmla="*/ 749348 h 890222"/>
              <a:gd name="connsiteX29" fmla="*/ 148502 w 889411"/>
              <a:gd name="connsiteY29" fmla="*/ 748151 h 890222"/>
              <a:gd name="connsiteX30" fmla="*/ 148092 w 889411"/>
              <a:gd name="connsiteY30" fmla="*/ 745380 h 890222"/>
              <a:gd name="connsiteX31" fmla="*/ 147719 w 889411"/>
              <a:gd name="connsiteY31" fmla="*/ 743986 h 890222"/>
              <a:gd name="connsiteX32" fmla="*/ 145551 w 889411"/>
              <a:gd name="connsiteY32" fmla="*/ 738525 h 890222"/>
              <a:gd name="connsiteX33" fmla="*/ 144498 w 889411"/>
              <a:gd name="connsiteY33" fmla="*/ 736464 h 890222"/>
              <a:gd name="connsiteX34" fmla="*/ 144265 w 889411"/>
              <a:gd name="connsiteY34" fmla="*/ 736129 h 890222"/>
              <a:gd name="connsiteX35" fmla="*/ 143607 w 889411"/>
              <a:gd name="connsiteY35" fmla="*/ 735433 h 890222"/>
              <a:gd name="connsiteX36" fmla="*/ 143420 w 889411"/>
              <a:gd name="connsiteY36" fmla="*/ 735097 h 890222"/>
              <a:gd name="connsiteX37" fmla="*/ 143431 w 889411"/>
              <a:gd name="connsiteY37" fmla="*/ 734544 h 890222"/>
              <a:gd name="connsiteX38" fmla="*/ 143917 w 889411"/>
              <a:gd name="connsiteY38" fmla="*/ 733712 h 890222"/>
              <a:gd name="connsiteX39" fmla="*/ 143990 w 889411"/>
              <a:gd name="connsiteY39" fmla="*/ 733228 h 890222"/>
              <a:gd name="connsiteX40" fmla="*/ 143809 w 889411"/>
              <a:gd name="connsiteY40" fmla="*/ 731617 h 890222"/>
              <a:gd name="connsiteX41" fmla="*/ 143620 w 889411"/>
              <a:gd name="connsiteY41" fmla="*/ 730803 h 890222"/>
              <a:gd name="connsiteX42" fmla="*/ 143305 w 889411"/>
              <a:gd name="connsiteY42" fmla="*/ 730231 h 890222"/>
              <a:gd name="connsiteX43" fmla="*/ 142689 w 889411"/>
              <a:gd name="connsiteY43" fmla="*/ 729851 h 890222"/>
              <a:gd name="connsiteX44" fmla="*/ 141240 w 889411"/>
              <a:gd name="connsiteY44" fmla="*/ 729237 h 890222"/>
              <a:gd name="connsiteX45" fmla="*/ 140731 w 889411"/>
              <a:gd name="connsiteY45" fmla="*/ 728938 h 890222"/>
              <a:gd name="connsiteX46" fmla="*/ 140103 w 889411"/>
              <a:gd name="connsiteY46" fmla="*/ 727692 h 890222"/>
              <a:gd name="connsiteX47" fmla="*/ 140055 w 889411"/>
              <a:gd name="connsiteY47" fmla="*/ 726043 h 890222"/>
              <a:gd name="connsiteX48" fmla="*/ 140196 w 889411"/>
              <a:gd name="connsiteY48" fmla="*/ 724256 h 890222"/>
              <a:gd name="connsiteX49" fmla="*/ 140166 w 889411"/>
              <a:gd name="connsiteY49" fmla="*/ 722587 h 890222"/>
              <a:gd name="connsiteX50" fmla="*/ 139920 w 889411"/>
              <a:gd name="connsiteY50" fmla="*/ 721902 h 890222"/>
              <a:gd name="connsiteX51" fmla="*/ 139113 w 889411"/>
              <a:gd name="connsiteY51" fmla="*/ 720494 h 890222"/>
              <a:gd name="connsiteX52" fmla="*/ 138487 w 889411"/>
              <a:gd name="connsiteY52" fmla="*/ 718865 h 890222"/>
              <a:gd name="connsiteX53" fmla="*/ 137863 w 889411"/>
              <a:gd name="connsiteY53" fmla="*/ 718237 h 890222"/>
              <a:gd name="connsiteX54" fmla="*/ 137206 w 889411"/>
              <a:gd name="connsiteY54" fmla="*/ 717724 h 890222"/>
              <a:gd name="connsiteX55" fmla="*/ 136731 w 889411"/>
              <a:gd name="connsiteY55" fmla="*/ 717225 h 890222"/>
              <a:gd name="connsiteX56" fmla="*/ 136021 w 889411"/>
              <a:gd name="connsiteY56" fmla="*/ 714662 h 890222"/>
              <a:gd name="connsiteX57" fmla="*/ 136094 w 889411"/>
              <a:gd name="connsiteY57" fmla="*/ 705066 h 890222"/>
              <a:gd name="connsiteX58" fmla="*/ 135730 w 889411"/>
              <a:gd name="connsiteY58" fmla="*/ 703494 h 890222"/>
              <a:gd name="connsiteX59" fmla="*/ 134422 w 889411"/>
              <a:gd name="connsiteY59" fmla="*/ 701027 h 890222"/>
              <a:gd name="connsiteX60" fmla="*/ 134036 w 889411"/>
              <a:gd name="connsiteY60" fmla="*/ 699975 h 890222"/>
              <a:gd name="connsiteX61" fmla="*/ 132638 w 889411"/>
              <a:gd name="connsiteY61" fmla="*/ 693778 h 890222"/>
              <a:gd name="connsiteX62" fmla="*/ 131999 w 889411"/>
              <a:gd name="connsiteY62" fmla="*/ 687467 h 890222"/>
              <a:gd name="connsiteX63" fmla="*/ 132060 w 889411"/>
              <a:gd name="connsiteY63" fmla="*/ 681652 h 890222"/>
              <a:gd name="connsiteX64" fmla="*/ 132546 w 889411"/>
              <a:gd name="connsiteY64" fmla="*/ 677326 h 890222"/>
              <a:gd name="connsiteX65" fmla="*/ 132451 w 889411"/>
              <a:gd name="connsiteY65" fmla="*/ 675739 h 890222"/>
              <a:gd name="connsiteX66" fmla="*/ 132023 w 889411"/>
              <a:gd name="connsiteY66" fmla="*/ 674177 h 890222"/>
              <a:gd name="connsiteX67" fmla="*/ 129901 w 889411"/>
              <a:gd name="connsiteY67" fmla="*/ 670728 h 890222"/>
              <a:gd name="connsiteX68" fmla="*/ 128569 w 889411"/>
              <a:gd name="connsiteY68" fmla="*/ 667802 h 890222"/>
              <a:gd name="connsiteX69" fmla="*/ 128007 w 889411"/>
              <a:gd name="connsiteY69" fmla="*/ 666176 h 890222"/>
              <a:gd name="connsiteX70" fmla="*/ 127662 w 889411"/>
              <a:gd name="connsiteY70" fmla="*/ 664674 h 890222"/>
              <a:gd name="connsiteX71" fmla="*/ 127261 w 889411"/>
              <a:gd name="connsiteY71" fmla="*/ 663551 h 890222"/>
              <a:gd name="connsiteX72" fmla="*/ 125780 w 889411"/>
              <a:gd name="connsiteY72" fmla="*/ 661110 h 890222"/>
              <a:gd name="connsiteX73" fmla="*/ 124120 w 889411"/>
              <a:gd name="connsiteY73" fmla="*/ 657003 h 890222"/>
              <a:gd name="connsiteX74" fmla="*/ 119361 w 889411"/>
              <a:gd name="connsiteY74" fmla="*/ 648390 h 890222"/>
              <a:gd name="connsiteX75" fmla="*/ 118525 w 889411"/>
              <a:gd name="connsiteY75" fmla="*/ 647284 h 890222"/>
              <a:gd name="connsiteX76" fmla="*/ 105295 w 889411"/>
              <a:gd name="connsiteY76" fmla="*/ 635880 h 890222"/>
              <a:gd name="connsiteX77" fmla="*/ 104911 w 889411"/>
              <a:gd name="connsiteY77" fmla="*/ 635185 h 890222"/>
              <a:gd name="connsiteX78" fmla="*/ 102294 w 889411"/>
              <a:gd name="connsiteY78" fmla="*/ 632244 h 890222"/>
              <a:gd name="connsiteX79" fmla="*/ 101408 w 889411"/>
              <a:gd name="connsiteY79" fmla="*/ 630963 h 890222"/>
              <a:gd name="connsiteX80" fmla="*/ 100261 w 889411"/>
              <a:gd name="connsiteY80" fmla="*/ 628096 h 890222"/>
              <a:gd name="connsiteX81" fmla="*/ 99160 w 889411"/>
              <a:gd name="connsiteY81" fmla="*/ 627316 h 890222"/>
              <a:gd name="connsiteX82" fmla="*/ 99876 w 889411"/>
              <a:gd name="connsiteY82" fmla="*/ 624463 h 890222"/>
              <a:gd name="connsiteX83" fmla="*/ 99495 w 889411"/>
              <a:gd name="connsiteY83" fmla="*/ 621053 h 890222"/>
              <a:gd name="connsiteX84" fmla="*/ 98478 w 889411"/>
              <a:gd name="connsiteY84" fmla="*/ 617777 h 890222"/>
              <a:gd name="connsiteX85" fmla="*/ 93294 w 889411"/>
              <a:gd name="connsiteY85" fmla="*/ 608607 h 890222"/>
              <a:gd name="connsiteX86" fmla="*/ 91530 w 889411"/>
              <a:gd name="connsiteY86" fmla="*/ 606526 h 890222"/>
              <a:gd name="connsiteX87" fmla="*/ 85134 w 889411"/>
              <a:gd name="connsiteY87" fmla="*/ 600791 h 890222"/>
              <a:gd name="connsiteX88" fmla="*/ 80890 w 889411"/>
              <a:gd name="connsiteY88" fmla="*/ 595609 h 890222"/>
              <a:gd name="connsiteX89" fmla="*/ 80447 w 889411"/>
              <a:gd name="connsiteY89" fmla="*/ 594645 h 890222"/>
              <a:gd name="connsiteX90" fmla="*/ 79770 w 889411"/>
              <a:gd name="connsiteY90" fmla="*/ 593521 h 890222"/>
              <a:gd name="connsiteX91" fmla="*/ 76119 w 889411"/>
              <a:gd name="connsiteY91" fmla="*/ 589422 h 890222"/>
              <a:gd name="connsiteX92" fmla="*/ 75110 w 889411"/>
              <a:gd name="connsiteY92" fmla="*/ 588927 h 890222"/>
              <a:gd name="connsiteX93" fmla="*/ 72721 w 889411"/>
              <a:gd name="connsiteY93" fmla="*/ 588086 h 890222"/>
              <a:gd name="connsiteX94" fmla="*/ 71594 w 889411"/>
              <a:gd name="connsiteY94" fmla="*/ 587306 h 890222"/>
              <a:gd name="connsiteX95" fmla="*/ 65661 w 889411"/>
              <a:gd name="connsiteY95" fmla="*/ 581817 h 890222"/>
              <a:gd name="connsiteX96" fmla="*/ 64589 w 889411"/>
              <a:gd name="connsiteY96" fmla="*/ 579844 h 890222"/>
              <a:gd name="connsiteX97" fmla="*/ 64137 w 889411"/>
              <a:gd name="connsiteY97" fmla="*/ 579203 h 890222"/>
              <a:gd name="connsiteX98" fmla="*/ 63941 w 889411"/>
              <a:gd name="connsiteY98" fmla="*/ 578716 h 890222"/>
              <a:gd name="connsiteX99" fmla="*/ 63483 w 889411"/>
              <a:gd name="connsiteY99" fmla="*/ 576246 h 890222"/>
              <a:gd name="connsiteX100" fmla="*/ 63269 w 889411"/>
              <a:gd name="connsiteY100" fmla="*/ 575611 h 890222"/>
              <a:gd name="connsiteX101" fmla="*/ 59581 w 889411"/>
              <a:gd name="connsiteY101" fmla="*/ 567625 h 890222"/>
              <a:gd name="connsiteX102" fmla="*/ 58605 w 889411"/>
              <a:gd name="connsiteY102" fmla="*/ 564688 h 890222"/>
              <a:gd name="connsiteX103" fmla="*/ 58069 w 889411"/>
              <a:gd name="connsiteY103" fmla="*/ 561538 h 890222"/>
              <a:gd name="connsiteX104" fmla="*/ 58164 w 889411"/>
              <a:gd name="connsiteY104" fmla="*/ 559918 h 890222"/>
              <a:gd name="connsiteX105" fmla="*/ 58873 w 889411"/>
              <a:gd name="connsiteY105" fmla="*/ 556952 h 890222"/>
              <a:gd name="connsiteX106" fmla="*/ 58889 w 889411"/>
              <a:gd name="connsiteY106" fmla="*/ 555491 h 890222"/>
              <a:gd name="connsiteX107" fmla="*/ 58987 w 889411"/>
              <a:gd name="connsiteY107" fmla="*/ 554728 h 890222"/>
              <a:gd name="connsiteX108" fmla="*/ 59676 w 889411"/>
              <a:gd name="connsiteY108" fmla="*/ 553054 h 890222"/>
              <a:gd name="connsiteX109" fmla="*/ 59771 w 889411"/>
              <a:gd name="connsiteY109" fmla="*/ 552274 h 890222"/>
              <a:gd name="connsiteX110" fmla="*/ 59533 w 889411"/>
              <a:gd name="connsiteY110" fmla="*/ 551478 h 890222"/>
              <a:gd name="connsiteX111" fmla="*/ 52441 w 889411"/>
              <a:gd name="connsiteY111" fmla="*/ 534608 h 890222"/>
              <a:gd name="connsiteX112" fmla="*/ 47040 w 889411"/>
              <a:gd name="connsiteY112" fmla="*/ 525596 h 890222"/>
              <a:gd name="connsiteX113" fmla="*/ 39759 w 889411"/>
              <a:gd name="connsiteY113" fmla="*/ 515966 h 890222"/>
              <a:gd name="connsiteX114" fmla="*/ 26831 w 889411"/>
              <a:gd name="connsiteY114" fmla="*/ 499066 h 890222"/>
              <a:gd name="connsiteX115" fmla="*/ 18238 w 889411"/>
              <a:gd name="connsiteY115" fmla="*/ 489758 h 890222"/>
              <a:gd name="connsiteX116" fmla="*/ 13041 w 889411"/>
              <a:gd name="connsiteY116" fmla="*/ 483106 h 890222"/>
              <a:gd name="connsiteX117" fmla="*/ 8703 w 889411"/>
              <a:gd name="connsiteY117" fmla="*/ 479871 h 890222"/>
              <a:gd name="connsiteX118" fmla="*/ 3748 w 889411"/>
              <a:gd name="connsiteY118" fmla="*/ 475714 h 890222"/>
              <a:gd name="connsiteX119" fmla="*/ 2147 w 889411"/>
              <a:gd name="connsiteY119" fmla="*/ 474455 h 890222"/>
              <a:gd name="connsiteX120" fmla="*/ 0 w 889411"/>
              <a:gd name="connsiteY120" fmla="*/ 453150 h 890222"/>
              <a:gd name="connsiteX121" fmla="*/ 42 w 889411"/>
              <a:gd name="connsiteY121" fmla="*/ 453321 h 890222"/>
              <a:gd name="connsiteX122" fmla="*/ 950 w 889411"/>
              <a:gd name="connsiteY122" fmla="*/ 454173 h 890222"/>
              <a:gd name="connsiteX123" fmla="*/ 1457 w 889411"/>
              <a:gd name="connsiteY123" fmla="*/ 455584 h 890222"/>
              <a:gd name="connsiteX124" fmla="*/ 2218 w 889411"/>
              <a:gd name="connsiteY124" fmla="*/ 456757 h 890222"/>
              <a:gd name="connsiteX125" fmla="*/ 3084 w 889411"/>
              <a:gd name="connsiteY125" fmla="*/ 458609 h 890222"/>
              <a:gd name="connsiteX126" fmla="*/ 4106 w 889411"/>
              <a:gd name="connsiteY126" fmla="*/ 462127 h 890222"/>
              <a:gd name="connsiteX127" fmla="*/ 3518 w 889411"/>
              <a:gd name="connsiteY127" fmla="*/ 464009 h 890222"/>
              <a:gd name="connsiteX128" fmla="*/ 4093 w 889411"/>
              <a:gd name="connsiteY128" fmla="*/ 466505 h 890222"/>
              <a:gd name="connsiteX129" fmla="*/ 3669 w 889411"/>
              <a:gd name="connsiteY129" fmla="*/ 469457 h 890222"/>
              <a:gd name="connsiteX130" fmla="*/ 4218 w 889411"/>
              <a:gd name="connsiteY130" fmla="*/ 469867 h 890222"/>
              <a:gd name="connsiteX131" fmla="*/ 5429 w 889411"/>
              <a:gd name="connsiteY131" fmla="*/ 468879 h 890222"/>
              <a:gd name="connsiteX132" fmla="*/ 5043 w 889411"/>
              <a:gd name="connsiteY132" fmla="*/ 466354 h 890222"/>
              <a:gd name="connsiteX133" fmla="*/ 4776 w 889411"/>
              <a:gd name="connsiteY133" fmla="*/ 464607 h 890222"/>
              <a:gd name="connsiteX134" fmla="*/ 4963 w 889411"/>
              <a:gd name="connsiteY134" fmla="*/ 463284 h 890222"/>
              <a:gd name="connsiteX135" fmla="*/ 5293 w 889411"/>
              <a:gd name="connsiteY135" fmla="*/ 460349 h 890222"/>
              <a:gd name="connsiteX136" fmla="*/ 3775 w 889411"/>
              <a:gd name="connsiteY136" fmla="*/ 457407 h 890222"/>
              <a:gd name="connsiteX137" fmla="*/ 3868 w 889411"/>
              <a:gd name="connsiteY137" fmla="*/ 456100 h 890222"/>
              <a:gd name="connsiteX138" fmla="*/ 3631 w 889411"/>
              <a:gd name="connsiteY138" fmla="*/ 454547 h 890222"/>
              <a:gd name="connsiteX139" fmla="*/ 4601 w 889411"/>
              <a:gd name="connsiteY139" fmla="*/ 453898 h 890222"/>
              <a:gd name="connsiteX140" fmla="*/ 5677 w 889411"/>
              <a:gd name="connsiteY140" fmla="*/ 455220 h 890222"/>
              <a:gd name="connsiteX141" fmla="*/ 6249 w 889411"/>
              <a:gd name="connsiteY141" fmla="*/ 456422 h 890222"/>
              <a:gd name="connsiteX142" fmla="*/ 6756 w 889411"/>
              <a:gd name="connsiteY142" fmla="*/ 457833 h 890222"/>
              <a:gd name="connsiteX143" fmla="*/ 7541 w 889411"/>
              <a:gd name="connsiteY143" fmla="*/ 459796 h 890222"/>
              <a:gd name="connsiteX144" fmla="*/ 7327 w 889411"/>
              <a:gd name="connsiteY144" fmla="*/ 462216 h 890222"/>
              <a:gd name="connsiteX145" fmla="*/ 8112 w 889411"/>
              <a:gd name="connsiteY145" fmla="*/ 464180 h 890222"/>
              <a:gd name="connsiteX146" fmla="*/ 8957 w 889411"/>
              <a:gd name="connsiteY146" fmla="*/ 466532 h 890222"/>
              <a:gd name="connsiteX147" fmla="*/ 8576 w 889411"/>
              <a:gd name="connsiteY147" fmla="*/ 468480 h 890222"/>
              <a:gd name="connsiteX148" fmla="*/ 9462 w 889411"/>
              <a:gd name="connsiteY148" fmla="*/ 469833 h 890222"/>
              <a:gd name="connsiteX149" fmla="*/ 9894 w 889411"/>
              <a:gd name="connsiteY149" fmla="*/ 472648 h 890222"/>
              <a:gd name="connsiteX150" fmla="*/ 10198 w 889411"/>
              <a:gd name="connsiteY150" fmla="*/ 475288 h 890222"/>
              <a:gd name="connsiteX151" fmla="*/ 11239 w 889411"/>
              <a:gd name="connsiteY151" fmla="*/ 475126 h 890222"/>
              <a:gd name="connsiteX152" fmla="*/ 11865 w 889411"/>
              <a:gd name="connsiteY152" fmla="*/ 474131 h 890222"/>
              <a:gd name="connsiteX153" fmla="*/ 11891 w 889411"/>
              <a:gd name="connsiteY153" fmla="*/ 473032 h 890222"/>
              <a:gd name="connsiteX154" fmla="*/ 11764 w 889411"/>
              <a:gd name="connsiteY154" fmla="*/ 471560 h 890222"/>
              <a:gd name="connsiteX155" fmla="*/ 12024 w 889411"/>
              <a:gd name="connsiteY155" fmla="*/ 470722 h 890222"/>
              <a:gd name="connsiteX156" fmla="*/ 13035 w 889411"/>
              <a:gd name="connsiteY156" fmla="*/ 469070 h 890222"/>
              <a:gd name="connsiteX157" fmla="*/ 12638 w 889411"/>
              <a:gd name="connsiteY157" fmla="*/ 467741 h 890222"/>
              <a:gd name="connsiteX158" fmla="*/ 12198 w 889411"/>
              <a:gd name="connsiteY158" fmla="*/ 466120 h 890222"/>
              <a:gd name="connsiteX159" fmla="*/ 12597 w 889411"/>
              <a:gd name="connsiteY159" fmla="*/ 465560 h 890222"/>
              <a:gd name="connsiteX160" fmla="*/ 14288 w 889411"/>
              <a:gd name="connsiteY160" fmla="*/ 468376 h 890222"/>
              <a:gd name="connsiteX161" fmla="*/ 14497 w 889411"/>
              <a:gd name="connsiteY161" fmla="*/ 469735 h 890222"/>
              <a:gd name="connsiteX162" fmla="*/ 14698 w 889411"/>
              <a:gd name="connsiteY162" fmla="*/ 471693 h 890222"/>
              <a:gd name="connsiteX163" fmla="*/ 14951 w 889411"/>
              <a:gd name="connsiteY163" fmla="*/ 473343 h 890222"/>
              <a:gd name="connsiteX164" fmla="*/ 14649 w 889411"/>
              <a:gd name="connsiteY164" fmla="*/ 475183 h 890222"/>
              <a:gd name="connsiteX165" fmla="*/ 15097 w 889411"/>
              <a:gd name="connsiteY165" fmla="*/ 476207 h 890222"/>
              <a:gd name="connsiteX166" fmla="*/ 14600 w 889411"/>
              <a:gd name="connsiteY166" fmla="*/ 477062 h 890222"/>
              <a:gd name="connsiteX167" fmla="*/ 15639 w 889411"/>
              <a:gd name="connsiteY167" fmla="*/ 477216 h 890222"/>
              <a:gd name="connsiteX168" fmla="*/ 16762 w 889411"/>
              <a:gd name="connsiteY168" fmla="*/ 476939 h 890222"/>
              <a:gd name="connsiteX169" fmla="*/ 17210 w 889411"/>
              <a:gd name="connsiteY169" fmla="*/ 477963 h 890222"/>
              <a:gd name="connsiteX170" fmla="*/ 17718 w 889411"/>
              <a:gd name="connsiteY170" fmla="*/ 479375 h 890222"/>
              <a:gd name="connsiteX171" fmla="*/ 17817 w 889411"/>
              <a:gd name="connsiteY171" fmla="*/ 480654 h 890222"/>
              <a:gd name="connsiteX172" fmla="*/ 18896 w 889411"/>
              <a:gd name="connsiteY172" fmla="*/ 480585 h 890222"/>
              <a:gd name="connsiteX173" fmla="*/ 18717 w 889411"/>
              <a:gd name="connsiteY173" fmla="*/ 478918 h 890222"/>
              <a:gd name="connsiteX174" fmla="*/ 18997 w 889411"/>
              <a:gd name="connsiteY174" fmla="*/ 477580 h 890222"/>
              <a:gd name="connsiteX175" fmla="*/ 19996 w 889411"/>
              <a:gd name="connsiteY175" fmla="*/ 477122 h 890222"/>
              <a:gd name="connsiteX176" fmla="*/ 21408 w 889411"/>
              <a:gd name="connsiteY176" fmla="*/ 476203 h 890222"/>
              <a:gd name="connsiteX177" fmla="*/ 22960 w 889411"/>
              <a:gd name="connsiteY177" fmla="*/ 475560 h 890222"/>
              <a:gd name="connsiteX178" fmla="*/ 23629 w 889411"/>
              <a:gd name="connsiteY178" fmla="*/ 474858 h 890222"/>
              <a:gd name="connsiteX179" fmla="*/ 24303 w 889411"/>
              <a:gd name="connsiteY179" fmla="*/ 475779 h 890222"/>
              <a:gd name="connsiteX180" fmla="*/ 26321 w 889411"/>
              <a:gd name="connsiteY180" fmla="*/ 475328 h 890222"/>
              <a:gd name="connsiteX181" fmla="*/ 26014 w 889411"/>
              <a:gd name="connsiteY181" fmla="*/ 472691 h 890222"/>
              <a:gd name="connsiteX182" fmla="*/ 27142 w 889411"/>
              <a:gd name="connsiteY182" fmla="*/ 471817 h 890222"/>
              <a:gd name="connsiteX183" fmla="*/ 28270 w 889411"/>
              <a:gd name="connsiteY183" fmla="*/ 470942 h 890222"/>
              <a:gd name="connsiteX184" fmla="*/ 29153 w 889411"/>
              <a:gd name="connsiteY184" fmla="*/ 469114 h 890222"/>
              <a:gd name="connsiteX185" fmla="*/ 29869 w 889411"/>
              <a:gd name="connsiteY185" fmla="*/ 466815 h 890222"/>
              <a:gd name="connsiteX186" fmla="*/ 29746 w 889411"/>
              <a:gd name="connsiteY186" fmla="*/ 464748 h 890222"/>
              <a:gd name="connsiteX187" fmla="*/ 28892 w 889411"/>
              <a:gd name="connsiteY187" fmla="*/ 461704 h 890222"/>
              <a:gd name="connsiteX188" fmla="*/ 27962 w 889411"/>
              <a:gd name="connsiteY188" fmla="*/ 460062 h 890222"/>
              <a:gd name="connsiteX189" fmla="*/ 28402 w 889411"/>
              <a:gd name="connsiteY189" fmla="*/ 458504 h 890222"/>
              <a:gd name="connsiteX190" fmla="*/ 28097 w 889411"/>
              <a:gd name="connsiteY190" fmla="*/ 455871 h 890222"/>
              <a:gd name="connsiteX191" fmla="*/ 26788 w 889411"/>
              <a:gd name="connsiteY191" fmla="*/ 454291 h 890222"/>
              <a:gd name="connsiteX192" fmla="*/ 24785 w 889411"/>
              <a:gd name="connsiteY192" fmla="*/ 452873 h 890222"/>
              <a:gd name="connsiteX193" fmla="*/ 22750 w 889411"/>
              <a:gd name="connsiteY193" fmla="*/ 451031 h 890222"/>
              <a:gd name="connsiteX194" fmla="*/ 20393 w 889411"/>
              <a:gd name="connsiteY194" fmla="*/ 449500 h 890222"/>
              <a:gd name="connsiteX195" fmla="*/ 18282 w 889411"/>
              <a:gd name="connsiteY195" fmla="*/ 449613 h 890222"/>
              <a:gd name="connsiteX196" fmla="*/ 13932 w 889411"/>
              <a:gd name="connsiteY196" fmla="*/ 449028 h 890222"/>
              <a:gd name="connsiteX197" fmla="*/ 13434 w 889411"/>
              <a:gd name="connsiteY197" fmla="*/ 447553 h 890222"/>
              <a:gd name="connsiteX198" fmla="*/ 13247 w 889411"/>
              <a:gd name="connsiteY198" fmla="*/ 446312 h 890222"/>
              <a:gd name="connsiteX199" fmla="*/ 12272 w 889411"/>
              <a:gd name="connsiteY199" fmla="*/ 445147 h 890222"/>
              <a:gd name="connsiteX200" fmla="*/ 10765 w 889411"/>
              <a:gd name="connsiteY200" fmla="*/ 443378 h 890222"/>
              <a:gd name="connsiteX201" fmla="*/ 7870 w 889411"/>
              <a:gd name="connsiteY201" fmla="*/ 440625 h 890222"/>
              <a:gd name="connsiteX202" fmla="*/ 5625 w 889411"/>
              <a:gd name="connsiteY202" fmla="*/ 440443 h 890222"/>
              <a:gd name="connsiteX203" fmla="*/ 4888 w 889411"/>
              <a:gd name="connsiteY203" fmla="*/ 438153 h 890222"/>
              <a:gd name="connsiteX204" fmla="*/ 4406 w 889411"/>
              <a:gd name="connsiteY204" fmla="*/ 436692 h 890222"/>
              <a:gd name="connsiteX205" fmla="*/ 4674 w 889411"/>
              <a:gd name="connsiteY205" fmla="*/ 434579 h 890222"/>
              <a:gd name="connsiteX206" fmla="*/ 3683 w 889411"/>
              <a:gd name="connsiteY206" fmla="*/ 434067 h 890222"/>
              <a:gd name="connsiteX207" fmla="*/ 2805 w 889411"/>
              <a:gd name="connsiteY207" fmla="*/ 432134 h 890222"/>
              <a:gd name="connsiteX208" fmla="*/ 2718 w 889411"/>
              <a:gd name="connsiteY208" fmla="*/ 429810 h 890222"/>
              <a:gd name="connsiteX209" fmla="*/ 815 w 889411"/>
              <a:gd name="connsiteY209" fmla="*/ 428988 h 890222"/>
              <a:gd name="connsiteX210" fmla="*/ 2659 w 889411"/>
              <a:gd name="connsiteY210" fmla="*/ 410692 h 890222"/>
              <a:gd name="connsiteX211" fmla="*/ 3338 w 889411"/>
              <a:gd name="connsiteY211" fmla="*/ 412002 h 890222"/>
              <a:gd name="connsiteX212" fmla="*/ 5172 w 889411"/>
              <a:gd name="connsiteY212" fmla="*/ 414125 h 890222"/>
              <a:gd name="connsiteX213" fmla="*/ 7222 w 889411"/>
              <a:gd name="connsiteY213" fmla="*/ 414814 h 890222"/>
              <a:gd name="connsiteX214" fmla="*/ 8496 w 889411"/>
              <a:gd name="connsiteY214" fmla="*/ 416934 h 890222"/>
              <a:gd name="connsiteX215" fmla="*/ 10269 w 889411"/>
              <a:gd name="connsiteY215" fmla="*/ 417478 h 890222"/>
              <a:gd name="connsiteX216" fmla="*/ 12036 w 889411"/>
              <a:gd name="connsiteY216" fmla="*/ 417478 h 890222"/>
              <a:gd name="connsiteX217" fmla="*/ 12046 w 889411"/>
              <a:gd name="connsiteY217" fmla="*/ 419919 h 890222"/>
              <a:gd name="connsiteX218" fmla="*/ 11894 w 889411"/>
              <a:gd name="connsiteY218" fmla="*/ 421284 h 890222"/>
              <a:gd name="connsiteX219" fmla="*/ 12464 w 889411"/>
              <a:gd name="connsiteY219" fmla="*/ 422731 h 890222"/>
              <a:gd name="connsiteX220" fmla="*/ 12850 w 889411"/>
              <a:gd name="connsiteY220" fmla="*/ 423133 h 890222"/>
              <a:gd name="connsiteX221" fmla="*/ 14019 w 889411"/>
              <a:gd name="connsiteY221" fmla="*/ 423512 h 890222"/>
              <a:gd name="connsiteX222" fmla="*/ 14888 w 889411"/>
              <a:gd name="connsiteY222" fmla="*/ 423743 h 890222"/>
              <a:gd name="connsiteX223" fmla="*/ 15337 w 889411"/>
              <a:gd name="connsiteY223" fmla="*/ 425137 h 890222"/>
              <a:gd name="connsiteX224" fmla="*/ 15051 w 889411"/>
              <a:gd name="connsiteY224" fmla="*/ 426401 h 890222"/>
              <a:gd name="connsiteX225" fmla="*/ 14049 w 889411"/>
              <a:gd name="connsiteY225" fmla="*/ 427654 h 890222"/>
              <a:gd name="connsiteX226" fmla="*/ 14497 w 889411"/>
              <a:gd name="connsiteY226" fmla="*/ 429048 h 890222"/>
              <a:gd name="connsiteX227" fmla="*/ 14822 w 889411"/>
              <a:gd name="connsiteY227" fmla="*/ 431192 h 890222"/>
              <a:gd name="connsiteX228" fmla="*/ 14609 w 889411"/>
              <a:gd name="connsiteY228" fmla="*/ 432932 h 890222"/>
              <a:gd name="connsiteX229" fmla="*/ 14063 w 889411"/>
              <a:gd name="connsiteY229" fmla="*/ 434847 h 890222"/>
              <a:gd name="connsiteX230" fmla="*/ 14476 w 889411"/>
              <a:gd name="connsiteY230" fmla="*/ 436003 h 890222"/>
              <a:gd name="connsiteX231" fmla="*/ 14334 w 889411"/>
              <a:gd name="connsiteY231" fmla="*/ 438221 h 890222"/>
              <a:gd name="connsiteX232" fmla="*/ 14705 w 889411"/>
              <a:gd name="connsiteY232" fmla="*/ 441458 h 890222"/>
              <a:gd name="connsiteX233" fmla="*/ 14411 w 889411"/>
              <a:gd name="connsiteY233" fmla="*/ 443456 h 890222"/>
              <a:gd name="connsiteX234" fmla="*/ 16285 w 889411"/>
              <a:gd name="connsiteY234" fmla="*/ 445603 h 890222"/>
              <a:gd name="connsiteX235" fmla="*/ 16466 w 889411"/>
              <a:gd name="connsiteY235" fmla="*/ 446797 h 890222"/>
              <a:gd name="connsiteX236" fmla="*/ 18678 w 889411"/>
              <a:gd name="connsiteY236" fmla="*/ 446448 h 890222"/>
              <a:gd name="connsiteX237" fmla="*/ 19056 w 889411"/>
              <a:gd name="connsiteY237" fmla="*/ 447365 h 890222"/>
              <a:gd name="connsiteX238" fmla="*/ 20883 w 889411"/>
              <a:gd name="connsiteY238" fmla="*/ 446833 h 890222"/>
              <a:gd name="connsiteX239" fmla="*/ 23320 w 889411"/>
              <a:gd name="connsiteY239" fmla="*/ 440105 h 890222"/>
              <a:gd name="connsiteX240" fmla="*/ 24131 w 889411"/>
              <a:gd name="connsiteY240" fmla="*/ 436807 h 890222"/>
              <a:gd name="connsiteX241" fmla="*/ 24433 w 889411"/>
              <a:gd name="connsiteY241" fmla="*/ 434077 h 890222"/>
              <a:gd name="connsiteX242" fmla="*/ 23030 w 889411"/>
              <a:gd name="connsiteY242" fmla="*/ 431017 h 890222"/>
              <a:gd name="connsiteX243" fmla="*/ 22779 w 889411"/>
              <a:gd name="connsiteY243" fmla="*/ 430271 h 890222"/>
              <a:gd name="connsiteX244" fmla="*/ 21981 w 889411"/>
              <a:gd name="connsiteY244" fmla="*/ 429075 h 890222"/>
              <a:gd name="connsiteX245" fmla="*/ 21740 w 889411"/>
              <a:gd name="connsiteY245" fmla="*/ 428389 h 890222"/>
              <a:gd name="connsiteX246" fmla="*/ 21640 w 889411"/>
              <a:gd name="connsiteY246" fmla="*/ 427365 h 890222"/>
              <a:gd name="connsiteX247" fmla="*/ 21791 w 889411"/>
              <a:gd name="connsiteY247" fmla="*/ 427087 h 890222"/>
              <a:gd name="connsiteX248" fmla="*/ 22083 w 889411"/>
              <a:gd name="connsiteY248" fmla="*/ 427187 h 890222"/>
              <a:gd name="connsiteX249" fmla="*/ 22467 w 889411"/>
              <a:gd name="connsiteY249" fmla="*/ 427256 h 890222"/>
              <a:gd name="connsiteX250" fmla="*/ 23861 w 889411"/>
              <a:gd name="connsiteY250" fmla="*/ 427327 h 890222"/>
              <a:gd name="connsiteX251" fmla="*/ 25672 w 889411"/>
              <a:gd name="connsiteY251" fmla="*/ 428886 h 890222"/>
              <a:gd name="connsiteX252" fmla="*/ 25692 w 889411"/>
              <a:gd name="connsiteY252" fmla="*/ 430589 h 890222"/>
              <a:gd name="connsiteX253" fmla="*/ 25820 w 889411"/>
              <a:gd name="connsiteY253" fmla="*/ 433007 h 890222"/>
              <a:gd name="connsiteX254" fmla="*/ 27033 w 889411"/>
              <a:gd name="connsiteY254" fmla="*/ 437084 h 890222"/>
              <a:gd name="connsiteX255" fmla="*/ 27004 w 889411"/>
              <a:gd name="connsiteY255" fmla="*/ 439357 h 890222"/>
              <a:gd name="connsiteX256" fmla="*/ 28621 w 889411"/>
              <a:gd name="connsiteY256" fmla="*/ 440493 h 890222"/>
              <a:gd name="connsiteX257" fmla="*/ 29919 w 889411"/>
              <a:gd name="connsiteY257" fmla="*/ 440412 h 890222"/>
              <a:gd name="connsiteX258" fmla="*/ 29682 w 889411"/>
              <a:gd name="connsiteY258" fmla="*/ 444352 h 890222"/>
              <a:gd name="connsiteX259" fmla="*/ 30546 w 889411"/>
              <a:gd name="connsiteY259" fmla="*/ 446901 h 890222"/>
              <a:gd name="connsiteX260" fmla="*/ 31723 w 889411"/>
              <a:gd name="connsiteY260" fmla="*/ 449158 h 890222"/>
              <a:gd name="connsiteX261" fmla="*/ 32093 w 889411"/>
              <a:gd name="connsiteY261" fmla="*/ 450809 h 890222"/>
              <a:gd name="connsiteX262" fmla="*/ 32849 w 889411"/>
              <a:gd name="connsiteY262" fmla="*/ 452644 h 890222"/>
              <a:gd name="connsiteX263" fmla="*/ 33423 w 889411"/>
              <a:gd name="connsiteY263" fmla="*/ 454231 h 890222"/>
              <a:gd name="connsiteX264" fmla="*/ 37366 w 889411"/>
              <a:gd name="connsiteY264" fmla="*/ 458044 h 890222"/>
              <a:gd name="connsiteX265" fmla="*/ 40904 w 889411"/>
              <a:gd name="connsiteY265" fmla="*/ 460912 h 890222"/>
              <a:gd name="connsiteX266" fmla="*/ 42080 w 889411"/>
              <a:gd name="connsiteY266" fmla="*/ 461582 h 890222"/>
              <a:gd name="connsiteX267" fmla="*/ 43244 w 889411"/>
              <a:gd name="connsiteY267" fmla="*/ 461398 h 890222"/>
              <a:gd name="connsiteX268" fmla="*/ 44324 w 889411"/>
              <a:gd name="connsiteY268" fmla="*/ 459884 h 890222"/>
              <a:gd name="connsiteX269" fmla="*/ 45422 w 889411"/>
              <a:gd name="connsiteY269" fmla="*/ 458491 h 890222"/>
              <a:gd name="connsiteX270" fmla="*/ 46018 w 889411"/>
              <a:gd name="connsiteY270" fmla="*/ 456932 h 890222"/>
              <a:gd name="connsiteX271" fmla="*/ 47637 w 889411"/>
              <a:gd name="connsiteY271" fmla="*/ 455823 h 890222"/>
              <a:gd name="connsiteX272" fmla="*/ 49077 w 889411"/>
              <a:gd name="connsiteY272" fmla="*/ 455108 h 890222"/>
              <a:gd name="connsiteX273" fmla="*/ 49313 w 889411"/>
              <a:gd name="connsiteY273" fmla="*/ 452751 h 890222"/>
              <a:gd name="connsiteX274" fmla="*/ 50167 w 889411"/>
              <a:gd name="connsiteY274" fmla="*/ 450542 h 890222"/>
              <a:gd name="connsiteX275" fmla="*/ 48762 w 889411"/>
              <a:gd name="connsiteY275" fmla="*/ 447589 h 890222"/>
              <a:gd name="connsiteX276" fmla="*/ 47521 w 889411"/>
              <a:gd name="connsiteY276" fmla="*/ 445709 h 890222"/>
              <a:gd name="connsiteX277" fmla="*/ 46864 w 889411"/>
              <a:gd name="connsiteY277" fmla="*/ 443737 h 890222"/>
              <a:gd name="connsiteX278" fmla="*/ 46144 w 889411"/>
              <a:gd name="connsiteY278" fmla="*/ 442142 h 890222"/>
              <a:gd name="connsiteX279" fmla="*/ 46185 w 889411"/>
              <a:gd name="connsiteY279" fmla="*/ 440063 h 890222"/>
              <a:gd name="connsiteX280" fmla="*/ 46415 w 889411"/>
              <a:gd name="connsiteY280" fmla="*/ 438443 h 890222"/>
              <a:gd name="connsiteX281" fmla="*/ 46799 w 889411"/>
              <a:gd name="connsiteY281" fmla="*/ 435310 h 890222"/>
              <a:gd name="connsiteX282" fmla="*/ 47132 w 889411"/>
              <a:gd name="connsiteY282" fmla="*/ 434889 h 890222"/>
              <a:gd name="connsiteX283" fmla="*/ 47228 w 889411"/>
              <a:gd name="connsiteY283" fmla="*/ 433987 h 890222"/>
              <a:gd name="connsiteX284" fmla="*/ 47177 w 889411"/>
              <a:gd name="connsiteY284" fmla="*/ 432987 h 890222"/>
              <a:gd name="connsiteX285" fmla="*/ 47016 w 889411"/>
              <a:gd name="connsiteY285" fmla="*/ 432216 h 890222"/>
              <a:gd name="connsiteX286" fmla="*/ 46158 w 889411"/>
              <a:gd name="connsiteY286" fmla="*/ 430736 h 890222"/>
              <a:gd name="connsiteX287" fmla="*/ 44068 w 889411"/>
              <a:gd name="connsiteY287" fmla="*/ 428137 h 890222"/>
              <a:gd name="connsiteX288" fmla="*/ 43465 w 889411"/>
              <a:gd name="connsiteY288" fmla="*/ 426359 h 890222"/>
              <a:gd name="connsiteX289" fmla="*/ 43650 w 889411"/>
              <a:gd name="connsiteY289" fmla="*/ 425729 h 890222"/>
              <a:gd name="connsiteX290" fmla="*/ 44317 w 889411"/>
              <a:gd name="connsiteY290" fmla="*/ 426059 h 890222"/>
              <a:gd name="connsiteX291" fmla="*/ 45368 w 889411"/>
              <a:gd name="connsiteY291" fmla="*/ 427103 h 890222"/>
              <a:gd name="connsiteX292" fmla="*/ 45776 w 889411"/>
              <a:gd name="connsiteY292" fmla="*/ 427338 h 890222"/>
              <a:gd name="connsiteX293" fmla="*/ 46608 w 889411"/>
              <a:gd name="connsiteY293" fmla="*/ 427157 h 890222"/>
              <a:gd name="connsiteX294" fmla="*/ 47483 w 889411"/>
              <a:gd name="connsiteY294" fmla="*/ 426789 h 890222"/>
              <a:gd name="connsiteX295" fmla="*/ 48006 w 889411"/>
              <a:gd name="connsiteY295" fmla="*/ 426460 h 890222"/>
              <a:gd name="connsiteX296" fmla="*/ 48168 w 889411"/>
              <a:gd name="connsiteY296" fmla="*/ 426394 h 890222"/>
              <a:gd name="connsiteX297" fmla="*/ 48842 w 889411"/>
              <a:gd name="connsiteY297" fmla="*/ 426334 h 890222"/>
              <a:gd name="connsiteX298" fmla="*/ 48112 w 889411"/>
              <a:gd name="connsiteY298" fmla="*/ 425072 h 890222"/>
              <a:gd name="connsiteX299" fmla="*/ 47219 w 889411"/>
              <a:gd name="connsiteY299" fmla="*/ 424441 h 890222"/>
              <a:gd name="connsiteX300" fmla="*/ 46421 w 889411"/>
              <a:gd name="connsiteY300" fmla="*/ 423724 h 890222"/>
              <a:gd name="connsiteX301" fmla="*/ 45974 w 889411"/>
              <a:gd name="connsiteY301" fmla="*/ 422134 h 890222"/>
              <a:gd name="connsiteX302" fmla="*/ 46255 w 889411"/>
              <a:gd name="connsiteY302" fmla="*/ 420701 h 890222"/>
              <a:gd name="connsiteX303" fmla="*/ 46825 w 889411"/>
              <a:gd name="connsiteY303" fmla="*/ 418902 h 890222"/>
              <a:gd name="connsiteX304" fmla="*/ 47138 w 889411"/>
              <a:gd name="connsiteY304" fmla="*/ 417094 h 890222"/>
              <a:gd name="connsiteX305" fmla="*/ 46623 w 889411"/>
              <a:gd name="connsiteY305" fmla="*/ 415653 h 890222"/>
              <a:gd name="connsiteX306" fmla="*/ 45464 w 889411"/>
              <a:gd name="connsiteY306" fmla="*/ 414856 h 890222"/>
              <a:gd name="connsiteX307" fmla="*/ 41995 w 889411"/>
              <a:gd name="connsiteY307" fmla="*/ 413389 h 890222"/>
              <a:gd name="connsiteX308" fmla="*/ 39430 w 889411"/>
              <a:gd name="connsiteY308" fmla="*/ 412849 h 890222"/>
              <a:gd name="connsiteX309" fmla="*/ 38829 w 889411"/>
              <a:gd name="connsiteY309" fmla="*/ 411706 h 890222"/>
              <a:gd name="connsiteX310" fmla="*/ 38410 w 889411"/>
              <a:gd name="connsiteY310" fmla="*/ 410561 h 890222"/>
              <a:gd name="connsiteX311" fmla="*/ 37508 w 889411"/>
              <a:gd name="connsiteY311" fmla="*/ 410170 h 890222"/>
              <a:gd name="connsiteX312" fmla="*/ 37618 w 889411"/>
              <a:gd name="connsiteY312" fmla="*/ 408914 h 890222"/>
              <a:gd name="connsiteX313" fmla="*/ 36954 w 889411"/>
              <a:gd name="connsiteY313" fmla="*/ 407666 h 890222"/>
              <a:gd name="connsiteX314" fmla="*/ 35920 w 889411"/>
              <a:gd name="connsiteY314" fmla="*/ 406742 h 890222"/>
              <a:gd name="connsiteX315" fmla="*/ 34897 w 889411"/>
              <a:gd name="connsiteY315" fmla="*/ 406448 h 890222"/>
              <a:gd name="connsiteX316" fmla="*/ 34653 w 889411"/>
              <a:gd name="connsiteY316" fmla="*/ 406169 h 890222"/>
              <a:gd name="connsiteX317" fmla="*/ 34164 w 889411"/>
              <a:gd name="connsiteY317" fmla="*/ 404834 h 890222"/>
              <a:gd name="connsiteX318" fmla="*/ 33725 w 889411"/>
              <a:gd name="connsiteY318" fmla="*/ 404585 h 890222"/>
              <a:gd name="connsiteX319" fmla="*/ 31087 w 889411"/>
              <a:gd name="connsiteY319" fmla="*/ 403456 h 890222"/>
              <a:gd name="connsiteX320" fmla="*/ 30410 w 889411"/>
              <a:gd name="connsiteY320" fmla="*/ 402562 h 890222"/>
              <a:gd name="connsiteX321" fmla="*/ 28090 w 889411"/>
              <a:gd name="connsiteY321" fmla="*/ 398141 h 890222"/>
              <a:gd name="connsiteX322" fmla="*/ 23110 w 889411"/>
              <a:gd name="connsiteY322" fmla="*/ 392899 h 890222"/>
              <a:gd name="connsiteX323" fmla="*/ 21188 w 889411"/>
              <a:gd name="connsiteY323" fmla="*/ 390252 h 890222"/>
              <a:gd name="connsiteX324" fmla="*/ 15334 w 889411"/>
              <a:gd name="connsiteY324" fmla="*/ 380162 h 890222"/>
              <a:gd name="connsiteX325" fmla="*/ 14839 w 889411"/>
              <a:gd name="connsiteY325" fmla="*/ 378549 h 890222"/>
              <a:gd name="connsiteX326" fmla="*/ 14352 w 889411"/>
              <a:gd name="connsiteY326" fmla="*/ 377420 h 890222"/>
              <a:gd name="connsiteX327" fmla="*/ 11397 w 889411"/>
              <a:gd name="connsiteY327" fmla="*/ 373753 h 890222"/>
              <a:gd name="connsiteX328" fmla="*/ 10561 w 889411"/>
              <a:gd name="connsiteY328" fmla="*/ 371901 h 890222"/>
              <a:gd name="connsiteX329" fmla="*/ 10082 w 889411"/>
              <a:gd name="connsiteY329" fmla="*/ 371196 h 890222"/>
              <a:gd name="connsiteX330" fmla="*/ 9113 w 889411"/>
              <a:gd name="connsiteY330" fmla="*/ 370489 h 890222"/>
              <a:gd name="connsiteX331" fmla="*/ 6814 w 889411"/>
              <a:gd name="connsiteY331" fmla="*/ 369471 h 890222"/>
              <a:gd name="connsiteX332" fmla="*/ 8232 w 889411"/>
              <a:gd name="connsiteY332" fmla="*/ 355406 h 890222"/>
              <a:gd name="connsiteX333" fmla="*/ 444300 w 889411"/>
              <a:gd name="connsiteY333" fmla="*/ 0 h 89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89411" h="890222">
                <a:moveTo>
                  <a:pt x="43206" y="609313"/>
                </a:moveTo>
                <a:lnTo>
                  <a:pt x="42291" y="610607"/>
                </a:lnTo>
                <a:lnTo>
                  <a:pt x="41460" y="612175"/>
                </a:lnTo>
                <a:lnTo>
                  <a:pt x="40754" y="613025"/>
                </a:lnTo>
                <a:lnTo>
                  <a:pt x="40342" y="613952"/>
                </a:lnTo>
                <a:lnTo>
                  <a:pt x="39826" y="614239"/>
                </a:lnTo>
                <a:lnTo>
                  <a:pt x="39419" y="612950"/>
                </a:lnTo>
                <a:lnTo>
                  <a:pt x="39115" y="611808"/>
                </a:lnTo>
                <a:lnTo>
                  <a:pt x="40557" y="611292"/>
                </a:lnTo>
                <a:lnTo>
                  <a:pt x="40956" y="610532"/>
                </a:lnTo>
                <a:lnTo>
                  <a:pt x="41375" y="609644"/>
                </a:lnTo>
                <a:lnTo>
                  <a:pt x="42307" y="609455"/>
                </a:lnTo>
                <a:close/>
                <a:moveTo>
                  <a:pt x="444300" y="0"/>
                </a:moveTo>
                <a:cubicBezTo>
                  <a:pt x="690128" y="0"/>
                  <a:pt x="889411" y="199283"/>
                  <a:pt x="889411" y="445111"/>
                </a:cubicBezTo>
                <a:cubicBezTo>
                  <a:pt x="889411" y="690939"/>
                  <a:pt x="690128" y="890222"/>
                  <a:pt x="444300" y="890222"/>
                </a:cubicBezTo>
                <a:cubicBezTo>
                  <a:pt x="352115" y="890222"/>
                  <a:pt x="266475" y="862198"/>
                  <a:pt x="195434" y="814204"/>
                </a:cubicBezTo>
                <a:lnTo>
                  <a:pt x="183548" y="804397"/>
                </a:lnTo>
                <a:lnTo>
                  <a:pt x="182027" y="802603"/>
                </a:lnTo>
                <a:lnTo>
                  <a:pt x="175714" y="790908"/>
                </a:lnTo>
                <a:lnTo>
                  <a:pt x="169787" y="781133"/>
                </a:lnTo>
                <a:lnTo>
                  <a:pt x="163938" y="773650"/>
                </a:lnTo>
                <a:lnTo>
                  <a:pt x="159812" y="770435"/>
                </a:lnTo>
                <a:lnTo>
                  <a:pt x="158224" y="766100"/>
                </a:lnTo>
                <a:lnTo>
                  <a:pt x="158075" y="765353"/>
                </a:lnTo>
                <a:lnTo>
                  <a:pt x="157672" y="764413"/>
                </a:lnTo>
                <a:lnTo>
                  <a:pt x="152683" y="757058"/>
                </a:lnTo>
                <a:lnTo>
                  <a:pt x="152424" y="756484"/>
                </a:lnTo>
                <a:lnTo>
                  <a:pt x="151996" y="755099"/>
                </a:lnTo>
                <a:lnTo>
                  <a:pt x="148931" y="749348"/>
                </a:lnTo>
                <a:lnTo>
                  <a:pt x="148502" y="748151"/>
                </a:lnTo>
                <a:lnTo>
                  <a:pt x="148092" y="745380"/>
                </a:lnTo>
                <a:lnTo>
                  <a:pt x="147719" y="743986"/>
                </a:lnTo>
                <a:lnTo>
                  <a:pt x="145551" y="738525"/>
                </a:lnTo>
                <a:lnTo>
                  <a:pt x="144498" y="736464"/>
                </a:lnTo>
                <a:lnTo>
                  <a:pt x="144265" y="736129"/>
                </a:lnTo>
                <a:lnTo>
                  <a:pt x="143607" y="735433"/>
                </a:lnTo>
                <a:lnTo>
                  <a:pt x="143420" y="735097"/>
                </a:lnTo>
                <a:lnTo>
                  <a:pt x="143431" y="734544"/>
                </a:lnTo>
                <a:lnTo>
                  <a:pt x="143917" y="733712"/>
                </a:lnTo>
                <a:lnTo>
                  <a:pt x="143990" y="733228"/>
                </a:lnTo>
                <a:lnTo>
                  <a:pt x="143809" y="731617"/>
                </a:lnTo>
                <a:lnTo>
                  <a:pt x="143620" y="730803"/>
                </a:lnTo>
                <a:lnTo>
                  <a:pt x="143305" y="730231"/>
                </a:lnTo>
                <a:lnTo>
                  <a:pt x="142689" y="729851"/>
                </a:lnTo>
                <a:lnTo>
                  <a:pt x="141240" y="729237"/>
                </a:lnTo>
                <a:lnTo>
                  <a:pt x="140731" y="728938"/>
                </a:lnTo>
                <a:lnTo>
                  <a:pt x="140103" y="727692"/>
                </a:lnTo>
                <a:lnTo>
                  <a:pt x="140055" y="726043"/>
                </a:lnTo>
                <a:lnTo>
                  <a:pt x="140196" y="724256"/>
                </a:lnTo>
                <a:lnTo>
                  <a:pt x="140166" y="722587"/>
                </a:lnTo>
                <a:lnTo>
                  <a:pt x="139920" y="721902"/>
                </a:lnTo>
                <a:lnTo>
                  <a:pt x="139113" y="720494"/>
                </a:lnTo>
                <a:lnTo>
                  <a:pt x="138487" y="718865"/>
                </a:lnTo>
                <a:lnTo>
                  <a:pt x="137863" y="718237"/>
                </a:lnTo>
                <a:lnTo>
                  <a:pt x="137206" y="717724"/>
                </a:lnTo>
                <a:lnTo>
                  <a:pt x="136731" y="717225"/>
                </a:lnTo>
                <a:lnTo>
                  <a:pt x="136021" y="714662"/>
                </a:lnTo>
                <a:lnTo>
                  <a:pt x="136094" y="705066"/>
                </a:lnTo>
                <a:lnTo>
                  <a:pt x="135730" y="703494"/>
                </a:lnTo>
                <a:lnTo>
                  <a:pt x="134422" y="701027"/>
                </a:lnTo>
                <a:lnTo>
                  <a:pt x="134036" y="699975"/>
                </a:lnTo>
                <a:lnTo>
                  <a:pt x="132638" y="693778"/>
                </a:lnTo>
                <a:lnTo>
                  <a:pt x="131999" y="687467"/>
                </a:lnTo>
                <a:lnTo>
                  <a:pt x="132060" y="681652"/>
                </a:lnTo>
                <a:lnTo>
                  <a:pt x="132546" y="677326"/>
                </a:lnTo>
                <a:lnTo>
                  <a:pt x="132451" y="675739"/>
                </a:lnTo>
                <a:lnTo>
                  <a:pt x="132023" y="674177"/>
                </a:lnTo>
                <a:lnTo>
                  <a:pt x="129901" y="670728"/>
                </a:lnTo>
                <a:lnTo>
                  <a:pt x="128569" y="667802"/>
                </a:lnTo>
                <a:lnTo>
                  <a:pt x="128007" y="666176"/>
                </a:lnTo>
                <a:lnTo>
                  <a:pt x="127662" y="664674"/>
                </a:lnTo>
                <a:lnTo>
                  <a:pt x="127261" y="663551"/>
                </a:lnTo>
                <a:lnTo>
                  <a:pt x="125780" y="661110"/>
                </a:lnTo>
                <a:lnTo>
                  <a:pt x="124120" y="657003"/>
                </a:lnTo>
                <a:lnTo>
                  <a:pt x="119361" y="648390"/>
                </a:lnTo>
                <a:lnTo>
                  <a:pt x="118525" y="647284"/>
                </a:lnTo>
                <a:lnTo>
                  <a:pt x="105295" y="635880"/>
                </a:lnTo>
                <a:lnTo>
                  <a:pt x="104911" y="635185"/>
                </a:lnTo>
                <a:lnTo>
                  <a:pt x="102294" y="632244"/>
                </a:lnTo>
                <a:lnTo>
                  <a:pt x="101408" y="630963"/>
                </a:lnTo>
                <a:lnTo>
                  <a:pt x="100261" y="628096"/>
                </a:lnTo>
                <a:lnTo>
                  <a:pt x="99160" y="627316"/>
                </a:lnTo>
                <a:lnTo>
                  <a:pt x="99876" y="624463"/>
                </a:lnTo>
                <a:lnTo>
                  <a:pt x="99495" y="621053"/>
                </a:lnTo>
                <a:lnTo>
                  <a:pt x="98478" y="617777"/>
                </a:lnTo>
                <a:lnTo>
                  <a:pt x="93294" y="608607"/>
                </a:lnTo>
                <a:lnTo>
                  <a:pt x="91530" y="606526"/>
                </a:lnTo>
                <a:lnTo>
                  <a:pt x="85134" y="600791"/>
                </a:lnTo>
                <a:lnTo>
                  <a:pt x="80890" y="595609"/>
                </a:lnTo>
                <a:lnTo>
                  <a:pt x="80447" y="594645"/>
                </a:lnTo>
                <a:lnTo>
                  <a:pt x="79770" y="593521"/>
                </a:lnTo>
                <a:lnTo>
                  <a:pt x="76119" y="589422"/>
                </a:lnTo>
                <a:lnTo>
                  <a:pt x="75110" y="588927"/>
                </a:lnTo>
                <a:lnTo>
                  <a:pt x="72721" y="588086"/>
                </a:lnTo>
                <a:lnTo>
                  <a:pt x="71594" y="587306"/>
                </a:lnTo>
                <a:lnTo>
                  <a:pt x="65661" y="581817"/>
                </a:lnTo>
                <a:lnTo>
                  <a:pt x="64589" y="579844"/>
                </a:lnTo>
                <a:lnTo>
                  <a:pt x="64137" y="579203"/>
                </a:lnTo>
                <a:lnTo>
                  <a:pt x="63941" y="578716"/>
                </a:lnTo>
                <a:lnTo>
                  <a:pt x="63483" y="576246"/>
                </a:lnTo>
                <a:lnTo>
                  <a:pt x="63269" y="575611"/>
                </a:lnTo>
                <a:lnTo>
                  <a:pt x="59581" y="567625"/>
                </a:lnTo>
                <a:lnTo>
                  <a:pt x="58605" y="564688"/>
                </a:lnTo>
                <a:lnTo>
                  <a:pt x="58069" y="561538"/>
                </a:lnTo>
                <a:lnTo>
                  <a:pt x="58164" y="559918"/>
                </a:lnTo>
                <a:lnTo>
                  <a:pt x="58873" y="556952"/>
                </a:lnTo>
                <a:lnTo>
                  <a:pt x="58889" y="555491"/>
                </a:lnTo>
                <a:lnTo>
                  <a:pt x="58987" y="554728"/>
                </a:lnTo>
                <a:lnTo>
                  <a:pt x="59676" y="553054"/>
                </a:lnTo>
                <a:lnTo>
                  <a:pt x="59771" y="552274"/>
                </a:lnTo>
                <a:lnTo>
                  <a:pt x="59533" y="551478"/>
                </a:lnTo>
                <a:lnTo>
                  <a:pt x="52441" y="534608"/>
                </a:lnTo>
                <a:lnTo>
                  <a:pt x="47040" y="525596"/>
                </a:lnTo>
                <a:lnTo>
                  <a:pt x="39759" y="515966"/>
                </a:lnTo>
                <a:lnTo>
                  <a:pt x="26831" y="499066"/>
                </a:lnTo>
                <a:lnTo>
                  <a:pt x="18238" y="489758"/>
                </a:lnTo>
                <a:lnTo>
                  <a:pt x="13041" y="483106"/>
                </a:lnTo>
                <a:lnTo>
                  <a:pt x="8703" y="479871"/>
                </a:lnTo>
                <a:lnTo>
                  <a:pt x="3748" y="475714"/>
                </a:lnTo>
                <a:lnTo>
                  <a:pt x="2147" y="474455"/>
                </a:lnTo>
                <a:lnTo>
                  <a:pt x="0" y="453150"/>
                </a:lnTo>
                <a:lnTo>
                  <a:pt x="42" y="453321"/>
                </a:lnTo>
                <a:lnTo>
                  <a:pt x="950" y="454173"/>
                </a:lnTo>
                <a:lnTo>
                  <a:pt x="1457" y="455584"/>
                </a:lnTo>
                <a:lnTo>
                  <a:pt x="2218" y="456757"/>
                </a:lnTo>
                <a:lnTo>
                  <a:pt x="3084" y="458609"/>
                </a:lnTo>
                <a:lnTo>
                  <a:pt x="4106" y="462127"/>
                </a:lnTo>
                <a:lnTo>
                  <a:pt x="3518" y="464009"/>
                </a:lnTo>
                <a:lnTo>
                  <a:pt x="4093" y="466505"/>
                </a:lnTo>
                <a:lnTo>
                  <a:pt x="3669" y="469457"/>
                </a:lnTo>
                <a:lnTo>
                  <a:pt x="4218" y="469867"/>
                </a:lnTo>
                <a:lnTo>
                  <a:pt x="5429" y="468879"/>
                </a:lnTo>
                <a:lnTo>
                  <a:pt x="5043" y="466354"/>
                </a:lnTo>
                <a:lnTo>
                  <a:pt x="4776" y="464607"/>
                </a:lnTo>
                <a:lnTo>
                  <a:pt x="4963" y="463284"/>
                </a:lnTo>
                <a:lnTo>
                  <a:pt x="5293" y="460349"/>
                </a:lnTo>
                <a:lnTo>
                  <a:pt x="3775" y="457407"/>
                </a:lnTo>
                <a:lnTo>
                  <a:pt x="3868" y="456100"/>
                </a:lnTo>
                <a:lnTo>
                  <a:pt x="3631" y="454547"/>
                </a:lnTo>
                <a:lnTo>
                  <a:pt x="4601" y="453898"/>
                </a:lnTo>
                <a:lnTo>
                  <a:pt x="5677" y="455220"/>
                </a:lnTo>
                <a:lnTo>
                  <a:pt x="6249" y="456422"/>
                </a:lnTo>
                <a:lnTo>
                  <a:pt x="6756" y="457833"/>
                </a:lnTo>
                <a:lnTo>
                  <a:pt x="7541" y="459796"/>
                </a:lnTo>
                <a:lnTo>
                  <a:pt x="7327" y="462216"/>
                </a:lnTo>
                <a:lnTo>
                  <a:pt x="8112" y="464180"/>
                </a:lnTo>
                <a:lnTo>
                  <a:pt x="8957" y="466532"/>
                </a:lnTo>
                <a:lnTo>
                  <a:pt x="8576" y="468480"/>
                </a:lnTo>
                <a:lnTo>
                  <a:pt x="9462" y="469833"/>
                </a:lnTo>
                <a:lnTo>
                  <a:pt x="9894" y="472648"/>
                </a:lnTo>
                <a:lnTo>
                  <a:pt x="10198" y="475288"/>
                </a:lnTo>
                <a:lnTo>
                  <a:pt x="11239" y="475126"/>
                </a:lnTo>
                <a:lnTo>
                  <a:pt x="11865" y="474131"/>
                </a:lnTo>
                <a:lnTo>
                  <a:pt x="11891" y="473032"/>
                </a:lnTo>
                <a:lnTo>
                  <a:pt x="11764" y="471560"/>
                </a:lnTo>
                <a:lnTo>
                  <a:pt x="12024" y="470722"/>
                </a:lnTo>
                <a:lnTo>
                  <a:pt x="13035" y="469070"/>
                </a:lnTo>
                <a:lnTo>
                  <a:pt x="12638" y="467741"/>
                </a:lnTo>
                <a:lnTo>
                  <a:pt x="12198" y="466120"/>
                </a:lnTo>
                <a:lnTo>
                  <a:pt x="12597" y="465560"/>
                </a:lnTo>
                <a:lnTo>
                  <a:pt x="14288" y="468376"/>
                </a:lnTo>
                <a:lnTo>
                  <a:pt x="14497" y="469735"/>
                </a:lnTo>
                <a:lnTo>
                  <a:pt x="14698" y="471693"/>
                </a:lnTo>
                <a:lnTo>
                  <a:pt x="14951" y="473343"/>
                </a:lnTo>
                <a:lnTo>
                  <a:pt x="14649" y="475183"/>
                </a:lnTo>
                <a:lnTo>
                  <a:pt x="15097" y="476207"/>
                </a:lnTo>
                <a:lnTo>
                  <a:pt x="14600" y="477062"/>
                </a:lnTo>
                <a:lnTo>
                  <a:pt x="15639" y="477216"/>
                </a:lnTo>
                <a:lnTo>
                  <a:pt x="16762" y="476939"/>
                </a:lnTo>
                <a:lnTo>
                  <a:pt x="17210" y="477963"/>
                </a:lnTo>
                <a:lnTo>
                  <a:pt x="17718" y="479375"/>
                </a:lnTo>
                <a:lnTo>
                  <a:pt x="17817" y="480654"/>
                </a:lnTo>
                <a:lnTo>
                  <a:pt x="18896" y="480585"/>
                </a:lnTo>
                <a:lnTo>
                  <a:pt x="18717" y="478918"/>
                </a:lnTo>
                <a:lnTo>
                  <a:pt x="18997" y="477580"/>
                </a:lnTo>
                <a:lnTo>
                  <a:pt x="19996" y="477122"/>
                </a:lnTo>
                <a:lnTo>
                  <a:pt x="21408" y="476203"/>
                </a:lnTo>
                <a:lnTo>
                  <a:pt x="22960" y="475560"/>
                </a:lnTo>
                <a:lnTo>
                  <a:pt x="23629" y="474858"/>
                </a:lnTo>
                <a:lnTo>
                  <a:pt x="24303" y="475779"/>
                </a:lnTo>
                <a:lnTo>
                  <a:pt x="26321" y="475328"/>
                </a:lnTo>
                <a:lnTo>
                  <a:pt x="26014" y="472691"/>
                </a:lnTo>
                <a:lnTo>
                  <a:pt x="27142" y="471817"/>
                </a:lnTo>
                <a:lnTo>
                  <a:pt x="28270" y="470942"/>
                </a:lnTo>
                <a:lnTo>
                  <a:pt x="29153" y="469114"/>
                </a:lnTo>
                <a:lnTo>
                  <a:pt x="29869" y="466815"/>
                </a:lnTo>
                <a:lnTo>
                  <a:pt x="29746" y="464748"/>
                </a:lnTo>
                <a:lnTo>
                  <a:pt x="28892" y="461704"/>
                </a:lnTo>
                <a:lnTo>
                  <a:pt x="27962" y="460062"/>
                </a:lnTo>
                <a:lnTo>
                  <a:pt x="28402" y="458504"/>
                </a:lnTo>
                <a:lnTo>
                  <a:pt x="28097" y="455871"/>
                </a:lnTo>
                <a:lnTo>
                  <a:pt x="26788" y="454291"/>
                </a:lnTo>
                <a:lnTo>
                  <a:pt x="24785" y="452873"/>
                </a:lnTo>
                <a:lnTo>
                  <a:pt x="22750" y="451031"/>
                </a:lnTo>
                <a:lnTo>
                  <a:pt x="20393" y="449500"/>
                </a:lnTo>
                <a:lnTo>
                  <a:pt x="18282" y="449613"/>
                </a:lnTo>
                <a:lnTo>
                  <a:pt x="13932" y="449028"/>
                </a:lnTo>
                <a:lnTo>
                  <a:pt x="13434" y="447553"/>
                </a:lnTo>
                <a:lnTo>
                  <a:pt x="13247" y="446312"/>
                </a:lnTo>
                <a:lnTo>
                  <a:pt x="12272" y="445147"/>
                </a:lnTo>
                <a:lnTo>
                  <a:pt x="10765" y="443378"/>
                </a:lnTo>
                <a:lnTo>
                  <a:pt x="7870" y="440625"/>
                </a:lnTo>
                <a:lnTo>
                  <a:pt x="5625" y="440443"/>
                </a:lnTo>
                <a:lnTo>
                  <a:pt x="4888" y="438153"/>
                </a:lnTo>
                <a:lnTo>
                  <a:pt x="4406" y="436692"/>
                </a:lnTo>
                <a:lnTo>
                  <a:pt x="4674" y="434579"/>
                </a:lnTo>
                <a:lnTo>
                  <a:pt x="3683" y="434067"/>
                </a:lnTo>
                <a:lnTo>
                  <a:pt x="2805" y="432134"/>
                </a:lnTo>
                <a:lnTo>
                  <a:pt x="2718" y="429810"/>
                </a:lnTo>
                <a:lnTo>
                  <a:pt x="815" y="428988"/>
                </a:lnTo>
                <a:lnTo>
                  <a:pt x="2659" y="410692"/>
                </a:lnTo>
                <a:lnTo>
                  <a:pt x="3338" y="412002"/>
                </a:lnTo>
                <a:lnTo>
                  <a:pt x="5172" y="414125"/>
                </a:lnTo>
                <a:lnTo>
                  <a:pt x="7222" y="414814"/>
                </a:lnTo>
                <a:lnTo>
                  <a:pt x="8496" y="416934"/>
                </a:lnTo>
                <a:lnTo>
                  <a:pt x="10269" y="417478"/>
                </a:lnTo>
                <a:lnTo>
                  <a:pt x="12036" y="417478"/>
                </a:lnTo>
                <a:lnTo>
                  <a:pt x="12046" y="419919"/>
                </a:lnTo>
                <a:lnTo>
                  <a:pt x="11894" y="421284"/>
                </a:lnTo>
                <a:lnTo>
                  <a:pt x="12464" y="422731"/>
                </a:lnTo>
                <a:lnTo>
                  <a:pt x="12850" y="423133"/>
                </a:lnTo>
                <a:lnTo>
                  <a:pt x="14019" y="423512"/>
                </a:lnTo>
                <a:lnTo>
                  <a:pt x="14888" y="423743"/>
                </a:lnTo>
                <a:lnTo>
                  <a:pt x="15337" y="425137"/>
                </a:lnTo>
                <a:lnTo>
                  <a:pt x="15051" y="426401"/>
                </a:lnTo>
                <a:lnTo>
                  <a:pt x="14049" y="427654"/>
                </a:lnTo>
                <a:lnTo>
                  <a:pt x="14497" y="429048"/>
                </a:lnTo>
                <a:lnTo>
                  <a:pt x="14822" y="431192"/>
                </a:lnTo>
                <a:lnTo>
                  <a:pt x="14609" y="432932"/>
                </a:lnTo>
                <a:lnTo>
                  <a:pt x="14063" y="434847"/>
                </a:lnTo>
                <a:lnTo>
                  <a:pt x="14476" y="436003"/>
                </a:lnTo>
                <a:lnTo>
                  <a:pt x="14334" y="438221"/>
                </a:lnTo>
                <a:lnTo>
                  <a:pt x="14705" y="441458"/>
                </a:lnTo>
                <a:lnTo>
                  <a:pt x="14411" y="443456"/>
                </a:lnTo>
                <a:lnTo>
                  <a:pt x="16285" y="445603"/>
                </a:lnTo>
                <a:lnTo>
                  <a:pt x="16466" y="446797"/>
                </a:lnTo>
                <a:lnTo>
                  <a:pt x="18678" y="446448"/>
                </a:lnTo>
                <a:lnTo>
                  <a:pt x="19056" y="447365"/>
                </a:lnTo>
                <a:lnTo>
                  <a:pt x="20883" y="446833"/>
                </a:lnTo>
                <a:lnTo>
                  <a:pt x="23320" y="440105"/>
                </a:lnTo>
                <a:lnTo>
                  <a:pt x="24131" y="436807"/>
                </a:lnTo>
                <a:lnTo>
                  <a:pt x="24433" y="434077"/>
                </a:lnTo>
                <a:lnTo>
                  <a:pt x="23030" y="431017"/>
                </a:lnTo>
                <a:lnTo>
                  <a:pt x="22779" y="430271"/>
                </a:lnTo>
                <a:lnTo>
                  <a:pt x="21981" y="429075"/>
                </a:lnTo>
                <a:lnTo>
                  <a:pt x="21740" y="428389"/>
                </a:lnTo>
                <a:lnTo>
                  <a:pt x="21640" y="427365"/>
                </a:lnTo>
                <a:lnTo>
                  <a:pt x="21791" y="427087"/>
                </a:lnTo>
                <a:lnTo>
                  <a:pt x="22083" y="427187"/>
                </a:lnTo>
                <a:lnTo>
                  <a:pt x="22467" y="427256"/>
                </a:lnTo>
                <a:lnTo>
                  <a:pt x="23861" y="427327"/>
                </a:lnTo>
                <a:lnTo>
                  <a:pt x="25672" y="428886"/>
                </a:lnTo>
                <a:lnTo>
                  <a:pt x="25692" y="430589"/>
                </a:lnTo>
                <a:lnTo>
                  <a:pt x="25820" y="433007"/>
                </a:lnTo>
                <a:lnTo>
                  <a:pt x="27033" y="437084"/>
                </a:lnTo>
                <a:lnTo>
                  <a:pt x="27004" y="439357"/>
                </a:lnTo>
                <a:lnTo>
                  <a:pt x="28621" y="440493"/>
                </a:lnTo>
                <a:lnTo>
                  <a:pt x="29919" y="440412"/>
                </a:lnTo>
                <a:lnTo>
                  <a:pt x="29682" y="444352"/>
                </a:lnTo>
                <a:lnTo>
                  <a:pt x="30546" y="446901"/>
                </a:lnTo>
                <a:lnTo>
                  <a:pt x="31723" y="449158"/>
                </a:lnTo>
                <a:lnTo>
                  <a:pt x="32093" y="450809"/>
                </a:lnTo>
                <a:lnTo>
                  <a:pt x="32849" y="452644"/>
                </a:lnTo>
                <a:lnTo>
                  <a:pt x="33423" y="454231"/>
                </a:lnTo>
                <a:lnTo>
                  <a:pt x="37366" y="458044"/>
                </a:lnTo>
                <a:lnTo>
                  <a:pt x="40904" y="460912"/>
                </a:lnTo>
                <a:lnTo>
                  <a:pt x="42080" y="461582"/>
                </a:lnTo>
                <a:lnTo>
                  <a:pt x="43244" y="461398"/>
                </a:lnTo>
                <a:lnTo>
                  <a:pt x="44324" y="459884"/>
                </a:lnTo>
                <a:lnTo>
                  <a:pt x="45422" y="458491"/>
                </a:lnTo>
                <a:lnTo>
                  <a:pt x="46018" y="456932"/>
                </a:lnTo>
                <a:lnTo>
                  <a:pt x="47637" y="455823"/>
                </a:lnTo>
                <a:lnTo>
                  <a:pt x="49077" y="455108"/>
                </a:lnTo>
                <a:lnTo>
                  <a:pt x="49313" y="452751"/>
                </a:lnTo>
                <a:lnTo>
                  <a:pt x="50167" y="450542"/>
                </a:lnTo>
                <a:lnTo>
                  <a:pt x="48762" y="447589"/>
                </a:lnTo>
                <a:lnTo>
                  <a:pt x="47521" y="445709"/>
                </a:lnTo>
                <a:lnTo>
                  <a:pt x="46864" y="443737"/>
                </a:lnTo>
                <a:lnTo>
                  <a:pt x="46144" y="442142"/>
                </a:lnTo>
                <a:lnTo>
                  <a:pt x="46185" y="440063"/>
                </a:lnTo>
                <a:lnTo>
                  <a:pt x="46415" y="438443"/>
                </a:lnTo>
                <a:lnTo>
                  <a:pt x="46799" y="435310"/>
                </a:lnTo>
                <a:lnTo>
                  <a:pt x="47132" y="434889"/>
                </a:lnTo>
                <a:lnTo>
                  <a:pt x="47228" y="433987"/>
                </a:lnTo>
                <a:lnTo>
                  <a:pt x="47177" y="432987"/>
                </a:lnTo>
                <a:lnTo>
                  <a:pt x="47016" y="432216"/>
                </a:lnTo>
                <a:lnTo>
                  <a:pt x="46158" y="430736"/>
                </a:lnTo>
                <a:lnTo>
                  <a:pt x="44068" y="428137"/>
                </a:lnTo>
                <a:lnTo>
                  <a:pt x="43465" y="426359"/>
                </a:lnTo>
                <a:lnTo>
                  <a:pt x="43650" y="425729"/>
                </a:lnTo>
                <a:lnTo>
                  <a:pt x="44317" y="426059"/>
                </a:lnTo>
                <a:lnTo>
                  <a:pt x="45368" y="427103"/>
                </a:lnTo>
                <a:lnTo>
                  <a:pt x="45776" y="427338"/>
                </a:lnTo>
                <a:lnTo>
                  <a:pt x="46608" y="427157"/>
                </a:lnTo>
                <a:lnTo>
                  <a:pt x="47483" y="426789"/>
                </a:lnTo>
                <a:lnTo>
                  <a:pt x="48006" y="426460"/>
                </a:lnTo>
                <a:lnTo>
                  <a:pt x="48168" y="426394"/>
                </a:lnTo>
                <a:lnTo>
                  <a:pt x="48842" y="426334"/>
                </a:lnTo>
                <a:lnTo>
                  <a:pt x="48112" y="425072"/>
                </a:lnTo>
                <a:lnTo>
                  <a:pt x="47219" y="424441"/>
                </a:lnTo>
                <a:lnTo>
                  <a:pt x="46421" y="423724"/>
                </a:lnTo>
                <a:lnTo>
                  <a:pt x="45974" y="422134"/>
                </a:lnTo>
                <a:lnTo>
                  <a:pt x="46255" y="420701"/>
                </a:lnTo>
                <a:lnTo>
                  <a:pt x="46825" y="418902"/>
                </a:lnTo>
                <a:lnTo>
                  <a:pt x="47138" y="417094"/>
                </a:lnTo>
                <a:lnTo>
                  <a:pt x="46623" y="415653"/>
                </a:lnTo>
                <a:lnTo>
                  <a:pt x="45464" y="414856"/>
                </a:lnTo>
                <a:lnTo>
                  <a:pt x="41995" y="413389"/>
                </a:lnTo>
                <a:lnTo>
                  <a:pt x="39430" y="412849"/>
                </a:lnTo>
                <a:lnTo>
                  <a:pt x="38829" y="411706"/>
                </a:lnTo>
                <a:lnTo>
                  <a:pt x="38410" y="410561"/>
                </a:lnTo>
                <a:lnTo>
                  <a:pt x="37508" y="410170"/>
                </a:lnTo>
                <a:lnTo>
                  <a:pt x="37618" y="408914"/>
                </a:lnTo>
                <a:lnTo>
                  <a:pt x="36954" y="407666"/>
                </a:lnTo>
                <a:lnTo>
                  <a:pt x="35920" y="406742"/>
                </a:lnTo>
                <a:lnTo>
                  <a:pt x="34897" y="406448"/>
                </a:lnTo>
                <a:lnTo>
                  <a:pt x="34653" y="406169"/>
                </a:lnTo>
                <a:lnTo>
                  <a:pt x="34164" y="404834"/>
                </a:lnTo>
                <a:lnTo>
                  <a:pt x="33725" y="404585"/>
                </a:lnTo>
                <a:lnTo>
                  <a:pt x="31087" y="403456"/>
                </a:lnTo>
                <a:lnTo>
                  <a:pt x="30410" y="402562"/>
                </a:lnTo>
                <a:lnTo>
                  <a:pt x="28090" y="398141"/>
                </a:lnTo>
                <a:lnTo>
                  <a:pt x="23110" y="392899"/>
                </a:lnTo>
                <a:lnTo>
                  <a:pt x="21188" y="390252"/>
                </a:lnTo>
                <a:lnTo>
                  <a:pt x="15334" y="380162"/>
                </a:lnTo>
                <a:lnTo>
                  <a:pt x="14839" y="378549"/>
                </a:lnTo>
                <a:lnTo>
                  <a:pt x="14352" y="377420"/>
                </a:lnTo>
                <a:lnTo>
                  <a:pt x="11397" y="373753"/>
                </a:lnTo>
                <a:lnTo>
                  <a:pt x="10561" y="371901"/>
                </a:lnTo>
                <a:lnTo>
                  <a:pt x="10082" y="371196"/>
                </a:lnTo>
                <a:lnTo>
                  <a:pt x="9113" y="370489"/>
                </a:lnTo>
                <a:lnTo>
                  <a:pt x="6814" y="369471"/>
                </a:lnTo>
                <a:lnTo>
                  <a:pt x="8232" y="355406"/>
                </a:lnTo>
                <a:cubicBezTo>
                  <a:pt x="49737" y="152576"/>
                  <a:pt x="229201" y="0"/>
                  <a:pt x="444300" y="0"/>
                </a:cubicBezTo>
                <a:close/>
              </a:path>
            </a:pathLst>
          </a:custGeom>
          <a:solidFill>
            <a:schemeClr val="tx2">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144000" rIns="180000" bIns="36000" numCol="1" spcCol="0" rtlCol="0" fromWordArt="0" anchor="t" anchorCtr="0" forceAA="0" compatLnSpc="1">
            <a:prstTxWarp prst="textNoShape">
              <a:avLst/>
            </a:prstTxWarp>
            <a:noAutofit/>
          </a:bodyPr>
          <a:lstStyle/>
          <a:p>
            <a:pPr algn="r">
              <a:spcAft>
                <a:spcPts val="600"/>
              </a:spcAft>
            </a:pPr>
            <a:r>
              <a:rPr lang="en-US" sz="1000" b="1">
                <a:solidFill>
                  <a:schemeClr val="tx1"/>
                </a:solidFill>
              </a:rPr>
              <a:t>13</a:t>
            </a:r>
          </a:p>
        </p:txBody>
      </p:sp>
      <p:sp>
        <p:nvSpPr>
          <p:cNvPr id="25" name="Freeform 24">
            <a:extLst>
              <a:ext uri="{FF2B5EF4-FFF2-40B4-BE49-F238E27FC236}">
                <a16:creationId xmlns:a16="http://schemas.microsoft.com/office/drawing/2014/main" id="{5B7ED7E4-66AC-0C04-9F9A-A037C18932A0}"/>
              </a:ext>
              <a:ext uri="{C183D7F6-B498-43B3-948B-1728B52AA6E4}">
                <adec:decorative xmlns:adec="http://schemas.microsoft.com/office/drawing/2017/decorative" val="1"/>
              </a:ext>
            </a:extLst>
          </p:cNvPr>
          <p:cNvSpPr/>
          <p:nvPr/>
        </p:nvSpPr>
        <p:spPr>
          <a:xfrm>
            <a:off x="5986459" y="4449945"/>
            <a:ext cx="608034" cy="608034"/>
          </a:xfrm>
          <a:custGeom>
            <a:avLst/>
            <a:gdLst>
              <a:gd name="connsiteX0" fmla="*/ 304017 w 608034"/>
              <a:gd name="connsiteY0" fmla="*/ 0 h 608034"/>
              <a:gd name="connsiteX1" fmla="*/ 608034 w 608034"/>
              <a:gd name="connsiteY1" fmla="*/ 304017 h 608034"/>
              <a:gd name="connsiteX2" fmla="*/ 304017 w 608034"/>
              <a:gd name="connsiteY2" fmla="*/ 608034 h 608034"/>
              <a:gd name="connsiteX3" fmla="*/ 89045 w 608034"/>
              <a:gd name="connsiteY3" fmla="*/ 518990 h 608034"/>
              <a:gd name="connsiteX4" fmla="*/ 83980 w 608034"/>
              <a:gd name="connsiteY4" fmla="*/ 512851 h 608034"/>
              <a:gd name="connsiteX5" fmla="*/ 83993 w 608034"/>
              <a:gd name="connsiteY5" fmla="*/ 512764 h 608034"/>
              <a:gd name="connsiteX6" fmla="*/ 83812 w 608034"/>
              <a:gd name="connsiteY6" fmla="*/ 511153 h 608034"/>
              <a:gd name="connsiteX7" fmla="*/ 83623 w 608034"/>
              <a:gd name="connsiteY7" fmla="*/ 510339 h 608034"/>
              <a:gd name="connsiteX8" fmla="*/ 83308 w 608034"/>
              <a:gd name="connsiteY8" fmla="*/ 509767 h 608034"/>
              <a:gd name="connsiteX9" fmla="*/ 82692 w 608034"/>
              <a:gd name="connsiteY9" fmla="*/ 509387 h 608034"/>
              <a:gd name="connsiteX10" fmla="*/ 81243 w 608034"/>
              <a:gd name="connsiteY10" fmla="*/ 508773 h 608034"/>
              <a:gd name="connsiteX11" fmla="*/ 80734 w 608034"/>
              <a:gd name="connsiteY11" fmla="*/ 508474 h 608034"/>
              <a:gd name="connsiteX12" fmla="*/ 80106 w 608034"/>
              <a:gd name="connsiteY12" fmla="*/ 507228 h 608034"/>
              <a:gd name="connsiteX13" fmla="*/ 80058 w 608034"/>
              <a:gd name="connsiteY13" fmla="*/ 505579 h 608034"/>
              <a:gd name="connsiteX14" fmla="*/ 80199 w 608034"/>
              <a:gd name="connsiteY14" fmla="*/ 503792 h 608034"/>
              <a:gd name="connsiteX15" fmla="*/ 80169 w 608034"/>
              <a:gd name="connsiteY15" fmla="*/ 502123 h 608034"/>
              <a:gd name="connsiteX16" fmla="*/ 79923 w 608034"/>
              <a:gd name="connsiteY16" fmla="*/ 501438 h 608034"/>
              <a:gd name="connsiteX17" fmla="*/ 79116 w 608034"/>
              <a:gd name="connsiteY17" fmla="*/ 500030 h 608034"/>
              <a:gd name="connsiteX18" fmla="*/ 78490 w 608034"/>
              <a:gd name="connsiteY18" fmla="*/ 498401 h 608034"/>
              <a:gd name="connsiteX19" fmla="*/ 77866 w 608034"/>
              <a:gd name="connsiteY19" fmla="*/ 497773 h 608034"/>
              <a:gd name="connsiteX20" fmla="*/ 77209 w 608034"/>
              <a:gd name="connsiteY20" fmla="*/ 497260 h 608034"/>
              <a:gd name="connsiteX21" fmla="*/ 76734 w 608034"/>
              <a:gd name="connsiteY21" fmla="*/ 496761 h 608034"/>
              <a:gd name="connsiteX22" fmla="*/ 76024 w 608034"/>
              <a:gd name="connsiteY22" fmla="*/ 494198 h 608034"/>
              <a:gd name="connsiteX23" fmla="*/ 76097 w 608034"/>
              <a:gd name="connsiteY23" fmla="*/ 484602 h 608034"/>
              <a:gd name="connsiteX24" fmla="*/ 75733 w 608034"/>
              <a:gd name="connsiteY24" fmla="*/ 483030 h 608034"/>
              <a:gd name="connsiteX25" fmla="*/ 74425 w 608034"/>
              <a:gd name="connsiteY25" fmla="*/ 480563 h 608034"/>
              <a:gd name="connsiteX26" fmla="*/ 74039 w 608034"/>
              <a:gd name="connsiteY26" fmla="*/ 479511 h 608034"/>
              <a:gd name="connsiteX27" fmla="*/ 72641 w 608034"/>
              <a:gd name="connsiteY27" fmla="*/ 473314 h 608034"/>
              <a:gd name="connsiteX28" fmla="*/ 72002 w 608034"/>
              <a:gd name="connsiteY28" fmla="*/ 467003 h 608034"/>
              <a:gd name="connsiteX29" fmla="*/ 72063 w 608034"/>
              <a:gd name="connsiteY29" fmla="*/ 461188 h 608034"/>
              <a:gd name="connsiteX30" fmla="*/ 72549 w 608034"/>
              <a:gd name="connsiteY30" fmla="*/ 456862 h 608034"/>
              <a:gd name="connsiteX31" fmla="*/ 72454 w 608034"/>
              <a:gd name="connsiteY31" fmla="*/ 455275 h 608034"/>
              <a:gd name="connsiteX32" fmla="*/ 72026 w 608034"/>
              <a:gd name="connsiteY32" fmla="*/ 453713 h 608034"/>
              <a:gd name="connsiteX33" fmla="*/ 69904 w 608034"/>
              <a:gd name="connsiteY33" fmla="*/ 450264 h 608034"/>
              <a:gd name="connsiteX34" fmla="*/ 68572 w 608034"/>
              <a:gd name="connsiteY34" fmla="*/ 447338 h 608034"/>
              <a:gd name="connsiteX35" fmla="*/ 68010 w 608034"/>
              <a:gd name="connsiteY35" fmla="*/ 445712 h 608034"/>
              <a:gd name="connsiteX36" fmla="*/ 67665 w 608034"/>
              <a:gd name="connsiteY36" fmla="*/ 444210 h 608034"/>
              <a:gd name="connsiteX37" fmla="*/ 67264 w 608034"/>
              <a:gd name="connsiteY37" fmla="*/ 443087 h 608034"/>
              <a:gd name="connsiteX38" fmla="*/ 65783 w 608034"/>
              <a:gd name="connsiteY38" fmla="*/ 440646 h 608034"/>
              <a:gd name="connsiteX39" fmla="*/ 64123 w 608034"/>
              <a:gd name="connsiteY39" fmla="*/ 436539 h 608034"/>
              <a:gd name="connsiteX40" fmla="*/ 59364 w 608034"/>
              <a:gd name="connsiteY40" fmla="*/ 427926 h 608034"/>
              <a:gd name="connsiteX41" fmla="*/ 58528 w 608034"/>
              <a:gd name="connsiteY41" fmla="*/ 426820 h 608034"/>
              <a:gd name="connsiteX42" fmla="*/ 45298 w 608034"/>
              <a:gd name="connsiteY42" fmla="*/ 415416 h 608034"/>
              <a:gd name="connsiteX43" fmla="*/ 44914 w 608034"/>
              <a:gd name="connsiteY43" fmla="*/ 414721 h 608034"/>
              <a:gd name="connsiteX44" fmla="*/ 42297 w 608034"/>
              <a:gd name="connsiteY44" fmla="*/ 411780 h 608034"/>
              <a:gd name="connsiteX45" fmla="*/ 41411 w 608034"/>
              <a:gd name="connsiteY45" fmla="*/ 410499 h 608034"/>
              <a:gd name="connsiteX46" fmla="*/ 40264 w 608034"/>
              <a:gd name="connsiteY46" fmla="*/ 407632 h 608034"/>
              <a:gd name="connsiteX47" fmla="*/ 39163 w 608034"/>
              <a:gd name="connsiteY47" fmla="*/ 406852 h 608034"/>
              <a:gd name="connsiteX48" fmla="*/ 39879 w 608034"/>
              <a:gd name="connsiteY48" fmla="*/ 403999 h 608034"/>
              <a:gd name="connsiteX49" fmla="*/ 39498 w 608034"/>
              <a:gd name="connsiteY49" fmla="*/ 400589 h 608034"/>
              <a:gd name="connsiteX50" fmla="*/ 38481 w 608034"/>
              <a:gd name="connsiteY50" fmla="*/ 397313 h 608034"/>
              <a:gd name="connsiteX51" fmla="*/ 33297 w 608034"/>
              <a:gd name="connsiteY51" fmla="*/ 388143 h 608034"/>
              <a:gd name="connsiteX52" fmla="*/ 31533 w 608034"/>
              <a:gd name="connsiteY52" fmla="*/ 386062 h 608034"/>
              <a:gd name="connsiteX53" fmla="*/ 25137 w 608034"/>
              <a:gd name="connsiteY53" fmla="*/ 380327 h 608034"/>
              <a:gd name="connsiteX54" fmla="*/ 20893 w 608034"/>
              <a:gd name="connsiteY54" fmla="*/ 375145 h 608034"/>
              <a:gd name="connsiteX55" fmla="*/ 20450 w 608034"/>
              <a:gd name="connsiteY55" fmla="*/ 374181 h 608034"/>
              <a:gd name="connsiteX56" fmla="*/ 19773 w 608034"/>
              <a:gd name="connsiteY56" fmla="*/ 373057 h 608034"/>
              <a:gd name="connsiteX57" fmla="*/ 16122 w 608034"/>
              <a:gd name="connsiteY57" fmla="*/ 368958 h 608034"/>
              <a:gd name="connsiteX58" fmla="*/ 15113 w 608034"/>
              <a:gd name="connsiteY58" fmla="*/ 368463 h 608034"/>
              <a:gd name="connsiteX59" fmla="*/ 12724 w 608034"/>
              <a:gd name="connsiteY59" fmla="*/ 367622 h 608034"/>
              <a:gd name="connsiteX60" fmla="*/ 11597 w 608034"/>
              <a:gd name="connsiteY60" fmla="*/ 366842 h 608034"/>
              <a:gd name="connsiteX61" fmla="*/ 5792 w 608034"/>
              <a:gd name="connsiteY61" fmla="*/ 361471 h 608034"/>
              <a:gd name="connsiteX62" fmla="*/ 0 w 608034"/>
              <a:gd name="connsiteY62" fmla="*/ 304017 h 608034"/>
              <a:gd name="connsiteX63" fmla="*/ 304017 w 608034"/>
              <a:gd name="connsiteY63" fmla="*/ 0 h 60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034" h="608034">
                <a:moveTo>
                  <a:pt x="304017" y="0"/>
                </a:moveTo>
                <a:cubicBezTo>
                  <a:pt x="471921" y="0"/>
                  <a:pt x="608034" y="136113"/>
                  <a:pt x="608034" y="304017"/>
                </a:cubicBezTo>
                <a:cubicBezTo>
                  <a:pt x="608034" y="471921"/>
                  <a:pt x="471921" y="608034"/>
                  <a:pt x="304017" y="608034"/>
                </a:cubicBezTo>
                <a:cubicBezTo>
                  <a:pt x="220065" y="608034"/>
                  <a:pt x="144061" y="574006"/>
                  <a:pt x="89045" y="518990"/>
                </a:cubicBezTo>
                <a:lnTo>
                  <a:pt x="83980" y="512851"/>
                </a:lnTo>
                <a:lnTo>
                  <a:pt x="83993" y="512764"/>
                </a:lnTo>
                <a:lnTo>
                  <a:pt x="83812" y="511153"/>
                </a:lnTo>
                <a:lnTo>
                  <a:pt x="83623" y="510339"/>
                </a:lnTo>
                <a:lnTo>
                  <a:pt x="83308" y="509767"/>
                </a:lnTo>
                <a:lnTo>
                  <a:pt x="82692" y="509387"/>
                </a:lnTo>
                <a:lnTo>
                  <a:pt x="81243" y="508773"/>
                </a:lnTo>
                <a:lnTo>
                  <a:pt x="80734" y="508474"/>
                </a:lnTo>
                <a:lnTo>
                  <a:pt x="80106" y="507228"/>
                </a:lnTo>
                <a:lnTo>
                  <a:pt x="80058" y="505579"/>
                </a:lnTo>
                <a:lnTo>
                  <a:pt x="80199" y="503792"/>
                </a:lnTo>
                <a:lnTo>
                  <a:pt x="80169" y="502123"/>
                </a:lnTo>
                <a:lnTo>
                  <a:pt x="79923" y="501438"/>
                </a:lnTo>
                <a:lnTo>
                  <a:pt x="79116" y="500030"/>
                </a:lnTo>
                <a:lnTo>
                  <a:pt x="78490" y="498401"/>
                </a:lnTo>
                <a:lnTo>
                  <a:pt x="77866" y="497773"/>
                </a:lnTo>
                <a:lnTo>
                  <a:pt x="77209" y="497260"/>
                </a:lnTo>
                <a:lnTo>
                  <a:pt x="76734" y="496761"/>
                </a:lnTo>
                <a:lnTo>
                  <a:pt x="76024" y="494198"/>
                </a:lnTo>
                <a:lnTo>
                  <a:pt x="76097" y="484602"/>
                </a:lnTo>
                <a:lnTo>
                  <a:pt x="75733" y="483030"/>
                </a:lnTo>
                <a:lnTo>
                  <a:pt x="74425" y="480563"/>
                </a:lnTo>
                <a:lnTo>
                  <a:pt x="74039" y="479511"/>
                </a:lnTo>
                <a:lnTo>
                  <a:pt x="72641" y="473314"/>
                </a:lnTo>
                <a:lnTo>
                  <a:pt x="72002" y="467003"/>
                </a:lnTo>
                <a:lnTo>
                  <a:pt x="72063" y="461188"/>
                </a:lnTo>
                <a:lnTo>
                  <a:pt x="72549" y="456862"/>
                </a:lnTo>
                <a:lnTo>
                  <a:pt x="72454" y="455275"/>
                </a:lnTo>
                <a:lnTo>
                  <a:pt x="72026" y="453713"/>
                </a:lnTo>
                <a:lnTo>
                  <a:pt x="69904" y="450264"/>
                </a:lnTo>
                <a:lnTo>
                  <a:pt x="68572" y="447338"/>
                </a:lnTo>
                <a:lnTo>
                  <a:pt x="68010" y="445712"/>
                </a:lnTo>
                <a:lnTo>
                  <a:pt x="67665" y="444210"/>
                </a:lnTo>
                <a:lnTo>
                  <a:pt x="67264" y="443087"/>
                </a:lnTo>
                <a:lnTo>
                  <a:pt x="65783" y="440646"/>
                </a:lnTo>
                <a:lnTo>
                  <a:pt x="64123" y="436539"/>
                </a:lnTo>
                <a:lnTo>
                  <a:pt x="59364" y="427926"/>
                </a:lnTo>
                <a:lnTo>
                  <a:pt x="58528" y="426820"/>
                </a:lnTo>
                <a:lnTo>
                  <a:pt x="45298" y="415416"/>
                </a:lnTo>
                <a:lnTo>
                  <a:pt x="44914" y="414721"/>
                </a:lnTo>
                <a:lnTo>
                  <a:pt x="42297" y="411780"/>
                </a:lnTo>
                <a:lnTo>
                  <a:pt x="41411" y="410499"/>
                </a:lnTo>
                <a:lnTo>
                  <a:pt x="40264" y="407632"/>
                </a:lnTo>
                <a:lnTo>
                  <a:pt x="39163" y="406852"/>
                </a:lnTo>
                <a:lnTo>
                  <a:pt x="39879" y="403999"/>
                </a:lnTo>
                <a:lnTo>
                  <a:pt x="39498" y="400589"/>
                </a:lnTo>
                <a:lnTo>
                  <a:pt x="38481" y="397313"/>
                </a:lnTo>
                <a:lnTo>
                  <a:pt x="33297" y="388143"/>
                </a:lnTo>
                <a:lnTo>
                  <a:pt x="31533" y="386062"/>
                </a:lnTo>
                <a:lnTo>
                  <a:pt x="25137" y="380327"/>
                </a:lnTo>
                <a:lnTo>
                  <a:pt x="20893" y="375145"/>
                </a:lnTo>
                <a:lnTo>
                  <a:pt x="20450" y="374181"/>
                </a:lnTo>
                <a:lnTo>
                  <a:pt x="19773" y="373057"/>
                </a:lnTo>
                <a:lnTo>
                  <a:pt x="16122" y="368958"/>
                </a:lnTo>
                <a:lnTo>
                  <a:pt x="15113" y="368463"/>
                </a:lnTo>
                <a:lnTo>
                  <a:pt x="12724" y="367622"/>
                </a:lnTo>
                <a:lnTo>
                  <a:pt x="11597" y="366842"/>
                </a:lnTo>
                <a:lnTo>
                  <a:pt x="5792" y="361471"/>
                </a:lnTo>
                <a:lnTo>
                  <a:pt x="0" y="304017"/>
                </a:lnTo>
                <a:cubicBezTo>
                  <a:pt x="0" y="136113"/>
                  <a:pt x="136113" y="0"/>
                  <a:pt x="304017" y="0"/>
                </a:cubicBezTo>
                <a:close/>
              </a:path>
            </a:pathLst>
          </a:cu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144000" rIns="144000" bIns="36000" numCol="1" spcCol="0" rtlCol="0" fromWordArt="0" anchor="t" anchorCtr="0" forceAA="0" compatLnSpc="1">
            <a:prstTxWarp prst="textNoShape">
              <a:avLst/>
            </a:prstTxWarp>
            <a:noAutofit/>
          </a:bodyPr>
          <a:lstStyle/>
          <a:p>
            <a:pPr algn="r">
              <a:spcAft>
                <a:spcPts val="600"/>
              </a:spcAft>
            </a:pPr>
            <a:r>
              <a:rPr lang="en-US" sz="1000" b="1">
                <a:solidFill>
                  <a:schemeClr val="accent2">
                    <a:lumMod val="10000"/>
                  </a:schemeClr>
                </a:solidFill>
              </a:rPr>
              <a:t>22</a:t>
            </a:r>
          </a:p>
        </p:txBody>
      </p:sp>
      <p:sp>
        <p:nvSpPr>
          <p:cNvPr id="38" name="Freeform 37">
            <a:extLst>
              <a:ext uri="{FF2B5EF4-FFF2-40B4-BE49-F238E27FC236}">
                <a16:creationId xmlns:a16="http://schemas.microsoft.com/office/drawing/2014/main" id="{9B4726A0-D4F3-8FCA-0B03-7BC08E81EF1D}"/>
              </a:ext>
              <a:ext uri="{C183D7F6-B498-43B3-948B-1728B52AA6E4}">
                <adec:decorative xmlns:adec="http://schemas.microsoft.com/office/drawing/2017/decorative" val="1"/>
              </a:ext>
            </a:extLst>
          </p:cNvPr>
          <p:cNvSpPr/>
          <p:nvPr/>
        </p:nvSpPr>
        <p:spPr>
          <a:xfrm>
            <a:off x="6032564" y="4674592"/>
            <a:ext cx="257912" cy="257912"/>
          </a:xfrm>
          <a:custGeom>
            <a:avLst/>
            <a:gdLst>
              <a:gd name="connsiteX0" fmla="*/ 156036 w 312072"/>
              <a:gd name="connsiteY0" fmla="*/ 0 h 312072"/>
              <a:gd name="connsiteX1" fmla="*/ 312072 w 312072"/>
              <a:gd name="connsiteY1" fmla="*/ 156036 h 312072"/>
              <a:gd name="connsiteX2" fmla="*/ 156036 w 312072"/>
              <a:gd name="connsiteY2" fmla="*/ 312072 h 312072"/>
              <a:gd name="connsiteX3" fmla="*/ 0 w 312072"/>
              <a:gd name="connsiteY3" fmla="*/ 156036 h 312072"/>
              <a:gd name="connsiteX4" fmla="*/ 156036 w 312072"/>
              <a:gd name="connsiteY4" fmla="*/ 0 h 31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2" h="312072">
                <a:moveTo>
                  <a:pt x="156036" y="0"/>
                </a:moveTo>
                <a:cubicBezTo>
                  <a:pt x="242212" y="0"/>
                  <a:pt x="312072" y="69860"/>
                  <a:pt x="312072" y="156036"/>
                </a:cubicBezTo>
                <a:cubicBezTo>
                  <a:pt x="312072" y="242212"/>
                  <a:pt x="242212" y="312072"/>
                  <a:pt x="156036" y="312072"/>
                </a:cubicBezTo>
                <a:cubicBezTo>
                  <a:pt x="69860" y="312072"/>
                  <a:pt x="0" y="242212"/>
                  <a:pt x="0" y="156036"/>
                </a:cubicBezTo>
                <a:cubicBezTo>
                  <a:pt x="0" y="69860"/>
                  <a:pt x="69860" y="0"/>
                  <a:pt x="156036" y="0"/>
                </a:cubicBezTo>
                <a:close/>
              </a:path>
            </a:pathLst>
          </a:cu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US" sz="1000" b="1">
                <a:solidFill>
                  <a:schemeClr val="bg1"/>
                </a:solidFill>
              </a:rPr>
              <a:t>6</a:t>
            </a:r>
          </a:p>
        </p:txBody>
      </p:sp>
      <p:sp>
        <p:nvSpPr>
          <p:cNvPr id="41" name="Freeform 40">
            <a:extLst>
              <a:ext uri="{FF2B5EF4-FFF2-40B4-BE49-F238E27FC236}">
                <a16:creationId xmlns:a16="http://schemas.microsoft.com/office/drawing/2014/main" id="{00082318-8033-DF5C-B3ED-5EBAA007235B}"/>
              </a:ext>
              <a:ext uri="{C183D7F6-B498-43B3-948B-1728B52AA6E4}">
                <adec:decorative xmlns:adec="http://schemas.microsoft.com/office/drawing/2017/decorative" val="1"/>
              </a:ext>
            </a:extLst>
          </p:cNvPr>
          <p:cNvSpPr/>
          <p:nvPr/>
        </p:nvSpPr>
        <p:spPr>
          <a:xfrm>
            <a:off x="7042009" y="3628957"/>
            <a:ext cx="584986" cy="766836"/>
          </a:xfrm>
          <a:custGeom>
            <a:avLst/>
            <a:gdLst>
              <a:gd name="connsiteX0" fmla="*/ 492906 w 584986"/>
              <a:gd name="connsiteY0" fmla="*/ 217156 h 766836"/>
              <a:gd name="connsiteX1" fmla="*/ 493274 w 584986"/>
              <a:gd name="connsiteY1" fmla="*/ 218312 h 766836"/>
              <a:gd name="connsiteX2" fmla="*/ 494262 w 584986"/>
              <a:gd name="connsiteY2" fmla="*/ 218916 h 766836"/>
              <a:gd name="connsiteX3" fmla="*/ 495287 w 584986"/>
              <a:gd name="connsiteY3" fmla="*/ 219385 h 766836"/>
              <a:gd name="connsiteX4" fmla="*/ 495778 w 584986"/>
              <a:gd name="connsiteY4" fmla="*/ 220160 h 766836"/>
              <a:gd name="connsiteX5" fmla="*/ 495457 w 584986"/>
              <a:gd name="connsiteY5" fmla="*/ 221324 h 766836"/>
              <a:gd name="connsiteX6" fmla="*/ 494568 w 584986"/>
              <a:gd name="connsiteY6" fmla="*/ 222776 h 766836"/>
              <a:gd name="connsiteX7" fmla="*/ 492266 w 584986"/>
              <a:gd name="connsiteY7" fmla="*/ 225531 h 766836"/>
              <a:gd name="connsiteX8" fmla="*/ 491794 w 584986"/>
              <a:gd name="connsiteY8" fmla="*/ 224982 h 766836"/>
              <a:gd name="connsiteX9" fmla="*/ 490830 w 584986"/>
              <a:gd name="connsiteY9" fmla="*/ 224320 h 766836"/>
              <a:gd name="connsiteX10" fmla="*/ 489919 w 584986"/>
              <a:gd name="connsiteY10" fmla="*/ 223334 h 766836"/>
              <a:gd name="connsiteX11" fmla="*/ 489230 w 584986"/>
              <a:gd name="connsiteY11" fmla="*/ 222116 h 766836"/>
              <a:gd name="connsiteX12" fmla="*/ 488980 w 584986"/>
              <a:gd name="connsiteY12" fmla="*/ 220761 h 766836"/>
              <a:gd name="connsiteX13" fmla="*/ 489439 w 584986"/>
              <a:gd name="connsiteY13" fmla="*/ 219209 h 766836"/>
              <a:gd name="connsiteX14" fmla="*/ 490492 w 584986"/>
              <a:gd name="connsiteY14" fmla="*/ 218489 h 766836"/>
              <a:gd name="connsiteX15" fmla="*/ 491770 w 584986"/>
              <a:gd name="connsiteY15" fmla="*/ 218004 h 766836"/>
              <a:gd name="connsiteX16" fmla="*/ 502121 w 584986"/>
              <a:gd name="connsiteY16" fmla="*/ 215842 h 766836"/>
              <a:gd name="connsiteX17" fmla="*/ 503174 w 584986"/>
              <a:gd name="connsiteY17" fmla="*/ 216661 h 766836"/>
              <a:gd name="connsiteX18" fmla="*/ 504173 w 584986"/>
              <a:gd name="connsiteY18" fmla="*/ 217798 h 766836"/>
              <a:gd name="connsiteX19" fmla="*/ 504487 w 584986"/>
              <a:gd name="connsiteY19" fmla="*/ 218836 h 766836"/>
              <a:gd name="connsiteX20" fmla="*/ 503511 w 584986"/>
              <a:gd name="connsiteY20" fmla="*/ 219356 h 766836"/>
              <a:gd name="connsiteX21" fmla="*/ 502850 w 584986"/>
              <a:gd name="connsiteY21" fmla="*/ 219138 h 766836"/>
              <a:gd name="connsiteX22" fmla="*/ 502251 w 584986"/>
              <a:gd name="connsiteY22" fmla="*/ 218034 h 766836"/>
              <a:gd name="connsiteX23" fmla="*/ 501600 w 584986"/>
              <a:gd name="connsiteY23" fmla="*/ 217817 h 766836"/>
              <a:gd name="connsiteX24" fmla="*/ 500626 w 584986"/>
              <a:gd name="connsiteY24" fmla="*/ 218053 h 766836"/>
              <a:gd name="connsiteX25" fmla="*/ 500513 w 584986"/>
              <a:gd name="connsiteY25" fmla="*/ 218548 h 766836"/>
              <a:gd name="connsiteX26" fmla="*/ 501186 w 584986"/>
              <a:gd name="connsiteY26" fmla="*/ 220221 h 766836"/>
              <a:gd name="connsiteX27" fmla="*/ 501405 w 584986"/>
              <a:gd name="connsiteY27" fmla="*/ 220475 h 766836"/>
              <a:gd name="connsiteX28" fmla="*/ 501572 w 584986"/>
              <a:gd name="connsiteY28" fmla="*/ 220775 h 766836"/>
              <a:gd name="connsiteX29" fmla="*/ 501533 w 584986"/>
              <a:gd name="connsiteY29" fmla="*/ 221283 h 766836"/>
              <a:gd name="connsiteX30" fmla="*/ 501313 w 584986"/>
              <a:gd name="connsiteY30" fmla="*/ 221656 h 766836"/>
              <a:gd name="connsiteX31" fmla="*/ 500923 w 584986"/>
              <a:gd name="connsiteY31" fmla="*/ 221907 h 766836"/>
              <a:gd name="connsiteX32" fmla="*/ 500078 w 584986"/>
              <a:gd name="connsiteY32" fmla="*/ 222289 h 766836"/>
              <a:gd name="connsiteX33" fmla="*/ 498577 w 584986"/>
              <a:gd name="connsiteY33" fmla="*/ 223299 h 766836"/>
              <a:gd name="connsiteX34" fmla="*/ 497798 w 584986"/>
              <a:gd name="connsiteY34" fmla="*/ 223546 h 766836"/>
              <a:gd name="connsiteX35" fmla="*/ 497121 w 584986"/>
              <a:gd name="connsiteY35" fmla="*/ 223163 h 766836"/>
              <a:gd name="connsiteX36" fmla="*/ 497321 w 584986"/>
              <a:gd name="connsiteY36" fmla="*/ 221452 h 766836"/>
              <a:gd name="connsiteX37" fmla="*/ 497828 w 584986"/>
              <a:gd name="connsiteY37" fmla="*/ 219866 h 766836"/>
              <a:gd name="connsiteX38" fmla="*/ 498004 w 584986"/>
              <a:gd name="connsiteY38" fmla="*/ 218202 h 766836"/>
              <a:gd name="connsiteX39" fmla="*/ 497255 w 584986"/>
              <a:gd name="connsiteY39" fmla="*/ 216219 h 766836"/>
              <a:gd name="connsiteX40" fmla="*/ 498407 w 584986"/>
              <a:gd name="connsiteY40" fmla="*/ 216058 h 766836"/>
              <a:gd name="connsiteX41" fmla="*/ 500906 w 584986"/>
              <a:gd name="connsiteY41" fmla="*/ 216297 h 766836"/>
              <a:gd name="connsiteX42" fmla="*/ 515890 w 584986"/>
              <a:gd name="connsiteY42" fmla="*/ 212612 h 766836"/>
              <a:gd name="connsiteX43" fmla="*/ 516593 w 584986"/>
              <a:gd name="connsiteY43" fmla="*/ 212696 h 766836"/>
              <a:gd name="connsiteX44" fmla="*/ 517386 w 584986"/>
              <a:gd name="connsiteY44" fmla="*/ 212693 h 766836"/>
              <a:gd name="connsiteX45" fmla="*/ 517918 w 584986"/>
              <a:gd name="connsiteY45" fmla="*/ 213382 h 766836"/>
              <a:gd name="connsiteX46" fmla="*/ 518139 w 584986"/>
              <a:gd name="connsiteY46" fmla="*/ 215231 h 766836"/>
              <a:gd name="connsiteX47" fmla="*/ 519520 w 584986"/>
              <a:gd name="connsiteY47" fmla="*/ 216052 h 766836"/>
              <a:gd name="connsiteX48" fmla="*/ 520276 w 584986"/>
              <a:gd name="connsiteY48" fmla="*/ 215378 h 766836"/>
              <a:gd name="connsiteX49" fmla="*/ 520824 w 584986"/>
              <a:gd name="connsiteY49" fmla="*/ 215340 h 766836"/>
              <a:gd name="connsiteX50" fmla="*/ 520903 w 584986"/>
              <a:gd name="connsiteY50" fmla="*/ 216676 h 766836"/>
              <a:gd name="connsiteX51" fmla="*/ 522040 w 584986"/>
              <a:gd name="connsiteY51" fmla="*/ 217096 h 766836"/>
              <a:gd name="connsiteX52" fmla="*/ 521900 w 584986"/>
              <a:gd name="connsiteY52" fmla="*/ 219610 h 766836"/>
              <a:gd name="connsiteX53" fmla="*/ 521804 w 584986"/>
              <a:gd name="connsiteY53" fmla="*/ 222469 h 766836"/>
              <a:gd name="connsiteX54" fmla="*/ 521835 w 584986"/>
              <a:gd name="connsiteY54" fmla="*/ 223605 h 766836"/>
              <a:gd name="connsiteX55" fmla="*/ 521514 w 584986"/>
              <a:gd name="connsiteY55" fmla="*/ 224284 h 766836"/>
              <a:gd name="connsiteX56" fmla="*/ 521616 w 584986"/>
              <a:gd name="connsiteY56" fmla="*/ 224833 h 766836"/>
              <a:gd name="connsiteX57" fmla="*/ 522158 w 584986"/>
              <a:gd name="connsiteY57" fmla="*/ 225140 h 766836"/>
              <a:gd name="connsiteX58" fmla="*/ 522655 w 584986"/>
              <a:gd name="connsiteY58" fmla="*/ 225392 h 766836"/>
              <a:gd name="connsiteX59" fmla="*/ 523487 w 584986"/>
              <a:gd name="connsiteY59" fmla="*/ 226009 h 766836"/>
              <a:gd name="connsiteX60" fmla="*/ 523005 w 584986"/>
              <a:gd name="connsiteY60" fmla="*/ 228120 h 766836"/>
              <a:gd name="connsiteX61" fmla="*/ 522287 w 584986"/>
              <a:gd name="connsiteY61" fmla="*/ 229435 h 766836"/>
              <a:gd name="connsiteX62" fmla="*/ 521014 w 584986"/>
              <a:gd name="connsiteY62" fmla="*/ 231233 h 766836"/>
              <a:gd name="connsiteX63" fmla="*/ 518991 w 584986"/>
              <a:gd name="connsiteY63" fmla="*/ 230251 h 766836"/>
              <a:gd name="connsiteX64" fmla="*/ 518893 w 584986"/>
              <a:gd name="connsiteY64" fmla="*/ 229055 h 766836"/>
              <a:gd name="connsiteX65" fmla="*/ 518659 w 584986"/>
              <a:gd name="connsiteY65" fmla="*/ 228221 h 766836"/>
              <a:gd name="connsiteX66" fmla="*/ 518306 w 584986"/>
              <a:gd name="connsiteY66" fmla="*/ 227495 h 766836"/>
              <a:gd name="connsiteX67" fmla="*/ 517596 w 584986"/>
              <a:gd name="connsiteY67" fmla="*/ 227162 h 766836"/>
              <a:gd name="connsiteX68" fmla="*/ 516490 w 584986"/>
              <a:gd name="connsiteY68" fmla="*/ 227057 h 766836"/>
              <a:gd name="connsiteX69" fmla="*/ 515992 w 584986"/>
              <a:gd name="connsiteY69" fmla="*/ 226741 h 766836"/>
              <a:gd name="connsiteX70" fmla="*/ 515027 w 584986"/>
              <a:gd name="connsiteY70" fmla="*/ 224041 h 766836"/>
              <a:gd name="connsiteX71" fmla="*/ 514918 w 584986"/>
              <a:gd name="connsiteY71" fmla="*/ 223482 h 766836"/>
              <a:gd name="connsiteX72" fmla="*/ 515019 w 584986"/>
              <a:gd name="connsiteY72" fmla="*/ 221887 h 766836"/>
              <a:gd name="connsiteX73" fmla="*/ 514785 w 584986"/>
              <a:gd name="connsiteY73" fmla="*/ 221253 h 766836"/>
              <a:gd name="connsiteX74" fmla="*/ 514201 w 584986"/>
              <a:gd name="connsiteY74" fmla="*/ 221173 h 766836"/>
              <a:gd name="connsiteX75" fmla="*/ 513551 w 584986"/>
              <a:gd name="connsiteY75" fmla="*/ 221262 h 766836"/>
              <a:gd name="connsiteX76" fmla="*/ 513106 w 584986"/>
              <a:gd name="connsiteY76" fmla="*/ 221127 h 766836"/>
              <a:gd name="connsiteX77" fmla="*/ 512664 w 584986"/>
              <a:gd name="connsiteY77" fmla="*/ 221115 h 766836"/>
              <a:gd name="connsiteX78" fmla="*/ 512401 w 584986"/>
              <a:gd name="connsiteY78" fmla="*/ 222458 h 766836"/>
              <a:gd name="connsiteX79" fmla="*/ 512203 w 584986"/>
              <a:gd name="connsiteY79" fmla="*/ 222404 h 766836"/>
              <a:gd name="connsiteX80" fmla="*/ 511805 w 584986"/>
              <a:gd name="connsiteY80" fmla="*/ 222346 h 766836"/>
              <a:gd name="connsiteX81" fmla="*/ 511464 w 584986"/>
              <a:gd name="connsiteY81" fmla="*/ 221845 h 766836"/>
              <a:gd name="connsiteX82" fmla="*/ 511750 w 584986"/>
              <a:gd name="connsiteY82" fmla="*/ 220293 h 766836"/>
              <a:gd name="connsiteX83" fmla="*/ 511776 w 584986"/>
              <a:gd name="connsiteY83" fmla="*/ 219057 h 766836"/>
              <a:gd name="connsiteX84" fmla="*/ 512130 w 584986"/>
              <a:gd name="connsiteY84" fmla="*/ 217959 h 766836"/>
              <a:gd name="connsiteX85" fmla="*/ 512746 w 584986"/>
              <a:gd name="connsiteY85" fmla="*/ 217105 h 766836"/>
              <a:gd name="connsiteX86" fmla="*/ 513648 w 584986"/>
              <a:gd name="connsiteY86" fmla="*/ 216019 h 766836"/>
              <a:gd name="connsiteX87" fmla="*/ 514421 w 584986"/>
              <a:gd name="connsiteY87" fmla="*/ 217172 h 766836"/>
              <a:gd name="connsiteX88" fmla="*/ 514966 w 584986"/>
              <a:gd name="connsiteY88" fmla="*/ 217790 h 766836"/>
              <a:gd name="connsiteX89" fmla="*/ 515367 w 584986"/>
              <a:gd name="connsiteY89" fmla="*/ 217539 h 766836"/>
              <a:gd name="connsiteX90" fmla="*/ 514899 w 584986"/>
              <a:gd name="connsiteY90" fmla="*/ 215602 h 766836"/>
              <a:gd name="connsiteX91" fmla="*/ 515649 w 584986"/>
              <a:gd name="connsiteY91" fmla="*/ 215373 h 766836"/>
              <a:gd name="connsiteX92" fmla="*/ 516214 w 584986"/>
              <a:gd name="connsiteY92" fmla="*/ 214249 h 766836"/>
              <a:gd name="connsiteX93" fmla="*/ 487091 w 584986"/>
              <a:gd name="connsiteY93" fmla="*/ 206345 h 766836"/>
              <a:gd name="connsiteX94" fmla="*/ 488332 w 584986"/>
              <a:gd name="connsiteY94" fmla="*/ 206374 h 766836"/>
              <a:gd name="connsiteX95" fmla="*/ 489216 w 584986"/>
              <a:gd name="connsiteY95" fmla="*/ 208039 h 766836"/>
              <a:gd name="connsiteX96" fmla="*/ 488235 w 584986"/>
              <a:gd name="connsiteY96" fmla="*/ 209809 h 766836"/>
              <a:gd name="connsiteX97" fmla="*/ 488033 w 584986"/>
              <a:gd name="connsiteY97" fmla="*/ 213289 h 766836"/>
              <a:gd name="connsiteX98" fmla="*/ 487122 w 584986"/>
              <a:gd name="connsiteY98" fmla="*/ 214984 h 766836"/>
              <a:gd name="connsiteX99" fmla="*/ 486335 w 584986"/>
              <a:gd name="connsiteY99" fmla="*/ 214669 h 766836"/>
              <a:gd name="connsiteX100" fmla="*/ 485039 w 584986"/>
              <a:gd name="connsiteY100" fmla="*/ 214841 h 766836"/>
              <a:gd name="connsiteX101" fmla="*/ 484238 w 584986"/>
              <a:gd name="connsiteY101" fmla="*/ 214372 h 766836"/>
              <a:gd name="connsiteX102" fmla="*/ 483815 w 584986"/>
              <a:gd name="connsiteY102" fmla="*/ 214907 h 766836"/>
              <a:gd name="connsiteX103" fmla="*/ 483380 w 584986"/>
              <a:gd name="connsiteY103" fmla="*/ 215170 h 766836"/>
              <a:gd name="connsiteX104" fmla="*/ 482290 w 584986"/>
              <a:gd name="connsiteY104" fmla="*/ 215369 h 766836"/>
              <a:gd name="connsiteX105" fmla="*/ 481914 w 584986"/>
              <a:gd name="connsiteY105" fmla="*/ 215195 h 766836"/>
              <a:gd name="connsiteX106" fmla="*/ 481573 w 584986"/>
              <a:gd name="connsiteY106" fmla="*/ 214974 h 766836"/>
              <a:gd name="connsiteX107" fmla="*/ 480827 w 584986"/>
              <a:gd name="connsiteY107" fmla="*/ 214295 h 766836"/>
              <a:gd name="connsiteX108" fmla="*/ 481663 w 584986"/>
              <a:gd name="connsiteY108" fmla="*/ 213840 h 766836"/>
              <a:gd name="connsiteX109" fmla="*/ 481816 w 584986"/>
              <a:gd name="connsiteY109" fmla="*/ 212962 h 766836"/>
              <a:gd name="connsiteX110" fmla="*/ 481476 w 584986"/>
              <a:gd name="connsiteY110" fmla="*/ 212026 h 766836"/>
              <a:gd name="connsiteX111" fmla="*/ 480879 w 584986"/>
              <a:gd name="connsiteY111" fmla="*/ 211373 h 766836"/>
              <a:gd name="connsiteX112" fmla="*/ 482103 w 584986"/>
              <a:gd name="connsiteY112" fmla="*/ 210442 h 766836"/>
              <a:gd name="connsiteX113" fmla="*/ 482525 w 584986"/>
              <a:gd name="connsiteY113" fmla="*/ 209979 h 766836"/>
              <a:gd name="connsiteX114" fmla="*/ 482880 w 584986"/>
              <a:gd name="connsiteY114" fmla="*/ 209383 h 766836"/>
              <a:gd name="connsiteX115" fmla="*/ 482912 w 584986"/>
              <a:gd name="connsiteY115" fmla="*/ 208579 h 766836"/>
              <a:gd name="connsiteX116" fmla="*/ 482647 w 584986"/>
              <a:gd name="connsiteY116" fmla="*/ 207941 h 766836"/>
              <a:gd name="connsiteX117" fmla="*/ 482810 w 584986"/>
              <a:gd name="connsiteY117" fmla="*/ 207548 h 766836"/>
              <a:gd name="connsiteX118" fmla="*/ 484122 w 584986"/>
              <a:gd name="connsiteY118" fmla="*/ 207424 h 766836"/>
              <a:gd name="connsiteX119" fmla="*/ 485658 w 584986"/>
              <a:gd name="connsiteY119" fmla="*/ 207016 h 766836"/>
              <a:gd name="connsiteX120" fmla="*/ 508164 w 584986"/>
              <a:gd name="connsiteY120" fmla="*/ 205532 h 766836"/>
              <a:gd name="connsiteX121" fmla="*/ 507520 w 584986"/>
              <a:gd name="connsiteY121" fmla="*/ 207261 h 766836"/>
              <a:gd name="connsiteX122" fmla="*/ 507701 w 584986"/>
              <a:gd name="connsiteY122" fmla="*/ 208863 h 766836"/>
              <a:gd name="connsiteX123" fmla="*/ 508907 w 584986"/>
              <a:gd name="connsiteY123" fmla="*/ 212048 h 766836"/>
              <a:gd name="connsiteX124" fmla="*/ 508017 w 584986"/>
              <a:gd name="connsiteY124" fmla="*/ 212274 h 766836"/>
              <a:gd name="connsiteX125" fmla="*/ 507353 w 584986"/>
              <a:gd name="connsiteY125" fmla="*/ 212730 h 766836"/>
              <a:gd name="connsiteX126" fmla="*/ 507092 w 584986"/>
              <a:gd name="connsiteY126" fmla="*/ 213469 h 766836"/>
              <a:gd name="connsiteX127" fmla="*/ 507417 w 584986"/>
              <a:gd name="connsiteY127" fmla="*/ 214483 h 766836"/>
              <a:gd name="connsiteX128" fmla="*/ 506810 w 584986"/>
              <a:gd name="connsiteY128" fmla="*/ 214646 h 766836"/>
              <a:gd name="connsiteX129" fmla="*/ 506428 w 584986"/>
              <a:gd name="connsiteY129" fmla="*/ 214790 h 766836"/>
              <a:gd name="connsiteX130" fmla="*/ 505507 w 584986"/>
              <a:gd name="connsiteY130" fmla="*/ 215429 h 766836"/>
              <a:gd name="connsiteX131" fmla="*/ 505475 w 584986"/>
              <a:gd name="connsiteY131" fmla="*/ 215085 h 766836"/>
              <a:gd name="connsiteX132" fmla="*/ 505375 w 584986"/>
              <a:gd name="connsiteY132" fmla="*/ 214875 h 766836"/>
              <a:gd name="connsiteX133" fmla="*/ 505223 w 584986"/>
              <a:gd name="connsiteY133" fmla="*/ 214700 h 766836"/>
              <a:gd name="connsiteX134" fmla="*/ 505045 w 584986"/>
              <a:gd name="connsiteY134" fmla="*/ 214423 h 766836"/>
              <a:gd name="connsiteX135" fmla="*/ 505489 w 584986"/>
              <a:gd name="connsiteY135" fmla="*/ 214316 h 766836"/>
              <a:gd name="connsiteX136" fmla="*/ 505511 w 584986"/>
              <a:gd name="connsiteY136" fmla="*/ 214116 h 766836"/>
              <a:gd name="connsiteX137" fmla="*/ 505064 w 584986"/>
              <a:gd name="connsiteY137" fmla="*/ 213442 h 766836"/>
              <a:gd name="connsiteX138" fmla="*/ 504767 w 584986"/>
              <a:gd name="connsiteY138" fmla="*/ 212801 h 766836"/>
              <a:gd name="connsiteX139" fmla="*/ 504974 w 584986"/>
              <a:gd name="connsiteY139" fmla="*/ 212487 h 766836"/>
              <a:gd name="connsiteX140" fmla="*/ 505351 w 584986"/>
              <a:gd name="connsiteY140" fmla="*/ 212266 h 766836"/>
              <a:gd name="connsiteX141" fmla="*/ 505576 w 584986"/>
              <a:gd name="connsiteY141" fmla="*/ 211964 h 766836"/>
              <a:gd name="connsiteX142" fmla="*/ 505679 w 584986"/>
              <a:gd name="connsiteY142" fmla="*/ 211682 h 766836"/>
              <a:gd name="connsiteX143" fmla="*/ 506041 w 584986"/>
              <a:gd name="connsiteY143" fmla="*/ 211099 h 766836"/>
              <a:gd name="connsiteX144" fmla="*/ 506130 w 584986"/>
              <a:gd name="connsiteY144" fmla="*/ 210705 h 766836"/>
              <a:gd name="connsiteX145" fmla="*/ 505964 w 584986"/>
              <a:gd name="connsiteY145" fmla="*/ 210364 h 766836"/>
              <a:gd name="connsiteX146" fmla="*/ 505276 w 584986"/>
              <a:gd name="connsiteY146" fmla="*/ 209707 h 766836"/>
              <a:gd name="connsiteX147" fmla="*/ 505142 w 584986"/>
              <a:gd name="connsiteY147" fmla="*/ 209468 h 766836"/>
              <a:gd name="connsiteX148" fmla="*/ 505576 w 584986"/>
              <a:gd name="connsiteY148" fmla="*/ 208206 h 766836"/>
              <a:gd name="connsiteX149" fmla="*/ 506305 w 584986"/>
              <a:gd name="connsiteY149" fmla="*/ 207089 h 766836"/>
              <a:gd name="connsiteX150" fmla="*/ 507203 w 584986"/>
              <a:gd name="connsiteY150" fmla="*/ 206182 h 766836"/>
              <a:gd name="connsiteX151" fmla="*/ 427207 w 584986"/>
              <a:gd name="connsiteY151" fmla="*/ 155589 h 766836"/>
              <a:gd name="connsiteX152" fmla="*/ 428720 w 584986"/>
              <a:gd name="connsiteY152" fmla="*/ 155901 h 766836"/>
              <a:gd name="connsiteX153" fmla="*/ 429518 w 584986"/>
              <a:gd name="connsiteY153" fmla="*/ 156745 h 766836"/>
              <a:gd name="connsiteX154" fmla="*/ 429934 w 584986"/>
              <a:gd name="connsiteY154" fmla="*/ 158083 h 766836"/>
              <a:gd name="connsiteX155" fmla="*/ 429754 w 584986"/>
              <a:gd name="connsiteY155" fmla="*/ 159667 h 766836"/>
              <a:gd name="connsiteX156" fmla="*/ 429613 w 584986"/>
              <a:gd name="connsiteY156" fmla="*/ 160452 h 766836"/>
              <a:gd name="connsiteX157" fmla="*/ 428476 w 584986"/>
              <a:gd name="connsiteY157" fmla="*/ 160175 h 766836"/>
              <a:gd name="connsiteX158" fmla="*/ 427090 w 584986"/>
              <a:gd name="connsiteY158" fmla="*/ 160023 h 766836"/>
              <a:gd name="connsiteX159" fmla="*/ 425528 w 584986"/>
              <a:gd name="connsiteY159" fmla="*/ 161268 h 766836"/>
              <a:gd name="connsiteX160" fmla="*/ 424636 w 584986"/>
              <a:gd name="connsiteY160" fmla="*/ 160940 h 766836"/>
              <a:gd name="connsiteX161" fmla="*/ 424265 w 584986"/>
              <a:gd name="connsiteY161" fmla="*/ 160505 h 766836"/>
              <a:gd name="connsiteX162" fmla="*/ 425068 w 584986"/>
              <a:gd name="connsiteY162" fmla="*/ 159959 h 766836"/>
              <a:gd name="connsiteX163" fmla="*/ 425463 w 584986"/>
              <a:gd name="connsiteY163" fmla="*/ 159434 h 766836"/>
              <a:gd name="connsiteX164" fmla="*/ 426268 w 584986"/>
              <a:gd name="connsiteY164" fmla="*/ 158878 h 766836"/>
              <a:gd name="connsiteX165" fmla="*/ 426671 w 584986"/>
              <a:gd name="connsiteY165" fmla="*/ 157940 h 766836"/>
              <a:gd name="connsiteX166" fmla="*/ 426591 w 584986"/>
              <a:gd name="connsiteY166" fmla="*/ 157438 h 766836"/>
              <a:gd name="connsiteX167" fmla="*/ 425956 w 584986"/>
              <a:gd name="connsiteY167" fmla="*/ 157327 h 766836"/>
              <a:gd name="connsiteX168" fmla="*/ 425787 w 584986"/>
              <a:gd name="connsiteY168" fmla="*/ 156909 h 766836"/>
              <a:gd name="connsiteX169" fmla="*/ 426295 w 584986"/>
              <a:gd name="connsiteY169" fmla="*/ 156761 h 766836"/>
              <a:gd name="connsiteX170" fmla="*/ 426652 w 584986"/>
              <a:gd name="connsiteY170" fmla="*/ 156051 h 766836"/>
              <a:gd name="connsiteX171" fmla="*/ 505894 w 584986"/>
              <a:gd name="connsiteY171" fmla="*/ 82206 h 766836"/>
              <a:gd name="connsiteX172" fmla="*/ 505425 w 584986"/>
              <a:gd name="connsiteY172" fmla="*/ 82738 h 766836"/>
              <a:gd name="connsiteX173" fmla="*/ 505234 w 584986"/>
              <a:gd name="connsiteY173" fmla="*/ 83064 h 766836"/>
              <a:gd name="connsiteX174" fmla="*/ 505111 w 584986"/>
              <a:gd name="connsiteY174" fmla="*/ 83433 h 766836"/>
              <a:gd name="connsiteX175" fmla="*/ 505165 w 584986"/>
              <a:gd name="connsiteY175" fmla="*/ 83027 h 766836"/>
              <a:gd name="connsiteX176" fmla="*/ 505327 w 584986"/>
              <a:gd name="connsiteY176" fmla="*/ 82694 h 766836"/>
              <a:gd name="connsiteX177" fmla="*/ 505594 w 584986"/>
              <a:gd name="connsiteY177" fmla="*/ 82423 h 766836"/>
              <a:gd name="connsiteX178" fmla="*/ 462782 w 584986"/>
              <a:gd name="connsiteY178" fmla="*/ 71082 h 766836"/>
              <a:gd name="connsiteX179" fmla="*/ 463431 w 584986"/>
              <a:gd name="connsiteY179" fmla="*/ 71178 h 766836"/>
              <a:gd name="connsiteX180" fmla="*/ 464425 w 584986"/>
              <a:gd name="connsiteY180" fmla="*/ 71482 h 766836"/>
              <a:gd name="connsiteX181" fmla="*/ 465337 w 584986"/>
              <a:gd name="connsiteY181" fmla="*/ 71908 h 766836"/>
              <a:gd name="connsiteX182" fmla="*/ 465730 w 584986"/>
              <a:gd name="connsiteY182" fmla="*/ 72383 h 766836"/>
              <a:gd name="connsiteX183" fmla="*/ 466094 w 584986"/>
              <a:gd name="connsiteY183" fmla="*/ 73229 h 766836"/>
              <a:gd name="connsiteX184" fmla="*/ 466928 w 584986"/>
              <a:gd name="connsiteY184" fmla="*/ 73766 h 766836"/>
              <a:gd name="connsiteX185" fmla="*/ 467759 w 584986"/>
              <a:gd name="connsiteY185" fmla="*/ 74114 h 766836"/>
              <a:gd name="connsiteX186" fmla="*/ 468137 w 584986"/>
              <a:gd name="connsiteY186" fmla="*/ 74417 h 766836"/>
              <a:gd name="connsiteX187" fmla="*/ 468220 w 584986"/>
              <a:gd name="connsiteY187" fmla="*/ 75363 h 766836"/>
              <a:gd name="connsiteX188" fmla="*/ 468343 w 584986"/>
              <a:gd name="connsiteY188" fmla="*/ 75779 h 766836"/>
              <a:gd name="connsiteX189" fmla="*/ 468233 w 584986"/>
              <a:gd name="connsiteY189" fmla="*/ 76072 h 766836"/>
              <a:gd name="connsiteX190" fmla="*/ 467615 w 584986"/>
              <a:gd name="connsiteY190" fmla="*/ 76632 h 766836"/>
              <a:gd name="connsiteX191" fmla="*/ 466803 w 584986"/>
              <a:gd name="connsiteY191" fmla="*/ 76905 h 766836"/>
              <a:gd name="connsiteX192" fmla="*/ 466039 w 584986"/>
              <a:gd name="connsiteY192" fmla="*/ 76812 h 766836"/>
              <a:gd name="connsiteX193" fmla="*/ 465432 w 584986"/>
              <a:gd name="connsiteY193" fmla="*/ 77007 h 766836"/>
              <a:gd name="connsiteX194" fmla="*/ 465103 w 584986"/>
              <a:gd name="connsiteY194" fmla="*/ 78110 h 766836"/>
              <a:gd name="connsiteX195" fmla="*/ 466192 w 584986"/>
              <a:gd name="connsiteY195" fmla="*/ 78168 h 766836"/>
              <a:gd name="connsiteX196" fmla="*/ 466694 w 584986"/>
              <a:gd name="connsiteY196" fmla="*/ 78793 h 766836"/>
              <a:gd name="connsiteX197" fmla="*/ 467011 w 584986"/>
              <a:gd name="connsiteY197" fmla="*/ 79697 h 766836"/>
              <a:gd name="connsiteX198" fmla="*/ 467553 w 584986"/>
              <a:gd name="connsiteY198" fmla="*/ 80642 h 766836"/>
              <a:gd name="connsiteX199" fmla="*/ 466222 w 584986"/>
              <a:gd name="connsiteY199" fmla="*/ 80744 h 766836"/>
              <a:gd name="connsiteX200" fmla="*/ 465692 w 584986"/>
              <a:gd name="connsiteY200" fmla="*/ 81642 h 766836"/>
              <a:gd name="connsiteX201" fmla="*/ 465457 w 584986"/>
              <a:gd name="connsiteY201" fmla="*/ 82914 h 766836"/>
              <a:gd name="connsiteX202" fmla="*/ 465011 w 584986"/>
              <a:gd name="connsiteY202" fmla="*/ 84056 h 766836"/>
              <a:gd name="connsiteX203" fmla="*/ 464359 w 584986"/>
              <a:gd name="connsiteY203" fmla="*/ 84604 h 766836"/>
              <a:gd name="connsiteX204" fmla="*/ 463395 w 584986"/>
              <a:gd name="connsiteY204" fmla="*/ 85015 h 766836"/>
              <a:gd name="connsiteX205" fmla="*/ 462383 w 584986"/>
              <a:gd name="connsiteY205" fmla="*/ 85189 h 766836"/>
              <a:gd name="connsiteX206" fmla="*/ 461597 w 584986"/>
              <a:gd name="connsiteY206" fmla="*/ 84978 h 766836"/>
              <a:gd name="connsiteX207" fmla="*/ 462133 w 584986"/>
              <a:gd name="connsiteY207" fmla="*/ 84494 h 766836"/>
              <a:gd name="connsiteX208" fmla="*/ 462192 w 584986"/>
              <a:gd name="connsiteY208" fmla="*/ 84052 h 766836"/>
              <a:gd name="connsiteX209" fmla="*/ 462197 w 584986"/>
              <a:gd name="connsiteY209" fmla="*/ 83698 h 766836"/>
              <a:gd name="connsiteX210" fmla="*/ 462289 w 584986"/>
              <a:gd name="connsiteY210" fmla="*/ 83363 h 766836"/>
              <a:gd name="connsiteX211" fmla="*/ 462601 w 584986"/>
              <a:gd name="connsiteY211" fmla="*/ 83020 h 766836"/>
              <a:gd name="connsiteX212" fmla="*/ 461989 w 584986"/>
              <a:gd name="connsiteY212" fmla="*/ 82063 h 766836"/>
              <a:gd name="connsiteX213" fmla="*/ 460890 w 584986"/>
              <a:gd name="connsiteY213" fmla="*/ 79153 h 766836"/>
              <a:gd name="connsiteX214" fmla="*/ 460239 w 584986"/>
              <a:gd name="connsiteY214" fmla="*/ 78466 h 766836"/>
              <a:gd name="connsiteX215" fmla="*/ 458554 w 584986"/>
              <a:gd name="connsiteY215" fmla="*/ 78929 h 766836"/>
              <a:gd name="connsiteX216" fmla="*/ 458361 w 584986"/>
              <a:gd name="connsiteY216" fmla="*/ 80620 h 766836"/>
              <a:gd name="connsiteX217" fmla="*/ 458715 w 584986"/>
              <a:gd name="connsiteY217" fmla="*/ 82600 h 766836"/>
              <a:gd name="connsiteX218" fmla="*/ 458695 w 584986"/>
              <a:gd name="connsiteY218" fmla="*/ 83928 h 766836"/>
              <a:gd name="connsiteX219" fmla="*/ 456327 w 584986"/>
              <a:gd name="connsiteY219" fmla="*/ 82818 h 766836"/>
              <a:gd name="connsiteX220" fmla="*/ 455884 w 584986"/>
              <a:gd name="connsiteY220" fmla="*/ 82213 h 766836"/>
              <a:gd name="connsiteX221" fmla="*/ 455843 w 584986"/>
              <a:gd name="connsiteY221" fmla="*/ 75456 h 766836"/>
              <a:gd name="connsiteX222" fmla="*/ 458454 w 584986"/>
              <a:gd name="connsiteY222" fmla="*/ 76765 h 766836"/>
              <a:gd name="connsiteX223" fmla="*/ 459397 w 584986"/>
              <a:gd name="connsiteY223" fmla="*/ 76890 h 766836"/>
              <a:gd name="connsiteX224" fmla="*/ 459792 w 584986"/>
              <a:gd name="connsiteY224" fmla="*/ 75758 h 766836"/>
              <a:gd name="connsiteX225" fmla="*/ 460039 w 584986"/>
              <a:gd name="connsiteY225" fmla="*/ 74346 h 766836"/>
              <a:gd name="connsiteX226" fmla="*/ 460706 w 584986"/>
              <a:gd name="connsiteY226" fmla="*/ 72859 h 766836"/>
              <a:gd name="connsiteX227" fmla="*/ 461647 w 584986"/>
              <a:gd name="connsiteY227" fmla="*/ 71656 h 766836"/>
              <a:gd name="connsiteX228" fmla="*/ 498975 w 584986"/>
              <a:gd name="connsiteY228" fmla="*/ 70887 h 766836"/>
              <a:gd name="connsiteX229" fmla="*/ 499459 w 584986"/>
              <a:gd name="connsiteY229" fmla="*/ 72103 h 766836"/>
              <a:gd name="connsiteX230" fmla="*/ 499342 w 584986"/>
              <a:gd name="connsiteY230" fmla="*/ 73760 h 766836"/>
              <a:gd name="connsiteX231" fmla="*/ 498603 w 584986"/>
              <a:gd name="connsiteY231" fmla="*/ 75202 h 766836"/>
              <a:gd name="connsiteX232" fmla="*/ 496462 w 584986"/>
              <a:gd name="connsiteY232" fmla="*/ 76108 h 766836"/>
              <a:gd name="connsiteX233" fmla="*/ 496001 w 584986"/>
              <a:gd name="connsiteY233" fmla="*/ 76870 h 766836"/>
              <a:gd name="connsiteX234" fmla="*/ 495875 w 584986"/>
              <a:gd name="connsiteY234" fmla="*/ 77783 h 766836"/>
              <a:gd name="connsiteX235" fmla="*/ 496146 w 584986"/>
              <a:gd name="connsiteY235" fmla="*/ 78534 h 766836"/>
              <a:gd name="connsiteX236" fmla="*/ 496937 w 584986"/>
              <a:gd name="connsiteY236" fmla="*/ 79108 h 766836"/>
              <a:gd name="connsiteX237" fmla="*/ 497764 w 584986"/>
              <a:gd name="connsiteY237" fmla="*/ 79269 h 766836"/>
              <a:gd name="connsiteX238" fmla="*/ 498583 w 584986"/>
              <a:gd name="connsiteY238" fmla="*/ 79253 h 766836"/>
              <a:gd name="connsiteX239" fmla="*/ 499348 w 584986"/>
              <a:gd name="connsiteY239" fmla="*/ 79325 h 766836"/>
              <a:gd name="connsiteX240" fmla="*/ 498862 w 584986"/>
              <a:gd name="connsiteY240" fmla="*/ 79809 h 766836"/>
              <a:gd name="connsiteX241" fmla="*/ 497815 w 584986"/>
              <a:gd name="connsiteY241" fmla="*/ 81314 h 766836"/>
              <a:gd name="connsiteX242" fmla="*/ 498370 w 584986"/>
              <a:gd name="connsiteY242" fmla="*/ 82420 h 766836"/>
              <a:gd name="connsiteX243" fmla="*/ 498512 w 584986"/>
              <a:gd name="connsiteY243" fmla="*/ 83280 h 766836"/>
              <a:gd name="connsiteX244" fmla="*/ 498759 w 584986"/>
              <a:gd name="connsiteY244" fmla="*/ 84042 h 766836"/>
              <a:gd name="connsiteX245" fmla="*/ 499690 w 584986"/>
              <a:gd name="connsiteY245" fmla="*/ 84826 h 766836"/>
              <a:gd name="connsiteX246" fmla="*/ 500623 w 584986"/>
              <a:gd name="connsiteY246" fmla="*/ 85185 h 766836"/>
              <a:gd name="connsiteX247" fmla="*/ 504334 w 584986"/>
              <a:gd name="connsiteY247" fmla="*/ 85931 h 766836"/>
              <a:gd name="connsiteX248" fmla="*/ 505551 w 584986"/>
              <a:gd name="connsiteY248" fmla="*/ 85707 h 766836"/>
              <a:gd name="connsiteX249" fmla="*/ 506573 w 584986"/>
              <a:gd name="connsiteY249" fmla="*/ 85029 h 766836"/>
              <a:gd name="connsiteX250" fmla="*/ 507281 w 584986"/>
              <a:gd name="connsiteY250" fmla="*/ 84018 h 766836"/>
              <a:gd name="connsiteX251" fmla="*/ 507559 w 584986"/>
              <a:gd name="connsiteY251" fmla="*/ 82785 h 766836"/>
              <a:gd name="connsiteX252" fmla="*/ 507408 w 584986"/>
              <a:gd name="connsiteY252" fmla="*/ 82219 h 766836"/>
              <a:gd name="connsiteX253" fmla="*/ 507005 w 584986"/>
              <a:gd name="connsiteY253" fmla="*/ 81961 h 766836"/>
              <a:gd name="connsiteX254" fmla="*/ 506461 w 584986"/>
              <a:gd name="connsiteY254" fmla="*/ 81972 h 766836"/>
              <a:gd name="connsiteX255" fmla="*/ 505970 w 584986"/>
              <a:gd name="connsiteY255" fmla="*/ 82125 h 766836"/>
              <a:gd name="connsiteX256" fmla="*/ 506390 w 584986"/>
              <a:gd name="connsiteY256" fmla="*/ 81710 h 766836"/>
              <a:gd name="connsiteX257" fmla="*/ 506551 w 584986"/>
              <a:gd name="connsiteY257" fmla="*/ 81483 h 766836"/>
              <a:gd name="connsiteX258" fmla="*/ 507638 w 584986"/>
              <a:gd name="connsiteY258" fmla="*/ 78533 h 766836"/>
              <a:gd name="connsiteX259" fmla="*/ 508667 w 584986"/>
              <a:gd name="connsiteY259" fmla="*/ 79084 h 766836"/>
              <a:gd name="connsiteX260" fmla="*/ 510847 w 584986"/>
              <a:gd name="connsiteY260" fmla="*/ 78861 h 766836"/>
              <a:gd name="connsiteX261" fmla="*/ 512008 w 584986"/>
              <a:gd name="connsiteY261" fmla="*/ 79179 h 766836"/>
              <a:gd name="connsiteX262" fmla="*/ 512410 w 584986"/>
              <a:gd name="connsiteY262" fmla="*/ 79679 h 766836"/>
              <a:gd name="connsiteX263" fmla="*/ 512960 w 584986"/>
              <a:gd name="connsiteY263" fmla="*/ 80680 h 766836"/>
              <a:gd name="connsiteX264" fmla="*/ 513404 w 584986"/>
              <a:gd name="connsiteY264" fmla="*/ 81796 h 766836"/>
              <a:gd name="connsiteX265" fmla="*/ 513457 w 584986"/>
              <a:gd name="connsiteY265" fmla="*/ 82683 h 766836"/>
              <a:gd name="connsiteX266" fmla="*/ 512825 w 584986"/>
              <a:gd name="connsiteY266" fmla="*/ 83536 h 766836"/>
              <a:gd name="connsiteX267" fmla="*/ 510653 w 584986"/>
              <a:gd name="connsiteY267" fmla="*/ 85549 h 766836"/>
              <a:gd name="connsiteX268" fmla="*/ 509886 w 584986"/>
              <a:gd name="connsiteY268" fmla="*/ 86564 h 766836"/>
              <a:gd name="connsiteX269" fmla="*/ 508437 w 584986"/>
              <a:gd name="connsiteY269" fmla="*/ 90533 h 766836"/>
              <a:gd name="connsiteX270" fmla="*/ 506086 w 584986"/>
              <a:gd name="connsiteY270" fmla="*/ 89749 h 766836"/>
              <a:gd name="connsiteX271" fmla="*/ 503832 w 584986"/>
              <a:gd name="connsiteY271" fmla="*/ 90603 h 766836"/>
              <a:gd name="connsiteX272" fmla="*/ 502156 w 584986"/>
              <a:gd name="connsiteY272" fmla="*/ 92513 h 766836"/>
              <a:gd name="connsiteX273" fmla="*/ 501505 w 584986"/>
              <a:gd name="connsiteY273" fmla="*/ 94872 h 766836"/>
              <a:gd name="connsiteX274" fmla="*/ 501710 w 584986"/>
              <a:gd name="connsiteY274" fmla="*/ 96295 h 766836"/>
              <a:gd name="connsiteX275" fmla="*/ 502250 w 584986"/>
              <a:gd name="connsiteY275" fmla="*/ 96899 h 766836"/>
              <a:gd name="connsiteX276" fmla="*/ 503015 w 584986"/>
              <a:gd name="connsiteY276" fmla="*/ 97237 h 766836"/>
              <a:gd name="connsiteX277" fmla="*/ 503872 w 584986"/>
              <a:gd name="connsiteY277" fmla="*/ 97866 h 766836"/>
              <a:gd name="connsiteX278" fmla="*/ 504115 w 584986"/>
              <a:gd name="connsiteY278" fmla="*/ 97943 h 766836"/>
              <a:gd name="connsiteX279" fmla="*/ 504711 w 584986"/>
              <a:gd name="connsiteY279" fmla="*/ 98318 h 766836"/>
              <a:gd name="connsiteX280" fmla="*/ 505068 w 584986"/>
              <a:gd name="connsiteY280" fmla="*/ 98740 h 766836"/>
              <a:gd name="connsiteX281" fmla="*/ 504583 w 584986"/>
              <a:gd name="connsiteY281" fmla="*/ 98912 h 766836"/>
              <a:gd name="connsiteX282" fmla="*/ 503933 w 584986"/>
              <a:gd name="connsiteY282" fmla="*/ 98984 h 766836"/>
              <a:gd name="connsiteX283" fmla="*/ 503425 w 584986"/>
              <a:gd name="connsiteY283" fmla="*/ 99238 h 766836"/>
              <a:gd name="connsiteX284" fmla="*/ 503069 w 584986"/>
              <a:gd name="connsiteY284" fmla="*/ 99684 h 766836"/>
              <a:gd name="connsiteX285" fmla="*/ 502866 w 584986"/>
              <a:gd name="connsiteY285" fmla="*/ 100318 h 766836"/>
              <a:gd name="connsiteX286" fmla="*/ 501780 w 584986"/>
              <a:gd name="connsiteY286" fmla="*/ 99830 h 766836"/>
              <a:gd name="connsiteX287" fmla="*/ 501025 w 584986"/>
              <a:gd name="connsiteY287" fmla="*/ 100208 h 766836"/>
              <a:gd name="connsiteX288" fmla="*/ 500672 w 584986"/>
              <a:gd name="connsiteY288" fmla="*/ 101127 h 766836"/>
              <a:gd name="connsiteX289" fmla="*/ 500837 w 584986"/>
              <a:gd name="connsiteY289" fmla="*/ 102253 h 766836"/>
              <a:gd name="connsiteX290" fmla="*/ 500089 w 584986"/>
              <a:gd name="connsiteY290" fmla="*/ 101349 h 766836"/>
              <a:gd name="connsiteX291" fmla="*/ 499239 w 584986"/>
              <a:gd name="connsiteY291" fmla="*/ 100945 h 766836"/>
              <a:gd name="connsiteX292" fmla="*/ 498333 w 584986"/>
              <a:gd name="connsiteY292" fmla="*/ 101065 h 766836"/>
              <a:gd name="connsiteX293" fmla="*/ 497452 w 584986"/>
              <a:gd name="connsiteY293" fmla="*/ 101718 h 766836"/>
              <a:gd name="connsiteX294" fmla="*/ 497806 w 584986"/>
              <a:gd name="connsiteY294" fmla="*/ 102606 h 766836"/>
              <a:gd name="connsiteX295" fmla="*/ 497748 w 584986"/>
              <a:gd name="connsiteY295" fmla="*/ 103639 h 766836"/>
              <a:gd name="connsiteX296" fmla="*/ 497382 w 584986"/>
              <a:gd name="connsiteY296" fmla="*/ 105634 h 766836"/>
              <a:gd name="connsiteX297" fmla="*/ 498147 w 584986"/>
              <a:gd name="connsiteY297" fmla="*/ 108488 h 766836"/>
              <a:gd name="connsiteX298" fmla="*/ 498287 w 584986"/>
              <a:gd name="connsiteY298" fmla="*/ 109396 h 766836"/>
              <a:gd name="connsiteX299" fmla="*/ 498642 w 584986"/>
              <a:gd name="connsiteY299" fmla="*/ 109918 h 766836"/>
              <a:gd name="connsiteX300" fmla="*/ 499558 w 584986"/>
              <a:gd name="connsiteY300" fmla="*/ 110206 h 766836"/>
              <a:gd name="connsiteX301" fmla="*/ 500678 w 584986"/>
              <a:gd name="connsiteY301" fmla="*/ 110310 h 766836"/>
              <a:gd name="connsiteX302" fmla="*/ 502709 w 584986"/>
              <a:gd name="connsiteY302" fmla="*/ 110140 h 766836"/>
              <a:gd name="connsiteX303" fmla="*/ 502965 w 584986"/>
              <a:gd name="connsiteY303" fmla="*/ 110076 h 766836"/>
              <a:gd name="connsiteX304" fmla="*/ 502834 w 584986"/>
              <a:gd name="connsiteY304" fmla="*/ 109665 h 766836"/>
              <a:gd name="connsiteX305" fmla="*/ 502716 w 584986"/>
              <a:gd name="connsiteY305" fmla="*/ 108515 h 766836"/>
              <a:gd name="connsiteX306" fmla="*/ 503372 w 584986"/>
              <a:gd name="connsiteY306" fmla="*/ 107421 h 766836"/>
              <a:gd name="connsiteX307" fmla="*/ 504877 w 584986"/>
              <a:gd name="connsiteY307" fmla="*/ 108155 h 766836"/>
              <a:gd name="connsiteX308" fmla="*/ 509169 w 584986"/>
              <a:gd name="connsiteY308" fmla="*/ 111807 h 766836"/>
              <a:gd name="connsiteX309" fmla="*/ 509798 w 584986"/>
              <a:gd name="connsiteY309" fmla="*/ 111870 h 766836"/>
              <a:gd name="connsiteX310" fmla="*/ 510657 w 584986"/>
              <a:gd name="connsiteY310" fmla="*/ 111188 h 766836"/>
              <a:gd name="connsiteX311" fmla="*/ 511285 w 584986"/>
              <a:gd name="connsiteY311" fmla="*/ 110417 h 766836"/>
              <a:gd name="connsiteX312" fmla="*/ 511810 w 584986"/>
              <a:gd name="connsiteY312" fmla="*/ 109621 h 766836"/>
              <a:gd name="connsiteX313" fmla="*/ 512199 w 584986"/>
              <a:gd name="connsiteY313" fmla="*/ 108680 h 766836"/>
              <a:gd name="connsiteX314" fmla="*/ 512447 w 584986"/>
              <a:gd name="connsiteY314" fmla="*/ 107492 h 766836"/>
              <a:gd name="connsiteX315" fmla="*/ 512986 w 584986"/>
              <a:gd name="connsiteY315" fmla="*/ 107506 h 766836"/>
              <a:gd name="connsiteX316" fmla="*/ 513727 w 584986"/>
              <a:gd name="connsiteY316" fmla="*/ 108092 h 766836"/>
              <a:gd name="connsiteX317" fmla="*/ 514723 w 584986"/>
              <a:gd name="connsiteY317" fmla="*/ 108064 h 766836"/>
              <a:gd name="connsiteX318" fmla="*/ 515813 w 584986"/>
              <a:gd name="connsiteY318" fmla="*/ 107767 h 766836"/>
              <a:gd name="connsiteX319" fmla="*/ 516864 w 584986"/>
              <a:gd name="connsiteY319" fmla="*/ 107605 h 766836"/>
              <a:gd name="connsiteX320" fmla="*/ 516193 w 584986"/>
              <a:gd name="connsiteY320" fmla="*/ 108155 h 766836"/>
              <a:gd name="connsiteX321" fmla="*/ 515636 w 584986"/>
              <a:gd name="connsiteY321" fmla="*/ 108850 h 766836"/>
              <a:gd name="connsiteX322" fmla="*/ 514871 w 584986"/>
              <a:gd name="connsiteY322" fmla="*/ 110036 h 766836"/>
              <a:gd name="connsiteX323" fmla="*/ 514584 w 584986"/>
              <a:gd name="connsiteY323" fmla="*/ 110194 h 766836"/>
              <a:gd name="connsiteX324" fmla="*/ 514274 w 584986"/>
              <a:gd name="connsiteY324" fmla="*/ 110080 h 766836"/>
              <a:gd name="connsiteX325" fmla="*/ 514024 w 584986"/>
              <a:gd name="connsiteY325" fmla="*/ 110073 h 766836"/>
              <a:gd name="connsiteX326" fmla="*/ 513848 w 584986"/>
              <a:gd name="connsiteY326" fmla="*/ 110553 h 766836"/>
              <a:gd name="connsiteX327" fmla="*/ 513873 w 584986"/>
              <a:gd name="connsiteY327" fmla="*/ 111074 h 766836"/>
              <a:gd name="connsiteX328" fmla="*/ 514222 w 584986"/>
              <a:gd name="connsiteY328" fmla="*/ 111881 h 766836"/>
              <a:gd name="connsiteX329" fmla="*/ 514300 w 584986"/>
              <a:gd name="connsiteY329" fmla="*/ 112302 h 766836"/>
              <a:gd name="connsiteX330" fmla="*/ 514557 w 584986"/>
              <a:gd name="connsiteY330" fmla="*/ 112492 h 766836"/>
              <a:gd name="connsiteX331" fmla="*/ 515032 w 584986"/>
              <a:gd name="connsiteY331" fmla="*/ 113113 h 766836"/>
              <a:gd name="connsiteX332" fmla="*/ 515320 w 584986"/>
              <a:gd name="connsiteY332" fmla="*/ 113759 h 766836"/>
              <a:gd name="connsiteX333" fmla="*/ 515014 w 584986"/>
              <a:gd name="connsiteY333" fmla="*/ 114047 h 766836"/>
              <a:gd name="connsiteX334" fmla="*/ 514057 w 584986"/>
              <a:gd name="connsiteY334" fmla="*/ 114400 h 766836"/>
              <a:gd name="connsiteX335" fmla="*/ 513809 w 584986"/>
              <a:gd name="connsiteY335" fmla="*/ 115269 h 766836"/>
              <a:gd name="connsiteX336" fmla="*/ 514085 w 584986"/>
              <a:gd name="connsiteY336" fmla="*/ 116274 h 766836"/>
              <a:gd name="connsiteX337" fmla="*/ 514736 w 584986"/>
              <a:gd name="connsiteY337" fmla="*/ 117018 h 766836"/>
              <a:gd name="connsiteX338" fmla="*/ 513886 w 584986"/>
              <a:gd name="connsiteY338" fmla="*/ 116713 h 766836"/>
              <a:gd name="connsiteX339" fmla="*/ 513418 w 584986"/>
              <a:gd name="connsiteY339" fmla="*/ 116896 h 766836"/>
              <a:gd name="connsiteX340" fmla="*/ 513340 w 584986"/>
              <a:gd name="connsiteY340" fmla="*/ 117384 h 766836"/>
              <a:gd name="connsiteX341" fmla="*/ 513705 w 584986"/>
              <a:gd name="connsiteY341" fmla="*/ 117985 h 766836"/>
              <a:gd name="connsiteX342" fmla="*/ 512815 w 584986"/>
              <a:gd name="connsiteY342" fmla="*/ 117306 h 766836"/>
              <a:gd name="connsiteX343" fmla="*/ 512038 w 584986"/>
              <a:gd name="connsiteY343" fmla="*/ 117109 h 766836"/>
              <a:gd name="connsiteX344" fmla="*/ 511475 w 584986"/>
              <a:gd name="connsiteY344" fmla="*/ 117479 h 766836"/>
              <a:gd name="connsiteX345" fmla="*/ 511265 w 584986"/>
              <a:gd name="connsiteY345" fmla="*/ 118467 h 766836"/>
              <a:gd name="connsiteX346" fmla="*/ 508786 w 584986"/>
              <a:gd name="connsiteY346" fmla="*/ 117022 h 766836"/>
              <a:gd name="connsiteX347" fmla="*/ 507636 w 584986"/>
              <a:gd name="connsiteY347" fmla="*/ 116679 h 766836"/>
              <a:gd name="connsiteX348" fmla="*/ 506477 w 584986"/>
              <a:gd name="connsiteY348" fmla="*/ 117354 h 766836"/>
              <a:gd name="connsiteX349" fmla="*/ 505711 w 584986"/>
              <a:gd name="connsiteY349" fmla="*/ 116526 h 766836"/>
              <a:gd name="connsiteX350" fmla="*/ 504331 w 584986"/>
              <a:gd name="connsiteY350" fmla="*/ 116037 h 766836"/>
              <a:gd name="connsiteX351" fmla="*/ 501343 w 584986"/>
              <a:gd name="connsiteY351" fmla="*/ 115745 h 766836"/>
              <a:gd name="connsiteX352" fmla="*/ 500126 w 584986"/>
              <a:gd name="connsiteY352" fmla="*/ 115226 h 766836"/>
              <a:gd name="connsiteX353" fmla="*/ 499237 w 584986"/>
              <a:gd name="connsiteY353" fmla="*/ 115062 h 766836"/>
              <a:gd name="connsiteX354" fmla="*/ 498439 w 584986"/>
              <a:gd name="connsiteY354" fmla="*/ 115398 h 766836"/>
              <a:gd name="connsiteX355" fmla="*/ 495462 w 584986"/>
              <a:gd name="connsiteY355" fmla="*/ 117088 h 766836"/>
              <a:gd name="connsiteX356" fmla="*/ 492547 w 584986"/>
              <a:gd name="connsiteY356" fmla="*/ 116653 h 766836"/>
              <a:gd name="connsiteX357" fmla="*/ 479925 w 584986"/>
              <a:gd name="connsiteY357" fmla="*/ 111733 h 766836"/>
              <a:gd name="connsiteX358" fmla="*/ 479542 w 584986"/>
              <a:gd name="connsiteY358" fmla="*/ 111482 h 766836"/>
              <a:gd name="connsiteX359" fmla="*/ 478309 w 584986"/>
              <a:gd name="connsiteY359" fmla="*/ 110391 h 766836"/>
              <a:gd name="connsiteX360" fmla="*/ 477532 w 584986"/>
              <a:gd name="connsiteY360" fmla="*/ 110144 h 766836"/>
              <a:gd name="connsiteX361" fmla="*/ 476766 w 584986"/>
              <a:gd name="connsiteY361" fmla="*/ 110210 h 766836"/>
              <a:gd name="connsiteX362" fmla="*/ 474241 w 584986"/>
              <a:gd name="connsiteY362" fmla="*/ 110912 h 766836"/>
              <a:gd name="connsiteX363" fmla="*/ 472547 w 584986"/>
              <a:gd name="connsiteY363" fmla="*/ 112235 h 766836"/>
              <a:gd name="connsiteX364" fmla="*/ 471413 w 584986"/>
              <a:gd name="connsiteY364" fmla="*/ 112541 h 766836"/>
              <a:gd name="connsiteX365" fmla="*/ 471168 w 584986"/>
              <a:gd name="connsiteY365" fmla="*/ 112642 h 766836"/>
              <a:gd name="connsiteX366" fmla="*/ 470594 w 584986"/>
              <a:gd name="connsiteY366" fmla="*/ 112742 h 766836"/>
              <a:gd name="connsiteX367" fmla="*/ 470186 w 584986"/>
              <a:gd name="connsiteY367" fmla="*/ 112479 h 766836"/>
              <a:gd name="connsiteX368" fmla="*/ 470467 w 584986"/>
              <a:gd name="connsiteY368" fmla="*/ 111529 h 766836"/>
              <a:gd name="connsiteX369" fmla="*/ 471004 w 584986"/>
              <a:gd name="connsiteY369" fmla="*/ 110984 h 766836"/>
              <a:gd name="connsiteX370" fmla="*/ 472651 w 584986"/>
              <a:gd name="connsiteY370" fmla="*/ 110133 h 766836"/>
              <a:gd name="connsiteX371" fmla="*/ 473371 w 584986"/>
              <a:gd name="connsiteY371" fmla="*/ 109605 h 766836"/>
              <a:gd name="connsiteX372" fmla="*/ 475528 w 584986"/>
              <a:gd name="connsiteY372" fmla="*/ 108706 h 766836"/>
              <a:gd name="connsiteX373" fmla="*/ 476466 w 584986"/>
              <a:gd name="connsiteY373" fmla="*/ 107982 h 766836"/>
              <a:gd name="connsiteX374" fmla="*/ 477216 w 584986"/>
              <a:gd name="connsiteY374" fmla="*/ 106078 h 766836"/>
              <a:gd name="connsiteX375" fmla="*/ 477899 w 584986"/>
              <a:gd name="connsiteY375" fmla="*/ 105384 h 766836"/>
              <a:gd name="connsiteX376" fmla="*/ 478374 w 584986"/>
              <a:gd name="connsiteY376" fmla="*/ 104726 h 766836"/>
              <a:gd name="connsiteX377" fmla="*/ 478121 w 584986"/>
              <a:gd name="connsiteY377" fmla="*/ 103965 h 766836"/>
              <a:gd name="connsiteX378" fmla="*/ 477347 w 584986"/>
              <a:gd name="connsiteY378" fmla="*/ 102394 h 766836"/>
              <a:gd name="connsiteX379" fmla="*/ 476897 w 584986"/>
              <a:gd name="connsiteY379" fmla="*/ 100116 h 766836"/>
              <a:gd name="connsiteX380" fmla="*/ 476552 w 584986"/>
              <a:gd name="connsiteY380" fmla="*/ 95748 h 766836"/>
              <a:gd name="connsiteX381" fmla="*/ 476682 w 584986"/>
              <a:gd name="connsiteY381" fmla="*/ 93405 h 766836"/>
              <a:gd name="connsiteX382" fmla="*/ 477839 w 584986"/>
              <a:gd name="connsiteY382" fmla="*/ 89331 h 766836"/>
              <a:gd name="connsiteX383" fmla="*/ 478154 w 584986"/>
              <a:gd name="connsiteY383" fmla="*/ 87063 h 766836"/>
              <a:gd name="connsiteX384" fmla="*/ 477804 w 584986"/>
              <a:gd name="connsiteY384" fmla="*/ 86140 h 766836"/>
              <a:gd name="connsiteX385" fmla="*/ 477110 w 584986"/>
              <a:gd name="connsiteY385" fmla="*/ 84991 h 766836"/>
              <a:gd name="connsiteX386" fmla="*/ 476572 w 584986"/>
              <a:gd name="connsiteY386" fmla="*/ 83803 h 766836"/>
              <a:gd name="connsiteX387" fmla="*/ 476762 w 584986"/>
              <a:gd name="connsiteY387" fmla="*/ 82780 h 766836"/>
              <a:gd name="connsiteX388" fmla="*/ 477834 w 584986"/>
              <a:gd name="connsiteY388" fmla="*/ 82207 h 766836"/>
              <a:gd name="connsiteX389" fmla="*/ 478922 w 584986"/>
              <a:gd name="connsiteY389" fmla="*/ 82703 h 766836"/>
              <a:gd name="connsiteX390" fmla="*/ 480623 w 584986"/>
              <a:gd name="connsiteY390" fmla="*/ 84388 h 766836"/>
              <a:gd name="connsiteX391" fmla="*/ 481199 w 584986"/>
              <a:gd name="connsiteY391" fmla="*/ 83958 h 766836"/>
              <a:gd name="connsiteX392" fmla="*/ 483021 w 584986"/>
              <a:gd name="connsiteY392" fmla="*/ 84047 h 766836"/>
              <a:gd name="connsiteX393" fmla="*/ 484048 w 584986"/>
              <a:gd name="connsiteY393" fmla="*/ 84069 h 766836"/>
              <a:gd name="connsiteX394" fmla="*/ 485029 w 584986"/>
              <a:gd name="connsiteY394" fmla="*/ 82947 h 766836"/>
              <a:gd name="connsiteX395" fmla="*/ 484609 w 584986"/>
              <a:gd name="connsiteY395" fmla="*/ 81931 h 766836"/>
              <a:gd name="connsiteX396" fmla="*/ 485388 w 584986"/>
              <a:gd name="connsiteY396" fmla="*/ 80606 h 766836"/>
              <a:gd name="connsiteX397" fmla="*/ 485810 w 584986"/>
              <a:gd name="connsiteY397" fmla="*/ 80930 h 766836"/>
              <a:gd name="connsiteX398" fmla="*/ 486638 w 584986"/>
              <a:gd name="connsiteY398" fmla="*/ 82432 h 766836"/>
              <a:gd name="connsiteX399" fmla="*/ 487549 w 584986"/>
              <a:gd name="connsiteY399" fmla="*/ 83108 h 766836"/>
              <a:gd name="connsiteX400" fmla="*/ 488503 w 584986"/>
              <a:gd name="connsiteY400" fmla="*/ 81552 h 766836"/>
              <a:gd name="connsiteX401" fmla="*/ 488857 w 584986"/>
              <a:gd name="connsiteY401" fmla="*/ 81915 h 766836"/>
              <a:gd name="connsiteX402" fmla="*/ 489959 w 584986"/>
              <a:gd name="connsiteY402" fmla="*/ 82619 h 766836"/>
              <a:gd name="connsiteX403" fmla="*/ 489994 w 584986"/>
              <a:gd name="connsiteY403" fmla="*/ 80594 h 766836"/>
              <a:gd name="connsiteX404" fmla="*/ 490935 w 584986"/>
              <a:gd name="connsiteY404" fmla="*/ 81189 h 766836"/>
              <a:gd name="connsiteX405" fmla="*/ 491984 w 584986"/>
              <a:gd name="connsiteY405" fmla="*/ 80888 h 766836"/>
              <a:gd name="connsiteX406" fmla="*/ 492416 w 584986"/>
              <a:gd name="connsiteY406" fmla="*/ 80065 h 766836"/>
              <a:gd name="connsiteX407" fmla="*/ 491516 w 584986"/>
              <a:gd name="connsiteY407" fmla="*/ 79141 h 766836"/>
              <a:gd name="connsiteX408" fmla="*/ 490985 w 584986"/>
              <a:gd name="connsiteY408" fmla="*/ 79666 h 766836"/>
              <a:gd name="connsiteX409" fmla="*/ 490623 w 584986"/>
              <a:gd name="connsiteY409" fmla="*/ 78429 h 766836"/>
              <a:gd name="connsiteX410" fmla="*/ 490482 w 584986"/>
              <a:gd name="connsiteY410" fmla="*/ 77162 h 766836"/>
              <a:gd name="connsiteX411" fmla="*/ 489981 w 584986"/>
              <a:gd name="connsiteY411" fmla="*/ 76265 h 766836"/>
              <a:gd name="connsiteX412" fmla="*/ 488595 w 584986"/>
              <a:gd name="connsiteY412" fmla="*/ 76150 h 766836"/>
              <a:gd name="connsiteX413" fmla="*/ 489083 w 584986"/>
              <a:gd name="connsiteY413" fmla="*/ 75428 h 766836"/>
              <a:gd name="connsiteX414" fmla="*/ 489223 w 584986"/>
              <a:gd name="connsiteY414" fmla="*/ 74770 h 766836"/>
              <a:gd name="connsiteX415" fmla="*/ 488928 w 584986"/>
              <a:gd name="connsiteY415" fmla="*/ 74297 h 766836"/>
              <a:gd name="connsiteX416" fmla="*/ 488142 w 584986"/>
              <a:gd name="connsiteY416" fmla="*/ 74102 h 766836"/>
              <a:gd name="connsiteX417" fmla="*/ 488514 w 584986"/>
              <a:gd name="connsiteY417" fmla="*/ 73437 h 766836"/>
              <a:gd name="connsiteX418" fmla="*/ 489076 w 584986"/>
              <a:gd name="connsiteY418" fmla="*/ 73137 h 766836"/>
              <a:gd name="connsiteX419" fmla="*/ 489791 w 584986"/>
              <a:gd name="connsiteY419" fmla="*/ 73094 h 766836"/>
              <a:gd name="connsiteX420" fmla="*/ 490643 w 584986"/>
              <a:gd name="connsiteY420" fmla="*/ 73173 h 766836"/>
              <a:gd name="connsiteX421" fmla="*/ 491603 w 584986"/>
              <a:gd name="connsiteY421" fmla="*/ 73401 h 766836"/>
              <a:gd name="connsiteX422" fmla="*/ 491801 w 584986"/>
              <a:gd name="connsiteY422" fmla="*/ 73696 h 766836"/>
              <a:gd name="connsiteX423" fmla="*/ 491657 w 584986"/>
              <a:gd name="connsiteY423" fmla="*/ 73987 h 766836"/>
              <a:gd name="connsiteX424" fmla="*/ 491602 w 584986"/>
              <a:gd name="connsiteY424" fmla="*/ 74181 h 766836"/>
              <a:gd name="connsiteX425" fmla="*/ 491666 w 584986"/>
              <a:gd name="connsiteY425" fmla="*/ 74496 h 766836"/>
              <a:gd name="connsiteX426" fmla="*/ 491523 w 584986"/>
              <a:gd name="connsiteY426" fmla="*/ 75366 h 766836"/>
              <a:gd name="connsiteX427" fmla="*/ 491576 w 584986"/>
              <a:gd name="connsiteY427" fmla="*/ 75669 h 766836"/>
              <a:gd name="connsiteX428" fmla="*/ 491945 w 584986"/>
              <a:gd name="connsiteY428" fmla="*/ 75801 h 766836"/>
              <a:gd name="connsiteX429" fmla="*/ 492319 w 584986"/>
              <a:gd name="connsiteY429" fmla="*/ 75621 h 766836"/>
              <a:gd name="connsiteX430" fmla="*/ 492574 w 584986"/>
              <a:gd name="connsiteY430" fmla="*/ 75355 h 766836"/>
              <a:gd name="connsiteX431" fmla="*/ 492559 w 584986"/>
              <a:gd name="connsiteY431" fmla="*/ 75202 h 766836"/>
              <a:gd name="connsiteX432" fmla="*/ 492894 w 584986"/>
              <a:gd name="connsiteY432" fmla="*/ 74973 h 766836"/>
              <a:gd name="connsiteX433" fmla="*/ 493174 w 584986"/>
              <a:gd name="connsiteY433" fmla="*/ 74531 h 766836"/>
              <a:gd name="connsiteX434" fmla="*/ 493631 w 584986"/>
              <a:gd name="connsiteY434" fmla="*/ 74299 h 766836"/>
              <a:gd name="connsiteX435" fmla="*/ 494518 w 584986"/>
              <a:gd name="connsiteY435" fmla="*/ 74751 h 766836"/>
              <a:gd name="connsiteX436" fmla="*/ 495817 w 584986"/>
              <a:gd name="connsiteY436" fmla="*/ 72785 h 766836"/>
              <a:gd name="connsiteX437" fmla="*/ 496016 w 584986"/>
              <a:gd name="connsiteY437" fmla="*/ 72057 h 766836"/>
              <a:gd name="connsiteX438" fmla="*/ 496361 w 584986"/>
              <a:gd name="connsiteY438" fmla="*/ 71528 h 766836"/>
              <a:gd name="connsiteX439" fmla="*/ 498129 w 584986"/>
              <a:gd name="connsiteY439" fmla="*/ 71463 h 766836"/>
              <a:gd name="connsiteX440" fmla="*/ 454813 w 584986"/>
              <a:gd name="connsiteY440" fmla="*/ 49089 h 766836"/>
              <a:gd name="connsiteX441" fmla="*/ 456444 w 584986"/>
              <a:gd name="connsiteY441" fmla="*/ 49251 h 766836"/>
              <a:gd name="connsiteX442" fmla="*/ 457574 w 584986"/>
              <a:gd name="connsiteY442" fmla="*/ 51026 h 766836"/>
              <a:gd name="connsiteX443" fmla="*/ 458598 w 584986"/>
              <a:gd name="connsiteY443" fmla="*/ 51300 h 766836"/>
              <a:gd name="connsiteX444" fmla="*/ 459642 w 584986"/>
              <a:gd name="connsiteY444" fmla="*/ 52892 h 766836"/>
              <a:gd name="connsiteX445" fmla="*/ 460874 w 584986"/>
              <a:gd name="connsiteY445" fmla="*/ 54912 h 766836"/>
              <a:gd name="connsiteX446" fmla="*/ 461105 w 584986"/>
              <a:gd name="connsiteY446" fmla="*/ 55401 h 766836"/>
              <a:gd name="connsiteX447" fmla="*/ 461430 w 584986"/>
              <a:gd name="connsiteY447" fmla="*/ 55844 h 766836"/>
              <a:gd name="connsiteX448" fmla="*/ 462054 w 584986"/>
              <a:gd name="connsiteY448" fmla="*/ 56081 h 766836"/>
              <a:gd name="connsiteX449" fmla="*/ 462431 w 584986"/>
              <a:gd name="connsiteY449" fmla="*/ 56549 h 766836"/>
              <a:gd name="connsiteX450" fmla="*/ 462007 w 584986"/>
              <a:gd name="connsiteY450" fmla="*/ 57650 h 766836"/>
              <a:gd name="connsiteX451" fmla="*/ 460083 w 584986"/>
              <a:gd name="connsiteY451" fmla="*/ 56124 h 766836"/>
              <a:gd name="connsiteX452" fmla="*/ 460061 w 584986"/>
              <a:gd name="connsiteY452" fmla="*/ 57611 h 766836"/>
              <a:gd name="connsiteX453" fmla="*/ 458949 w 584986"/>
              <a:gd name="connsiteY453" fmla="*/ 57330 h 766836"/>
              <a:gd name="connsiteX454" fmla="*/ 459065 w 584986"/>
              <a:gd name="connsiteY454" fmla="*/ 58524 h 766836"/>
              <a:gd name="connsiteX455" fmla="*/ 459534 w 584986"/>
              <a:gd name="connsiteY455" fmla="*/ 60235 h 766836"/>
              <a:gd name="connsiteX456" fmla="*/ 458505 w 584986"/>
              <a:gd name="connsiteY456" fmla="*/ 61831 h 766836"/>
              <a:gd name="connsiteX457" fmla="*/ 458028 w 584986"/>
              <a:gd name="connsiteY457" fmla="*/ 63662 h 766836"/>
              <a:gd name="connsiteX458" fmla="*/ 457143 w 584986"/>
              <a:gd name="connsiteY458" fmla="*/ 62692 h 766836"/>
              <a:gd name="connsiteX459" fmla="*/ 457354 w 584986"/>
              <a:gd name="connsiteY459" fmla="*/ 61490 h 766836"/>
              <a:gd name="connsiteX460" fmla="*/ 458337 w 584986"/>
              <a:gd name="connsiteY460" fmla="*/ 60241 h 766836"/>
              <a:gd name="connsiteX461" fmla="*/ 457898 w 584986"/>
              <a:gd name="connsiteY461" fmla="*/ 59471 h 766836"/>
              <a:gd name="connsiteX462" fmla="*/ 457339 w 584986"/>
              <a:gd name="connsiteY462" fmla="*/ 58922 h 766836"/>
              <a:gd name="connsiteX463" fmla="*/ 456775 w 584986"/>
              <a:gd name="connsiteY463" fmla="*/ 57227 h 766836"/>
              <a:gd name="connsiteX464" fmla="*/ 457658 w 584986"/>
              <a:gd name="connsiteY464" fmla="*/ 54541 h 766836"/>
              <a:gd name="connsiteX465" fmla="*/ 457651 w 584986"/>
              <a:gd name="connsiteY465" fmla="*/ 52593 h 766836"/>
              <a:gd name="connsiteX466" fmla="*/ 456732 w 584986"/>
              <a:gd name="connsiteY466" fmla="*/ 51516 h 766836"/>
              <a:gd name="connsiteX467" fmla="*/ 456513 w 584986"/>
              <a:gd name="connsiteY467" fmla="*/ 50120 h 766836"/>
              <a:gd name="connsiteX468" fmla="*/ 383418 w 584986"/>
              <a:gd name="connsiteY468" fmla="*/ 0 h 766836"/>
              <a:gd name="connsiteX469" fmla="*/ 460690 w 584986"/>
              <a:gd name="connsiteY469" fmla="*/ 7790 h 766836"/>
              <a:gd name="connsiteX470" fmla="*/ 487614 w 584986"/>
              <a:gd name="connsiteY470" fmla="*/ 16147 h 766836"/>
              <a:gd name="connsiteX471" fmla="*/ 487526 w 584986"/>
              <a:gd name="connsiteY471" fmla="*/ 17309 h 766836"/>
              <a:gd name="connsiteX472" fmla="*/ 488367 w 584986"/>
              <a:gd name="connsiteY472" fmla="*/ 17246 h 766836"/>
              <a:gd name="connsiteX473" fmla="*/ 489136 w 584986"/>
              <a:gd name="connsiteY473" fmla="*/ 17275 h 766836"/>
              <a:gd name="connsiteX474" fmla="*/ 492328 w 584986"/>
              <a:gd name="connsiteY474" fmla="*/ 19291 h 766836"/>
              <a:gd name="connsiteX475" fmla="*/ 494029 w 584986"/>
              <a:gd name="connsiteY475" fmla="*/ 20509 h 766836"/>
              <a:gd name="connsiteX476" fmla="*/ 494266 w 584986"/>
              <a:gd name="connsiteY476" fmla="*/ 22038 h 766836"/>
              <a:gd name="connsiteX477" fmla="*/ 495450 w 584986"/>
              <a:gd name="connsiteY477" fmla="*/ 23501 h 766836"/>
              <a:gd name="connsiteX478" fmla="*/ 495383 w 584986"/>
              <a:gd name="connsiteY478" fmla="*/ 24287 h 766836"/>
              <a:gd name="connsiteX479" fmla="*/ 495036 w 584986"/>
              <a:gd name="connsiteY479" fmla="*/ 24775 h 766836"/>
              <a:gd name="connsiteX480" fmla="*/ 494314 w 584986"/>
              <a:gd name="connsiteY480" fmla="*/ 24416 h 766836"/>
              <a:gd name="connsiteX481" fmla="*/ 493643 w 584986"/>
              <a:gd name="connsiteY481" fmla="*/ 23810 h 766836"/>
              <a:gd name="connsiteX482" fmla="*/ 493438 w 584986"/>
              <a:gd name="connsiteY482" fmla="*/ 23522 h 766836"/>
              <a:gd name="connsiteX483" fmla="*/ 492864 w 584986"/>
              <a:gd name="connsiteY483" fmla="*/ 22966 h 766836"/>
              <a:gd name="connsiteX484" fmla="*/ 492791 w 584986"/>
              <a:gd name="connsiteY484" fmla="*/ 22504 h 766836"/>
              <a:gd name="connsiteX485" fmla="*/ 492561 w 584986"/>
              <a:gd name="connsiteY485" fmla="*/ 22286 h 766836"/>
              <a:gd name="connsiteX486" fmla="*/ 491498 w 584986"/>
              <a:gd name="connsiteY486" fmla="*/ 22439 h 766836"/>
              <a:gd name="connsiteX487" fmla="*/ 490004 w 584986"/>
              <a:gd name="connsiteY487" fmla="*/ 24705 h 766836"/>
              <a:gd name="connsiteX488" fmla="*/ 488830 w 584986"/>
              <a:gd name="connsiteY488" fmla="*/ 24509 h 766836"/>
              <a:gd name="connsiteX489" fmla="*/ 488801 w 584986"/>
              <a:gd name="connsiteY489" fmla="*/ 22188 h 766836"/>
              <a:gd name="connsiteX490" fmla="*/ 488169 w 584986"/>
              <a:gd name="connsiteY490" fmla="*/ 21015 h 766836"/>
              <a:gd name="connsiteX491" fmla="*/ 487084 w 584986"/>
              <a:gd name="connsiteY491" fmla="*/ 20852 h 766836"/>
              <a:gd name="connsiteX492" fmla="*/ 487047 w 584986"/>
              <a:gd name="connsiteY492" fmla="*/ 21017 h 766836"/>
              <a:gd name="connsiteX493" fmla="*/ 486580 w 584986"/>
              <a:gd name="connsiteY493" fmla="*/ 21744 h 766836"/>
              <a:gd name="connsiteX494" fmla="*/ 486531 w 584986"/>
              <a:gd name="connsiteY494" fmla="*/ 21885 h 766836"/>
              <a:gd name="connsiteX495" fmla="*/ 486124 w 584986"/>
              <a:gd name="connsiteY495" fmla="*/ 21834 h 766836"/>
              <a:gd name="connsiteX496" fmla="*/ 485504 w 584986"/>
              <a:gd name="connsiteY496" fmla="*/ 21289 h 766836"/>
              <a:gd name="connsiteX497" fmla="*/ 485119 w 584986"/>
              <a:gd name="connsiteY497" fmla="*/ 21316 h 766836"/>
              <a:gd name="connsiteX498" fmla="*/ 483969 w 584986"/>
              <a:gd name="connsiteY498" fmla="*/ 21751 h 766836"/>
              <a:gd name="connsiteX499" fmla="*/ 483718 w 584986"/>
              <a:gd name="connsiteY499" fmla="*/ 22112 h 766836"/>
              <a:gd name="connsiteX500" fmla="*/ 483623 w 584986"/>
              <a:gd name="connsiteY500" fmla="*/ 23030 h 766836"/>
              <a:gd name="connsiteX501" fmla="*/ 483742 w 584986"/>
              <a:gd name="connsiteY501" fmla="*/ 23564 h 766836"/>
              <a:gd name="connsiteX502" fmla="*/ 484042 w 584986"/>
              <a:gd name="connsiteY502" fmla="*/ 24131 h 766836"/>
              <a:gd name="connsiteX503" fmla="*/ 484437 w 584986"/>
              <a:gd name="connsiteY503" fmla="*/ 24582 h 766836"/>
              <a:gd name="connsiteX504" fmla="*/ 484818 w 584986"/>
              <a:gd name="connsiteY504" fmla="*/ 24768 h 766836"/>
              <a:gd name="connsiteX505" fmla="*/ 485735 w 584986"/>
              <a:gd name="connsiteY505" fmla="*/ 24942 h 766836"/>
              <a:gd name="connsiteX506" fmla="*/ 485840 w 584986"/>
              <a:gd name="connsiteY506" fmla="*/ 25322 h 766836"/>
              <a:gd name="connsiteX507" fmla="*/ 485745 w 584986"/>
              <a:gd name="connsiteY507" fmla="*/ 25803 h 766836"/>
              <a:gd name="connsiteX508" fmla="*/ 486563 w 584986"/>
              <a:gd name="connsiteY508" fmla="*/ 27252 h 766836"/>
              <a:gd name="connsiteX509" fmla="*/ 488915 w 584986"/>
              <a:gd name="connsiteY509" fmla="*/ 27881 h 766836"/>
              <a:gd name="connsiteX510" fmla="*/ 486868 w 584986"/>
              <a:gd name="connsiteY510" fmla="*/ 31030 h 766836"/>
              <a:gd name="connsiteX511" fmla="*/ 486231 w 584986"/>
              <a:gd name="connsiteY511" fmla="*/ 34848 h 766836"/>
              <a:gd name="connsiteX512" fmla="*/ 484950 w 584986"/>
              <a:gd name="connsiteY512" fmla="*/ 33954 h 766836"/>
              <a:gd name="connsiteX513" fmla="*/ 483475 w 584986"/>
              <a:gd name="connsiteY513" fmla="*/ 34333 h 766836"/>
              <a:gd name="connsiteX514" fmla="*/ 482636 w 584986"/>
              <a:gd name="connsiteY514" fmla="*/ 35594 h 766836"/>
              <a:gd name="connsiteX515" fmla="*/ 482377 w 584986"/>
              <a:gd name="connsiteY515" fmla="*/ 37440 h 766836"/>
              <a:gd name="connsiteX516" fmla="*/ 482336 w 584986"/>
              <a:gd name="connsiteY516" fmla="*/ 40025 h 766836"/>
              <a:gd name="connsiteX517" fmla="*/ 481910 w 584986"/>
              <a:gd name="connsiteY517" fmla="*/ 41084 h 766836"/>
              <a:gd name="connsiteX518" fmla="*/ 480831 w 584986"/>
              <a:gd name="connsiteY518" fmla="*/ 41657 h 766836"/>
              <a:gd name="connsiteX519" fmla="*/ 480865 w 584986"/>
              <a:gd name="connsiteY519" fmla="*/ 40955 h 766836"/>
              <a:gd name="connsiteX520" fmla="*/ 480759 w 584986"/>
              <a:gd name="connsiteY520" fmla="*/ 40351 h 766836"/>
              <a:gd name="connsiteX521" fmla="*/ 480382 w 584986"/>
              <a:gd name="connsiteY521" fmla="*/ 39168 h 766836"/>
              <a:gd name="connsiteX522" fmla="*/ 479905 w 584986"/>
              <a:gd name="connsiteY522" fmla="*/ 39157 h 766836"/>
              <a:gd name="connsiteX523" fmla="*/ 479240 w 584986"/>
              <a:gd name="connsiteY523" fmla="*/ 39963 h 766836"/>
              <a:gd name="connsiteX524" fmla="*/ 476686 w 584986"/>
              <a:gd name="connsiteY524" fmla="*/ 40945 h 766836"/>
              <a:gd name="connsiteX525" fmla="*/ 475894 w 584986"/>
              <a:gd name="connsiteY525" fmla="*/ 42542 h 766836"/>
              <a:gd name="connsiteX526" fmla="*/ 474356 w 584986"/>
              <a:gd name="connsiteY526" fmla="*/ 44930 h 766836"/>
              <a:gd name="connsiteX527" fmla="*/ 473325 w 584986"/>
              <a:gd name="connsiteY527" fmla="*/ 45826 h 766836"/>
              <a:gd name="connsiteX528" fmla="*/ 472549 w 584986"/>
              <a:gd name="connsiteY528" fmla="*/ 46626 h 766836"/>
              <a:gd name="connsiteX529" fmla="*/ 471726 w 584986"/>
              <a:gd name="connsiteY529" fmla="*/ 46495 h 766836"/>
              <a:gd name="connsiteX530" fmla="*/ 471853 w 584986"/>
              <a:gd name="connsiteY530" fmla="*/ 45800 h 766836"/>
              <a:gd name="connsiteX531" fmla="*/ 471091 w 584986"/>
              <a:gd name="connsiteY531" fmla="*/ 45612 h 766836"/>
              <a:gd name="connsiteX532" fmla="*/ 471043 w 584986"/>
              <a:gd name="connsiteY532" fmla="*/ 44739 h 766836"/>
              <a:gd name="connsiteX533" fmla="*/ 472746 w 584986"/>
              <a:gd name="connsiteY533" fmla="*/ 43714 h 766836"/>
              <a:gd name="connsiteX534" fmla="*/ 472540 w 584986"/>
              <a:gd name="connsiteY534" fmla="*/ 42905 h 766836"/>
              <a:gd name="connsiteX535" fmla="*/ 472080 w 584986"/>
              <a:gd name="connsiteY535" fmla="*/ 42084 h 766836"/>
              <a:gd name="connsiteX536" fmla="*/ 472266 w 584986"/>
              <a:gd name="connsiteY536" fmla="*/ 41332 h 766836"/>
              <a:gd name="connsiteX537" fmla="*/ 473267 w 584986"/>
              <a:gd name="connsiteY537" fmla="*/ 41349 h 766836"/>
              <a:gd name="connsiteX538" fmla="*/ 474261 w 584986"/>
              <a:gd name="connsiteY538" fmla="*/ 41832 h 766836"/>
              <a:gd name="connsiteX539" fmla="*/ 475447 w 584986"/>
              <a:gd name="connsiteY539" fmla="*/ 41155 h 766836"/>
              <a:gd name="connsiteX540" fmla="*/ 475915 w 584986"/>
              <a:gd name="connsiteY540" fmla="*/ 39750 h 766836"/>
              <a:gd name="connsiteX541" fmla="*/ 475479 w 584986"/>
              <a:gd name="connsiteY541" fmla="*/ 38832 h 766836"/>
              <a:gd name="connsiteX542" fmla="*/ 474437 w 584986"/>
              <a:gd name="connsiteY542" fmla="*/ 37477 h 766836"/>
              <a:gd name="connsiteX543" fmla="*/ 474758 w 584986"/>
              <a:gd name="connsiteY543" fmla="*/ 35335 h 766836"/>
              <a:gd name="connsiteX544" fmla="*/ 474301 w 584986"/>
              <a:gd name="connsiteY544" fmla="*/ 34281 h 766836"/>
              <a:gd name="connsiteX545" fmla="*/ 474631 w 584986"/>
              <a:gd name="connsiteY545" fmla="*/ 30284 h 766836"/>
              <a:gd name="connsiteX546" fmla="*/ 474909 w 584986"/>
              <a:gd name="connsiteY546" fmla="*/ 28094 h 766836"/>
              <a:gd name="connsiteX547" fmla="*/ 474484 w 584986"/>
              <a:gd name="connsiteY547" fmla="*/ 27342 h 766836"/>
              <a:gd name="connsiteX548" fmla="*/ 472923 w 584986"/>
              <a:gd name="connsiteY548" fmla="*/ 26710 h 766836"/>
              <a:gd name="connsiteX549" fmla="*/ 472158 w 584986"/>
              <a:gd name="connsiteY549" fmla="*/ 26696 h 766836"/>
              <a:gd name="connsiteX550" fmla="*/ 471126 w 584986"/>
              <a:gd name="connsiteY550" fmla="*/ 27849 h 766836"/>
              <a:gd name="connsiteX551" fmla="*/ 470506 w 584986"/>
              <a:gd name="connsiteY551" fmla="*/ 28780 h 766836"/>
              <a:gd name="connsiteX552" fmla="*/ 470058 w 584986"/>
              <a:gd name="connsiteY552" fmla="*/ 29851 h 766836"/>
              <a:gd name="connsiteX553" fmla="*/ 470163 w 584986"/>
              <a:gd name="connsiteY553" fmla="*/ 30956 h 766836"/>
              <a:gd name="connsiteX554" fmla="*/ 471224 w 584986"/>
              <a:gd name="connsiteY554" fmla="*/ 32071 h 766836"/>
              <a:gd name="connsiteX555" fmla="*/ 470545 w 584986"/>
              <a:gd name="connsiteY555" fmla="*/ 33286 h 766836"/>
              <a:gd name="connsiteX556" fmla="*/ 470530 w 584986"/>
              <a:gd name="connsiteY556" fmla="*/ 34447 h 766836"/>
              <a:gd name="connsiteX557" fmla="*/ 470277 w 584986"/>
              <a:gd name="connsiteY557" fmla="*/ 35062 h 766836"/>
              <a:gd name="connsiteX558" fmla="*/ 468964 w 584986"/>
              <a:gd name="connsiteY558" fmla="*/ 35247 h 766836"/>
              <a:gd name="connsiteX559" fmla="*/ 467783 w 584986"/>
              <a:gd name="connsiteY559" fmla="*/ 34839 h 766836"/>
              <a:gd name="connsiteX560" fmla="*/ 466927 w 584986"/>
              <a:gd name="connsiteY560" fmla="*/ 32567 h 766836"/>
              <a:gd name="connsiteX561" fmla="*/ 466088 w 584986"/>
              <a:gd name="connsiteY561" fmla="*/ 32573 h 766836"/>
              <a:gd name="connsiteX562" fmla="*/ 465240 w 584986"/>
              <a:gd name="connsiteY562" fmla="*/ 33217 h 766836"/>
              <a:gd name="connsiteX563" fmla="*/ 464843 w 584986"/>
              <a:gd name="connsiteY563" fmla="*/ 34065 h 766836"/>
              <a:gd name="connsiteX564" fmla="*/ 465133 w 584986"/>
              <a:gd name="connsiteY564" fmla="*/ 35239 h 766836"/>
              <a:gd name="connsiteX565" fmla="*/ 465646 w 584986"/>
              <a:gd name="connsiteY565" fmla="*/ 36401 h 766836"/>
              <a:gd name="connsiteX566" fmla="*/ 465736 w 584986"/>
              <a:gd name="connsiteY566" fmla="*/ 37453 h 766836"/>
              <a:gd name="connsiteX567" fmla="*/ 464780 w 584986"/>
              <a:gd name="connsiteY567" fmla="*/ 38296 h 766836"/>
              <a:gd name="connsiteX568" fmla="*/ 464262 w 584986"/>
              <a:gd name="connsiteY568" fmla="*/ 37895 h 766836"/>
              <a:gd name="connsiteX569" fmla="*/ 463754 w 584986"/>
              <a:gd name="connsiteY569" fmla="*/ 37968 h 766836"/>
              <a:gd name="connsiteX570" fmla="*/ 463381 w 584986"/>
              <a:gd name="connsiteY570" fmla="*/ 38456 h 766836"/>
              <a:gd name="connsiteX571" fmla="*/ 463257 w 584986"/>
              <a:gd name="connsiteY571" fmla="*/ 39256 h 766836"/>
              <a:gd name="connsiteX572" fmla="*/ 463264 w 584986"/>
              <a:gd name="connsiteY572" fmla="*/ 38808 h 766836"/>
              <a:gd name="connsiteX573" fmla="*/ 462957 w 584986"/>
              <a:gd name="connsiteY573" fmla="*/ 39941 h 766836"/>
              <a:gd name="connsiteX574" fmla="*/ 462011 w 584986"/>
              <a:gd name="connsiteY574" fmla="*/ 40153 h 766836"/>
              <a:gd name="connsiteX575" fmla="*/ 460835 w 584986"/>
              <a:gd name="connsiteY575" fmla="*/ 40153 h 766836"/>
              <a:gd name="connsiteX576" fmla="*/ 459462 w 584986"/>
              <a:gd name="connsiteY576" fmla="*/ 42103 h 766836"/>
              <a:gd name="connsiteX577" fmla="*/ 458718 w 584986"/>
              <a:gd name="connsiteY577" fmla="*/ 40346 h 766836"/>
              <a:gd name="connsiteX578" fmla="*/ 458099 w 584986"/>
              <a:gd name="connsiteY578" fmla="*/ 38010 h 766836"/>
              <a:gd name="connsiteX579" fmla="*/ 459441 w 584986"/>
              <a:gd name="connsiteY579" fmla="*/ 35544 h 766836"/>
              <a:gd name="connsiteX580" fmla="*/ 459433 w 584986"/>
              <a:gd name="connsiteY580" fmla="*/ 33691 h 766836"/>
              <a:gd name="connsiteX581" fmla="*/ 458824 w 584986"/>
              <a:gd name="connsiteY581" fmla="*/ 31891 h 766836"/>
              <a:gd name="connsiteX582" fmla="*/ 458030 w 584986"/>
              <a:gd name="connsiteY582" fmla="*/ 32087 h 766836"/>
              <a:gd name="connsiteX583" fmla="*/ 455665 w 584986"/>
              <a:gd name="connsiteY583" fmla="*/ 34480 h 766836"/>
              <a:gd name="connsiteX584" fmla="*/ 454326 w 584986"/>
              <a:gd name="connsiteY584" fmla="*/ 37423 h 766836"/>
              <a:gd name="connsiteX585" fmla="*/ 454295 w 584986"/>
              <a:gd name="connsiteY585" fmla="*/ 39634 h 766836"/>
              <a:gd name="connsiteX586" fmla="*/ 453645 w 584986"/>
              <a:gd name="connsiteY586" fmla="*/ 39681 h 766836"/>
              <a:gd name="connsiteX587" fmla="*/ 452738 w 584986"/>
              <a:gd name="connsiteY587" fmla="*/ 39061 h 766836"/>
              <a:gd name="connsiteX588" fmla="*/ 452334 w 584986"/>
              <a:gd name="connsiteY588" fmla="*/ 39207 h 766836"/>
              <a:gd name="connsiteX589" fmla="*/ 451980 w 584986"/>
              <a:gd name="connsiteY589" fmla="*/ 39578 h 766836"/>
              <a:gd name="connsiteX590" fmla="*/ 451888 w 584986"/>
              <a:gd name="connsiteY590" fmla="*/ 40680 h 766836"/>
              <a:gd name="connsiteX591" fmla="*/ 452318 w 584986"/>
              <a:gd name="connsiteY591" fmla="*/ 44124 h 766836"/>
              <a:gd name="connsiteX592" fmla="*/ 451896 w 584986"/>
              <a:gd name="connsiteY592" fmla="*/ 45515 h 766836"/>
              <a:gd name="connsiteX593" fmla="*/ 451408 w 584986"/>
              <a:gd name="connsiteY593" fmla="*/ 45505 h 766836"/>
              <a:gd name="connsiteX594" fmla="*/ 450945 w 584986"/>
              <a:gd name="connsiteY594" fmla="*/ 43691 h 766836"/>
              <a:gd name="connsiteX595" fmla="*/ 450768 w 584986"/>
              <a:gd name="connsiteY595" fmla="*/ 41728 h 766836"/>
              <a:gd name="connsiteX596" fmla="*/ 450326 w 584986"/>
              <a:gd name="connsiteY596" fmla="*/ 40019 h 766836"/>
              <a:gd name="connsiteX597" fmla="*/ 448763 w 584986"/>
              <a:gd name="connsiteY597" fmla="*/ 38460 h 766836"/>
              <a:gd name="connsiteX598" fmla="*/ 447553 w 584986"/>
              <a:gd name="connsiteY598" fmla="*/ 38720 h 766836"/>
              <a:gd name="connsiteX599" fmla="*/ 446548 w 584986"/>
              <a:gd name="connsiteY599" fmla="*/ 39613 h 766836"/>
              <a:gd name="connsiteX600" fmla="*/ 445803 w 584986"/>
              <a:gd name="connsiteY600" fmla="*/ 42753 h 766836"/>
              <a:gd name="connsiteX601" fmla="*/ 445012 w 584986"/>
              <a:gd name="connsiteY601" fmla="*/ 43650 h 766836"/>
              <a:gd name="connsiteX602" fmla="*/ 444686 w 584986"/>
              <a:gd name="connsiteY602" fmla="*/ 41862 h 766836"/>
              <a:gd name="connsiteX603" fmla="*/ 444044 w 584986"/>
              <a:gd name="connsiteY603" fmla="*/ 41321 h 766836"/>
              <a:gd name="connsiteX604" fmla="*/ 442686 w 584986"/>
              <a:gd name="connsiteY604" fmla="*/ 42068 h 766836"/>
              <a:gd name="connsiteX605" fmla="*/ 441749 w 584986"/>
              <a:gd name="connsiteY605" fmla="*/ 43313 h 766836"/>
              <a:gd name="connsiteX606" fmla="*/ 441449 w 584986"/>
              <a:gd name="connsiteY606" fmla="*/ 44640 h 766836"/>
              <a:gd name="connsiteX607" fmla="*/ 439725 w 584986"/>
              <a:gd name="connsiteY607" fmla="*/ 46292 h 766836"/>
              <a:gd name="connsiteX608" fmla="*/ 439690 w 584986"/>
              <a:gd name="connsiteY608" fmla="*/ 49305 h 766836"/>
              <a:gd name="connsiteX609" fmla="*/ 441786 w 584986"/>
              <a:gd name="connsiteY609" fmla="*/ 49837 h 766836"/>
              <a:gd name="connsiteX610" fmla="*/ 442358 w 584986"/>
              <a:gd name="connsiteY610" fmla="*/ 50092 h 766836"/>
              <a:gd name="connsiteX611" fmla="*/ 442669 w 584986"/>
              <a:gd name="connsiteY611" fmla="*/ 50733 h 766836"/>
              <a:gd name="connsiteX612" fmla="*/ 442721 w 584986"/>
              <a:gd name="connsiteY612" fmla="*/ 51622 h 766836"/>
              <a:gd name="connsiteX613" fmla="*/ 442008 w 584986"/>
              <a:gd name="connsiteY613" fmla="*/ 51989 h 766836"/>
              <a:gd name="connsiteX614" fmla="*/ 442446 w 584986"/>
              <a:gd name="connsiteY614" fmla="*/ 52823 h 766836"/>
              <a:gd name="connsiteX615" fmla="*/ 443425 w 584986"/>
              <a:gd name="connsiteY615" fmla="*/ 52960 h 766836"/>
              <a:gd name="connsiteX616" fmla="*/ 445077 w 584986"/>
              <a:gd name="connsiteY616" fmla="*/ 52872 h 766836"/>
              <a:gd name="connsiteX617" fmla="*/ 445444 w 584986"/>
              <a:gd name="connsiteY617" fmla="*/ 52879 h 766836"/>
              <a:gd name="connsiteX618" fmla="*/ 445777 w 584986"/>
              <a:gd name="connsiteY618" fmla="*/ 53648 h 766836"/>
              <a:gd name="connsiteX619" fmla="*/ 445637 w 584986"/>
              <a:gd name="connsiteY619" fmla="*/ 54407 h 766836"/>
              <a:gd name="connsiteX620" fmla="*/ 445410 w 584986"/>
              <a:gd name="connsiteY620" fmla="*/ 55346 h 766836"/>
              <a:gd name="connsiteX621" fmla="*/ 444070 w 584986"/>
              <a:gd name="connsiteY621" fmla="*/ 55127 h 766836"/>
              <a:gd name="connsiteX622" fmla="*/ 443420 w 584986"/>
              <a:gd name="connsiteY622" fmla="*/ 55440 h 766836"/>
              <a:gd name="connsiteX623" fmla="*/ 442200 w 584986"/>
              <a:gd name="connsiteY623" fmla="*/ 56372 h 766836"/>
              <a:gd name="connsiteX624" fmla="*/ 440765 w 584986"/>
              <a:gd name="connsiteY624" fmla="*/ 54438 h 766836"/>
              <a:gd name="connsiteX625" fmla="*/ 439423 w 584986"/>
              <a:gd name="connsiteY625" fmla="*/ 53854 h 766836"/>
              <a:gd name="connsiteX626" fmla="*/ 437996 w 584986"/>
              <a:gd name="connsiteY626" fmla="*/ 54391 h 766836"/>
              <a:gd name="connsiteX627" fmla="*/ 437557 w 584986"/>
              <a:gd name="connsiteY627" fmla="*/ 55700 h 766836"/>
              <a:gd name="connsiteX628" fmla="*/ 437981 w 584986"/>
              <a:gd name="connsiteY628" fmla="*/ 57460 h 766836"/>
              <a:gd name="connsiteX629" fmla="*/ 437957 w 584986"/>
              <a:gd name="connsiteY629" fmla="*/ 59225 h 766836"/>
              <a:gd name="connsiteX630" fmla="*/ 438523 w 584986"/>
              <a:gd name="connsiteY630" fmla="*/ 61798 h 766836"/>
              <a:gd name="connsiteX631" fmla="*/ 438442 w 584986"/>
              <a:gd name="connsiteY631" fmla="*/ 62646 h 766836"/>
              <a:gd name="connsiteX632" fmla="*/ 438122 w 584986"/>
              <a:gd name="connsiteY632" fmla="*/ 63066 h 766836"/>
              <a:gd name="connsiteX633" fmla="*/ 437648 w 584986"/>
              <a:gd name="connsiteY633" fmla="*/ 63365 h 766836"/>
              <a:gd name="connsiteX634" fmla="*/ 437172 w 584986"/>
              <a:gd name="connsiteY634" fmla="*/ 63781 h 766836"/>
              <a:gd name="connsiteX635" fmla="*/ 436918 w 584986"/>
              <a:gd name="connsiteY635" fmla="*/ 64562 h 766836"/>
              <a:gd name="connsiteX636" fmla="*/ 436711 w 584986"/>
              <a:gd name="connsiteY636" fmla="*/ 66146 h 766836"/>
              <a:gd name="connsiteX637" fmla="*/ 437265 w 584986"/>
              <a:gd name="connsiteY637" fmla="*/ 67277 h 766836"/>
              <a:gd name="connsiteX638" fmla="*/ 438509 w 584986"/>
              <a:gd name="connsiteY638" fmla="*/ 70032 h 766836"/>
              <a:gd name="connsiteX639" fmla="*/ 439491 w 584986"/>
              <a:gd name="connsiteY639" fmla="*/ 71030 h 766836"/>
              <a:gd name="connsiteX640" fmla="*/ 441757 w 584986"/>
              <a:gd name="connsiteY640" fmla="*/ 70140 h 766836"/>
              <a:gd name="connsiteX641" fmla="*/ 441909 w 584986"/>
              <a:gd name="connsiteY641" fmla="*/ 70468 h 766836"/>
              <a:gd name="connsiteX642" fmla="*/ 442159 w 584986"/>
              <a:gd name="connsiteY642" fmla="*/ 71299 h 766836"/>
              <a:gd name="connsiteX643" fmla="*/ 442224 w 584986"/>
              <a:gd name="connsiteY643" fmla="*/ 71678 h 766836"/>
              <a:gd name="connsiteX644" fmla="*/ 440114 w 584986"/>
              <a:gd name="connsiteY644" fmla="*/ 72573 h 766836"/>
              <a:gd name="connsiteX645" fmla="*/ 439591 w 584986"/>
              <a:gd name="connsiteY645" fmla="*/ 74429 h 766836"/>
              <a:gd name="connsiteX646" fmla="*/ 440611 w 584986"/>
              <a:gd name="connsiteY646" fmla="*/ 76279 h 766836"/>
              <a:gd name="connsiteX647" fmla="*/ 443124 w 584986"/>
              <a:gd name="connsiteY647" fmla="*/ 77145 h 766836"/>
              <a:gd name="connsiteX648" fmla="*/ 445493 w 584986"/>
              <a:gd name="connsiteY648" fmla="*/ 76616 h 766836"/>
              <a:gd name="connsiteX649" fmla="*/ 447417 w 584986"/>
              <a:gd name="connsiteY649" fmla="*/ 75223 h 766836"/>
              <a:gd name="connsiteX650" fmla="*/ 450061 w 584986"/>
              <a:gd name="connsiteY650" fmla="*/ 71825 h 766836"/>
              <a:gd name="connsiteX651" fmla="*/ 450296 w 584986"/>
              <a:gd name="connsiteY651" fmla="*/ 71185 h 766836"/>
              <a:gd name="connsiteX652" fmla="*/ 450285 w 584986"/>
              <a:gd name="connsiteY652" fmla="*/ 70724 h 766836"/>
              <a:gd name="connsiteX653" fmla="*/ 450395 w 584986"/>
              <a:gd name="connsiteY653" fmla="*/ 70331 h 766836"/>
              <a:gd name="connsiteX654" fmla="*/ 451064 w 584986"/>
              <a:gd name="connsiteY654" fmla="*/ 69859 h 766836"/>
              <a:gd name="connsiteX655" fmla="*/ 451686 w 584986"/>
              <a:gd name="connsiteY655" fmla="*/ 69741 h 766836"/>
              <a:gd name="connsiteX656" fmla="*/ 452266 w 584986"/>
              <a:gd name="connsiteY656" fmla="*/ 69871 h 766836"/>
              <a:gd name="connsiteX657" fmla="*/ 452750 w 584986"/>
              <a:gd name="connsiteY657" fmla="*/ 70128 h 766836"/>
              <a:gd name="connsiteX658" fmla="*/ 453043 w 584986"/>
              <a:gd name="connsiteY658" fmla="*/ 70352 h 766836"/>
              <a:gd name="connsiteX659" fmla="*/ 453278 w 584986"/>
              <a:gd name="connsiteY659" fmla="*/ 70989 h 766836"/>
              <a:gd name="connsiteX660" fmla="*/ 452834 w 584986"/>
              <a:gd name="connsiteY660" fmla="*/ 71594 h 766836"/>
              <a:gd name="connsiteX661" fmla="*/ 451510 w 584986"/>
              <a:gd name="connsiteY661" fmla="*/ 72803 h 766836"/>
              <a:gd name="connsiteX662" fmla="*/ 451049 w 584986"/>
              <a:gd name="connsiteY662" fmla="*/ 73745 h 766836"/>
              <a:gd name="connsiteX663" fmla="*/ 449983 w 584986"/>
              <a:gd name="connsiteY663" fmla="*/ 77274 h 766836"/>
              <a:gd name="connsiteX664" fmla="*/ 447932 w 584986"/>
              <a:gd name="connsiteY664" fmla="*/ 80707 h 766836"/>
              <a:gd name="connsiteX665" fmla="*/ 448479 w 584986"/>
              <a:gd name="connsiteY665" fmla="*/ 81456 h 766836"/>
              <a:gd name="connsiteX666" fmla="*/ 448465 w 584986"/>
              <a:gd name="connsiteY666" fmla="*/ 82454 h 766836"/>
              <a:gd name="connsiteX667" fmla="*/ 447883 w 584986"/>
              <a:gd name="connsiteY667" fmla="*/ 84215 h 766836"/>
              <a:gd name="connsiteX668" fmla="*/ 447652 w 584986"/>
              <a:gd name="connsiteY668" fmla="*/ 84547 h 766836"/>
              <a:gd name="connsiteX669" fmla="*/ 447328 w 584986"/>
              <a:gd name="connsiteY669" fmla="*/ 84825 h 766836"/>
              <a:gd name="connsiteX670" fmla="*/ 447021 w 584986"/>
              <a:gd name="connsiteY670" fmla="*/ 85232 h 766836"/>
              <a:gd name="connsiteX671" fmla="*/ 446895 w 584986"/>
              <a:gd name="connsiteY671" fmla="*/ 85962 h 766836"/>
              <a:gd name="connsiteX672" fmla="*/ 446947 w 584986"/>
              <a:gd name="connsiteY672" fmla="*/ 87670 h 766836"/>
              <a:gd name="connsiteX673" fmla="*/ 446864 w 584986"/>
              <a:gd name="connsiteY673" fmla="*/ 88165 h 766836"/>
              <a:gd name="connsiteX674" fmla="*/ 444921 w 584986"/>
              <a:gd name="connsiteY674" fmla="*/ 90650 h 766836"/>
              <a:gd name="connsiteX675" fmla="*/ 441941 w 584986"/>
              <a:gd name="connsiteY675" fmla="*/ 92326 h 766836"/>
              <a:gd name="connsiteX676" fmla="*/ 440357 w 584986"/>
              <a:gd name="connsiteY676" fmla="*/ 105086 h 766836"/>
              <a:gd name="connsiteX677" fmla="*/ 440732 w 584986"/>
              <a:gd name="connsiteY677" fmla="*/ 109405 h 766836"/>
              <a:gd name="connsiteX678" fmla="*/ 439348 w 584986"/>
              <a:gd name="connsiteY678" fmla="*/ 108967 h 766836"/>
              <a:gd name="connsiteX679" fmla="*/ 437904 w 584986"/>
              <a:gd name="connsiteY679" fmla="*/ 109124 h 766836"/>
              <a:gd name="connsiteX680" fmla="*/ 436767 w 584986"/>
              <a:gd name="connsiteY680" fmla="*/ 109741 h 766836"/>
              <a:gd name="connsiteX681" fmla="*/ 436303 w 584986"/>
              <a:gd name="connsiteY681" fmla="*/ 110613 h 766836"/>
              <a:gd name="connsiteX682" fmla="*/ 435908 w 584986"/>
              <a:gd name="connsiteY682" fmla="*/ 111056 h 766836"/>
              <a:gd name="connsiteX683" fmla="*/ 434237 w 584986"/>
              <a:gd name="connsiteY683" fmla="*/ 111345 h 766836"/>
              <a:gd name="connsiteX684" fmla="*/ 433859 w 584986"/>
              <a:gd name="connsiteY684" fmla="*/ 111562 h 766836"/>
              <a:gd name="connsiteX685" fmla="*/ 433528 w 584986"/>
              <a:gd name="connsiteY685" fmla="*/ 111557 h 766836"/>
              <a:gd name="connsiteX686" fmla="*/ 432143 w 584986"/>
              <a:gd name="connsiteY686" fmla="*/ 112549 h 766836"/>
              <a:gd name="connsiteX687" fmla="*/ 431937 w 584986"/>
              <a:gd name="connsiteY687" fmla="*/ 112758 h 766836"/>
              <a:gd name="connsiteX688" fmla="*/ 429972 w 584986"/>
              <a:gd name="connsiteY688" fmla="*/ 114307 h 766836"/>
              <a:gd name="connsiteX689" fmla="*/ 428165 w 584986"/>
              <a:gd name="connsiteY689" fmla="*/ 116651 h 766836"/>
              <a:gd name="connsiteX690" fmla="*/ 423882 w 584986"/>
              <a:gd name="connsiteY690" fmla="*/ 124425 h 766836"/>
              <a:gd name="connsiteX691" fmla="*/ 423325 w 584986"/>
              <a:gd name="connsiteY691" fmla="*/ 125947 h 766836"/>
              <a:gd name="connsiteX692" fmla="*/ 422073 w 584986"/>
              <a:gd name="connsiteY692" fmla="*/ 126595 h 766836"/>
              <a:gd name="connsiteX693" fmla="*/ 420261 w 584986"/>
              <a:gd name="connsiteY693" fmla="*/ 126209 h 766836"/>
              <a:gd name="connsiteX694" fmla="*/ 419156 w 584986"/>
              <a:gd name="connsiteY694" fmla="*/ 127716 h 766836"/>
              <a:gd name="connsiteX695" fmla="*/ 415181 w 584986"/>
              <a:gd name="connsiteY695" fmla="*/ 134414 h 766836"/>
              <a:gd name="connsiteX696" fmla="*/ 413564 w 584986"/>
              <a:gd name="connsiteY696" fmla="*/ 136958 h 766836"/>
              <a:gd name="connsiteX697" fmla="*/ 412512 w 584986"/>
              <a:gd name="connsiteY697" fmla="*/ 139513 h 766836"/>
              <a:gd name="connsiteX698" fmla="*/ 412819 w 584986"/>
              <a:gd name="connsiteY698" fmla="*/ 142063 h 766836"/>
              <a:gd name="connsiteX699" fmla="*/ 411447 w 584986"/>
              <a:gd name="connsiteY699" fmla="*/ 142852 h 766836"/>
              <a:gd name="connsiteX700" fmla="*/ 409730 w 584986"/>
              <a:gd name="connsiteY700" fmla="*/ 143416 h 766836"/>
              <a:gd name="connsiteX701" fmla="*/ 407904 w 584986"/>
              <a:gd name="connsiteY701" fmla="*/ 144464 h 766836"/>
              <a:gd name="connsiteX702" fmla="*/ 407154 w 584986"/>
              <a:gd name="connsiteY702" fmla="*/ 145487 h 766836"/>
              <a:gd name="connsiteX703" fmla="*/ 406911 w 584986"/>
              <a:gd name="connsiteY703" fmla="*/ 146376 h 766836"/>
              <a:gd name="connsiteX704" fmla="*/ 406478 w 584986"/>
              <a:gd name="connsiteY704" fmla="*/ 146984 h 766836"/>
              <a:gd name="connsiteX705" fmla="*/ 405194 w 584986"/>
              <a:gd name="connsiteY705" fmla="*/ 147124 h 766836"/>
              <a:gd name="connsiteX706" fmla="*/ 404349 w 584986"/>
              <a:gd name="connsiteY706" fmla="*/ 146833 h 766836"/>
              <a:gd name="connsiteX707" fmla="*/ 403418 w 584986"/>
              <a:gd name="connsiteY707" fmla="*/ 146394 h 766836"/>
              <a:gd name="connsiteX708" fmla="*/ 402524 w 584986"/>
              <a:gd name="connsiteY708" fmla="*/ 146322 h 766836"/>
              <a:gd name="connsiteX709" fmla="*/ 401800 w 584986"/>
              <a:gd name="connsiteY709" fmla="*/ 147074 h 766836"/>
              <a:gd name="connsiteX710" fmla="*/ 402923 w 584986"/>
              <a:gd name="connsiteY710" fmla="*/ 147297 h 766836"/>
              <a:gd name="connsiteX711" fmla="*/ 403424 w 584986"/>
              <a:gd name="connsiteY711" fmla="*/ 148339 h 766836"/>
              <a:gd name="connsiteX712" fmla="*/ 403694 w 584986"/>
              <a:gd name="connsiteY712" fmla="*/ 151108 h 766836"/>
              <a:gd name="connsiteX713" fmla="*/ 404263 w 584986"/>
              <a:gd name="connsiteY713" fmla="*/ 153724 h 766836"/>
              <a:gd name="connsiteX714" fmla="*/ 407282 w 584986"/>
              <a:gd name="connsiteY714" fmla="*/ 161205 h 766836"/>
              <a:gd name="connsiteX715" fmla="*/ 408800 w 584986"/>
              <a:gd name="connsiteY715" fmla="*/ 163533 h 766836"/>
              <a:gd name="connsiteX716" fmla="*/ 414514 w 584986"/>
              <a:gd name="connsiteY716" fmla="*/ 168790 h 766836"/>
              <a:gd name="connsiteX717" fmla="*/ 416620 w 584986"/>
              <a:gd name="connsiteY717" fmla="*/ 170041 h 766836"/>
              <a:gd name="connsiteX718" fmla="*/ 419031 w 584986"/>
              <a:gd name="connsiteY718" fmla="*/ 170825 h 766836"/>
              <a:gd name="connsiteX719" fmla="*/ 419775 w 584986"/>
              <a:gd name="connsiteY719" fmla="*/ 170790 h 766836"/>
              <a:gd name="connsiteX720" fmla="*/ 421191 w 584986"/>
              <a:gd name="connsiteY720" fmla="*/ 170412 h 766836"/>
              <a:gd name="connsiteX721" fmla="*/ 421685 w 584986"/>
              <a:gd name="connsiteY721" fmla="*/ 170597 h 766836"/>
              <a:gd name="connsiteX722" fmla="*/ 422873 w 584986"/>
              <a:gd name="connsiteY722" fmla="*/ 172337 h 766836"/>
              <a:gd name="connsiteX723" fmla="*/ 424818 w 584986"/>
              <a:gd name="connsiteY723" fmla="*/ 173878 h 766836"/>
              <a:gd name="connsiteX724" fmla="*/ 425621 w 584986"/>
              <a:gd name="connsiteY724" fmla="*/ 174671 h 766836"/>
              <a:gd name="connsiteX725" fmla="*/ 426215 w 584986"/>
              <a:gd name="connsiteY725" fmla="*/ 175906 h 766836"/>
              <a:gd name="connsiteX726" fmla="*/ 427545 w 584986"/>
              <a:gd name="connsiteY726" fmla="*/ 175574 h 766836"/>
              <a:gd name="connsiteX727" fmla="*/ 429146 w 584986"/>
              <a:gd name="connsiteY727" fmla="*/ 176027 h 766836"/>
              <a:gd name="connsiteX728" fmla="*/ 430511 w 584986"/>
              <a:gd name="connsiteY728" fmla="*/ 176873 h 766836"/>
              <a:gd name="connsiteX729" fmla="*/ 431065 w 584986"/>
              <a:gd name="connsiteY729" fmla="*/ 177699 h 766836"/>
              <a:gd name="connsiteX730" fmla="*/ 431742 w 584986"/>
              <a:gd name="connsiteY730" fmla="*/ 178343 h 766836"/>
              <a:gd name="connsiteX731" fmla="*/ 436301 w 584986"/>
              <a:gd name="connsiteY731" fmla="*/ 180553 h 766836"/>
              <a:gd name="connsiteX732" fmla="*/ 438183 w 584986"/>
              <a:gd name="connsiteY732" fmla="*/ 182320 h 766836"/>
              <a:gd name="connsiteX733" fmla="*/ 440289 w 584986"/>
              <a:gd name="connsiteY733" fmla="*/ 184843 h 766836"/>
              <a:gd name="connsiteX734" fmla="*/ 442623 w 584986"/>
              <a:gd name="connsiteY734" fmla="*/ 187098 h 766836"/>
              <a:gd name="connsiteX735" fmla="*/ 445198 w 584986"/>
              <a:gd name="connsiteY735" fmla="*/ 188117 h 766836"/>
              <a:gd name="connsiteX736" fmla="*/ 446241 w 584986"/>
              <a:gd name="connsiteY736" fmla="*/ 188397 h 766836"/>
              <a:gd name="connsiteX737" fmla="*/ 449074 w 584986"/>
              <a:gd name="connsiteY737" fmla="*/ 189930 h 766836"/>
              <a:gd name="connsiteX738" fmla="*/ 450252 w 584986"/>
              <a:gd name="connsiteY738" fmla="*/ 190781 h 766836"/>
              <a:gd name="connsiteX739" fmla="*/ 452368 w 584986"/>
              <a:gd name="connsiteY739" fmla="*/ 192774 h 766836"/>
              <a:gd name="connsiteX740" fmla="*/ 453107 w 584986"/>
              <a:gd name="connsiteY740" fmla="*/ 193321 h 766836"/>
              <a:gd name="connsiteX741" fmla="*/ 453885 w 584986"/>
              <a:gd name="connsiteY741" fmla="*/ 193656 h 766836"/>
              <a:gd name="connsiteX742" fmla="*/ 455580 w 584986"/>
              <a:gd name="connsiteY742" fmla="*/ 194139 h 766836"/>
              <a:gd name="connsiteX743" fmla="*/ 457632 w 584986"/>
              <a:gd name="connsiteY743" fmla="*/ 195801 h 766836"/>
              <a:gd name="connsiteX744" fmla="*/ 460459 w 584986"/>
              <a:gd name="connsiteY744" fmla="*/ 197065 h 766836"/>
              <a:gd name="connsiteX745" fmla="*/ 461756 w 584986"/>
              <a:gd name="connsiteY745" fmla="*/ 197956 h 766836"/>
              <a:gd name="connsiteX746" fmla="*/ 462624 w 584986"/>
              <a:gd name="connsiteY746" fmla="*/ 198743 h 766836"/>
              <a:gd name="connsiteX747" fmla="*/ 462830 w 584986"/>
              <a:gd name="connsiteY747" fmla="*/ 199102 h 766836"/>
              <a:gd name="connsiteX748" fmla="*/ 463993 w 584986"/>
              <a:gd name="connsiteY748" fmla="*/ 202527 h 766836"/>
              <a:gd name="connsiteX749" fmla="*/ 464651 w 584986"/>
              <a:gd name="connsiteY749" fmla="*/ 207931 h 766836"/>
              <a:gd name="connsiteX750" fmla="*/ 465008 w 584986"/>
              <a:gd name="connsiteY750" fmla="*/ 208991 h 766836"/>
              <a:gd name="connsiteX751" fmla="*/ 465787 w 584986"/>
              <a:gd name="connsiteY751" fmla="*/ 209842 h 766836"/>
              <a:gd name="connsiteX752" fmla="*/ 469020 w 584986"/>
              <a:gd name="connsiteY752" fmla="*/ 212341 h 766836"/>
              <a:gd name="connsiteX753" fmla="*/ 470249 w 584986"/>
              <a:gd name="connsiteY753" fmla="*/ 213054 h 766836"/>
              <a:gd name="connsiteX754" fmla="*/ 473592 w 584986"/>
              <a:gd name="connsiteY754" fmla="*/ 213376 h 766836"/>
              <a:gd name="connsiteX755" fmla="*/ 475046 w 584986"/>
              <a:gd name="connsiteY755" fmla="*/ 213716 h 766836"/>
              <a:gd name="connsiteX756" fmla="*/ 478614 w 584986"/>
              <a:gd name="connsiteY756" fmla="*/ 217629 h 766836"/>
              <a:gd name="connsiteX757" fmla="*/ 480412 w 584986"/>
              <a:gd name="connsiteY757" fmla="*/ 218817 h 766836"/>
              <a:gd name="connsiteX758" fmla="*/ 481467 w 584986"/>
              <a:gd name="connsiteY758" fmla="*/ 219913 h 766836"/>
              <a:gd name="connsiteX759" fmla="*/ 482826 w 584986"/>
              <a:gd name="connsiteY759" fmla="*/ 220979 h 766836"/>
              <a:gd name="connsiteX760" fmla="*/ 484593 w 584986"/>
              <a:gd name="connsiteY760" fmla="*/ 221386 h 766836"/>
              <a:gd name="connsiteX761" fmla="*/ 485228 w 584986"/>
              <a:gd name="connsiteY761" fmla="*/ 221129 h 766836"/>
              <a:gd name="connsiteX762" fmla="*/ 485933 w 584986"/>
              <a:gd name="connsiteY762" fmla="*/ 220660 h 766836"/>
              <a:gd name="connsiteX763" fmla="*/ 486690 w 584986"/>
              <a:gd name="connsiteY763" fmla="*/ 220346 h 766836"/>
              <a:gd name="connsiteX764" fmla="*/ 487503 w 584986"/>
              <a:gd name="connsiteY764" fmla="*/ 220495 h 766836"/>
              <a:gd name="connsiteX765" fmla="*/ 487757 w 584986"/>
              <a:gd name="connsiteY765" fmla="*/ 221022 h 766836"/>
              <a:gd name="connsiteX766" fmla="*/ 488267 w 584986"/>
              <a:gd name="connsiteY766" fmla="*/ 222981 h 766836"/>
              <a:gd name="connsiteX767" fmla="*/ 488666 w 584986"/>
              <a:gd name="connsiteY767" fmla="*/ 223706 h 766836"/>
              <a:gd name="connsiteX768" fmla="*/ 491874 w 584986"/>
              <a:gd name="connsiteY768" fmla="*/ 226190 h 766836"/>
              <a:gd name="connsiteX769" fmla="*/ 492720 w 584986"/>
              <a:gd name="connsiteY769" fmla="*/ 227033 h 766836"/>
              <a:gd name="connsiteX770" fmla="*/ 495050 w 584986"/>
              <a:gd name="connsiteY770" fmla="*/ 230599 h 766836"/>
              <a:gd name="connsiteX771" fmla="*/ 495792 w 584986"/>
              <a:gd name="connsiteY771" fmla="*/ 231120 h 766836"/>
              <a:gd name="connsiteX772" fmla="*/ 496331 w 584986"/>
              <a:gd name="connsiteY772" fmla="*/ 231713 h 766836"/>
              <a:gd name="connsiteX773" fmla="*/ 495956 w 584986"/>
              <a:gd name="connsiteY773" fmla="*/ 233006 h 766836"/>
              <a:gd name="connsiteX774" fmla="*/ 495280 w 584986"/>
              <a:gd name="connsiteY774" fmla="*/ 234475 h 766836"/>
              <a:gd name="connsiteX775" fmla="*/ 494967 w 584986"/>
              <a:gd name="connsiteY775" fmla="*/ 235532 h 766836"/>
              <a:gd name="connsiteX776" fmla="*/ 495712 w 584986"/>
              <a:gd name="connsiteY776" fmla="*/ 237060 h 766836"/>
              <a:gd name="connsiteX777" fmla="*/ 497015 w 584986"/>
              <a:gd name="connsiteY777" fmla="*/ 237281 h 766836"/>
              <a:gd name="connsiteX778" fmla="*/ 498285 w 584986"/>
              <a:gd name="connsiteY778" fmla="*/ 236578 h 766836"/>
              <a:gd name="connsiteX779" fmla="*/ 498858 w 584986"/>
              <a:gd name="connsiteY779" fmla="*/ 235397 h 766836"/>
              <a:gd name="connsiteX780" fmla="*/ 499447 w 584986"/>
              <a:gd name="connsiteY780" fmla="*/ 234594 h 766836"/>
              <a:gd name="connsiteX781" fmla="*/ 500789 w 584986"/>
              <a:gd name="connsiteY781" fmla="*/ 234604 h 766836"/>
              <a:gd name="connsiteX782" fmla="*/ 503678 w 584986"/>
              <a:gd name="connsiteY782" fmla="*/ 235291 h 766836"/>
              <a:gd name="connsiteX783" fmla="*/ 505904 w 584986"/>
              <a:gd name="connsiteY783" fmla="*/ 235241 h 766836"/>
              <a:gd name="connsiteX784" fmla="*/ 506601 w 584986"/>
              <a:gd name="connsiteY784" fmla="*/ 235365 h 766836"/>
              <a:gd name="connsiteX785" fmla="*/ 507281 w 584986"/>
              <a:gd name="connsiteY785" fmla="*/ 235803 h 766836"/>
              <a:gd name="connsiteX786" fmla="*/ 508675 w 584986"/>
              <a:gd name="connsiteY786" fmla="*/ 237134 h 766836"/>
              <a:gd name="connsiteX787" fmla="*/ 509158 w 584986"/>
              <a:gd name="connsiteY787" fmla="*/ 237413 h 766836"/>
              <a:gd name="connsiteX788" fmla="*/ 510502 w 584986"/>
              <a:gd name="connsiteY788" fmla="*/ 237335 h 766836"/>
              <a:gd name="connsiteX789" fmla="*/ 510528 w 584986"/>
              <a:gd name="connsiteY789" fmla="*/ 236898 h 766836"/>
              <a:gd name="connsiteX790" fmla="*/ 510294 w 584986"/>
              <a:gd name="connsiteY790" fmla="*/ 235980 h 766836"/>
              <a:gd name="connsiteX791" fmla="*/ 510863 w 584986"/>
              <a:gd name="connsiteY791" fmla="*/ 234480 h 766836"/>
              <a:gd name="connsiteX792" fmla="*/ 511778 w 584986"/>
              <a:gd name="connsiteY792" fmla="*/ 233793 h 766836"/>
              <a:gd name="connsiteX793" fmla="*/ 514663 w 584986"/>
              <a:gd name="connsiteY793" fmla="*/ 232442 h 766836"/>
              <a:gd name="connsiteX794" fmla="*/ 515279 w 584986"/>
              <a:gd name="connsiteY794" fmla="*/ 232334 h 766836"/>
              <a:gd name="connsiteX795" fmla="*/ 516378 w 584986"/>
              <a:gd name="connsiteY795" fmla="*/ 234375 h 766836"/>
              <a:gd name="connsiteX796" fmla="*/ 518997 w 584986"/>
              <a:gd name="connsiteY796" fmla="*/ 236658 h 766836"/>
              <a:gd name="connsiteX797" fmla="*/ 522089 w 584986"/>
              <a:gd name="connsiteY797" fmla="*/ 238517 h 766836"/>
              <a:gd name="connsiteX798" fmla="*/ 525197 w 584986"/>
              <a:gd name="connsiteY798" fmla="*/ 239560 h 766836"/>
              <a:gd name="connsiteX799" fmla="*/ 526504 w 584986"/>
              <a:gd name="connsiteY799" fmla="*/ 240626 h 766836"/>
              <a:gd name="connsiteX800" fmla="*/ 526974 w 584986"/>
              <a:gd name="connsiteY800" fmla="*/ 240869 h 766836"/>
              <a:gd name="connsiteX801" fmla="*/ 528313 w 584986"/>
              <a:gd name="connsiteY801" fmla="*/ 241019 h 766836"/>
              <a:gd name="connsiteX802" fmla="*/ 528979 w 584986"/>
              <a:gd name="connsiteY802" fmla="*/ 241209 h 766836"/>
              <a:gd name="connsiteX803" fmla="*/ 529610 w 584986"/>
              <a:gd name="connsiteY803" fmla="*/ 241481 h 766836"/>
              <a:gd name="connsiteX804" fmla="*/ 533229 w 584986"/>
              <a:gd name="connsiteY804" fmla="*/ 244198 h 766836"/>
              <a:gd name="connsiteX805" fmla="*/ 533869 w 584986"/>
              <a:gd name="connsiteY805" fmla="*/ 244809 h 766836"/>
              <a:gd name="connsiteX806" fmla="*/ 534233 w 584986"/>
              <a:gd name="connsiteY806" fmla="*/ 245695 h 766836"/>
              <a:gd name="connsiteX807" fmla="*/ 536066 w 584986"/>
              <a:gd name="connsiteY807" fmla="*/ 248008 h 766836"/>
              <a:gd name="connsiteX808" fmla="*/ 540866 w 584986"/>
              <a:gd name="connsiteY808" fmla="*/ 251805 h 766836"/>
              <a:gd name="connsiteX809" fmla="*/ 542171 w 584986"/>
              <a:gd name="connsiteY809" fmla="*/ 252316 h 766836"/>
              <a:gd name="connsiteX810" fmla="*/ 543770 w 584986"/>
              <a:gd name="connsiteY810" fmla="*/ 252321 h 766836"/>
              <a:gd name="connsiteX811" fmla="*/ 544503 w 584986"/>
              <a:gd name="connsiteY811" fmla="*/ 252538 h 766836"/>
              <a:gd name="connsiteX812" fmla="*/ 544816 w 584986"/>
              <a:gd name="connsiteY812" fmla="*/ 253116 h 766836"/>
              <a:gd name="connsiteX813" fmla="*/ 545078 w 584986"/>
              <a:gd name="connsiteY813" fmla="*/ 253894 h 766836"/>
              <a:gd name="connsiteX814" fmla="*/ 545757 w 584986"/>
              <a:gd name="connsiteY814" fmla="*/ 254032 h 766836"/>
              <a:gd name="connsiteX815" fmla="*/ 546533 w 584986"/>
              <a:gd name="connsiteY815" fmla="*/ 253924 h 766836"/>
              <a:gd name="connsiteX816" fmla="*/ 547150 w 584986"/>
              <a:gd name="connsiteY816" fmla="*/ 253948 h 766836"/>
              <a:gd name="connsiteX817" fmla="*/ 548795 w 584986"/>
              <a:gd name="connsiteY817" fmla="*/ 255602 h 766836"/>
              <a:gd name="connsiteX818" fmla="*/ 549507 w 584986"/>
              <a:gd name="connsiteY818" fmla="*/ 256008 h 766836"/>
              <a:gd name="connsiteX819" fmla="*/ 550352 w 584986"/>
              <a:gd name="connsiteY819" fmla="*/ 256104 h 766836"/>
              <a:gd name="connsiteX820" fmla="*/ 551896 w 584986"/>
              <a:gd name="connsiteY820" fmla="*/ 255718 h 766836"/>
              <a:gd name="connsiteX821" fmla="*/ 552661 w 584986"/>
              <a:gd name="connsiteY821" fmla="*/ 255605 h 766836"/>
              <a:gd name="connsiteX822" fmla="*/ 554092 w 584986"/>
              <a:gd name="connsiteY822" fmla="*/ 255820 h 766836"/>
              <a:gd name="connsiteX823" fmla="*/ 561786 w 584986"/>
              <a:gd name="connsiteY823" fmla="*/ 258922 h 766836"/>
              <a:gd name="connsiteX824" fmla="*/ 563781 w 584986"/>
              <a:gd name="connsiteY824" fmla="*/ 260429 h 766836"/>
              <a:gd name="connsiteX825" fmla="*/ 566600 w 584986"/>
              <a:gd name="connsiteY825" fmla="*/ 261436 h 766836"/>
              <a:gd name="connsiteX826" fmla="*/ 567700 w 584986"/>
              <a:gd name="connsiteY826" fmla="*/ 262074 h 766836"/>
              <a:gd name="connsiteX827" fmla="*/ 569996 w 584986"/>
              <a:gd name="connsiteY827" fmla="*/ 265849 h 766836"/>
              <a:gd name="connsiteX828" fmla="*/ 570288 w 584986"/>
              <a:gd name="connsiteY828" fmla="*/ 266984 h 766836"/>
              <a:gd name="connsiteX829" fmla="*/ 574351 w 584986"/>
              <a:gd name="connsiteY829" fmla="*/ 273091 h 766836"/>
              <a:gd name="connsiteX830" fmla="*/ 574637 w 584986"/>
              <a:gd name="connsiteY830" fmla="*/ 273936 h 766836"/>
              <a:gd name="connsiteX831" fmla="*/ 575834 w 584986"/>
              <a:gd name="connsiteY831" fmla="*/ 275800 h 766836"/>
              <a:gd name="connsiteX832" fmla="*/ 578984 w 584986"/>
              <a:gd name="connsiteY832" fmla="*/ 278853 h 766836"/>
              <a:gd name="connsiteX833" fmla="*/ 581524 w 584986"/>
              <a:gd name="connsiteY833" fmla="*/ 281330 h 766836"/>
              <a:gd name="connsiteX834" fmla="*/ 584985 w 584986"/>
              <a:gd name="connsiteY834" fmla="*/ 283709 h 766836"/>
              <a:gd name="connsiteX835" fmla="*/ 584986 w 584986"/>
              <a:gd name="connsiteY835" fmla="*/ 283710 h 766836"/>
              <a:gd name="connsiteX836" fmla="*/ 584961 w 584986"/>
              <a:gd name="connsiteY836" fmla="*/ 284643 h 766836"/>
              <a:gd name="connsiteX837" fmla="*/ 584375 w 584986"/>
              <a:gd name="connsiteY837" fmla="*/ 306112 h 766836"/>
              <a:gd name="connsiteX838" fmla="*/ 583783 w 584986"/>
              <a:gd name="connsiteY838" fmla="*/ 327592 h 766836"/>
              <a:gd name="connsiteX839" fmla="*/ 583186 w 584986"/>
              <a:gd name="connsiteY839" fmla="*/ 349074 h 766836"/>
              <a:gd name="connsiteX840" fmla="*/ 582581 w 584986"/>
              <a:gd name="connsiteY840" fmla="*/ 370559 h 766836"/>
              <a:gd name="connsiteX841" fmla="*/ 581970 w 584986"/>
              <a:gd name="connsiteY841" fmla="*/ 392044 h 766836"/>
              <a:gd name="connsiteX842" fmla="*/ 581353 w 584986"/>
              <a:gd name="connsiteY842" fmla="*/ 413541 h 766836"/>
              <a:gd name="connsiteX843" fmla="*/ 580729 w 584986"/>
              <a:gd name="connsiteY843" fmla="*/ 435042 h 766836"/>
              <a:gd name="connsiteX844" fmla="*/ 580100 w 584986"/>
              <a:gd name="connsiteY844" fmla="*/ 456539 h 766836"/>
              <a:gd name="connsiteX845" fmla="*/ 579464 w 584986"/>
              <a:gd name="connsiteY845" fmla="*/ 478039 h 766836"/>
              <a:gd name="connsiteX846" fmla="*/ 578821 w 584986"/>
              <a:gd name="connsiteY846" fmla="*/ 499551 h 766836"/>
              <a:gd name="connsiteX847" fmla="*/ 578173 w 584986"/>
              <a:gd name="connsiteY847" fmla="*/ 521065 h 766836"/>
              <a:gd name="connsiteX848" fmla="*/ 577518 w 584986"/>
              <a:gd name="connsiteY848" fmla="*/ 542575 h 766836"/>
              <a:gd name="connsiteX849" fmla="*/ 576857 w 584986"/>
              <a:gd name="connsiteY849" fmla="*/ 564088 h 766836"/>
              <a:gd name="connsiteX850" fmla="*/ 576190 w 584986"/>
              <a:gd name="connsiteY850" fmla="*/ 585604 h 766836"/>
              <a:gd name="connsiteX851" fmla="*/ 575517 w 584986"/>
              <a:gd name="connsiteY851" fmla="*/ 607126 h 766836"/>
              <a:gd name="connsiteX852" fmla="*/ 574837 w 584986"/>
              <a:gd name="connsiteY852" fmla="*/ 628650 h 766836"/>
              <a:gd name="connsiteX853" fmla="*/ 574150 w 584986"/>
              <a:gd name="connsiteY853" fmla="*/ 650180 h 766836"/>
              <a:gd name="connsiteX854" fmla="*/ 573458 w 584986"/>
              <a:gd name="connsiteY854" fmla="*/ 671706 h 766836"/>
              <a:gd name="connsiteX855" fmla="*/ 572759 w 584986"/>
              <a:gd name="connsiteY855" fmla="*/ 693237 h 766836"/>
              <a:gd name="connsiteX856" fmla="*/ 572055 w 584986"/>
              <a:gd name="connsiteY856" fmla="*/ 714766 h 766836"/>
              <a:gd name="connsiteX857" fmla="*/ 572036 w 584986"/>
              <a:gd name="connsiteY857" fmla="*/ 715334 h 766836"/>
              <a:gd name="connsiteX858" fmla="*/ 532662 w 584986"/>
              <a:gd name="connsiteY858" fmla="*/ 736705 h 766836"/>
              <a:gd name="connsiteX859" fmla="*/ 383418 w 584986"/>
              <a:gd name="connsiteY859" fmla="*/ 766836 h 766836"/>
              <a:gd name="connsiteX860" fmla="*/ 0 w 584986"/>
              <a:gd name="connsiteY860" fmla="*/ 383418 h 766836"/>
              <a:gd name="connsiteX861" fmla="*/ 383418 w 584986"/>
              <a:gd name="connsiteY861" fmla="*/ 0 h 76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Lst>
            <a:rect l="l" t="t" r="r" b="b"/>
            <a:pathLst>
              <a:path w="584986" h="766836">
                <a:moveTo>
                  <a:pt x="492906" y="217156"/>
                </a:moveTo>
                <a:lnTo>
                  <a:pt x="493274" y="218312"/>
                </a:lnTo>
                <a:lnTo>
                  <a:pt x="494262" y="218916"/>
                </a:lnTo>
                <a:lnTo>
                  <a:pt x="495287" y="219385"/>
                </a:lnTo>
                <a:lnTo>
                  <a:pt x="495778" y="220160"/>
                </a:lnTo>
                <a:lnTo>
                  <a:pt x="495457" y="221324"/>
                </a:lnTo>
                <a:lnTo>
                  <a:pt x="494568" y="222776"/>
                </a:lnTo>
                <a:lnTo>
                  <a:pt x="492266" y="225531"/>
                </a:lnTo>
                <a:lnTo>
                  <a:pt x="491794" y="224982"/>
                </a:lnTo>
                <a:lnTo>
                  <a:pt x="490830" y="224320"/>
                </a:lnTo>
                <a:lnTo>
                  <a:pt x="489919" y="223334"/>
                </a:lnTo>
                <a:lnTo>
                  <a:pt x="489230" y="222116"/>
                </a:lnTo>
                <a:lnTo>
                  <a:pt x="488980" y="220761"/>
                </a:lnTo>
                <a:lnTo>
                  <a:pt x="489439" y="219209"/>
                </a:lnTo>
                <a:lnTo>
                  <a:pt x="490492" y="218489"/>
                </a:lnTo>
                <a:lnTo>
                  <a:pt x="491770" y="218004"/>
                </a:lnTo>
                <a:close/>
                <a:moveTo>
                  <a:pt x="502121" y="215842"/>
                </a:moveTo>
                <a:lnTo>
                  <a:pt x="503174" y="216661"/>
                </a:lnTo>
                <a:lnTo>
                  <a:pt x="504173" y="217798"/>
                </a:lnTo>
                <a:lnTo>
                  <a:pt x="504487" y="218836"/>
                </a:lnTo>
                <a:lnTo>
                  <a:pt x="503511" y="219356"/>
                </a:lnTo>
                <a:lnTo>
                  <a:pt x="502850" y="219138"/>
                </a:lnTo>
                <a:lnTo>
                  <a:pt x="502251" y="218034"/>
                </a:lnTo>
                <a:lnTo>
                  <a:pt x="501600" y="217817"/>
                </a:lnTo>
                <a:lnTo>
                  <a:pt x="500626" y="218053"/>
                </a:lnTo>
                <a:lnTo>
                  <a:pt x="500513" y="218548"/>
                </a:lnTo>
                <a:lnTo>
                  <a:pt x="501186" y="220221"/>
                </a:lnTo>
                <a:lnTo>
                  <a:pt x="501405" y="220475"/>
                </a:lnTo>
                <a:lnTo>
                  <a:pt x="501572" y="220775"/>
                </a:lnTo>
                <a:lnTo>
                  <a:pt x="501533" y="221283"/>
                </a:lnTo>
                <a:lnTo>
                  <a:pt x="501313" y="221656"/>
                </a:lnTo>
                <a:lnTo>
                  <a:pt x="500923" y="221907"/>
                </a:lnTo>
                <a:lnTo>
                  <a:pt x="500078" y="222289"/>
                </a:lnTo>
                <a:lnTo>
                  <a:pt x="498577" y="223299"/>
                </a:lnTo>
                <a:lnTo>
                  <a:pt x="497798" y="223546"/>
                </a:lnTo>
                <a:lnTo>
                  <a:pt x="497121" y="223163"/>
                </a:lnTo>
                <a:lnTo>
                  <a:pt x="497321" y="221452"/>
                </a:lnTo>
                <a:lnTo>
                  <a:pt x="497828" y="219866"/>
                </a:lnTo>
                <a:lnTo>
                  <a:pt x="498004" y="218202"/>
                </a:lnTo>
                <a:lnTo>
                  <a:pt x="497255" y="216219"/>
                </a:lnTo>
                <a:lnTo>
                  <a:pt x="498407" y="216058"/>
                </a:lnTo>
                <a:lnTo>
                  <a:pt x="500906" y="216297"/>
                </a:lnTo>
                <a:close/>
                <a:moveTo>
                  <a:pt x="515890" y="212612"/>
                </a:moveTo>
                <a:lnTo>
                  <a:pt x="516593" y="212696"/>
                </a:lnTo>
                <a:lnTo>
                  <a:pt x="517386" y="212693"/>
                </a:lnTo>
                <a:lnTo>
                  <a:pt x="517918" y="213382"/>
                </a:lnTo>
                <a:lnTo>
                  <a:pt x="518139" y="215231"/>
                </a:lnTo>
                <a:lnTo>
                  <a:pt x="519520" y="216052"/>
                </a:lnTo>
                <a:lnTo>
                  <a:pt x="520276" y="215378"/>
                </a:lnTo>
                <a:lnTo>
                  <a:pt x="520824" y="215340"/>
                </a:lnTo>
                <a:lnTo>
                  <a:pt x="520903" y="216676"/>
                </a:lnTo>
                <a:lnTo>
                  <a:pt x="522040" y="217096"/>
                </a:lnTo>
                <a:lnTo>
                  <a:pt x="521900" y="219610"/>
                </a:lnTo>
                <a:lnTo>
                  <a:pt x="521804" y="222469"/>
                </a:lnTo>
                <a:lnTo>
                  <a:pt x="521835" y="223605"/>
                </a:lnTo>
                <a:lnTo>
                  <a:pt x="521514" y="224284"/>
                </a:lnTo>
                <a:lnTo>
                  <a:pt x="521616" y="224833"/>
                </a:lnTo>
                <a:lnTo>
                  <a:pt x="522158" y="225140"/>
                </a:lnTo>
                <a:lnTo>
                  <a:pt x="522655" y="225392"/>
                </a:lnTo>
                <a:lnTo>
                  <a:pt x="523487" y="226009"/>
                </a:lnTo>
                <a:lnTo>
                  <a:pt x="523005" y="228120"/>
                </a:lnTo>
                <a:lnTo>
                  <a:pt x="522287" y="229435"/>
                </a:lnTo>
                <a:lnTo>
                  <a:pt x="521014" y="231233"/>
                </a:lnTo>
                <a:lnTo>
                  <a:pt x="518991" y="230251"/>
                </a:lnTo>
                <a:lnTo>
                  <a:pt x="518893" y="229055"/>
                </a:lnTo>
                <a:lnTo>
                  <a:pt x="518659" y="228221"/>
                </a:lnTo>
                <a:lnTo>
                  <a:pt x="518306" y="227495"/>
                </a:lnTo>
                <a:lnTo>
                  <a:pt x="517596" y="227162"/>
                </a:lnTo>
                <a:lnTo>
                  <a:pt x="516490" y="227057"/>
                </a:lnTo>
                <a:lnTo>
                  <a:pt x="515992" y="226741"/>
                </a:lnTo>
                <a:lnTo>
                  <a:pt x="515027" y="224041"/>
                </a:lnTo>
                <a:lnTo>
                  <a:pt x="514918" y="223482"/>
                </a:lnTo>
                <a:lnTo>
                  <a:pt x="515019" y="221887"/>
                </a:lnTo>
                <a:lnTo>
                  <a:pt x="514785" y="221253"/>
                </a:lnTo>
                <a:lnTo>
                  <a:pt x="514201" y="221173"/>
                </a:lnTo>
                <a:lnTo>
                  <a:pt x="513551" y="221262"/>
                </a:lnTo>
                <a:lnTo>
                  <a:pt x="513106" y="221127"/>
                </a:lnTo>
                <a:lnTo>
                  <a:pt x="512664" y="221115"/>
                </a:lnTo>
                <a:lnTo>
                  <a:pt x="512401" y="222458"/>
                </a:lnTo>
                <a:lnTo>
                  <a:pt x="512203" y="222404"/>
                </a:lnTo>
                <a:lnTo>
                  <a:pt x="511805" y="222346"/>
                </a:lnTo>
                <a:lnTo>
                  <a:pt x="511464" y="221845"/>
                </a:lnTo>
                <a:lnTo>
                  <a:pt x="511750" y="220293"/>
                </a:lnTo>
                <a:lnTo>
                  <a:pt x="511776" y="219057"/>
                </a:lnTo>
                <a:lnTo>
                  <a:pt x="512130" y="217959"/>
                </a:lnTo>
                <a:lnTo>
                  <a:pt x="512746" y="217105"/>
                </a:lnTo>
                <a:lnTo>
                  <a:pt x="513648" y="216019"/>
                </a:lnTo>
                <a:lnTo>
                  <a:pt x="514421" y="217172"/>
                </a:lnTo>
                <a:lnTo>
                  <a:pt x="514966" y="217790"/>
                </a:lnTo>
                <a:lnTo>
                  <a:pt x="515367" y="217539"/>
                </a:lnTo>
                <a:lnTo>
                  <a:pt x="514899" y="215602"/>
                </a:lnTo>
                <a:lnTo>
                  <a:pt x="515649" y="215373"/>
                </a:lnTo>
                <a:lnTo>
                  <a:pt x="516214" y="214249"/>
                </a:lnTo>
                <a:close/>
                <a:moveTo>
                  <a:pt x="487091" y="206345"/>
                </a:moveTo>
                <a:lnTo>
                  <a:pt x="488332" y="206374"/>
                </a:lnTo>
                <a:lnTo>
                  <a:pt x="489216" y="208039"/>
                </a:lnTo>
                <a:lnTo>
                  <a:pt x="488235" y="209809"/>
                </a:lnTo>
                <a:lnTo>
                  <a:pt x="488033" y="213289"/>
                </a:lnTo>
                <a:lnTo>
                  <a:pt x="487122" y="214984"/>
                </a:lnTo>
                <a:lnTo>
                  <a:pt x="486335" y="214669"/>
                </a:lnTo>
                <a:lnTo>
                  <a:pt x="485039" y="214841"/>
                </a:lnTo>
                <a:lnTo>
                  <a:pt x="484238" y="214372"/>
                </a:lnTo>
                <a:lnTo>
                  <a:pt x="483815" y="214907"/>
                </a:lnTo>
                <a:lnTo>
                  <a:pt x="483380" y="215170"/>
                </a:lnTo>
                <a:lnTo>
                  <a:pt x="482290" y="215369"/>
                </a:lnTo>
                <a:lnTo>
                  <a:pt x="481914" y="215195"/>
                </a:lnTo>
                <a:lnTo>
                  <a:pt x="481573" y="214974"/>
                </a:lnTo>
                <a:lnTo>
                  <a:pt x="480827" y="214295"/>
                </a:lnTo>
                <a:lnTo>
                  <a:pt x="481663" y="213840"/>
                </a:lnTo>
                <a:lnTo>
                  <a:pt x="481816" y="212962"/>
                </a:lnTo>
                <a:lnTo>
                  <a:pt x="481476" y="212026"/>
                </a:lnTo>
                <a:lnTo>
                  <a:pt x="480879" y="211373"/>
                </a:lnTo>
                <a:lnTo>
                  <a:pt x="482103" y="210442"/>
                </a:lnTo>
                <a:lnTo>
                  <a:pt x="482525" y="209979"/>
                </a:lnTo>
                <a:lnTo>
                  <a:pt x="482880" y="209383"/>
                </a:lnTo>
                <a:lnTo>
                  <a:pt x="482912" y="208579"/>
                </a:lnTo>
                <a:lnTo>
                  <a:pt x="482647" y="207941"/>
                </a:lnTo>
                <a:lnTo>
                  <a:pt x="482810" y="207548"/>
                </a:lnTo>
                <a:lnTo>
                  <a:pt x="484122" y="207424"/>
                </a:lnTo>
                <a:lnTo>
                  <a:pt x="485658" y="207016"/>
                </a:lnTo>
                <a:close/>
                <a:moveTo>
                  <a:pt x="508164" y="205532"/>
                </a:moveTo>
                <a:lnTo>
                  <a:pt x="507520" y="207261"/>
                </a:lnTo>
                <a:lnTo>
                  <a:pt x="507701" y="208863"/>
                </a:lnTo>
                <a:lnTo>
                  <a:pt x="508907" y="212048"/>
                </a:lnTo>
                <a:lnTo>
                  <a:pt x="508017" y="212274"/>
                </a:lnTo>
                <a:lnTo>
                  <a:pt x="507353" y="212730"/>
                </a:lnTo>
                <a:lnTo>
                  <a:pt x="507092" y="213469"/>
                </a:lnTo>
                <a:lnTo>
                  <a:pt x="507417" y="214483"/>
                </a:lnTo>
                <a:lnTo>
                  <a:pt x="506810" y="214646"/>
                </a:lnTo>
                <a:lnTo>
                  <a:pt x="506428" y="214790"/>
                </a:lnTo>
                <a:lnTo>
                  <a:pt x="505507" y="215429"/>
                </a:lnTo>
                <a:lnTo>
                  <a:pt x="505475" y="215085"/>
                </a:lnTo>
                <a:lnTo>
                  <a:pt x="505375" y="214875"/>
                </a:lnTo>
                <a:lnTo>
                  <a:pt x="505223" y="214700"/>
                </a:lnTo>
                <a:lnTo>
                  <a:pt x="505045" y="214423"/>
                </a:lnTo>
                <a:lnTo>
                  <a:pt x="505489" y="214316"/>
                </a:lnTo>
                <a:lnTo>
                  <a:pt x="505511" y="214116"/>
                </a:lnTo>
                <a:lnTo>
                  <a:pt x="505064" y="213442"/>
                </a:lnTo>
                <a:lnTo>
                  <a:pt x="504767" y="212801"/>
                </a:lnTo>
                <a:lnTo>
                  <a:pt x="504974" y="212487"/>
                </a:lnTo>
                <a:lnTo>
                  <a:pt x="505351" y="212266"/>
                </a:lnTo>
                <a:lnTo>
                  <a:pt x="505576" y="211964"/>
                </a:lnTo>
                <a:lnTo>
                  <a:pt x="505679" y="211682"/>
                </a:lnTo>
                <a:lnTo>
                  <a:pt x="506041" y="211099"/>
                </a:lnTo>
                <a:lnTo>
                  <a:pt x="506130" y="210705"/>
                </a:lnTo>
                <a:lnTo>
                  <a:pt x="505964" y="210364"/>
                </a:lnTo>
                <a:lnTo>
                  <a:pt x="505276" y="209707"/>
                </a:lnTo>
                <a:lnTo>
                  <a:pt x="505142" y="209468"/>
                </a:lnTo>
                <a:lnTo>
                  <a:pt x="505576" y="208206"/>
                </a:lnTo>
                <a:lnTo>
                  <a:pt x="506305" y="207089"/>
                </a:lnTo>
                <a:lnTo>
                  <a:pt x="507203" y="206182"/>
                </a:lnTo>
                <a:close/>
                <a:moveTo>
                  <a:pt x="427207" y="155589"/>
                </a:moveTo>
                <a:lnTo>
                  <a:pt x="428720" y="155901"/>
                </a:lnTo>
                <a:lnTo>
                  <a:pt x="429518" y="156745"/>
                </a:lnTo>
                <a:lnTo>
                  <a:pt x="429934" y="158083"/>
                </a:lnTo>
                <a:lnTo>
                  <a:pt x="429754" y="159667"/>
                </a:lnTo>
                <a:lnTo>
                  <a:pt x="429613" y="160452"/>
                </a:lnTo>
                <a:lnTo>
                  <a:pt x="428476" y="160175"/>
                </a:lnTo>
                <a:lnTo>
                  <a:pt x="427090" y="160023"/>
                </a:lnTo>
                <a:lnTo>
                  <a:pt x="425528" y="161268"/>
                </a:lnTo>
                <a:lnTo>
                  <a:pt x="424636" y="160940"/>
                </a:lnTo>
                <a:lnTo>
                  <a:pt x="424265" y="160505"/>
                </a:lnTo>
                <a:lnTo>
                  <a:pt x="425068" y="159959"/>
                </a:lnTo>
                <a:lnTo>
                  <a:pt x="425463" y="159434"/>
                </a:lnTo>
                <a:lnTo>
                  <a:pt x="426268" y="158878"/>
                </a:lnTo>
                <a:lnTo>
                  <a:pt x="426671" y="157940"/>
                </a:lnTo>
                <a:lnTo>
                  <a:pt x="426591" y="157438"/>
                </a:lnTo>
                <a:lnTo>
                  <a:pt x="425956" y="157327"/>
                </a:lnTo>
                <a:lnTo>
                  <a:pt x="425787" y="156909"/>
                </a:lnTo>
                <a:lnTo>
                  <a:pt x="426295" y="156761"/>
                </a:lnTo>
                <a:lnTo>
                  <a:pt x="426652" y="156051"/>
                </a:lnTo>
                <a:close/>
                <a:moveTo>
                  <a:pt x="505894" y="82206"/>
                </a:moveTo>
                <a:lnTo>
                  <a:pt x="505425" y="82738"/>
                </a:lnTo>
                <a:lnTo>
                  <a:pt x="505234" y="83064"/>
                </a:lnTo>
                <a:lnTo>
                  <a:pt x="505111" y="83433"/>
                </a:lnTo>
                <a:lnTo>
                  <a:pt x="505165" y="83027"/>
                </a:lnTo>
                <a:lnTo>
                  <a:pt x="505327" y="82694"/>
                </a:lnTo>
                <a:lnTo>
                  <a:pt x="505594" y="82423"/>
                </a:lnTo>
                <a:close/>
                <a:moveTo>
                  <a:pt x="462782" y="71082"/>
                </a:moveTo>
                <a:lnTo>
                  <a:pt x="463431" y="71178"/>
                </a:lnTo>
                <a:lnTo>
                  <a:pt x="464425" y="71482"/>
                </a:lnTo>
                <a:lnTo>
                  <a:pt x="465337" y="71908"/>
                </a:lnTo>
                <a:lnTo>
                  <a:pt x="465730" y="72383"/>
                </a:lnTo>
                <a:lnTo>
                  <a:pt x="466094" y="73229"/>
                </a:lnTo>
                <a:lnTo>
                  <a:pt x="466928" y="73766"/>
                </a:lnTo>
                <a:lnTo>
                  <a:pt x="467759" y="74114"/>
                </a:lnTo>
                <a:lnTo>
                  <a:pt x="468137" y="74417"/>
                </a:lnTo>
                <a:lnTo>
                  <a:pt x="468220" y="75363"/>
                </a:lnTo>
                <a:lnTo>
                  <a:pt x="468343" y="75779"/>
                </a:lnTo>
                <a:lnTo>
                  <a:pt x="468233" y="76072"/>
                </a:lnTo>
                <a:lnTo>
                  <a:pt x="467615" y="76632"/>
                </a:lnTo>
                <a:lnTo>
                  <a:pt x="466803" y="76905"/>
                </a:lnTo>
                <a:lnTo>
                  <a:pt x="466039" y="76812"/>
                </a:lnTo>
                <a:lnTo>
                  <a:pt x="465432" y="77007"/>
                </a:lnTo>
                <a:lnTo>
                  <a:pt x="465103" y="78110"/>
                </a:lnTo>
                <a:lnTo>
                  <a:pt x="466192" y="78168"/>
                </a:lnTo>
                <a:lnTo>
                  <a:pt x="466694" y="78793"/>
                </a:lnTo>
                <a:lnTo>
                  <a:pt x="467011" y="79697"/>
                </a:lnTo>
                <a:lnTo>
                  <a:pt x="467553" y="80642"/>
                </a:lnTo>
                <a:lnTo>
                  <a:pt x="466222" y="80744"/>
                </a:lnTo>
                <a:lnTo>
                  <a:pt x="465692" y="81642"/>
                </a:lnTo>
                <a:lnTo>
                  <a:pt x="465457" y="82914"/>
                </a:lnTo>
                <a:lnTo>
                  <a:pt x="465011" y="84056"/>
                </a:lnTo>
                <a:lnTo>
                  <a:pt x="464359" y="84604"/>
                </a:lnTo>
                <a:lnTo>
                  <a:pt x="463395" y="85015"/>
                </a:lnTo>
                <a:lnTo>
                  <a:pt x="462383" y="85189"/>
                </a:lnTo>
                <a:lnTo>
                  <a:pt x="461597" y="84978"/>
                </a:lnTo>
                <a:lnTo>
                  <a:pt x="462133" y="84494"/>
                </a:lnTo>
                <a:lnTo>
                  <a:pt x="462192" y="84052"/>
                </a:lnTo>
                <a:lnTo>
                  <a:pt x="462197" y="83698"/>
                </a:lnTo>
                <a:lnTo>
                  <a:pt x="462289" y="83363"/>
                </a:lnTo>
                <a:lnTo>
                  <a:pt x="462601" y="83020"/>
                </a:lnTo>
                <a:lnTo>
                  <a:pt x="461989" y="82063"/>
                </a:lnTo>
                <a:lnTo>
                  <a:pt x="460890" y="79153"/>
                </a:lnTo>
                <a:lnTo>
                  <a:pt x="460239" y="78466"/>
                </a:lnTo>
                <a:lnTo>
                  <a:pt x="458554" y="78929"/>
                </a:lnTo>
                <a:lnTo>
                  <a:pt x="458361" y="80620"/>
                </a:lnTo>
                <a:lnTo>
                  <a:pt x="458715" y="82600"/>
                </a:lnTo>
                <a:lnTo>
                  <a:pt x="458695" y="83928"/>
                </a:lnTo>
                <a:lnTo>
                  <a:pt x="456327" y="82818"/>
                </a:lnTo>
                <a:lnTo>
                  <a:pt x="455884" y="82213"/>
                </a:lnTo>
                <a:lnTo>
                  <a:pt x="455843" y="75456"/>
                </a:lnTo>
                <a:lnTo>
                  <a:pt x="458454" y="76765"/>
                </a:lnTo>
                <a:lnTo>
                  <a:pt x="459397" y="76890"/>
                </a:lnTo>
                <a:lnTo>
                  <a:pt x="459792" y="75758"/>
                </a:lnTo>
                <a:lnTo>
                  <a:pt x="460039" y="74346"/>
                </a:lnTo>
                <a:lnTo>
                  <a:pt x="460706" y="72859"/>
                </a:lnTo>
                <a:lnTo>
                  <a:pt x="461647" y="71656"/>
                </a:lnTo>
                <a:close/>
                <a:moveTo>
                  <a:pt x="498975" y="70887"/>
                </a:moveTo>
                <a:lnTo>
                  <a:pt x="499459" y="72103"/>
                </a:lnTo>
                <a:lnTo>
                  <a:pt x="499342" y="73760"/>
                </a:lnTo>
                <a:lnTo>
                  <a:pt x="498603" y="75202"/>
                </a:lnTo>
                <a:lnTo>
                  <a:pt x="496462" y="76108"/>
                </a:lnTo>
                <a:lnTo>
                  <a:pt x="496001" y="76870"/>
                </a:lnTo>
                <a:lnTo>
                  <a:pt x="495875" y="77783"/>
                </a:lnTo>
                <a:lnTo>
                  <a:pt x="496146" y="78534"/>
                </a:lnTo>
                <a:lnTo>
                  <a:pt x="496937" y="79108"/>
                </a:lnTo>
                <a:lnTo>
                  <a:pt x="497764" y="79269"/>
                </a:lnTo>
                <a:lnTo>
                  <a:pt x="498583" y="79253"/>
                </a:lnTo>
                <a:lnTo>
                  <a:pt x="499348" y="79325"/>
                </a:lnTo>
                <a:lnTo>
                  <a:pt x="498862" y="79809"/>
                </a:lnTo>
                <a:lnTo>
                  <a:pt x="497815" y="81314"/>
                </a:lnTo>
                <a:lnTo>
                  <a:pt x="498370" y="82420"/>
                </a:lnTo>
                <a:lnTo>
                  <a:pt x="498512" y="83280"/>
                </a:lnTo>
                <a:lnTo>
                  <a:pt x="498759" y="84042"/>
                </a:lnTo>
                <a:lnTo>
                  <a:pt x="499690" y="84826"/>
                </a:lnTo>
                <a:lnTo>
                  <a:pt x="500623" y="85185"/>
                </a:lnTo>
                <a:lnTo>
                  <a:pt x="504334" y="85931"/>
                </a:lnTo>
                <a:lnTo>
                  <a:pt x="505551" y="85707"/>
                </a:lnTo>
                <a:lnTo>
                  <a:pt x="506573" y="85029"/>
                </a:lnTo>
                <a:lnTo>
                  <a:pt x="507281" y="84018"/>
                </a:lnTo>
                <a:lnTo>
                  <a:pt x="507559" y="82785"/>
                </a:lnTo>
                <a:lnTo>
                  <a:pt x="507408" y="82219"/>
                </a:lnTo>
                <a:lnTo>
                  <a:pt x="507005" y="81961"/>
                </a:lnTo>
                <a:lnTo>
                  <a:pt x="506461" y="81972"/>
                </a:lnTo>
                <a:lnTo>
                  <a:pt x="505970" y="82125"/>
                </a:lnTo>
                <a:lnTo>
                  <a:pt x="506390" y="81710"/>
                </a:lnTo>
                <a:lnTo>
                  <a:pt x="506551" y="81483"/>
                </a:lnTo>
                <a:lnTo>
                  <a:pt x="507638" y="78533"/>
                </a:lnTo>
                <a:lnTo>
                  <a:pt x="508667" y="79084"/>
                </a:lnTo>
                <a:lnTo>
                  <a:pt x="510847" y="78861"/>
                </a:lnTo>
                <a:lnTo>
                  <a:pt x="512008" y="79179"/>
                </a:lnTo>
                <a:lnTo>
                  <a:pt x="512410" y="79679"/>
                </a:lnTo>
                <a:lnTo>
                  <a:pt x="512960" y="80680"/>
                </a:lnTo>
                <a:lnTo>
                  <a:pt x="513404" y="81796"/>
                </a:lnTo>
                <a:lnTo>
                  <a:pt x="513457" y="82683"/>
                </a:lnTo>
                <a:lnTo>
                  <a:pt x="512825" y="83536"/>
                </a:lnTo>
                <a:lnTo>
                  <a:pt x="510653" y="85549"/>
                </a:lnTo>
                <a:lnTo>
                  <a:pt x="509886" y="86564"/>
                </a:lnTo>
                <a:lnTo>
                  <a:pt x="508437" y="90533"/>
                </a:lnTo>
                <a:lnTo>
                  <a:pt x="506086" y="89749"/>
                </a:lnTo>
                <a:lnTo>
                  <a:pt x="503832" y="90603"/>
                </a:lnTo>
                <a:lnTo>
                  <a:pt x="502156" y="92513"/>
                </a:lnTo>
                <a:lnTo>
                  <a:pt x="501505" y="94872"/>
                </a:lnTo>
                <a:lnTo>
                  <a:pt x="501710" y="96295"/>
                </a:lnTo>
                <a:lnTo>
                  <a:pt x="502250" y="96899"/>
                </a:lnTo>
                <a:lnTo>
                  <a:pt x="503015" y="97237"/>
                </a:lnTo>
                <a:lnTo>
                  <a:pt x="503872" y="97866"/>
                </a:lnTo>
                <a:lnTo>
                  <a:pt x="504115" y="97943"/>
                </a:lnTo>
                <a:lnTo>
                  <a:pt x="504711" y="98318"/>
                </a:lnTo>
                <a:lnTo>
                  <a:pt x="505068" y="98740"/>
                </a:lnTo>
                <a:lnTo>
                  <a:pt x="504583" y="98912"/>
                </a:lnTo>
                <a:lnTo>
                  <a:pt x="503933" y="98984"/>
                </a:lnTo>
                <a:lnTo>
                  <a:pt x="503425" y="99238"/>
                </a:lnTo>
                <a:lnTo>
                  <a:pt x="503069" y="99684"/>
                </a:lnTo>
                <a:lnTo>
                  <a:pt x="502866" y="100318"/>
                </a:lnTo>
                <a:lnTo>
                  <a:pt x="501780" y="99830"/>
                </a:lnTo>
                <a:lnTo>
                  <a:pt x="501025" y="100208"/>
                </a:lnTo>
                <a:lnTo>
                  <a:pt x="500672" y="101127"/>
                </a:lnTo>
                <a:lnTo>
                  <a:pt x="500837" y="102253"/>
                </a:lnTo>
                <a:lnTo>
                  <a:pt x="500089" y="101349"/>
                </a:lnTo>
                <a:lnTo>
                  <a:pt x="499239" y="100945"/>
                </a:lnTo>
                <a:lnTo>
                  <a:pt x="498333" y="101065"/>
                </a:lnTo>
                <a:lnTo>
                  <a:pt x="497452" y="101718"/>
                </a:lnTo>
                <a:lnTo>
                  <a:pt x="497806" y="102606"/>
                </a:lnTo>
                <a:lnTo>
                  <a:pt x="497748" y="103639"/>
                </a:lnTo>
                <a:lnTo>
                  <a:pt x="497382" y="105634"/>
                </a:lnTo>
                <a:lnTo>
                  <a:pt x="498147" y="108488"/>
                </a:lnTo>
                <a:lnTo>
                  <a:pt x="498287" y="109396"/>
                </a:lnTo>
                <a:lnTo>
                  <a:pt x="498642" y="109918"/>
                </a:lnTo>
                <a:lnTo>
                  <a:pt x="499558" y="110206"/>
                </a:lnTo>
                <a:lnTo>
                  <a:pt x="500678" y="110310"/>
                </a:lnTo>
                <a:lnTo>
                  <a:pt x="502709" y="110140"/>
                </a:lnTo>
                <a:lnTo>
                  <a:pt x="502965" y="110076"/>
                </a:lnTo>
                <a:lnTo>
                  <a:pt x="502834" y="109665"/>
                </a:lnTo>
                <a:lnTo>
                  <a:pt x="502716" y="108515"/>
                </a:lnTo>
                <a:lnTo>
                  <a:pt x="503372" y="107421"/>
                </a:lnTo>
                <a:lnTo>
                  <a:pt x="504877" y="108155"/>
                </a:lnTo>
                <a:lnTo>
                  <a:pt x="509169" y="111807"/>
                </a:lnTo>
                <a:lnTo>
                  <a:pt x="509798" y="111870"/>
                </a:lnTo>
                <a:lnTo>
                  <a:pt x="510657" y="111188"/>
                </a:lnTo>
                <a:lnTo>
                  <a:pt x="511285" y="110417"/>
                </a:lnTo>
                <a:lnTo>
                  <a:pt x="511810" y="109621"/>
                </a:lnTo>
                <a:lnTo>
                  <a:pt x="512199" y="108680"/>
                </a:lnTo>
                <a:lnTo>
                  <a:pt x="512447" y="107492"/>
                </a:lnTo>
                <a:lnTo>
                  <a:pt x="512986" y="107506"/>
                </a:lnTo>
                <a:lnTo>
                  <a:pt x="513727" y="108092"/>
                </a:lnTo>
                <a:lnTo>
                  <a:pt x="514723" y="108064"/>
                </a:lnTo>
                <a:lnTo>
                  <a:pt x="515813" y="107767"/>
                </a:lnTo>
                <a:lnTo>
                  <a:pt x="516864" y="107605"/>
                </a:lnTo>
                <a:lnTo>
                  <a:pt x="516193" y="108155"/>
                </a:lnTo>
                <a:lnTo>
                  <a:pt x="515636" y="108850"/>
                </a:lnTo>
                <a:lnTo>
                  <a:pt x="514871" y="110036"/>
                </a:lnTo>
                <a:lnTo>
                  <a:pt x="514584" y="110194"/>
                </a:lnTo>
                <a:lnTo>
                  <a:pt x="514274" y="110080"/>
                </a:lnTo>
                <a:lnTo>
                  <a:pt x="514024" y="110073"/>
                </a:lnTo>
                <a:lnTo>
                  <a:pt x="513848" y="110553"/>
                </a:lnTo>
                <a:lnTo>
                  <a:pt x="513873" y="111074"/>
                </a:lnTo>
                <a:lnTo>
                  <a:pt x="514222" y="111881"/>
                </a:lnTo>
                <a:lnTo>
                  <a:pt x="514300" y="112302"/>
                </a:lnTo>
                <a:lnTo>
                  <a:pt x="514557" y="112492"/>
                </a:lnTo>
                <a:lnTo>
                  <a:pt x="515032" y="113113"/>
                </a:lnTo>
                <a:lnTo>
                  <a:pt x="515320" y="113759"/>
                </a:lnTo>
                <a:lnTo>
                  <a:pt x="515014" y="114047"/>
                </a:lnTo>
                <a:lnTo>
                  <a:pt x="514057" y="114400"/>
                </a:lnTo>
                <a:lnTo>
                  <a:pt x="513809" y="115269"/>
                </a:lnTo>
                <a:lnTo>
                  <a:pt x="514085" y="116274"/>
                </a:lnTo>
                <a:lnTo>
                  <a:pt x="514736" y="117018"/>
                </a:lnTo>
                <a:lnTo>
                  <a:pt x="513886" y="116713"/>
                </a:lnTo>
                <a:lnTo>
                  <a:pt x="513418" y="116896"/>
                </a:lnTo>
                <a:lnTo>
                  <a:pt x="513340" y="117384"/>
                </a:lnTo>
                <a:lnTo>
                  <a:pt x="513705" y="117985"/>
                </a:lnTo>
                <a:lnTo>
                  <a:pt x="512815" y="117306"/>
                </a:lnTo>
                <a:lnTo>
                  <a:pt x="512038" y="117109"/>
                </a:lnTo>
                <a:lnTo>
                  <a:pt x="511475" y="117479"/>
                </a:lnTo>
                <a:lnTo>
                  <a:pt x="511265" y="118467"/>
                </a:lnTo>
                <a:lnTo>
                  <a:pt x="508786" y="117022"/>
                </a:lnTo>
                <a:lnTo>
                  <a:pt x="507636" y="116679"/>
                </a:lnTo>
                <a:lnTo>
                  <a:pt x="506477" y="117354"/>
                </a:lnTo>
                <a:lnTo>
                  <a:pt x="505711" y="116526"/>
                </a:lnTo>
                <a:lnTo>
                  <a:pt x="504331" y="116037"/>
                </a:lnTo>
                <a:lnTo>
                  <a:pt x="501343" y="115745"/>
                </a:lnTo>
                <a:lnTo>
                  <a:pt x="500126" y="115226"/>
                </a:lnTo>
                <a:lnTo>
                  <a:pt x="499237" y="115062"/>
                </a:lnTo>
                <a:lnTo>
                  <a:pt x="498439" y="115398"/>
                </a:lnTo>
                <a:lnTo>
                  <a:pt x="495462" y="117088"/>
                </a:lnTo>
                <a:lnTo>
                  <a:pt x="492547" y="116653"/>
                </a:lnTo>
                <a:lnTo>
                  <a:pt x="479925" y="111733"/>
                </a:lnTo>
                <a:lnTo>
                  <a:pt x="479542" y="111482"/>
                </a:lnTo>
                <a:lnTo>
                  <a:pt x="478309" y="110391"/>
                </a:lnTo>
                <a:lnTo>
                  <a:pt x="477532" y="110144"/>
                </a:lnTo>
                <a:lnTo>
                  <a:pt x="476766" y="110210"/>
                </a:lnTo>
                <a:lnTo>
                  <a:pt x="474241" y="110912"/>
                </a:lnTo>
                <a:lnTo>
                  <a:pt x="472547" y="112235"/>
                </a:lnTo>
                <a:lnTo>
                  <a:pt x="471413" y="112541"/>
                </a:lnTo>
                <a:lnTo>
                  <a:pt x="471168" y="112642"/>
                </a:lnTo>
                <a:lnTo>
                  <a:pt x="470594" y="112742"/>
                </a:lnTo>
                <a:lnTo>
                  <a:pt x="470186" y="112479"/>
                </a:lnTo>
                <a:lnTo>
                  <a:pt x="470467" y="111529"/>
                </a:lnTo>
                <a:lnTo>
                  <a:pt x="471004" y="110984"/>
                </a:lnTo>
                <a:lnTo>
                  <a:pt x="472651" y="110133"/>
                </a:lnTo>
                <a:lnTo>
                  <a:pt x="473371" y="109605"/>
                </a:lnTo>
                <a:lnTo>
                  <a:pt x="475528" y="108706"/>
                </a:lnTo>
                <a:lnTo>
                  <a:pt x="476466" y="107982"/>
                </a:lnTo>
                <a:lnTo>
                  <a:pt x="477216" y="106078"/>
                </a:lnTo>
                <a:lnTo>
                  <a:pt x="477899" y="105384"/>
                </a:lnTo>
                <a:lnTo>
                  <a:pt x="478374" y="104726"/>
                </a:lnTo>
                <a:lnTo>
                  <a:pt x="478121" y="103965"/>
                </a:lnTo>
                <a:lnTo>
                  <a:pt x="477347" y="102394"/>
                </a:lnTo>
                <a:lnTo>
                  <a:pt x="476897" y="100116"/>
                </a:lnTo>
                <a:lnTo>
                  <a:pt x="476552" y="95748"/>
                </a:lnTo>
                <a:lnTo>
                  <a:pt x="476682" y="93405"/>
                </a:lnTo>
                <a:lnTo>
                  <a:pt x="477839" y="89331"/>
                </a:lnTo>
                <a:lnTo>
                  <a:pt x="478154" y="87063"/>
                </a:lnTo>
                <a:lnTo>
                  <a:pt x="477804" y="86140"/>
                </a:lnTo>
                <a:lnTo>
                  <a:pt x="477110" y="84991"/>
                </a:lnTo>
                <a:lnTo>
                  <a:pt x="476572" y="83803"/>
                </a:lnTo>
                <a:lnTo>
                  <a:pt x="476762" y="82780"/>
                </a:lnTo>
                <a:lnTo>
                  <a:pt x="477834" y="82207"/>
                </a:lnTo>
                <a:lnTo>
                  <a:pt x="478922" y="82703"/>
                </a:lnTo>
                <a:lnTo>
                  <a:pt x="480623" y="84388"/>
                </a:lnTo>
                <a:lnTo>
                  <a:pt x="481199" y="83958"/>
                </a:lnTo>
                <a:lnTo>
                  <a:pt x="483021" y="84047"/>
                </a:lnTo>
                <a:lnTo>
                  <a:pt x="484048" y="84069"/>
                </a:lnTo>
                <a:lnTo>
                  <a:pt x="485029" y="82947"/>
                </a:lnTo>
                <a:lnTo>
                  <a:pt x="484609" y="81931"/>
                </a:lnTo>
                <a:lnTo>
                  <a:pt x="485388" y="80606"/>
                </a:lnTo>
                <a:lnTo>
                  <a:pt x="485810" y="80930"/>
                </a:lnTo>
                <a:lnTo>
                  <a:pt x="486638" y="82432"/>
                </a:lnTo>
                <a:lnTo>
                  <a:pt x="487549" y="83108"/>
                </a:lnTo>
                <a:lnTo>
                  <a:pt x="488503" y="81552"/>
                </a:lnTo>
                <a:lnTo>
                  <a:pt x="488857" y="81915"/>
                </a:lnTo>
                <a:lnTo>
                  <a:pt x="489959" y="82619"/>
                </a:lnTo>
                <a:lnTo>
                  <a:pt x="489994" y="80594"/>
                </a:lnTo>
                <a:lnTo>
                  <a:pt x="490935" y="81189"/>
                </a:lnTo>
                <a:lnTo>
                  <a:pt x="491984" y="80888"/>
                </a:lnTo>
                <a:lnTo>
                  <a:pt x="492416" y="80065"/>
                </a:lnTo>
                <a:lnTo>
                  <a:pt x="491516" y="79141"/>
                </a:lnTo>
                <a:lnTo>
                  <a:pt x="490985" y="79666"/>
                </a:lnTo>
                <a:lnTo>
                  <a:pt x="490623" y="78429"/>
                </a:lnTo>
                <a:lnTo>
                  <a:pt x="490482" y="77162"/>
                </a:lnTo>
                <a:lnTo>
                  <a:pt x="489981" y="76265"/>
                </a:lnTo>
                <a:lnTo>
                  <a:pt x="488595" y="76150"/>
                </a:lnTo>
                <a:lnTo>
                  <a:pt x="489083" y="75428"/>
                </a:lnTo>
                <a:lnTo>
                  <a:pt x="489223" y="74770"/>
                </a:lnTo>
                <a:lnTo>
                  <a:pt x="488928" y="74297"/>
                </a:lnTo>
                <a:lnTo>
                  <a:pt x="488142" y="74102"/>
                </a:lnTo>
                <a:lnTo>
                  <a:pt x="488514" y="73437"/>
                </a:lnTo>
                <a:lnTo>
                  <a:pt x="489076" y="73137"/>
                </a:lnTo>
                <a:lnTo>
                  <a:pt x="489791" y="73094"/>
                </a:lnTo>
                <a:lnTo>
                  <a:pt x="490643" y="73173"/>
                </a:lnTo>
                <a:lnTo>
                  <a:pt x="491603" y="73401"/>
                </a:lnTo>
                <a:lnTo>
                  <a:pt x="491801" y="73696"/>
                </a:lnTo>
                <a:lnTo>
                  <a:pt x="491657" y="73987"/>
                </a:lnTo>
                <a:lnTo>
                  <a:pt x="491602" y="74181"/>
                </a:lnTo>
                <a:lnTo>
                  <a:pt x="491666" y="74496"/>
                </a:lnTo>
                <a:lnTo>
                  <a:pt x="491523" y="75366"/>
                </a:lnTo>
                <a:lnTo>
                  <a:pt x="491576" y="75669"/>
                </a:lnTo>
                <a:lnTo>
                  <a:pt x="491945" y="75801"/>
                </a:lnTo>
                <a:lnTo>
                  <a:pt x="492319" y="75621"/>
                </a:lnTo>
                <a:lnTo>
                  <a:pt x="492574" y="75355"/>
                </a:lnTo>
                <a:lnTo>
                  <a:pt x="492559" y="75202"/>
                </a:lnTo>
                <a:lnTo>
                  <a:pt x="492894" y="74973"/>
                </a:lnTo>
                <a:lnTo>
                  <a:pt x="493174" y="74531"/>
                </a:lnTo>
                <a:lnTo>
                  <a:pt x="493631" y="74299"/>
                </a:lnTo>
                <a:lnTo>
                  <a:pt x="494518" y="74751"/>
                </a:lnTo>
                <a:lnTo>
                  <a:pt x="495817" y="72785"/>
                </a:lnTo>
                <a:lnTo>
                  <a:pt x="496016" y="72057"/>
                </a:lnTo>
                <a:lnTo>
                  <a:pt x="496361" y="71528"/>
                </a:lnTo>
                <a:lnTo>
                  <a:pt x="498129" y="71463"/>
                </a:lnTo>
                <a:close/>
                <a:moveTo>
                  <a:pt x="454813" y="49089"/>
                </a:moveTo>
                <a:lnTo>
                  <a:pt x="456444" y="49251"/>
                </a:lnTo>
                <a:lnTo>
                  <a:pt x="457574" y="51026"/>
                </a:lnTo>
                <a:lnTo>
                  <a:pt x="458598" y="51300"/>
                </a:lnTo>
                <a:lnTo>
                  <a:pt x="459642" y="52892"/>
                </a:lnTo>
                <a:lnTo>
                  <a:pt x="460874" y="54912"/>
                </a:lnTo>
                <a:lnTo>
                  <a:pt x="461105" y="55401"/>
                </a:lnTo>
                <a:lnTo>
                  <a:pt x="461430" y="55844"/>
                </a:lnTo>
                <a:lnTo>
                  <a:pt x="462054" y="56081"/>
                </a:lnTo>
                <a:lnTo>
                  <a:pt x="462431" y="56549"/>
                </a:lnTo>
                <a:lnTo>
                  <a:pt x="462007" y="57650"/>
                </a:lnTo>
                <a:lnTo>
                  <a:pt x="460083" y="56124"/>
                </a:lnTo>
                <a:lnTo>
                  <a:pt x="460061" y="57611"/>
                </a:lnTo>
                <a:lnTo>
                  <a:pt x="458949" y="57330"/>
                </a:lnTo>
                <a:lnTo>
                  <a:pt x="459065" y="58524"/>
                </a:lnTo>
                <a:lnTo>
                  <a:pt x="459534" y="60235"/>
                </a:lnTo>
                <a:lnTo>
                  <a:pt x="458505" y="61831"/>
                </a:lnTo>
                <a:lnTo>
                  <a:pt x="458028" y="63662"/>
                </a:lnTo>
                <a:lnTo>
                  <a:pt x="457143" y="62692"/>
                </a:lnTo>
                <a:lnTo>
                  <a:pt x="457354" y="61490"/>
                </a:lnTo>
                <a:lnTo>
                  <a:pt x="458337" y="60241"/>
                </a:lnTo>
                <a:lnTo>
                  <a:pt x="457898" y="59471"/>
                </a:lnTo>
                <a:lnTo>
                  <a:pt x="457339" y="58922"/>
                </a:lnTo>
                <a:lnTo>
                  <a:pt x="456775" y="57227"/>
                </a:lnTo>
                <a:lnTo>
                  <a:pt x="457658" y="54541"/>
                </a:lnTo>
                <a:lnTo>
                  <a:pt x="457651" y="52593"/>
                </a:lnTo>
                <a:lnTo>
                  <a:pt x="456732" y="51516"/>
                </a:lnTo>
                <a:lnTo>
                  <a:pt x="456513" y="50120"/>
                </a:lnTo>
                <a:close/>
                <a:moveTo>
                  <a:pt x="383418" y="0"/>
                </a:moveTo>
                <a:cubicBezTo>
                  <a:pt x="409888" y="0"/>
                  <a:pt x="435731" y="2682"/>
                  <a:pt x="460690" y="7790"/>
                </a:cubicBezTo>
                <a:lnTo>
                  <a:pt x="487614" y="16147"/>
                </a:lnTo>
                <a:lnTo>
                  <a:pt x="487526" y="17309"/>
                </a:lnTo>
                <a:lnTo>
                  <a:pt x="488367" y="17246"/>
                </a:lnTo>
                <a:lnTo>
                  <a:pt x="489136" y="17275"/>
                </a:lnTo>
                <a:lnTo>
                  <a:pt x="492328" y="19291"/>
                </a:lnTo>
                <a:lnTo>
                  <a:pt x="494029" y="20509"/>
                </a:lnTo>
                <a:lnTo>
                  <a:pt x="494266" y="22038"/>
                </a:lnTo>
                <a:lnTo>
                  <a:pt x="495450" y="23501"/>
                </a:lnTo>
                <a:lnTo>
                  <a:pt x="495383" y="24287"/>
                </a:lnTo>
                <a:lnTo>
                  <a:pt x="495036" y="24775"/>
                </a:lnTo>
                <a:lnTo>
                  <a:pt x="494314" y="24416"/>
                </a:lnTo>
                <a:lnTo>
                  <a:pt x="493643" y="23810"/>
                </a:lnTo>
                <a:lnTo>
                  <a:pt x="493438" y="23522"/>
                </a:lnTo>
                <a:lnTo>
                  <a:pt x="492864" y="22966"/>
                </a:lnTo>
                <a:lnTo>
                  <a:pt x="492791" y="22504"/>
                </a:lnTo>
                <a:lnTo>
                  <a:pt x="492561" y="22286"/>
                </a:lnTo>
                <a:lnTo>
                  <a:pt x="491498" y="22439"/>
                </a:lnTo>
                <a:lnTo>
                  <a:pt x="490004" y="24705"/>
                </a:lnTo>
                <a:lnTo>
                  <a:pt x="488830" y="24509"/>
                </a:lnTo>
                <a:lnTo>
                  <a:pt x="488801" y="22188"/>
                </a:lnTo>
                <a:lnTo>
                  <a:pt x="488169" y="21015"/>
                </a:lnTo>
                <a:lnTo>
                  <a:pt x="487084" y="20852"/>
                </a:lnTo>
                <a:lnTo>
                  <a:pt x="487047" y="21017"/>
                </a:lnTo>
                <a:lnTo>
                  <a:pt x="486580" y="21744"/>
                </a:lnTo>
                <a:lnTo>
                  <a:pt x="486531" y="21885"/>
                </a:lnTo>
                <a:lnTo>
                  <a:pt x="486124" y="21834"/>
                </a:lnTo>
                <a:lnTo>
                  <a:pt x="485504" y="21289"/>
                </a:lnTo>
                <a:lnTo>
                  <a:pt x="485119" y="21316"/>
                </a:lnTo>
                <a:lnTo>
                  <a:pt x="483969" y="21751"/>
                </a:lnTo>
                <a:lnTo>
                  <a:pt x="483718" y="22112"/>
                </a:lnTo>
                <a:lnTo>
                  <a:pt x="483623" y="23030"/>
                </a:lnTo>
                <a:lnTo>
                  <a:pt x="483742" y="23564"/>
                </a:lnTo>
                <a:lnTo>
                  <a:pt x="484042" y="24131"/>
                </a:lnTo>
                <a:lnTo>
                  <a:pt x="484437" y="24582"/>
                </a:lnTo>
                <a:lnTo>
                  <a:pt x="484818" y="24768"/>
                </a:lnTo>
                <a:lnTo>
                  <a:pt x="485735" y="24942"/>
                </a:lnTo>
                <a:lnTo>
                  <a:pt x="485840" y="25322"/>
                </a:lnTo>
                <a:lnTo>
                  <a:pt x="485745" y="25803"/>
                </a:lnTo>
                <a:lnTo>
                  <a:pt x="486563" y="27252"/>
                </a:lnTo>
                <a:lnTo>
                  <a:pt x="488915" y="27881"/>
                </a:lnTo>
                <a:lnTo>
                  <a:pt x="486868" y="31030"/>
                </a:lnTo>
                <a:lnTo>
                  <a:pt x="486231" y="34848"/>
                </a:lnTo>
                <a:lnTo>
                  <a:pt x="484950" y="33954"/>
                </a:lnTo>
                <a:lnTo>
                  <a:pt x="483475" y="34333"/>
                </a:lnTo>
                <a:lnTo>
                  <a:pt x="482636" y="35594"/>
                </a:lnTo>
                <a:lnTo>
                  <a:pt x="482377" y="37440"/>
                </a:lnTo>
                <a:lnTo>
                  <a:pt x="482336" y="40025"/>
                </a:lnTo>
                <a:lnTo>
                  <a:pt x="481910" y="41084"/>
                </a:lnTo>
                <a:lnTo>
                  <a:pt x="480831" y="41657"/>
                </a:lnTo>
                <a:lnTo>
                  <a:pt x="480865" y="40955"/>
                </a:lnTo>
                <a:lnTo>
                  <a:pt x="480759" y="40351"/>
                </a:lnTo>
                <a:lnTo>
                  <a:pt x="480382" y="39168"/>
                </a:lnTo>
                <a:lnTo>
                  <a:pt x="479905" y="39157"/>
                </a:lnTo>
                <a:lnTo>
                  <a:pt x="479240" y="39963"/>
                </a:lnTo>
                <a:lnTo>
                  <a:pt x="476686" y="40945"/>
                </a:lnTo>
                <a:lnTo>
                  <a:pt x="475894" y="42542"/>
                </a:lnTo>
                <a:lnTo>
                  <a:pt x="474356" y="44930"/>
                </a:lnTo>
                <a:lnTo>
                  <a:pt x="473325" y="45826"/>
                </a:lnTo>
                <a:lnTo>
                  <a:pt x="472549" y="46626"/>
                </a:lnTo>
                <a:lnTo>
                  <a:pt x="471726" y="46495"/>
                </a:lnTo>
                <a:lnTo>
                  <a:pt x="471853" y="45800"/>
                </a:lnTo>
                <a:lnTo>
                  <a:pt x="471091" y="45612"/>
                </a:lnTo>
                <a:lnTo>
                  <a:pt x="471043" y="44739"/>
                </a:lnTo>
                <a:lnTo>
                  <a:pt x="472746" y="43714"/>
                </a:lnTo>
                <a:lnTo>
                  <a:pt x="472540" y="42905"/>
                </a:lnTo>
                <a:lnTo>
                  <a:pt x="472080" y="42084"/>
                </a:lnTo>
                <a:lnTo>
                  <a:pt x="472266" y="41332"/>
                </a:lnTo>
                <a:lnTo>
                  <a:pt x="473267" y="41349"/>
                </a:lnTo>
                <a:lnTo>
                  <a:pt x="474261" y="41832"/>
                </a:lnTo>
                <a:lnTo>
                  <a:pt x="475447" y="41155"/>
                </a:lnTo>
                <a:lnTo>
                  <a:pt x="475915" y="39750"/>
                </a:lnTo>
                <a:lnTo>
                  <a:pt x="475479" y="38832"/>
                </a:lnTo>
                <a:lnTo>
                  <a:pt x="474437" y="37477"/>
                </a:lnTo>
                <a:lnTo>
                  <a:pt x="474758" y="35335"/>
                </a:lnTo>
                <a:lnTo>
                  <a:pt x="474301" y="34281"/>
                </a:lnTo>
                <a:lnTo>
                  <a:pt x="474631" y="30284"/>
                </a:lnTo>
                <a:lnTo>
                  <a:pt x="474909" y="28094"/>
                </a:lnTo>
                <a:lnTo>
                  <a:pt x="474484" y="27342"/>
                </a:lnTo>
                <a:lnTo>
                  <a:pt x="472923" y="26710"/>
                </a:lnTo>
                <a:lnTo>
                  <a:pt x="472158" y="26696"/>
                </a:lnTo>
                <a:lnTo>
                  <a:pt x="471126" y="27849"/>
                </a:lnTo>
                <a:lnTo>
                  <a:pt x="470506" y="28780"/>
                </a:lnTo>
                <a:lnTo>
                  <a:pt x="470058" y="29851"/>
                </a:lnTo>
                <a:lnTo>
                  <a:pt x="470163" y="30956"/>
                </a:lnTo>
                <a:lnTo>
                  <a:pt x="471224" y="32071"/>
                </a:lnTo>
                <a:lnTo>
                  <a:pt x="470545" y="33286"/>
                </a:lnTo>
                <a:lnTo>
                  <a:pt x="470530" y="34447"/>
                </a:lnTo>
                <a:lnTo>
                  <a:pt x="470277" y="35062"/>
                </a:lnTo>
                <a:lnTo>
                  <a:pt x="468964" y="35247"/>
                </a:lnTo>
                <a:lnTo>
                  <a:pt x="467783" y="34839"/>
                </a:lnTo>
                <a:lnTo>
                  <a:pt x="466927" y="32567"/>
                </a:lnTo>
                <a:lnTo>
                  <a:pt x="466088" y="32573"/>
                </a:lnTo>
                <a:lnTo>
                  <a:pt x="465240" y="33217"/>
                </a:lnTo>
                <a:lnTo>
                  <a:pt x="464843" y="34065"/>
                </a:lnTo>
                <a:lnTo>
                  <a:pt x="465133" y="35239"/>
                </a:lnTo>
                <a:lnTo>
                  <a:pt x="465646" y="36401"/>
                </a:lnTo>
                <a:lnTo>
                  <a:pt x="465736" y="37453"/>
                </a:lnTo>
                <a:lnTo>
                  <a:pt x="464780" y="38296"/>
                </a:lnTo>
                <a:lnTo>
                  <a:pt x="464262" y="37895"/>
                </a:lnTo>
                <a:lnTo>
                  <a:pt x="463754" y="37968"/>
                </a:lnTo>
                <a:lnTo>
                  <a:pt x="463381" y="38456"/>
                </a:lnTo>
                <a:lnTo>
                  <a:pt x="463257" y="39256"/>
                </a:lnTo>
                <a:lnTo>
                  <a:pt x="463264" y="38808"/>
                </a:lnTo>
                <a:lnTo>
                  <a:pt x="462957" y="39941"/>
                </a:lnTo>
                <a:lnTo>
                  <a:pt x="462011" y="40153"/>
                </a:lnTo>
                <a:lnTo>
                  <a:pt x="460835" y="40153"/>
                </a:lnTo>
                <a:lnTo>
                  <a:pt x="459462" y="42103"/>
                </a:lnTo>
                <a:lnTo>
                  <a:pt x="458718" y="40346"/>
                </a:lnTo>
                <a:lnTo>
                  <a:pt x="458099" y="38010"/>
                </a:lnTo>
                <a:lnTo>
                  <a:pt x="459441" y="35544"/>
                </a:lnTo>
                <a:lnTo>
                  <a:pt x="459433" y="33691"/>
                </a:lnTo>
                <a:lnTo>
                  <a:pt x="458824" y="31891"/>
                </a:lnTo>
                <a:lnTo>
                  <a:pt x="458030" y="32087"/>
                </a:lnTo>
                <a:lnTo>
                  <a:pt x="455665" y="34480"/>
                </a:lnTo>
                <a:lnTo>
                  <a:pt x="454326" y="37423"/>
                </a:lnTo>
                <a:lnTo>
                  <a:pt x="454295" y="39634"/>
                </a:lnTo>
                <a:lnTo>
                  <a:pt x="453645" y="39681"/>
                </a:lnTo>
                <a:lnTo>
                  <a:pt x="452738" y="39061"/>
                </a:lnTo>
                <a:lnTo>
                  <a:pt x="452334" y="39207"/>
                </a:lnTo>
                <a:lnTo>
                  <a:pt x="451980" y="39578"/>
                </a:lnTo>
                <a:lnTo>
                  <a:pt x="451888" y="40680"/>
                </a:lnTo>
                <a:lnTo>
                  <a:pt x="452318" y="44124"/>
                </a:lnTo>
                <a:lnTo>
                  <a:pt x="451896" y="45515"/>
                </a:lnTo>
                <a:lnTo>
                  <a:pt x="451408" y="45505"/>
                </a:lnTo>
                <a:lnTo>
                  <a:pt x="450945" y="43691"/>
                </a:lnTo>
                <a:lnTo>
                  <a:pt x="450768" y="41728"/>
                </a:lnTo>
                <a:lnTo>
                  <a:pt x="450326" y="40019"/>
                </a:lnTo>
                <a:lnTo>
                  <a:pt x="448763" y="38460"/>
                </a:lnTo>
                <a:lnTo>
                  <a:pt x="447553" y="38720"/>
                </a:lnTo>
                <a:lnTo>
                  <a:pt x="446548" y="39613"/>
                </a:lnTo>
                <a:lnTo>
                  <a:pt x="445803" y="42753"/>
                </a:lnTo>
                <a:lnTo>
                  <a:pt x="445012" y="43650"/>
                </a:lnTo>
                <a:lnTo>
                  <a:pt x="444686" y="41862"/>
                </a:lnTo>
                <a:lnTo>
                  <a:pt x="444044" y="41321"/>
                </a:lnTo>
                <a:lnTo>
                  <a:pt x="442686" y="42068"/>
                </a:lnTo>
                <a:lnTo>
                  <a:pt x="441749" y="43313"/>
                </a:lnTo>
                <a:lnTo>
                  <a:pt x="441449" y="44640"/>
                </a:lnTo>
                <a:lnTo>
                  <a:pt x="439725" y="46292"/>
                </a:lnTo>
                <a:lnTo>
                  <a:pt x="439690" y="49305"/>
                </a:lnTo>
                <a:lnTo>
                  <a:pt x="441786" y="49837"/>
                </a:lnTo>
                <a:lnTo>
                  <a:pt x="442358" y="50092"/>
                </a:lnTo>
                <a:lnTo>
                  <a:pt x="442669" y="50733"/>
                </a:lnTo>
                <a:lnTo>
                  <a:pt x="442721" y="51622"/>
                </a:lnTo>
                <a:lnTo>
                  <a:pt x="442008" y="51989"/>
                </a:lnTo>
                <a:lnTo>
                  <a:pt x="442446" y="52823"/>
                </a:lnTo>
                <a:lnTo>
                  <a:pt x="443425" y="52960"/>
                </a:lnTo>
                <a:lnTo>
                  <a:pt x="445077" y="52872"/>
                </a:lnTo>
                <a:lnTo>
                  <a:pt x="445444" y="52879"/>
                </a:lnTo>
                <a:lnTo>
                  <a:pt x="445777" y="53648"/>
                </a:lnTo>
                <a:lnTo>
                  <a:pt x="445637" y="54407"/>
                </a:lnTo>
                <a:lnTo>
                  <a:pt x="445410" y="55346"/>
                </a:lnTo>
                <a:lnTo>
                  <a:pt x="444070" y="55127"/>
                </a:lnTo>
                <a:lnTo>
                  <a:pt x="443420" y="55440"/>
                </a:lnTo>
                <a:lnTo>
                  <a:pt x="442200" y="56372"/>
                </a:lnTo>
                <a:lnTo>
                  <a:pt x="440765" y="54438"/>
                </a:lnTo>
                <a:lnTo>
                  <a:pt x="439423" y="53854"/>
                </a:lnTo>
                <a:lnTo>
                  <a:pt x="437996" y="54391"/>
                </a:lnTo>
                <a:lnTo>
                  <a:pt x="437557" y="55700"/>
                </a:lnTo>
                <a:lnTo>
                  <a:pt x="437981" y="57460"/>
                </a:lnTo>
                <a:lnTo>
                  <a:pt x="437957" y="59225"/>
                </a:lnTo>
                <a:lnTo>
                  <a:pt x="438523" y="61798"/>
                </a:lnTo>
                <a:lnTo>
                  <a:pt x="438442" y="62646"/>
                </a:lnTo>
                <a:lnTo>
                  <a:pt x="438122" y="63066"/>
                </a:lnTo>
                <a:lnTo>
                  <a:pt x="437648" y="63365"/>
                </a:lnTo>
                <a:lnTo>
                  <a:pt x="437172" y="63781"/>
                </a:lnTo>
                <a:lnTo>
                  <a:pt x="436918" y="64562"/>
                </a:lnTo>
                <a:lnTo>
                  <a:pt x="436711" y="66146"/>
                </a:lnTo>
                <a:lnTo>
                  <a:pt x="437265" y="67277"/>
                </a:lnTo>
                <a:lnTo>
                  <a:pt x="438509" y="70032"/>
                </a:lnTo>
                <a:lnTo>
                  <a:pt x="439491" y="71030"/>
                </a:lnTo>
                <a:lnTo>
                  <a:pt x="441757" y="70140"/>
                </a:lnTo>
                <a:lnTo>
                  <a:pt x="441909" y="70468"/>
                </a:lnTo>
                <a:lnTo>
                  <a:pt x="442159" y="71299"/>
                </a:lnTo>
                <a:lnTo>
                  <a:pt x="442224" y="71678"/>
                </a:lnTo>
                <a:lnTo>
                  <a:pt x="440114" y="72573"/>
                </a:lnTo>
                <a:lnTo>
                  <a:pt x="439591" y="74429"/>
                </a:lnTo>
                <a:lnTo>
                  <a:pt x="440611" y="76279"/>
                </a:lnTo>
                <a:lnTo>
                  <a:pt x="443124" y="77145"/>
                </a:lnTo>
                <a:lnTo>
                  <a:pt x="445493" y="76616"/>
                </a:lnTo>
                <a:lnTo>
                  <a:pt x="447417" y="75223"/>
                </a:lnTo>
                <a:lnTo>
                  <a:pt x="450061" y="71825"/>
                </a:lnTo>
                <a:lnTo>
                  <a:pt x="450296" y="71185"/>
                </a:lnTo>
                <a:lnTo>
                  <a:pt x="450285" y="70724"/>
                </a:lnTo>
                <a:lnTo>
                  <a:pt x="450395" y="70331"/>
                </a:lnTo>
                <a:lnTo>
                  <a:pt x="451064" y="69859"/>
                </a:lnTo>
                <a:lnTo>
                  <a:pt x="451686" y="69741"/>
                </a:lnTo>
                <a:lnTo>
                  <a:pt x="452266" y="69871"/>
                </a:lnTo>
                <a:lnTo>
                  <a:pt x="452750" y="70128"/>
                </a:lnTo>
                <a:lnTo>
                  <a:pt x="453043" y="70352"/>
                </a:lnTo>
                <a:lnTo>
                  <a:pt x="453278" y="70989"/>
                </a:lnTo>
                <a:lnTo>
                  <a:pt x="452834" y="71594"/>
                </a:lnTo>
                <a:lnTo>
                  <a:pt x="451510" y="72803"/>
                </a:lnTo>
                <a:lnTo>
                  <a:pt x="451049" y="73745"/>
                </a:lnTo>
                <a:lnTo>
                  <a:pt x="449983" y="77274"/>
                </a:lnTo>
                <a:lnTo>
                  <a:pt x="447932" y="80707"/>
                </a:lnTo>
                <a:lnTo>
                  <a:pt x="448479" y="81456"/>
                </a:lnTo>
                <a:lnTo>
                  <a:pt x="448465" y="82454"/>
                </a:lnTo>
                <a:lnTo>
                  <a:pt x="447883" y="84215"/>
                </a:lnTo>
                <a:lnTo>
                  <a:pt x="447652" y="84547"/>
                </a:lnTo>
                <a:lnTo>
                  <a:pt x="447328" y="84825"/>
                </a:lnTo>
                <a:lnTo>
                  <a:pt x="447021" y="85232"/>
                </a:lnTo>
                <a:lnTo>
                  <a:pt x="446895" y="85962"/>
                </a:lnTo>
                <a:lnTo>
                  <a:pt x="446947" y="87670"/>
                </a:lnTo>
                <a:lnTo>
                  <a:pt x="446864" y="88165"/>
                </a:lnTo>
                <a:lnTo>
                  <a:pt x="444921" y="90650"/>
                </a:lnTo>
                <a:lnTo>
                  <a:pt x="441941" y="92326"/>
                </a:lnTo>
                <a:lnTo>
                  <a:pt x="440357" y="105086"/>
                </a:lnTo>
                <a:lnTo>
                  <a:pt x="440732" y="109405"/>
                </a:lnTo>
                <a:lnTo>
                  <a:pt x="439348" y="108967"/>
                </a:lnTo>
                <a:lnTo>
                  <a:pt x="437904" y="109124"/>
                </a:lnTo>
                <a:lnTo>
                  <a:pt x="436767" y="109741"/>
                </a:lnTo>
                <a:lnTo>
                  <a:pt x="436303" y="110613"/>
                </a:lnTo>
                <a:lnTo>
                  <a:pt x="435908" y="111056"/>
                </a:lnTo>
                <a:lnTo>
                  <a:pt x="434237" y="111345"/>
                </a:lnTo>
                <a:lnTo>
                  <a:pt x="433859" y="111562"/>
                </a:lnTo>
                <a:lnTo>
                  <a:pt x="433528" y="111557"/>
                </a:lnTo>
                <a:lnTo>
                  <a:pt x="432143" y="112549"/>
                </a:lnTo>
                <a:lnTo>
                  <a:pt x="431937" y="112758"/>
                </a:lnTo>
                <a:lnTo>
                  <a:pt x="429972" y="114307"/>
                </a:lnTo>
                <a:lnTo>
                  <a:pt x="428165" y="116651"/>
                </a:lnTo>
                <a:lnTo>
                  <a:pt x="423882" y="124425"/>
                </a:lnTo>
                <a:lnTo>
                  <a:pt x="423325" y="125947"/>
                </a:lnTo>
                <a:lnTo>
                  <a:pt x="422073" y="126595"/>
                </a:lnTo>
                <a:lnTo>
                  <a:pt x="420261" y="126209"/>
                </a:lnTo>
                <a:lnTo>
                  <a:pt x="419156" y="127716"/>
                </a:lnTo>
                <a:lnTo>
                  <a:pt x="415181" y="134414"/>
                </a:lnTo>
                <a:lnTo>
                  <a:pt x="413564" y="136958"/>
                </a:lnTo>
                <a:lnTo>
                  <a:pt x="412512" y="139513"/>
                </a:lnTo>
                <a:lnTo>
                  <a:pt x="412819" y="142063"/>
                </a:lnTo>
                <a:lnTo>
                  <a:pt x="411447" y="142852"/>
                </a:lnTo>
                <a:lnTo>
                  <a:pt x="409730" y="143416"/>
                </a:lnTo>
                <a:lnTo>
                  <a:pt x="407904" y="144464"/>
                </a:lnTo>
                <a:lnTo>
                  <a:pt x="407154" y="145487"/>
                </a:lnTo>
                <a:lnTo>
                  <a:pt x="406911" y="146376"/>
                </a:lnTo>
                <a:lnTo>
                  <a:pt x="406478" y="146984"/>
                </a:lnTo>
                <a:lnTo>
                  <a:pt x="405194" y="147124"/>
                </a:lnTo>
                <a:lnTo>
                  <a:pt x="404349" y="146833"/>
                </a:lnTo>
                <a:lnTo>
                  <a:pt x="403418" y="146394"/>
                </a:lnTo>
                <a:lnTo>
                  <a:pt x="402524" y="146322"/>
                </a:lnTo>
                <a:lnTo>
                  <a:pt x="401800" y="147074"/>
                </a:lnTo>
                <a:lnTo>
                  <a:pt x="402923" y="147297"/>
                </a:lnTo>
                <a:lnTo>
                  <a:pt x="403424" y="148339"/>
                </a:lnTo>
                <a:lnTo>
                  <a:pt x="403694" y="151108"/>
                </a:lnTo>
                <a:lnTo>
                  <a:pt x="404263" y="153724"/>
                </a:lnTo>
                <a:lnTo>
                  <a:pt x="407282" y="161205"/>
                </a:lnTo>
                <a:lnTo>
                  <a:pt x="408800" y="163533"/>
                </a:lnTo>
                <a:lnTo>
                  <a:pt x="414514" y="168790"/>
                </a:lnTo>
                <a:lnTo>
                  <a:pt x="416620" y="170041"/>
                </a:lnTo>
                <a:lnTo>
                  <a:pt x="419031" y="170825"/>
                </a:lnTo>
                <a:lnTo>
                  <a:pt x="419775" y="170790"/>
                </a:lnTo>
                <a:lnTo>
                  <a:pt x="421191" y="170412"/>
                </a:lnTo>
                <a:lnTo>
                  <a:pt x="421685" y="170597"/>
                </a:lnTo>
                <a:lnTo>
                  <a:pt x="422873" y="172337"/>
                </a:lnTo>
                <a:lnTo>
                  <a:pt x="424818" y="173878"/>
                </a:lnTo>
                <a:lnTo>
                  <a:pt x="425621" y="174671"/>
                </a:lnTo>
                <a:lnTo>
                  <a:pt x="426215" y="175906"/>
                </a:lnTo>
                <a:lnTo>
                  <a:pt x="427545" y="175574"/>
                </a:lnTo>
                <a:lnTo>
                  <a:pt x="429146" y="176027"/>
                </a:lnTo>
                <a:lnTo>
                  <a:pt x="430511" y="176873"/>
                </a:lnTo>
                <a:lnTo>
                  <a:pt x="431065" y="177699"/>
                </a:lnTo>
                <a:lnTo>
                  <a:pt x="431742" y="178343"/>
                </a:lnTo>
                <a:lnTo>
                  <a:pt x="436301" y="180553"/>
                </a:lnTo>
                <a:lnTo>
                  <a:pt x="438183" y="182320"/>
                </a:lnTo>
                <a:lnTo>
                  <a:pt x="440289" y="184843"/>
                </a:lnTo>
                <a:lnTo>
                  <a:pt x="442623" y="187098"/>
                </a:lnTo>
                <a:lnTo>
                  <a:pt x="445198" y="188117"/>
                </a:lnTo>
                <a:lnTo>
                  <a:pt x="446241" y="188397"/>
                </a:lnTo>
                <a:lnTo>
                  <a:pt x="449074" y="189930"/>
                </a:lnTo>
                <a:lnTo>
                  <a:pt x="450252" y="190781"/>
                </a:lnTo>
                <a:lnTo>
                  <a:pt x="452368" y="192774"/>
                </a:lnTo>
                <a:lnTo>
                  <a:pt x="453107" y="193321"/>
                </a:lnTo>
                <a:lnTo>
                  <a:pt x="453885" y="193656"/>
                </a:lnTo>
                <a:lnTo>
                  <a:pt x="455580" y="194139"/>
                </a:lnTo>
                <a:lnTo>
                  <a:pt x="457632" y="195801"/>
                </a:lnTo>
                <a:lnTo>
                  <a:pt x="460459" y="197065"/>
                </a:lnTo>
                <a:lnTo>
                  <a:pt x="461756" y="197956"/>
                </a:lnTo>
                <a:lnTo>
                  <a:pt x="462624" y="198743"/>
                </a:lnTo>
                <a:lnTo>
                  <a:pt x="462830" y="199102"/>
                </a:lnTo>
                <a:lnTo>
                  <a:pt x="463993" y="202527"/>
                </a:lnTo>
                <a:lnTo>
                  <a:pt x="464651" y="207931"/>
                </a:lnTo>
                <a:lnTo>
                  <a:pt x="465008" y="208991"/>
                </a:lnTo>
                <a:lnTo>
                  <a:pt x="465787" y="209842"/>
                </a:lnTo>
                <a:lnTo>
                  <a:pt x="469020" y="212341"/>
                </a:lnTo>
                <a:lnTo>
                  <a:pt x="470249" y="213054"/>
                </a:lnTo>
                <a:lnTo>
                  <a:pt x="473592" y="213376"/>
                </a:lnTo>
                <a:lnTo>
                  <a:pt x="475046" y="213716"/>
                </a:lnTo>
                <a:lnTo>
                  <a:pt x="478614" y="217629"/>
                </a:lnTo>
                <a:lnTo>
                  <a:pt x="480412" y="218817"/>
                </a:lnTo>
                <a:lnTo>
                  <a:pt x="481467" y="219913"/>
                </a:lnTo>
                <a:lnTo>
                  <a:pt x="482826" y="220979"/>
                </a:lnTo>
                <a:lnTo>
                  <a:pt x="484593" y="221386"/>
                </a:lnTo>
                <a:lnTo>
                  <a:pt x="485228" y="221129"/>
                </a:lnTo>
                <a:lnTo>
                  <a:pt x="485933" y="220660"/>
                </a:lnTo>
                <a:lnTo>
                  <a:pt x="486690" y="220346"/>
                </a:lnTo>
                <a:lnTo>
                  <a:pt x="487503" y="220495"/>
                </a:lnTo>
                <a:lnTo>
                  <a:pt x="487757" y="221022"/>
                </a:lnTo>
                <a:lnTo>
                  <a:pt x="488267" y="222981"/>
                </a:lnTo>
                <a:lnTo>
                  <a:pt x="488666" y="223706"/>
                </a:lnTo>
                <a:lnTo>
                  <a:pt x="491874" y="226190"/>
                </a:lnTo>
                <a:lnTo>
                  <a:pt x="492720" y="227033"/>
                </a:lnTo>
                <a:lnTo>
                  <a:pt x="495050" y="230599"/>
                </a:lnTo>
                <a:lnTo>
                  <a:pt x="495792" y="231120"/>
                </a:lnTo>
                <a:lnTo>
                  <a:pt x="496331" y="231713"/>
                </a:lnTo>
                <a:lnTo>
                  <a:pt x="495956" y="233006"/>
                </a:lnTo>
                <a:lnTo>
                  <a:pt x="495280" y="234475"/>
                </a:lnTo>
                <a:lnTo>
                  <a:pt x="494967" y="235532"/>
                </a:lnTo>
                <a:lnTo>
                  <a:pt x="495712" y="237060"/>
                </a:lnTo>
                <a:lnTo>
                  <a:pt x="497015" y="237281"/>
                </a:lnTo>
                <a:lnTo>
                  <a:pt x="498285" y="236578"/>
                </a:lnTo>
                <a:lnTo>
                  <a:pt x="498858" y="235397"/>
                </a:lnTo>
                <a:lnTo>
                  <a:pt x="499447" y="234594"/>
                </a:lnTo>
                <a:lnTo>
                  <a:pt x="500789" y="234604"/>
                </a:lnTo>
                <a:lnTo>
                  <a:pt x="503678" y="235291"/>
                </a:lnTo>
                <a:lnTo>
                  <a:pt x="505904" y="235241"/>
                </a:lnTo>
                <a:lnTo>
                  <a:pt x="506601" y="235365"/>
                </a:lnTo>
                <a:lnTo>
                  <a:pt x="507281" y="235803"/>
                </a:lnTo>
                <a:lnTo>
                  <a:pt x="508675" y="237134"/>
                </a:lnTo>
                <a:lnTo>
                  <a:pt x="509158" y="237413"/>
                </a:lnTo>
                <a:lnTo>
                  <a:pt x="510502" y="237335"/>
                </a:lnTo>
                <a:lnTo>
                  <a:pt x="510528" y="236898"/>
                </a:lnTo>
                <a:lnTo>
                  <a:pt x="510294" y="235980"/>
                </a:lnTo>
                <a:lnTo>
                  <a:pt x="510863" y="234480"/>
                </a:lnTo>
                <a:lnTo>
                  <a:pt x="511778" y="233793"/>
                </a:lnTo>
                <a:lnTo>
                  <a:pt x="514663" y="232442"/>
                </a:lnTo>
                <a:lnTo>
                  <a:pt x="515279" y="232334"/>
                </a:lnTo>
                <a:lnTo>
                  <a:pt x="516378" y="234375"/>
                </a:lnTo>
                <a:lnTo>
                  <a:pt x="518997" y="236658"/>
                </a:lnTo>
                <a:lnTo>
                  <a:pt x="522089" y="238517"/>
                </a:lnTo>
                <a:lnTo>
                  <a:pt x="525197" y="239560"/>
                </a:lnTo>
                <a:lnTo>
                  <a:pt x="526504" y="240626"/>
                </a:lnTo>
                <a:lnTo>
                  <a:pt x="526974" y="240869"/>
                </a:lnTo>
                <a:lnTo>
                  <a:pt x="528313" y="241019"/>
                </a:lnTo>
                <a:lnTo>
                  <a:pt x="528979" y="241209"/>
                </a:lnTo>
                <a:lnTo>
                  <a:pt x="529610" y="241481"/>
                </a:lnTo>
                <a:lnTo>
                  <a:pt x="533229" y="244198"/>
                </a:lnTo>
                <a:lnTo>
                  <a:pt x="533869" y="244809"/>
                </a:lnTo>
                <a:lnTo>
                  <a:pt x="534233" y="245695"/>
                </a:lnTo>
                <a:lnTo>
                  <a:pt x="536066" y="248008"/>
                </a:lnTo>
                <a:lnTo>
                  <a:pt x="540866" y="251805"/>
                </a:lnTo>
                <a:lnTo>
                  <a:pt x="542171" y="252316"/>
                </a:lnTo>
                <a:lnTo>
                  <a:pt x="543770" y="252321"/>
                </a:lnTo>
                <a:lnTo>
                  <a:pt x="544503" y="252538"/>
                </a:lnTo>
                <a:lnTo>
                  <a:pt x="544816" y="253116"/>
                </a:lnTo>
                <a:lnTo>
                  <a:pt x="545078" y="253894"/>
                </a:lnTo>
                <a:lnTo>
                  <a:pt x="545757" y="254032"/>
                </a:lnTo>
                <a:lnTo>
                  <a:pt x="546533" y="253924"/>
                </a:lnTo>
                <a:lnTo>
                  <a:pt x="547150" y="253948"/>
                </a:lnTo>
                <a:lnTo>
                  <a:pt x="548795" y="255602"/>
                </a:lnTo>
                <a:lnTo>
                  <a:pt x="549507" y="256008"/>
                </a:lnTo>
                <a:lnTo>
                  <a:pt x="550352" y="256104"/>
                </a:lnTo>
                <a:lnTo>
                  <a:pt x="551896" y="255718"/>
                </a:lnTo>
                <a:lnTo>
                  <a:pt x="552661" y="255605"/>
                </a:lnTo>
                <a:lnTo>
                  <a:pt x="554092" y="255820"/>
                </a:lnTo>
                <a:lnTo>
                  <a:pt x="561786" y="258922"/>
                </a:lnTo>
                <a:lnTo>
                  <a:pt x="563781" y="260429"/>
                </a:lnTo>
                <a:lnTo>
                  <a:pt x="566600" y="261436"/>
                </a:lnTo>
                <a:lnTo>
                  <a:pt x="567700" y="262074"/>
                </a:lnTo>
                <a:lnTo>
                  <a:pt x="569996" y="265849"/>
                </a:lnTo>
                <a:lnTo>
                  <a:pt x="570288" y="266984"/>
                </a:lnTo>
                <a:lnTo>
                  <a:pt x="574351" y="273091"/>
                </a:lnTo>
                <a:lnTo>
                  <a:pt x="574637" y="273936"/>
                </a:lnTo>
                <a:lnTo>
                  <a:pt x="575834" y="275800"/>
                </a:lnTo>
                <a:lnTo>
                  <a:pt x="578984" y="278853"/>
                </a:lnTo>
                <a:lnTo>
                  <a:pt x="581524" y="281330"/>
                </a:lnTo>
                <a:lnTo>
                  <a:pt x="584985" y="283709"/>
                </a:lnTo>
                <a:lnTo>
                  <a:pt x="584986" y="283710"/>
                </a:lnTo>
                <a:lnTo>
                  <a:pt x="584961" y="284643"/>
                </a:lnTo>
                <a:lnTo>
                  <a:pt x="584375" y="306112"/>
                </a:lnTo>
                <a:lnTo>
                  <a:pt x="583783" y="327592"/>
                </a:lnTo>
                <a:lnTo>
                  <a:pt x="583186" y="349074"/>
                </a:lnTo>
                <a:lnTo>
                  <a:pt x="582581" y="370559"/>
                </a:lnTo>
                <a:lnTo>
                  <a:pt x="581970" y="392044"/>
                </a:lnTo>
                <a:lnTo>
                  <a:pt x="581353" y="413541"/>
                </a:lnTo>
                <a:lnTo>
                  <a:pt x="580729" y="435042"/>
                </a:lnTo>
                <a:lnTo>
                  <a:pt x="580100" y="456539"/>
                </a:lnTo>
                <a:lnTo>
                  <a:pt x="579464" y="478039"/>
                </a:lnTo>
                <a:lnTo>
                  <a:pt x="578821" y="499551"/>
                </a:lnTo>
                <a:lnTo>
                  <a:pt x="578173" y="521065"/>
                </a:lnTo>
                <a:lnTo>
                  <a:pt x="577518" y="542575"/>
                </a:lnTo>
                <a:lnTo>
                  <a:pt x="576857" y="564088"/>
                </a:lnTo>
                <a:lnTo>
                  <a:pt x="576190" y="585604"/>
                </a:lnTo>
                <a:lnTo>
                  <a:pt x="575517" y="607126"/>
                </a:lnTo>
                <a:lnTo>
                  <a:pt x="574837" y="628650"/>
                </a:lnTo>
                <a:lnTo>
                  <a:pt x="574150" y="650180"/>
                </a:lnTo>
                <a:lnTo>
                  <a:pt x="573458" y="671706"/>
                </a:lnTo>
                <a:lnTo>
                  <a:pt x="572759" y="693237"/>
                </a:lnTo>
                <a:lnTo>
                  <a:pt x="572055" y="714766"/>
                </a:lnTo>
                <a:lnTo>
                  <a:pt x="572036" y="715334"/>
                </a:lnTo>
                <a:lnTo>
                  <a:pt x="532662" y="736705"/>
                </a:lnTo>
                <a:cubicBezTo>
                  <a:pt x="486790" y="756107"/>
                  <a:pt x="436357" y="766836"/>
                  <a:pt x="383418" y="766836"/>
                </a:cubicBezTo>
                <a:cubicBezTo>
                  <a:pt x="171662" y="766836"/>
                  <a:pt x="0" y="595174"/>
                  <a:pt x="0" y="383418"/>
                </a:cubicBezTo>
                <a:cubicBezTo>
                  <a:pt x="0" y="171662"/>
                  <a:pt x="171662" y="0"/>
                  <a:pt x="383418" y="0"/>
                </a:cubicBezTo>
                <a:close/>
              </a:path>
            </a:pathLst>
          </a:custGeom>
          <a:solidFill>
            <a:schemeClr val="tx2">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45720" rIns="91440" bIns="144000" numCol="1" spcCol="0" rtlCol="0" fromWordArt="0" anchor="b" anchorCtr="0" forceAA="0" compatLnSpc="1">
            <a:prstTxWarp prst="textNoShape">
              <a:avLst/>
            </a:prstTxWarp>
            <a:noAutofit/>
          </a:bodyPr>
          <a:lstStyle/>
          <a:p>
            <a:pPr>
              <a:spcAft>
                <a:spcPts val="600"/>
              </a:spcAft>
            </a:pPr>
            <a:r>
              <a:rPr lang="en-US" sz="1000" b="1">
                <a:solidFill>
                  <a:schemeClr val="tx1"/>
                </a:solidFill>
              </a:rPr>
              <a:t>11</a:t>
            </a:r>
          </a:p>
        </p:txBody>
      </p:sp>
      <p:sp>
        <p:nvSpPr>
          <p:cNvPr id="42" name="Freeform 41">
            <a:extLst>
              <a:ext uri="{FF2B5EF4-FFF2-40B4-BE49-F238E27FC236}">
                <a16:creationId xmlns:a16="http://schemas.microsoft.com/office/drawing/2014/main" id="{A435C22C-CFE4-1E1E-D601-7C97618B8102}"/>
              </a:ext>
              <a:ext uri="{C183D7F6-B498-43B3-948B-1728B52AA6E4}">
                <adec:decorative xmlns:adec="http://schemas.microsoft.com/office/drawing/2017/decorative" val="1"/>
              </a:ext>
            </a:extLst>
          </p:cNvPr>
          <p:cNvSpPr/>
          <p:nvPr/>
        </p:nvSpPr>
        <p:spPr>
          <a:xfrm>
            <a:off x="7259237" y="3725153"/>
            <a:ext cx="367759" cy="419044"/>
          </a:xfrm>
          <a:custGeom>
            <a:avLst/>
            <a:gdLst>
              <a:gd name="connsiteX0" fmla="*/ 275679 w 367759"/>
              <a:gd name="connsiteY0" fmla="*/ 120960 h 419044"/>
              <a:gd name="connsiteX1" fmla="*/ 276047 w 367759"/>
              <a:gd name="connsiteY1" fmla="*/ 122116 h 419044"/>
              <a:gd name="connsiteX2" fmla="*/ 277035 w 367759"/>
              <a:gd name="connsiteY2" fmla="*/ 122720 h 419044"/>
              <a:gd name="connsiteX3" fmla="*/ 278060 w 367759"/>
              <a:gd name="connsiteY3" fmla="*/ 123189 h 419044"/>
              <a:gd name="connsiteX4" fmla="*/ 278551 w 367759"/>
              <a:gd name="connsiteY4" fmla="*/ 123964 h 419044"/>
              <a:gd name="connsiteX5" fmla="*/ 278230 w 367759"/>
              <a:gd name="connsiteY5" fmla="*/ 125128 h 419044"/>
              <a:gd name="connsiteX6" fmla="*/ 277341 w 367759"/>
              <a:gd name="connsiteY6" fmla="*/ 126580 h 419044"/>
              <a:gd name="connsiteX7" fmla="*/ 275039 w 367759"/>
              <a:gd name="connsiteY7" fmla="*/ 129335 h 419044"/>
              <a:gd name="connsiteX8" fmla="*/ 274567 w 367759"/>
              <a:gd name="connsiteY8" fmla="*/ 128786 h 419044"/>
              <a:gd name="connsiteX9" fmla="*/ 273603 w 367759"/>
              <a:gd name="connsiteY9" fmla="*/ 128124 h 419044"/>
              <a:gd name="connsiteX10" fmla="*/ 272692 w 367759"/>
              <a:gd name="connsiteY10" fmla="*/ 127138 h 419044"/>
              <a:gd name="connsiteX11" fmla="*/ 272003 w 367759"/>
              <a:gd name="connsiteY11" fmla="*/ 125920 h 419044"/>
              <a:gd name="connsiteX12" fmla="*/ 271753 w 367759"/>
              <a:gd name="connsiteY12" fmla="*/ 124565 h 419044"/>
              <a:gd name="connsiteX13" fmla="*/ 272212 w 367759"/>
              <a:gd name="connsiteY13" fmla="*/ 123013 h 419044"/>
              <a:gd name="connsiteX14" fmla="*/ 273265 w 367759"/>
              <a:gd name="connsiteY14" fmla="*/ 122293 h 419044"/>
              <a:gd name="connsiteX15" fmla="*/ 274543 w 367759"/>
              <a:gd name="connsiteY15" fmla="*/ 121808 h 419044"/>
              <a:gd name="connsiteX16" fmla="*/ 284894 w 367759"/>
              <a:gd name="connsiteY16" fmla="*/ 119646 h 419044"/>
              <a:gd name="connsiteX17" fmla="*/ 285947 w 367759"/>
              <a:gd name="connsiteY17" fmla="*/ 120465 h 419044"/>
              <a:gd name="connsiteX18" fmla="*/ 286946 w 367759"/>
              <a:gd name="connsiteY18" fmla="*/ 121602 h 419044"/>
              <a:gd name="connsiteX19" fmla="*/ 287260 w 367759"/>
              <a:gd name="connsiteY19" fmla="*/ 122640 h 419044"/>
              <a:gd name="connsiteX20" fmla="*/ 286284 w 367759"/>
              <a:gd name="connsiteY20" fmla="*/ 123160 h 419044"/>
              <a:gd name="connsiteX21" fmla="*/ 285623 w 367759"/>
              <a:gd name="connsiteY21" fmla="*/ 122942 h 419044"/>
              <a:gd name="connsiteX22" fmla="*/ 285024 w 367759"/>
              <a:gd name="connsiteY22" fmla="*/ 121838 h 419044"/>
              <a:gd name="connsiteX23" fmla="*/ 284373 w 367759"/>
              <a:gd name="connsiteY23" fmla="*/ 121621 h 419044"/>
              <a:gd name="connsiteX24" fmla="*/ 283399 w 367759"/>
              <a:gd name="connsiteY24" fmla="*/ 121857 h 419044"/>
              <a:gd name="connsiteX25" fmla="*/ 283286 w 367759"/>
              <a:gd name="connsiteY25" fmla="*/ 122352 h 419044"/>
              <a:gd name="connsiteX26" fmla="*/ 283959 w 367759"/>
              <a:gd name="connsiteY26" fmla="*/ 124025 h 419044"/>
              <a:gd name="connsiteX27" fmla="*/ 284178 w 367759"/>
              <a:gd name="connsiteY27" fmla="*/ 124279 h 419044"/>
              <a:gd name="connsiteX28" fmla="*/ 284345 w 367759"/>
              <a:gd name="connsiteY28" fmla="*/ 124579 h 419044"/>
              <a:gd name="connsiteX29" fmla="*/ 284306 w 367759"/>
              <a:gd name="connsiteY29" fmla="*/ 125087 h 419044"/>
              <a:gd name="connsiteX30" fmla="*/ 284086 w 367759"/>
              <a:gd name="connsiteY30" fmla="*/ 125460 h 419044"/>
              <a:gd name="connsiteX31" fmla="*/ 283696 w 367759"/>
              <a:gd name="connsiteY31" fmla="*/ 125711 h 419044"/>
              <a:gd name="connsiteX32" fmla="*/ 282851 w 367759"/>
              <a:gd name="connsiteY32" fmla="*/ 126093 h 419044"/>
              <a:gd name="connsiteX33" fmla="*/ 281350 w 367759"/>
              <a:gd name="connsiteY33" fmla="*/ 127103 h 419044"/>
              <a:gd name="connsiteX34" fmla="*/ 280571 w 367759"/>
              <a:gd name="connsiteY34" fmla="*/ 127350 h 419044"/>
              <a:gd name="connsiteX35" fmla="*/ 279894 w 367759"/>
              <a:gd name="connsiteY35" fmla="*/ 126967 h 419044"/>
              <a:gd name="connsiteX36" fmla="*/ 280094 w 367759"/>
              <a:gd name="connsiteY36" fmla="*/ 125256 h 419044"/>
              <a:gd name="connsiteX37" fmla="*/ 280601 w 367759"/>
              <a:gd name="connsiteY37" fmla="*/ 123670 h 419044"/>
              <a:gd name="connsiteX38" fmla="*/ 280777 w 367759"/>
              <a:gd name="connsiteY38" fmla="*/ 122006 h 419044"/>
              <a:gd name="connsiteX39" fmla="*/ 280028 w 367759"/>
              <a:gd name="connsiteY39" fmla="*/ 120023 h 419044"/>
              <a:gd name="connsiteX40" fmla="*/ 281180 w 367759"/>
              <a:gd name="connsiteY40" fmla="*/ 119862 h 419044"/>
              <a:gd name="connsiteX41" fmla="*/ 283679 w 367759"/>
              <a:gd name="connsiteY41" fmla="*/ 120101 h 419044"/>
              <a:gd name="connsiteX42" fmla="*/ 298663 w 367759"/>
              <a:gd name="connsiteY42" fmla="*/ 116416 h 419044"/>
              <a:gd name="connsiteX43" fmla="*/ 299366 w 367759"/>
              <a:gd name="connsiteY43" fmla="*/ 116500 h 419044"/>
              <a:gd name="connsiteX44" fmla="*/ 300159 w 367759"/>
              <a:gd name="connsiteY44" fmla="*/ 116497 h 419044"/>
              <a:gd name="connsiteX45" fmla="*/ 300691 w 367759"/>
              <a:gd name="connsiteY45" fmla="*/ 117186 h 419044"/>
              <a:gd name="connsiteX46" fmla="*/ 300912 w 367759"/>
              <a:gd name="connsiteY46" fmla="*/ 119035 h 419044"/>
              <a:gd name="connsiteX47" fmla="*/ 302293 w 367759"/>
              <a:gd name="connsiteY47" fmla="*/ 119856 h 419044"/>
              <a:gd name="connsiteX48" fmla="*/ 303049 w 367759"/>
              <a:gd name="connsiteY48" fmla="*/ 119182 h 419044"/>
              <a:gd name="connsiteX49" fmla="*/ 303597 w 367759"/>
              <a:gd name="connsiteY49" fmla="*/ 119144 h 419044"/>
              <a:gd name="connsiteX50" fmla="*/ 303676 w 367759"/>
              <a:gd name="connsiteY50" fmla="*/ 120480 h 419044"/>
              <a:gd name="connsiteX51" fmla="*/ 304813 w 367759"/>
              <a:gd name="connsiteY51" fmla="*/ 120900 h 419044"/>
              <a:gd name="connsiteX52" fmla="*/ 304673 w 367759"/>
              <a:gd name="connsiteY52" fmla="*/ 123414 h 419044"/>
              <a:gd name="connsiteX53" fmla="*/ 304577 w 367759"/>
              <a:gd name="connsiteY53" fmla="*/ 126273 h 419044"/>
              <a:gd name="connsiteX54" fmla="*/ 304608 w 367759"/>
              <a:gd name="connsiteY54" fmla="*/ 127409 h 419044"/>
              <a:gd name="connsiteX55" fmla="*/ 304287 w 367759"/>
              <a:gd name="connsiteY55" fmla="*/ 128088 h 419044"/>
              <a:gd name="connsiteX56" fmla="*/ 304389 w 367759"/>
              <a:gd name="connsiteY56" fmla="*/ 128637 h 419044"/>
              <a:gd name="connsiteX57" fmla="*/ 304931 w 367759"/>
              <a:gd name="connsiteY57" fmla="*/ 128944 h 419044"/>
              <a:gd name="connsiteX58" fmla="*/ 305428 w 367759"/>
              <a:gd name="connsiteY58" fmla="*/ 129196 h 419044"/>
              <a:gd name="connsiteX59" fmla="*/ 306260 w 367759"/>
              <a:gd name="connsiteY59" fmla="*/ 129813 h 419044"/>
              <a:gd name="connsiteX60" fmla="*/ 305778 w 367759"/>
              <a:gd name="connsiteY60" fmla="*/ 131924 h 419044"/>
              <a:gd name="connsiteX61" fmla="*/ 305060 w 367759"/>
              <a:gd name="connsiteY61" fmla="*/ 133239 h 419044"/>
              <a:gd name="connsiteX62" fmla="*/ 303787 w 367759"/>
              <a:gd name="connsiteY62" fmla="*/ 135037 h 419044"/>
              <a:gd name="connsiteX63" fmla="*/ 301764 w 367759"/>
              <a:gd name="connsiteY63" fmla="*/ 134055 h 419044"/>
              <a:gd name="connsiteX64" fmla="*/ 301666 w 367759"/>
              <a:gd name="connsiteY64" fmla="*/ 132859 h 419044"/>
              <a:gd name="connsiteX65" fmla="*/ 301432 w 367759"/>
              <a:gd name="connsiteY65" fmla="*/ 132025 h 419044"/>
              <a:gd name="connsiteX66" fmla="*/ 301079 w 367759"/>
              <a:gd name="connsiteY66" fmla="*/ 131299 h 419044"/>
              <a:gd name="connsiteX67" fmla="*/ 300369 w 367759"/>
              <a:gd name="connsiteY67" fmla="*/ 130966 h 419044"/>
              <a:gd name="connsiteX68" fmla="*/ 299263 w 367759"/>
              <a:gd name="connsiteY68" fmla="*/ 130861 h 419044"/>
              <a:gd name="connsiteX69" fmla="*/ 298765 w 367759"/>
              <a:gd name="connsiteY69" fmla="*/ 130545 h 419044"/>
              <a:gd name="connsiteX70" fmla="*/ 297800 w 367759"/>
              <a:gd name="connsiteY70" fmla="*/ 127845 h 419044"/>
              <a:gd name="connsiteX71" fmla="*/ 297691 w 367759"/>
              <a:gd name="connsiteY71" fmla="*/ 127286 h 419044"/>
              <a:gd name="connsiteX72" fmla="*/ 297792 w 367759"/>
              <a:gd name="connsiteY72" fmla="*/ 125691 h 419044"/>
              <a:gd name="connsiteX73" fmla="*/ 297558 w 367759"/>
              <a:gd name="connsiteY73" fmla="*/ 125057 h 419044"/>
              <a:gd name="connsiteX74" fmla="*/ 296974 w 367759"/>
              <a:gd name="connsiteY74" fmla="*/ 124977 h 419044"/>
              <a:gd name="connsiteX75" fmla="*/ 296324 w 367759"/>
              <a:gd name="connsiteY75" fmla="*/ 125066 h 419044"/>
              <a:gd name="connsiteX76" fmla="*/ 295879 w 367759"/>
              <a:gd name="connsiteY76" fmla="*/ 124931 h 419044"/>
              <a:gd name="connsiteX77" fmla="*/ 295437 w 367759"/>
              <a:gd name="connsiteY77" fmla="*/ 124919 h 419044"/>
              <a:gd name="connsiteX78" fmla="*/ 295174 w 367759"/>
              <a:gd name="connsiteY78" fmla="*/ 126262 h 419044"/>
              <a:gd name="connsiteX79" fmla="*/ 294976 w 367759"/>
              <a:gd name="connsiteY79" fmla="*/ 126208 h 419044"/>
              <a:gd name="connsiteX80" fmla="*/ 294578 w 367759"/>
              <a:gd name="connsiteY80" fmla="*/ 126150 h 419044"/>
              <a:gd name="connsiteX81" fmla="*/ 294237 w 367759"/>
              <a:gd name="connsiteY81" fmla="*/ 125649 h 419044"/>
              <a:gd name="connsiteX82" fmla="*/ 294523 w 367759"/>
              <a:gd name="connsiteY82" fmla="*/ 124097 h 419044"/>
              <a:gd name="connsiteX83" fmla="*/ 294549 w 367759"/>
              <a:gd name="connsiteY83" fmla="*/ 122861 h 419044"/>
              <a:gd name="connsiteX84" fmla="*/ 294903 w 367759"/>
              <a:gd name="connsiteY84" fmla="*/ 121763 h 419044"/>
              <a:gd name="connsiteX85" fmla="*/ 295519 w 367759"/>
              <a:gd name="connsiteY85" fmla="*/ 120909 h 419044"/>
              <a:gd name="connsiteX86" fmla="*/ 296421 w 367759"/>
              <a:gd name="connsiteY86" fmla="*/ 119823 h 419044"/>
              <a:gd name="connsiteX87" fmla="*/ 297194 w 367759"/>
              <a:gd name="connsiteY87" fmla="*/ 120976 h 419044"/>
              <a:gd name="connsiteX88" fmla="*/ 297739 w 367759"/>
              <a:gd name="connsiteY88" fmla="*/ 121594 h 419044"/>
              <a:gd name="connsiteX89" fmla="*/ 298140 w 367759"/>
              <a:gd name="connsiteY89" fmla="*/ 121343 h 419044"/>
              <a:gd name="connsiteX90" fmla="*/ 297672 w 367759"/>
              <a:gd name="connsiteY90" fmla="*/ 119406 h 419044"/>
              <a:gd name="connsiteX91" fmla="*/ 298422 w 367759"/>
              <a:gd name="connsiteY91" fmla="*/ 119177 h 419044"/>
              <a:gd name="connsiteX92" fmla="*/ 298987 w 367759"/>
              <a:gd name="connsiteY92" fmla="*/ 118053 h 419044"/>
              <a:gd name="connsiteX93" fmla="*/ 269864 w 367759"/>
              <a:gd name="connsiteY93" fmla="*/ 110149 h 419044"/>
              <a:gd name="connsiteX94" fmla="*/ 271105 w 367759"/>
              <a:gd name="connsiteY94" fmla="*/ 110178 h 419044"/>
              <a:gd name="connsiteX95" fmla="*/ 271989 w 367759"/>
              <a:gd name="connsiteY95" fmla="*/ 111843 h 419044"/>
              <a:gd name="connsiteX96" fmla="*/ 271008 w 367759"/>
              <a:gd name="connsiteY96" fmla="*/ 113613 h 419044"/>
              <a:gd name="connsiteX97" fmla="*/ 270806 w 367759"/>
              <a:gd name="connsiteY97" fmla="*/ 117093 h 419044"/>
              <a:gd name="connsiteX98" fmla="*/ 269895 w 367759"/>
              <a:gd name="connsiteY98" fmla="*/ 118788 h 419044"/>
              <a:gd name="connsiteX99" fmla="*/ 269108 w 367759"/>
              <a:gd name="connsiteY99" fmla="*/ 118473 h 419044"/>
              <a:gd name="connsiteX100" fmla="*/ 267812 w 367759"/>
              <a:gd name="connsiteY100" fmla="*/ 118645 h 419044"/>
              <a:gd name="connsiteX101" fmla="*/ 267011 w 367759"/>
              <a:gd name="connsiteY101" fmla="*/ 118176 h 419044"/>
              <a:gd name="connsiteX102" fmla="*/ 266588 w 367759"/>
              <a:gd name="connsiteY102" fmla="*/ 118711 h 419044"/>
              <a:gd name="connsiteX103" fmla="*/ 266153 w 367759"/>
              <a:gd name="connsiteY103" fmla="*/ 118974 h 419044"/>
              <a:gd name="connsiteX104" fmla="*/ 265063 w 367759"/>
              <a:gd name="connsiteY104" fmla="*/ 119173 h 419044"/>
              <a:gd name="connsiteX105" fmla="*/ 264687 w 367759"/>
              <a:gd name="connsiteY105" fmla="*/ 118999 h 419044"/>
              <a:gd name="connsiteX106" fmla="*/ 264346 w 367759"/>
              <a:gd name="connsiteY106" fmla="*/ 118778 h 419044"/>
              <a:gd name="connsiteX107" fmla="*/ 263600 w 367759"/>
              <a:gd name="connsiteY107" fmla="*/ 118099 h 419044"/>
              <a:gd name="connsiteX108" fmla="*/ 264436 w 367759"/>
              <a:gd name="connsiteY108" fmla="*/ 117644 h 419044"/>
              <a:gd name="connsiteX109" fmla="*/ 264589 w 367759"/>
              <a:gd name="connsiteY109" fmla="*/ 116766 h 419044"/>
              <a:gd name="connsiteX110" fmla="*/ 264249 w 367759"/>
              <a:gd name="connsiteY110" fmla="*/ 115830 h 419044"/>
              <a:gd name="connsiteX111" fmla="*/ 263652 w 367759"/>
              <a:gd name="connsiteY111" fmla="*/ 115177 h 419044"/>
              <a:gd name="connsiteX112" fmla="*/ 264876 w 367759"/>
              <a:gd name="connsiteY112" fmla="*/ 114246 h 419044"/>
              <a:gd name="connsiteX113" fmla="*/ 265298 w 367759"/>
              <a:gd name="connsiteY113" fmla="*/ 113783 h 419044"/>
              <a:gd name="connsiteX114" fmla="*/ 265653 w 367759"/>
              <a:gd name="connsiteY114" fmla="*/ 113187 h 419044"/>
              <a:gd name="connsiteX115" fmla="*/ 265685 w 367759"/>
              <a:gd name="connsiteY115" fmla="*/ 112383 h 419044"/>
              <a:gd name="connsiteX116" fmla="*/ 265420 w 367759"/>
              <a:gd name="connsiteY116" fmla="*/ 111745 h 419044"/>
              <a:gd name="connsiteX117" fmla="*/ 265583 w 367759"/>
              <a:gd name="connsiteY117" fmla="*/ 111352 h 419044"/>
              <a:gd name="connsiteX118" fmla="*/ 266895 w 367759"/>
              <a:gd name="connsiteY118" fmla="*/ 111228 h 419044"/>
              <a:gd name="connsiteX119" fmla="*/ 268431 w 367759"/>
              <a:gd name="connsiteY119" fmla="*/ 110820 h 419044"/>
              <a:gd name="connsiteX120" fmla="*/ 290937 w 367759"/>
              <a:gd name="connsiteY120" fmla="*/ 109336 h 419044"/>
              <a:gd name="connsiteX121" fmla="*/ 290293 w 367759"/>
              <a:gd name="connsiteY121" fmla="*/ 111065 h 419044"/>
              <a:gd name="connsiteX122" fmla="*/ 290474 w 367759"/>
              <a:gd name="connsiteY122" fmla="*/ 112667 h 419044"/>
              <a:gd name="connsiteX123" fmla="*/ 291680 w 367759"/>
              <a:gd name="connsiteY123" fmla="*/ 115852 h 419044"/>
              <a:gd name="connsiteX124" fmla="*/ 290790 w 367759"/>
              <a:gd name="connsiteY124" fmla="*/ 116078 h 419044"/>
              <a:gd name="connsiteX125" fmla="*/ 290126 w 367759"/>
              <a:gd name="connsiteY125" fmla="*/ 116534 h 419044"/>
              <a:gd name="connsiteX126" fmla="*/ 289865 w 367759"/>
              <a:gd name="connsiteY126" fmla="*/ 117273 h 419044"/>
              <a:gd name="connsiteX127" fmla="*/ 290190 w 367759"/>
              <a:gd name="connsiteY127" fmla="*/ 118287 h 419044"/>
              <a:gd name="connsiteX128" fmla="*/ 289583 w 367759"/>
              <a:gd name="connsiteY128" fmla="*/ 118450 h 419044"/>
              <a:gd name="connsiteX129" fmla="*/ 289201 w 367759"/>
              <a:gd name="connsiteY129" fmla="*/ 118594 h 419044"/>
              <a:gd name="connsiteX130" fmla="*/ 288280 w 367759"/>
              <a:gd name="connsiteY130" fmla="*/ 119233 h 419044"/>
              <a:gd name="connsiteX131" fmla="*/ 288248 w 367759"/>
              <a:gd name="connsiteY131" fmla="*/ 118889 h 419044"/>
              <a:gd name="connsiteX132" fmla="*/ 288148 w 367759"/>
              <a:gd name="connsiteY132" fmla="*/ 118679 h 419044"/>
              <a:gd name="connsiteX133" fmla="*/ 287996 w 367759"/>
              <a:gd name="connsiteY133" fmla="*/ 118504 h 419044"/>
              <a:gd name="connsiteX134" fmla="*/ 287818 w 367759"/>
              <a:gd name="connsiteY134" fmla="*/ 118227 h 419044"/>
              <a:gd name="connsiteX135" fmla="*/ 288262 w 367759"/>
              <a:gd name="connsiteY135" fmla="*/ 118120 h 419044"/>
              <a:gd name="connsiteX136" fmla="*/ 288284 w 367759"/>
              <a:gd name="connsiteY136" fmla="*/ 117920 h 419044"/>
              <a:gd name="connsiteX137" fmla="*/ 287837 w 367759"/>
              <a:gd name="connsiteY137" fmla="*/ 117246 h 419044"/>
              <a:gd name="connsiteX138" fmla="*/ 287540 w 367759"/>
              <a:gd name="connsiteY138" fmla="*/ 116605 h 419044"/>
              <a:gd name="connsiteX139" fmla="*/ 287747 w 367759"/>
              <a:gd name="connsiteY139" fmla="*/ 116291 h 419044"/>
              <a:gd name="connsiteX140" fmla="*/ 288124 w 367759"/>
              <a:gd name="connsiteY140" fmla="*/ 116070 h 419044"/>
              <a:gd name="connsiteX141" fmla="*/ 288349 w 367759"/>
              <a:gd name="connsiteY141" fmla="*/ 115768 h 419044"/>
              <a:gd name="connsiteX142" fmla="*/ 288452 w 367759"/>
              <a:gd name="connsiteY142" fmla="*/ 115486 h 419044"/>
              <a:gd name="connsiteX143" fmla="*/ 288814 w 367759"/>
              <a:gd name="connsiteY143" fmla="*/ 114903 h 419044"/>
              <a:gd name="connsiteX144" fmla="*/ 288903 w 367759"/>
              <a:gd name="connsiteY144" fmla="*/ 114509 h 419044"/>
              <a:gd name="connsiteX145" fmla="*/ 288737 w 367759"/>
              <a:gd name="connsiteY145" fmla="*/ 114168 h 419044"/>
              <a:gd name="connsiteX146" fmla="*/ 288049 w 367759"/>
              <a:gd name="connsiteY146" fmla="*/ 113511 h 419044"/>
              <a:gd name="connsiteX147" fmla="*/ 287915 w 367759"/>
              <a:gd name="connsiteY147" fmla="*/ 113272 h 419044"/>
              <a:gd name="connsiteX148" fmla="*/ 288349 w 367759"/>
              <a:gd name="connsiteY148" fmla="*/ 112010 h 419044"/>
              <a:gd name="connsiteX149" fmla="*/ 289078 w 367759"/>
              <a:gd name="connsiteY149" fmla="*/ 110893 h 419044"/>
              <a:gd name="connsiteX150" fmla="*/ 289976 w 367759"/>
              <a:gd name="connsiteY150" fmla="*/ 109986 h 419044"/>
              <a:gd name="connsiteX151" fmla="*/ 209980 w 367759"/>
              <a:gd name="connsiteY151" fmla="*/ 59393 h 419044"/>
              <a:gd name="connsiteX152" fmla="*/ 211493 w 367759"/>
              <a:gd name="connsiteY152" fmla="*/ 59705 h 419044"/>
              <a:gd name="connsiteX153" fmla="*/ 212291 w 367759"/>
              <a:gd name="connsiteY153" fmla="*/ 60549 h 419044"/>
              <a:gd name="connsiteX154" fmla="*/ 212707 w 367759"/>
              <a:gd name="connsiteY154" fmla="*/ 61887 h 419044"/>
              <a:gd name="connsiteX155" fmla="*/ 212527 w 367759"/>
              <a:gd name="connsiteY155" fmla="*/ 63471 h 419044"/>
              <a:gd name="connsiteX156" fmla="*/ 212386 w 367759"/>
              <a:gd name="connsiteY156" fmla="*/ 64256 h 419044"/>
              <a:gd name="connsiteX157" fmla="*/ 211249 w 367759"/>
              <a:gd name="connsiteY157" fmla="*/ 63979 h 419044"/>
              <a:gd name="connsiteX158" fmla="*/ 209863 w 367759"/>
              <a:gd name="connsiteY158" fmla="*/ 63827 h 419044"/>
              <a:gd name="connsiteX159" fmla="*/ 208301 w 367759"/>
              <a:gd name="connsiteY159" fmla="*/ 65072 h 419044"/>
              <a:gd name="connsiteX160" fmla="*/ 207409 w 367759"/>
              <a:gd name="connsiteY160" fmla="*/ 64744 h 419044"/>
              <a:gd name="connsiteX161" fmla="*/ 207038 w 367759"/>
              <a:gd name="connsiteY161" fmla="*/ 64309 h 419044"/>
              <a:gd name="connsiteX162" fmla="*/ 207841 w 367759"/>
              <a:gd name="connsiteY162" fmla="*/ 63763 h 419044"/>
              <a:gd name="connsiteX163" fmla="*/ 208236 w 367759"/>
              <a:gd name="connsiteY163" fmla="*/ 63238 h 419044"/>
              <a:gd name="connsiteX164" fmla="*/ 209041 w 367759"/>
              <a:gd name="connsiteY164" fmla="*/ 62682 h 419044"/>
              <a:gd name="connsiteX165" fmla="*/ 209444 w 367759"/>
              <a:gd name="connsiteY165" fmla="*/ 61744 h 419044"/>
              <a:gd name="connsiteX166" fmla="*/ 209364 w 367759"/>
              <a:gd name="connsiteY166" fmla="*/ 61242 h 419044"/>
              <a:gd name="connsiteX167" fmla="*/ 208729 w 367759"/>
              <a:gd name="connsiteY167" fmla="*/ 61131 h 419044"/>
              <a:gd name="connsiteX168" fmla="*/ 208560 w 367759"/>
              <a:gd name="connsiteY168" fmla="*/ 60713 h 419044"/>
              <a:gd name="connsiteX169" fmla="*/ 209068 w 367759"/>
              <a:gd name="connsiteY169" fmla="*/ 60565 h 419044"/>
              <a:gd name="connsiteX170" fmla="*/ 209425 w 367759"/>
              <a:gd name="connsiteY170" fmla="*/ 59855 h 419044"/>
              <a:gd name="connsiteX171" fmla="*/ 259877 w 367759"/>
              <a:gd name="connsiteY171" fmla="*/ 10166 h 419044"/>
              <a:gd name="connsiteX172" fmla="*/ 291078 w 367759"/>
              <a:gd name="connsiteY172" fmla="*/ 16465 h 419044"/>
              <a:gd name="connsiteX173" fmla="*/ 297465 w 367759"/>
              <a:gd name="connsiteY173" fmla="*/ 20772 h 419044"/>
              <a:gd name="connsiteX174" fmla="*/ 297509 w 367759"/>
              <a:gd name="connsiteY174" fmla="*/ 20822 h 419044"/>
              <a:gd name="connsiteX175" fmla="*/ 296659 w 367759"/>
              <a:gd name="connsiteY175" fmla="*/ 20517 h 419044"/>
              <a:gd name="connsiteX176" fmla="*/ 296191 w 367759"/>
              <a:gd name="connsiteY176" fmla="*/ 20700 h 419044"/>
              <a:gd name="connsiteX177" fmla="*/ 296113 w 367759"/>
              <a:gd name="connsiteY177" fmla="*/ 21188 h 419044"/>
              <a:gd name="connsiteX178" fmla="*/ 296478 w 367759"/>
              <a:gd name="connsiteY178" fmla="*/ 21789 h 419044"/>
              <a:gd name="connsiteX179" fmla="*/ 295588 w 367759"/>
              <a:gd name="connsiteY179" fmla="*/ 21110 h 419044"/>
              <a:gd name="connsiteX180" fmla="*/ 294811 w 367759"/>
              <a:gd name="connsiteY180" fmla="*/ 20913 h 419044"/>
              <a:gd name="connsiteX181" fmla="*/ 294248 w 367759"/>
              <a:gd name="connsiteY181" fmla="*/ 21283 h 419044"/>
              <a:gd name="connsiteX182" fmla="*/ 294038 w 367759"/>
              <a:gd name="connsiteY182" fmla="*/ 22271 h 419044"/>
              <a:gd name="connsiteX183" fmla="*/ 291559 w 367759"/>
              <a:gd name="connsiteY183" fmla="*/ 20826 h 419044"/>
              <a:gd name="connsiteX184" fmla="*/ 290409 w 367759"/>
              <a:gd name="connsiteY184" fmla="*/ 20483 h 419044"/>
              <a:gd name="connsiteX185" fmla="*/ 289250 w 367759"/>
              <a:gd name="connsiteY185" fmla="*/ 21158 h 419044"/>
              <a:gd name="connsiteX186" fmla="*/ 288484 w 367759"/>
              <a:gd name="connsiteY186" fmla="*/ 20330 h 419044"/>
              <a:gd name="connsiteX187" fmla="*/ 287104 w 367759"/>
              <a:gd name="connsiteY187" fmla="*/ 19841 h 419044"/>
              <a:gd name="connsiteX188" fmla="*/ 284116 w 367759"/>
              <a:gd name="connsiteY188" fmla="*/ 19549 h 419044"/>
              <a:gd name="connsiteX189" fmla="*/ 282899 w 367759"/>
              <a:gd name="connsiteY189" fmla="*/ 19030 h 419044"/>
              <a:gd name="connsiteX190" fmla="*/ 282010 w 367759"/>
              <a:gd name="connsiteY190" fmla="*/ 18866 h 419044"/>
              <a:gd name="connsiteX191" fmla="*/ 281212 w 367759"/>
              <a:gd name="connsiteY191" fmla="*/ 19202 h 419044"/>
              <a:gd name="connsiteX192" fmla="*/ 278235 w 367759"/>
              <a:gd name="connsiteY192" fmla="*/ 20892 h 419044"/>
              <a:gd name="connsiteX193" fmla="*/ 275320 w 367759"/>
              <a:gd name="connsiteY193" fmla="*/ 20457 h 419044"/>
              <a:gd name="connsiteX194" fmla="*/ 262698 w 367759"/>
              <a:gd name="connsiteY194" fmla="*/ 15537 h 419044"/>
              <a:gd name="connsiteX195" fmla="*/ 262315 w 367759"/>
              <a:gd name="connsiteY195" fmla="*/ 15286 h 419044"/>
              <a:gd name="connsiteX196" fmla="*/ 261082 w 367759"/>
              <a:gd name="connsiteY196" fmla="*/ 14195 h 419044"/>
              <a:gd name="connsiteX197" fmla="*/ 260305 w 367759"/>
              <a:gd name="connsiteY197" fmla="*/ 13948 h 419044"/>
              <a:gd name="connsiteX198" fmla="*/ 259539 w 367759"/>
              <a:gd name="connsiteY198" fmla="*/ 14014 h 419044"/>
              <a:gd name="connsiteX199" fmla="*/ 257014 w 367759"/>
              <a:gd name="connsiteY199" fmla="*/ 14716 h 419044"/>
              <a:gd name="connsiteX200" fmla="*/ 255320 w 367759"/>
              <a:gd name="connsiteY200" fmla="*/ 16039 h 419044"/>
              <a:gd name="connsiteX201" fmla="*/ 254186 w 367759"/>
              <a:gd name="connsiteY201" fmla="*/ 16345 h 419044"/>
              <a:gd name="connsiteX202" fmla="*/ 253941 w 367759"/>
              <a:gd name="connsiteY202" fmla="*/ 16446 h 419044"/>
              <a:gd name="connsiteX203" fmla="*/ 253367 w 367759"/>
              <a:gd name="connsiteY203" fmla="*/ 16546 h 419044"/>
              <a:gd name="connsiteX204" fmla="*/ 252959 w 367759"/>
              <a:gd name="connsiteY204" fmla="*/ 16283 h 419044"/>
              <a:gd name="connsiteX205" fmla="*/ 253240 w 367759"/>
              <a:gd name="connsiteY205" fmla="*/ 15333 h 419044"/>
              <a:gd name="connsiteX206" fmla="*/ 253777 w 367759"/>
              <a:gd name="connsiteY206" fmla="*/ 14788 h 419044"/>
              <a:gd name="connsiteX207" fmla="*/ 255424 w 367759"/>
              <a:gd name="connsiteY207" fmla="*/ 13937 h 419044"/>
              <a:gd name="connsiteX208" fmla="*/ 256144 w 367759"/>
              <a:gd name="connsiteY208" fmla="*/ 13409 h 419044"/>
              <a:gd name="connsiteX209" fmla="*/ 258301 w 367759"/>
              <a:gd name="connsiteY209" fmla="*/ 12510 h 419044"/>
              <a:gd name="connsiteX210" fmla="*/ 259239 w 367759"/>
              <a:gd name="connsiteY210" fmla="*/ 11786 h 419044"/>
              <a:gd name="connsiteX211" fmla="*/ 209522 w 367759"/>
              <a:gd name="connsiteY211" fmla="*/ 0 h 419044"/>
              <a:gd name="connsiteX212" fmla="*/ 223874 w 367759"/>
              <a:gd name="connsiteY212" fmla="*/ 2898 h 419044"/>
              <a:gd name="connsiteX213" fmla="*/ 223130 w 367759"/>
              <a:gd name="connsiteY213" fmla="*/ 8890 h 419044"/>
              <a:gd name="connsiteX214" fmla="*/ 223505 w 367759"/>
              <a:gd name="connsiteY214" fmla="*/ 13209 h 419044"/>
              <a:gd name="connsiteX215" fmla="*/ 222121 w 367759"/>
              <a:gd name="connsiteY215" fmla="*/ 12771 h 419044"/>
              <a:gd name="connsiteX216" fmla="*/ 220677 w 367759"/>
              <a:gd name="connsiteY216" fmla="*/ 12928 h 419044"/>
              <a:gd name="connsiteX217" fmla="*/ 219540 w 367759"/>
              <a:gd name="connsiteY217" fmla="*/ 13545 h 419044"/>
              <a:gd name="connsiteX218" fmla="*/ 219076 w 367759"/>
              <a:gd name="connsiteY218" fmla="*/ 14417 h 419044"/>
              <a:gd name="connsiteX219" fmla="*/ 218681 w 367759"/>
              <a:gd name="connsiteY219" fmla="*/ 14860 h 419044"/>
              <a:gd name="connsiteX220" fmla="*/ 217010 w 367759"/>
              <a:gd name="connsiteY220" fmla="*/ 15149 h 419044"/>
              <a:gd name="connsiteX221" fmla="*/ 216632 w 367759"/>
              <a:gd name="connsiteY221" fmla="*/ 15366 h 419044"/>
              <a:gd name="connsiteX222" fmla="*/ 216301 w 367759"/>
              <a:gd name="connsiteY222" fmla="*/ 15361 h 419044"/>
              <a:gd name="connsiteX223" fmla="*/ 214916 w 367759"/>
              <a:gd name="connsiteY223" fmla="*/ 16353 h 419044"/>
              <a:gd name="connsiteX224" fmla="*/ 214710 w 367759"/>
              <a:gd name="connsiteY224" fmla="*/ 16562 h 419044"/>
              <a:gd name="connsiteX225" fmla="*/ 212745 w 367759"/>
              <a:gd name="connsiteY225" fmla="*/ 18111 h 419044"/>
              <a:gd name="connsiteX226" fmla="*/ 210938 w 367759"/>
              <a:gd name="connsiteY226" fmla="*/ 20455 h 419044"/>
              <a:gd name="connsiteX227" fmla="*/ 206655 w 367759"/>
              <a:gd name="connsiteY227" fmla="*/ 28229 h 419044"/>
              <a:gd name="connsiteX228" fmla="*/ 206098 w 367759"/>
              <a:gd name="connsiteY228" fmla="*/ 29751 h 419044"/>
              <a:gd name="connsiteX229" fmla="*/ 204846 w 367759"/>
              <a:gd name="connsiteY229" fmla="*/ 30399 h 419044"/>
              <a:gd name="connsiteX230" fmla="*/ 203034 w 367759"/>
              <a:gd name="connsiteY230" fmla="*/ 30013 h 419044"/>
              <a:gd name="connsiteX231" fmla="*/ 201929 w 367759"/>
              <a:gd name="connsiteY231" fmla="*/ 31520 h 419044"/>
              <a:gd name="connsiteX232" fmla="*/ 197954 w 367759"/>
              <a:gd name="connsiteY232" fmla="*/ 38218 h 419044"/>
              <a:gd name="connsiteX233" fmla="*/ 196337 w 367759"/>
              <a:gd name="connsiteY233" fmla="*/ 40762 h 419044"/>
              <a:gd name="connsiteX234" fmla="*/ 195285 w 367759"/>
              <a:gd name="connsiteY234" fmla="*/ 43317 h 419044"/>
              <a:gd name="connsiteX235" fmla="*/ 195592 w 367759"/>
              <a:gd name="connsiteY235" fmla="*/ 45867 h 419044"/>
              <a:gd name="connsiteX236" fmla="*/ 194220 w 367759"/>
              <a:gd name="connsiteY236" fmla="*/ 46656 h 419044"/>
              <a:gd name="connsiteX237" fmla="*/ 192503 w 367759"/>
              <a:gd name="connsiteY237" fmla="*/ 47220 h 419044"/>
              <a:gd name="connsiteX238" fmla="*/ 190677 w 367759"/>
              <a:gd name="connsiteY238" fmla="*/ 48268 h 419044"/>
              <a:gd name="connsiteX239" fmla="*/ 189927 w 367759"/>
              <a:gd name="connsiteY239" fmla="*/ 49291 h 419044"/>
              <a:gd name="connsiteX240" fmla="*/ 189684 w 367759"/>
              <a:gd name="connsiteY240" fmla="*/ 50180 h 419044"/>
              <a:gd name="connsiteX241" fmla="*/ 189251 w 367759"/>
              <a:gd name="connsiteY241" fmla="*/ 50788 h 419044"/>
              <a:gd name="connsiteX242" fmla="*/ 187967 w 367759"/>
              <a:gd name="connsiteY242" fmla="*/ 50928 h 419044"/>
              <a:gd name="connsiteX243" fmla="*/ 187122 w 367759"/>
              <a:gd name="connsiteY243" fmla="*/ 50637 h 419044"/>
              <a:gd name="connsiteX244" fmla="*/ 186191 w 367759"/>
              <a:gd name="connsiteY244" fmla="*/ 50198 h 419044"/>
              <a:gd name="connsiteX245" fmla="*/ 185297 w 367759"/>
              <a:gd name="connsiteY245" fmla="*/ 50126 h 419044"/>
              <a:gd name="connsiteX246" fmla="*/ 184573 w 367759"/>
              <a:gd name="connsiteY246" fmla="*/ 50878 h 419044"/>
              <a:gd name="connsiteX247" fmla="*/ 185696 w 367759"/>
              <a:gd name="connsiteY247" fmla="*/ 51101 h 419044"/>
              <a:gd name="connsiteX248" fmla="*/ 186197 w 367759"/>
              <a:gd name="connsiteY248" fmla="*/ 52143 h 419044"/>
              <a:gd name="connsiteX249" fmla="*/ 186467 w 367759"/>
              <a:gd name="connsiteY249" fmla="*/ 54912 h 419044"/>
              <a:gd name="connsiteX250" fmla="*/ 187036 w 367759"/>
              <a:gd name="connsiteY250" fmla="*/ 57528 h 419044"/>
              <a:gd name="connsiteX251" fmla="*/ 190055 w 367759"/>
              <a:gd name="connsiteY251" fmla="*/ 65009 h 419044"/>
              <a:gd name="connsiteX252" fmla="*/ 191573 w 367759"/>
              <a:gd name="connsiteY252" fmla="*/ 67337 h 419044"/>
              <a:gd name="connsiteX253" fmla="*/ 197287 w 367759"/>
              <a:gd name="connsiteY253" fmla="*/ 72594 h 419044"/>
              <a:gd name="connsiteX254" fmla="*/ 199393 w 367759"/>
              <a:gd name="connsiteY254" fmla="*/ 73845 h 419044"/>
              <a:gd name="connsiteX255" fmla="*/ 201804 w 367759"/>
              <a:gd name="connsiteY255" fmla="*/ 74629 h 419044"/>
              <a:gd name="connsiteX256" fmla="*/ 202548 w 367759"/>
              <a:gd name="connsiteY256" fmla="*/ 74594 h 419044"/>
              <a:gd name="connsiteX257" fmla="*/ 203964 w 367759"/>
              <a:gd name="connsiteY257" fmla="*/ 74216 h 419044"/>
              <a:gd name="connsiteX258" fmla="*/ 204458 w 367759"/>
              <a:gd name="connsiteY258" fmla="*/ 74401 h 419044"/>
              <a:gd name="connsiteX259" fmla="*/ 205646 w 367759"/>
              <a:gd name="connsiteY259" fmla="*/ 76141 h 419044"/>
              <a:gd name="connsiteX260" fmla="*/ 207591 w 367759"/>
              <a:gd name="connsiteY260" fmla="*/ 77682 h 419044"/>
              <a:gd name="connsiteX261" fmla="*/ 208394 w 367759"/>
              <a:gd name="connsiteY261" fmla="*/ 78475 h 419044"/>
              <a:gd name="connsiteX262" fmla="*/ 208988 w 367759"/>
              <a:gd name="connsiteY262" fmla="*/ 79710 h 419044"/>
              <a:gd name="connsiteX263" fmla="*/ 210318 w 367759"/>
              <a:gd name="connsiteY263" fmla="*/ 79378 h 419044"/>
              <a:gd name="connsiteX264" fmla="*/ 211919 w 367759"/>
              <a:gd name="connsiteY264" fmla="*/ 79831 h 419044"/>
              <a:gd name="connsiteX265" fmla="*/ 213284 w 367759"/>
              <a:gd name="connsiteY265" fmla="*/ 80677 h 419044"/>
              <a:gd name="connsiteX266" fmla="*/ 213838 w 367759"/>
              <a:gd name="connsiteY266" fmla="*/ 81503 h 419044"/>
              <a:gd name="connsiteX267" fmla="*/ 214515 w 367759"/>
              <a:gd name="connsiteY267" fmla="*/ 82147 h 419044"/>
              <a:gd name="connsiteX268" fmla="*/ 219074 w 367759"/>
              <a:gd name="connsiteY268" fmla="*/ 84357 h 419044"/>
              <a:gd name="connsiteX269" fmla="*/ 220956 w 367759"/>
              <a:gd name="connsiteY269" fmla="*/ 86124 h 419044"/>
              <a:gd name="connsiteX270" fmla="*/ 223062 w 367759"/>
              <a:gd name="connsiteY270" fmla="*/ 88647 h 419044"/>
              <a:gd name="connsiteX271" fmla="*/ 225396 w 367759"/>
              <a:gd name="connsiteY271" fmla="*/ 90902 h 419044"/>
              <a:gd name="connsiteX272" fmla="*/ 227971 w 367759"/>
              <a:gd name="connsiteY272" fmla="*/ 91921 h 419044"/>
              <a:gd name="connsiteX273" fmla="*/ 229014 w 367759"/>
              <a:gd name="connsiteY273" fmla="*/ 92201 h 419044"/>
              <a:gd name="connsiteX274" fmla="*/ 231847 w 367759"/>
              <a:gd name="connsiteY274" fmla="*/ 93734 h 419044"/>
              <a:gd name="connsiteX275" fmla="*/ 233025 w 367759"/>
              <a:gd name="connsiteY275" fmla="*/ 94585 h 419044"/>
              <a:gd name="connsiteX276" fmla="*/ 235141 w 367759"/>
              <a:gd name="connsiteY276" fmla="*/ 96578 h 419044"/>
              <a:gd name="connsiteX277" fmla="*/ 235880 w 367759"/>
              <a:gd name="connsiteY277" fmla="*/ 97125 h 419044"/>
              <a:gd name="connsiteX278" fmla="*/ 236658 w 367759"/>
              <a:gd name="connsiteY278" fmla="*/ 97460 h 419044"/>
              <a:gd name="connsiteX279" fmla="*/ 238353 w 367759"/>
              <a:gd name="connsiteY279" fmla="*/ 97943 h 419044"/>
              <a:gd name="connsiteX280" fmla="*/ 240405 w 367759"/>
              <a:gd name="connsiteY280" fmla="*/ 99605 h 419044"/>
              <a:gd name="connsiteX281" fmla="*/ 243232 w 367759"/>
              <a:gd name="connsiteY281" fmla="*/ 100869 h 419044"/>
              <a:gd name="connsiteX282" fmla="*/ 244529 w 367759"/>
              <a:gd name="connsiteY282" fmla="*/ 101760 h 419044"/>
              <a:gd name="connsiteX283" fmla="*/ 245397 w 367759"/>
              <a:gd name="connsiteY283" fmla="*/ 102547 h 419044"/>
              <a:gd name="connsiteX284" fmla="*/ 245603 w 367759"/>
              <a:gd name="connsiteY284" fmla="*/ 102906 h 419044"/>
              <a:gd name="connsiteX285" fmla="*/ 246766 w 367759"/>
              <a:gd name="connsiteY285" fmla="*/ 106331 h 419044"/>
              <a:gd name="connsiteX286" fmla="*/ 247424 w 367759"/>
              <a:gd name="connsiteY286" fmla="*/ 111735 h 419044"/>
              <a:gd name="connsiteX287" fmla="*/ 247781 w 367759"/>
              <a:gd name="connsiteY287" fmla="*/ 112795 h 419044"/>
              <a:gd name="connsiteX288" fmla="*/ 248560 w 367759"/>
              <a:gd name="connsiteY288" fmla="*/ 113646 h 419044"/>
              <a:gd name="connsiteX289" fmla="*/ 251793 w 367759"/>
              <a:gd name="connsiteY289" fmla="*/ 116145 h 419044"/>
              <a:gd name="connsiteX290" fmla="*/ 253022 w 367759"/>
              <a:gd name="connsiteY290" fmla="*/ 116858 h 419044"/>
              <a:gd name="connsiteX291" fmla="*/ 256365 w 367759"/>
              <a:gd name="connsiteY291" fmla="*/ 117180 h 419044"/>
              <a:gd name="connsiteX292" fmla="*/ 257819 w 367759"/>
              <a:gd name="connsiteY292" fmla="*/ 117520 h 419044"/>
              <a:gd name="connsiteX293" fmla="*/ 261387 w 367759"/>
              <a:gd name="connsiteY293" fmla="*/ 121433 h 419044"/>
              <a:gd name="connsiteX294" fmla="*/ 263185 w 367759"/>
              <a:gd name="connsiteY294" fmla="*/ 122621 h 419044"/>
              <a:gd name="connsiteX295" fmla="*/ 264240 w 367759"/>
              <a:gd name="connsiteY295" fmla="*/ 123717 h 419044"/>
              <a:gd name="connsiteX296" fmla="*/ 265599 w 367759"/>
              <a:gd name="connsiteY296" fmla="*/ 124783 h 419044"/>
              <a:gd name="connsiteX297" fmla="*/ 267366 w 367759"/>
              <a:gd name="connsiteY297" fmla="*/ 125190 h 419044"/>
              <a:gd name="connsiteX298" fmla="*/ 268001 w 367759"/>
              <a:gd name="connsiteY298" fmla="*/ 124933 h 419044"/>
              <a:gd name="connsiteX299" fmla="*/ 268706 w 367759"/>
              <a:gd name="connsiteY299" fmla="*/ 124464 h 419044"/>
              <a:gd name="connsiteX300" fmla="*/ 269463 w 367759"/>
              <a:gd name="connsiteY300" fmla="*/ 124150 h 419044"/>
              <a:gd name="connsiteX301" fmla="*/ 270276 w 367759"/>
              <a:gd name="connsiteY301" fmla="*/ 124299 h 419044"/>
              <a:gd name="connsiteX302" fmla="*/ 270530 w 367759"/>
              <a:gd name="connsiteY302" fmla="*/ 124826 h 419044"/>
              <a:gd name="connsiteX303" fmla="*/ 271040 w 367759"/>
              <a:gd name="connsiteY303" fmla="*/ 126785 h 419044"/>
              <a:gd name="connsiteX304" fmla="*/ 271439 w 367759"/>
              <a:gd name="connsiteY304" fmla="*/ 127510 h 419044"/>
              <a:gd name="connsiteX305" fmla="*/ 274647 w 367759"/>
              <a:gd name="connsiteY305" fmla="*/ 129994 h 419044"/>
              <a:gd name="connsiteX306" fmla="*/ 275493 w 367759"/>
              <a:gd name="connsiteY306" fmla="*/ 130837 h 419044"/>
              <a:gd name="connsiteX307" fmla="*/ 277823 w 367759"/>
              <a:gd name="connsiteY307" fmla="*/ 134403 h 419044"/>
              <a:gd name="connsiteX308" fmla="*/ 278565 w 367759"/>
              <a:gd name="connsiteY308" fmla="*/ 134924 h 419044"/>
              <a:gd name="connsiteX309" fmla="*/ 279104 w 367759"/>
              <a:gd name="connsiteY309" fmla="*/ 135517 h 419044"/>
              <a:gd name="connsiteX310" fmla="*/ 278729 w 367759"/>
              <a:gd name="connsiteY310" fmla="*/ 136810 h 419044"/>
              <a:gd name="connsiteX311" fmla="*/ 278053 w 367759"/>
              <a:gd name="connsiteY311" fmla="*/ 138279 h 419044"/>
              <a:gd name="connsiteX312" fmla="*/ 277740 w 367759"/>
              <a:gd name="connsiteY312" fmla="*/ 139336 h 419044"/>
              <a:gd name="connsiteX313" fmla="*/ 278485 w 367759"/>
              <a:gd name="connsiteY313" fmla="*/ 140864 h 419044"/>
              <a:gd name="connsiteX314" fmla="*/ 279788 w 367759"/>
              <a:gd name="connsiteY314" fmla="*/ 141085 h 419044"/>
              <a:gd name="connsiteX315" fmla="*/ 281058 w 367759"/>
              <a:gd name="connsiteY315" fmla="*/ 140382 h 419044"/>
              <a:gd name="connsiteX316" fmla="*/ 281631 w 367759"/>
              <a:gd name="connsiteY316" fmla="*/ 139201 h 419044"/>
              <a:gd name="connsiteX317" fmla="*/ 282220 w 367759"/>
              <a:gd name="connsiteY317" fmla="*/ 138398 h 419044"/>
              <a:gd name="connsiteX318" fmla="*/ 283562 w 367759"/>
              <a:gd name="connsiteY318" fmla="*/ 138408 h 419044"/>
              <a:gd name="connsiteX319" fmla="*/ 286451 w 367759"/>
              <a:gd name="connsiteY319" fmla="*/ 139095 h 419044"/>
              <a:gd name="connsiteX320" fmla="*/ 288677 w 367759"/>
              <a:gd name="connsiteY320" fmla="*/ 139045 h 419044"/>
              <a:gd name="connsiteX321" fmla="*/ 289374 w 367759"/>
              <a:gd name="connsiteY321" fmla="*/ 139169 h 419044"/>
              <a:gd name="connsiteX322" fmla="*/ 290054 w 367759"/>
              <a:gd name="connsiteY322" fmla="*/ 139607 h 419044"/>
              <a:gd name="connsiteX323" fmla="*/ 291448 w 367759"/>
              <a:gd name="connsiteY323" fmla="*/ 140938 h 419044"/>
              <a:gd name="connsiteX324" fmla="*/ 291931 w 367759"/>
              <a:gd name="connsiteY324" fmla="*/ 141217 h 419044"/>
              <a:gd name="connsiteX325" fmla="*/ 293275 w 367759"/>
              <a:gd name="connsiteY325" fmla="*/ 141139 h 419044"/>
              <a:gd name="connsiteX326" fmla="*/ 293301 w 367759"/>
              <a:gd name="connsiteY326" fmla="*/ 140702 h 419044"/>
              <a:gd name="connsiteX327" fmla="*/ 293067 w 367759"/>
              <a:gd name="connsiteY327" fmla="*/ 139784 h 419044"/>
              <a:gd name="connsiteX328" fmla="*/ 293636 w 367759"/>
              <a:gd name="connsiteY328" fmla="*/ 138284 h 419044"/>
              <a:gd name="connsiteX329" fmla="*/ 294551 w 367759"/>
              <a:gd name="connsiteY329" fmla="*/ 137597 h 419044"/>
              <a:gd name="connsiteX330" fmla="*/ 297436 w 367759"/>
              <a:gd name="connsiteY330" fmla="*/ 136246 h 419044"/>
              <a:gd name="connsiteX331" fmla="*/ 298052 w 367759"/>
              <a:gd name="connsiteY331" fmla="*/ 136138 h 419044"/>
              <a:gd name="connsiteX332" fmla="*/ 299151 w 367759"/>
              <a:gd name="connsiteY332" fmla="*/ 138179 h 419044"/>
              <a:gd name="connsiteX333" fmla="*/ 301770 w 367759"/>
              <a:gd name="connsiteY333" fmla="*/ 140462 h 419044"/>
              <a:gd name="connsiteX334" fmla="*/ 304862 w 367759"/>
              <a:gd name="connsiteY334" fmla="*/ 142321 h 419044"/>
              <a:gd name="connsiteX335" fmla="*/ 307970 w 367759"/>
              <a:gd name="connsiteY335" fmla="*/ 143364 h 419044"/>
              <a:gd name="connsiteX336" fmla="*/ 309277 w 367759"/>
              <a:gd name="connsiteY336" fmla="*/ 144430 h 419044"/>
              <a:gd name="connsiteX337" fmla="*/ 309747 w 367759"/>
              <a:gd name="connsiteY337" fmla="*/ 144673 h 419044"/>
              <a:gd name="connsiteX338" fmla="*/ 311086 w 367759"/>
              <a:gd name="connsiteY338" fmla="*/ 144823 h 419044"/>
              <a:gd name="connsiteX339" fmla="*/ 311752 w 367759"/>
              <a:gd name="connsiteY339" fmla="*/ 145013 h 419044"/>
              <a:gd name="connsiteX340" fmla="*/ 312383 w 367759"/>
              <a:gd name="connsiteY340" fmla="*/ 145285 h 419044"/>
              <a:gd name="connsiteX341" fmla="*/ 316002 w 367759"/>
              <a:gd name="connsiteY341" fmla="*/ 148002 h 419044"/>
              <a:gd name="connsiteX342" fmla="*/ 316642 w 367759"/>
              <a:gd name="connsiteY342" fmla="*/ 148613 h 419044"/>
              <a:gd name="connsiteX343" fmla="*/ 317006 w 367759"/>
              <a:gd name="connsiteY343" fmla="*/ 149499 h 419044"/>
              <a:gd name="connsiteX344" fmla="*/ 318839 w 367759"/>
              <a:gd name="connsiteY344" fmla="*/ 151812 h 419044"/>
              <a:gd name="connsiteX345" fmla="*/ 323639 w 367759"/>
              <a:gd name="connsiteY345" fmla="*/ 155609 h 419044"/>
              <a:gd name="connsiteX346" fmla="*/ 324944 w 367759"/>
              <a:gd name="connsiteY346" fmla="*/ 156120 h 419044"/>
              <a:gd name="connsiteX347" fmla="*/ 326543 w 367759"/>
              <a:gd name="connsiteY347" fmla="*/ 156125 h 419044"/>
              <a:gd name="connsiteX348" fmla="*/ 327276 w 367759"/>
              <a:gd name="connsiteY348" fmla="*/ 156342 h 419044"/>
              <a:gd name="connsiteX349" fmla="*/ 327589 w 367759"/>
              <a:gd name="connsiteY349" fmla="*/ 156920 h 419044"/>
              <a:gd name="connsiteX350" fmla="*/ 327851 w 367759"/>
              <a:gd name="connsiteY350" fmla="*/ 157698 h 419044"/>
              <a:gd name="connsiteX351" fmla="*/ 328530 w 367759"/>
              <a:gd name="connsiteY351" fmla="*/ 157836 h 419044"/>
              <a:gd name="connsiteX352" fmla="*/ 329306 w 367759"/>
              <a:gd name="connsiteY352" fmla="*/ 157728 h 419044"/>
              <a:gd name="connsiteX353" fmla="*/ 329923 w 367759"/>
              <a:gd name="connsiteY353" fmla="*/ 157752 h 419044"/>
              <a:gd name="connsiteX354" fmla="*/ 331568 w 367759"/>
              <a:gd name="connsiteY354" fmla="*/ 159406 h 419044"/>
              <a:gd name="connsiteX355" fmla="*/ 332280 w 367759"/>
              <a:gd name="connsiteY355" fmla="*/ 159812 h 419044"/>
              <a:gd name="connsiteX356" fmla="*/ 333125 w 367759"/>
              <a:gd name="connsiteY356" fmla="*/ 159908 h 419044"/>
              <a:gd name="connsiteX357" fmla="*/ 334669 w 367759"/>
              <a:gd name="connsiteY357" fmla="*/ 159522 h 419044"/>
              <a:gd name="connsiteX358" fmla="*/ 335434 w 367759"/>
              <a:gd name="connsiteY358" fmla="*/ 159409 h 419044"/>
              <a:gd name="connsiteX359" fmla="*/ 336865 w 367759"/>
              <a:gd name="connsiteY359" fmla="*/ 159624 h 419044"/>
              <a:gd name="connsiteX360" fmla="*/ 344559 w 367759"/>
              <a:gd name="connsiteY360" fmla="*/ 162726 h 419044"/>
              <a:gd name="connsiteX361" fmla="*/ 346554 w 367759"/>
              <a:gd name="connsiteY361" fmla="*/ 164233 h 419044"/>
              <a:gd name="connsiteX362" fmla="*/ 349373 w 367759"/>
              <a:gd name="connsiteY362" fmla="*/ 165240 h 419044"/>
              <a:gd name="connsiteX363" fmla="*/ 350473 w 367759"/>
              <a:gd name="connsiteY363" fmla="*/ 165878 h 419044"/>
              <a:gd name="connsiteX364" fmla="*/ 352769 w 367759"/>
              <a:gd name="connsiteY364" fmla="*/ 169653 h 419044"/>
              <a:gd name="connsiteX365" fmla="*/ 353061 w 367759"/>
              <a:gd name="connsiteY365" fmla="*/ 170788 h 419044"/>
              <a:gd name="connsiteX366" fmla="*/ 357124 w 367759"/>
              <a:gd name="connsiteY366" fmla="*/ 176895 h 419044"/>
              <a:gd name="connsiteX367" fmla="*/ 357410 w 367759"/>
              <a:gd name="connsiteY367" fmla="*/ 177740 h 419044"/>
              <a:gd name="connsiteX368" fmla="*/ 358607 w 367759"/>
              <a:gd name="connsiteY368" fmla="*/ 179604 h 419044"/>
              <a:gd name="connsiteX369" fmla="*/ 361757 w 367759"/>
              <a:gd name="connsiteY369" fmla="*/ 182657 h 419044"/>
              <a:gd name="connsiteX370" fmla="*/ 364297 w 367759"/>
              <a:gd name="connsiteY370" fmla="*/ 185134 h 419044"/>
              <a:gd name="connsiteX371" fmla="*/ 367758 w 367759"/>
              <a:gd name="connsiteY371" fmla="*/ 187513 h 419044"/>
              <a:gd name="connsiteX372" fmla="*/ 367759 w 367759"/>
              <a:gd name="connsiteY372" fmla="*/ 187514 h 419044"/>
              <a:gd name="connsiteX373" fmla="*/ 367734 w 367759"/>
              <a:gd name="connsiteY373" fmla="*/ 188447 h 419044"/>
              <a:gd name="connsiteX374" fmla="*/ 367148 w 367759"/>
              <a:gd name="connsiteY374" fmla="*/ 209916 h 419044"/>
              <a:gd name="connsiteX375" fmla="*/ 366556 w 367759"/>
              <a:gd name="connsiteY375" fmla="*/ 231396 h 419044"/>
              <a:gd name="connsiteX376" fmla="*/ 365959 w 367759"/>
              <a:gd name="connsiteY376" fmla="*/ 252878 h 419044"/>
              <a:gd name="connsiteX377" fmla="*/ 365354 w 367759"/>
              <a:gd name="connsiteY377" fmla="*/ 274363 h 419044"/>
              <a:gd name="connsiteX378" fmla="*/ 364743 w 367759"/>
              <a:gd name="connsiteY378" fmla="*/ 295848 h 419044"/>
              <a:gd name="connsiteX379" fmla="*/ 364126 w 367759"/>
              <a:gd name="connsiteY379" fmla="*/ 317345 h 419044"/>
              <a:gd name="connsiteX380" fmla="*/ 363502 w 367759"/>
              <a:gd name="connsiteY380" fmla="*/ 338846 h 419044"/>
              <a:gd name="connsiteX381" fmla="*/ 363191 w 367759"/>
              <a:gd name="connsiteY381" fmla="*/ 349498 h 419044"/>
              <a:gd name="connsiteX382" fmla="*/ 357677 w 367759"/>
              <a:gd name="connsiteY382" fmla="*/ 357677 h 419044"/>
              <a:gd name="connsiteX383" fmla="*/ 209522 w 367759"/>
              <a:gd name="connsiteY383" fmla="*/ 419044 h 419044"/>
              <a:gd name="connsiteX384" fmla="*/ 0 w 367759"/>
              <a:gd name="connsiteY384" fmla="*/ 209522 h 419044"/>
              <a:gd name="connsiteX385" fmla="*/ 209522 w 367759"/>
              <a:gd name="connsiteY385" fmla="*/ 0 h 41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367759" h="419044">
                <a:moveTo>
                  <a:pt x="275679" y="120960"/>
                </a:moveTo>
                <a:lnTo>
                  <a:pt x="276047" y="122116"/>
                </a:lnTo>
                <a:lnTo>
                  <a:pt x="277035" y="122720"/>
                </a:lnTo>
                <a:lnTo>
                  <a:pt x="278060" y="123189"/>
                </a:lnTo>
                <a:lnTo>
                  <a:pt x="278551" y="123964"/>
                </a:lnTo>
                <a:lnTo>
                  <a:pt x="278230" y="125128"/>
                </a:lnTo>
                <a:lnTo>
                  <a:pt x="277341" y="126580"/>
                </a:lnTo>
                <a:lnTo>
                  <a:pt x="275039" y="129335"/>
                </a:lnTo>
                <a:lnTo>
                  <a:pt x="274567" y="128786"/>
                </a:lnTo>
                <a:lnTo>
                  <a:pt x="273603" y="128124"/>
                </a:lnTo>
                <a:lnTo>
                  <a:pt x="272692" y="127138"/>
                </a:lnTo>
                <a:lnTo>
                  <a:pt x="272003" y="125920"/>
                </a:lnTo>
                <a:lnTo>
                  <a:pt x="271753" y="124565"/>
                </a:lnTo>
                <a:lnTo>
                  <a:pt x="272212" y="123013"/>
                </a:lnTo>
                <a:lnTo>
                  <a:pt x="273265" y="122293"/>
                </a:lnTo>
                <a:lnTo>
                  <a:pt x="274543" y="121808"/>
                </a:lnTo>
                <a:close/>
                <a:moveTo>
                  <a:pt x="284894" y="119646"/>
                </a:moveTo>
                <a:lnTo>
                  <a:pt x="285947" y="120465"/>
                </a:lnTo>
                <a:lnTo>
                  <a:pt x="286946" y="121602"/>
                </a:lnTo>
                <a:lnTo>
                  <a:pt x="287260" y="122640"/>
                </a:lnTo>
                <a:lnTo>
                  <a:pt x="286284" y="123160"/>
                </a:lnTo>
                <a:lnTo>
                  <a:pt x="285623" y="122942"/>
                </a:lnTo>
                <a:lnTo>
                  <a:pt x="285024" y="121838"/>
                </a:lnTo>
                <a:lnTo>
                  <a:pt x="284373" y="121621"/>
                </a:lnTo>
                <a:lnTo>
                  <a:pt x="283399" y="121857"/>
                </a:lnTo>
                <a:lnTo>
                  <a:pt x="283286" y="122352"/>
                </a:lnTo>
                <a:lnTo>
                  <a:pt x="283959" y="124025"/>
                </a:lnTo>
                <a:lnTo>
                  <a:pt x="284178" y="124279"/>
                </a:lnTo>
                <a:lnTo>
                  <a:pt x="284345" y="124579"/>
                </a:lnTo>
                <a:lnTo>
                  <a:pt x="284306" y="125087"/>
                </a:lnTo>
                <a:lnTo>
                  <a:pt x="284086" y="125460"/>
                </a:lnTo>
                <a:lnTo>
                  <a:pt x="283696" y="125711"/>
                </a:lnTo>
                <a:lnTo>
                  <a:pt x="282851" y="126093"/>
                </a:lnTo>
                <a:lnTo>
                  <a:pt x="281350" y="127103"/>
                </a:lnTo>
                <a:lnTo>
                  <a:pt x="280571" y="127350"/>
                </a:lnTo>
                <a:lnTo>
                  <a:pt x="279894" y="126967"/>
                </a:lnTo>
                <a:lnTo>
                  <a:pt x="280094" y="125256"/>
                </a:lnTo>
                <a:lnTo>
                  <a:pt x="280601" y="123670"/>
                </a:lnTo>
                <a:lnTo>
                  <a:pt x="280777" y="122006"/>
                </a:lnTo>
                <a:lnTo>
                  <a:pt x="280028" y="120023"/>
                </a:lnTo>
                <a:lnTo>
                  <a:pt x="281180" y="119862"/>
                </a:lnTo>
                <a:lnTo>
                  <a:pt x="283679" y="120101"/>
                </a:lnTo>
                <a:close/>
                <a:moveTo>
                  <a:pt x="298663" y="116416"/>
                </a:moveTo>
                <a:lnTo>
                  <a:pt x="299366" y="116500"/>
                </a:lnTo>
                <a:lnTo>
                  <a:pt x="300159" y="116497"/>
                </a:lnTo>
                <a:lnTo>
                  <a:pt x="300691" y="117186"/>
                </a:lnTo>
                <a:lnTo>
                  <a:pt x="300912" y="119035"/>
                </a:lnTo>
                <a:lnTo>
                  <a:pt x="302293" y="119856"/>
                </a:lnTo>
                <a:lnTo>
                  <a:pt x="303049" y="119182"/>
                </a:lnTo>
                <a:lnTo>
                  <a:pt x="303597" y="119144"/>
                </a:lnTo>
                <a:lnTo>
                  <a:pt x="303676" y="120480"/>
                </a:lnTo>
                <a:lnTo>
                  <a:pt x="304813" y="120900"/>
                </a:lnTo>
                <a:lnTo>
                  <a:pt x="304673" y="123414"/>
                </a:lnTo>
                <a:lnTo>
                  <a:pt x="304577" y="126273"/>
                </a:lnTo>
                <a:lnTo>
                  <a:pt x="304608" y="127409"/>
                </a:lnTo>
                <a:lnTo>
                  <a:pt x="304287" y="128088"/>
                </a:lnTo>
                <a:lnTo>
                  <a:pt x="304389" y="128637"/>
                </a:lnTo>
                <a:lnTo>
                  <a:pt x="304931" y="128944"/>
                </a:lnTo>
                <a:lnTo>
                  <a:pt x="305428" y="129196"/>
                </a:lnTo>
                <a:lnTo>
                  <a:pt x="306260" y="129813"/>
                </a:lnTo>
                <a:lnTo>
                  <a:pt x="305778" y="131924"/>
                </a:lnTo>
                <a:lnTo>
                  <a:pt x="305060" y="133239"/>
                </a:lnTo>
                <a:lnTo>
                  <a:pt x="303787" y="135037"/>
                </a:lnTo>
                <a:lnTo>
                  <a:pt x="301764" y="134055"/>
                </a:lnTo>
                <a:lnTo>
                  <a:pt x="301666" y="132859"/>
                </a:lnTo>
                <a:lnTo>
                  <a:pt x="301432" y="132025"/>
                </a:lnTo>
                <a:lnTo>
                  <a:pt x="301079" y="131299"/>
                </a:lnTo>
                <a:lnTo>
                  <a:pt x="300369" y="130966"/>
                </a:lnTo>
                <a:lnTo>
                  <a:pt x="299263" y="130861"/>
                </a:lnTo>
                <a:lnTo>
                  <a:pt x="298765" y="130545"/>
                </a:lnTo>
                <a:lnTo>
                  <a:pt x="297800" y="127845"/>
                </a:lnTo>
                <a:lnTo>
                  <a:pt x="297691" y="127286"/>
                </a:lnTo>
                <a:lnTo>
                  <a:pt x="297792" y="125691"/>
                </a:lnTo>
                <a:lnTo>
                  <a:pt x="297558" y="125057"/>
                </a:lnTo>
                <a:lnTo>
                  <a:pt x="296974" y="124977"/>
                </a:lnTo>
                <a:lnTo>
                  <a:pt x="296324" y="125066"/>
                </a:lnTo>
                <a:lnTo>
                  <a:pt x="295879" y="124931"/>
                </a:lnTo>
                <a:lnTo>
                  <a:pt x="295437" y="124919"/>
                </a:lnTo>
                <a:lnTo>
                  <a:pt x="295174" y="126262"/>
                </a:lnTo>
                <a:lnTo>
                  <a:pt x="294976" y="126208"/>
                </a:lnTo>
                <a:lnTo>
                  <a:pt x="294578" y="126150"/>
                </a:lnTo>
                <a:lnTo>
                  <a:pt x="294237" y="125649"/>
                </a:lnTo>
                <a:lnTo>
                  <a:pt x="294523" y="124097"/>
                </a:lnTo>
                <a:lnTo>
                  <a:pt x="294549" y="122861"/>
                </a:lnTo>
                <a:lnTo>
                  <a:pt x="294903" y="121763"/>
                </a:lnTo>
                <a:lnTo>
                  <a:pt x="295519" y="120909"/>
                </a:lnTo>
                <a:lnTo>
                  <a:pt x="296421" y="119823"/>
                </a:lnTo>
                <a:lnTo>
                  <a:pt x="297194" y="120976"/>
                </a:lnTo>
                <a:lnTo>
                  <a:pt x="297739" y="121594"/>
                </a:lnTo>
                <a:lnTo>
                  <a:pt x="298140" y="121343"/>
                </a:lnTo>
                <a:lnTo>
                  <a:pt x="297672" y="119406"/>
                </a:lnTo>
                <a:lnTo>
                  <a:pt x="298422" y="119177"/>
                </a:lnTo>
                <a:lnTo>
                  <a:pt x="298987" y="118053"/>
                </a:lnTo>
                <a:close/>
                <a:moveTo>
                  <a:pt x="269864" y="110149"/>
                </a:moveTo>
                <a:lnTo>
                  <a:pt x="271105" y="110178"/>
                </a:lnTo>
                <a:lnTo>
                  <a:pt x="271989" y="111843"/>
                </a:lnTo>
                <a:lnTo>
                  <a:pt x="271008" y="113613"/>
                </a:lnTo>
                <a:lnTo>
                  <a:pt x="270806" y="117093"/>
                </a:lnTo>
                <a:lnTo>
                  <a:pt x="269895" y="118788"/>
                </a:lnTo>
                <a:lnTo>
                  <a:pt x="269108" y="118473"/>
                </a:lnTo>
                <a:lnTo>
                  <a:pt x="267812" y="118645"/>
                </a:lnTo>
                <a:lnTo>
                  <a:pt x="267011" y="118176"/>
                </a:lnTo>
                <a:lnTo>
                  <a:pt x="266588" y="118711"/>
                </a:lnTo>
                <a:lnTo>
                  <a:pt x="266153" y="118974"/>
                </a:lnTo>
                <a:lnTo>
                  <a:pt x="265063" y="119173"/>
                </a:lnTo>
                <a:lnTo>
                  <a:pt x="264687" y="118999"/>
                </a:lnTo>
                <a:lnTo>
                  <a:pt x="264346" y="118778"/>
                </a:lnTo>
                <a:lnTo>
                  <a:pt x="263600" y="118099"/>
                </a:lnTo>
                <a:lnTo>
                  <a:pt x="264436" y="117644"/>
                </a:lnTo>
                <a:lnTo>
                  <a:pt x="264589" y="116766"/>
                </a:lnTo>
                <a:lnTo>
                  <a:pt x="264249" y="115830"/>
                </a:lnTo>
                <a:lnTo>
                  <a:pt x="263652" y="115177"/>
                </a:lnTo>
                <a:lnTo>
                  <a:pt x="264876" y="114246"/>
                </a:lnTo>
                <a:lnTo>
                  <a:pt x="265298" y="113783"/>
                </a:lnTo>
                <a:lnTo>
                  <a:pt x="265653" y="113187"/>
                </a:lnTo>
                <a:lnTo>
                  <a:pt x="265685" y="112383"/>
                </a:lnTo>
                <a:lnTo>
                  <a:pt x="265420" y="111745"/>
                </a:lnTo>
                <a:lnTo>
                  <a:pt x="265583" y="111352"/>
                </a:lnTo>
                <a:lnTo>
                  <a:pt x="266895" y="111228"/>
                </a:lnTo>
                <a:lnTo>
                  <a:pt x="268431" y="110820"/>
                </a:lnTo>
                <a:close/>
                <a:moveTo>
                  <a:pt x="290937" y="109336"/>
                </a:moveTo>
                <a:lnTo>
                  <a:pt x="290293" y="111065"/>
                </a:lnTo>
                <a:lnTo>
                  <a:pt x="290474" y="112667"/>
                </a:lnTo>
                <a:lnTo>
                  <a:pt x="291680" y="115852"/>
                </a:lnTo>
                <a:lnTo>
                  <a:pt x="290790" y="116078"/>
                </a:lnTo>
                <a:lnTo>
                  <a:pt x="290126" y="116534"/>
                </a:lnTo>
                <a:lnTo>
                  <a:pt x="289865" y="117273"/>
                </a:lnTo>
                <a:lnTo>
                  <a:pt x="290190" y="118287"/>
                </a:lnTo>
                <a:lnTo>
                  <a:pt x="289583" y="118450"/>
                </a:lnTo>
                <a:lnTo>
                  <a:pt x="289201" y="118594"/>
                </a:lnTo>
                <a:lnTo>
                  <a:pt x="288280" y="119233"/>
                </a:lnTo>
                <a:lnTo>
                  <a:pt x="288248" y="118889"/>
                </a:lnTo>
                <a:lnTo>
                  <a:pt x="288148" y="118679"/>
                </a:lnTo>
                <a:lnTo>
                  <a:pt x="287996" y="118504"/>
                </a:lnTo>
                <a:lnTo>
                  <a:pt x="287818" y="118227"/>
                </a:lnTo>
                <a:lnTo>
                  <a:pt x="288262" y="118120"/>
                </a:lnTo>
                <a:lnTo>
                  <a:pt x="288284" y="117920"/>
                </a:lnTo>
                <a:lnTo>
                  <a:pt x="287837" y="117246"/>
                </a:lnTo>
                <a:lnTo>
                  <a:pt x="287540" y="116605"/>
                </a:lnTo>
                <a:lnTo>
                  <a:pt x="287747" y="116291"/>
                </a:lnTo>
                <a:lnTo>
                  <a:pt x="288124" y="116070"/>
                </a:lnTo>
                <a:lnTo>
                  <a:pt x="288349" y="115768"/>
                </a:lnTo>
                <a:lnTo>
                  <a:pt x="288452" y="115486"/>
                </a:lnTo>
                <a:lnTo>
                  <a:pt x="288814" y="114903"/>
                </a:lnTo>
                <a:lnTo>
                  <a:pt x="288903" y="114509"/>
                </a:lnTo>
                <a:lnTo>
                  <a:pt x="288737" y="114168"/>
                </a:lnTo>
                <a:lnTo>
                  <a:pt x="288049" y="113511"/>
                </a:lnTo>
                <a:lnTo>
                  <a:pt x="287915" y="113272"/>
                </a:lnTo>
                <a:lnTo>
                  <a:pt x="288349" y="112010"/>
                </a:lnTo>
                <a:lnTo>
                  <a:pt x="289078" y="110893"/>
                </a:lnTo>
                <a:lnTo>
                  <a:pt x="289976" y="109986"/>
                </a:lnTo>
                <a:close/>
                <a:moveTo>
                  <a:pt x="209980" y="59393"/>
                </a:moveTo>
                <a:lnTo>
                  <a:pt x="211493" y="59705"/>
                </a:lnTo>
                <a:lnTo>
                  <a:pt x="212291" y="60549"/>
                </a:lnTo>
                <a:lnTo>
                  <a:pt x="212707" y="61887"/>
                </a:lnTo>
                <a:lnTo>
                  <a:pt x="212527" y="63471"/>
                </a:lnTo>
                <a:lnTo>
                  <a:pt x="212386" y="64256"/>
                </a:lnTo>
                <a:lnTo>
                  <a:pt x="211249" y="63979"/>
                </a:lnTo>
                <a:lnTo>
                  <a:pt x="209863" y="63827"/>
                </a:lnTo>
                <a:lnTo>
                  <a:pt x="208301" y="65072"/>
                </a:lnTo>
                <a:lnTo>
                  <a:pt x="207409" y="64744"/>
                </a:lnTo>
                <a:lnTo>
                  <a:pt x="207038" y="64309"/>
                </a:lnTo>
                <a:lnTo>
                  <a:pt x="207841" y="63763"/>
                </a:lnTo>
                <a:lnTo>
                  <a:pt x="208236" y="63238"/>
                </a:lnTo>
                <a:lnTo>
                  <a:pt x="209041" y="62682"/>
                </a:lnTo>
                <a:lnTo>
                  <a:pt x="209444" y="61744"/>
                </a:lnTo>
                <a:lnTo>
                  <a:pt x="209364" y="61242"/>
                </a:lnTo>
                <a:lnTo>
                  <a:pt x="208729" y="61131"/>
                </a:lnTo>
                <a:lnTo>
                  <a:pt x="208560" y="60713"/>
                </a:lnTo>
                <a:lnTo>
                  <a:pt x="209068" y="60565"/>
                </a:lnTo>
                <a:lnTo>
                  <a:pt x="209425" y="59855"/>
                </a:lnTo>
                <a:close/>
                <a:moveTo>
                  <a:pt x="259877" y="10166"/>
                </a:moveTo>
                <a:lnTo>
                  <a:pt x="291078" y="16465"/>
                </a:lnTo>
                <a:lnTo>
                  <a:pt x="297465" y="20772"/>
                </a:lnTo>
                <a:lnTo>
                  <a:pt x="297509" y="20822"/>
                </a:lnTo>
                <a:lnTo>
                  <a:pt x="296659" y="20517"/>
                </a:lnTo>
                <a:lnTo>
                  <a:pt x="296191" y="20700"/>
                </a:lnTo>
                <a:lnTo>
                  <a:pt x="296113" y="21188"/>
                </a:lnTo>
                <a:lnTo>
                  <a:pt x="296478" y="21789"/>
                </a:lnTo>
                <a:lnTo>
                  <a:pt x="295588" y="21110"/>
                </a:lnTo>
                <a:lnTo>
                  <a:pt x="294811" y="20913"/>
                </a:lnTo>
                <a:lnTo>
                  <a:pt x="294248" y="21283"/>
                </a:lnTo>
                <a:lnTo>
                  <a:pt x="294038" y="22271"/>
                </a:lnTo>
                <a:lnTo>
                  <a:pt x="291559" y="20826"/>
                </a:lnTo>
                <a:lnTo>
                  <a:pt x="290409" y="20483"/>
                </a:lnTo>
                <a:lnTo>
                  <a:pt x="289250" y="21158"/>
                </a:lnTo>
                <a:lnTo>
                  <a:pt x="288484" y="20330"/>
                </a:lnTo>
                <a:lnTo>
                  <a:pt x="287104" y="19841"/>
                </a:lnTo>
                <a:lnTo>
                  <a:pt x="284116" y="19549"/>
                </a:lnTo>
                <a:lnTo>
                  <a:pt x="282899" y="19030"/>
                </a:lnTo>
                <a:lnTo>
                  <a:pt x="282010" y="18866"/>
                </a:lnTo>
                <a:lnTo>
                  <a:pt x="281212" y="19202"/>
                </a:lnTo>
                <a:lnTo>
                  <a:pt x="278235" y="20892"/>
                </a:lnTo>
                <a:lnTo>
                  <a:pt x="275320" y="20457"/>
                </a:lnTo>
                <a:lnTo>
                  <a:pt x="262698" y="15537"/>
                </a:lnTo>
                <a:lnTo>
                  <a:pt x="262315" y="15286"/>
                </a:lnTo>
                <a:lnTo>
                  <a:pt x="261082" y="14195"/>
                </a:lnTo>
                <a:lnTo>
                  <a:pt x="260305" y="13948"/>
                </a:lnTo>
                <a:lnTo>
                  <a:pt x="259539" y="14014"/>
                </a:lnTo>
                <a:lnTo>
                  <a:pt x="257014" y="14716"/>
                </a:lnTo>
                <a:lnTo>
                  <a:pt x="255320" y="16039"/>
                </a:lnTo>
                <a:lnTo>
                  <a:pt x="254186" y="16345"/>
                </a:lnTo>
                <a:lnTo>
                  <a:pt x="253941" y="16446"/>
                </a:lnTo>
                <a:lnTo>
                  <a:pt x="253367" y="16546"/>
                </a:lnTo>
                <a:lnTo>
                  <a:pt x="252959" y="16283"/>
                </a:lnTo>
                <a:lnTo>
                  <a:pt x="253240" y="15333"/>
                </a:lnTo>
                <a:lnTo>
                  <a:pt x="253777" y="14788"/>
                </a:lnTo>
                <a:lnTo>
                  <a:pt x="255424" y="13937"/>
                </a:lnTo>
                <a:lnTo>
                  <a:pt x="256144" y="13409"/>
                </a:lnTo>
                <a:lnTo>
                  <a:pt x="258301" y="12510"/>
                </a:lnTo>
                <a:lnTo>
                  <a:pt x="259239" y="11786"/>
                </a:lnTo>
                <a:close/>
                <a:moveTo>
                  <a:pt x="209522" y="0"/>
                </a:moveTo>
                <a:lnTo>
                  <a:pt x="223874" y="2898"/>
                </a:lnTo>
                <a:lnTo>
                  <a:pt x="223130" y="8890"/>
                </a:lnTo>
                <a:lnTo>
                  <a:pt x="223505" y="13209"/>
                </a:lnTo>
                <a:lnTo>
                  <a:pt x="222121" y="12771"/>
                </a:lnTo>
                <a:lnTo>
                  <a:pt x="220677" y="12928"/>
                </a:lnTo>
                <a:lnTo>
                  <a:pt x="219540" y="13545"/>
                </a:lnTo>
                <a:lnTo>
                  <a:pt x="219076" y="14417"/>
                </a:lnTo>
                <a:lnTo>
                  <a:pt x="218681" y="14860"/>
                </a:lnTo>
                <a:lnTo>
                  <a:pt x="217010" y="15149"/>
                </a:lnTo>
                <a:lnTo>
                  <a:pt x="216632" y="15366"/>
                </a:lnTo>
                <a:lnTo>
                  <a:pt x="216301" y="15361"/>
                </a:lnTo>
                <a:lnTo>
                  <a:pt x="214916" y="16353"/>
                </a:lnTo>
                <a:lnTo>
                  <a:pt x="214710" y="16562"/>
                </a:lnTo>
                <a:lnTo>
                  <a:pt x="212745" y="18111"/>
                </a:lnTo>
                <a:lnTo>
                  <a:pt x="210938" y="20455"/>
                </a:lnTo>
                <a:lnTo>
                  <a:pt x="206655" y="28229"/>
                </a:lnTo>
                <a:lnTo>
                  <a:pt x="206098" y="29751"/>
                </a:lnTo>
                <a:lnTo>
                  <a:pt x="204846" y="30399"/>
                </a:lnTo>
                <a:lnTo>
                  <a:pt x="203034" y="30013"/>
                </a:lnTo>
                <a:lnTo>
                  <a:pt x="201929" y="31520"/>
                </a:lnTo>
                <a:lnTo>
                  <a:pt x="197954" y="38218"/>
                </a:lnTo>
                <a:lnTo>
                  <a:pt x="196337" y="40762"/>
                </a:lnTo>
                <a:lnTo>
                  <a:pt x="195285" y="43317"/>
                </a:lnTo>
                <a:lnTo>
                  <a:pt x="195592" y="45867"/>
                </a:lnTo>
                <a:lnTo>
                  <a:pt x="194220" y="46656"/>
                </a:lnTo>
                <a:lnTo>
                  <a:pt x="192503" y="47220"/>
                </a:lnTo>
                <a:lnTo>
                  <a:pt x="190677" y="48268"/>
                </a:lnTo>
                <a:lnTo>
                  <a:pt x="189927" y="49291"/>
                </a:lnTo>
                <a:lnTo>
                  <a:pt x="189684" y="50180"/>
                </a:lnTo>
                <a:lnTo>
                  <a:pt x="189251" y="50788"/>
                </a:lnTo>
                <a:lnTo>
                  <a:pt x="187967" y="50928"/>
                </a:lnTo>
                <a:lnTo>
                  <a:pt x="187122" y="50637"/>
                </a:lnTo>
                <a:lnTo>
                  <a:pt x="186191" y="50198"/>
                </a:lnTo>
                <a:lnTo>
                  <a:pt x="185297" y="50126"/>
                </a:lnTo>
                <a:lnTo>
                  <a:pt x="184573" y="50878"/>
                </a:lnTo>
                <a:lnTo>
                  <a:pt x="185696" y="51101"/>
                </a:lnTo>
                <a:lnTo>
                  <a:pt x="186197" y="52143"/>
                </a:lnTo>
                <a:lnTo>
                  <a:pt x="186467" y="54912"/>
                </a:lnTo>
                <a:lnTo>
                  <a:pt x="187036" y="57528"/>
                </a:lnTo>
                <a:lnTo>
                  <a:pt x="190055" y="65009"/>
                </a:lnTo>
                <a:lnTo>
                  <a:pt x="191573" y="67337"/>
                </a:lnTo>
                <a:lnTo>
                  <a:pt x="197287" y="72594"/>
                </a:lnTo>
                <a:lnTo>
                  <a:pt x="199393" y="73845"/>
                </a:lnTo>
                <a:lnTo>
                  <a:pt x="201804" y="74629"/>
                </a:lnTo>
                <a:lnTo>
                  <a:pt x="202548" y="74594"/>
                </a:lnTo>
                <a:lnTo>
                  <a:pt x="203964" y="74216"/>
                </a:lnTo>
                <a:lnTo>
                  <a:pt x="204458" y="74401"/>
                </a:lnTo>
                <a:lnTo>
                  <a:pt x="205646" y="76141"/>
                </a:lnTo>
                <a:lnTo>
                  <a:pt x="207591" y="77682"/>
                </a:lnTo>
                <a:lnTo>
                  <a:pt x="208394" y="78475"/>
                </a:lnTo>
                <a:lnTo>
                  <a:pt x="208988" y="79710"/>
                </a:lnTo>
                <a:lnTo>
                  <a:pt x="210318" y="79378"/>
                </a:lnTo>
                <a:lnTo>
                  <a:pt x="211919" y="79831"/>
                </a:lnTo>
                <a:lnTo>
                  <a:pt x="213284" y="80677"/>
                </a:lnTo>
                <a:lnTo>
                  <a:pt x="213838" y="81503"/>
                </a:lnTo>
                <a:lnTo>
                  <a:pt x="214515" y="82147"/>
                </a:lnTo>
                <a:lnTo>
                  <a:pt x="219074" y="84357"/>
                </a:lnTo>
                <a:lnTo>
                  <a:pt x="220956" y="86124"/>
                </a:lnTo>
                <a:lnTo>
                  <a:pt x="223062" y="88647"/>
                </a:lnTo>
                <a:lnTo>
                  <a:pt x="225396" y="90902"/>
                </a:lnTo>
                <a:lnTo>
                  <a:pt x="227971" y="91921"/>
                </a:lnTo>
                <a:lnTo>
                  <a:pt x="229014" y="92201"/>
                </a:lnTo>
                <a:lnTo>
                  <a:pt x="231847" y="93734"/>
                </a:lnTo>
                <a:lnTo>
                  <a:pt x="233025" y="94585"/>
                </a:lnTo>
                <a:lnTo>
                  <a:pt x="235141" y="96578"/>
                </a:lnTo>
                <a:lnTo>
                  <a:pt x="235880" y="97125"/>
                </a:lnTo>
                <a:lnTo>
                  <a:pt x="236658" y="97460"/>
                </a:lnTo>
                <a:lnTo>
                  <a:pt x="238353" y="97943"/>
                </a:lnTo>
                <a:lnTo>
                  <a:pt x="240405" y="99605"/>
                </a:lnTo>
                <a:lnTo>
                  <a:pt x="243232" y="100869"/>
                </a:lnTo>
                <a:lnTo>
                  <a:pt x="244529" y="101760"/>
                </a:lnTo>
                <a:lnTo>
                  <a:pt x="245397" y="102547"/>
                </a:lnTo>
                <a:lnTo>
                  <a:pt x="245603" y="102906"/>
                </a:lnTo>
                <a:lnTo>
                  <a:pt x="246766" y="106331"/>
                </a:lnTo>
                <a:lnTo>
                  <a:pt x="247424" y="111735"/>
                </a:lnTo>
                <a:lnTo>
                  <a:pt x="247781" y="112795"/>
                </a:lnTo>
                <a:lnTo>
                  <a:pt x="248560" y="113646"/>
                </a:lnTo>
                <a:lnTo>
                  <a:pt x="251793" y="116145"/>
                </a:lnTo>
                <a:lnTo>
                  <a:pt x="253022" y="116858"/>
                </a:lnTo>
                <a:lnTo>
                  <a:pt x="256365" y="117180"/>
                </a:lnTo>
                <a:lnTo>
                  <a:pt x="257819" y="117520"/>
                </a:lnTo>
                <a:lnTo>
                  <a:pt x="261387" y="121433"/>
                </a:lnTo>
                <a:lnTo>
                  <a:pt x="263185" y="122621"/>
                </a:lnTo>
                <a:lnTo>
                  <a:pt x="264240" y="123717"/>
                </a:lnTo>
                <a:lnTo>
                  <a:pt x="265599" y="124783"/>
                </a:lnTo>
                <a:lnTo>
                  <a:pt x="267366" y="125190"/>
                </a:lnTo>
                <a:lnTo>
                  <a:pt x="268001" y="124933"/>
                </a:lnTo>
                <a:lnTo>
                  <a:pt x="268706" y="124464"/>
                </a:lnTo>
                <a:lnTo>
                  <a:pt x="269463" y="124150"/>
                </a:lnTo>
                <a:lnTo>
                  <a:pt x="270276" y="124299"/>
                </a:lnTo>
                <a:lnTo>
                  <a:pt x="270530" y="124826"/>
                </a:lnTo>
                <a:lnTo>
                  <a:pt x="271040" y="126785"/>
                </a:lnTo>
                <a:lnTo>
                  <a:pt x="271439" y="127510"/>
                </a:lnTo>
                <a:lnTo>
                  <a:pt x="274647" y="129994"/>
                </a:lnTo>
                <a:lnTo>
                  <a:pt x="275493" y="130837"/>
                </a:lnTo>
                <a:lnTo>
                  <a:pt x="277823" y="134403"/>
                </a:lnTo>
                <a:lnTo>
                  <a:pt x="278565" y="134924"/>
                </a:lnTo>
                <a:lnTo>
                  <a:pt x="279104" y="135517"/>
                </a:lnTo>
                <a:lnTo>
                  <a:pt x="278729" y="136810"/>
                </a:lnTo>
                <a:lnTo>
                  <a:pt x="278053" y="138279"/>
                </a:lnTo>
                <a:lnTo>
                  <a:pt x="277740" y="139336"/>
                </a:lnTo>
                <a:lnTo>
                  <a:pt x="278485" y="140864"/>
                </a:lnTo>
                <a:lnTo>
                  <a:pt x="279788" y="141085"/>
                </a:lnTo>
                <a:lnTo>
                  <a:pt x="281058" y="140382"/>
                </a:lnTo>
                <a:lnTo>
                  <a:pt x="281631" y="139201"/>
                </a:lnTo>
                <a:lnTo>
                  <a:pt x="282220" y="138398"/>
                </a:lnTo>
                <a:lnTo>
                  <a:pt x="283562" y="138408"/>
                </a:lnTo>
                <a:lnTo>
                  <a:pt x="286451" y="139095"/>
                </a:lnTo>
                <a:lnTo>
                  <a:pt x="288677" y="139045"/>
                </a:lnTo>
                <a:lnTo>
                  <a:pt x="289374" y="139169"/>
                </a:lnTo>
                <a:lnTo>
                  <a:pt x="290054" y="139607"/>
                </a:lnTo>
                <a:lnTo>
                  <a:pt x="291448" y="140938"/>
                </a:lnTo>
                <a:lnTo>
                  <a:pt x="291931" y="141217"/>
                </a:lnTo>
                <a:lnTo>
                  <a:pt x="293275" y="141139"/>
                </a:lnTo>
                <a:lnTo>
                  <a:pt x="293301" y="140702"/>
                </a:lnTo>
                <a:lnTo>
                  <a:pt x="293067" y="139784"/>
                </a:lnTo>
                <a:lnTo>
                  <a:pt x="293636" y="138284"/>
                </a:lnTo>
                <a:lnTo>
                  <a:pt x="294551" y="137597"/>
                </a:lnTo>
                <a:lnTo>
                  <a:pt x="297436" y="136246"/>
                </a:lnTo>
                <a:lnTo>
                  <a:pt x="298052" y="136138"/>
                </a:lnTo>
                <a:lnTo>
                  <a:pt x="299151" y="138179"/>
                </a:lnTo>
                <a:lnTo>
                  <a:pt x="301770" y="140462"/>
                </a:lnTo>
                <a:lnTo>
                  <a:pt x="304862" y="142321"/>
                </a:lnTo>
                <a:lnTo>
                  <a:pt x="307970" y="143364"/>
                </a:lnTo>
                <a:lnTo>
                  <a:pt x="309277" y="144430"/>
                </a:lnTo>
                <a:lnTo>
                  <a:pt x="309747" y="144673"/>
                </a:lnTo>
                <a:lnTo>
                  <a:pt x="311086" y="144823"/>
                </a:lnTo>
                <a:lnTo>
                  <a:pt x="311752" y="145013"/>
                </a:lnTo>
                <a:lnTo>
                  <a:pt x="312383" y="145285"/>
                </a:lnTo>
                <a:lnTo>
                  <a:pt x="316002" y="148002"/>
                </a:lnTo>
                <a:lnTo>
                  <a:pt x="316642" y="148613"/>
                </a:lnTo>
                <a:lnTo>
                  <a:pt x="317006" y="149499"/>
                </a:lnTo>
                <a:lnTo>
                  <a:pt x="318839" y="151812"/>
                </a:lnTo>
                <a:lnTo>
                  <a:pt x="323639" y="155609"/>
                </a:lnTo>
                <a:lnTo>
                  <a:pt x="324944" y="156120"/>
                </a:lnTo>
                <a:lnTo>
                  <a:pt x="326543" y="156125"/>
                </a:lnTo>
                <a:lnTo>
                  <a:pt x="327276" y="156342"/>
                </a:lnTo>
                <a:lnTo>
                  <a:pt x="327589" y="156920"/>
                </a:lnTo>
                <a:lnTo>
                  <a:pt x="327851" y="157698"/>
                </a:lnTo>
                <a:lnTo>
                  <a:pt x="328530" y="157836"/>
                </a:lnTo>
                <a:lnTo>
                  <a:pt x="329306" y="157728"/>
                </a:lnTo>
                <a:lnTo>
                  <a:pt x="329923" y="157752"/>
                </a:lnTo>
                <a:lnTo>
                  <a:pt x="331568" y="159406"/>
                </a:lnTo>
                <a:lnTo>
                  <a:pt x="332280" y="159812"/>
                </a:lnTo>
                <a:lnTo>
                  <a:pt x="333125" y="159908"/>
                </a:lnTo>
                <a:lnTo>
                  <a:pt x="334669" y="159522"/>
                </a:lnTo>
                <a:lnTo>
                  <a:pt x="335434" y="159409"/>
                </a:lnTo>
                <a:lnTo>
                  <a:pt x="336865" y="159624"/>
                </a:lnTo>
                <a:lnTo>
                  <a:pt x="344559" y="162726"/>
                </a:lnTo>
                <a:lnTo>
                  <a:pt x="346554" y="164233"/>
                </a:lnTo>
                <a:lnTo>
                  <a:pt x="349373" y="165240"/>
                </a:lnTo>
                <a:lnTo>
                  <a:pt x="350473" y="165878"/>
                </a:lnTo>
                <a:lnTo>
                  <a:pt x="352769" y="169653"/>
                </a:lnTo>
                <a:lnTo>
                  <a:pt x="353061" y="170788"/>
                </a:lnTo>
                <a:lnTo>
                  <a:pt x="357124" y="176895"/>
                </a:lnTo>
                <a:lnTo>
                  <a:pt x="357410" y="177740"/>
                </a:lnTo>
                <a:lnTo>
                  <a:pt x="358607" y="179604"/>
                </a:lnTo>
                <a:lnTo>
                  <a:pt x="361757" y="182657"/>
                </a:lnTo>
                <a:lnTo>
                  <a:pt x="364297" y="185134"/>
                </a:lnTo>
                <a:lnTo>
                  <a:pt x="367758" y="187513"/>
                </a:lnTo>
                <a:lnTo>
                  <a:pt x="367759" y="187514"/>
                </a:lnTo>
                <a:lnTo>
                  <a:pt x="367734" y="188447"/>
                </a:lnTo>
                <a:lnTo>
                  <a:pt x="367148" y="209916"/>
                </a:lnTo>
                <a:lnTo>
                  <a:pt x="366556" y="231396"/>
                </a:lnTo>
                <a:lnTo>
                  <a:pt x="365959" y="252878"/>
                </a:lnTo>
                <a:lnTo>
                  <a:pt x="365354" y="274363"/>
                </a:lnTo>
                <a:lnTo>
                  <a:pt x="364743" y="295848"/>
                </a:lnTo>
                <a:lnTo>
                  <a:pt x="364126" y="317345"/>
                </a:lnTo>
                <a:lnTo>
                  <a:pt x="363502" y="338846"/>
                </a:lnTo>
                <a:lnTo>
                  <a:pt x="363191" y="349498"/>
                </a:lnTo>
                <a:lnTo>
                  <a:pt x="357677" y="357677"/>
                </a:lnTo>
                <a:cubicBezTo>
                  <a:pt x="319761" y="395593"/>
                  <a:pt x="267380" y="419044"/>
                  <a:pt x="209522" y="419044"/>
                </a:cubicBezTo>
                <a:cubicBezTo>
                  <a:pt x="93806" y="419044"/>
                  <a:pt x="0" y="325238"/>
                  <a:pt x="0" y="209522"/>
                </a:cubicBezTo>
                <a:cubicBezTo>
                  <a:pt x="0" y="93806"/>
                  <a:pt x="93806" y="0"/>
                  <a:pt x="209522" y="0"/>
                </a:cubicBezTo>
                <a:close/>
              </a:path>
            </a:pathLst>
          </a:cu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08000" bIns="108000" numCol="1" spcCol="0" rtlCol="0" fromWordArt="0" anchor="b" anchorCtr="0" forceAA="0" compatLnSpc="1">
            <a:prstTxWarp prst="textNoShape">
              <a:avLst/>
            </a:prstTxWarp>
            <a:noAutofit/>
          </a:bodyPr>
          <a:lstStyle/>
          <a:p>
            <a:pPr>
              <a:spcAft>
                <a:spcPts val="600"/>
              </a:spcAft>
            </a:pPr>
            <a:r>
              <a:rPr lang="en-US" sz="1000" b="1">
                <a:solidFill>
                  <a:schemeClr val="accent2">
                    <a:lumMod val="10000"/>
                  </a:schemeClr>
                </a:solidFill>
              </a:rPr>
              <a:t>17</a:t>
            </a:r>
          </a:p>
        </p:txBody>
      </p:sp>
      <p:sp>
        <p:nvSpPr>
          <p:cNvPr id="43" name="Freeform 42">
            <a:extLst>
              <a:ext uri="{FF2B5EF4-FFF2-40B4-BE49-F238E27FC236}">
                <a16:creationId xmlns:a16="http://schemas.microsoft.com/office/drawing/2014/main" id="{FA6BDC3D-390A-3988-2BB8-53B9973A2B50}"/>
              </a:ext>
              <a:ext uri="{C183D7F6-B498-43B3-948B-1728B52AA6E4}">
                <adec:decorative xmlns:adec="http://schemas.microsoft.com/office/drawing/2017/decorative" val="1"/>
              </a:ext>
            </a:extLst>
          </p:cNvPr>
          <p:cNvSpPr/>
          <p:nvPr/>
        </p:nvSpPr>
        <p:spPr>
          <a:xfrm>
            <a:off x="8169579" y="4181951"/>
            <a:ext cx="265150" cy="271431"/>
          </a:xfrm>
          <a:custGeom>
            <a:avLst/>
            <a:gdLst>
              <a:gd name="connsiteX0" fmla="*/ 254187 w 265150"/>
              <a:gd name="connsiteY0" fmla="*/ 97757 h 271431"/>
              <a:gd name="connsiteX1" fmla="*/ 254093 w 265150"/>
              <a:gd name="connsiteY1" fmla="*/ 99262 h 271431"/>
              <a:gd name="connsiteX2" fmla="*/ 254214 w 265150"/>
              <a:gd name="connsiteY2" fmla="*/ 100348 h 271431"/>
              <a:gd name="connsiteX3" fmla="*/ 254566 w 265150"/>
              <a:gd name="connsiteY3" fmla="*/ 101298 h 271431"/>
              <a:gd name="connsiteX4" fmla="*/ 255139 w 265150"/>
              <a:gd name="connsiteY4" fmla="*/ 102412 h 271431"/>
              <a:gd name="connsiteX5" fmla="*/ 253574 w 265150"/>
              <a:gd name="connsiteY5" fmla="*/ 102702 h 271431"/>
              <a:gd name="connsiteX6" fmla="*/ 252737 w 265150"/>
              <a:gd name="connsiteY6" fmla="*/ 103644 h 271431"/>
              <a:gd name="connsiteX7" fmla="*/ 251962 w 265150"/>
              <a:gd name="connsiteY7" fmla="*/ 104738 h 271431"/>
              <a:gd name="connsiteX8" fmla="*/ 250587 w 265150"/>
              <a:gd name="connsiteY8" fmla="*/ 105453 h 271431"/>
              <a:gd name="connsiteX9" fmla="*/ 250320 w 265150"/>
              <a:gd name="connsiteY9" fmla="*/ 105133 h 271431"/>
              <a:gd name="connsiteX10" fmla="*/ 249996 w 265150"/>
              <a:gd name="connsiteY10" fmla="*/ 104601 h 271431"/>
              <a:gd name="connsiteX11" fmla="*/ 249800 w 265150"/>
              <a:gd name="connsiteY11" fmla="*/ 103983 h 271431"/>
              <a:gd name="connsiteX12" fmla="*/ 249871 w 265150"/>
              <a:gd name="connsiteY12" fmla="*/ 103347 h 271431"/>
              <a:gd name="connsiteX13" fmla="*/ 250311 w 265150"/>
              <a:gd name="connsiteY13" fmla="*/ 102918 h 271431"/>
              <a:gd name="connsiteX14" fmla="*/ 251430 w 265150"/>
              <a:gd name="connsiteY14" fmla="*/ 103062 h 271431"/>
              <a:gd name="connsiteX15" fmla="*/ 252057 w 265150"/>
              <a:gd name="connsiteY15" fmla="*/ 102806 h 271431"/>
              <a:gd name="connsiteX16" fmla="*/ 252949 w 265150"/>
              <a:gd name="connsiteY16" fmla="*/ 101606 h 271431"/>
              <a:gd name="connsiteX17" fmla="*/ 253359 w 265150"/>
              <a:gd name="connsiteY17" fmla="*/ 100379 h 271431"/>
              <a:gd name="connsiteX18" fmla="*/ 253640 w 265150"/>
              <a:gd name="connsiteY18" fmla="*/ 99124 h 271431"/>
              <a:gd name="connsiteX19" fmla="*/ 248808 w 265150"/>
              <a:gd name="connsiteY19" fmla="*/ 77405 h 271431"/>
              <a:gd name="connsiteX20" fmla="*/ 248920 w 265150"/>
              <a:gd name="connsiteY20" fmla="*/ 78441 h 271431"/>
              <a:gd name="connsiteX21" fmla="*/ 249686 w 265150"/>
              <a:gd name="connsiteY21" fmla="*/ 80371 h 271431"/>
              <a:gd name="connsiteX22" fmla="*/ 249805 w 265150"/>
              <a:gd name="connsiteY22" fmla="*/ 81275 h 271431"/>
              <a:gd name="connsiteX23" fmla="*/ 249526 w 265150"/>
              <a:gd name="connsiteY23" fmla="*/ 83239 h 271431"/>
              <a:gd name="connsiteX24" fmla="*/ 249920 w 265150"/>
              <a:gd name="connsiteY24" fmla="*/ 83851 h 271431"/>
              <a:gd name="connsiteX25" fmla="*/ 251173 w 265150"/>
              <a:gd name="connsiteY25" fmla="*/ 84185 h 271431"/>
              <a:gd name="connsiteX26" fmla="*/ 251136 w 265150"/>
              <a:gd name="connsiteY26" fmla="*/ 84595 h 271431"/>
              <a:gd name="connsiteX27" fmla="*/ 252040 w 265150"/>
              <a:gd name="connsiteY27" fmla="*/ 86856 h 271431"/>
              <a:gd name="connsiteX28" fmla="*/ 253341 w 265150"/>
              <a:gd name="connsiteY28" fmla="*/ 88122 h 271431"/>
              <a:gd name="connsiteX29" fmla="*/ 253683 w 265150"/>
              <a:gd name="connsiteY29" fmla="*/ 88957 h 271431"/>
              <a:gd name="connsiteX30" fmla="*/ 253162 w 265150"/>
              <a:gd name="connsiteY30" fmla="*/ 90020 h 271431"/>
              <a:gd name="connsiteX31" fmla="*/ 252643 w 265150"/>
              <a:gd name="connsiteY31" fmla="*/ 89550 h 271431"/>
              <a:gd name="connsiteX32" fmla="*/ 252227 w 265150"/>
              <a:gd name="connsiteY32" fmla="*/ 89043 h 271431"/>
              <a:gd name="connsiteX33" fmla="*/ 251479 w 265150"/>
              <a:gd name="connsiteY33" fmla="*/ 87758 h 271431"/>
              <a:gd name="connsiteX34" fmla="*/ 250343 w 265150"/>
              <a:gd name="connsiteY34" fmla="*/ 89988 h 271431"/>
              <a:gd name="connsiteX35" fmla="*/ 249781 w 265150"/>
              <a:gd name="connsiteY35" fmla="*/ 90632 h 271431"/>
              <a:gd name="connsiteX36" fmla="*/ 248887 w 265150"/>
              <a:gd name="connsiteY36" fmla="*/ 89251 h 271431"/>
              <a:gd name="connsiteX37" fmla="*/ 248003 w 265150"/>
              <a:gd name="connsiteY37" fmla="*/ 89406 h 271431"/>
              <a:gd name="connsiteX38" fmla="*/ 247233 w 265150"/>
              <a:gd name="connsiteY38" fmla="*/ 89959 h 271431"/>
              <a:gd name="connsiteX39" fmla="*/ 246614 w 265150"/>
              <a:gd name="connsiteY39" fmla="*/ 89712 h 271431"/>
              <a:gd name="connsiteX40" fmla="*/ 246916 w 265150"/>
              <a:gd name="connsiteY40" fmla="*/ 86758 h 271431"/>
              <a:gd name="connsiteX41" fmla="*/ 245631 w 265150"/>
              <a:gd name="connsiteY41" fmla="*/ 87450 h 271431"/>
              <a:gd name="connsiteX42" fmla="*/ 245184 w 265150"/>
              <a:gd name="connsiteY42" fmla="*/ 87523 h 271431"/>
              <a:gd name="connsiteX43" fmla="*/ 244707 w 265150"/>
              <a:gd name="connsiteY43" fmla="*/ 87450 h 271431"/>
              <a:gd name="connsiteX44" fmla="*/ 244126 w 265150"/>
              <a:gd name="connsiteY44" fmla="*/ 87255 h 271431"/>
              <a:gd name="connsiteX45" fmla="*/ 243881 w 265150"/>
              <a:gd name="connsiteY45" fmla="*/ 86866 h 271431"/>
              <a:gd name="connsiteX46" fmla="*/ 244377 w 265150"/>
              <a:gd name="connsiteY46" fmla="*/ 86208 h 271431"/>
              <a:gd name="connsiteX47" fmla="*/ 246658 w 265150"/>
              <a:gd name="connsiteY47" fmla="*/ 84478 h 271431"/>
              <a:gd name="connsiteX48" fmla="*/ 247084 w 265150"/>
              <a:gd name="connsiteY48" fmla="*/ 83578 h 271431"/>
              <a:gd name="connsiteX49" fmla="*/ 245846 w 265150"/>
              <a:gd name="connsiteY49" fmla="*/ 83060 h 271431"/>
              <a:gd name="connsiteX50" fmla="*/ 246598 w 265150"/>
              <a:gd name="connsiteY50" fmla="*/ 81585 h 271431"/>
              <a:gd name="connsiteX51" fmla="*/ 247075 w 265150"/>
              <a:gd name="connsiteY51" fmla="*/ 79800 h 271431"/>
              <a:gd name="connsiteX52" fmla="*/ 247670 w 265150"/>
              <a:gd name="connsiteY52" fmla="*/ 78234 h 271431"/>
              <a:gd name="connsiteX53" fmla="*/ 248192 w 265150"/>
              <a:gd name="connsiteY53" fmla="*/ 69214 h 271431"/>
              <a:gd name="connsiteX54" fmla="*/ 249197 w 265150"/>
              <a:gd name="connsiteY54" fmla="*/ 70462 h 271431"/>
              <a:gd name="connsiteX55" fmla="*/ 248438 w 265150"/>
              <a:gd name="connsiteY55" fmla="*/ 71841 h 271431"/>
              <a:gd name="connsiteX56" fmla="*/ 247087 w 265150"/>
              <a:gd name="connsiteY56" fmla="*/ 73168 h 271431"/>
              <a:gd name="connsiteX57" fmla="*/ 246314 w 265150"/>
              <a:gd name="connsiteY57" fmla="*/ 74305 h 271431"/>
              <a:gd name="connsiteX58" fmla="*/ 246429 w 265150"/>
              <a:gd name="connsiteY58" fmla="*/ 74823 h 271431"/>
              <a:gd name="connsiteX59" fmla="*/ 246986 w 265150"/>
              <a:gd name="connsiteY59" fmla="*/ 75917 h 271431"/>
              <a:gd name="connsiteX60" fmla="*/ 247014 w 265150"/>
              <a:gd name="connsiteY60" fmla="*/ 76629 h 271431"/>
              <a:gd name="connsiteX61" fmla="*/ 246656 w 265150"/>
              <a:gd name="connsiteY61" fmla="*/ 77081 h 271431"/>
              <a:gd name="connsiteX62" fmla="*/ 244442 w 265150"/>
              <a:gd name="connsiteY62" fmla="*/ 78903 h 271431"/>
              <a:gd name="connsiteX63" fmla="*/ 244849 w 265150"/>
              <a:gd name="connsiteY63" fmla="*/ 77417 h 271431"/>
              <a:gd name="connsiteX64" fmla="*/ 244765 w 265150"/>
              <a:gd name="connsiteY64" fmla="*/ 76932 h 271431"/>
              <a:gd name="connsiteX65" fmla="*/ 244552 w 265150"/>
              <a:gd name="connsiteY65" fmla="*/ 77003 h 271431"/>
              <a:gd name="connsiteX66" fmla="*/ 244092 w 265150"/>
              <a:gd name="connsiteY66" fmla="*/ 77298 h 271431"/>
              <a:gd name="connsiteX67" fmla="*/ 244033 w 265150"/>
              <a:gd name="connsiteY67" fmla="*/ 77171 h 271431"/>
              <a:gd name="connsiteX68" fmla="*/ 244056 w 265150"/>
              <a:gd name="connsiteY68" fmla="*/ 76999 h 271431"/>
              <a:gd name="connsiteX69" fmla="*/ 244004 w 265150"/>
              <a:gd name="connsiteY69" fmla="*/ 76849 h 271431"/>
              <a:gd name="connsiteX70" fmla="*/ 243674 w 265150"/>
              <a:gd name="connsiteY70" fmla="*/ 76804 h 271431"/>
              <a:gd name="connsiteX71" fmla="*/ 243112 w 265150"/>
              <a:gd name="connsiteY71" fmla="*/ 77737 h 271431"/>
              <a:gd name="connsiteX72" fmla="*/ 242618 w 265150"/>
              <a:gd name="connsiteY72" fmla="*/ 77331 h 271431"/>
              <a:gd name="connsiteX73" fmla="*/ 242259 w 265150"/>
              <a:gd name="connsiteY73" fmla="*/ 76856 h 271431"/>
              <a:gd name="connsiteX74" fmla="*/ 242034 w 265150"/>
              <a:gd name="connsiteY74" fmla="*/ 76276 h 271431"/>
              <a:gd name="connsiteX75" fmla="*/ 241937 w 265150"/>
              <a:gd name="connsiteY75" fmla="*/ 75580 h 271431"/>
              <a:gd name="connsiteX76" fmla="*/ 242468 w 265150"/>
              <a:gd name="connsiteY76" fmla="*/ 74475 h 271431"/>
              <a:gd name="connsiteX77" fmla="*/ 244597 w 265150"/>
              <a:gd name="connsiteY77" fmla="*/ 72318 h 271431"/>
              <a:gd name="connsiteX78" fmla="*/ 244408 w 265150"/>
              <a:gd name="connsiteY78" fmla="*/ 72097 h 271431"/>
              <a:gd name="connsiteX79" fmla="*/ 244158 w 265150"/>
              <a:gd name="connsiteY79" fmla="*/ 71701 h 271431"/>
              <a:gd name="connsiteX80" fmla="*/ 244067 w 265150"/>
              <a:gd name="connsiteY80" fmla="*/ 71228 h 271431"/>
              <a:gd name="connsiteX81" fmla="*/ 244287 w 265150"/>
              <a:gd name="connsiteY81" fmla="*/ 70767 h 271431"/>
              <a:gd name="connsiteX82" fmla="*/ 245101 w 265150"/>
              <a:gd name="connsiteY82" fmla="*/ 70272 h 271431"/>
              <a:gd name="connsiteX83" fmla="*/ 245487 w 265150"/>
              <a:gd name="connsiteY83" fmla="*/ 70474 h 271431"/>
              <a:gd name="connsiteX84" fmla="*/ 245759 w 265150"/>
              <a:gd name="connsiteY84" fmla="*/ 70878 h 271431"/>
              <a:gd name="connsiteX85" fmla="*/ 246183 w 265150"/>
              <a:gd name="connsiteY85" fmla="*/ 70988 h 271431"/>
              <a:gd name="connsiteX86" fmla="*/ 246964 w 265150"/>
              <a:gd name="connsiteY86" fmla="*/ 70706 h 271431"/>
              <a:gd name="connsiteX87" fmla="*/ 247435 w 265150"/>
              <a:gd name="connsiteY87" fmla="*/ 70401 h 271431"/>
              <a:gd name="connsiteX88" fmla="*/ 247784 w 265150"/>
              <a:gd name="connsiteY88" fmla="*/ 69936 h 271431"/>
              <a:gd name="connsiteX89" fmla="*/ 213957 w 265150"/>
              <a:gd name="connsiteY89" fmla="*/ 59676 h 271431"/>
              <a:gd name="connsiteX90" fmla="*/ 215450 w 265150"/>
              <a:gd name="connsiteY90" fmla="*/ 61124 h 271431"/>
              <a:gd name="connsiteX91" fmla="*/ 215749 w 265150"/>
              <a:gd name="connsiteY91" fmla="*/ 62744 h 271431"/>
              <a:gd name="connsiteX92" fmla="*/ 215339 w 265150"/>
              <a:gd name="connsiteY92" fmla="*/ 64362 h 271431"/>
              <a:gd name="connsiteX93" fmla="*/ 214711 w 265150"/>
              <a:gd name="connsiteY93" fmla="*/ 65805 h 271431"/>
              <a:gd name="connsiteX94" fmla="*/ 214411 w 265150"/>
              <a:gd name="connsiteY94" fmla="*/ 65459 h 271431"/>
              <a:gd name="connsiteX95" fmla="*/ 214120 w 265150"/>
              <a:gd name="connsiteY95" fmla="*/ 65353 h 271431"/>
              <a:gd name="connsiteX96" fmla="*/ 213798 w 265150"/>
              <a:gd name="connsiteY96" fmla="*/ 65329 h 271431"/>
              <a:gd name="connsiteX97" fmla="*/ 213414 w 265150"/>
              <a:gd name="connsiteY97" fmla="*/ 65214 h 271431"/>
              <a:gd name="connsiteX98" fmla="*/ 213677 w 265150"/>
              <a:gd name="connsiteY98" fmla="*/ 62936 h 271431"/>
              <a:gd name="connsiteX99" fmla="*/ 213667 w 265150"/>
              <a:gd name="connsiteY99" fmla="*/ 61889 h 271431"/>
              <a:gd name="connsiteX100" fmla="*/ 213385 w 265150"/>
              <a:gd name="connsiteY100" fmla="*/ 61125 h 271431"/>
              <a:gd name="connsiteX101" fmla="*/ 123386 w 265150"/>
              <a:gd name="connsiteY101" fmla="*/ 0 h 271431"/>
              <a:gd name="connsiteX102" fmla="*/ 123333 w 265150"/>
              <a:gd name="connsiteY102" fmla="*/ 170 h 271431"/>
              <a:gd name="connsiteX103" fmla="*/ 123266 w 265150"/>
              <a:gd name="connsiteY103" fmla="*/ 937 h 271431"/>
              <a:gd name="connsiteX104" fmla="*/ 123620 w 265150"/>
              <a:gd name="connsiteY104" fmla="*/ 2087 h 271431"/>
              <a:gd name="connsiteX105" fmla="*/ 124995 w 265150"/>
              <a:gd name="connsiteY105" fmla="*/ 4186 h 271431"/>
              <a:gd name="connsiteX106" fmla="*/ 125272 w 265150"/>
              <a:gd name="connsiteY106" fmla="*/ 4933 h 271431"/>
              <a:gd name="connsiteX107" fmla="*/ 128159 w 265150"/>
              <a:gd name="connsiteY107" fmla="*/ 9525 h 271431"/>
              <a:gd name="connsiteX108" fmla="*/ 129103 w 265150"/>
              <a:gd name="connsiteY108" fmla="*/ 8722 h 271431"/>
              <a:gd name="connsiteX109" fmla="*/ 130500 w 265150"/>
              <a:gd name="connsiteY109" fmla="*/ 8968 h 271431"/>
              <a:gd name="connsiteX110" fmla="*/ 134186 w 265150"/>
              <a:gd name="connsiteY110" fmla="*/ 10306 h 271431"/>
              <a:gd name="connsiteX111" fmla="*/ 135635 w 265150"/>
              <a:gd name="connsiteY111" fmla="*/ 11151 h 271431"/>
              <a:gd name="connsiteX112" fmla="*/ 136289 w 265150"/>
              <a:gd name="connsiteY112" fmla="*/ 11368 h 271431"/>
              <a:gd name="connsiteX113" fmla="*/ 136866 w 265150"/>
              <a:gd name="connsiteY113" fmla="*/ 11302 h 271431"/>
              <a:gd name="connsiteX114" fmla="*/ 138531 w 265150"/>
              <a:gd name="connsiteY114" fmla="*/ 10593 h 271431"/>
              <a:gd name="connsiteX115" fmla="*/ 147755 w 265150"/>
              <a:gd name="connsiteY115" fmla="*/ 11696 h 271431"/>
              <a:gd name="connsiteX116" fmla="*/ 149803 w 265150"/>
              <a:gd name="connsiteY116" fmla="*/ 10717 h 271431"/>
              <a:gd name="connsiteX117" fmla="*/ 149959 w 265150"/>
              <a:gd name="connsiteY117" fmla="*/ 9415 h 271431"/>
              <a:gd name="connsiteX118" fmla="*/ 149490 w 265150"/>
              <a:gd name="connsiteY118" fmla="*/ 7903 h 271431"/>
              <a:gd name="connsiteX119" fmla="*/ 148747 w 265150"/>
              <a:gd name="connsiteY119" fmla="*/ 6626 h 271431"/>
              <a:gd name="connsiteX120" fmla="*/ 147277 w 265150"/>
              <a:gd name="connsiteY120" fmla="*/ 5387 h 271431"/>
              <a:gd name="connsiteX121" fmla="*/ 146864 w 265150"/>
              <a:gd name="connsiteY121" fmla="*/ 4235 h 271431"/>
              <a:gd name="connsiteX122" fmla="*/ 147166 w 265150"/>
              <a:gd name="connsiteY122" fmla="*/ 3613 h 271431"/>
              <a:gd name="connsiteX123" fmla="*/ 148479 w 265150"/>
              <a:gd name="connsiteY123" fmla="*/ 4542 h 271431"/>
              <a:gd name="connsiteX124" fmla="*/ 149819 w 265150"/>
              <a:gd name="connsiteY124" fmla="*/ 6666 h 271431"/>
              <a:gd name="connsiteX125" fmla="*/ 152276 w 265150"/>
              <a:gd name="connsiteY125" fmla="*/ 15048 h 271431"/>
              <a:gd name="connsiteX126" fmla="*/ 155840 w 265150"/>
              <a:gd name="connsiteY126" fmla="*/ 20515 h 271431"/>
              <a:gd name="connsiteX127" fmla="*/ 156318 w 265150"/>
              <a:gd name="connsiteY127" fmla="*/ 21788 h 271431"/>
              <a:gd name="connsiteX128" fmla="*/ 156322 w 265150"/>
              <a:gd name="connsiteY128" fmla="*/ 23600 h 271431"/>
              <a:gd name="connsiteX129" fmla="*/ 156622 w 265150"/>
              <a:gd name="connsiteY129" fmla="*/ 25575 h 271431"/>
              <a:gd name="connsiteX130" fmla="*/ 157184 w 265150"/>
              <a:gd name="connsiteY130" fmla="*/ 27512 h 271431"/>
              <a:gd name="connsiteX131" fmla="*/ 157989 w 265150"/>
              <a:gd name="connsiteY131" fmla="*/ 29235 h 271431"/>
              <a:gd name="connsiteX132" fmla="*/ 157536 w 265150"/>
              <a:gd name="connsiteY132" fmla="*/ 31130 h 271431"/>
              <a:gd name="connsiteX133" fmla="*/ 158050 w 265150"/>
              <a:gd name="connsiteY133" fmla="*/ 32966 h 271431"/>
              <a:gd name="connsiteX134" fmla="*/ 157942 w 265150"/>
              <a:gd name="connsiteY134" fmla="*/ 34148 h 271431"/>
              <a:gd name="connsiteX135" fmla="*/ 155623 w 265150"/>
              <a:gd name="connsiteY135" fmla="*/ 34070 h 271431"/>
              <a:gd name="connsiteX136" fmla="*/ 156602 w 265150"/>
              <a:gd name="connsiteY136" fmla="*/ 34684 h 271431"/>
              <a:gd name="connsiteX137" fmla="*/ 157332 w 265150"/>
              <a:gd name="connsiteY137" fmla="*/ 35499 h 271431"/>
              <a:gd name="connsiteX138" fmla="*/ 158600 w 265150"/>
              <a:gd name="connsiteY138" fmla="*/ 37948 h 271431"/>
              <a:gd name="connsiteX139" fmla="*/ 162889 w 265150"/>
              <a:gd name="connsiteY139" fmla="*/ 43902 h 271431"/>
              <a:gd name="connsiteX140" fmla="*/ 165245 w 265150"/>
              <a:gd name="connsiteY140" fmla="*/ 44526 h 271431"/>
              <a:gd name="connsiteX141" fmla="*/ 169687 w 265150"/>
              <a:gd name="connsiteY141" fmla="*/ 45171 h 271431"/>
              <a:gd name="connsiteX142" fmla="*/ 168393 w 265150"/>
              <a:gd name="connsiteY142" fmla="*/ 40712 h 271431"/>
              <a:gd name="connsiteX143" fmla="*/ 168060 w 265150"/>
              <a:gd name="connsiteY143" fmla="*/ 39968 h 271431"/>
              <a:gd name="connsiteX144" fmla="*/ 168197 w 265150"/>
              <a:gd name="connsiteY144" fmla="*/ 39215 h 271431"/>
              <a:gd name="connsiteX145" fmla="*/ 168340 w 265150"/>
              <a:gd name="connsiteY145" fmla="*/ 34418 h 271431"/>
              <a:gd name="connsiteX146" fmla="*/ 173156 w 265150"/>
              <a:gd name="connsiteY146" fmla="*/ 36617 h 271431"/>
              <a:gd name="connsiteX147" fmla="*/ 174517 w 265150"/>
              <a:gd name="connsiteY147" fmla="*/ 38276 h 271431"/>
              <a:gd name="connsiteX148" fmla="*/ 174803 w 265150"/>
              <a:gd name="connsiteY148" fmla="*/ 44950 h 271431"/>
              <a:gd name="connsiteX149" fmla="*/ 175624 w 265150"/>
              <a:gd name="connsiteY149" fmla="*/ 47217 h 271431"/>
              <a:gd name="connsiteX150" fmla="*/ 177084 w 265150"/>
              <a:gd name="connsiteY150" fmla="*/ 48984 h 271431"/>
              <a:gd name="connsiteX151" fmla="*/ 179048 w 265150"/>
              <a:gd name="connsiteY151" fmla="*/ 50770 h 271431"/>
              <a:gd name="connsiteX152" fmla="*/ 180365 w 265150"/>
              <a:gd name="connsiteY152" fmla="*/ 51670 h 271431"/>
              <a:gd name="connsiteX153" fmla="*/ 181671 w 265150"/>
              <a:gd name="connsiteY153" fmla="*/ 52089 h 271431"/>
              <a:gd name="connsiteX154" fmla="*/ 184784 w 265150"/>
              <a:gd name="connsiteY154" fmla="*/ 52406 h 271431"/>
              <a:gd name="connsiteX155" fmla="*/ 185029 w 265150"/>
              <a:gd name="connsiteY155" fmla="*/ 52114 h 271431"/>
              <a:gd name="connsiteX156" fmla="*/ 185204 w 265150"/>
              <a:gd name="connsiteY156" fmla="*/ 51443 h 271431"/>
              <a:gd name="connsiteX157" fmla="*/ 185436 w 265150"/>
              <a:gd name="connsiteY157" fmla="*/ 50772 h 271431"/>
              <a:gd name="connsiteX158" fmla="*/ 185902 w 265150"/>
              <a:gd name="connsiteY158" fmla="*/ 50511 h 271431"/>
              <a:gd name="connsiteX159" fmla="*/ 186310 w 265150"/>
              <a:gd name="connsiteY159" fmla="*/ 50628 h 271431"/>
              <a:gd name="connsiteX160" fmla="*/ 186910 w 265150"/>
              <a:gd name="connsiteY160" fmla="*/ 51006 h 271431"/>
              <a:gd name="connsiteX161" fmla="*/ 187257 w 265150"/>
              <a:gd name="connsiteY161" fmla="*/ 51116 h 271431"/>
              <a:gd name="connsiteX162" fmla="*/ 187704 w 265150"/>
              <a:gd name="connsiteY162" fmla="*/ 51003 h 271431"/>
              <a:gd name="connsiteX163" fmla="*/ 188928 w 265150"/>
              <a:gd name="connsiteY163" fmla="*/ 50339 h 271431"/>
              <a:gd name="connsiteX164" fmla="*/ 189644 w 265150"/>
              <a:gd name="connsiteY164" fmla="*/ 50970 h 271431"/>
              <a:gd name="connsiteX165" fmla="*/ 191511 w 265150"/>
              <a:gd name="connsiteY165" fmla="*/ 53530 h 271431"/>
              <a:gd name="connsiteX166" fmla="*/ 191859 w 265150"/>
              <a:gd name="connsiteY166" fmla="*/ 54444 h 271431"/>
              <a:gd name="connsiteX167" fmla="*/ 192450 w 265150"/>
              <a:gd name="connsiteY167" fmla="*/ 55092 h 271431"/>
              <a:gd name="connsiteX168" fmla="*/ 196877 w 265150"/>
              <a:gd name="connsiteY168" fmla="*/ 56249 h 271431"/>
              <a:gd name="connsiteX169" fmla="*/ 200642 w 265150"/>
              <a:gd name="connsiteY169" fmla="*/ 58013 h 271431"/>
              <a:gd name="connsiteX170" fmla="*/ 202299 w 265150"/>
              <a:gd name="connsiteY170" fmla="*/ 58366 h 271431"/>
              <a:gd name="connsiteX171" fmla="*/ 201709 w 265150"/>
              <a:gd name="connsiteY171" fmla="*/ 59789 h 271431"/>
              <a:gd name="connsiteX172" fmla="*/ 202088 w 265150"/>
              <a:gd name="connsiteY172" fmla="*/ 61057 h 271431"/>
              <a:gd name="connsiteX173" fmla="*/ 203703 w 265150"/>
              <a:gd name="connsiteY173" fmla="*/ 63556 h 271431"/>
              <a:gd name="connsiteX174" fmla="*/ 202216 w 265150"/>
              <a:gd name="connsiteY174" fmla="*/ 63763 h 271431"/>
              <a:gd name="connsiteX175" fmla="*/ 200792 w 265150"/>
              <a:gd name="connsiteY175" fmla="*/ 64240 h 271431"/>
              <a:gd name="connsiteX176" fmla="*/ 201434 w 265150"/>
              <a:gd name="connsiteY176" fmla="*/ 64918 h 271431"/>
              <a:gd name="connsiteX177" fmla="*/ 201610 w 265150"/>
              <a:gd name="connsiteY177" fmla="*/ 65641 h 271431"/>
              <a:gd name="connsiteX178" fmla="*/ 201298 w 265150"/>
              <a:gd name="connsiteY178" fmla="*/ 66315 h 271431"/>
              <a:gd name="connsiteX179" fmla="*/ 200540 w 265150"/>
              <a:gd name="connsiteY179" fmla="*/ 66830 h 271431"/>
              <a:gd name="connsiteX180" fmla="*/ 202173 w 265150"/>
              <a:gd name="connsiteY180" fmla="*/ 67758 h 271431"/>
              <a:gd name="connsiteX181" fmla="*/ 202907 w 265150"/>
              <a:gd name="connsiteY181" fmla="*/ 68296 h 271431"/>
              <a:gd name="connsiteX182" fmla="*/ 204429 w 265150"/>
              <a:gd name="connsiteY182" fmla="*/ 70918 h 271431"/>
              <a:gd name="connsiteX183" fmla="*/ 204587 w 265150"/>
              <a:gd name="connsiteY183" fmla="*/ 71308 h 271431"/>
              <a:gd name="connsiteX184" fmla="*/ 205062 w 265150"/>
              <a:gd name="connsiteY184" fmla="*/ 71632 h 271431"/>
              <a:gd name="connsiteX185" fmla="*/ 207402 w 265150"/>
              <a:gd name="connsiteY185" fmla="*/ 73643 h 271431"/>
              <a:gd name="connsiteX186" fmla="*/ 209189 w 265150"/>
              <a:gd name="connsiteY186" fmla="*/ 74506 h 271431"/>
              <a:gd name="connsiteX187" fmla="*/ 209576 w 265150"/>
              <a:gd name="connsiteY187" fmla="*/ 75162 h 271431"/>
              <a:gd name="connsiteX188" fmla="*/ 209006 w 265150"/>
              <a:gd name="connsiteY188" fmla="*/ 76299 h 271431"/>
              <a:gd name="connsiteX189" fmla="*/ 209945 w 265150"/>
              <a:gd name="connsiteY189" fmla="*/ 76682 h 271431"/>
              <a:gd name="connsiteX190" fmla="*/ 211284 w 265150"/>
              <a:gd name="connsiteY190" fmla="*/ 76665 h 271431"/>
              <a:gd name="connsiteX191" fmla="*/ 212545 w 265150"/>
              <a:gd name="connsiteY191" fmla="*/ 76363 h 271431"/>
              <a:gd name="connsiteX192" fmla="*/ 213300 w 265150"/>
              <a:gd name="connsiteY192" fmla="*/ 75823 h 271431"/>
              <a:gd name="connsiteX193" fmla="*/ 213487 w 265150"/>
              <a:gd name="connsiteY193" fmla="*/ 75004 h 271431"/>
              <a:gd name="connsiteX194" fmla="*/ 212827 w 265150"/>
              <a:gd name="connsiteY194" fmla="*/ 74743 h 271431"/>
              <a:gd name="connsiteX195" fmla="*/ 211743 w 265150"/>
              <a:gd name="connsiteY195" fmla="*/ 74554 h 271431"/>
              <a:gd name="connsiteX196" fmla="*/ 210637 w 265150"/>
              <a:gd name="connsiteY196" fmla="*/ 74008 h 271431"/>
              <a:gd name="connsiteX197" fmla="*/ 211460 w 265150"/>
              <a:gd name="connsiteY197" fmla="*/ 73236 h 271431"/>
              <a:gd name="connsiteX198" fmla="*/ 212337 w 265150"/>
              <a:gd name="connsiteY198" fmla="*/ 73107 h 271431"/>
              <a:gd name="connsiteX199" fmla="*/ 213218 w 265150"/>
              <a:gd name="connsiteY199" fmla="*/ 73158 h 271431"/>
              <a:gd name="connsiteX200" fmla="*/ 214020 w 265150"/>
              <a:gd name="connsiteY200" fmla="*/ 72828 h 271431"/>
              <a:gd name="connsiteX201" fmla="*/ 214523 w 265150"/>
              <a:gd name="connsiteY201" fmla="*/ 72014 h 271431"/>
              <a:gd name="connsiteX202" fmla="*/ 214399 w 265150"/>
              <a:gd name="connsiteY202" fmla="*/ 71189 h 271431"/>
              <a:gd name="connsiteX203" fmla="*/ 213862 w 265150"/>
              <a:gd name="connsiteY203" fmla="*/ 70533 h 271431"/>
              <a:gd name="connsiteX204" fmla="*/ 213128 w 265150"/>
              <a:gd name="connsiteY204" fmla="*/ 70216 h 271431"/>
              <a:gd name="connsiteX205" fmla="*/ 212518 w 265150"/>
              <a:gd name="connsiteY205" fmla="*/ 69733 h 271431"/>
              <a:gd name="connsiteX206" fmla="*/ 212185 w 265150"/>
              <a:gd name="connsiteY206" fmla="*/ 68704 h 271431"/>
              <a:gd name="connsiteX207" fmla="*/ 212264 w 265150"/>
              <a:gd name="connsiteY207" fmla="*/ 67547 h 271431"/>
              <a:gd name="connsiteX208" fmla="*/ 212843 w 265150"/>
              <a:gd name="connsiteY208" fmla="*/ 66651 h 271431"/>
              <a:gd name="connsiteX209" fmla="*/ 213895 w 265150"/>
              <a:gd name="connsiteY209" fmla="*/ 66391 h 271431"/>
              <a:gd name="connsiteX210" fmla="*/ 214586 w 265150"/>
              <a:gd name="connsiteY210" fmla="*/ 67082 h 271431"/>
              <a:gd name="connsiteX211" fmla="*/ 215238 w 265150"/>
              <a:gd name="connsiteY211" fmla="*/ 68039 h 271431"/>
              <a:gd name="connsiteX212" fmla="*/ 216144 w 265150"/>
              <a:gd name="connsiteY212" fmla="*/ 68587 h 271431"/>
              <a:gd name="connsiteX213" fmla="*/ 217940 w 265150"/>
              <a:gd name="connsiteY213" fmla="*/ 68797 h 271431"/>
              <a:gd name="connsiteX214" fmla="*/ 218562 w 265150"/>
              <a:gd name="connsiteY214" fmla="*/ 68501 h 271431"/>
              <a:gd name="connsiteX215" fmla="*/ 219503 w 265150"/>
              <a:gd name="connsiteY215" fmla="*/ 67659 h 271431"/>
              <a:gd name="connsiteX216" fmla="*/ 220765 w 265150"/>
              <a:gd name="connsiteY216" fmla="*/ 66865 h 271431"/>
              <a:gd name="connsiteX217" fmla="*/ 221158 w 265150"/>
              <a:gd name="connsiteY217" fmla="*/ 67451 h 271431"/>
              <a:gd name="connsiteX218" fmla="*/ 220861 w 265150"/>
              <a:gd name="connsiteY218" fmla="*/ 71509 h 271431"/>
              <a:gd name="connsiteX219" fmla="*/ 221105 w 265150"/>
              <a:gd name="connsiteY219" fmla="*/ 73887 h 271431"/>
              <a:gd name="connsiteX220" fmla="*/ 221914 w 265150"/>
              <a:gd name="connsiteY220" fmla="*/ 75848 h 271431"/>
              <a:gd name="connsiteX221" fmla="*/ 223522 w 265150"/>
              <a:gd name="connsiteY221" fmla="*/ 76483 h 271431"/>
              <a:gd name="connsiteX222" fmla="*/ 222910 w 265150"/>
              <a:gd name="connsiteY222" fmla="*/ 77363 h 271431"/>
              <a:gd name="connsiteX223" fmla="*/ 222669 w 265150"/>
              <a:gd name="connsiteY223" fmla="*/ 78333 h 271431"/>
              <a:gd name="connsiteX224" fmla="*/ 223036 w 265150"/>
              <a:gd name="connsiteY224" fmla="*/ 79012 h 271431"/>
              <a:gd name="connsiteX225" fmla="*/ 224208 w 265150"/>
              <a:gd name="connsiteY225" fmla="*/ 78996 h 271431"/>
              <a:gd name="connsiteX226" fmla="*/ 224997 w 265150"/>
              <a:gd name="connsiteY226" fmla="*/ 78455 h 271431"/>
              <a:gd name="connsiteX227" fmla="*/ 225277 w 265150"/>
              <a:gd name="connsiteY227" fmla="*/ 77658 h 271431"/>
              <a:gd name="connsiteX228" fmla="*/ 225448 w 265150"/>
              <a:gd name="connsiteY228" fmla="*/ 76722 h 271431"/>
              <a:gd name="connsiteX229" fmla="*/ 225936 w 265150"/>
              <a:gd name="connsiteY229" fmla="*/ 75750 h 271431"/>
              <a:gd name="connsiteX230" fmla="*/ 226487 w 265150"/>
              <a:gd name="connsiteY230" fmla="*/ 76366 h 271431"/>
              <a:gd name="connsiteX231" fmla="*/ 226668 w 265150"/>
              <a:gd name="connsiteY231" fmla="*/ 77000 h 271431"/>
              <a:gd name="connsiteX232" fmla="*/ 226560 w 265150"/>
              <a:gd name="connsiteY232" fmla="*/ 77636 h 271431"/>
              <a:gd name="connsiteX233" fmla="*/ 226154 w 265150"/>
              <a:gd name="connsiteY233" fmla="*/ 78251 h 271431"/>
              <a:gd name="connsiteX234" fmla="*/ 227570 w 265150"/>
              <a:gd name="connsiteY234" fmla="*/ 77801 h 271431"/>
              <a:gd name="connsiteX235" fmla="*/ 228133 w 265150"/>
              <a:gd name="connsiteY235" fmla="*/ 77517 h 271431"/>
              <a:gd name="connsiteX236" fmla="*/ 228044 w 265150"/>
              <a:gd name="connsiteY236" fmla="*/ 78409 h 271431"/>
              <a:gd name="connsiteX237" fmla="*/ 227709 w 265150"/>
              <a:gd name="connsiteY237" fmla="*/ 79181 h 271431"/>
              <a:gd name="connsiteX238" fmla="*/ 227150 w 265150"/>
              <a:gd name="connsiteY238" fmla="*/ 79821 h 271431"/>
              <a:gd name="connsiteX239" fmla="*/ 226455 w 265150"/>
              <a:gd name="connsiteY239" fmla="*/ 80354 h 271431"/>
              <a:gd name="connsiteX240" fmla="*/ 227755 w 265150"/>
              <a:gd name="connsiteY240" fmla="*/ 81285 h 271431"/>
              <a:gd name="connsiteX241" fmla="*/ 228156 w 265150"/>
              <a:gd name="connsiteY241" fmla="*/ 81505 h 271431"/>
              <a:gd name="connsiteX242" fmla="*/ 227843 w 265150"/>
              <a:gd name="connsiteY242" fmla="*/ 81908 h 271431"/>
              <a:gd name="connsiteX243" fmla="*/ 227617 w 265150"/>
              <a:gd name="connsiteY243" fmla="*/ 82495 h 271431"/>
              <a:gd name="connsiteX244" fmla="*/ 227496 w 265150"/>
              <a:gd name="connsiteY244" fmla="*/ 83202 h 271431"/>
              <a:gd name="connsiteX245" fmla="*/ 227483 w 265150"/>
              <a:gd name="connsiteY245" fmla="*/ 83995 h 271431"/>
              <a:gd name="connsiteX246" fmla="*/ 230217 w 265150"/>
              <a:gd name="connsiteY246" fmla="*/ 83059 h 271431"/>
              <a:gd name="connsiteX247" fmla="*/ 231550 w 265150"/>
              <a:gd name="connsiteY247" fmla="*/ 82762 h 271431"/>
              <a:gd name="connsiteX248" fmla="*/ 232725 w 265150"/>
              <a:gd name="connsiteY248" fmla="*/ 83043 h 271431"/>
              <a:gd name="connsiteX249" fmla="*/ 232787 w 265150"/>
              <a:gd name="connsiteY249" fmla="*/ 81318 h 271431"/>
              <a:gd name="connsiteX250" fmla="*/ 234418 w 265150"/>
              <a:gd name="connsiteY250" fmla="*/ 82330 h 271431"/>
              <a:gd name="connsiteX251" fmla="*/ 235707 w 265150"/>
              <a:gd name="connsiteY251" fmla="*/ 84392 h 271431"/>
              <a:gd name="connsiteX252" fmla="*/ 234774 w 265150"/>
              <a:gd name="connsiteY252" fmla="*/ 85805 h 271431"/>
              <a:gd name="connsiteX253" fmla="*/ 235059 w 265150"/>
              <a:gd name="connsiteY253" fmla="*/ 86397 h 271431"/>
              <a:gd name="connsiteX254" fmla="*/ 235869 w 265150"/>
              <a:gd name="connsiteY254" fmla="*/ 87405 h 271431"/>
              <a:gd name="connsiteX255" fmla="*/ 236023 w 265150"/>
              <a:gd name="connsiteY255" fmla="*/ 87760 h 271431"/>
              <a:gd name="connsiteX256" fmla="*/ 236172 w 265150"/>
              <a:gd name="connsiteY256" fmla="*/ 88492 h 271431"/>
              <a:gd name="connsiteX257" fmla="*/ 236673 w 265150"/>
              <a:gd name="connsiteY257" fmla="*/ 88761 h 271431"/>
              <a:gd name="connsiteX258" fmla="*/ 237263 w 265150"/>
              <a:gd name="connsiteY258" fmla="*/ 88877 h 271431"/>
              <a:gd name="connsiteX259" fmla="*/ 237701 w 265150"/>
              <a:gd name="connsiteY259" fmla="*/ 89217 h 271431"/>
              <a:gd name="connsiteX260" fmla="*/ 238175 w 265150"/>
              <a:gd name="connsiteY260" fmla="*/ 90740 h 271431"/>
              <a:gd name="connsiteX261" fmla="*/ 237956 w 265150"/>
              <a:gd name="connsiteY261" fmla="*/ 91749 h 271431"/>
              <a:gd name="connsiteX262" fmla="*/ 237489 w 265150"/>
              <a:gd name="connsiteY262" fmla="*/ 92620 h 271431"/>
              <a:gd name="connsiteX263" fmla="*/ 237240 w 265150"/>
              <a:gd name="connsiteY263" fmla="*/ 93746 h 271431"/>
              <a:gd name="connsiteX264" fmla="*/ 237736 w 265150"/>
              <a:gd name="connsiteY264" fmla="*/ 96035 h 271431"/>
              <a:gd name="connsiteX265" fmla="*/ 238965 w 265150"/>
              <a:gd name="connsiteY265" fmla="*/ 97567 h 271431"/>
              <a:gd name="connsiteX266" fmla="*/ 242247 w 265150"/>
              <a:gd name="connsiteY266" fmla="*/ 100387 h 271431"/>
              <a:gd name="connsiteX267" fmla="*/ 240509 w 265150"/>
              <a:gd name="connsiteY267" fmla="*/ 100514 h 271431"/>
              <a:gd name="connsiteX268" fmla="*/ 240865 w 265150"/>
              <a:gd name="connsiteY268" fmla="*/ 101819 h 271431"/>
              <a:gd name="connsiteX269" fmla="*/ 242021 w 265150"/>
              <a:gd name="connsiteY269" fmla="*/ 103567 h 271431"/>
              <a:gd name="connsiteX270" fmla="*/ 242703 w 265150"/>
              <a:gd name="connsiteY270" fmla="*/ 105030 h 271431"/>
              <a:gd name="connsiteX271" fmla="*/ 242140 w 265150"/>
              <a:gd name="connsiteY271" fmla="*/ 104669 h 271431"/>
              <a:gd name="connsiteX272" fmla="*/ 241574 w 265150"/>
              <a:gd name="connsiteY272" fmla="*/ 104501 h 271431"/>
              <a:gd name="connsiteX273" fmla="*/ 240997 w 265150"/>
              <a:gd name="connsiteY273" fmla="*/ 104535 h 271431"/>
              <a:gd name="connsiteX274" fmla="*/ 240352 w 265150"/>
              <a:gd name="connsiteY274" fmla="*/ 104755 h 271431"/>
              <a:gd name="connsiteX275" fmla="*/ 240014 w 265150"/>
              <a:gd name="connsiteY275" fmla="*/ 103933 h 271431"/>
              <a:gd name="connsiteX276" fmla="*/ 239372 w 265150"/>
              <a:gd name="connsiteY276" fmla="*/ 103533 h 271431"/>
              <a:gd name="connsiteX277" fmla="*/ 238669 w 265150"/>
              <a:gd name="connsiteY277" fmla="*/ 103559 h 271431"/>
              <a:gd name="connsiteX278" fmla="*/ 238108 w 265150"/>
              <a:gd name="connsiteY278" fmla="*/ 103986 h 271431"/>
              <a:gd name="connsiteX279" fmla="*/ 237676 w 265150"/>
              <a:gd name="connsiteY279" fmla="*/ 102877 h 271431"/>
              <a:gd name="connsiteX280" fmla="*/ 237156 w 265150"/>
              <a:gd name="connsiteY280" fmla="*/ 102035 h 271431"/>
              <a:gd name="connsiteX281" fmla="*/ 236483 w 265150"/>
              <a:gd name="connsiteY281" fmla="*/ 101451 h 271431"/>
              <a:gd name="connsiteX282" fmla="*/ 235598 w 265150"/>
              <a:gd name="connsiteY282" fmla="*/ 101126 h 271431"/>
              <a:gd name="connsiteX283" fmla="*/ 236044 w 265150"/>
              <a:gd name="connsiteY283" fmla="*/ 100354 h 271431"/>
              <a:gd name="connsiteX284" fmla="*/ 236272 w 265150"/>
              <a:gd name="connsiteY284" fmla="*/ 99431 h 271431"/>
              <a:gd name="connsiteX285" fmla="*/ 236254 w 265150"/>
              <a:gd name="connsiteY285" fmla="*/ 98466 h 271431"/>
              <a:gd name="connsiteX286" fmla="*/ 235954 w 265150"/>
              <a:gd name="connsiteY286" fmla="*/ 97637 h 271431"/>
              <a:gd name="connsiteX287" fmla="*/ 235671 w 265150"/>
              <a:gd name="connsiteY287" fmla="*/ 97303 h 271431"/>
              <a:gd name="connsiteX288" fmla="*/ 234769 w 265150"/>
              <a:gd name="connsiteY288" fmla="*/ 96597 h 271431"/>
              <a:gd name="connsiteX289" fmla="*/ 234396 w 265150"/>
              <a:gd name="connsiteY289" fmla="*/ 96440 h 271431"/>
              <a:gd name="connsiteX290" fmla="*/ 233732 w 265150"/>
              <a:gd name="connsiteY290" fmla="*/ 96513 h 271431"/>
              <a:gd name="connsiteX291" fmla="*/ 233545 w 265150"/>
              <a:gd name="connsiteY291" fmla="*/ 96816 h 271431"/>
              <a:gd name="connsiteX292" fmla="*/ 233601 w 265150"/>
              <a:gd name="connsiteY292" fmla="*/ 97363 h 271431"/>
              <a:gd name="connsiteX293" fmla="*/ 233062 w 265150"/>
              <a:gd name="connsiteY293" fmla="*/ 98017 h 271431"/>
              <a:gd name="connsiteX294" fmla="*/ 232734 w 265150"/>
              <a:gd name="connsiteY294" fmla="*/ 98664 h 271431"/>
              <a:gd name="connsiteX295" fmla="*/ 232219 w 265150"/>
              <a:gd name="connsiteY295" fmla="*/ 99079 h 271431"/>
              <a:gd name="connsiteX296" fmla="*/ 231101 w 265150"/>
              <a:gd name="connsiteY296" fmla="*/ 99088 h 271431"/>
              <a:gd name="connsiteX297" fmla="*/ 230104 w 265150"/>
              <a:gd name="connsiteY297" fmla="*/ 98726 h 271431"/>
              <a:gd name="connsiteX298" fmla="*/ 229799 w 265150"/>
              <a:gd name="connsiteY298" fmla="*/ 98210 h 271431"/>
              <a:gd name="connsiteX299" fmla="*/ 229604 w 265150"/>
              <a:gd name="connsiteY299" fmla="*/ 97562 h 271431"/>
              <a:gd name="connsiteX300" fmla="*/ 228994 w 265150"/>
              <a:gd name="connsiteY300" fmla="*/ 96830 h 271431"/>
              <a:gd name="connsiteX301" fmla="*/ 227479 w 265150"/>
              <a:gd name="connsiteY301" fmla="*/ 96186 h 271431"/>
              <a:gd name="connsiteX302" fmla="*/ 227553 w 265150"/>
              <a:gd name="connsiteY302" fmla="*/ 97385 h 271431"/>
              <a:gd name="connsiteX303" fmla="*/ 228258 w 265150"/>
              <a:gd name="connsiteY303" fmla="*/ 99318 h 271431"/>
              <a:gd name="connsiteX304" fmla="*/ 228586 w 265150"/>
              <a:gd name="connsiteY304" fmla="*/ 100859 h 271431"/>
              <a:gd name="connsiteX305" fmla="*/ 227884 w 265150"/>
              <a:gd name="connsiteY305" fmla="*/ 102353 h 271431"/>
              <a:gd name="connsiteX306" fmla="*/ 226545 w 265150"/>
              <a:gd name="connsiteY306" fmla="*/ 103762 h 271431"/>
              <a:gd name="connsiteX307" fmla="*/ 224982 w 265150"/>
              <a:gd name="connsiteY307" fmla="*/ 104592 h 271431"/>
              <a:gd name="connsiteX308" fmla="*/ 223532 w 265150"/>
              <a:gd name="connsiteY308" fmla="*/ 104316 h 271431"/>
              <a:gd name="connsiteX309" fmla="*/ 223738 w 265150"/>
              <a:gd name="connsiteY309" fmla="*/ 105578 h 271431"/>
              <a:gd name="connsiteX310" fmla="*/ 224211 w 265150"/>
              <a:gd name="connsiteY310" fmla="*/ 106667 h 271431"/>
              <a:gd name="connsiteX311" fmla="*/ 225424 w 265150"/>
              <a:gd name="connsiteY311" fmla="*/ 108569 h 271431"/>
              <a:gd name="connsiteX312" fmla="*/ 225520 w 265150"/>
              <a:gd name="connsiteY312" fmla="*/ 108887 h 271431"/>
              <a:gd name="connsiteX313" fmla="*/ 225630 w 265150"/>
              <a:gd name="connsiteY313" fmla="*/ 109813 h 271431"/>
              <a:gd name="connsiteX314" fmla="*/ 225733 w 265150"/>
              <a:gd name="connsiteY314" fmla="*/ 110120 h 271431"/>
              <a:gd name="connsiteX315" fmla="*/ 226150 w 265150"/>
              <a:gd name="connsiteY315" fmla="*/ 110390 h 271431"/>
              <a:gd name="connsiteX316" fmla="*/ 227067 w 265150"/>
              <a:gd name="connsiteY316" fmla="*/ 110437 h 271431"/>
              <a:gd name="connsiteX317" fmla="*/ 227366 w 265150"/>
              <a:gd name="connsiteY317" fmla="*/ 110561 h 271431"/>
              <a:gd name="connsiteX318" fmla="*/ 227784 w 265150"/>
              <a:gd name="connsiteY318" fmla="*/ 111530 h 271431"/>
              <a:gd name="connsiteX319" fmla="*/ 227537 w 265150"/>
              <a:gd name="connsiteY319" fmla="*/ 112259 h 271431"/>
              <a:gd name="connsiteX320" fmla="*/ 226296 w 265150"/>
              <a:gd name="connsiteY320" fmla="*/ 113756 h 271431"/>
              <a:gd name="connsiteX321" fmla="*/ 227322 w 265150"/>
              <a:gd name="connsiteY321" fmla="*/ 114362 h 271431"/>
              <a:gd name="connsiteX322" fmla="*/ 228017 w 265150"/>
              <a:gd name="connsiteY322" fmla="*/ 116915 h 271431"/>
              <a:gd name="connsiteX323" fmla="*/ 229440 w 265150"/>
              <a:gd name="connsiteY323" fmla="*/ 117657 h 271431"/>
              <a:gd name="connsiteX324" fmla="*/ 229777 w 265150"/>
              <a:gd name="connsiteY324" fmla="*/ 118051 h 271431"/>
              <a:gd name="connsiteX325" fmla="*/ 230620 w 265150"/>
              <a:gd name="connsiteY325" fmla="*/ 119905 h 271431"/>
              <a:gd name="connsiteX326" fmla="*/ 230761 w 265150"/>
              <a:gd name="connsiteY326" fmla="*/ 120584 h 271431"/>
              <a:gd name="connsiteX327" fmla="*/ 231049 w 265150"/>
              <a:gd name="connsiteY327" fmla="*/ 120966 h 271431"/>
              <a:gd name="connsiteX328" fmla="*/ 231774 w 265150"/>
              <a:gd name="connsiteY328" fmla="*/ 120888 h 271431"/>
              <a:gd name="connsiteX329" fmla="*/ 232580 w 265150"/>
              <a:gd name="connsiteY329" fmla="*/ 120651 h 271431"/>
              <a:gd name="connsiteX330" fmla="*/ 233095 w 265150"/>
              <a:gd name="connsiteY330" fmla="*/ 120555 h 271431"/>
              <a:gd name="connsiteX331" fmla="*/ 233901 w 265150"/>
              <a:gd name="connsiteY331" fmla="*/ 120925 h 271431"/>
              <a:gd name="connsiteX332" fmla="*/ 234330 w 265150"/>
              <a:gd name="connsiteY332" fmla="*/ 121397 h 271431"/>
              <a:gd name="connsiteX333" fmla="*/ 234572 w 265150"/>
              <a:gd name="connsiteY333" fmla="*/ 122008 h 271431"/>
              <a:gd name="connsiteX334" fmla="*/ 234771 w 265150"/>
              <a:gd name="connsiteY334" fmla="*/ 122819 h 271431"/>
              <a:gd name="connsiteX335" fmla="*/ 234856 w 265150"/>
              <a:gd name="connsiteY335" fmla="*/ 126084 h 271431"/>
              <a:gd name="connsiteX336" fmla="*/ 234671 w 265150"/>
              <a:gd name="connsiteY336" fmla="*/ 126477 h 271431"/>
              <a:gd name="connsiteX337" fmla="*/ 234316 w 265150"/>
              <a:gd name="connsiteY337" fmla="*/ 126796 h 271431"/>
              <a:gd name="connsiteX338" fmla="*/ 233960 w 265150"/>
              <a:gd name="connsiteY338" fmla="*/ 127236 h 271431"/>
              <a:gd name="connsiteX339" fmla="*/ 233725 w 265150"/>
              <a:gd name="connsiteY339" fmla="*/ 128003 h 271431"/>
              <a:gd name="connsiteX340" fmla="*/ 233593 w 265150"/>
              <a:gd name="connsiteY340" fmla="*/ 128752 h 271431"/>
              <a:gd name="connsiteX341" fmla="*/ 233351 w 265150"/>
              <a:gd name="connsiteY341" fmla="*/ 129318 h 271431"/>
              <a:gd name="connsiteX342" fmla="*/ 233023 w 265150"/>
              <a:gd name="connsiteY342" fmla="*/ 129761 h 271431"/>
              <a:gd name="connsiteX343" fmla="*/ 232618 w 265150"/>
              <a:gd name="connsiteY343" fmla="*/ 130135 h 271431"/>
              <a:gd name="connsiteX344" fmla="*/ 233868 w 265150"/>
              <a:gd name="connsiteY344" fmla="*/ 130053 h 271431"/>
              <a:gd name="connsiteX345" fmla="*/ 234882 w 265150"/>
              <a:gd name="connsiteY345" fmla="*/ 129161 h 271431"/>
              <a:gd name="connsiteX346" fmla="*/ 236201 w 265150"/>
              <a:gd name="connsiteY346" fmla="*/ 127029 h 271431"/>
              <a:gd name="connsiteX347" fmla="*/ 237053 w 265150"/>
              <a:gd name="connsiteY347" fmla="*/ 127899 h 271431"/>
              <a:gd name="connsiteX348" fmla="*/ 237681 w 265150"/>
              <a:gd name="connsiteY348" fmla="*/ 128803 h 271431"/>
              <a:gd name="connsiteX349" fmla="*/ 238381 w 265150"/>
              <a:gd name="connsiteY349" fmla="*/ 129535 h 271431"/>
              <a:gd name="connsiteX350" fmla="*/ 239406 w 265150"/>
              <a:gd name="connsiteY350" fmla="*/ 129920 h 271431"/>
              <a:gd name="connsiteX351" fmla="*/ 241483 w 265150"/>
              <a:gd name="connsiteY351" fmla="*/ 129683 h 271431"/>
              <a:gd name="connsiteX352" fmla="*/ 242484 w 265150"/>
              <a:gd name="connsiteY352" fmla="*/ 129814 h 271431"/>
              <a:gd name="connsiteX353" fmla="*/ 242854 w 265150"/>
              <a:gd name="connsiteY353" fmla="*/ 130579 h 271431"/>
              <a:gd name="connsiteX354" fmla="*/ 244283 w 265150"/>
              <a:gd name="connsiteY354" fmla="*/ 132288 h 271431"/>
              <a:gd name="connsiteX355" fmla="*/ 245005 w 265150"/>
              <a:gd name="connsiteY355" fmla="*/ 132916 h 271431"/>
              <a:gd name="connsiteX356" fmla="*/ 245349 w 265150"/>
              <a:gd name="connsiteY356" fmla="*/ 132812 h 271431"/>
              <a:gd name="connsiteX357" fmla="*/ 245565 w 265150"/>
              <a:gd name="connsiteY357" fmla="*/ 132440 h 271431"/>
              <a:gd name="connsiteX358" fmla="*/ 245928 w 265150"/>
              <a:gd name="connsiteY358" fmla="*/ 132255 h 271431"/>
              <a:gd name="connsiteX359" fmla="*/ 246875 w 265150"/>
              <a:gd name="connsiteY359" fmla="*/ 132319 h 271431"/>
              <a:gd name="connsiteX360" fmla="*/ 247983 w 265150"/>
              <a:gd name="connsiteY360" fmla="*/ 132535 h 271431"/>
              <a:gd name="connsiteX361" fmla="*/ 248813 w 265150"/>
              <a:gd name="connsiteY361" fmla="*/ 133187 h 271431"/>
              <a:gd name="connsiteX362" fmla="*/ 248944 w 265150"/>
              <a:gd name="connsiteY362" fmla="*/ 134586 h 271431"/>
              <a:gd name="connsiteX363" fmla="*/ 247832 w 265150"/>
              <a:gd name="connsiteY363" fmla="*/ 134033 h 271431"/>
              <a:gd name="connsiteX364" fmla="*/ 246546 w 265150"/>
              <a:gd name="connsiteY364" fmla="*/ 133616 h 271431"/>
              <a:gd name="connsiteX365" fmla="*/ 245810 w 265150"/>
              <a:gd name="connsiteY365" fmla="*/ 133805 h 271431"/>
              <a:gd name="connsiteX366" fmla="*/ 246355 w 265150"/>
              <a:gd name="connsiteY366" fmla="*/ 135055 h 271431"/>
              <a:gd name="connsiteX367" fmla="*/ 246468 w 265150"/>
              <a:gd name="connsiteY367" fmla="*/ 136260 h 271431"/>
              <a:gd name="connsiteX368" fmla="*/ 245732 w 265150"/>
              <a:gd name="connsiteY368" fmla="*/ 137250 h 271431"/>
              <a:gd name="connsiteX369" fmla="*/ 245390 w 265150"/>
              <a:gd name="connsiteY369" fmla="*/ 137974 h 271431"/>
              <a:gd name="connsiteX370" fmla="*/ 246680 w 265150"/>
              <a:gd name="connsiteY370" fmla="*/ 138398 h 271431"/>
              <a:gd name="connsiteX371" fmla="*/ 248985 w 265150"/>
              <a:gd name="connsiteY371" fmla="*/ 137937 h 271431"/>
              <a:gd name="connsiteX372" fmla="*/ 250038 w 265150"/>
              <a:gd name="connsiteY372" fmla="*/ 138050 h 271431"/>
              <a:gd name="connsiteX373" fmla="*/ 250377 w 265150"/>
              <a:gd name="connsiteY373" fmla="*/ 139090 h 271431"/>
              <a:gd name="connsiteX374" fmla="*/ 250884 w 265150"/>
              <a:gd name="connsiteY374" fmla="*/ 139848 h 271431"/>
              <a:gd name="connsiteX375" fmla="*/ 253578 w 265150"/>
              <a:gd name="connsiteY375" fmla="*/ 140423 h 271431"/>
              <a:gd name="connsiteX376" fmla="*/ 254313 w 265150"/>
              <a:gd name="connsiteY376" fmla="*/ 141377 h 271431"/>
              <a:gd name="connsiteX377" fmla="*/ 254426 w 265150"/>
              <a:gd name="connsiteY377" fmla="*/ 142607 h 271431"/>
              <a:gd name="connsiteX378" fmla="*/ 254903 w 265150"/>
              <a:gd name="connsiteY378" fmla="*/ 143604 h 271431"/>
              <a:gd name="connsiteX379" fmla="*/ 255631 w 265150"/>
              <a:gd name="connsiteY379" fmla="*/ 144304 h 271431"/>
              <a:gd name="connsiteX380" fmla="*/ 256490 w 265150"/>
              <a:gd name="connsiteY380" fmla="*/ 144624 h 271431"/>
              <a:gd name="connsiteX381" fmla="*/ 256588 w 265150"/>
              <a:gd name="connsiteY381" fmla="*/ 145106 h 271431"/>
              <a:gd name="connsiteX382" fmla="*/ 258266 w 265150"/>
              <a:gd name="connsiteY382" fmla="*/ 147908 h 271431"/>
              <a:gd name="connsiteX383" fmla="*/ 257983 w 265150"/>
              <a:gd name="connsiteY383" fmla="*/ 150559 h 271431"/>
              <a:gd name="connsiteX384" fmla="*/ 255199 w 265150"/>
              <a:gd name="connsiteY384" fmla="*/ 154282 h 271431"/>
              <a:gd name="connsiteX385" fmla="*/ 254921 w 265150"/>
              <a:gd name="connsiteY385" fmla="*/ 157150 h 271431"/>
              <a:gd name="connsiteX386" fmla="*/ 256472 w 265150"/>
              <a:gd name="connsiteY386" fmla="*/ 161262 h 271431"/>
              <a:gd name="connsiteX387" fmla="*/ 256979 w 265150"/>
              <a:gd name="connsiteY387" fmla="*/ 161949 h 271431"/>
              <a:gd name="connsiteX388" fmla="*/ 257536 w 265150"/>
              <a:gd name="connsiteY388" fmla="*/ 161704 h 271431"/>
              <a:gd name="connsiteX389" fmla="*/ 258192 w 265150"/>
              <a:gd name="connsiteY389" fmla="*/ 160386 h 271431"/>
              <a:gd name="connsiteX390" fmla="*/ 258558 w 265150"/>
              <a:gd name="connsiteY390" fmla="*/ 160117 h 271431"/>
              <a:gd name="connsiteX391" fmla="*/ 259143 w 265150"/>
              <a:gd name="connsiteY391" fmla="*/ 160187 h 271431"/>
              <a:gd name="connsiteX392" fmla="*/ 259215 w 265150"/>
              <a:gd name="connsiteY392" fmla="*/ 160287 h 271431"/>
              <a:gd name="connsiteX393" fmla="*/ 259233 w 265150"/>
              <a:gd name="connsiteY393" fmla="*/ 160584 h 271431"/>
              <a:gd name="connsiteX394" fmla="*/ 259625 w 265150"/>
              <a:gd name="connsiteY394" fmla="*/ 161258 h 271431"/>
              <a:gd name="connsiteX395" fmla="*/ 259666 w 265150"/>
              <a:gd name="connsiteY395" fmla="*/ 161539 h 271431"/>
              <a:gd name="connsiteX396" fmla="*/ 259560 w 265150"/>
              <a:gd name="connsiteY396" fmla="*/ 161864 h 271431"/>
              <a:gd name="connsiteX397" fmla="*/ 259503 w 265150"/>
              <a:gd name="connsiteY397" fmla="*/ 162128 h 271431"/>
              <a:gd name="connsiteX398" fmla="*/ 259747 w 265150"/>
              <a:gd name="connsiteY398" fmla="*/ 162284 h 271431"/>
              <a:gd name="connsiteX399" fmla="*/ 260707 w 265150"/>
              <a:gd name="connsiteY399" fmla="*/ 162352 h 271431"/>
              <a:gd name="connsiteX400" fmla="*/ 260893 w 265150"/>
              <a:gd name="connsiteY400" fmla="*/ 162422 h 271431"/>
              <a:gd name="connsiteX401" fmla="*/ 261202 w 265150"/>
              <a:gd name="connsiteY401" fmla="*/ 163508 h 271431"/>
              <a:gd name="connsiteX402" fmla="*/ 261231 w 265150"/>
              <a:gd name="connsiteY402" fmla="*/ 164216 h 271431"/>
              <a:gd name="connsiteX403" fmla="*/ 260903 w 265150"/>
              <a:gd name="connsiteY403" fmla="*/ 164483 h 271431"/>
              <a:gd name="connsiteX404" fmla="*/ 260614 w 265150"/>
              <a:gd name="connsiteY404" fmla="*/ 165171 h 271431"/>
              <a:gd name="connsiteX405" fmla="*/ 260981 w 265150"/>
              <a:gd name="connsiteY405" fmla="*/ 166841 h 271431"/>
              <a:gd name="connsiteX406" fmla="*/ 262006 w 265150"/>
              <a:gd name="connsiteY406" fmla="*/ 169627 h 271431"/>
              <a:gd name="connsiteX407" fmla="*/ 261500 w 265150"/>
              <a:gd name="connsiteY407" fmla="*/ 170168 h 271431"/>
              <a:gd name="connsiteX408" fmla="*/ 260946 w 265150"/>
              <a:gd name="connsiteY408" fmla="*/ 170534 h 271431"/>
              <a:gd name="connsiteX409" fmla="*/ 260308 w 265150"/>
              <a:gd name="connsiteY409" fmla="*/ 170758 h 271431"/>
              <a:gd name="connsiteX410" fmla="*/ 259558 w 265150"/>
              <a:gd name="connsiteY410" fmla="*/ 170848 h 271431"/>
              <a:gd name="connsiteX411" fmla="*/ 260132 w 265150"/>
              <a:gd name="connsiteY411" fmla="*/ 171773 h 271431"/>
              <a:gd name="connsiteX412" fmla="*/ 262105 w 265150"/>
              <a:gd name="connsiteY412" fmla="*/ 172385 h 271431"/>
              <a:gd name="connsiteX413" fmla="*/ 263006 w 265150"/>
              <a:gd name="connsiteY413" fmla="*/ 173241 h 271431"/>
              <a:gd name="connsiteX414" fmla="*/ 261822 w 265150"/>
              <a:gd name="connsiteY414" fmla="*/ 174079 h 271431"/>
              <a:gd name="connsiteX415" fmla="*/ 260546 w 265150"/>
              <a:gd name="connsiteY415" fmla="*/ 174683 h 271431"/>
              <a:gd name="connsiteX416" fmla="*/ 259461 w 265150"/>
              <a:gd name="connsiteY416" fmla="*/ 175527 h 271431"/>
              <a:gd name="connsiteX417" fmla="*/ 258881 w 265150"/>
              <a:gd name="connsiteY417" fmla="*/ 177101 h 271431"/>
              <a:gd name="connsiteX418" fmla="*/ 259046 w 265150"/>
              <a:gd name="connsiteY418" fmla="*/ 179145 h 271431"/>
              <a:gd name="connsiteX419" fmla="*/ 260011 w 265150"/>
              <a:gd name="connsiteY419" fmla="*/ 179154 h 271431"/>
              <a:gd name="connsiteX420" fmla="*/ 262987 w 265150"/>
              <a:gd name="connsiteY420" fmla="*/ 177329 h 271431"/>
              <a:gd name="connsiteX421" fmla="*/ 263424 w 265150"/>
              <a:gd name="connsiteY421" fmla="*/ 178496 h 271431"/>
              <a:gd name="connsiteX422" fmla="*/ 264466 w 265150"/>
              <a:gd name="connsiteY422" fmla="*/ 179021 h 271431"/>
              <a:gd name="connsiteX423" fmla="*/ 265150 w 265150"/>
              <a:gd name="connsiteY423" fmla="*/ 179158 h 271431"/>
              <a:gd name="connsiteX424" fmla="*/ 263426 w 265150"/>
              <a:gd name="connsiteY424" fmla="*/ 187697 h 271431"/>
              <a:gd name="connsiteX425" fmla="*/ 137100 w 265150"/>
              <a:gd name="connsiteY425" fmla="*/ 271431 h 271431"/>
              <a:gd name="connsiteX426" fmla="*/ 0 w 265150"/>
              <a:gd name="connsiteY426" fmla="*/ 134331 h 271431"/>
              <a:gd name="connsiteX427" fmla="*/ 83735 w 265150"/>
              <a:gd name="connsiteY427" fmla="*/ 8005 h 27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Lst>
            <a:rect l="l" t="t" r="r" b="b"/>
            <a:pathLst>
              <a:path w="265150" h="271431">
                <a:moveTo>
                  <a:pt x="254187" y="97757"/>
                </a:moveTo>
                <a:lnTo>
                  <a:pt x="254093" y="99262"/>
                </a:lnTo>
                <a:lnTo>
                  <a:pt x="254214" y="100348"/>
                </a:lnTo>
                <a:lnTo>
                  <a:pt x="254566" y="101298"/>
                </a:lnTo>
                <a:lnTo>
                  <a:pt x="255139" y="102412"/>
                </a:lnTo>
                <a:lnTo>
                  <a:pt x="253574" y="102702"/>
                </a:lnTo>
                <a:lnTo>
                  <a:pt x="252737" y="103644"/>
                </a:lnTo>
                <a:lnTo>
                  <a:pt x="251962" y="104738"/>
                </a:lnTo>
                <a:lnTo>
                  <a:pt x="250587" y="105453"/>
                </a:lnTo>
                <a:lnTo>
                  <a:pt x="250320" y="105133"/>
                </a:lnTo>
                <a:lnTo>
                  <a:pt x="249996" y="104601"/>
                </a:lnTo>
                <a:lnTo>
                  <a:pt x="249800" y="103983"/>
                </a:lnTo>
                <a:lnTo>
                  <a:pt x="249871" y="103347"/>
                </a:lnTo>
                <a:lnTo>
                  <a:pt x="250311" y="102918"/>
                </a:lnTo>
                <a:lnTo>
                  <a:pt x="251430" y="103062"/>
                </a:lnTo>
                <a:lnTo>
                  <a:pt x="252057" y="102806"/>
                </a:lnTo>
                <a:lnTo>
                  <a:pt x="252949" y="101606"/>
                </a:lnTo>
                <a:lnTo>
                  <a:pt x="253359" y="100379"/>
                </a:lnTo>
                <a:lnTo>
                  <a:pt x="253640" y="99124"/>
                </a:lnTo>
                <a:close/>
                <a:moveTo>
                  <a:pt x="248808" y="77405"/>
                </a:moveTo>
                <a:lnTo>
                  <a:pt x="248920" y="78441"/>
                </a:lnTo>
                <a:lnTo>
                  <a:pt x="249686" y="80371"/>
                </a:lnTo>
                <a:lnTo>
                  <a:pt x="249805" y="81275"/>
                </a:lnTo>
                <a:lnTo>
                  <a:pt x="249526" y="83239"/>
                </a:lnTo>
                <a:lnTo>
                  <a:pt x="249920" y="83851"/>
                </a:lnTo>
                <a:lnTo>
                  <a:pt x="251173" y="84185"/>
                </a:lnTo>
                <a:lnTo>
                  <a:pt x="251136" y="84595"/>
                </a:lnTo>
                <a:lnTo>
                  <a:pt x="252040" y="86856"/>
                </a:lnTo>
                <a:lnTo>
                  <a:pt x="253341" y="88122"/>
                </a:lnTo>
                <a:lnTo>
                  <a:pt x="253683" y="88957"/>
                </a:lnTo>
                <a:lnTo>
                  <a:pt x="253162" y="90020"/>
                </a:lnTo>
                <a:lnTo>
                  <a:pt x="252643" y="89550"/>
                </a:lnTo>
                <a:lnTo>
                  <a:pt x="252227" y="89043"/>
                </a:lnTo>
                <a:lnTo>
                  <a:pt x="251479" y="87758"/>
                </a:lnTo>
                <a:lnTo>
                  <a:pt x="250343" y="89988"/>
                </a:lnTo>
                <a:lnTo>
                  <a:pt x="249781" y="90632"/>
                </a:lnTo>
                <a:lnTo>
                  <a:pt x="248887" y="89251"/>
                </a:lnTo>
                <a:lnTo>
                  <a:pt x="248003" y="89406"/>
                </a:lnTo>
                <a:lnTo>
                  <a:pt x="247233" y="89959"/>
                </a:lnTo>
                <a:lnTo>
                  <a:pt x="246614" y="89712"/>
                </a:lnTo>
                <a:lnTo>
                  <a:pt x="246916" y="86758"/>
                </a:lnTo>
                <a:lnTo>
                  <a:pt x="245631" y="87450"/>
                </a:lnTo>
                <a:lnTo>
                  <a:pt x="245184" y="87523"/>
                </a:lnTo>
                <a:lnTo>
                  <a:pt x="244707" y="87450"/>
                </a:lnTo>
                <a:lnTo>
                  <a:pt x="244126" y="87255"/>
                </a:lnTo>
                <a:lnTo>
                  <a:pt x="243881" y="86866"/>
                </a:lnTo>
                <a:lnTo>
                  <a:pt x="244377" y="86208"/>
                </a:lnTo>
                <a:lnTo>
                  <a:pt x="246658" y="84478"/>
                </a:lnTo>
                <a:lnTo>
                  <a:pt x="247084" y="83578"/>
                </a:lnTo>
                <a:lnTo>
                  <a:pt x="245846" y="83060"/>
                </a:lnTo>
                <a:lnTo>
                  <a:pt x="246598" y="81585"/>
                </a:lnTo>
                <a:lnTo>
                  <a:pt x="247075" y="79800"/>
                </a:lnTo>
                <a:lnTo>
                  <a:pt x="247670" y="78234"/>
                </a:lnTo>
                <a:close/>
                <a:moveTo>
                  <a:pt x="248192" y="69214"/>
                </a:moveTo>
                <a:lnTo>
                  <a:pt x="249197" y="70462"/>
                </a:lnTo>
                <a:lnTo>
                  <a:pt x="248438" y="71841"/>
                </a:lnTo>
                <a:lnTo>
                  <a:pt x="247087" y="73168"/>
                </a:lnTo>
                <a:lnTo>
                  <a:pt x="246314" y="74305"/>
                </a:lnTo>
                <a:lnTo>
                  <a:pt x="246429" y="74823"/>
                </a:lnTo>
                <a:lnTo>
                  <a:pt x="246986" y="75917"/>
                </a:lnTo>
                <a:lnTo>
                  <a:pt x="247014" y="76629"/>
                </a:lnTo>
                <a:lnTo>
                  <a:pt x="246656" y="77081"/>
                </a:lnTo>
                <a:lnTo>
                  <a:pt x="244442" y="78903"/>
                </a:lnTo>
                <a:lnTo>
                  <a:pt x="244849" y="77417"/>
                </a:lnTo>
                <a:lnTo>
                  <a:pt x="244765" y="76932"/>
                </a:lnTo>
                <a:lnTo>
                  <a:pt x="244552" y="77003"/>
                </a:lnTo>
                <a:lnTo>
                  <a:pt x="244092" y="77298"/>
                </a:lnTo>
                <a:lnTo>
                  <a:pt x="244033" y="77171"/>
                </a:lnTo>
                <a:lnTo>
                  <a:pt x="244056" y="76999"/>
                </a:lnTo>
                <a:lnTo>
                  <a:pt x="244004" y="76849"/>
                </a:lnTo>
                <a:lnTo>
                  <a:pt x="243674" y="76804"/>
                </a:lnTo>
                <a:lnTo>
                  <a:pt x="243112" y="77737"/>
                </a:lnTo>
                <a:lnTo>
                  <a:pt x="242618" y="77331"/>
                </a:lnTo>
                <a:lnTo>
                  <a:pt x="242259" y="76856"/>
                </a:lnTo>
                <a:lnTo>
                  <a:pt x="242034" y="76276"/>
                </a:lnTo>
                <a:lnTo>
                  <a:pt x="241937" y="75580"/>
                </a:lnTo>
                <a:lnTo>
                  <a:pt x="242468" y="74475"/>
                </a:lnTo>
                <a:lnTo>
                  <a:pt x="244597" y="72318"/>
                </a:lnTo>
                <a:lnTo>
                  <a:pt x="244408" y="72097"/>
                </a:lnTo>
                <a:lnTo>
                  <a:pt x="244158" y="71701"/>
                </a:lnTo>
                <a:lnTo>
                  <a:pt x="244067" y="71228"/>
                </a:lnTo>
                <a:lnTo>
                  <a:pt x="244287" y="70767"/>
                </a:lnTo>
                <a:lnTo>
                  <a:pt x="245101" y="70272"/>
                </a:lnTo>
                <a:lnTo>
                  <a:pt x="245487" y="70474"/>
                </a:lnTo>
                <a:lnTo>
                  <a:pt x="245759" y="70878"/>
                </a:lnTo>
                <a:lnTo>
                  <a:pt x="246183" y="70988"/>
                </a:lnTo>
                <a:lnTo>
                  <a:pt x="246964" y="70706"/>
                </a:lnTo>
                <a:lnTo>
                  <a:pt x="247435" y="70401"/>
                </a:lnTo>
                <a:lnTo>
                  <a:pt x="247784" y="69936"/>
                </a:lnTo>
                <a:close/>
                <a:moveTo>
                  <a:pt x="213957" y="59676"/>
                </a:moveTo>
                <a:lnTo>
                  <a:pt x="215450" y="61124"/>
                </a:lnTo>
                <a:lnTo>
                  <a:pt x="215749" y="62744"/>
                </a:lnTo>
                <a:lnTo>
                  <a:pt x="215339" y="64362"/>
                </a:lnTo>
                <a:lnTo>
                  <a:pt x="214711" y="65805"/>
                </a:lnTo>
                <a:lnTo>
                  <a:pt x="214411" y="65459"/>
                </a:lnTo>
                <a:lnTo>
                  <a:pt x="214120" y="65353"/>
                </a:lnTo>
                <a:lnTo>
                  <a:pt x="213798" y="65329"/>
                </a:lnTo>
                <a:lnTo>
                  <a:pt x="213414" y="65214"/>
                </a:lnTo>
                <a:lnTo>
                  <a:pt x="213677" y="62936"/>
                </a:lnTo>
                <a:lnTo>
                  <a:pt x="213667" y="61889"/>
                </a:lnTo>
                <a:lnTo>
                  <a:pt x="213385" y="61125"/>
                </a:lnTo>
                <a:close/>
                <a:moveTo>
                  <a:pt x="123386" y="0"/>
                </a:moveTo>
                <a:lnTo>
                  <a:pt x="123333" y="170"/>
                </a:lnTo>
                <a:lnTo>
                  <a:pt x="123266" y="937"/>
                </a:lnTo>
                <a:lnTo>
                  <a:pt x="123620" y="2087"/>
                </a:lnTo>
                <a:lnTo>
                  <a:pt x="124995" y="4186"/>
                </a:lnTo>
                <a:lnTo>
                  <a:pt x="125272" y="4933"/>
                </a:lnTo>
                <a:lnTo>
                  <a:pt x="128159" y="9525"/>
                </a:lnTo>
                <a:lnTo>
                  <a:pt x="129103" y="8722"/>
                </a:lnTo>
                <a:lnTo>
                  <a:pt x="130500" y="8968"/>
                </a:lnTo>
                <a:lnTo>
                  <a:pt x="134186" y="10306"/>
                </a:lnTo>
                <a:lnTo>
                  <a:pt x="135635" y="11151"/>
                </a:lnTo>
                <a:lnTo>
                  <a:pt x="136289" y="11368"/>
                </a:lnTo>
                <a:lnTo>
                  <a:pt x="136866" y="11302"/>
                </a:lnTo>
                <a:lnTo>
                  <a:pt x="138531" y="10593"/>
                </a:lnTo>
                <a:lnTo>
                  <a:pt x="147755" y="11696"/>
                </a:lnTo>
                <a:lnTo>
                  <a:pt x="149803" y="10717"/>
                </a:lnTo>
                <a:lnTo>
                  <a:pt x="149959" y="9415"/>
                </a:lnTo>
                <a:lnTo>
                  <a:pt x="149490" y="7903"/>
                </a:lnTo>
                <a:lnTo>
                  <a:pt x="148747" y="6626"/>
                </a:lnTo>
                <a:lnTo>
                  <a:pt x="147277" y="5387"/>
                </a:lnTo>
                <a:lnTo>
                  <a:pt x="146864" y="4235"/>
                </a:lnTo>
                <a:lnTo>
                  <a:pt x="147166" y="3613"/>
                </a:lnTo>
                <a:lnTo>
                  <a:pt x="148479" y="4542"/>
                </a:lnTo>
                <a:lnTo>
                  <a:pt x="149819" y="6666"/>
                </a:lnTo>
                <a:lnTo>
                  <a:pt x="152276" y="15048"/>
                </a:lnTo>
                <a:lnTo>
                  <a:pt x="155840" y="20515"/>
                </a:lnTo>
                <a:lnTo>
                  <a:pt x="156318" y="21788"/>
                </a:lnTo>
                <a:lnTo>
                  <a:pt x="156322" y="23600"/>
                </a:lnTo>
                <a:lnTo>
                  <a:pt x="156622" y="25575"/>
                </a:lnTo>
                <a:lnTo>
                  <a:pt x="157184" y="27512"/>
                </a:lnTo>
                <a:lnTo>
                  <a:pt x="157989" y="29235"/>
                </a:lnTo>
                <a:lnTo>
                  <a:pt x="157536" y="31130"/>
                </a:lnTo>
                <a:lnTo>
                  <a:pt x="158050" y="32966"/>
                </a:lnTo>
                <a:lnTo>
                  <a:pt x="157942" y="34148"/>
                </a:lnTo>
                <a:lnTo>
                  <a:pt x="155623" y="34070"/>
                </a:lnTo>
                <a:lnTo>
                  <a:pt x="156602" y="34684"/>
                </a:lnTo>
                <a:lnTo>
                  <a:pt x="157332" y="35499"/>
                </a:lnTo>
                <a:lnTo>
                  <a:pt x="158600" y="37948"/>
                </a:lnTo>
                <a:lnTo>
                  <a:pt x="162889" y="43902"/>
                </a:lnTo>
                <a:lnTo>
                  <a:pt x="165245" y="44526"/>
                </a:lnTo>
                <a:lnTo>
                  <a:pt x="169687" y="45171"/>
                </a:lnTo>
                <a:lnTo>
                  <a:pt x="168393" y="40712"/>
                </a:lnTo>
                <a:lnTo>
                  <a:pt x="168060" y="39968"/>
                </a:lnTo>
                <a:lnTo>
                  <a:pt x="168197" y="39215"/>
                </a:lnTo>
                <a:lnTo>
                  <a:pt x="168340" y="34418"/>
                </a:lnTo>
                <a:lnTo>
                  <a:pt x="173156" y="36617"/>
                </a:lnTo>
                <a:lnTo>
                  <a:pt x="174517" y="38276"/>
                </a:lnTo>
                <a:lnTo>
                  <a:pt x="174803" y="44950"/>
                </a:lnTo>
                <a:lnTo>
                  <a:pt x="175624" y="47217"/>
                </a:lnTo>
                <a:lnTo>
                  <a:pt x="177084" y="48984"/>
                </a:lnTo>
                <a:lnTo>
                  <a:pt x="179048" y="50770"/>
                </a:lnTo>
                <a:lnTo>
                  <a:pt x="180365" y="51670"/>
                </a:lnTo>
                <a:lnTo>
                  <a:pt x="181671" y="52089"/>
                </a:lnTo>
                <a:lnTo>
                  <a:pt x="184784" y="52406"/>
                </a:lnTo>
                <a:lnTo>
                  <a:pt x="185029" y="52114"/>
                </a:lnTo>
                <a:lnTo>
                  <a:pt x="185204" y="51443"/>
                </a:lnTo>
                <a:lnTo>
                  <a:pt x="185436" y="50772"/>
                </a:lnTo>
                <a:lnTo>
                  <a:pt x="185902" y="50511"/>
                </a:lnTo>
                <a:lnTo>
                  <a:pt x="186310" y="50628"/>
                </a:lnTo>
                <a:lnTo>
                  <a:pt x="186910" y="51006"/>
                </a:lnTo>
                <a:lnTo>
                  <a:pt x="187257" y="51116"/>
                </a:lnTo>
                <a:lnTo>
                  <a:pt x="187704" y="51003"/>
                </a:lnTo>
                <a:lnTo>
                  <a:pt x="188928" y="50339"/>
                </a:lnTo>
                <a:lnTo>
                  <a:pt x="189644" y="50970"/>
                </a:lnTo>
                <a:lnTo>
                  <a:pt x="191511" y="53530"/>
                </a:lnTo>
                <a:lnTo>
                  <a:pt x="191859" y="54444"/>
                </a:lnTo>
                <a:lnTo>
                  <a:pt x="192450" y="55092"/>
                </a:lnTo>
                <a:lnTo>
                  <a:pt x="196877" y="56249"/>
                </a:lnTo>
                <a:lnTo>
                  <a:pt x="200642" y="58013"/>
                </a:lnTo>
                <a:lnTo>
                  <a:pt x="202299" y="58366"/>
                </a:lnTo>
                <a:lnTo>
                  <a:pt x="201709" y="59789"/>
                </a:lnTo>
                <a:lnTo>
                  <a:pt x="202088" y="61057"/>
                </a:lnTo>
                <a:lnTo>
                  <a:pt x="203703" y="63556"/>
                </a:lnTo>
                <a:lnTo>
                  <a:pt x="202216" y="63763"/>
                </a:lnTo>
                <a:lnTo>
                  <a:pt x="200792" y="64240"/>
                </a:lnTo>
                <a:lnTo>
                  <a:pt x="201434" y="64918"/>
                </a:lnTo>
                <a:lnTo>
                  <a:pt x="201610" y="65641"/>
                </a:lnTo>
                <a:lnTo>
                  <a:pt x="201298" y="66315"/>
                </a:lnTo>
                <a:lnTo>
                  <a:pt x="200540" y="66830"/>
                </a:lnTo>
                <a:lnTo>
                  <a:pt x="202173" y="67758"/>
                </a:lnTo>
                <a:lnTo>
                  <a:pt x="202907" y="68296"/>
                </a:lnTo>
                <a:lnTo>
                  <a:pt x="204429" y="70918"/>
                </a:lnTo>
                <a:lnTo>
                  <a:pt x="204587" y="71308"/>
                </a:lnTo>
                <a:lnTo>
                  <a:pt x="205062" y="71632"/>
                </a:lnTo>
                <a:lnTo>
                  <a:pt x="207402" y="73643"/>
                </a:lnTo>
                <a:lnTo>
                  <a:pt x="209189" y="74506"/>
                </a:lnTo>
                <a:lnTo>
                  <a:pt x="209576" y="75162"/>
                </a:lnTo>
                <a:lnTo>
                  <a:pt x="209006" y="76299"/>
                </a:lnTo>
                <a:lnTo>
                  <a:pt x="209945" y="76682"/>
                </a:lnTo>
                <a:lnTo>
                  <a:pt x="211284" y="76665"/>
                </a:lnTo>
                <a:lnTo>
                  <a:pt x="212545" y="76363"/>
                </a:lnTo>
                <a:lnTo>
                  <a:pt x="213300" y="75823"/>
                </a:lnTo>
                <a:lnTo>
                  <a:pt x="213487" y="75004"/>
                </a:lnTo>
                <a:lnTo>
                  <a:pt x="212827" y="74743"/>
                </a:lnTo>
                <a:lnTo>
                  <a:pt x="211743" y="74554"/>
                </a:lnTo>
                <a:lnTo>
                  <a:pt x="210637" y="74008"/>
                </a:lnTo>
                <a:lnTo>
                  <a:pt x="211460" y="73236"/>
                </a:lnTo>
                <a:lnTo>
                  <a:pt x="212337" y="73107"/>
                </a:lnTo>
                <a:lnTo>
                  <a:pt x="213218" y="73158"/>
                </a:lnTo>
                <a:lnTo>
                  <a:pt x="214020" y="72828"/>
                </a:lnTo>
                <a:lnTo>
                  <a:pt x="214523" y="72014"/>
                </a:lnTo>
                <a:lnTo>
                  <a:pt x="214399" y="71189"/>
                </a:lnTo>
                <a:lnTo>
                  <a:pt x="213862" y="70533"/>
                </a:lnTo>
                <a:lnTo>
                  <a:pt x="213128" y="70216"/>
                </a:lnTo>
                <a:lnTo>
                  <a:pt x="212518" y="69733"/>
                </a:lnTo>
                <a:lnTo>
                  <a:pt x="212185" y="68704"/>
                </a:lnTo>
                <a:lnTo>
                  <a:pt x="212264" y="67547"/>
                </a:lnTo>
                <a:lnTo>
                  <a:pt x="212843" y="66651"/>
                </a:lnTo>
                <a:lnTo>
                  <a:pt x="213895" y="66391"/>
                </a:lnTo>
                <a:lnTo>
                  <a:pt x="214586" y="67082"/>
                </a:lnTo>
                <a:lnTo>
                  <a:pt x="215238" y="68039"/>
                </a:lnTo>
                <a:lnTo>
                  <a:pt x="216144" y="68587"/>
                </a:lnTo>
                <a:lnTo>
                  <a:pt x="217940" y="68797"/>
                </a:lnTo>
                <a:lnTo>
                  <a:pt x="218562" y="68501"/>
                </a:lnTo>
                <a:lnTo>
                  <a:pt x="219503" y="67659"/>
                </a:lnTo>
                <a:lnTo>
                  <a:pt x="220765" y="66865"/>
                </a:lnTo>
                <a:lnTo>
                  <a:pt x="221158" y="67451"/>
                </a:lnTo>
                <a:lnTo>
                  <a:pt x="220861" y="71509"/>
                </a:lnTo>
                <a:lnTo>
                  <a:pt x="221105" y="73887"/>
                </a:lnTo>
                <a:lnTo>
                  <a:pt x="221914" y="75848"/>
                </a:lnTo>
                <a:lnTo>
                  <a:pt x="223522" y="76483"/>
                </a:lnTo>
                <a:lnTo>
                  <a:pt x="222910" y="77363"/>
                </a:lnTo>
                <a:lnTo>
                  <a:pt x="222669" y="78333"/>
                </a:lnTo>
                <a:lnTo>
                  <a:pt x="223036" y="79012"/>
                </a:lnTo>
                <a:lnTo>
                  <a:pt x="224208" y="78996"/>
                </a:lnTo>
                <a:lnTo>
                  <a:pt x="224997" y="78455"/>
                </a:lnTo>
                <a:lnTo>
                  <a:pt x="225277" y="77658"/>
                </a:lnTo>
                <a:lnTo>
                  <a:pt x="225448" y="76722"/>
                </a:lnTo>
                <a:lnTo>
                  <a:pt x="225936" y="75750"/>
                </a:lnTo>
                <a:lnTo>
                  <a:pt x="226487" y="76366"/>
                </a:lnTo>
                <a:lnTo>
                  <a:pt x="226668" y="77000"/>
                </a:lnTo>
                <a:lnTo>
                  <a:pt x="226560" y="77636"/>
                </a:lnTo>
                <a:lnTo>
                  <a:pt x="226154" y="78251"/>
                </a:lnTo>
                <a:lnTo>
                  <a:pt x="227570" y="77801"/>
                </a:lnTo>
                <a:lnTo>
                  <a:pt x="228133" y="77517"/>
                </a:lnTo>
                <a:lnTo>
                  <a:pt x="228044" y="78409"/>
                </a:lnTo>
                <a:lnTo>
                  <a:pt x="227709" y="79181"/>
                </a:lnTo>
                <a:lnTo>
                  <a:pt x="227150" y="79821"/>
                </a:lnTo>
                <a:lnTo>
                  <a:pt x="226455" y="80354"/>
                </a:lnTo>
                <a:lnTo>
                  <a:pt x="227755" y="81285"/>
                </a:lnTo>
                <a:lnTo>
                  <a:pt x="228156" y="81505"/>
                </a:lnTo>
                <a:lnTo>
                  <a:pt x="227843" y="81908"/>
                </a:lnTo>
                <a:lnTo>
                  <a:pt x="227617" y="82495"/>
                </a:lnTo>
                <a:lnTo>
                  <a:pt x="227496" y="83202"/>
                </a:lnTo>
                <a:lnTo>
                  <a:pt x="227483" y="83995"/>
                </a:lnTo>
                <a:lnTo>
                  <a:pt x="230217" y="83059"/>
                </a:lnTo>
                <a:lnTo>
                  <a:pt x="231550" y="82762"/>
                </a:lnTo>
                <a:lnTo>
                  <a:pt x="232725" y="83043"/>
                </a:lnTo>
                <a:lnTo>
                  <a:pt x="232787" y="81318"/>
                </a:lnTo>
                <a:lnTo>
                  <a:pt x="234418" y="82330"/>
                </a:lnTo>
                <a:lnTo>
                  <a:pt x="235707" y="84392"/>
                </a:lnTo>
                <a:lnTo>
                  <a:pt x="234774" y="85805"/>
                </a:lnTo>
                <a:lnTo>
                  <a:pt x="235059" y="86397"/>
                </a:lnTo>
                <a:lnTo>
                  <a:pt x="235869" y="87405"/>
                </a:lnTo>
                <a:lnTo>
                  <a:pt x="236023" y="87760"/>
                </a:lnTo>
                <a:lnTo>
                  <a:pt x="236172" y="88492"/>
                </a:lnTo>
                <a:lnTo>
                  <a:pt x="236673" y="88761"/>
                </a:lnTo>
                <a:lnTo>
                  <a:pt x="237263" y="88877"/>
                </a:lnTo>
                <a:lnTo>
                  <a:pt x="237701" y="89217"/>
                </a:lnTo>
                <a:lnTo>
                  <a:pt x="238175" y="90740"/>
                </a:lnTo>
                <a:lnTo>
                  <a:pt x="237956" y="91749"/>
                </a:lnTo>
                <a:lnTo>
                  <a:pt x="237489" y="92620"/>
                </a:lnTo>
                <a:lnTo>
                  <a:pt x="237240" y="93746"/>
                </a:lnTo>
                <a:lnTo>
                  <a:pt x="237736" y="96035"/>
                </a:lnTo>
                <a:lnTo>
                  <a:pt x="238965" y="97567"/>
                </a:lnTo>
                <a:lnTo>
                  <a:pt x="242247" y="100387"/>
                </a:lnTo>
                <a:lnTo>
                  <a:pt x="240509" y="100514"/>
                </a:lnTo>
                <a:lnTo>
                  <a:pt x="240865" y="101819"/>
                </a:lnTo>
                <a:lnTo>
                  <a:pt x="242021" y="103567"/>
                </a:lnTo>
                <a:lnTo>
                  <a:pt x="242703" y="105030"/>
                </a:lnTo>
                <a:lnTo>
                  <a:pt x="242140" y="104669"/>
                </a:lnTo>
                <a:lnTo>
                  <a:pt x="241574" y="104501"/>
                </a:lnTo>
                <a:lnTo>
                  <a:pt x="240997" y="104535"/>
                </a:lnTo>
                <a:lnTo>
                  <a:pt x="240352" y="104755"/>
                </a:lnTo>
                <a:lnTo>
                  <a:pt x="240014" y="103933"/>
                </a:lnTo>
                <a:lnTo>
                  <a:pt x="239372" y="103533"/>
                </a:lnTo>
                <a:lnTo>
                  <a:pt x="238669" y="103559"/>
                </a:lnTo>
                <a:lnTo>
                  <a:pt x="238108" y="103986"/>
                </a:lnTo>
                <a:lnTo>
                  <a:pt x="237676" y="102877"/>
                </a:lnTo>
                <a:lnTo>
                  <a:pt x="237156" y="102035"/>
                </a:lnTo>
                <a:lnTo>
                  <a:pt x="236483" y="101451"/>
                </a:lnTo>
                <a:lnTo>
                  <a:pt x="235598" y="101126"/>
                </a:lnTo>
                <a:lnTo>
                  <a:pt x="236044" y="100354"/>
                </a:lnTo>
                <a:lnTo>
                  <a:pt x="236272" y="99431"/>
                </a:lnTo>
                <a:lnTo>
                  <a:pt x="236254" y="98466"/>
                </a:lnTo>
                <a:lnTo>
                  <a:pt x="235954" y="97637"/>
                </a:lnTo>
                <a:lnTo>
                  <a:pt x="235671" y="97303"/>
                </a:lnTo>
                <a:lnTo>
                  <a:pt x="234769" y="96597"/>
                </a:lnTo>
                <a:lnTo>
                  <a:pt x="234396" y="96440"/>
                </a:lnTo>
                <a:lnTo>
                  <a:pt x="233732" y="96513"/>
                </a:lnTo>
                <a:lnTo>
                  <a:pt x="233545" y="96816"/>
                </a:lnTo>
                <a:lnTo>
                  <a:pt x="233601" y="97363"/>
                </a:lnTo>
                <a:lnTo>
                  <a:pt x="233062" y="98017"/>
                </a:lnTo>
                <a:lnTo>
                  <a:pt x="232734" y="98664"/>
                </a:lnTo>
                <a:lnTo>
                  <a:pt x="232219" y="99079"/>
                </a:lnTo>
                <a:lnTo>
                  <a:pt x="231101" y="99088"/>
                </a:lnTo>
                <a:lnTo>
                  <a:pt x="230104" y="98726"/>
                </a:lnTo>
                <a:lnTo>
                  <a:pt x="229799" y="98210"/>
                </a:lnTo>
                <a:lnTo>
                  <a:pt x="229604" y="97562"/>
                </a:lnTo>
                <a:lnTo>
                  <a:pt x="228994" y="96830"/>
                </a:lnTo>
                <a:lnTo>
                  <a:pt x="227479" y="96186"/>
                </a:lnTo>
                <a:lnTo>
                  <a:pt x="227553" y="97385"/>
                </a:lnTo>
                <a:lnTo>
                  <a:pt x="228258" y="99318"/>
                </a:lnTo>
                <a:lnTo>
                  <a:pt x="228586" y="100859"/>
                </a:lnTo>
                <a:lnTo>
                  <a:pt x="227884" y="102353"/>
                </a:lnTo>
                <a:lnTo>
                  <a:pt x="226545" y="103762"/>
                </a:lnTo>
                <a:lnTo>
                  <a:pt x="224982" y="104592"/>
                </a:lnTo>
                <a:lnTo>
                  <a:pt x="223532" y="104316"/>
                </a:lnTo>
                <a:lnTo>
                  <a:pt x="223738" y="105578"/>
                </a:lnTo>
                <a:lnTo>
                  <a:pt x="224211" y="106667"/>
                </a:lnTo>
                <a:lnTo>
                  <a:pt x="225424" y="108569"/>
                </a:lnTo>
                <a:lnTo>
                  <a:pt x="225520" y="108887"/>
                </a:lnTo>
                <a:lnTo>
                  <a:pt x="225630" y="109813"/>
                </a:lnTo>
                <a:lnTo>
                  <a:pt x="225733" y="110120"/>
                </a:lnTo>
                <a:lnTo>
                  <a:pt x="226150" y="110390"/>
                </a:lnTo>
                <a:lnTo>
                  <a:pt x="227067" y="110437"/>
                </a:lnTo>
                <a:lnTo>
                  <a:pt x="227366" y="110561"/>
                </a:lnTo>
                <a:lnTo>
                  <a:pt x="227784" y="111530"/>
                </a:lnTo>
                <a:lnTo>
                  <a:pt x="227537" y="112259"/>
                </a:lnTo>
                <a:lnTo>
                  <a:pt x="226296" y="113756"/>
                </a:lnTo>
                <a:lnTo>
                  <a:pt x="227322" y="114362"/>
                </a:lnTo>
                <a:lnTo>
                  <a:pt x="228017" y="116915"/>
                </a:lnTo>
                <a:lnTo>
                  <a:pt x="229440" y="117657"/>
                </a:lnTo>
                <a:lnTo>
                  <a:pt x="229777" y="118051"/>
                </a:lnTo>
                <a:lnTo>
                  <a:pt x="230620" y="119905"/>
                </a:lnTo>
                <a:lnTo>
                  <a:pt x="230761" y="120584"/>
                </a:lnTo>
                <a:lnTo>
                  <a:pt x="231049" y="120966"/>
                </a:lnTo>
                <a:lnTo>
                  <a:pt x="231774" y="120888"/>
                </a:lnTo>
                <a:lnTo>
                  <a:pt x="232580" y="120651"/>
                </a:lnTo>
                <a:lnTo>
                  <a:pt x="233095" y="120555"/>
                </a:lnTo>
                <a:lnTo>
                  <a:pt x="233901" y="120925"/>
                </a:lnTo>
                <a:lnTo>
                  <a:pt x="234330" y="121397"/>
                </a:lnTo>
                <a:lnTo>
                  <a:pt x="234572" y="122008"/>
                </a:lnTo>
                <a:lnTo>
                  <a:pt x="234771" y="122819"/>
                </a:lnTo>
                <a:lnTo>
                  <a:pt x="234856" y="126084"/>
                </a:lnTo>
                <a:lnTo>
                  <a:pt x="234671" y="126477"/>
                </a:lnTo>
                <a:lnTo>
                  <a:pt x="234316" y="126796"/>
                </a:lnTo>
                <a:lnTo>
                  <a:pt x="233960" y="127236"/>
                </a:lnTo>
                <a:lnTo>
                  <a:pt x="233725" y="128003"/>
                </a:lnTo>
                <a:lnTo>
                  <a:pt x="233593" y="128752"/>
                </a:lnTo>
                <a:lnTo>
                  <a:pt x="233351" y="129318"/>
                </a:lnTo>
                <a:lnTo>
                  <a:pt x="233023" y="129761"/>
                </a:lnTo>
                <a:lnTo>
                  <a:pt x="232618" y="130135"/>
                </a:lnTo>
                <a:lnTo>
                  <a:pt x="233868" y="130053"/>
                </a:lnTo>
                <a:lnTo>
                  <a:pt x="234882" y="129161"/>
                </a:lnTo>
                <a:lnTo>
                  <a:pt x="236201" y="127029"/>
                </a:lnTo>
                <a:lnTo>
                  <a:pt x="237053" y="127899"/>
                </a:lnTo>
                <a:lnTo>
                  <a:pt x="237681" y="128803"/>
                </a:lnTo>
                <a:lnTo>
                  <a:pt x="238381" y="129535"/>
                </a:lnTo>
                <a:lnTo>
                  <a:pt x="239406" y="129920"/>
                </a:lnTo>
                <a:lnTo>
                  <a:pt x="241483" y="129683"/>
                </a:lnTo>
                <a:lnTo>
                  <a:pt x="242484" y="129814"/>
                </a:lnTo>
                <a:lnTo>
                  <a:pt x="242854" y="130579"/>
                </a:lnTo>
                <a:lnTo>
                  <a:pt x="244283" y="132288"/>
                </a:lnTo>
                <a:lnTo>
                  <a:pt x="245005" y="132916"/>
                </a:lnTo>
                <a:lnTo>
                  <a:pt x="245349" y="132812"/>
                </a:lnTo>
                <a:lnTo>
                  <a:pt x="245565" y="132440"/>
                </a:lnTo>
                <a:lnTo>
                  <a:pt x="245928" y="132255"/>
                </a:lnTo>
                <a:lnTo>
                  <a:pt x="246875" y="132319"/>
                </a:lnTo>
                <a:lnTo>
                  <a:pt x="247983" y="132535"/>
                </a:lnTo>
                <a:lnTo>
                  <a:pt x="248813" y="133187"/>
                </a:lnTo>
                <a:lnTo>
                  <a:pt x="248944" y="134586"/>
                </a:lnTo>
                <a:lnTo>
                  <a:pt x="247832" y="134033"/>
                </a:lnTo>
                <a:lnTo>
                  <a:pt x="246546" y="133616"/>
                </a:lnTo>
                <a:lnTo>
                  <a:pt x="245810" y="133805"/>
                </a:lnTo>
                <a:lnTo>
                  <a:pt x="246355" y="135055"/>
                </a:lnTo>
                <a:lnTo>
                  <a:pt x="246468" y="136260"/>
                </a:lnTo>
                <a:lnTo>
                  <a:pt x="245732" y="137250"/>
                </a:lnTo>
                <a:lnTo>
                  <a:pt x="245390" y="137974"/>
                </a:lnTo>
                <a:lnTo>
                  <a:pt x="246680" y="138398"/>
                </a:lnTo>
                <a:lnTo>
                  <a:pt x="248985" y="137937"/>
                </a:lnTo>
                <a:lnTo>
                  <a:pt x="250038" y="138050"/>
                </a:lnTo>
                <a:lnTo>
                  <a:pt x="250377" y="139090"/>
                </a:lnTo>
                <a:lnTo>
                  <a:pt x="250884" y="139848"/>
                </a:lnTo>
                <a:lnTo>
                  <a:pt x="253578" y="140423"/>
                </a:lnTo>
                <a:lnTo>
                  <a:pt x="254313" y="141377"/>
                </a:lnTo>
                <a:lnTo>
                  <a:pt x="254426" y="142607"/>
                </a:lnTo>
                <a:lnTo>
                  <a:pt x="254903" y="143604"/>
                </a:lnTo>
                <a:lnTo>
                  <a:pt x="255631" y="144304"/>
                </a:lnTo>
                <a:lnTo>
                  <a:pt x="256490" y="144624"/>
                </a:lnTo>
                <a:lnTo>
                  <a:pt x="256588" y="145106"/>
                </a:lnTo>
                <a:lnTo>
                  <a:pt x="258266" y="147908"/>
                </a:lnTo>
                <a:lnTo>
                  <a:pt x="257983" y="150559"/>
                </a:lnTo>
                <a:lnTo>
                  <a:pt x="255199" y="154282"/>
                </a:lnTo>
                <a:lnTo>
                  <a:pt x="254921" y="157150"/>
                </a:lnTo>
                <a:lnTo>
                  <a:pt x="256472" y="161262"/>
                </a:lnTo>
                <a:lnTo>
                  <a:pt x="256979" y="161949"/>
                </a:lnTo>
                <a:lnTo>
                  <a:pt x="257536" y="161704"/>
                </a:lnTo>
                <a:lnTo>
                  <a:pt x="258192" y="160386"/>
                </a:lnTo>
                <a:lnTo>
                  <a:pt x="258558" y="160117"/>
                </a:lnTo>
                <a:lnTo>
                  <a:pt x="259143" y="160187"/>
                </a:lnTo>
                <a:lnTo>
                  <a:pt x="259215" y="160287"/>
                </a:lnTo>
                <a:lnTo>
                  <a:pt x="259233" y="160584"/>
                </a:lnTo>
                <a:lnTo>
                  <a:pt x="259625" y="161258"/>
                </a:lnTo>
                <a:lnTo>
                  <a:pt x="259666" y="161539"/>
                </a:lnTo>
                <a:lnTo>
                  <a:pt x="259560" y="161864"/>
                </a:lnTo>
                <a:lnTo>
                  <a:pt x="259503" y="162128"/>
                </a:lnTo>
                <a:lnTo>
                  <a:pt x="259747" y="162284"/>
                </a:lnTo>
                <a:lnTo>
                  <a:pt x="260707" y="162352"/>
                </a:lnTo>
                <a:lnTo>
                  <a:pt x="260893" y="162422"/>
                </a:lnTo>
                <a:lnTo>
                  <a:pt x="261202" y="163508"/>
                </a:lnTo>
                <a:lnTo>
                  <a:pt x="261231" y="164216"/>
                </a:lnTo>
                <a:lnTo>
                  <a:pt x="260903" y="164483"/>
                </a:lnTo>
                <a:lnTo>
                  <a:pt x="260614" y="165171"/>
                </a:lnTo>
                <a:lnTo>
                  <a:pt x="260981" y="166841"/>
                </a:lnTo>
                <a:lnTo>
                  <a:pt x="262006" y="169627"/>
                </a:lnTo>
                <a:lnTo>
                  <a:pt x="261500" y="170168"/>
                </a:lnTo>
                <a:lnTo>
                  <a:pt x="260946" y="170534"/>
                </a:lnTo>
                <a:lnTo>
                  <a:pt x="260308" y="170758"/>
                </a:lnTo>
                <a:lnTo>
                  <a:pt x="259558" y="170848"/>
                </a:lnTo>
                <a:lnTo>
                  <a:pt x="260132" y="171773"/>
                </a:lnTo>
                <a:lnTo>
                  <a:pt x="262105" y="172385"/>
                </a:lnTo>
                <a:lnTo>
                  <a:pt x="263006" y="173241"/>
                </a:lnTo>
                <a:lnTo>
                  <a:pt x="261822" y="174079"/>
                </a:lnTo>
                <a:lnTo>
                  <a:pt x="260546" y="174683"/>
                </a:lnTo>
                <a:lnTo>
                  <a:pt x="259461" y="175527"/>
                </a:lnTo>
                <a:lnTo>
                  <a:pt x="258881" y="177101"/>
                </a:lnTo>
                <a:lnTo>
                  <a:pt x="259046" y="179145"/>
                </a:lnTo>
                <a:lnTo>
                  <a:pt x="260011" y="179154"/>
                </a:lnTo>
                <a:lnTo>
                  <a:pt x="262987" y="177329"/>
                </a:lnTo>
                <a:lnTo>
                  <a:pt x="263424" y="178496"/>
                </a:lnTo>
                <a:lnTo>
                  <a:pt x="264466" y="179021"/>
                </a:lnTo>
                <a:lnTo>
                  <a:pt x="265150" y="179158"/>
                </a:lnTo>
                <a:lnTo>
                  <a:pt x="263426" y="187697"/>
                </a:lnTo>
                <a:cubicBezTo>
                  <a:pt x="242613" y="236904"/>
                  <a:pt x="193889" y="271431"/>
                  <a:pt x="137100" y="271431"/>
                </a:cubicBezTo>
                <a:cubicBezTo>
                  <a:pt x="61382" y="271431"/>
                  <a:pt x="0" y="210049"/>
                  <a:pt x="0" y="134331"/>
                </a:cubicBezTo>
                <a:cubicBezTo>
                  <a:pt x="0" y="77543"/>
                  <a:pt x="34527" y="28818"/>
                  <a:pt x="83735" y="8005"/>
                </a:cubicBezTo>
                <a:close/>
              </a:path>
            </a:pathLst>
          </a:cu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spcAft>
                <a:spcPts val="600"/>
              </a:spcAft>
            </a:pPr>
            <a:r>
              <a:rPr lang="en-US" sz="1000" b="1">
                <a:solidFill>
                  <a:schemeClr val="bg1"/>
                </a:solidFill>
              </a:rPr>
              <a:t>2</a:t>
            </a:r>
          </a:p>
        </p:txBody>
      </p:sp>
      <p:sp>
        <p:nvSpPr>
          <p:cNvPr id="7" name="TextBox 6">
            <a:extLst>
              <a:ext uri="{FF2B5EF4-FFF2-40B4-BE49-F238E27FC236}">
                <a16:creationId xmlns:a16="http://schemas.microsoft.com/office/drawing/2014/main" id="{13D38166-D4C4-B8DE-8023-3A9E985F7229}"/>
              </a:ext>
            </a:extLst>
          </p:cNvPr>
          <p:cNvSpPr txBox="1"/>
          <p:nvPr/>
        </p:nvSpPr>
        <p:spPr>
          <a:xfrm>
            <a:off x="6259576" y="6071705"/>
            <a:ext cx="521297" cy="230832"/>
          </a:xfrm>
          <a:prstGeom prst="rect">
            <a:avLst/>
          </a:prstGeom>
        </p:spPr>
        <p:txBody>
          <a:bodyPr wrap="none" rtlCol="0">
            <a:spAutoFit/>
          </a:bodyPr>
          <a:lstStyle/>
          <a:p>
            <a:pPr algn="l">
              <a:spcAft>
                <a:spcPts val="600"/>
              </a:spcAft>
            </a:pPr>
            <a:r>
              <a:rPr lang="en-US" sz="900" b="1"/>
              <a:t>Legend</a:t>
            </a:r>
          </a:p>
        </p:txBody>
      </p:sp>
      <p:sp>
        <p:nvSpPr>
          <p:cNvPr id="27" name="Freeform 26">
            <a:extLst>
              <a:ext uri="{FF2B5EF4-FFF2-40B4-BE49-F238E27FC236}">
                <a16:creationId xmlns:a16="http://schemas.microsoft.com/office/drawing/2014/main" id="{B04CC164-A071-F261-B22D-376994469E4E}"/>
              </a:ext>
            </a:extLst>
          </p:cNvPr>
          <p:cNvSpPr/>
          <p:nvPr/>
        </p:nvSpPr>
        <p:spPr>
          <a:xfrm>
            <a:off x="6815874" y="6108764"/>
            <a:ext cx="193773" cy="193773"/>
          </a:xfrm>
          <a:custGeom>
            <a:avLst/>
            <a:gdLst>
              <a:gd name="connsiteX0" fmla="*/ 156036 w 312072"/>
              <a:gd name="connsiteY0" fmla="*/ 0 h 312072"/>
              <a:gd name="connsiteX1" fmla="*/ 312072 w 312072"/>
              <a:gd name="connsiteY1" fmla="*/ 156036 h 312072"/>
              <a:gd name="connsiteX2" fmla="*/ 156036 w 312072"/>
              <a:gd name="connsiteY2" fmla="*/ 312072 h 312072"/>
              <a:gd name="connsiteX3" fmla="*/ 0 w 312072"/>
              <a:gd name="connsiteY3" fmla="*/ 156036 h 312072"/>
              <a:gd name="connsiteX4" fmla="*/ 156036 w 312072"/>
              <a:gd name="connsiteY4" fmla="*/ 0 h 31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2" h="312072">
                <a:moveTo>
                  <a:pt x="156036" y="0"/>
                </a:moveTo>
                <a:cubicBezTo>
                  <a:pt x="242212" y="0"/>
                  <a:pt x="312072" y="69860"/>
                  <a:pt x="312072" y="156036"/>
                </a:cubicBezTo>
                <a:cubicBezTo>
                  <a:pt x="312072" y="242212"/>
                  <a:pt x="242212" y="312072"/>
                  <a:pt x="156036" y="312072"/>
                </a:cubicBezTo>
                <a:cubicBezTo>
                  <a:pt x="69860" y="312072"/>
                  <a:pt x="0" y="242212"/>
                  <a:pt x="0" y="156036"/>
                </a:cubicBezTo>
                <a:cubicBezTo>
                  <a:pt x="0" y="69860"/>
                  <a:pt x="69860" y="0"/>
                  <a:pt x="156036" y="0"/>
                </a:cubicBezTo>
                <a:close/>
              </a:path>
            </a:pathLst>
          </a:cu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88000" tIns="0" rIns="0" bIns="0" numCol="1" spcCol="0" rtlCol="0" fromWordArt="0" anchor="ctr" anchorCtr="0" forceAA="0" compatLnSpc="1">
            <a:prstTxWarp prst="textNoShape">
              <a:avLst/>
            </a:prstTxWarp>
            <a:noAutofit/>
          </a:bodyPr>
          <a:lstStyle/>
          <a:p>
            <a:pPr>
              <a:spcAft>
                <a:spcPts val="600"/>
              </a:spcAft>
            </a:pPr>
            <a:r>
              <a:rPr lang="en-US" sz="800">
                <a:solidFill>
                  <a:schemeClr val="tx1"/>
                </a:solidFill>
              </a:rPr>
              <a:t>Very remote</a:t>
            </a:r>
          </a:p>
        </p:txBody>
      </p:sp>
      <p:sp>
        <p:nvSpPr>
          <p:cNvPr id="24" name="Freeform 23">
            <a:extLst>
              <a:ext uri="{FF2B5EF4-FFF2-40B4-BE49-F238E27FC236}">
                <a16:creationId xmlns:a16="http://schemas.microsoft.com/office/drawing/2014/main" id="{EFAA1060-EA60-A941-EE45-2DE1D5977B3F}"/>
              </a:ext>
            </a:extLst>
          </p:cNvPr>
          <p:cNvSpPr/>
          <p:nvPr/>
        </p:nvSpPr>
        <p:spPr>
          <a:xfrm>
            <a:off x="6815874" y="6276836"/>
            <a:ext cx="193773" cy="193773"/>
          </a:xfrm>
          <a:custGeom>
            <a:avLst/>
            <a:gdLst>
              <a:gd name="connsiteX0" fmla="*/ 156036 w 312072"/>
              <a:gd name="connsiteY0" fmla="*/ 0 h 312072"/>
              <a:gd name="connsiteX1" fmla="*/ 312072 w 312072"/>
              <a:gd name="connsiteY1" fmla="*/ 156036 h 312072"/>
              <a:gd name="connsiteX2" fmla="*/ 156036 w 312072"/>
              <a:gd name="connsiteY2" fmla="*/ 312072 h 312072"/>
              <a:gd name="connsiteX3" fmla="*/ 0 w 312072"/>
              <a:gd name="connsiteY3" fmla="*/ 156036 h 312072"/>
              <a:gd name="connsiteX4" fmla="*/ 156036 w 312072"/>
              <a:gd name="connsiteY4" fmla="*/ 0 h 31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2" h="312072">
                <a:moveTo>
                  <a:pt x="156036" y="0"/>
                </a:moveTo>
                <a:cubicBezTo>
                  <a:pt x="242212" y="0"/>
                  <a:pt x="312072" y="69860"/>
                  <a:pt x="312072" y="156036"/>
                </a:cubicBezTo>
                <a:cubicBezTo>
                  <a:pt x="312072" y="242212"/>
                  <a:pt x="242212" y="312072"/>
                  <a:pt x="156036" y="312072"/>
                </a:cubicBezTo>
                <a:cubicBezTo>
                  <a:pt x="69860" y="312072"/>
                  <a:pt x="0" y="242212"/>
                  <a:pt x="0" y="156036"/>
                </a:cubicBezTo>
                <a:cubicBezTo>
                  <a:pt x="0" y="69860"/>
                  <a:pt x="69860" y="0"/>
                  <a:pt x="156036" y="0"/>
                </a:cubicBezTo>
                <a:close/>
              </a:path>
            </a:pathLst>
          </a:custGeom>
          <a:solidFill>
            <a:schemeClr val="tx2">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88000" tIns="0" rIns="0" bIns="0" numCol="1" spcCol="0" rtlCol="0" fromWordArt="0" anchor="ctr" anchorCtr="0" forceAA="0" compatLnSpc="1">
            <a:prstTxWarp prst="textNoShape">
              <a:avLst/>
            </a:prstTxWarp>
            <a:noAutofit/>
          </a:bodyPr>
          <a:lstStyle/>
          <a:p>
            <a:pPr>
              <a:spcAft>
                <a:spcPts val="600"/>
              </a:spcAft>
            </a:pPr>
            <a:r>
              <a:rPr lang="en-US" sz="800">
                <a:solidFill>
                  <a:schemeClr val="tx1"/>
                </a:solidFill>
              </a:rPr>
              <a:t>Remote</a:t>
            </a:r>
          </a:p>
        </p:txBody>
      </p:sp>
      <p:sp>
        <p:nvSpPr>
          <p:cNvPr id="23" name="Freeform 22">
            <a:extLst>
              <a:ext uri="{FF2B5EF4-FFF2-40B4-BE49-F238E27FC236}">
                <a16:creationId xmlns:a16="http://schemas.microsoft.com/office/drawing/2014/main" id="{223C011F-DBD9-1A1F-C570-E97CC233CC5B}"/>
              </a:ext>
            </a:extLst>
          </p:cNvPr>
          <p:cNvSpPr/>
          <p:nvPr/>
        </p:nvSpPr>
        <p:spPr>
          <a:xfrm>
            <a:off x="6815874" y="6444908"/>
            <a:ext cx="193773" cy="193773"/>
          </a:xfrm>
          <a:custGeom>
            <a:avLst/>
            <a:gdLst>
              <a:gd name="connsiteX0" fmla="*/ 156036 w 312072"/>
              <a:gd name="connsiteY0" fmla="*/ 0 h 312072"/>
              <a:gd name="connsiteX1" fmla="*/ 312072 w 312072"/>
              <a:gd name="connsiteY1" fmla="*/ 156036 h 312072"/>
              <a:gd name="connsiteX2" fmla="*/ 156036 w 312072"/>
              <a:gd name="connsiteY2" fmla="*/ 312072 h 312072"/>
              <a:gd name="connsiteX3" fmla="*/ 0 w 312072"/>
              <a:gd name="connsiteY3" fmla="*/ 156036 h 312072"/>
              <a:gd name="connsiteX4" fmla="*/ 156036 w 312072"/>
              <a:gd name="connsiteY4" fmla="*/ 0 h 31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2" h="312072">
                <a:moveTo>
                  <a:pt x="156036" y="0"/>
                </a:moveTo>
                <a:cubicBezTo>
                  <a:pt x="242212" y="0"/>
                  <a:pt x="312072" y="69860"/>
                  <a:pt x="312072" y="156036"/>
                </a:cubicBezTo>
                <a:cubicBezTo>
                  <a:pt x="312072" y="242212"/>
                  <a:pt x="242212" y="312072"/>
                  <a:pt x="156036" y="312072"/>
                </a:cubicBezTo>
                <a:cubicBezTo>
                  <a:pt x="69860" y="312072"/>
                  <a:pt x="0" y="242212"/>
                  <a:pt x="0" y="156036"/>
                </a:cubicBezTo>
                <a:cubicBezTo>
                  <a:pt x="0" y="69860"/>
                  <a:pt x="69860" y="0"/>
                  <a:pt x="156036" y="0"/>
                </a:cubicBezTo>
                <a:close/>
              </a:path>
            </a:pathLst>
          </a:cu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88000" tIns="0" rIns="0" bIns="0" numCol="1" spcCol="0" rtlCol="0" fromWordArt="0" anchor="ctr" anchorCtr="0" forceAA="0" compatLnSpc="1">
            <a:prstTxWarp prst="textNoShape">
              <a:avLst/>
            </a:prstTxWarp>
            <a:noAutofit/>
          </a:bodyPr>
          <a:lstStyle/>
          <a:p>
            <a:pPr>
              <a:spcAft>
                <a:spcPts val="600"/>
              </a:spcAft>
            </a:pPr>
            <a:r>
              <a:rPr lang="en-US" sz="800">
                <a:solidFill>
                  <a:schemeClr val="tx1"/>
                </a:solidFill>
              </a:rPr>
              <a:t>Outer regional</a:t>
            </a:r>
          </a:p>
        </p:txBody>
      </p:sp>
      <p:sp>
        <p:nvSpPr>
          <p:cNvPr id="21" name="Freeform 20">
            <a:extLst>
              <a:ext uri="{FF2B5EF4-FFF2-40B4-BE49-F238E27FC236}">
                <a16:creationId xmlns:a16="http://schemas.microsoft.com/office/drawing/2014/main" id="{FEB66DA8-1B8E-6EFB-A3FC-B6B3B771F429}"/>
              </a:ext>
            </a:extLst>
          </p:cNvPr>
          <p:cNvSpPr/>
          <p:nvPr/>
        </p:nvSpPr>
        <p:spPr>
          <a:xfrm>
            <a:off x="6815874" y="6612980"/>
            <a:ext cx="193773" cy="193773"/>
          </a:xfrm>
          <a:custGeom>
            <a:avLst/>
            <a:gdLst>
              <a:gd name="connsiteX0" fmla="*/ 156036 w 312072"/>
              <a:gd name="connsiteY0" fmla="*/ 0 h 312072"/>
              <a:gd name="connsiteX1" fmla="*/ 312072 w 312072"/>
              <a:gd name="connsiteY1" fmla="*/ 156036 h 312072"/>
              <a:gd name="connsiteX2" fmla="*/ 156036 w 312072"/>
              <a:gd name="connsiteY2" fmla="*/ 312072 h 312072"/>
              <a:gd name="connsiteX3" fmla="*/ 0 w 312072"/>
              <a:gd name="connsiteY3" fmla="*/ 156036 h 312072"/>
              <a:gd name="connsiteX4" fmla="*/ 156036 w 312072"/>
              <a:gd name="connsiteY4" fmla="*/ 0 h 31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2" h="312072">
                <a:moveTo>
                  <a:pt x="156036" y="0"/>
                </a:moveTo>
                <a:cubicBezTo>
                  <a:pt x="242212" y="0"/>
                  <a:pt x="312072" y="69860"/>
                  <a:pt x="312072" y="156036"/>
                </a:cubicBezTo>
                <a:cubicBezTo>
                  <a:pt x="312072" y="242212"/>
                  <a:pt x="242212" y="312072"/>
                  <a:pt x="156036" y="312072"/>
                </a:cubicBezTo>
                <a:cubicBezTo>
                  <a:pt x="69860" y="312072"/>
                  <a:pt x="0" y="242212"/>
                  <a:pt x="0" y="156036"/>
                </a:cubicBezTo>
                <a:cubicBezTo>
                  <a:pt x="0" y="69860"/>
                  <a:pt x="69860" y="0"/>
                  <a:pt x="156036" y="0"/>
                </a:cubicBezTo>
                <a:close/>
              </a:path>
            </a:pathLst>
          </a:cu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288000" tIns="0" rIns="0" bIns="0" numCol="1" spcCol="0" rtlCol="0" fromWordArt="0" anchor="ctr" anchorCtr="0" forceAA="0" compatLnSpc="1">
            <a:prstTxWarp prst="textNoShape">
              <a:avLst/>
            </a:prstTxWarp>
            <a:noAutofit/>
          </a:bodyPr>
          <a:lstStyle/>
          <a:p>
            <a:pPr>
              <a:spcAft>
                <a:spcPts val="600"/>
              </a:spcAft>
            </a:pPr>
            <a:r>
              <a:rPr lang="en-US" sz="800">
                <a:solidFill>
                  <a:schemeClr val="accent2">
                    <a:lumMod val="10000"/>
                  </a:schemeClr>
                </a:solidFill>
                <a:highlight>
                  <a:srgbClr val="C0C0C0"/>
                </a:highlight>
              </a:rPr>
              <a:t>Inner regional</a:t>
            </a:r>
          </a:p>
        </p:txBody>
      </p:sp>
      <p:sp>
        <p:nvSpPr>
          <p:cNvPr id="3" name="Slide Number Placeholder 2">
            <a:extLst>
              <a:ext uri="{FF2B5EF4-FFF2-40B4-BE49-F238E27FC236}">
                <a16:creationId xmlns:a16="http://schemas.microsoft.com/office/drawing/2014/main" id="{AC8CE7A8-3B93-6748-BB7F-0F1A2F3C6836}"/>
              </a:ext>
            </a:extLst>
          </p:cNvPr>
          <p:cNvSpPr>
            <a:spLocks noGrp="1"/>
          </p:cNvSpPr>
          <p:nvPr>
            <p:ph type="sldNum" sz="quarter" idx="10"/>
          </p:nvPr>
        </p:nvSpPr>
        <p:spPr>
          <a:xfrm>
            <a:off x="9237985" y="6302537"/>
            <a:ext cx="502866" cy="365125"/>
          </a:xfrm>
        </p:spPr>
        <p:txBody>
          <a:bodyPr/>
          <a:lstStyle/>
          <a:p>
            <a:fld id="{8E793E86-3D78-F546-A494-18B76795FC70}" type="slidenum">
              <a:rPr lang="en-US" smtClean="0"/>
              <a:pPr/>
              <a:t>9</a:t>
            </a:fld>
            <a:endParaRPr lang="en-US"/>
          </a:p>
        </p:txBody>
      </p:sp>
    </p:spTree>
    <p:extLst>
      <p:ext uri="{BB962C8B-B14F-4D97-AF65-F5344CB8AC3E}">
        <p14:creationId xmlns:p14="http://schemas.microsoft.com/office/powerpoint/2010/main" val="282113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2024F-5E7C-5FF4-870F-E3A6435F2473}"/>
              </a:ext>
            </a:extLst>
          </p:cNvPr>
          <p:cNvSpPr>
            <a:spLocks noGrp="1"/>
          </p:cNvSpPr>
          <p:nvPr>
            <p:ph type="title"/>
          </p:nvPr>
        </p:nvSpPr>
        <p:spPr/>
        <p:txBody>
          <a:bodyPr/>
          <a:lstStyle/>
          <a:p>
            <a:r>
              <a:rPr lang="en-US" dirty="0"/>
              <a:t>Participant archetypes</a:t>
            </a:r>
          </a:p>
        </p:txBody>
      </p:sp>
      <p:sp>
        <p:nvSpPr>
          <p:cNvPr id="2" name="Text Placeholder 1">
            <a:extLst>
              <a:ext uri="{FF2B5EF4-FFF2-40B4-BE49-F238E27FC236}">
                <a16:creationId xmlns:a16="http://schemas.microsoft.com/office/drawing/2014/main" id="{3CAC23A5-C55D-3FF5-5872-2FA1D5D7BB7E}"/>
              </a:ext>
            </a:extLst>
          </p:cNvPr>
          <p:cNvSpPr>
            <a:spLocks noGrp="1"/>
          </p:cNvSpPr>
          <p:nvPr>
            <p:ph type="body" sz="quarter" idx="13"/>
          </p:nvPr>
        </p:nvSpPr>
        <p:spPr>
          <a:xfrm>
            <a:off x="165148" y="579823"/>
            <a:ext cx="9575704" cy="492443"/>
          </a:xfrm>
        </p:spPr>
        <p:txBody>
          <a:bodyPr/>
          <a:lstStyle/>
          <a:p>
            <a:r>
              <a:rPr lang="en-US"/>
              <a:t>There are two broad participant archetypes that have successfully participated in the FLP: ‘Sprinters’ who are actively seeking to improve their leadership capability and ‘Marathon Runners’ with high potential and experience, who need a ‘push’ into leadership. </a:t>
            </a:r>
          </a:p>
        </p:txBody>
      </p:sp>
      <p:grpSp>
        <p:nvGrpSpPr>
          <p:cNvPr id="8" name="Group 7" descr="Description of archetypes of participants: Sprinters and Marathon Runners. ">
            <a:extLst>
              <a:ext uri="{FF2B5EF4-FFF2-40B4-BE49-F238E27FC236}">
                <a16:creationId xmlns:a16="http://schemas.microsoft.com/office/drawing/2014/main" id="{F608FFC9-171D-3DEC-7C7B-0893D18F44EA}"/>
              </a:ext>
            </a:extLst>
          </p:cNvPr>
          <p:cNvGrpSpPr/>
          <p:nvPr/>
        </p:nvGrpSpPr>
        <p:grpSpPr>
          <a:xfrm>
            <a:off x="1120063" y="1176348"/>
            <a:ext cx="7665875" cy="4669540"/>
            <a:chOff x="1407217" y="1176348"/>
            <a:chExt cx="7665875" cy="4669540"/>
          </a:xfrm>
        </p:grpSpPr>
        <p:sp>
          <p:nvSpPr>
            <p:cNvPr id="9" name="TextBox 8">
              <a:extLst>
                <a:ext uri="{FF2B5EF4-FFF2-40B4-BE49-F238E27FC236}">
                  <a16:creationId xmlns:a16="http://schemas.microsoft.com/office/drawing/2014/main" id="{D1AD7B28-D552-4325-449A-6C8058254285}"/>
                </a:ext>
              </a:extLst>
            </p:cNvPr>
            <p:cNvSpPr txBox="1"/>
            <p:nvPr/>
          </p:nvSpPr>
          <p:spPr>
            <a:xfrm>
              <a:off x="2632750" y="2342474"/>
              <a:ext cx="2630801" cy="261610"/>
            </a:xfrm>
            <a:prstGeom prst="rect">
              <a:avLst/>
            </a:prstGeom>
          </p:spPr>
          <p:txBody>
            <a:bodyPr wrap="square" rtlCol="0">
              <a:spAutoFit/>
            </a:bodyPr>
            <a:lstStyle/>
            <a:p>
              <a:pPr algn="l">
                <a:spcAft>
                  <a:spcPts val="600"/>
                </a:spcAft>
              </a:pPr>
              <a:r>
                <a:rPr lang="en-US" sz="1100" b="1">
                  <a:solidFill>
                    <a:schemeClr val="tx2"/>
                  </a:solidFill>
                </a:rPr>
                <a:t>Sprinters</a:t>
              </a:r>
            </a:p>
          </p:txBody>
        </p:sp>
        <p:sp>
          <p:nvSpPr>
            <p:cNvPr id="10" name="TextBox 9">
              <a:extLst>
                <a:ext uri="{FF2B5EF4-FFF2-40B4-BE49-F238E27FC236}">
                  <a16:creationId xmlns:a16="http://schemas.microsoft.com/office/drawing/2014/main" id="{ACEC8FD6-2830-B7DE-FB50-EBFC84E437E5}"/>
                </a:ext>
              </a:extLst>
            </p:cNvPr>
            <p:cNvSpPr txBox="1"/>
            <p:nvPr/>
          </p:nvSpPr>
          <p:spPr>
            <a:xfrm>
              <a:off x="6442291" y="2396691"/>
              <a:ext cx="2630801" cy="261610"/>
            </a:xfrm>
            <a:prstGeom prst="rect">
              <a:avLst/>
            </a:prstGeom>
          </p:spPr>
          <p:txBody>
            <a:bodyPr wrap="square" rtlCol="0">
              <a:spAutoFit/>
            </a:bodyPr>
            <a:lstStyle/>
            <a:p>
              <a:pPr algn="l">
                <a:spcAft>
                  <a:spcPts val="600"/>
                </a:spcAft>
              </a:pPr>
              <a:r>
                <a:rPr lang="en-US" sz="1100" b="1">
                  <a:solidFill>
                    <a:schemeClr val="tx2"/>
                  </a:solidFill>
                </a:rPr>
                <a:t>Marathon Runners</a:t>
              </a:r>
            </a:p>
          </p:txBody>
        </p:sp>
        <p:sp>
          <p:nvSpPr>
            <p:cNvPr id="12" name="TextBox 11">
              <a:extLst>
                <a:ext uri="{FF2B5EF4-FFF2-40B4-BE49-F238E27FC236}">
                  <a16:creationId xmlns:a16="http://schemas.microsoft.com/office/drawing/2014/main" id="{26A0F423-4FF1-AD2F-7764-0A949C6D3100}"/>
                </a:ext>
              </a:extLst>
            </p:cNvPr>
            <p:cNvSpPr txBox="1"/>
            <p:nvPr/>
          </p:nvSpPr>
          <p:spPr>
            <a:xfrm>
              <a:off x="1407217" y="1176348"/>
              <a:ext cx="7266289" cy="600164"/>
            </a:xfrm>
            <a:prstGeom prst="rect">
              <a:avLst/>
            </a:prstGeom>
            <a:solidFill>
              <a:schemeClr val="bg1">
                <a:lumMod val="95000"/>
              </a:schemeClr>
            </a:solidFill>
          </p:spPr>
          <p:txBody>
            <a:bodyPr wrap="square" rtlCol="0">
              <a:spAutoFit/>
            </a:bodyPr>
            <a:lstStyle/>
            <a:p>
              <a:pPr algn="l">
                <a:spcAft>
                  <a:spcPts val="600"/>
                </a:spcAft>
              </a:pPr>
              <a:r>
                <a:rPr lang="en-US" sz="1100"/>
                <a:t>Across all three FLP cohorts, we are seeing some trends in the ‘types’ of participants in the program. Experience levels and confidence entering the program influence the nature and extent of the program’s impact on the participant. As the pilot has progressed, we are seeing increasingly more ‘marathon runners’ enter the program. </a:t>
              </a:r>
            </a:p>
          </p:txBody>
        </p:sp>
        <p:sp>
          <p:nvSpPr>
            <p:cNvPr id="13" name="TextBox 12">
              <a:extLst>
                <a:ext uri="{FF2B5EF4-FFF2-40B4-BE49-F238E27FC236}">
                  <a16:creationId xmlns:a16="http://schemas.microsoft.com/office/drawing/2014/main" id="{1C800309-2B69-1F95-509D-D9C5EA48659C}"/>
                </a:ext>
              </a:extLst>
            </p:cNvPr>
            <p:cNvSpPr txBox="1"/>
            <p:nvPr/>
          </p:nvSpPr>
          <p:spPr>
            <a:xfrm>
              <a:off x="1591753" y="2564419"/>
              <a:ext cx="2893881" cy="1508105"/>
            </a:xfrm>
            <a:prstGeom prst="rect">
              <a:avLst/>
            </a:prstGeom>
          </p:spPr>
          <p:txBody>
            <a:bodyPr wrap="square" rtlCol="0">
              <a:spAutoFit/>
            </a:bodyPr>
            <a:lstStyle/>
            <a:p>
              <a:pPr marL="171450" indent="-171450">
                <a:spcAft>
                  <a:spcPts val="600"/>
                </a:spcAft>
                <a:buClr>
                  <a:schemeClr val="tx2"/>
                </a:buClr>
                <a:buSzPct val="100000"/>
                <a:buFont typeface="Arial" panose="020B0604020202020204" pitchFamily="34" charset="0"/>
                <a:buChar char="•"/>
              </a:pPr>
              <a:r>
                <a:rPr lang="en-US" sz="1100"/>
                <a:t>Typically earlier in their teaching career</a:t>
              </a:r>
            </a:p>
            <a:p>
              <a:pPr marL="171450" indent="-171450">
                <a:spcAft>
                  <a:spcPts val="600"/>
                </a:spcAft>
                <a:buClr>
                  <a:schemeClr val="tx2"/>
                </a:buClr>
                <a:buSzPct val="100000"/>
                <a:buFont typeface="Arial" panose="020B0604020202020204" pitchFamily="34" charset="0"/>
                <a:buChar char="•"/>
              </a:pPr>
              <a:r>
                <a:rPr lang="en-US" sz="1100"/>
                <a:t>Actively seeking out opportunities to develop their leadership capability</a:t>
              </a:r>
            </a:p>
            <a:p>
              <a:pPr marL="171450" indent="-171450">
                <a:spcAft>
                  <a:spcPts val="600"/>
                </a:spcAft>
                <a:buClr>
                  <a:schemeClr val="tx2"/>
                </a:buClr>
                <a:buSzPct val="100000"/>
                <a:buFont typeface="Arial" panose="020B0604020202020204" pitchFamily="34" charset="0"/>
                <a:buChar char="•"/>
              </a:pPr>
              <a:r>
                <a:rPr lang="en-US" sz="1100"/>
                <a:t>Applied for the program through their own volition</a:t>
              </a:r>
            </a:p>
            <a:p>
              <a:pPr marL="171450" indent="-171450">
                <a:spcAft>
                  <a:spcPts val="600"/>
                </a:spcAft>
                <a:buClr>
                  <a:schemeClr val="tx2"/>
                </a:buClr>
                <a:buSzPct val="100000"/>
                <a:buFont typeface="Arial" panose="020B0604020202020204" pitchFamily="34" charset="0"/>
                <a:buChar char="•"/>
              </a:pPr>
              <a:r>
                <a:rPr lang="en-US" sz="1100"/>
                <a:t>May have moved to regional and remote Australia because there are more opportunities to grow more quickly</a:t>
              </a:r>
            </a:p>
          </p:txBody>
        </p:sp>
        <p:sp>
          <p:nvSpPr>
            <p:cNvPr id="14" name="TextBox 13">
              <a:extLst>
                <a:ext uri="{FF2B5EF4-FFF2-40B4-BE49-F238E27FC236}">
                  <a16:creationId xmlns:a16="http://schemas.microsoft.com/office/drawing/2014/main" id="{DA23A3BC-2D01-5517-3897-DD5A33FDF80F}"/>
                </a:ext>
              </a:extLst>
            </p:cNvPr>
            <p:cNvSpPr txBox="1"/>
            <p:nvPr/>
          </p:nvSpPr>
          <p:spPr>
            <a:xfrm>
              <a:off x="5542220" y="2604084"/>
              <a:ext cx="2893881" cy="2015936"/>
            </a:xfrm>
            <a:prstGeom prst="rect">
              <a:avLst/>
            </a:prstGeom>
          </p:spPr>
          <p:txBody>
            <a:bodyPr wrap="square" rtlCol="0">
              <a:spAutoFit/>
            </a:bodyPr>
            <a:lstStyle/>
            <a:p>
              <a:pPr marL="171450" indent="-171450">
                <a:spcAft>
                  <a:spcPts val="600"/>
                </a:spcAft>
                <a:buClr>
                  <a:schemeClr val="tx2"/>
                </a:buClr>
                <a:buSzPct val="100000"/>
                <a:buFont typeface="Arial" panose="020B0604020202020204" pitchFamily="34" charset="0"/>
                <a:buChar char="•"/>
              </a:pPr>
              <a:r>
                <a:rPr lang="en-US" sz="1100" dirty="0"/>
                <a:t>Mid-career teachers who have taken on informal leadership roles within their own schools but mostly still in the classroom</a:t>
              </a:r>
            </a:p>
            <a:p>
              <a:pPr marL="171450" indent="-171450">
                <a:spcAft>
                  <a:spcPts val="600"/>
                </a:spcAft>
                <a:buClr>
                  <a:schemeClr val="tx2"/>
                </a:buClr>
                <a:buSzPct val="100000"/>
                <a:buFont typeface="Arial" panose="020B0604020202020204" pitchFamily="34" charset="0"/>
                <a:buChar char="•"/>
              </a:pPr>
              <a:r>
                <a:rPr lang="en-US" sz="1100" dirty="0"/>
                <a:t>Have been identified as showing leadership potential by their peers / school leadership</a:t>
              </a:r>
            </a:p>
            <a:p>
              <a:pPr marL="171450" indent="-171450">
                <a:spcAft>
                  <a:spcPts val="600"/>
                </a:spcAft>
                <a:buClr>
                  <a:schemeClr val="tx2"/>
                </a:buClr>
                <a:buSzPct val="100000"/>
                <a:buFont typeface="Arial" panose="020B0604020202020204" pitchFamily="34" charset="0"/>
                <a:buChar char="•"/>
              </a:pPr>
              <a:r>
                <a:rPr lang="en-US" sz="1100" dirty="0"/>
                <a:t>Required a tap on the shoulder from school leadership or encouragement to apply from their peers</a:t>
              </a:r>
            </a:p>
            <a:p>
              <a:pPr marL="171450" indent="-171450">
                <a:spcAft>
                  <a:spcPts val="600"/>
                </a:spcAft>
                <a:buClr>
                  <a:schemeClr val="tx2"/>
                </a:buClr>
                <a:buSzPct val="100000"/>
                <a:buFont typeface="Arial" panose="020B0604020202020204" pitchFamily="34" charset="0"/>
                <a:buChar char="•"/>
              </a:pPr>
              <a:r>
                <a:rPr lang="en-US" sz="1100" dirty="0"/>
                <a:t>May have stronger ties to the regional community they live in</a:t>
              </a:r>
            </a:p>
          </p:txBody>
        </p:sp>
        <p:sp>
          <p:nvSpPr>
            <p:cNvPr id="6" name="TextBox 5">
              <a:extLst>
                <a:ext uri="{FF2B5EF4-FFF2-40B4-BE49-F238E27FC236}">
                  <a16:creationId xmlns:a16="http://schemas.microsoft.com/office/drawing/2014/main" id="{D8849D46-0B06-07B1-3591-A8D2E41ADFAD}"/>
                </a:ext>
              </a:extLst>
            </p:cNvPr>
            <p:cNvSpPr txBox="1"/>
            <p:nvPr/>
          </p:nvSpPr>
          <p:spPr>
            <a:xfrm>
              <a:off x="1407217" y="4123589"/>
              <a:ext cx="3262954" cy="1413153"/>
            </a:xfrm>
            <a:prstGeom prst="wedgeRoundRectCallout">
              <a:avLst/>
            </a:prstGeom>
            <a:solidFill>
              <a:schemeClr val="bg2"/>
            </a:solidFill>
            <a:ln w="9525" cap="flat" cmpd="sng" algn="ctr">
              <a:solidFill>
                <a:schemeClr val="bg2"/>
              </a:solidFill>
              <a:prstDash val="solid"/>
              <a:round/>
              <a:headEnd type="none" w="med" len="med"/>
              <a:tailEnd type="none" w="med" len="med"/>
            </a:ln>
          </p:spPr>
          <p:txBody>
            <a:bodyPr wrap="square">
              <a:spAutoFit/>
            </a:bodyPr>
            <a:lstStyle>
              <a:defPPr>
                <a:defRPr lang="en-US"/>
              </a:defPPr>
              <a:lvl1pPr indent="0">
                <a:spcBef>
                  <a:spcPts val="0"/>
                </a:spcBef>
                <a:buClr>
                  <a:schemeClr val="tx2"/>
                </a:buClr>
                <a:buFont typeface="Arial" panose="020B0604020202020204" pitchFamily="34" charset="0"/>
                <a:buNone/>
                <a:defRPr sz="1100" b="0" i="0">
                  <a:solidFill>
                    <a:schemeClr val="bg1">
                      <a:lumMod val="10000"/>
                    </a:schemeClr>
                  </a:solidFill>
                  <a:latin typeface="Arial Narrow"/>
                  <a:cs typeface="Arial Narrow"/>
                </a:defRPr>
              </a:lvl1pPr>
              <a:lvl2pPr marL="400050" indent="-2286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2pPr>
              <a:lvl3pPr marL="571500" indent="-171450">
                <a:spcBef>
                  <a:spcPts val="0"/>
                </a:spcBef>
                <a:buClr>
                  <a:schemeClr val="tx2"/>
                </a:buClr>
                <a:buFont typeface="Arial" panose="020B0604020202020204" pitchFamily="34" charset="0"/>
                <a:buChar char="-"/>
                <a:defRPr sz="1100" b="0" i="0">
                  <a:solidFill>
                    <a:schemeClr val="bg1">
                      <a:lumMod val="10000"/>
                    </a:schemeClr>
                  </a:solidFill>
                  <a:latin typeface="Arial Narrow"/>
                  <a:cs typeface="Arial Narrow"/>
                </a:defRPr>
              </a:lvl3pPr>
              <a:lvl4pPr marL="6858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4pPr>
              <a:lvl5pPr marL="8001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t>I’ve been in a lot of PD programs before and thought it was going to be downloading information and that would be it. The FLP program doesn’t do that – it makes you work... One of the things that has kept me regional is the opportunity for growth. The things I can do here, I couldn’t do in a bigger city. I plan to stay for at least the next two years. (Participant - Cohort 2)  </a:t>
              </a:r>
            </a:p>
          </p:txBody>
        </p:sp>
        <p:sp>
          <p:nvSpPr>
            <p:cNvPr id="7" name="TextBox 6">
              <a:extLst>
                <a:ext uri="{FF2B5EF4-FFF2-40B4-BE49-F238E27FC236}">
                  <a16:creationId xmlns:a16="http://schemas.microsoft.com/office/drawing/2014/main" id="{1C04E51F-6E78-FFA8-8299-FA4D33299D8A}"/>
                </a:ext>
              </a:extLst>
            </p:cNvPr>
            <p:cNvSpPr txBox="1"/>
            <p:nvPr/>
          </p:nvSpPr>
          <p:spPr>
            <a:xfrm>
              <a:off x="5458189" y="4620020"/>
              <a:ext cx="3614903" cy="1225868"/>
            </a:xfrm>
            <a:prstGeom prst="wedgeRoundRectCallout">
              <a:avLst/>
            </a:prstGeom>
            <a:solidFill>
              <a:schemeClr val="bg2"/>
            </a:solidFill>
            <a:ln w="9525" cap="flat" cmpd="sng" algn="ctr">
              <a:solidFill>
                <a:schemeClr val="bg2"/>
              </a:solidFill>
              <a:prstDash val="solid"/>
              <a:round/>
              <a:headEnd type="none" w="med" len="med"/>
              <a:tailEnd type="none" w="med" len="med"/>
            </a:ln>
          </p:spPr>
          <p:txBody>
            <a:bodyPr wrap="square">
              <a:spAutoFit/>
            </a:bodyPr>
            <a:lstStyle>
              <a:defPPr>
                <a:defRPr lang="en-US"/>
              </a:defPPr>
              <a:lvl1pPr indent="0">
                <a:spcBef>
                  <a:spcPts val="0"/>
                </a:spcBef>
                <a:buClr>
                  <a:schemeClr val="tx2"/>
                </a:buClr>
                <a:buFont typeface="Arial" panose="020B0604020202020204" pitchFamily="34" charset="0"/>
                <a:buNone/>
                <a:defRPr sz="1100" b="0" i="0">
                  <a:solidFill>
                    <a:schemeClr val="bg1">
                      <a:lumMod val="10000"/>
                    </a:schemeClr>
                  </a:solidFill>
                  <a:latin typeface="Arial Narrow"/>
                  <a:cs typeface="Arial Narrow"/>
                </a:defRPr>
              </a:lvl1pPr>
              <a:lvl2pPr marL="400050" indent="-2286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2pPr>
              <a:lvl3pPr marL="571500" indent="-171450">
                <a:spcBef>
                  <a:spcPts val="0"/>
                </a:spcBef>
                <a:buClr>
                  <a:schemeClr val="tx2"/>
                </a:buClr>
                <a:buFont typeface="Arial" panose="020B0604020202020204" pitchFamily="34" charset="0"/>
                <a:buChar char="-"/>
                <a:defRPr sz="1100" b="0" i="0">
                  <a:solidFill>
                    <a:schemeClr val="bg1">
                      <a:lumMod val="10000"/>
                    </a:schemeClr>
                  </a:solidFill>
                  <a:latin typeface="Arial Narrow"/>
                  <a:cs typeface="Arial Narrow"/>
                </a:defRPr>
              </a:lvl3pPr>
              <a:lvl4pPr marL="6858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4pPr>
              <a:lvl5pPr marL="8001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AU"/>
                <a:t>I’ve been teaching for 17 years and decided to apply for the FLP after changing from the State system to Catholic. The program didn’t change my career aspirations, but it built my confidence and showed me that there are multiple different pathways to leadership and has broadened what leadership roles look like to me. (Participant – Cohort 2) </a:t>
              </a:r>
              <a:endParaRPr lang="en-US"/>
            </a:p>
          </p:txBody>
        </p:sp>
        <p:pic>
          <p:nvPicPr>
            <p:cNvPr id="15" name="Graphic 14">
              <a:extLst>
                <a:ext uri="{FF2B5EF4-FFF2-40B4-BE49-F238E27FC236}">
                  <a16:creationId xmlns:a16="http://schemas.microsoft.com/office/drawing/2014/main" id="{6DA4A2F7-6C6D-63EC-8F5B-3EDF14D099FB}"/>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751362" y="1789612"/>
              <a:ext cx="574667" cy="608827"/>
            </a:xfrm>
            <a:prstGeom prst="rect">
              <a:avLst/>
            </a:prstGeom>
          </p:spPr>
        </p:pic>
        <p:pic>
          <p:nvPicPr>
            <p:cNvPr id="16" name="Graphic 15">
              <a:extLst>
                <a:ext uri="{FF2B5EF4-FFF2-40B4-BE49-F238E27FC236}">
                  <a16:creationId xmlns:a16="http://schemas.microsoft.com/office/drawing/2014/main" id="{6D0B3BB8-866C-20BA-1744-BB82AA67131C}"/>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715611" y="1859940"/>
              <a:ext cx="574667" cy="553776"/>
            </a:xfrm>
            <a:prstGeom prst="rect">
              <a:avLst/>
            </a:prstGeom>
          </p:spPr>
        </p:pic>
      </p:grpSp>
      <p:sp>
        <p:nvSpPr>
          <p:cNvPr id="4" name="Slide Number Placeholder 3">
            <a:extLst>
              <a:ext uri="{FF2B5EF4-FFF2-40B4-BE49-F238E27FC236}">
                <a16:creationId xmlns:a16="http://schemas.microsoft.com/office/drawing/2014/main" id="{389AA592-6806-9CA3-C80B-2C53665BB18E}"/>
              </a:ext>
            </a:extLst>
          </p:cNvPr>
          <p:cNvSpPr>
            <a:spLocks noGrp="1"/>
          </p:cNvSpPr>
          <p:nvPr>
            <p:ph type="sldNum" sz="quarter" idx="11"/>
          </p:nvPr>
        </p:nvSpPr>
        <p:spPr/>
        <p:txBody>
          <a:bodyPr/>
          <a:lstStyle/>
          <a:p>
            <a:fld id="{2ED7E6EB-FFB6-2B46-ABEA-442EF21ADA9F}" type="slidenum">
              <a:rPr lang="en-US" smtClean="0"/>
              <a:pPr/>
              <a:t>10</a:t>
            </a:fld>
            <a:endParaRPr lang="en-US"/>
          </a:p>
        </p:txBody>
      </p:sp>
    </p:spTree>
    <p:extLst>
      <p:ext uri="{BB962C8B-B14F-4D97-AF65-F5344CB8AC3E}">
        <p14:creationId xmlns:p14="http://schemas.microsoft.com/office/powerpoint/2010/main" val="169121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1904D-EDC0-E57A-C41F-4446AECE1B5A}"/>
              </a:ext>
            </a:extLst>
          </p:cNvPr>
          <p:cNvSpPr>
            <a:spLocks noGrp="1"/>
          </p:cNvSpPr>
          <p:nvPr>
            <p:ph type="title"/>
          </p:nvPr>
        </p:nvSpPr>
        <p:spPr/>
        <p:txBody>
          <a:bodyPr/>
          <a:lstStyle/>
          <a:p>
            <a:r>
              <a:rPr lang="en-US"/>
              <a:t>Pilot satisfaction</a:t>
            </a:r>
          </a:p>
        </p:txBody>
      </p:sp>
      <p:sp>
        <p:nvSpPr>
          <p:cNvPr id="2" name="Text Placeholder 1">
            <a:extLst>
              <a:ext uri="{FF2B5EF4-FFF2-40B4-BE49-F238E27FC236}">
                <a16:creationId xmlns:a16="http://schemas.microsoft.com/office/drawing/2014/main" id="{711A22AB-7886-A243-BEF2-5DE4EF7FB7E4}"/>
              </a:ext>
            </a:extLst>
          </p:cNvPr>
          <p:cNvSpPr>
            <a:spLocks noGrp="1"/>
          </p:cNvSpPr>
          <p:nvPr>
            <p:ph type="body" sz="quarter" idx="13"/>
          </p:nvPr>
        </p:nvSpPr>
        <p:spPr/>
        <p:txBody>
          <a:bodyPr/>
          <a:lstStyle/>
          <a:p>
            <a:r>
              <a:rPr lang="en-US" dirty="0"/>
              <a:t>Overall, participants were very satisfied with the FLP across the first two cohorts (C1 and C2).</a:t>
            </a:r>
          </a:p>
        </p:txBody>
      </p:sp>
      <p:sp>
        <p:nvSpPr>
          <p:cNvPr id="34" name="Oval 33">
            <a:extLst>
              <a:ext uri="{FF2B5EF4-FFF2-40B4-BE49-F238E27FC236}">
                <a16:creationId xmlns:a16="http://schemas.microsoft.com/office/drawing/2014/main" id="{63EF7A0A-E98B-EC2A-124A-331F78E69C17}"/>
              </a:ext>
              <a:ext uri="{C183D7F6-B498-43B3-948B-1728B52AA6E4}">
                <adec:decorative xmlns:adec="http://schemas.microsoft.com/office/drawing/2017/decorative" val="1"/>
              </a:ext>
            </a:extLst>
          </p:cNvPr>
          <p:cNvSpPr/>
          <p:nvPr/>
        </p:nvSpPr>
        <p:spPr>
          <a:xfrm>
            <a:off x="1029891" y="1296001"/>
            <a:ext cx="1701477" cy="1623597"/>
          </a:xfrm>
          <a:prstGeom prst="ellipse">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5" name="Oval 34">
            <a:extLst>
              <a:ext uri="{FF2B5EF4-FFF2-40B4-BE49-F238E27FC236}">
                <a16:creationId xmlns:a16="http://schemas.microsoft.com/office/drawing/2014/main" id="{CD2CC34B-F6CA-8759-16F7-3E1B8964498C}"/>
              </a:ext>
              <a:ext uri="{C183D7F6-B498-43B3-948B-1728B52AA6E4}">
                <adec:decorative xmlns:adec="http://schemas.microsoft.com/office/drawing/2017/decorative" val="1"/>
              </a:ext>
            </a:extLst>
          </p:cNvPr>
          <p:cNvSpPr/>
          <p:nvPr/>
        </p:nvSpPr>
        <p:spPr>
          <a:xfrm>
            <a:off x="1106460" y="1344251"/>
            <a:ext cx="1548339" cy="1527097"/>
          </a:xfrm>
          <a:prstGeom prst="ellipse">
            <a:avLst/>
          </a:prstGeom>
          <a:solidFill>
            <a:schemeClr val="tx2"/>
          </a:solidFill>
          <a:ln w="9525" cap="flat" cmpd="sng" algn="ctr">
            <a:solidFill>
              <a:schemeClr val="tx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6" name="Oval 35">
            <a:extLst>
              <a:ext uri="{FF2B5EF4-FFF2-40B4-BE49-F238E27FC236}">
                <a16:creationId xmlns:a16="http://schemas.microsoft.com/office/drawing/2014/main" id="{3E188994-ACA1-3BC4-CF8C-C29E8409FFA3}"/>
              </a:ext>
              <a:ext uri="{C183D7F6-B498-43B3-948B-1728B52AA6E4}">
                <adec:decorative xmlns:adec="http://schemas.microsoft.com/office/drawing/2017/decorative" val="1"/>
              </a:ext>
            </a:extLst>
          </p:cNvPr>
          <p:cNvSpPr/>
          <p:nvPr/>
        </p:nvSpPr>
        <p:spPr>
          <a:xfrm>
            <a:off x="3980266" y="1272068"/>
            <a:ext cx="1701477" cy="1623597"/>
          </a:xfrm>
          <a:prstGeom prst="ellipse">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7" name="Oval 36">
            <a:extLst>
              <a:ext uri="{FF2B5EF4-FFF2-40B4-BE49-F238E27FC236}">
                <a16:creationId xmlns:a16="http://schemas.microsoft.com/office/drawing/2014/main" id="{5DE567AE-7994-32DD-3F84-35E530A233D3}"/>
              </a:ext>
              <a:ext uri="{C183D7F6-B498-43B3-948B-1728B52AA6E4}">
                <adec:decorative xmlns:adec="http://schemas.microsoft.com/office/drawing/2017/decorative" val="1"/>
              </a:ext>
            </a:extLst>
          </p:cNvPr>
          <p:cNvSpPr/>
          <p:nvPr/>
        </p:nvSpPr>
        <p:spPr>
          <a:xfrm>
            <a:off x="4056835" y="1320318"/>
            <a:ext cx="1548339" cy="1527097"/>
          </a:xfrm>
          <a:prstGeom prst="ellipse">
            <a:avLst/>
          </a:prstGeom>
          <a:solidFill>
            <a:schemeClr val="tx2"/>
          </a:solidFill>
          <a:ln w="9525" cap="flat" cmpd="sng" algn="ctr">
            <a:solidFill>
              <a:schemeClr val="tx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8" name="Oval 37">
            <a:extLst>
              <a:ext uri="{FF2B5EF4-FFF2-40B4-BE49-F238E27FC236}">
                <a16:creationId xmlns:a16="http://schemas.microsoft.com/office/drawing/2014/main" id="{8874F70E-980C-EB08-0A2F-FA525AD69A0F}"/>
              </a:ext>
              <a:ext uri="{C183D7F6-B498-43B3-948B-1728B52AA6E4}">
                <adec:decorative xmlns:adec="http://schemas.microsoft.com/office/drawing/2017/decorative" val="1"/>
              </a:ext>
            </a:extLst>
          </p:cNvPr>
          <p:cNvSpPr/>
          <p:nvPr/>
        </p:nvSpPr>
        <p:spPr>
          <a:xfrm>
            <a:off x="6994237" y="1246554"/>
            <a:ext cx="1701477" cy="1623597"/>
          </a:xfrm>
          <a:prstGeom prst="ellipse">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9" name="Oval 38">
            <a:extLst>
              <a:ext uri="{FF2B5EF4-FFF2-40B4-BE49-F238E27FC236}">
                <a16:creationId xmlns:a16="http://schemas.microsoft.com/office/drawing/2014/main" id="{2B84BDF3-8BF7-DFAD-83A9-A8CBDE788F2D}"/>
              </a:ext>
              <a:ext uri="{C183D7F6-B498-43B3-948B-1728B52AA6E4}">
                <adec:decorative xmlns:adec="http://schemas.microsoft.com/office/drawing/2017/decorative" val="1"/>
              </a:ext>
            </a:extLst>
          </p:cNvPr>
          <p:cNvSpPr/>
          <p:nvPr/>
        </p:nvSpPr>
        <p:spPr>
          <a:xfrm>
            <a:off x="7070806" y="1294804"/>
            <a:ext cx="1548339" cy="1527097"/>
          </a:xfrm>
          <a:prstGeom prst="ellipse">
            <a:avLst/>
          </a:prstGeom>
          <a:solidFill>
            <a:schemeClr val="tx2"/>
          </a:solidFill>
          <a:ln w="9525" cap="flat" cmpd="sng" algn="ctr">
            <a:solidFill>
              <a:schemeClr val="tx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pic>
        <p:nvPicPr>
          <p:cNvPr id="40" name="Graphic 39">
            <a:extLst>
              <a:ext uri="{FF2B5EF4-FFF2-40B4-BE49-F238E27FC236}">
                <a16:creationId xmlns:a16="http://schemas.microsoft.com/office/drawing/2014/main" id="{15FC74BC-CB1C-10C6-6730-0C6F7F8A02A8}"/>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476981" y="1719886"/>
            <a:ext cx="735989" cy="676934"/>
          </a:xfrm>
          <a:prstGeom prst="rect">
            <a:avLst/>
          </a:prstGeom>
        </p:spPr>
      </p:pic>
      <p:pic>
        <p:nvPicPr>
          <p:cNvPr id="41" name="Graphic 40">
            <a:extLst>
              <a:ext uri="{FF2B5EF4-FFF2-40B4-BE49-F238E27FC236}">
                <a16:creationId xmlns:a16="http://schemas.microsoft.com/office/drawing/2014/main" id="{B75A2914-A467-F039-46D2-A54712C06D13}"/>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565107" y="1818779"/>
            <a:ext cx="531795" cy="530175"/>
          </a:xfrm>
          <a:prstGeom prst="rect">
            <a:avLst/>
          </a:prstGeom>
        </p:spPr>
      </p:pic>
      <p:pic>
        <p:nvPicPr>
          <p:cNvPr id="42" name="Graphic 41">
            <a:extLst>
              <a:ext uri="{FF2B5EF4-FFF2-40B4-BE49-F238E27FC236}">
                <a16:creationId xmlns:a16="http://schemas.microsoft.com/office/drawing/2014/main" id="{6C4ACDF2-4EE9-B4D9-F30A-4C0C9D58D593}"/>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548705" y="1818779"/>
            <a:ext cx="663849" cy="578041"/>
          </a:xfrm>
          <a:prstGeom prst="rect">
            <a:avLst/>
          </a:prstGeom>
        </p:spPr>
      </p:pic>
      <p:sp>
        <p:nvSpPr>
          <p:cNvPr id="17" name="Rounded Rectangle 16">
            <a:extLst>
              <a:ext uri="{FF2B5EF4-FFF2-40B4-BE49-F238E27FC236}">
                <a16:creationId xmlns:a16="http://schemas.microsoft.com/office/drawing/2014/main" id="{9A87AE90-4EBB-537D-BD52-4C1169ABAA11}"/>
              </a:ext>
              <a:ext uri="{C183D7F6-B498-43B3-948B-1728B52AA6E4}">
                <adec:decorative xmlns:adec="http://schemas.microsoft.com/office/drawing/2017/decorative" val="1"/>
              </a:ext>
            </a:extLst>
          </p:cNvPr>
          <p:cNvSpPr/>
          <p:nvPr/>
        </p:nvSpPr>
        <p:spPr>
          <a:xfrm>
            <a:off x="659623" y="3233731"/>
            <a:ext cx="2413777" cy="257364"/>
          </a:xfrm>
          <a:prstGeom prst="round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4" name="Rounded Rectangle 43">
            <a:extLst>
              <a:ext uri="{FF2B5EF4-FFF2-40B4-BE49-F238E27FC236}">
                <a16:creationId xmlns:a16="http://schemas.microsoft.com/office/drawing/2014/main" id="{2A306210-DC16-7CCF-71DA-232955E10253}"/>
              </a:ext>
              <a:ext uri="{C183D7F6-B498-43B3-948B-1728B52AA6E4}">
                <adec:decorative xmlns:adec="http://schemas.microsoft.com/office/drawing/2017/decorative" val="1"/>
              </a:ext>
            </a:extLst>
          </p:cNvPr>
          <p:cNvSpPr/>
          <p:nvPr/>
        </p:nvSpPr>
        <p:spPr>
          <a:xfrm>
            <a:off x="3624115" y="3233731"/>
            <a:ext cx="2413777" cy="257364"/>
          </a:xfrm>
          <a:prstGeom prst="round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grpSp>
        <p:nvGrpSpPr>
          <p:cNvPr id="6" name="Group 5" descr="Bar chart comparing levels of satisfaction between Cohort 1 and Cohort 2 participants.">
            <a:extLst>
              <a:ext uri="{FF2B5EF4-FFF2-40B4-BE49-F238E27FC236}">
                <a16:creationId xmlns:a16="http://schemas.microsoft.com/office/drawing/2014/main" id="{459D8E5E-AAC8-A725-C430-EE26BC95B755}"/>
              </a:ext>
            </a:extLst>
          </p:cNvPr>
          <p:cNvGrpSpPr/>
          <p:nvPr/>
        </p:nvGrpSpPr>
        <p:grpSpPr>
          <a:xfrm>
            <a:off x="327481" y="3569150"/>
            <a:ext cx="2802357" cy="1108611"/>
            <a:chOff x="327481" y="3569150"/>
            <a:chExt cx="2802357" cy="1108611"/>
          </a:xfrm>
        </p:grpSpPr>
        <p:sp>
          <p:nvSpPr>
            <p:cNvPr id="53" name="TextBox 52">
              <a:extLst>
                <a:ext uri="{FF2B5EF4-FFF2-40B4-BE49-F238E27FC236}">
                  <a16:creationId xmlns:a16="http://schemas.microsoft.com/office/drawing/2014/main" id="{2CEF63BD-9E63-786F-C59C-F765EA60EFEA}"/>
                </a:ext>
              </a:extLst>
            </p:cNvPr>
            <p:cNvSpPr txBox="1"/>
            <p:nvPr/>
          </p:nvSpPr>
          <p:spPr>
            <a:xfrm>
              <a:off x="327481" y="3705583"/>
              <a:ext cx="332142" cy="261610"/>
            </a:xfrm>
            <a:prstGeom prst="rect">
              <a:avLst/>
            </a:prstGeom>
          </p:spPr>
          <p:txBody>
            <a:bodyPr wrap="none" rtlCol="0">
              <a:spAutoFit/>
            </a:bodyPr>
            <a:lstStyle/>
            <a:p>
              <a:pPr algn="l">
                <a:spcAft>
                  <a:spcPts val="600"/>
                </a:spcAft>
              </a:pPr>
              <a:r>
                <a:rPr lang="en-US" sz="1100" b="1"/>
                <a:t>C1</a:t>
              </a:r>
            </a:p>
          </p:txBody>
        </p:sp>
        <p:sp>
          <p:nvSpPr>
            <p:cNvPr id="52" name="TextBox 51">
              <a:extLst>
                <a:ext uri="{FF2B5EF4-FFF2-40B4-BE49-F238E27FC236}">
                  <a16:creationId xmlns:a16="http://schemas.microsoft.com/office/drawing/2014/main" id="{C34B43F3-44E4-AFA9-F969-19C6EE55895C}"/>
                </a:ext>
              </a:extLst>
            </p:cNvPr>
            <p:cNvSpPr txBox="1"/>
            <p:nvPr/>
          </p:nvSpPr>
          <p:spPr>
            <a:xfrm>
              <a:off x="327481" y="4145196"/>
              <a:ext cx="332142" cy="261610"/>
            </a:xfrm>
            <a:prstGeom prst="rect">
              <a:avLst/>
            </a:prstGeom>
          </p:spPr>
          <p:txBody>
            <a:bodyPr wrap="none" rtlCol="0">
              <a:spAutoFit/>
            </a:bodyPr>
            <a:lstStyle/>
            <a:p>
              <a:pPr algn="l">
                <a:spcAft>
                  <a:spcPts val="600"/>
                </a:spcAft>
              </a:pPr>
              <a:r>
                <a:rPr lang="en-US" sz="1100" b="1"/>
                <a:t>C2</a:t>
              </a:r>
            </a:p>
          </p:txBody>
        </p:sp>
        <p:graphicFrame>
          <p:nvGraphicFramePr>
            <p:cNvPr id="51" name="Chart 50" descr="Bar charts comparing levels of satisfaction between Cohorts 1 and 2.">
              <a:extLst>
                <a:ext uri="{FF2B5EF4-FFF2-40B4-BE49-F238E27FC236}">
                  <a16:creationId xmlns:a16="http://schemas.microsoft.com/office/drawing/2014/main" id="{D681ADB2-0D59-49F1-470E-0763EC8EF4E5}"/>
                </a:ext>
              </a:extLst>
            </p:cNvPr>
            <p:cNvGraphicFramePr/>
            <p:nvPr>
              <p:extLst>
                <p:ext uri="{D42A27DB-BD31-4B8C-83A1-F6EECF244321}">
                  <p14:modId xmlns:p14="http://schemas.microsoft.com/office/powerpoint/2010/main" val="2064364366"/>
                </p:ext>
              </p:extLst>
            </p:nvPr>
          </p:nvGraphicFramePr>
          <p:xfrm>
            <a:off x="603184" y="3569150"/>
            <a:ext cx="2526654" cy="1108611"/>
          </p:xfrm>
          <a:graphic>
            <a:graphicData uri="http://schemas.openxmlformats.org/drawingml/2006/chart">
              <c:chart xmlns:c="http://schemas.openxmlformats.org/drawingml/2006/chart" xmlns:r="http://schemas.openxmlformats.org/officeDocument/2006/relationships" r:id="rId9"/>
            </a:graphicData>
          </a:graphic>
        </p:graphicFrame>
      </p:grpSp>
      <p:graphicFrame>
        <p:nvGraphicFramePr>
          <p:cNvPr id="54" name="Chart 53">
            <a:extLst>
              <a:ext uri="{FF2B5EF4-FFF2-40B4-BE49-F238E27FC236}">
                <a16:creationId xmlns:a16="http://schemas.microsoft.com/office/drawing/2014/main" id="{5C042F3F-CB66-4233-1F21-3DACE8B54E3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0045142"/>
              </p:ext>
            </p:extLst>
          </p:nvPr>
        </p:nvGraphicFramePr>
        <p:xfrm>
          <a:off x="582773" y="3389555"/>
          <a:ext cx="2547065" cy="887065"/>
        </p:xfrm>
        <a:graphic>
          <a:graphicData uri="http://schemas.openxmlformats.org/drawingml/2006/chart">
            <c:chart xmlns:c="http://schemas.openxmlformats.org/drawingml/2006/chart" xmlns:r="http://schemas.openxmlformats.org/officeDocument/2006/relationships" r:id="rId10"/>
          </a:graphicData>
        </a:graphic>
      </p:graphicFrame>
      <p:sp>
        <p:nvSpPr>
          <p:cNvPr id="55" name="TextBox 54">
            <a:extLst>
              <a:ext uri="{FF2B5EF4-FFF2-40B4-BE49-F238E27FC236}">
                <a16:creationId xmlns:a16="http://schemas.microsoft.com/office/drawing/2014/main" id="{CFA7ABAF-BE1B-0B40-CD17-C641CAB39EEF}"/>
              </a:ext>
            </a:extLst>
          </p:cNvPr>
          <p:cNvSpPr txBox="1"/>
          <p:nvPr/>
        </p:nvSpPr>
        <p:spPr>
          <a:xfrm>
            <a:off x="639212" y="4682362"/>
            <a:ext cx="2434188" cy="430887"/>
          </a:xfrm>
          <a:prstGeom prst="rect">
            <a:avLst/>
          </a:prstGeom>
        </p:spPr>
        <p:txBody>
          <a:bodyPr wrap="square" rtlCol="0">
            <a:spAutoFit/>
          </a:bodyPr>
          <a:lstStyle/>
          <a:p>
            <a:pPr algn="l">
              <a:spcAft>
                <a:spcPts val="600"/>
              </a:spcAft>
            </a:pPr>
            <a:r>
              <a:rPr lang="en-US" sz="1100">
                <a:solidFill>
                  <a:schemeClr val="accent3"/>
                </a:solidFill>
              </a:rPr>
              <a:t>Participants across both cohorts reported high levels of satisfaction. </a:t>
            </a:r>
          </a:p>
        </p:txBody>
      </p:sp>
      <p:sp>
        <p:nvSpPr>
          <p:cNvPr id="46" name="Rounded Rectangular Callout 45">
            <a:extLst>
              <a:ext uri="{FF2B5EF4-FFF2-40B4-BE49-F238E27FC236}">
                <a16:creationId xmlns:a16="http://schemas.microsoft.com/office/drawing/2014/main" id="{4DB7E258-9DC4-F818-A89C-8831DC97267E}"/>
              </a:ext>
            </a:extLst>
          </p:cNvPr>
          <p:cNvSpPr/>
          <p:nvPr/>
        </p:nvSpPr>
        <p:spPr>
          <a:xfrm>
            <a:off x="637653" y="5211128"/>
            <a:ext cx="2413776" cy="646282"/>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I am very happy to recommend it to other educators from all over Australia! (Participant – Cohort 2)</a:t>
            </a:r>
          </a:p>
        </p:txBody>
      </p:sp>
      <p:grpSp>
        <p:nvGrpSpPr>
          <p:cNvPr id="7" name="Group 6" descr="Diagram comparing percentages of participants in Cohort 1 and Cohort 2 who agreed or strongly agreed that they are satisfied with their experience in the FLP.">
            <a:extLst>
              <a:ext uri="{FF2B5EF4-FFF2-40B4-BE49-F238E27FC236}">
                <a16:creationId xmlns:a16="http://schemas.microsoft.com/office/drawing/2014/main" id="{FB7D5DD9-9C75-2FF3-99E4-AEF1C82B2402}"/>
              </a:ext>
            </a:extLst>
          </p:cNvPr>
          <p:cNvGrpSpPr/>
          <p:nvPr/>
        </p:nvGrpSpPr>
        <p:grpSpPr>
          <a:xfrm>
            <a:off x="3702524" y="3229485"/>
            <a:ext cx="2413777" cy="1308126"/>
            <a:chOff x="3702524" y="3229485"/>
            <a:chExt cx="2413777" cy="1308126"/>
          </a:xfrm>
        </p:grpSpPr>
        <p:sp>
          <p:nvSpPr>
            <p:cNvPr id="30" name="TextBox 29">
              <a:extLst>
                <a:ext uri="{FF2B5EF4-FFF2-40B4-BE49-F238E27FC236}">
                  <a16:creationId xmlns:a16="http://schemas.microsoft.com/office/drawing/2014/main" id="{AB5870F1-0D7A-FD02-7933-34A29A777E23}"/>
                </a:ext>
              </a:extLst>
            </p:cNvPr>
            <p:cNvSpPr txBox="1"/>
            <p:nvPr/>
          </p:nvSpPr>
          <p:spPr>
            <a:xfrm>
              <a:off x="4270436" y="3229485"/>
              <a:ext cx="364202" cy="261610"/>
            </a:xfrm>
            <a:prstGeom prst="rect">
              <a:avLst/>
            </a:prstGeom>
          </p:spPr>
          <p:txBody>
            <a:bodyPr wrap="none" rtlCol="0">
              <a:spAutoFit/>
            </a:bodyPr>
            <a:lstStyle/>
            <a:p>
              <a:pPr algn="l">
                <a:spcAft>
                  <a:spcPts val="600"/>
                </a:spcAft>
              </a:pPr>
              <a:r>
                <a:rPr lang="en-US" sz="1100" b="1"/>
                <a:t>C1 </a:t>
              </a:r>
            </a:p>
          </p:txBody>
        </p:sp>
        <p:sp>
          <p:nvSpPr>
            <p:cNvPr id="11" name="TextBox 10">
              <a:extLst>
                <a:ext uri="{FF2B5EF4-FFF2-40B4-BE49-F238E27FC236}">
                  <a16:creationId xmlns:a16="http://schemas.microsoft.com/office/drawing/2014/main" id="{FF5BDE1D-4A47-F443-36F9-CB6A29D149FA}"/>
                </a:ext>
              </a:extLst>
            </p:cNvPr>
            <p:cNvSpPr txBox="1"/>
            <p:nvPr/>
          </p:nvSpPr>
          <p:spPr>
            <a:xfrm>
              <a:off x="4078707" y="3663065"/>
              <a:ext cx="638184" cy="338554"/>
            </a:xfrm>
            <a:prstGeom prst="rect">
              <a:avLst/>
            </a:prstGeom>
            <a:noFill/>
          </p:spPr>
          <p:txBody>
            <a:bodyPr wrap="square">
              <a:spAutoFit/>
            </a:bodyPr>
            <a:lstStyle/>
            <a:p>
              <a:pPr algn="r"/>
              <a:r>
                <a:rPr lang="en-US" sz="1600" b="1">
                  <a:solidFill>
                    <a:schemeClr val="tx2"/>
                  </a:solidFill>
                </a:rPr>
                <a:t>88%</a:t>
              </a:r>
            </a:p>
          </p:txBody>
        </p:sp>
        <p:sp>
          <p:nvSpPr>
            <p:cNvPr id="31" name="TextBox 30">
              <a:extLst>
                <a:ext uri="{FF2B5EF4-FFF2-40B4-BE49-F238E27FC236}">
                  <a16:creationId xmlns:a16="http://schemas.microsoft.com/office/drawing/2014/main" id="{3727E552-5F74-8544-1620-50E3F6C03E66}"/>
                </a:ext>
              </a:extLst>
            </p:cNvPr>
            <p:cNvSpPr txBox="1"/>
            <p:nvPr/>
          </p:nvSpPr>
          <p:spPr>
            <a:xfrm>
              <a:off x="5057927" y="3229485"/>
              <a:ext cx="332142" cy="261610"/>
            </a:xfrm>
            <a:prstGeom prst="rect">
              <a:avLst/>
            </a:prstGeom>
          </p:spPr>
          <p:txBody>
            <a:bodyPr wrap="none" rtlCol="0">
              <a:spAutoFit/>
            </a:bodyPr>
            <a:lstStyle/>
            <a:p>
              <a:pPr algn="l">
                <a:spcAft>
                  <a:spcPts val="600"/>
                </a:spcAft>
              </a:pPr>
              <a:r>
                <a:rPr lang="en-US" sz="1100" b="1"/>
                <a:t>C2</a:t>
              </a:r>
            </a:p>
          </p:txBody>
        </p:sp>
        <p:sp>
          <p:nvSpPr>
            <p:cNvPr id="12" name="TextBox 11">
              <a:extLst>
                <a:ext uri="{FF2B5EF4-FFF2-40B4-BE49-F238E27FC236}">
                  <a16:creationId xmlns:a16="http://schemas.microsoft.com/office/drawing/2014/main" id="{C73D0807-00B6-3DA8-5CB0-3563AFEAEECD}"/>
                </a:ext>
              </a:extLst>
            </p:cNvPr>
            <p:cNvSpPr txBox="1"/>
            <p:nvPr/>
          </p:nvSpPr>
          <p:spPr>
            <a:xfrm>
              <a:off x="4909413" y="3663065"/>
              <a:ext cx="519694" cy="338554"/>
            </a:xfrm>
            <a:prstGeom prst="rect">
              <a:avLst/>
            </a:prstGeom>
          </p:spPr>
          <p:txBody>
            <a:bodyPr wrap="none" rtlCol="0">
              <a:spAutoFit/>
            </a:bodyPr>
            <a:lstStyle/>
            <a:p>
              <a:pPr algn="l">
                <a:spcAft>
                  <a:spcPts val="600"/>
                </a:spcAft>
              </a:pPr>
              <a:r>
                <a:rPr lang="en-US" sz="1600" b="1" dirty="0">
                  <a:solidFill>
                    <a:schemeClr val="tx2"/>
                  </a:solidFill>
                </a:rPr>
                <a:t>94%</a:t>
              </a:r>
            </a:p>
          </p:txBody>
        </p:sp>
        <p:sp>
          <p:nvSpPr>
            <p:cNvPr id="10" name="Text Placeholder 3">
              <a:extLst>
                <a:ext uri="{FF2B5EF4-FFF2-40B4-BE49-F238E27FC236}">
                  <a16:creationId xmlns:a16="http://schemas.microsoft.com/office/drawing/2014/main" id="{BE739047-DCE5-0138-FCF8-650F74B640FB}"/>
                </a:ext>
              </a:extLst>
            </p:cNvPr>
            <p:cNvSpPr txBox="1">
              <a:spLocks/>
            </p:cNvSpPr>
            <p:nvPr/>
          </p:nvSpPr>
          <p:spPr>
            <a:xfrm>
              <a:off x="3702524" y="4106724"/>
              <a:ext cx="2413777" cy="430887"/>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3"/>
                  </a:solidFill>
                </a:rPr>
                <a:t>Agree / strongly agree that they are satisfied with their experience in the FLP</a:t>
              </a:r>
            </a:p>
          </p:txBody>
        </p:sp>
      </p:grpSp>
      <p:sp>
        <p:nvSpPr>
          <p:cNvPr id="47" name="Rounded Rectangular Callout 46">
            <a:extLst>
              <a:ext uri="{FF2B5EF4-FFF2-40B4-BE49-F238E27FC236}">
                <a16:creationId xmlns:a16="http://schemas.microsoft.com/office/drawing/2014/main" id="{61F3212D-8367-193D-7932-1D2847CBFB2A}"/>
              </a:ext>
            </a:extLst>
          </p:cNvPr>
          <p:cNvSpPr/>
          <p:nvPr/>
        </p:nvSpPr>
        <p:spPr>
          <a:xfrm>
            <a:off x="3624115" y="4872320"/>
            <a:ext cx="2413776" cy="600164"/>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By far the best PD I have had the privilege of attending. (Participant – Cohort 2) </a:t>
            </a:r>
          </a:p>
        </p:txBody>
      </p:sp>
      <p:sp>
        <p:nvSpPr>
          <p:cNvPr id="25" name="Rounded Rectangle 24">
            <a:extLst>
              <a:ext uri="{FF2B5EF4-FFF2-40B4-BE49-F238E27FC236}">
                <a16:creationId xmlns:a16="http://schemas.microsoft.com/office/drawing/2014/main" id="{4D9288BF-7EE6-9C9A-D413-AE8602A3F7C8}"/>
              </a:ext>
              <a:ext uri="{C183D7F6-B498-43B3-948B-1728B52AA6E4}">
                <adec:decorative xmlns:adec="http://schemas.microsoft.com/office/drawing/2017/decorative" val="1"/>
              </a:ext>
            </a:extLst>
          </p:cNvPr>
          <p:cNvSpPr/>
          <p:nvPr/>
        </p:nvSpPr>
        <p:spPr>
          <a:xfrm>
            <a:off x="6632549" y="3246983"/>
            <a:ext cx="2413777" cy="257364"/>
          </a:xfrm>
          <a:prstGeom prst="round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grpSp>
        <p:nvGrpSpPr>
          <p:cNvPr id="9" name="Group 8" descr="Diagram comparing percentages of Cohort 1 and Cohort 1 participants who agreed or strongly agreed that the FLP team provided adequate support throughout the program">
            <a:extLst>
              <a:ext uri="{FF2B5EF4-FFF2-40B4-BE49-F238E27FC236}">
                <a16:creationId xmlns:a16="http://schemas.microsoft.com/office/drawing/2014/main" id="{DE9C2E04-E403-79F2-2A25-E033462985E6}"/>
              </a:ext>
            </a:extLst>
          </p:cNvPr>
          <p:cNvGrpSpPr/>
          <p:nvPr/>
        </p:nvGrpSpPr>
        <p:grpSpPr>
          <a:xfrm>
            <a:off x="6719726" y="3229485"/>
            <a:ext cx="2326600" cy="1477403"/>
            <a:chOff x="6719726" y="3229485"/>
            <a:chExt cx="2326600" cy="1477403"/>
          </a:xfrm>
        </p:grpSpPr>
        <p:sp>
          <p:nvSpPr>
            <p:cNvPr id="26" name="TextBox 25">
              <a:extLst>
                <a:ext uri="{FF2B5EF4-FFF2-40B4-BE49-F238E27FC236}">
                  <a16:creationId xmlns:a16="http://schemas.microsoft.com/office/drawing/2014/main" id="{A70DFD3F-06D1-8C6F-168D-2DBA6B89DCDF}"/>
                </a:ext>
              </a:extLst>
            </p:cNvPr>
            <p:cNvSpPr txBox="1"/>
            <p:nvPr/>
          </p:nvSpPr>
          <p:spPr>
            <a:xfrm>
              <a:off x="7284406" y="3229485"/>
              <a:ext cx="364202" cy="261610"/>
            </a:xfrm>
            <a:prstGeom prst="rect">
              <a:avLst/>
            </a:prstGeom>
          </p:spPr>
          <p:txBody>
            <a:bodyPr wrap="none" rtlCol="0">
              <a:spAutoFit/>
            </a:bodyPr>
            <a:lstStyle/>
            <a:p>
              <a:pPr algn="l">
                <a:spcAft>
                  <a:spcPts val="600"/>
                </a:spcAft>
              </a:pPr>
              <a:r>
                <a:rPr lang="en-US" sz="1100" b="1"/>
                <a:t>C1 </a:t>
              </a:r>
            </a:p>
          </p:txBody>
        </p:sp>
        <p:sp>
          <p:nvSpPr>
            <p:cNvPr id="15" name="TextBox 14">
              <a:extLst>
                <a:ext uri="{FF2B5EF4-FFF2-40B4-BE49-F238E27FC236}">
                  <a16:creationId xmlns:a16="http://schemas.microsoft.com/office/drawing/2014/main" id="{1F390144-2804-7FBB-DBEF-FABEBF8EF1DE}"/>
                </a:ext>
              </a:extLst>
            </p:cNvPr>
            <p:cNvSpPr txBox="1"/>
            <p:nvPr/>
          </p:nvSpPr>
          <p:spPr>
            <a:xfrm>
              <a:off x="7218167" y="3663065"/>
              <a:ext cx="612668" cy="338554"/>
            </a:xfrm>
            <a:prstGeom prst="rect">
              <a:avLst/>
            </a:prstGeom>
          </p:spPr>
          <p:txBody>
            <a:bodyPr wrap="none" rtlCol="0">
              <a:spAutoFit/>
            </a:bodyPr>
            <a:lstStyle/>
            <a:p>
              <a:pPr algn="l">
                <a:spcAft>
                  <a:spcPts val="600"/>
                </a:spcAft>
              </a:pPr>
              <a:r>
                <a:rPr lang="en-US" sz="1600" b="1" dirty="0">
                  <a:solidFill>
                    <a:schemeClr val="tx2"/>
                  </a:solidFill>
                </a:rPr>
                <a:t>100%</a:t>
              </a:r>
            </a:p>
          </p:txBody>
        </p:sp>
        <p:sp>
          <p:nvSpPr>
            <p:cNvPr id="27" name="TextBox 26">
              <a:extLst>
                <a:ext uri="{FF2B5EF4-FFF2-40B4-BE49-F238E27FC236}">
                  <a16:creationId xmlns:a16="http://schemas.microsoft.com/office/drawing/2014/main" id="{EE3AC001-D151-BA58-305C-B35B5EBD77E3}"/>
                </a:ext>
              </a:extLst>
            </p:cNvPr>
            <p:cNvSpPr txBox="1"/>
            <p:nvPr/>
          </p:nvSpPr>
          <p:spPr>
            <a:xfrm>
              <a:off x="8071897" y="3229485"/>
              <a:ext cx="332142" cy="261610"/>
            </a:xfrm>
            <a:prstGeom prst="rect">
              <a:avLst/>
            </a:prstGeom>
          </p:spPr>
          <p:txBody>
            <a:bodyPr wrap="none" rtlCol="0">
              <a:spAutoFit/>
            </a:bodyPr>
            <a:lstStyle/>
            <a:p>
              <a:pPr algn="l">
                <a:spcAft>
                  <a:spcPts val="600"/>
                </a:spcAft>
              </a:pPr>
              <a:r>
                <a:rPr lang="en-US" sz="1100" b="1"/>
                <a:t>C2</a:t>
              </a:r>
            </a:p>
          </p:txBody>
        </p:sp>
        <p:grpSp>
          <p:nvGrpSpPr>
            <p:cNvPr id="8" name="Group 7">
              <a:extLst>
                <a:ext uri="{FF2B5EF4-FFF2-40B4-BE49-F238E27FC236}">
                  <a16:creationId xmlns:a16="http://schemas.microsoft.com/office/drawing/2014/main" id="{C9611411-8E9C-CE4F-7AA6-1AA80175B848}"/>
                </a:ext>
                <a:ext uri="{C183D7F6-B498-43B3-948B-1728B52AA6E4}">
                  <adec:decorative xmlns:adec="http://schemas.microsoft.com/office/drawing/2017/decorative" val="0"/>
                </a:ext>
              </a:extLst>
            </p:cNvPr>
            <p:cNvGrpSpPr/>
            <p:nvPr/>
          </p:nvGrpSpPr>
          <p:grpSpPr>
            <a:xfrm>
              <a:off x="6719726" y="3663065"/>
              <a:ext cx="2326600" cy="1043823"/>
              <a:chOff x="6719726" y="3663065"/>
              <a:chExt cx="2326600" cy="1043823"/>
            </a:xfrm>
          </p:grpSpPr>
          <p:sp>
            <p:nvSpPr>
              <p:cNvPr id="14" name="TextBox 13">
                <a:extLst>
                  <a:ext uri="{FF2B5EF4-FFF2-40B4-BE49-F238E27FC236}">
                    <a16:creationId xmlns:a16="http://schemas.microsoft.com/office/drawing/2014/main" id="{EC79E5E6-8A1B-0713-F476-A93513E1B6D5}"/>
                  </a:ext>
                </a:extLst>
              </p:cNvPr>
              <p:cNvSpPr txBox="1"/>
              <p:nvPr/>
            </p:nvSpPr>
            <p:spPr>
              <a:xfrm>
                <a:off x="8036116" y="3663065"/>
                <a:ext cx="519694" cy="338554"/>
              </a:xfrm>
              <a:prstGeom prst="rect">
                <a:avLst/>
              </a:prstGeom>
            </p:spPr>
            <p:txBody>
              <a:bodyPr wrap="none" rtlCol="0">
                <a:spAutoFit/>
              </a:bodyPr>
              <a:lstStyle/>
              <a:p>
                <a:pPr algn="l">
                  <a:spcAft>
                    <a:spcPts val="600"/>
                  </a:spcAft>
                </a:pPr>
                <a:r>
                  <a:rPr lang="en-US" sz="1600" b="1">
                    <a:solidFill>
                      <a:schemeClr val="tx2"/>
                    </a:solidFill>
                  </a:rPr>
                  <a:t>94%</a:t>
                </a:r>
              </a:p>
            </p:txBody>
          </p:sp>
          <p:sp>
            <p:nvSpPr>
              <p:cNvPr id="13" name="Text Placeholder 3">
                <a:extLst>
                  <a:ext uri="{FF2B5EF4-FFF2-40B4-BE49-F238E27FC236}">
                    <a16:creationId xmlns:a16="http://schemas.microsoft.com/office/drawing/2014/main" id="{49293E90-9F23-38A1-7AB2-65C5932A4E46}"/>
                  </a:ext>
                </a:extLst>
              </p:cNvPr>
              <p:cNvSpPr txBox="1">
                <a:spLocks/>
              </p:cNvSpPr>
              <p:nvPr/>
            </p:nvSpPr>
            <p:spPr>
              <a:xfrm>
                <a:off x="6719726" y="4106724"/>
                <a:ext cx="2326600" cy="60016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3"/>
                    </a:solidFill>
                  </a:rPr>
                  <a:t>Agree / strongly agree the FLP team provided adequate support throughout the program </a:t>
                </a:r>
              </a:p>
            </p:txBody>
          </p:sp>
        </p:grpSp>
      </p:grpSp>
      <p:sp>
        <p:nvSpPr>
          <p:cNvPr id="48" name="Rounded Rectangular Callout 47">
            <a:extLst>
              <a:ext uri="{FF2B5EF4-FFF2-40B4-BE49-F238E27FC236}">
                <a16:creationId xmlns:a16="http://schemas.microsoft.com/office/drawing/2014/main" id="{CD19F9EC-69AA-FE74-2380-C0C3655DEA48}"/>
              </a:ext>
            </a:extLst>
          </p:cNvPr>
          <p:cNvSpPr/>
          <p:nvPr/>
        </p:nvSpPr>
        <p:spPr>
          <a:xfrm>
            <a:off x="6632549" y="4872320"/>
            <a:ext cx="2413776" cy="600164"/>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My coach was amazing and very supportive. (Participant – Cohort 1) </a:t>
            </a:r>
          </a:p>
        </p:txBody>
      </p:sp>
      <p:sp>
        <p:nvSpPr>
          <p:cNvPr id="4" name="Slide Number Placeholder 3">
            <a:extLst>
              <a:ext uri="{FF2B5EF4-FFF2-40B4-BE49-F238E27FC236}">
                <a16:creationId xmlns:a16="http://schemas.microsoft.com/office/drawing/2014/main" id="{9C841B6B-89A1-B606-BAF4-1394963CCB2D}"/>
              </a:ext>
            </a:extLst>
          </p:cNvPr>
          <p:cNvSpPr>
            <a:spLocks noGrp="1"/>
          </p:cNvSpPr>
          <p:nvPr>
            <p:ph type="sldNum" sz="quarter" idx="11"/>
          </p:nvPr>
        </p:nvSpPr>
        <p:spPr/>
        <p:txBody>
          <a:bodyPr/>
          <a:lstStyle/>
          <a:p>
            <a:fld id="{2ED7E6EB-FFB6-2B46-ABEA-442EF21ADA9F}" type="slidenum">
              <a:rPr lang="en-US" smtClean="0"/>
              <a:pPr/>
              <a:t>11</a:t>
            </a:fld>
            <a:endParaRPr lang="en-US"/>
          </a:p>
        </p:txBody>
      </p:sp>
    </p:spTree>
    <p:extLst>
      <p:ext uri="{BB962C8B-B14F-4D97-AF65-F5344CB8AC3E}">
        <p14:creationId xmlns:p14="http://schemas.microsoft.com/office/powerpoint/2010/main" val="53674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5C83E-5202-084D-8B16-8822780E3A51}"/>
              </a:ext>
            </a:extLst>
          </p:cNvPr>
          <p:cNvSpPr>
            <a:spLocks noGrp="1"/>
          </p:cNvSpPr>
          <p:nvPr>
            <p:ph type="title"/>
          </p:nvPr>
        </p:nvSpPr>
        <p:spPr/>
        <p:txBody>
          <a:bodyPr/>
          <a:lstStyle/>
          <a:p>
            <a:r>
              <a:rPr lang="en-US" dirty="0"/>
              <a:t>Participant level impact </a:t>
            </a:r>
          </a:p>
        </p:txBody>
      </p:sp>
      <p:sp>
        <p:nvSpPr>
          <p:cNvPr id="6" name="Text Placeholder 1">
            <a:extLst>
              <a:ext uri="{FF2B5EF4-FFF2-40B4-BE49-F238E27FC236}">
                <a16:creationId xmlns:a16="http://schemas.microsoft.com/office/drawing/2014/main" id="{CC754B1F-1B55-5458-61A7-5C4F33DB7E9E}"/>
              </a:ext>
            </a:extLst>
          </p:cNvPr>
          <p:cNvSpPr>
            <a:spLocks noGrp="1"/>
          </p:cNvSpPr>
          <p:nvPr>
            <p:ph type="body" sz="quarter" idx="13"/>
          </p:nvPr>
        </p:nvSpPr>
        <p:spPr/>
        <p:txBody>
          <a:bodyPr/>
          <a:lstStyle/>
          <a:p>
            <a:r>
              <a:rPr lang="en-US"/>
              <a:t>The program increased participants’ confidence, knowledge and skills across the key leadership skill sets.</a:t>
            </a:r>
          </a:p>
        </p:txBody>
      </p:sp>
      <p:sp>
        <p:nvSpPr>
          <p:cNvPr id="11" name="Rounded Rectangle 10" descr="Text stating the impact of FLP on the first two cohorts">
            <a:extLst>
              <a:ext uri="{FF2B5EF4-FFF2-40B4-BE49-F238E27FC236}">
                <a16:creationId xmlns:a16="http://schemas.microsoft.com/office/drawing/2014/main" id="{80608BFC-4779-A1F8-EC46-28A691F1BD6D}"/>
              </a:ext>
              <a:ext uri="{C183D7F6-B498-43B3-948B-1728B52AA6E4}">
                <adec:decorative xmlns:adec="http://schemas.microsoft.com/office/drawing/2017/decorative" val="0"/>
              </a:ext>
            </a:extLst>
          </p:cNvPr>
          <p:cNvSpPr/>
          <p:nvPr/>
        </p:nvSpPr>
        <p:spPr>
          <a:xfrm>
            <a:off x="383006" y="2011051"/>
            <a:ext cx="3935392" cy="2874697"/>
          </a:xfrm>
          <a:prstGeom prst="round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pic>
        <p:nvPicPr>
          <p:cNvPr id="10" name="Graphic 9">
            <a:extLst>
              <a:ext uri="{FF2B5EF4-FFF2-40B4-BE49-F238E27FC236}">
                <a16:creationId xmlns:a16="http://schemas.microsoft.com/office/drawing/2014/main" id="{6B37F967-BAD2-8537-E64D-E3FD302CBEB8}"/>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48910" y="2243793"/>
            <a:ext cx="360997" cy="331268"/>
          </a:xfrm>
          <a:prstGeom prst="rect">
            <a:avLst/>
          </a:prstGeom>
        </p:spPr>
      </p:pic>
      <p:sp>
        <p:nvSpPr>
          <p:cNvPr id="26" name="Rounded Rectangle 25">
            <a:extLst>
              <a:ext uri="{FF2B5EF4-FFF2-40B4-BE49-F238E27FC236}">
                <a16:creationId xmlns:a16="http://schemas.microsoft.com/office/drawing/2014/main" id="{A9AE37EA-0E57-A080-211E-411C76832715}"/>
              </a:ext>
              <a:ext uri="{C183D7F6-B498-43B3-948B-1728B52AA6E4}">
                <adec:decorative xmlns:adec="http://schemas.microsoft.com/office/drawing/2017/decorative" val="1"/>
              </a:ext>
            </a:extLst>
          </p:cNvPr>
          <p:cNvSpPr/>
          <p:nvPr/>
        </p:nvSpPr>
        <p:spPr>
          <a:xfrm>
            <a:off x="4757195" y="1550463"/>
            <a:ext cx="4630181" cy="367479"/>
          </a:xfrm>
          <a:prstGeom prst="round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5" name="TextBox 24">
            <a:extLst>
              <a:ext uri="{FF2B5EF4-FFF2-40B4-BE49-F238E27FC236}">
                <a16:creationId xmlns:a16="http://schemas.microsoft.com/office/drawing/2014/main" id="{75F44434-6CAA-5DCF-302C-606D836BF598}"/>
              </a:ext>
            </a:extLst>
          </p:cNvPr>
          <p:cNvSpPr txBox="1"/>
          <p:nvPr/>
        </p:nvSpPr>
        <p:spPr>
          <a:xfrm>
            <a:off x="5257799" y="1623895"/>
            <a:ext cx="1826141" cy="261610"/>
          </a:xfrm>
          <a:prstGeom prst="rect">
            <a:avLst/>
          </a:prstGeom>
        </p:spPr>
        <p:txBody>
          <a:bodyPr wrap="none" rtlCol="0">
            <a:spAutoFit/>
          </a:bodyPr>
          <a:lstStyle/>
          <a:p>
            <a:pPr algn="l">
              <a:spcAft>
                <a:spcPts val="600"/>
              </a:spcAft>
            </a:pPr>
            <a:r>
              <a:rPr lang="en-US" sz="1100" b="1" dirty="0">
                <a:solidFill>
                  <a:schemeClr val="tx2"/>
                </a:solidFill>
              </a:rPr>
              <a:t>Leadership competency skills</a:t>
            </a:r>
          </a:p>
        </p:txBody>
      </p:sp>
      <p:sp>
        <p:nvSpPr>
          <p:cNvPr id="2" name="TextBox 1">
            <a:extLst>
              <a:ext uri="{FF2B5EF4-FFF2-40B4-BE49-F238E27FC236}">
                <a16:creationId xmlns:a16="http://schemas.microsoft.com/office/drawing/2014/main" id="{112E76AE-0CA8-382A-7111-C3D235C174EE}"/>
              </a:ext>
            </a:extLst>
          </p:cNvPr>
          <p:cNvSpPr txBox="1"/>
          <p:nvPr/>
        </p:nvSpPr>
        <p:spPr>
          <a:xfrm>
            <a:off x="4757197" y="2011051"/>
            <a:ext cx="2223686" cy="261610"/>
          </a:xfrm>
          <a:prstGeom prst="rect">
            <a:avLst/>
          </a:prstGeom>
        </p:spPr>
        <p:txBody>
          <a:bodyPr wrap="none" rtlCol="0">
            <a:spAutoFit/>
          </a:bodyPr>
          <a:lstStyle/>
          <a:p>
            <a:pPr algn="l">
              <a:spcAft>
                <a:spcPts val="600"/>
              </a:spcAft>
            </a:pPr>
            <a:r>
              <a:rPr lang="en-US" sz="1100" b="1">
                <a:solidFill>
                  <a:schemeClr val="tx2"/>
                </a:solidFill>
              </a:rPr>
              <a:t>Self leadership knowledge and skills </a:t>
            </a:r>
          </a:p>
        </p:txBody>
      </p:sp>
      <p:sp>
        <p:nvSpPr>
          <p:cNvPr id="14" name="TextBox 13">
            <a:extLst>
              <a:ext uri="{FF2B5EF4-FFF2-40B4-BE49-F238E27FC236}">
                <a16:creationId xmlns:a16="http://schemas.microsoft.com/office/drawing/2014/main" id="{4AAA4CB9-08FB-B231-11A7-7DC58AEF9D5C}"/>
              </a:ext>
            </a:extLst>
          </p:cNvPr>
          <p:cNvSpPr txBox="1"/>
          <p:nvPr/>
        </p:nvSpPr>
        <p:spPr>
          <a:xfrm>
            <a:off x="4757196" y="2197268"/>
            <a:ext cx="4630181" cy="430887"/>
          </a:xfrm>
          <a:prstGeom prst="rect">
            <a:avLst/>
          </a:prstGeom>
          <a:noFill/>
        </p:spPr>
        <p:txBody>
          <a:bodyPr wrap="square">
            <a:spAutoFit/>
          </a:bodyPr>
          <a:lstStyle/>
          <a:p>
            <a:r>
              <a:rPr lang="en-US" sz="1100"/>
              <a:t>Across both cohorts, participants reported a large increase of preparedness in self leadership skills, and all feel at least somewhat prepared in these aspects of leadership.</a:t>
            </a:r>
          </a:p>
        </p:txBody>
      </p:sp>
      <p:sp>
        <p:nvSpPr>
          <p:cNvPr id="16" name="TextBox 15">
            <a:extLst>
              <a:ext uri="{FF2B5EF4-FFF2-40B4-BE49-F238E27FC236}">
                <a16:creationId xmlns:a16="http://schemas.microsoft.com/office/drawing/2014/main" id="{9EDF5D87-6784-011D-4FAC-F3B8A9F78B94}"/>
              </a:ext>
            </a:extLst>
          </p:cNvPr>
          <p:cNvSpPr txBox="1"/>
          <p:nvPr/>
        </p:nvSpPr>
        <p:spPr>
          <a:xfrm>
            <a:off x="4757196" y="2630583"/>
            <a:ext cx="1255472" cy="261610"/>
          </a:xfrm>
          <a:prstGeom prst="rect">
            <a:avLst/>
          </a:prstGeom>
        </p:spPr>
        <p:txBody>
          <a:bodyPr wrap="none" rtlCol="0">
            <a:spAutoFit/>
          </a:bodyPr>
          <a:lstStyle/>
          <a:p>
            <a:pPr algn="l">
              <a:spcAft>
                <a:spcPts val="600"/>
              </a:spcAft>
            </a:pPr>
            <a:r>
              <a:rPr lang="en-US" sz="1100" b="1">
                <a:solidFill>
                  <a:schemeClr val="tx2"/>
                </a:solidFill>
              </a:rPr>
              <a:t>Technical expertise</a:t>
            </a:r>
          </a:p>
        </p:txBody>
      </p:sp>
      <p:sp>
        <p:nvSpPr>
          <p:cNvPr id="17" name="TextBox 16">
            <a:extLst>
              <a:ext uri="{FF2B5EF4-FFF2-40B4-BE49-F238E27FC236}">
                <a16:creationId xmlns:a16="http://schemas.microsoft.com/office/drawing/2014/main" id="{2ECE4A5C-ADEA-B05B-3EAF-4CB2EEA7FFE4}"/>
              </a:ext>
            </a:extLst>
          </p:cNvPr>
          <p:cNvSpPr txBox="1"/>
          <p:nvPr/>
        </p:nvSpPr>
        <p:spPr>
          <a:xfrm>
            <a:off x="4757196" y="2827334"/>
            <a:ext cx="4630181" cy="600164"/>
          </a:xfrm>
          <a:prstGeom prst="rect">
            <a:avLst/>
          </a:prstGeom>
        </p:spPr>
        <p:txBody>
          <a:bodyPr wrap="square" rtlCol="0">
            <a:spAutoFit/>
          </a:bodyPr>
          <a:lstStyle/>
          <a:p>
            <a:pPr algn="l">
              <a:spcAft>
                <a:spcPts val="600"/>
              </a:spcAft>
            </a:pPr>
            <a:r>
              <a:rPr lang="en-US" sz="1100"/>
              <a:t>In addition to reporting an increase in preparedness relating to technical expertise, we saw evidence of confident implementation of these skills through some of the school innovation projects.</a:t>
            </a:r>
          </a:p>
        </p:txBody>
      </p:sp>
      <p:sp>
        <p:nvSpPr>
          <p:cNvPr id="18" name="TextBox 17">
            <a:extLst>
              <a:ext uri="{FF2B5EF4-FFF2-40B4-BE49-F238E27FC236}">
                <a16:creationId xmlns:a16="http://schemas.microsoft.com/office/drawing/2014/main" id="{FD8BE5BE-6C7A-74E8-ED47-2B32907E4F45}"/>
              </a:ext>
            </a:extLst>
          </p:cNvPr>
          <p:cNvSpPr txBox="1"/>
          <p:nvPr/>
        </p:nvSpPr>
        <p:spPr>
          <a:xfrm>
            <a:off x="4757196" y="3427498"/>
            <a:ext cx="2531462" cy="261610"/>
          </a:xfrm>
          <a:prstGeom prst="rect">
            <a:avLst/>
          </a:prstGeom>
        </p:spPr>
        <p:txBody>
          <a:bodyPr wrap="none" rtlCol="0">
            <a:spAutoFit/>
          </a:bodyPr>
          <a:lstStyle/>
          <a:p>
            <a:pPr algn="l">
              <a:spcAft>
                <a:spcPts val="600"/>
              </a:spcAft>
            </a:pPr>
            <a:r>
              <a:rPr lang="en-US" sz="1100" b="1">
                <a:solidFill>
                  <a:schemeClr val="tx2"/>
                </a:solidFill>
              </a:rPr>
              <a:t>Relational leadership knowledge and skills</a:t>
            </a:r>
          </a:p>
        </p:txBody>
      </p:sp>
      <p:sp>
        <p:nvSpPr>
          <p:cNvPr id="21" name="TextBox 20">
            <a:extLst>
              <a:ext uri="{FF2B5EF4-FFF2-40B4-BE49-F238E27FC236}">
                <a16:creationId xmlns:a16="http://schemas.microsoft.com/office/drawing/2014/main" id="{73C141D6-73E2-C0E4-A31B-9F0E9637138B}"/>
              </a:ext>
            </a:extLst>
          </p:cNvPr>
          <p:cNvSpPr txBox="1"/>
          <p:nvPr/>
        </p:nvSpPr>
        <p:spPr>
          <a:xfrm rot="10800000" flipV="1">
            <a:off x="4757196" y="3616730"/>
            <a:ext cx="4491286" cy="769441"/>
          </a:xfrm>
          <a:prstGeom prst="rect">
            <a:avLst/>
          </a:prstGeom>
        </p:spPr>
        <p:txBody>
          <a:bodyPr wrap="square" rtlCol="0">
            <a:spAutoFit/>
          </a:bodyPr>
          <a:lstStyle/>
          <a:p>
            <a:pPr>
              <a:spcAft>
                <a:spcPts val="600"/>
              </a:spcAft>
            </a:pPr>
            <a:r>
              <a:rPr lang="en-US" sz="1100"/>
              <a:t>Participants and their coaches focused on their increase in relational leadership skills in interviews. This is supported by the largest increase in preparedness compared to the other aspects of leadership. Some participants attributed this to being able to work through conflicts and tough conversations with coaches. </a:t>
            </a:r>
          </a:p>
        </p:txBody>
      </p:sp>
      <p:sp>
        <p:nvSpPr>
          <p:cNvPr id="19" name="TextBox 18">
            <a:extLst>
              <a:ext uri="{FF2B5EF4-FFF2-40B4-BE49-F238E27FC236}">
                <a16:creationId xmlns:a16="http://schemas.microsoft.com/office/drawing/2014/main" id="{7308A6D6-0876-31DF-5E92-121EBB18E5AE}"/>
              </a:ext>
            </a:extLst>
          </p:cNvPr>
          <p:cNvSpPr txBox="1"/>
          <p:nvPr/>
        </p:nvSpPr>
        <p:spPr>
          <a:xfrm>
            <a:off x="4757196" y="4386172"/>
            <a:ext cx="2255746" cy="261610"/>
          </a:xfrm>
          <a:prstGeom prst="rect">
            <a:avLst/>
          </a:prstGeom>
        </p:spPr>
        <p:txBody>
          <a:bodyPr wrap="none" rtlCol="0">
            <a:spAutoFit/>
          </a:bodyPr>
          <a:lstStyle/>
          <a:p>
            <a:pPr algn="l">
              <a:spcAft>
                <a:spcPts val="600"/>
              </a:spcAft>
            </a:pPr>
            <a:r>
              <a:rPr lang="en-US" sz="1100" b="1">
                <a:solidFill>
                  <a:schemeClr val="tx2"/>
                </a:solidFill>
              </a:rPr>
              <a:t>Influence and systems thinking skills </a:t>
            </a:r>
          </a:p>
        </p:txBody>
      </p:sp>
      <p:sp>
        <p:nvSpPr>
          <p:cNvPr id="22" name="TextBox 21">
            <a:extLst>
              <a:ext uri="{FF2B5EF4-FFF2-40B4-BE49-F238E27FC236}">
                <a16:creationId xmlns:a16="http://schemas.microsoft.com/office/drawing/2014/main" id="{D52141E4-FCC5-C618-AD8D-6EAE1FE17819}"/>
              </a:ext>
            </a:extLst>
          </p:cNvPr>
          <p:cNvSpPr txBox="1"/>
          <p:nvPr/>
        </p:nvSpPr>
        <p:spPr>
          <a:xfrm>
            <a:off x="4757196" y="4585689"/>
            <a:ext cx="4491286" cy="600164"/>
          </a:xfrm>
          <a:prstGeom prst="rect">
            <a:avLst/>
          </a:prstGeom>
        </p:spPr>
        <p:txBody>
          <a:bodyPr wrap="square" rtlCol="0">
            <a:spAutoFit/>
          </a:bodyPr>
          <a:lstStyle/>
          <a:p>
            <a:pPr>
              <a:spcAft>
                <a:spcPts val="600"/>
              </a:spcAft>
            </a:pPr>
            <a:r>
              <a:rPr lang="en-US" sz="1100"/>
              <a:t>Participants also displayed confidence when we discussed impact at the school and regional education system level. They understood the factors and levers available to them in order to implement change at a school level.</a:t>
            </a:r>
          </a:p>
        </p:txBody>
      </p:sp>
      <p:cxnSp>
        <p:nvCxnSpPr>
          <p:cNvPr id="24" name="Straight Connector 23">
            <a:extLst>
              <a:ext uri="{FF2B5EF4-FFF2-40B4-BE49-F238E27FC236}">
                <a16:creationId xmlns:a16="http://schemas.microsoft.com/office/drawing/2014/main" id="{3E1314F5-194C-ACDF-71A5-63DDC6D8065D}"/>
              </a:ext>
              <a:ext uri="{C183D7F6-B498-43B3-948B-1728B52AA6E4}">
                <adec:decorative xmlns:adec="http://schemas.microsoft.com/office/drawing/2017/decorative" val="1"/>
              </a:ext>
            </a:extLst>
          </p:cNvPr>
          <p:cNvCxnSpPr/>
          <p:nvPr/>
        </p:nvCxnSpPr>
        <p:spPr>
          <a:xfrm>
            <a:off x="4548851" y="1150298"/>
            <a:ext cx="0" cy="4595149"/>
          </a:xfrm>
          <a:prstGeom prst="line">
            <a:avLst/>
          </a:prstGeom>
          <a:ln w="9525" cap="flat" cmpd="sng" algn="ctr">
            <a:solidFill>
              <a:schemeClr val="accent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563A6804-B3D8-8BAA-4B35-268E0D8AD222}"/>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952999" y="1577841"/>
            <a:ext cx="304800" cy="304800"/>
          </a:xfrm>
          <a:prstGeom prst="rect">
            <a:avLst/>
          </a:prstGeom>
        </p:spPr>
      </p:pic>
      <p:sp>
        <p:nvSpPr>
          <p:cNvPr id="4" name="Slide Number Placeholder 3">
            <a:extLst>
              <a:ext uri="{FF2B5EF4-FFF2-40B4-BE49-F238E27FC236}">
                <a16:creationId xmlns:a16="http://schemas.microsoft.com/office/drawing/2014/main" id="{FD2BAAEF-4755-0D86-D4EB-5903C79E7BC2}"/>
              </a:ext>
            </a:extLst>
          </p:cNvPr>
          <p:cNvSpPr>
            <a:spLocks noGrp="1"/>
          </p:cNvSpPr>
          <p:nvPr>
            <p:ph type="sldNum" sz="quarter" idx="11"/>
          </p:nvPr>
        </p:nvSpPr>
        <p:spPr/>
        <p:txBody>
          <a:bodyPr/>
          <a:lstStyle/>
          <a:p>
            <a:fld id="{2ED7E6EB-FFB6-2B46-ABEA-442EF21ADA9F}" type="slidenum">
              <a:rPr lang="en-US" smtClean="0"/>
              <a:pPr/>
              <a:t>12</a:t>
            </a:fld>
            <a:endParaRPr lang="en-US"/>
          </a:p>
        </p:txBody>
      </p:sp>
      <p:sp>
        <p:nvSpPr>
          <p:cNvPr id="7" name="TextBox 6">
            <a:extLst>
              <a:ext uri="{FF2B5EF4-FFF2-40B4-BE49-F238E27FC236}">
                <a16:creationId xmlns:a16="http://schemas.microsoft.com/office/drawing/2014/main" id="{694785C9-2A83-2EF7-8F92-A52B65658D84}"/>
              </a:ext>
              <a:ext uri="{C183D7F6-B498-43B3-948B-1728B52AA6E4}">
                <adec:decorative xmlns:adec="http://schemas.microsoft.com/office/drawing/2017/decorative" val="1"/>
              </a:ext>
            </a:extLst>
          </p:cNvPr>
          <p:cNvSpPr txBox="1"/>
          <p:nvPr/>
        </p:nvSpPr>
        <p:spPr>
          <a:xfrm>
            <a:off x="693283" y="2674493"/>
            <a:ext cx="3443468" cy="195438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Across both cohorts (2021 and 2022), the FLP has:</a:t>
            </a:r>
            <a:br>
              <a:rPr kumimoji="0" lang="en-US" sz="1100" b="0" i="0" u="none" strike="noStrike" kern="0" cap="none" spc="0" normalizeH="0" baseline="0" noProof="0" dirty="0">
                <a:ln>
                  <a:noFill/>
                </a:ln>
                <a:solidFill>
                  <a:srgbClr val="000000"/>
                </a:solidFill>
                <a:effectLst/>
                <a:uLnTx/>
                <a:uFillTx/>
                <a:latin typeface="Arial Narrow"/>
                <a:ea typeface="+mn-ea"/>
                <a:cs typeface="+mn-cs"/>
              </a:rPr>
            </a:br>
            <a:endParaRPr kumimoji="0" lang="en-US" sz="1100" b="0" i="0" u="none" strike="noStrike" kern="0" cap="none" spc="0" normalizeH="0" baseline="0" noProof="0" dirty="0">
              <a:ln>
                <a:noFill/>
              </a:ln>
              <a:solidFill>
                <a:srgbClr val="000000"/>
              </a:solidFill>
              <a:effectLst/>
              <a:uLnTx/>
              <a:uFillTx/>
              <a:latin typeface="Arial Narrow"/>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Had a positive impact on participant leadership knowledge, skills and confidence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Led to small changes in participant leadership </a:t>
            </a:r>
            <a:r>
              <a:rPr kumimoji="0" lang="en-US" sz="1100" b="0" i="0" u="none" strike="noStrike" kern="0" cap="none" spc="0" normalizeH="0" baseline="0" noProof="0" dirty="0" err="1">
                <a:ln>
                  <a:noFill/>
                </a:ln>
                <a:solidFill>
                  <a:srgbClr val="000000"/>
                </a:solidFill>
                <a:effectLst/>
                <a:uLnTx/>
                <a:uFillTx/>
                <a:latin typeface="Arial Narrow"/>
                <a:ea typeface="+mn-ea"/>
                <a:cs typeface="+mn-cs"/>
              </a:rPr>
              <a:t>behaviour</a:t>
            </a:r>
            <a:r>
              <a:rPr kumimoji="0" lang="en-US" sz="1100" b="0" i="0" u="none" strike="noStrike" kern="0" cap="none" spc="0" normalizeH="0" baseline="0" noProof="0" dirty="0">
                <a:ln>
                  <a:noFill/>
                </a:ln>
                <a:solidFill>
                  <a:srgbClr val="000000"/>
                </a:solidFill>
                <a:effectLst/>
                <a:uLnTx/>
                <a:uFillTx/>
                <a:latin typeface="Arial Narrow"/>
                <a:ea typeface="+mn-ea"/>
                <a:cs typeface="+mn-cs"/>
              </a:rPr>
              <a:t> and practice</a:t>
            </a:r>
          </a:p>
          <a:p>
            <a:pPr marL="171450" lvl="0" indent="-171450" defTabSz="9144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Led some participants to aspire </a:t>
            </a:r>
            <a:r>
              <a:rPr lang="en-US" sz="1100" kern="0" dirty="0">
                <a:solidFill>
                  <a:srgbClr val="000000"/>
                </a:solidFill>
              </a:rPr>
              <a:t>to leadership positions to </a:t>
            </a:r>
            <a:r>
              <a:rPr kumimoji="0" lang="en-US" sz="1100" b="0" i="0" u="none" strike="noStrike" kern="0" cap="none" spc="0" normalizeH="0" baseline="0" noProof="0" dirty="0">
                <a:ln>
                  <a:noFill/>
                </a:ln>
                <a:solidFill>
                  <a:srgbClr val="000000"/>
                </a:solidFill>
                <a:effectLst/>
                <a:uLnTx/>
                <a:uFillTx/>
                <a:latin typeface="Arial Narrow"/>
                <a:ea typeface="+mn-ea"/>
                <a:cs typeface="+mn-cs"/>
              </a:rPr>
              <a:t>a larger extent and in some cases has correlated with them moving into formal leadership positions</a:t>
            </a:r>
          </a:p>
          <a:p>
            <a:pPr marL="171450" lvl="0" indent="-171450" defTabSz="914400">
              <a:buFont typeface="Arial" panose="020B0604020202020204" pitchFamily="34" charset="0"/>
              <a:buChar char="•"/>
              <a:defRPr/>
            </a:pPr>
            <a:r>
              <a:rPr lang="en-US" sz="1100" kern="0" dirty="0">
                <a:solidFill>
                  <a:srgbClr val="000000"/>
                </a:solidFill>
                <a:latin typeface="Arial Narrow"/>
              </a:rPr>
              <a:t>46% of participants across both cohorts reported promotions since starting the program.</a:t>
            </a:r>
            <a:endParaRPr kumimoji="0" lang="en-US" sz="1100" b="0" i="0" u="none" strike="noStrike" kern="0" cap="none" spc="0" normalizeH="0" baseline="0" noProof="0" dirty="0">
              <a:ln>
                <a:noFill/>
              </a:ln>
              <a:solidFill>
                <a:srgbClr val="000000"/>
              </a:solidFill>
              <a:effectLst/>
              <a:uLnTx/>
              <a:uFillTx/>
              <a:latin typeface="Arial Narrow"/>
              <a:ea typeface="+mn-ea"/>
              <a:cs typeface="+mn-cs"/>
            </a:endParaRPr>
          </a:p>
        </p:txBody>
      </p:sp>
      <p:sp>
        <p:nvSpPr>
          <p:cNvPr id="9" name="TextBox 8">
            <a:extLst>
              <a:ext uri="{FF2B5EF4-FFF2-40B4-BE49-F238E27FC236}">
                <a16:creationId xmlns:a16="http://schemas.microsoft.com/office/drawing/2014/main" id="{78388C0A-B3C4-EB13-396F-72680003BC96}"/>
              </a:ext>
              <a:ext uri="{C183D7F6-B498-43B3-948B-1728B52AA6E4}">
                <adec:decorative xmlns:adec="http://schemas.microsoft.com/office/drawing/2017/decorative" val="1"/>
              </a:ext>
            </a:extLst>
          </p:cNvPr>
          <p:cNvSpPr txBox="1"/>
          <p:nvPr/>
        </p:nvSpPr>
        <p:spPr>
          <a:xfrm>
            <a:off x="693283" y="2278622"/>
            <a:ext cx="2436470" cy="261610"/>
          </a:xfrm>
          <a:prstGeom prst="rect">
            <a:avLst/>
          </a:prstGeom>
          <a:noFill/>
        </p:spPr>
        <p:txBody>
          <a:bodyPr wrap="square">
            <a:spAutoFit/>
          </a:bodyPr>
          <a:lstStyle/>
          <a:p>
            <a:pPr marL="457200" lvl="2" defTabSz="914400"/>
            <a:r>
              <a:rPr kumimoji="0" lang="en-US" sz="1100" b="1" i="0" u="none" strike="noStrike" kern="0" cap="none" spc="0" normalizeH="0" baseline="0" noProof="0" dirty="0">
                <a:ln>
                  <a:noFill/>
                </a:ln>
                <a:solidFill>
                  <a:srgbClr val="931B2F"/>
                </a:solidFill>
                <a:effectLst/>
                <a:uLnTx/>
                <a:uFillTx/>
                <a:latin typeface="Arial Narrow"/>
                <a:ea typeface="+mn-ea"/>
                <a:cs typeface="+mn-cs"/>
              </a:rPr>
              <a:t>Participant level impact</a:t>
            </a:r>
          </a:p>
        </p:txBody>
      </p:sp>
    </p:spTree>
    <p:extLst>
      <p:ext uri="{BB962C8B-B14F-4D97-AF65-F5344CB8AC3E}">
        <p14:creationId xmlns:p14="http://schemas.microsoft.com/office/powerpoint/2010/main" val="306788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A8429D-CB09-8DA2-D64F-CED38F23F30D}"/>
              </a:ext>
            </a:extLst>
          </p:cNvPr>
          <p:cNvSpPr>
            <a:spLocks noGrp="1"/>
          </p:cNvSpPr>
          <p:nvPr>
            <p:ph type="title"/>
          </p:nvPr>
        </p:nvSpPr>
        <p:spPr>
          <a:xfrm>
            <a:off x="165148" y="173654"/>
            <a:ext cx="9575704" cy="369332"/>
          </a:xfrm>
        </p:spPr>
        <p:txBody>
          <a:bodyPr/>
          <a:lstStyle/>
          <a:p>
            <a:r>
              <a:rPr lang="en-US"/>
              <a:t>School level impact </a:t>
            </a:r>
          </a:p>
        </p:txBody>
      </p:sp>
      <p:sp>
        <p:nvSpPr>
          <p:cNvPr id="13" name="Title 1">
            <a:extLst>
              <a:ext uri="{FF2B5EF4-FFF2-40B4-BE49-F238E27FC236}">
                <a16:creationId xmlns:a16="http://schemas.microsoft.com/office/drawing/2014/main" id="{FA1AE582-EC91-2F5F-DB14-2C961426D92F}"/>
              </a:ext>
            </a:extLst>
          </p:cNvPr>
          <p:cNvSpPr txBox="1">
            <a:spLocks/>
          </p:cNvSpPr>
          <p:nvPr/>
        </p:nvSpPr>
        <p:spPr>
          <a:xfrm>
            <a:off x="165148" y="635578"/>
            <a:ext cx="9575703" cy="49244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lvl1pPr algn="l" defTabSz="457200" rtl="0" eaLnBrk="1" latinLnBrk="0" hangingPunct="1">
              <a:spcBef>
                <a:spcPts val="0"/>
              </a:spcBef>
              <a:buNone/>
              <a:defRPr lang="en-AU" sz="2400" b="0" i="0" kern="1200" cap="none" dirty="0" smtClean="0">
                <a:solidFill>
                  <a:schemeClr val="tx2"/>
                </a:solidFill>
                <a:latin typeface="+mj-lt"/>
                <a:ea typeface="+mj-ea"/>
                <a:cs typeface="Times New Roman" charset="0"/>
              </a:defRPr>
            </a:lvl1pPr>
          </a:lstStyle>
          <a:p>
            <a:pPr>
              <a:spcAft>
                <a:spcPts val="600"/>
              </a:spcAft>
            </a:pPr>
            <a:r>
              <a:rPr lang="en-US" sz="1600">
                <a:solidFill>
                  <a:schemeClr val="tx1">
                    <a:lumMod val="50000"/>
                    <a:lumOff val="50000"/>
                  </a:schemeClr>
                </a:solidFill>
                <a:latin typeface="Arial Narrow" panose="020B0604020202020204" pitchFamily="34" charset="0"/>
                <a:cs typeface="Times New Roman"/>
              </a:rPr>
              <a:t>There is evidence that the FLP is having a positive impact on participants’ colleagues and the broader school environment. Schools see value in repeated participation of their school in the FLP and this may enhance school level impact in the longer term.</a:t>
            </a:r>
            <a:endParaRPr lang="en-US" sz="1600">
              <a:solidFill>
                <a:schemeClr val="tx1">
                  <a:lumMod val="50000"/>
                  <a:lumOff val="50000"/>
                </a:schemeClr>
              </a:solidFill>
              <a:latin typeface="Arial Narrow" panose="020B0604020202020204" pitchFamily="34" charset="0"/>
            </a:endParaRPr>
          </a:p>
        </p:txBody>
      </p:sp>
      <p:sp>
        <p:nvSpPr>
          <p:cNvPr id="6" name="Rectangle 5">
            <a:extLst>
              <a:ext uri="{FF2B5EF4-FFF2-40B4-BE49-F238E27FC236}">
                <a16:creationId xmlns:a16="http://schemas.microsoft.com/office/drawing/2014/main" id="{51E518CA-F114-332C-12D0-6AE5ECD1F313}"/>
              </a:ext>
            </a:extLst>
          </p:cNvPr>
          <p:cNvSpPr/>
          <p:nvPr/>
        </p:nvSpPr>
        <p:spPr>
          <a:xfrm>
            <a:off x="170267" y="1947506"/>
            <a:ext cx="3201221" cy="261610"/>
          </a:xfrm>
          <a:prstGeom prst="rect">
            <a:avLst/>
          </a:prstGeom>
          <a:solidFill>
            <a:schemeClr val="accent3">
              <a:lumMod val="20000"/>
              <a:lumOff val="80000"/>
            </a:schemeClr>
          </a:solidFill>
          <a:ln>
            <a:noFill/>
          </a:ln>
        </p:spPr>
        <p:txBody>
          <a:bodyPr wrap="square" lIns="91440" tIns="45720" rIns="91440" bIns="45720" anchor="t">
            <a:spAutoFit/>
          </a:bodyPr>
          <a:lstStyle/>
          <a:p>
            <a:pPr algn="ctr"/>
            <a:r>
              <a:rPr lang="en-US" sz="1100" b="1">
                <a:solidFill>
                  <a:schemeClr val="tx2"/>
                </a:solidFill>
              </a:rPr>
              <a:t>Impact on staff</a:t>
            </a:r>
            <a:endParaRPr lang="en-US" sz="1100">
              <a:solidFill>
                <a:schemeClr val="tx2"/>
              </a:solidFill>
            </a:endParaRPr>
          </a:p>
        </p:txBody>
      </p:sp>
      <p:pic>
        <p:nvPicPr>
          <p:cNvPr id="15" name="Graphic 14">
            <a:extLst>
              <a:ext uri="{FF2B5EF4-FFF2-40B4-BE49-F238E27FC236}">
                <a16:creationId xmlns:a16="http://schemas.microsoft.com/office/drawing/2014/main" id="{AE11703F-3ED2-B1AF-1DCB-7331A89E824B}"/>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524795" y="1446607"/>
            <a:ext cx="490118" cy="490118"/>
          </a:xfrm>
          <a:prstGeom prst="rect">
            <a:avLst/>
          </a:prstGeom>
        </p:spPr>
      </p:pic>
      <p:pic>
        <p:nvPicPr>
          <p:cNvPr id="16" name="Graphic 15">
            <a:extLst>
              <a:ext uri="{FF2B5EF4-FFF2-40B4-BE49-F238E27FC236}">
                <a16:creationId xmlns:a16="http://schemas.microsoft.com/office/drawing/2014/main" id="{ABDD9079-9517-8C03-E9A9-EB7F863FBA2F}"/>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720521" y="1468498"/>
            <a:ext cx="420157" cy="420157"/>
          </a:xfrm>
          <a:prstGeom prst="rect">
            <a:avLst/>
          </a:prstGeom>
        </p:spPr>
      </p:pic>
      <p:pic>
        <p:nvPicPr>
          <p:cNvPr id="17" name="Graphic 16">
            <a:extLst>
              <a:ext uri="{FF2B5EF4-FFF2-40B4-BE49-F238E27FC236}">
                <a16:creationId xmlns:a16="http://schemas.microsoft.com/office/drawing/2014/main" id="{2141A6A9-4936-3979-7A93-629A814B2C51}"/>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961043" y="1498460"/>
            <a:ext cx="420158" cy="420158"/>
          </a:xfrm>
          <a:prstGeom prst="rect">
            <a:avLst/>
          </a:prstGeom>
        </p:spPr>
      </p:pic>
      <p:sp>
        <p:nvSpPr>
          <p:cNvPr id="26" name="TextBox 25">
            <a:extLst>
              <a:ext uri="{FF2B5EF4-FFF2-40B4-BE49-F238E27FC236}">
                <a16:creationId xmlns:a16="http://schemas.microsoft.com/office/drawing/2014/main" id="{D2DC3141-A379-9524-156D-76F6D842B6BC}"/>
              </a:ext>
            </a:extLst>
          </p:cNvPr>
          <p:cNvSpPr txBox="1"/>
          <p:nvPr/>
        </p:nvSpPr>
        <p:spPr>
          <a:xfrm>
            <a:off x="187550" y="2199543"/>
            <a:ext cx="3183938" cy="769441"/>
          </a:xfrm>
          <a:prstGeom prst="rect">
            <a:avLst/>
          </a:prstGeom>
        </p:spPr>
        <p:txBody>
          <a:bodyPr wrap="square" rtlCol="0">
            <a:spAutoFit/>
          </a:bodyPr>
          <a:lstStyle/>
          <a:p>
            <a:pPr algn="l">
              <a:spcAft>
                <a:spcPts val="600"/>
              </a:spcAft>
            </a:pPr>
            <a:r>
              <a:rPr lang="en-US" sz="1100"/>
              <a:t>Across both cohorts, there is evidence that participants were impacting other staff members through their innovation projects and general involvement and learnings from the FLP. </a:t>
            </a:r>
          </a:p>
        </p:txBody>
      </p:sp>
      <p:grpSp>
        <p:nvGrpSpPr>
          <p:cNvPr id="5" name="Group 4" descr="100% Cohort 1 and 75% Cohort 2 principals reported a positive impact on staff as result of the program.">
            <a:extLst>
              <a:ext uri="{FF2B5EF4-FFF2-40B4-BE49-F238E27FC236}">
                <a16:creationId xmlns:a16="http://schemas.microsoft.com/office/drawing/2014/main" id="{C45B094D-E29C-C154-D584-5E39D5B2C706}"/>
              </a:ext>
            </a:extLst>
          </p:cNvPr>
          <p:cNvGrpSpPr/>
          <p:nvPr/>
        </p:nvGrpSpPr>
        <p:grpSpPr>
          <a:xfrm>
            <a:off x="185125" y="3011553"/>
            <a:ext cx="3181046" cy="600164"/>
            <a:chOff x="185125" y="3011553"/>
            <a:chExt cx="3181046" cy="600164"/>
          </a:xfrm>
        </p:grpSpPr>
        <p:sp>
          <p:nvSpPr>
            <p:cNvPr id="22" name="TextBox 21">
              <a:extLst>
                <a:ext uri="{FF2B5EF4-FFF2-40B4-BE49-F238E27FC236}">
                  <a16:creationId xmlns:a16="http://schemas.microsoft.com/office/drawing/2014/main" id="{8DBD2DE2-71D0-4D6D-8604-352612D729BA}"/>
                </a:ext>
              </a:extLst>
            </p:cNvPr>
            <p:cNvSpPr txBox="1"/>
            <p:nvPr/>
          </p:nvSpPr>
          <p:spPr>
            <a:xfrm>
              <a:off x="331415" y="3027810"/>
              <a:ext cx="332142" cy="261610"/>
            </a:xfrm>
            <a:prstGeom prst="rect">
              <a:avLst/>
            </a:prstGeom>
          </p:spPr>
          <p:txBody>
            <a:bodyPr wrap="none" rtlCol="0">
              <a:spAutoFit/>
            </a:bodyPr>
            <a:lstStyle/>
            <a:p>
              <a:pPr algn="l">
                <a:spcAft>
                  <a:spcPts val="600"/>
                </a:spcAft>
              </a:pPr>
              <a:r>
                <a:rPr lang="en-US" sz="1100" b="1"/>
                <a:t>C1</a:t>
              </a:r>
            </a:p>
          </p:txBody>
        </p:sp>
        <p:sp>
          <p:nvSpPr>
            <p:cNvPr id="21" name="TextBox 20">
              <a:extLst>
                <a:ext uri="{FF2B5EF4-FFF2-40B4-BE49-F238E27FC236}">
                  <a16:creationId xmlns:a16="http://schemas.microsoft.com/office/drawing/2014/main" id="{FF9E5CCF-FD70-3A98-FEE4-5940F64FF6CD}"/>
                </a:ext>
              </a:extLst>
            </p:cNvPr>
            <p:cNvSpPr txBox="1"/>
            <p:nvPr/>
          </p:nvSpPr>
          <p:spPr>
            <a:xfrm>
              <a:off x="185125" y="3212499"/>
              <a:ext cx="723275" cy="369332"/>
            </a:xfrm>
            <a:prstGeom prst="rect">
              <a:avLst/>
            </a:prstGeom>
          </p:spPr>
          <p:txBody>
            <a:bodyPr wrap="none" rtlCol="0">
              <a:spAutoFit/>
            </a:bodyPr>
            <a:lstStyle/>
            <a:p>
              <a:pPr algn="l">
                <a:spcAft>
                  <a:spcPts val="600"/>
                </a:spcAft>
              </a:pPr>
              <a:r>
                <a:rPr lang="en-US" b="1">
                  <a:solidFill>
                    <a:schemeClr val="tx2"/>
                  </a:solidFill>
                </a:rPr>
                <a:t>100% </a:t>
              </a:r>
            </a:p>
          </p:txBody>
        </p:sp>
        <p:sp>
          <p:nvSpPr>
            <p:cNvPr id="23" name="TextBox 22">
              <a:extLst>
                <a:ext uri="{FF2B5EF4-FFF2-40B4-BE49-F238E27FC236}">
                  <a16:creationId xmlns:a16="http://schemas.microsoft.com/office/drawing/2014/main" id="{35297760-C675-8C7D-1F65-AEFCF1E5917C}"/>
                </a:ext>
              </a:extLst>
            </p:cNvPr>
            <p:cNvSpPr txBox="1"/>
            <p:nvPr/>
          </p:nvSpPr>
          <p:spPr>
            <a:xfrm>
              <a:off x="1009544" y="3027810"/>
              <a:ext cx="332142" cy="261610"/>
            </a:xfrm>
            <a:prstGeom prst="rect">
              <a:avLst/>
            </a:prstGeom>
          </p:spPr>
          <p:txBody>
            <a:bodyPr wrap="none" rtlCol="0">
              <a:spAutoFit/>
            </a:bodyPr>
            <a:lstStyle/>
            <a:p>
              <a:pPr algn="l">
                <a:spcAft>
                  <a:spcPts val="600"/>
                </a:spcAft>
              </a:pPr>
              <a:r>
                <a:rPr lang="en-US" sz="1100" b="1"/>
                <a:t>C2</a:t>
              </a:r>
            </a:p>
          </p:txBody>
        </p:sp>
        <p:sp>
          <p:nvSpPr>
            <p:cNvPr id="19" name="TextBox 18">
              <a:extLst>
                <a:ext uri="{FF2B5EF4-FFF2-40B4-BE49-F238E27FC236}">
                  <a16:creationId xmlns:a16="http://schemas.microsoft.com/office/drawing/2014/main" id="{C2397D08-F6DE-304E-A493-FD70CC120BAB}"/>
                </a:ext>
              </a:extLst>
            </p:cNvPr>
            <p:cNvSpPr txBox="1"/>
            <p:nvPr/>
          </p:nvSpPr>
          <p:spPr>
            <a:xfrm>
              <a:off x="910990" y="3200518"/>
              <a:ext cx="617477" cy="369332"/>
            </a:xfrm>
            <a:prstGeom prst="rect">
              <a:avLst/>
            </a:prstGeom>
          </p:spPr>
          <p:txBody>
            <a:bodyPr wrap="none" rtlCol="0">
              <a:spAutoFit/>
            </a:bodyPr>
            <a:lstStyle/>
            <a:p>
              <a:pPr algn="l">
                <a:spcAft>
                  <a:spcPts val="600"/>
                </a:spcAft>
              </a:pPr>
              <a:r>
                <a:rPr lang="en-US" b="1">
                  <a:solidFill>
                    <a:schemeClr val="tx2"/>
                  </a:solidFill>
                </a:rPr>
                <a:t>75% </a:t>
              </a:r>
            </a:p>
          </p:txBody>
        </p:sp>
        <p:sp>
          <p:nvSpPr>
            <p:cNvPr id="20" name="TextBox 19">
              <a:extLst>
                <a:ext uri="{FF2B5EF4-FFF2-40B4-BE49-F238E27FC236}">
                  <a16:creationId xmlns:a16="http://schemas.microsoft.com/office/drawing/2014/main" id="{930FE303-5CF0-2639-DB15-89742E0D6EF4}"/>
                </a:ext>
              </a:extLst>
            </p:cNvPr>
            <p:cNvSpPr txBox="1"/>
            <p:nvPr/>
          </p:nvSpPr>
          <p:spPr>
            <a:xfrm>
              <a:off x="1422746" y="3011553"/>
              <a:ext cx="1943425" cy="600164"/>
            </a:xfrm>
            <a:prstGeom prst="rect">
              <a:avLst/>
            </a:prstGeom>
          </p:spPr>
          <p:txBody>
            <a:bodyPr wrap="square" rtlCol="0">
              <a:spAutoFit/>
            </a:bodyPr>
            <a:lstStyle/>
            <a:p>
              <a:pPr algn="l">
                <a:spcAft>
                  <a:spcPts val="600"/>
                </a:spcAft>
              </a:pPr>
              <a:r>
                <a:rPr lang="en-US" sz="1100" dirty="0">
                  <a:solidFill>
                    <a:schemeClr val="accent3"/>
                  </a:solidFill>
                </a:rPr>
                <a:t>of principals reported a positive impact on staff as result of the FLP program.</a:t>
              </a:r>
              <a:endParaRPr lang="en-US" sz="1000" dirty="0">
                <a:solidFill>
                  <a:schemeClr val="accent3"/>
                </a:solidFill>
                <a:highlight>
                  <a:srgbClr val="FFFF00"/>
                </a:highlight>
              </a:endParaRPr>
            </a:p>
          </p:txBody>
        </p:sp>
      </p:grpSp>
      <p:sp>
        <p:nvSpPr>
          <p:cNvPr id="25" name="Rounded Rectangular Callout 24">
            <a:extLst>
              <a:ext uri="{FF2B5EF4-FFF2-40B4-BE49-F238E27FC236}">
                <a16:creationId xmlns:a16="http://schemas.microsoft.com/office/drawing/2014/main" id="{66B162F1-07D1-D7FD-F12E-DD390DD843D8}"/>
              </a:ext>
            </a:extLst>
          </p:cNvPr>
          <p:cNvSpPr/>
          <p:nvPr/>
        </p:nvSpPr>
        <p:spPr>
          <a:xfrm>
            <a:off x="219557" y="3694818"/>
            <a:ext cx="3146614" cy="509275"/>
          </a:xfrm>
          <a:prstGeom prst="wedgeRoundRectCallout">
            <a:avLst>
              <a:gd name="adj1" fmla="val 29729"/>
              <a:gd name="adj2" fmla="val 72910"/>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Three more aspirant leaders have been supported by me to apply (for the FLP). (Principal – Cohort 2)</a:t>
            </a:r>
            <a:endParaRPr lang="en-US" sz="1100" baseline="30000" dirty="0">
              <a:solidFill>
                <a:schemeClr val="tx1"/>
              </a:solidFill>
            </a:endParaRPr>
          </a:p>
        </p:txBody>
      </p:sp>
      <p:sp>
        <p:nvSpPr>
          <p:cNvPr id="12" name="Rectangle 11">
            <a:extLst>
              <a:ext uri="{FF2B5EF4-FFF2-40B4-BE49-F238E27FC236}">
                <a16:creationId xmlns:a16="http://schemas.microsoft.com/office/drawing/2014/main" id="{83476352-FA3D-EB6F-4020-1BCF519CDBC3}"/>
              </a:ext>
            </a:extLst>
          </p:cNvPr>
          <p:cNvSpPr/>
          <p:nvPr/>
        </p:nvSpPr>
        <p:spPr>
          <a:xfrm>
            <a:off x="3491371" y="1942271"/>
            <a:ext cx="2923258" cy="261610"/>
          </a:xfrm>
          <a:prstGeom prst="rect">
            <a:avLst/>
          </a:prstGeom>
          <a:solidFill>
            <a:schemeClr val="accent3">
              <a:lumMod val="20000"/>
              <a:lumOff val="80000"/>
            </a:schemeClr>
          </a:solidFill>
          <a:ln>
            <a:noFill/>
          </a:ln>
        </p:spPr>
        <p:txBody>
          <a:bodyPr wrap="square" lIns="91440" tIns="45720" rIns="91440" bIns="45720" anchor="t">
            <a:spAutoFit/>
          </a:bodyPr>
          <a:lstStyle/>
          <a:p>
            <a:pPr algn="ctr"/>
            <a:r>
              <a:rPr lang="en-US" sz="1100" b="1">
                <a:solidFill>
                  <a:schemeClr val="tx2"/>
                </a:solidFill>
              </a:rPr>
              <a:t>Impact on the school environment</a:t>
            </a:r>
            <a:endParaRPr lang="en-US" sz="1100">
              <a:solidFill>
                <a:schemeClr val="tx2"/>
              </a:solidFill>
            </a:endParaRPr>
          </a:p>
        </p:txBody>
      </p:sp>
      <p:sp>
        <p:nvSpPr>
          <p:cNvPr id="54" name="Text Placeholder 3">
            <a:extLst>
              <a:ext uri="{FF2B5EF4-FFF2-40B4-BE49-F238E27FC236}">
                <a16:creationId xmlns:a16="http://schemas.microsoft.com/office/drawing/2014/main" id="{987C61D1-76A5-4E9E-55F1-23D1C9AC653C}"/>
              </a:ext>
            </a:extLst>
          </p:cNvPr>
          <p:cNvSpPr txBox="1">
            <a:spLocks/>
          </p:cNvSpPr>
          <p:nvPr/>
        </p:nvSpPr>
        <p:spPr>
          <a:xfrm>
            <a:off x="3491370" y="2228628"/>
            <a:ext cx="2923258" cy="769441"/>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Principals reported seeing impacts / benefits in their school environment. This was mainly articulated as impacts from the participants’ school innovation projects. </a:t>
            </a:r>
          </a:p>
        </p:txBody>
      </p:sp>
      <p:grpSp>
        <p:nvGrpSpPr>
          <p:cNvPr id="8" name="Group 7" descr="87% of Cohort 1 and 70% of Cohort 2 principals have seen their school benefit from the fellow's participation in FLP.">
            <a:extLst>
              <a:ext uri="{FF2B5EF4-FFF2-40B4-BE49-F238E27FC236}">
                <a16:creationId xmlns:a16="http://schemas.microsoft.com/office/drawing/2014/main" id="{B2D3AEDA-E266-82E6-D724-B57BB92AA622}"/>
              </a:ext>
            </a:extLst>
          </p:cNvPr>
          <p:cNvGrpSpPr/>
          <p:nvPr/>
        </p:nvGrpSpPr>
        <p:grpSpPr>
          <a:xfrm>
            <a:off x="3489066" y="2943306"/>
            <a:ext cx="2925561" cy="618953"/>
            <a:chOff x="3489066" y="2943306"/>
            <a:chExt cx="2925561" cy="618953"/>
          </a:xfrm>
        </p:grpSpPr>
        <p:sp>
          <p:nvSpPr>
            <p:cNvPr id="48" name="TextBox 47">
              <a:extLst>
                <a:ext uri="{FF2B5EF4-FFF2-40B4-BE49-F238E27FC236}">
                  <a16:creationId xmlns:a16="http://schemas.microsoft.com/office/drawing/2014/main" id="{646F4F69-BFF1-93AD-BB5C-AE3884AA9FC3}"/>
                </a:ext>
              </a:extLst>
            </p:cNvPr>
            <p:cNvSpPr txBox="1"/>
            <p:nvPr/>
          </p:nvSpPr>
          <p:spPr>
            <a:xfrm>
              <a:off x="3623308" y="2943306"/>
              <a:ext cx="332142" cy="261610"/>
            </a:xfrm>
            <a:prstGeom prst="rect">
              <a:avLst/>
            </a:prstGeom>
          </p:spPr>
          <p:txBody>
            <a:bodyPr wrap="none" rtlCol="0">
              <a:spAutoFit/>
            </a:bodyPr>
            <a:lstStyle/>
            <a:p>
              <a:pPr algn="l">
                <a:spcAft>
                  <a:spcPts val="600"/>
                </a:spcAft>
              </a:pPr>
              <a:r>
                <a:rPr lang="en-US" sz="1100" b="1" dirty="0"/>
                <a:t>C1</a:t>
              </a:r>
            </a:p>
          </p:txBody>
        </p:sp>
        <p:sp>
          <p:nvSpPr>
            <p:cNvPr id="47" name="TextBox 46">
              <a:extLst>
                <a:ext uri="{FF2B5EF4-FFF2-40B4-BE49-F238E27FC236}">
                  <a16:creationId xmlns:a16="http://schemas.microsoft.com/office/drawing/2014/main" id="{9CCA6E0F-DCCC-6421-E714-546C9FAFD0E3}"/>
                </a:ext>
              </a:extLst>
            </p:cNvPr>
            <p:cNvSpPr txBox="1"/>
            <p:nvPr/>
          </p:nvSpPr>
          <p:spPr>
            <a:xfrm>
              <a:off x="3489066" y="3173210"/>
              <a:ext cx="612104"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931B2F"/>
                  </a:solidFill>
                  <a:effectLst/>
                  <a:uLnTx/>
                  <a:uFillTx/>
                </a:rPr>
                <a:t>87%</a:t>
              </a:r>
            </a:p>
          </p:txBody>
        </p:sp>
        <p:sp>
          <p:nvSpPr>
            <p:cNvPr id="50" name="TextBox 49">
              <a:extLst>
                <a:ext uri="{FF2B5EF4-FFF2-40B4-BE49-F238E27FC236}">
                  <a16:creationId xmlns:a16="http://schemas.microsoft.com/office/drawing/2014/main" id="{727E953C-D4D7-E231-20CA-FF817030AD40}"/>
                </a:ext>
              </a:extLst>
            </p:cNvPr>
            <p:cNvSpPr txBox="1"/>
            <p:nvPr/>
          </p:nvSpPr>
          <p:spPr>
            <a:xfrm>
              <a:off x="4242516" y="2943306"/>
              <a:ext cx="332142" cy="261610"/>
            </a:xfrm>
            <a:prstGeom prst="rect">
              <a:avLst/>
            </a:prstGeom>
          </p:spPr>
          <p:txBody>
            <a:bodyPr wrap="none" rtlCol="0">
              <a:spAutoFit/>
            </a:bodyPr>
            <a:lstStyle/>
            <a:p>
              <a:pPr algn="l">
                <a:spcAft>
                  <a:spcPts val="600"/>
                </a:spcAft>
              </a:pPr>
              <a:r>
                <a:rPr lang="en-US" sz="1100" b="1" dirty="0"/>
                <a:t>C2</a:t>
              </a:r>
            </a:p>
          </p:txBody>
        </p:sp>
        <p:sp>
          <p:nvSpPr>
            <p:cNvPr id="49" name="TextBox 48">
              <a:extLst>
                <a:ext uri="{FF2B5EF4-FFF2-40B4-BE49-F238E27FC236}">
                  <a16:creationId xmlns:a16="http://schemas.microsoft.com/office/drawing/2014/main" id="{A2387D0B-1A35-804C-CCFB-CA5DE3706314}"/>
                </a:ext>
              </a:extLst>
            </p:cNvPr>
            <p:cNvSpPr txBox="1"/>
            <p:nvPr/>
          </p:nvSpPr>
          <p:spPr>
            <a:xfrm>
              <a:off x="4145519" y="3173210"/>
              <a:ext cx="564578" cy="369332"/>
            </a:xfrm>
            <a:prstGeom prst="rect">
              <a:avLst/>
            </a:prstGeom>
          </p:spPr>
          <p:txBody>
            <a:bodyPr wrap="none" rtlCol="0">
              <a:spAutoFit/>
            </a:bodyPr>
            <a:lstStyle/>
            <a:p>
              <a:pPr algn="l">
                <a:spcAft>
                  <a:spcPts val="600"/>
                </a:spcAft>
              </a:pPr>
              <a:r>
                <a:rPr lang="en-US" b="1">
                  <a:solidFill>
                    <a:schemeClr val="tx2"/>
                  </a:solidFill>
                </a:rPr>
                <a:t>70%</a:t>
              </a:r>
            </a:p>
          </p:txBody>
        </p:sp>
        <p:sp>
          <p:nvSpPr>
            <p:cNvPr id="46" name="Text Placeholder 3">
              <a:extLst>
                <a:ext uri="{FF2B5EF4-FFF2-40B4-BE49-F238E27FC236}">
                  <a16:creationId xmlns:a16="http://schemas.microsoft.com/office/drawing/2014/main" id="{A78CB71C-50A0-B692-10A3-575E6725A352}"/>
                </a:ext>
              </a:extLst>
            </p:cNvPr>
            <p:cNvSpPr txBox="1">
              <a:spLocks/>
            </p:cNvSpPr>
            <p:nvPr/>
          </p:nvSpPr>
          <p:spPr>
            <a:xfrm>
              <a:off x="4720521" y="2962095"/>
              <a:ext cx="1694106" cy="60016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lang="en-US">
                  <a:solidFill>
                    <a:schemeClr val="accent3"/>
                  </a:solidFill>
                </a:rPr>
                <a:t>o</a:t>
              </a:r>
              <a:r>
                <a:rPr kumimoji="0" lang="en-US" sz="1100" b="0" i="0" u="none" strike="noStrike" kern="1200" cap="none" spc="0" normalizeH="0" baseline="0" noProof="0">
                  <a:ln>
                    <a:noFill/>
                  </a:ln>
                  <a:solidFill>
                    <a:schemeClr val="accent3"/>
                  </a:solidFill>
                  <a:effectLst/>
                  <a:uLnTx/>
                  <a:uFillTx/>
                  <a:latin typeface="Arial Narrow"/>
                  <a:ea typeface="+mn-ea"/>
                  <a:cs typeface="Arial Narrow"/>
                </a:rPr>
                <a:t>f principals have seen their school benefit from the fellow’s participation in FLP </a:t>
              </a:r>
              <a:endParaRPr kumimoji="0" lang="en-US" sz="1000" b="0" i="0" u="none" strike="noStrike" kern="1200" cap="none" spc="0" normalizeH="0" baseline="0" noProof="0">
                <a:ln>
                  <a:noFill/>
                </a:ln>
                <a:solidFill>
                  <a:schemeClr val="accent3"/>
                </a:solidFill>
                <a:effectLst/>
                <a:highlight>
                  <a:srgbClr val="FFFF00"/>
                </a:highlight>
                <a:uLnTx/>
                <a:uFillTx/>
                <a:latin typeface="Arial Narrow"/>
                <a:ea typeface="+mn-ea"/>
                <a:cs typeface="Arial Narrow"/>
              </a:endParaRPr>
            </a:p>
          </p:txBody>
        </p:sp>
      </p:grpSp>
      <p:sp>
        <p:nvSpPr>
          <p:cNvPr id="52" name="TextBox 51">
            <a:extLst>
              <a:ext uri="{FF2B5EF4-FFF2-40B4-BE49-F238E27FC236}">
                <a16:creationId xmlns:a16="http://schemas.microsoft.com/office/drawing/2014/main" id="{FB57B10F-C7DF-8462-49DB-A39C5313B716}"/>
              </a:ext>
            </a:extLst>
          </p:cNvPr>
          <p:cNvSpPr txBox="1"/>
          <p:nvPr/>
        </p:nvSpPr>
        <p:spPr>
          <a:xfrm>
            <a:off x="3523861" y="3672573"/>
            <a:ext cx="2832292" cy="664012"/>
          </a:xfrm>
          <a:prstGeom prst="wedgeRoundRectCallout">
            <a:avLst/>
          </a:prstGeom>
          <a:solidFill>
            <a:schemeClr val="bg2"/>
          </a:solidFill>
          <a:ln w="9525" cap="flat" cmpd="sng" algn="ctr">
            <a:solidFill>
              <a:schemeClr val="bg2"/>
            </a:solidFill>
            <a:prstDash val="solid"/>
            <a:round/>
            <a:headEnd type="none" w="med" len="med"/>
            <a:tailEnd type="none" w="med" len="med"/>
          </a:ln>
        </p:spPr>
        <p:txBody>
          <a:bodyPr wrap="square">
            <a:spAutoFit/>
          </a:bodyPr>
          <a:lstStyle>
            <a:defPPr>
              <a:defRPr lang="en-US"/>
            </a:defPPr>
            <a:lvl1pPr indent="0">
              <a:spcBef>
                <a:spcPts val="0"/>
              </a:spcBef>
              <a:buClr>
                <a:schemeClr val="tx2"/>
              </a:buClr>
              <a:buFont typeface="Arial" panose="020B0604020202020204" pitchFamily="34" charset="0"/>
              <a:buNone/>
              <a:defRPr sz="1100" b="0" i="0">
                <a:solidFill>
                  <a:schemeClr val="bg1">
                    <a:lumMod val="10000"/>
                  </a:schemeClr>
                </a:solidFill>
                <a:latin typeface="Arial Narrow"/>
                <a:cs typeface="Arial Narrow"/>
              </a:defRPr>
            </a:lvl1pPr>
            <a:lvl2pPr marL="400050" indent="-2286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2pPr>
            <a:lvl3pPr marL="571500" indent="-171450">
              <a:spcBef>
                <a:spcPts val="0"/>
              </a:spcBef>
              <a:buClr>
                <a:schemeClr val="tx2"/>
              </a:buClr>
              <a:buFont typeface="Arial" panose="020B0604020202020204" pitchFamily="34" charset="0"/>
              <a:buChar char="-"/>
              <a:defRPr sz="1100" b="0" i="0">
                <a:solidFill>
                  <a:schemeClr val="bg1">
                    <a:lumMod val="10000"/>
                  </a:schemeClr>
                </a:solidFill>
                <a:latin typeface="Arial Narrow"/>
                <a:cs typeface="Arial Narrow"/>
              </a:defRPr>
            </a:lvl3pPr>
            <a:lvl4pPr marL="6858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4pPr>
            <a:lvl5pPr marL="8001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a:t>
            </a:r>
            <a:r>
              <a:rPr lang="en-AU" dirty="0"/>
              <a:t>I think there was a real positive impact on the school, the project was very applicable for our school and very necessary</a:t>
            </a:r>
            <a:r>
              <a:rPr lang="en-US" dirty="0"/>
              <a:t>. (Principal – Cohort 1)</a:t>
            </a:r>
          </a:p>
        </p:txBody>
      </p:sp>
      <p:sp>
        <p:nvSpPr>
          <p:cNvPr id="14" name="Rectangle 13">
            <a:extLst>
              <a:ext uri="{FF2B5EF4-FFF2-40B4-BE49-F238E27FC236}">
                <a16:creationId xmlns:a16="http://schemas.microsoft.com/office/drawing/2014/main" id="{466B87B4-6693-5486-2BF6-819873E2E238}"/>
              </a:ext>
            </a:extLst>
          </p:cNvPr>
          <p:cNvSpPr/>
          <p:nvPr/>
        </p:nvSpPr>
        <p:spPr>
          <a:xfrm>
            <a:off x="6534509" y="1942271"/>
            <a:ext cx="3151930" cy="261610"/>
          </a:xfrm>
          <a:prstGeom prst="rect">
            <a:avLst/>
          </a:prstGeom>
          <a:solidFill>
            <a:schemeClr val="accent3">
              <a:lumMod val="20000"/>
              <a:lumOff val="80000"/>
            </a:schemeClr>
          </a:solidFill>
          <a:ln>
            <a:noFill/>
          </a:ln>
        </p:spPr>
        <p:txBody>
          <a:bodyPr wrap="square" lIns="91440" tIns="45720" rIns="91440" bIns="45720" anchor="t">
            <a:spAutoFit/>
          </a:bodyPr>
          <a:lstStyle/>
          <a:p>
            <a:pPr algn="ctr"/>
            <a:r>
              <a:rPr lang="en-US" sz="1100" b="1">
                <a:solidFill>
                  <a:schemeClr val="tx2"/>
                </a:solidFill>
              </a:rPr>
              <a:t>Impact on students</a:t>
            </a:r>
            <a:endParaRPr lang="en-US" sz="1100">
              <a:solidFill>
                <a:schemeClr val="tx2"/>
              </a:solidFill>
            </a:endParaRPr>
          </a:p>
        </p:txBody>
      </p:sp>
      <p:sp>
        <p:nvSpPr>
          <p:cNvPr id="27" name="TextBox 26">
            <a:extLst>
              <a:ext uri="{FF2B5EF4-FFF2-40B4-BE49-F238E27FC236}">
                <a16:creationId xmlns:a16="http://schemas.microsoft.com/office/drawing/2014/main" id="{37099A03-2C80-F917-FF1B-A678BC37BCBB}"/>
              </a:ext>
            </a:extLst>
          </p:cNvPr>
          <p:cNvSpPr txBox="1"/>
          <p:nvPr/>
        </p:nvSpPr>
        <p:spPr>
          <a:xfrm>
            <a:off x="6537521" y="2262515"/>
            <a:ext cx="3151930" cy="769441"/>
          </a:xfrm>
          <a:prstGeom prst="rect">
            <a:avLst/>
          </a:prstGeom>
        </p:spPr>
        <p:txBody>
          <a:bodyPr wrap="square" rtlCol="0">
            <a:spAutoFit/>
          </a:bodyPr>
          <a:lstStyle/>
          <a:p>
            <a:pPr>
              <a:spcAft>
                <a:spcPts val="600"/>
              </a:spcAft>
            </a:pPr>
            <a:r>
              <a:rPr lang="en-US" sz="1100" dirty="0"/>
              <a:t>In some cases, the innovation projects have had direct impact on students through the development of extracurricular activities and clubs. It is still too early to determine if long term impact can be sustained. </a:t>
            </a:r>
          </a:p>
        </p:txBody>
      </p:sp>
      <p:grpSp>
        <p:nvGrpSpPr>
          <p:cNvPr id="9" name="Group 8" descr="87% of Cohort 1 and 63% of Cohort 2 principals agree that participants' innovation project is improving outcomes for students at their school.">
            <a:extLst>
              <a:ext uri="{FF2B5EF4-FFF2-40B4-BE49-F238E27FC236}">
                <a16:creationId xmlns:a16="http://schemas.microsoft.com/office/drawing/2014/main" id="{E1CAE942-A023-E5DD-43E9-656E1BF02BB5}"/>
              </a:ext>
            </a:extLst>
          </p:cNvPr>
          <p:cNvGrpSpPr/>
          <p:nvPr/>
        </p:nvGrpSpPr>
        <p:grpSpPr>
          <a:xfrm>
            <a:off x="6527907" y="3042953"/>
            <a:ext cx="3378093" cy="640861"/>
            <a:chOff x="6527907" y="3042953"/>
            <a:chExt cx="3378093" cy="640861"/>
          </a:xfrm>
        </p:grpSpPr>
        <p:sp>
          <p:nvSpPr>
            <p:cNvPr id="32" name="TextBox 31">
              <a:extLst>
                <a:ext uri="{FF2B5EF4-FFF2-40B4-BE49-F238E27FC236}">
                  <a16:creationId xmlns:a16="http://schemas.microsoft.com/office/drawing/2014/main" id="{3C575A51-9368-24C0-12B6-35CCBF47C017}"/>
                </a:ext>
              </a:extLst>
            </p:cNvPr>
            <p:cNvSpPr txBox="1"/>
            <p:nvPr/>
          </p:nvSpPr>
          <p:spPr>
            <a:xfrm>
              <a:off x="6696207" y="3042953"/>
              <a:ext cx="332142" cy="261610"/>
            </a:xfrm>
            <a:prstGeom prst="rect">
              <a:avLst/>
            </a:prstGeom>
          </p:spPr>
          <p:txBody>
            <a:bodyPr wrap="none" rtlCol="0">
              <a:spAutoFit/>
            </a:bodyPr>
            <a:lstStyle/>
            <a:p>
              <a:pPr algn="l">
                <a:spcAft>
                  <a:spcPts val="600"/>
                </a:spcAft>
              </a:pPr>
              <a:r>
                <a:rPr lang="en-US" sz="1100" b="1"/>
                <a:t>C1</a:t>
              </a:r>
            </a:p>
          </p:txBody>
        </p:sp>
        <p:sp>
          <p:nvSpPr>
            <p:cNvPr id="40" name="TextBox 39">
              <a:extLst>
                <a:ext uri="{FF2B5EF4-FFF2-40B4-BE49-F238E27FC236}">
                  <a16:creationId xmlns:a16="http://schemas.microsoft.com/office/drawing/2014/main" id="{FA16864D-3629-B45B-B9D2-56DB58141F9F}"/>
                </a:ext>
              </a:extLst>
            </p:cNvPr>
            <p:cNvSpPr txBox="1"/>
            <p:nvPr/>
          </p:nvSpPr>
          <p:spPr>
            <a:xfrm>
              <a:off x="6527907" y="3303241"/>
              <a:ext cx="654104"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931B2F"/>
                  </a:solidFill>
                  <a:effectLst/>
                  <a:uLnTx/>
                  <a:uFillTx/>
                </a:rPr>
                <a:t>87%</a:t>
              </a:r>
            </a:p>
          </p:txBody>
        </p:sp>
        <p:sp>
          <p:nvSpPr>
            <p:cNvPr id="33" name="TextBox 32">
              <a:extLst>
                <a:ext uri="{FF2B5EF4-FFF2-40B4-BE49-F238E27FC236}">
                  <a16:creationId xmlns:a16="http://schemas.microsoft.com/office/drawing/2014/main" id="{77737967-5F81-25FB-35E3-E876EC12F41C}"/>
                </a:ext>
              </a:extLst>
            </p:cNvPr>
            <p:cNvSpPr txBox="1"/>
            <p:nvPr/>
          </p:nvSpPr>
          <p:spPr>
            <a:xfrm>
              <a:off x="7265631" y="3042953"/>
              <a:ext cx="332142" cy="261610"/>
            </a:xfrm>
            <a:prstGeom prst="rect">
              <a:avLst/>
            </a:prstGeom>
          </p:spPr>
          <p:txBody>
            <a:bodyPr wrap="none" rtlCol="0">
              <a:spAutoFit/>
            </a:bodyPr>
            <a:lstStyle/>
            <a:p>
              <a:pPr algn="l">
                <a:spcAft>
                  <a:spcPts val="600"/>
                </a:spcAft>
              </a:pPr>
              <a:r>
                <a:rPr lang="en-US" sz="1100" b="1"/>
                <a:t>C2</a:t>
              </a:r>
            </a:p>
          </p:txBody>
        </p:sp>
        <p:sp>
          <p:nvSpPr>
            <p:cNvPr id="41" name="TextBox 40">
              <a:extLst>
                <a:ext uri="{FF2B5EF4-FFF2-40B4-BE49-F238E27FC236}">
                  <a16:creationId xmlns:a16="http://schemas.microsoft.com/office/drawing/2014/main" id="{D5C587AD-734A-7C97-A58E-4CF7319B7459}"/>
                </a:ext>
              </a:extLst>
            </p:cNvPr>
            <p:cNvSpPr txBox="1"/>
            <p:nvPr/>
          </p:nvSpPr>
          <p:spPr>
            <a:xfrm>
              <a:off x="7084494" y="3314482"/>
              <a:ext cx="654104"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931B2F"/>
                  </a:solidFill>
                  <a:effectLst/>
                  <a:uLnTx/>
                  <a:uFillTx/>
                </a:rPr>
                <a:t>63%</a:t>
              </a:r>
            </a:p>
          </p:txBody>
        </p:sp>
        <p:sp>
          <p:nvSpPr>
            <p:cNvPr id="39" name="Text Placeholder 3">
              <a:extLst>
                <a:ext uri="{FF2B5EF4-FFF2-40B4-BE49-F238E27FC236}">
                  <a16:creationId xmlns:a16="http://schemas.microsoft.com/office/drawing/2014/main" id="{D707CC7D-1692-F330-3E9A-C62BCBCEA765}"/>
                </a:ext>
              </a:extLst>
            </p:cNvPr>
            <p:cNvSpPr txBox="1">
              <a:spLocks/>
            </p:cNvSpPr>
            <p:nvPr/>
          </p:nvSpPr>
          <p:spPr>
            <a:xfrm>
              <a:off x="7773391" y="3057794"/>
              <a:ext cx="2132609" cy="60016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lang="en-US" dirty="0">
                  <a:solidFill>
                    <a:schemeClr val="accent3"/>
                  </a:solidFill>
                </a:rPr>
                <a:t>o</a:t>
              </a:r>
              <a:r>
                <a:rPr kumimoji="0" lang="en-US" sz="1100" b="0" i="0" u="none" strike="noStrike" kern="1200" cap="none" spc="0" normalizeH="0" baseline="0" noProof="0" dirty="0">
                  <a:ln>
                    <a:noFill/>
                  </a:ln>
                  <a:solidFill>
                    <a:schemeClr val="accent3"/>
                  </a:solidFill>
                  <a:effectLst/>
                  <a:uLnTx/>
                  <a:uFillTx/>
                  <a:latin typeface="Arial Narrow"/>
                  <a:ea typeface="+mn-ea"/>
                  <a:cs typeface="Arial Narrow"/>
                </a:rPr>
                <a:t>f principals agree that participants’ innovation project is improving outcomes for students at their school</a:t>
              </a:r>
            </a:p>
          </p:txBody>
        </p:sp>
      </p:grpSp>
      <p:sp>
        <p:nvSpPr>
          <p:cNvPr id="42" name="Rounded Rectangular Callout 41">
            <a:extLst>
              <a:ext uri="{FF2B5EF4-FFF2-40B4-BE49-F238E27FC236}">
                <a16:creationId xmlns:a16="http://schemas.microsoft.com/office/drawing/2014/main" id="{43EFEA49-3B7B-F826-CDF2-0F6FFF0D7379}"/>
              </a:ext>
            </a:extLst>
          </p:cNvPr>
          <p:cNvSpPr/>
          <p:nvPr/>
        </p:nvSpPr>
        <p:spPr>
          <a:xfrm>
            <a:off x="6602540" y="3760692"/>
            <a:ext cx="3083899" cy="780647"/>
          </a:xfrm>
          <a:prstGeom prst="wedgeRoundRectCallout">
            <a:avLst>
              <a:gd name="adj1" fmla="val 25743"/>
              <a:gd name="adj2" fmla="val 62183"/>
              <a:gd name="adj3" fmla="val 16667"/>
            </a:avLst>
          </a:prstGeom>
          <a:solidFill>
            <a:schemeClr val="tx2">
              <a:lumMod val="20000"/>
              <a:lumOff val="80000"/>
            </a:schemeClr>
          </a:solidFill>
          <a:ln w="952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My students have had a positive effect from the tutoring sessions program as they have now passed subjects that they were struggling with before. (Participant – Cohort 2).</a:t>
            </a:r>
            <a:endParaRPr lang="en-US" sz="1100" baseline="30000" dirty="0">
              <a:solidFill>
                <a:schemeClr val="tx1"/>
              </a:solidFill>
            </a:endParaRPr>
          </a:p>
        </p:txBody>
      </p:sp>
      <p:sp>
        <p:nvSpPr>
          <p:cNvPr id="2" name="Rectangle 1">
            <a:extLst>
              <a:ext uri="{FF2B5EF4-FFF2-40B4-BE49-F238E27FC236}">
                <a16:creationId xmlns:a16="http://schemas.microsoft.com/office/drawing/2014/main" id="{58A36F72-A559-5AB6-4359-529774CEFB3B}"/>
              </a:ext>
            </a:extLst>
          </p:cNvPr>
          <p:cNvSpPr/>
          <p:nvPr/>
        </p:nvSpPr>
        <p:spPr>
          <a:xfrm>
            <a:off x="261017" y="5077145"/>
            <a:ext cx="9383966" cy="897528"/>
          </a:xfrm>
          <a:prstGeom prst="rect">
            <a:avLst/>
          </a:prstGeom>
          <a:solidFill>
            <a:schemeClr val="bg1"/>
          </a:solidFill>
          <a:ln w="19050" cap="flat" cmpd="sng" algn="ctr">
            <a:solidFill>
              <a:schemeClr val="accent3"/>
            </a:solidFill>
            <a:prstDash val="dash"/>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50" b="1" dirty="0">
                <a:solidFill>
                  <a:schemeClr val="tx1"/>
                </a:solidFill>
              </a:rPr>
              <a:t>Analysis limitation: </a:t>
            </a:r>
          </a:p>
          <a:p>
            <a:pPr algn="l">
              <a:spcAft>
                <a:spcPts val="600"/>
              </a:spcAft>
            </a:pPr>
            <a:r>
              <a:rPr lang="en-US" sz="1000" dirty="0">
                <a:solidFill>
                  <a:schemeClr val="tx1"/>
                </a:solidFill>
              </a:rPr>
              <a:t>There was lower engagement from principals in Cohort 2 both in survey responses and interview participation, which created a limitation in measuring school environment impact and may explain the lower degree of reported impact across the three domains. </a:t>
            </a:r>
          </a:p>
          <a:p>
            <a:pPr algn="l">
              <a:spcAft>
                <a:spcPts val="600"/>
              </a:spcAft>
            </a:pPr>
            <a:r>
              <a:rPr lang="en-US" sz="1000" dirty="0">
                <a:solidFill>
                  <a:schemeClr val="tx1"/>
                </a:solidFill>
              </a:rPr>
              <a:t>Principal buy-in for the FLP program is important for </a:t>
            </a:r>
            <a:r>
              <a:rPr lang="en-US" sz="1000" dirty="0" err="1">
                <a:solidFill>
                  <a:schemeClr val="tx1"/>
                </a:solidFill>
              </a:rPr>
              <a:t>maximising</a:t>
            </a:r>
            <a:r>
              <a:rPr lang="en-US" sz="1000" dirty="0">
                <a:solidFill>
                  <a:schemeClr val="tx1"/>
                </a:solidFill>
              </a:rPr>
              <a:t> school impact, as they can either be an enabler or roadblock for program components like the innovation projects. </a:t>
            </a:r>
          </a:p>
          <a:p>
            <a:pPr algn="l">
              <a:spcAft>
                <a:spcPts val="600"/>
              </a:spcAft>
            </a:pPr>
            <a:endParaRPr lang="en-US" sz="1100" dirty="0">
              <a:solidFill>
                <a:schemeClr val="tx1"/>
              </a:solidFill>
            </a:endParaRPr>
          </a:p>
        </p:txBody>
      </p:sp>
      <p:sp>
        <p:nvSpPr>
          <p:cNvPr id="4" name="Slide Number Placeholder 3">
            <a:extLst>
              <a:ext uri="{FF2B5EF4-FFF2-40B4-BE49-F238E27FC236}">
                <a16:creationId xmlns:a16="http://schemas.microsoft.com/office/drawing/2014/main" id="{ADFF7F81-E408-6404-CDFB-2DA8845A93D8}"/>
              </a:ext>
            </a:extLst>
          </p:cNvPr>
          <p:cNvSpPr>
            <a:spLocks noGrp="1"/>
          </p:cNvSpPr>
          <p:nvPr>
            <p:ph type="sldNum" sz="quarter" idx="11"/>
          </p:nvPr>
        </p:nvSpPr>
        <p:spPr/>
        <p:txBody>
          <a:bodyPr/>
          <a:lstStyle/>
          <a:p>
            <a:fld id="{2ED7E6EB-FFB6-2B46-ABEA-442EF21ADA9F}" type="slidenum">
              <a:rPr lang="en-US" smtClean="0"/>
              <a:pPr/>
              <a:t>13</a:t>
            </a:fld>
            <a:endParaRPr lang="en-US"/>
          </a:p>
        </p:txBody>
      </p:sp>
    </p:spTree>
    <p:extLst>
      <p:ext uri="{BB962C8B-B14F-4D97-AF65-F5344CB8AC3E}">
        <p14:creationId xmlns:p14="http://schemas.microsoft.com/office/powerpoint/2010/main" val="7228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8A729-D4CC-CDEA-FDF1-D56A0B61C666}"/>
              </a:ext>
            </a:extLst>
          </p:cNvPr>
          <p:cNvSpPr>
            <a:spLocks noGrp="1"/>
          </p:cNvSpPr>
          <p:nvPr>
            <p:ph type="title"/>
          </p:nvPr>
        </p:nvSpPr>
        <p:spPr>
          <a:xfrm>
            <a:off x="165148" y="184805"/>
            <a:ext cx="9575704" cy="369332"/>
          </a:xfrm>
        </p:spPr>
        <p:txBody>
          <a:bodyPr/>
          <a:lstStyle/>
          <a:p>
            <a:r>
              <a:rPr lang="en-US" dirty="0"/>
              <a:t>Region level impact</a:t>
            </a:r>
          </a:p>
        </p:txBody>
      </p:sp>
      <p:sp>
        <p:nvSpPr>
          <p:cNvPr id="2" name="Text Placeholder 1">
            <a:extLst>
              <a:ext uri="{FF2B5EF4-FFF2-40B4-BE49-F238E27FC236}">
                <a16:creationId xmlns:a16="http://schemas.microsoft.com/office/drawing/2014/main" id="{368D8893-15BB-AD0C-F8EA-06D30AE32849}"/>
              </a:ext>
            </a:extLst>
          </p:cNvPr>
          <p:cNvSpPr>
            <a:spLocks noGrp="1"/>
          </p:cNvSpPr>
          <p:nvPr>
            <p:ph type="body" sz="quarter" idx="13"/>
          </p:nvPr>
        </p:nvSpPr>
        <p:spPr>
          <a:xfrm>
            <a:off x="165148" y="647513"/>
            <a:ext cx="9575704" cy="492443"/>
          </a:xfrm>
        </p:spPr>
        <p:txBody>
          <a:bodyPr/>
          <a:lstStyle/>
          <a:p>
            <a:r>
              <a:rPr lang="en-US"/>
              <a:t>We are yet to see long term impact for regions generally, but there are solid building blocks for improved supply, quality and retention.</a:t>
            </a:r>
          </a:p>
        </p:txBody>
      </p:sp>
      <p:sp>
        <p:nvSpPr>
          <p:cNvPr id="17" name="Rounded Rectangle 16">
            <a:extLst>
              <a:ext uri="{FF2B5EF4-FFF2-40B4-BE49-F238E27FC236}">
                <a16:creationId xmlns:a16="http://schemas.microsoft.com/office/drawing/2014/main" id="{3F99C33B-7941-62CE-A9FA-557E826CB4CD}"/>
              </a:ext>
              <a:ext uri="{C183D7F6-B498-43B3-948B-1728B52AA6E4}">
                <adec:decorative xmlns:adec="http://schemas.microsoft.com/office/drawing/2017/decorative" val="1"/>
              </a:ext>
            </a:extLst>
          </p:cNvPr>
          <p:cNvSpPr/>
          <p:nvPr/>
        </p:nvSpPr>
        <p:spPr>
          <a:xfrm>
            <a:off x="1330123" y="1417455"/>
            <a:ext cx="4282633" cy="3715473"/>
          </a:xfrm>
          <a:prstGeom prst="roundRect">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5" name="TextBox 14">
            <a:extLst>
              <a:ext uri="{FF2B5EF4-FFF2-40B4-BE49-F238E27FC236}">
                <a16:creationId xmlns:a16="http://schemas.microsoft.com/office/drawing/2014/main" id="{B817731E-4188-B884-6E55-FDD844D646B4}"/>
              </a:ext>
            </a:extLst>
          </p:cNvPr>
          <p:cNvSpPr txBox="1"/>
          <p:nvPr/>
        </p:nvSpPr>
        <p:spPr>
          <a:xfrm>
            <a:off x="1556276" y="1739035"/>
            <a:ext cx="3860675" cy="2416046"/>
          </a:xfrm>
          <a:prstGeom prst="rect">
            <a:avLst/>
          </a:prstGeom>
        </p:spPr>
        <p:txBody>
          <a:bodyPr wrap="square" rtlCol="0">
            <a:spAutoFit/>
          </a:bodyPr>
          <a:lstStyle/>
          <a:p>
            <a:pPr lvl="2" indent="-457200" defTabSz="914400"/>
            <a:r>
              <a:rPr kumimoji="0" lang="en-US" sz="1100" b="1" i="0" u="none" strike="noStrike" kern="0" cap="none" spc="0" normalizeH="0" baseline="0" noProof="0" dirty="0">
                <a:ln>
                  <a:noFill/>
                </a:ln>
                <a:solidFill>
                  <a:srgbClr val="931B2F"/>
                </a:solidFill>
                <a:effectLst/>
                <a:uLnTx/>
                <a:uFillTx/>
              </a:rPr>
              <a:t>Region level impact</a:t>
            </a:r>
          </a:p>
          <a:p>
            <a:pPr lvl="2" indent="-457200" defTabSz="914400"/>
            <a:endParaRPr kumimoji="0" lang="en-US" sz="1000" b="0" i="0" u="none" strike="noStrike" kern="0" cap="none" spc="0" normalizeH="0" baseline="0" noProof="0" dirty="0">
              <a:ln>
                <a:noFill/>
              </a:ln>
              <a:solidFill>
                <a:srgbClr val="000000"/>
              </a:solidFill>
              <a:effectLst/>
              <a:uLnTx/>
              <a:uFillTx/>
            </a:endParaRPr>
          </a:p>
          <a:p>
            <a:pPr lvl="2" indent="-457200" defTabSz="914400"/>
            <a:endParaRPr kumimoji="0" lang="en-US" sz="1000" b="0" i="0" u="none" strike="noStrike" kern="0" cap="none" spc="0" normalizeH="0" baseline="0" noProof="0" dirty="0">
              <a:ln>
                <a:noFill/>
              </a:ln>
              <a:solidFill>
                <a:srgbClr val="000000"/>
              </a:solidFill>
              <a:effectLst/>
              <a:uLnTx/>
              <a:uFillTx/>
            </a:endParaRPr>
          </a:p>
          <a:p>
            <a:pPr defTabSz="914400">
              <a:defRPr/>
            </a:pPr>
            <a:r>
              <a:rPr kumimoji="0" lang="en-US" sz="1000" b="0" i="0" u="none" strike="noStrike" kern="0" cap="none" spc="0" normalizeH="0" baseline="0" noProof="0" dirty="0">
                <a:ln>
                  <a:noFill/>
                </a:ln>
                <a:solidFill>
                  <a:srgbClr val="000000"/>
                </a:solidFill>
                <a:effectLst/>
                <a:uLnTx/>
                <a:uFillTx/>
              </a:rPr>
              <a:t>Two years of delivery means it is still too early to tell whether the FLP is having an impact at the region level, however we can see that:</a:t>
            </a:r>
          </a:p>
          <a:p>
            <a:pPr defTabSz="914400">
              <a:defRPr/>
            </a:pPr>
            <a:endParaRPr kumimoji="0" lang="en-US" sz="1000" b="0" i="0" u="none" strike="noStrike" kern="0" cap="none" spc="0" normalizeH="0" baseline="0" noProof="0" dirty="0">
              <a:ln>
                <a:noFill/>
              </a:ln>
              <a:solidFill>
                <a:srgbClr val="000000"/>
              </a:solidFill>
              <a:effectLst/>
              <a:uLnTx/>
              <a:uFillTx/>
            </a:endParaRPr>
          </a:p>
          <a:p>
            <a:pPr marL="155864" indent="-155864" defTabSz="914400">
              <a:buClr>
                <a:schemeClr val="tx2"/>
              </a:buClr>
              <a:buSzPct val="100000"/>
              <a:buFont typeface="Arial" panose="020B0604020202020204" pitchFamily="34" charset="0"/>
              <a:buChar char="•"/>
              <a:defRPr/>
            </a:pPr>
            <a:r>
              <a:rPr kumimoji="0" lang="en-US" sz="1000" b="0" i="0" u="none" strike="noStrike" kern="0" cap="none" spc="0" normalizeH="0" baseline="0" noProof="0" dirty="0">
                <a:ln>
                  <a:noFill/>
                </a:ln>
                <a:solidFill>
                  <a:srgbClr val="000000"/>
                </a:solidFill>
                <a:effectLst/>
                <a:uLnTx/>
                <a:uFillTx/>
              </a:rPr>
              <a:t>There is an increased </a:t>
            </a:r>
            <a:r>
              <a:rPr lang="en-US" sz="1000" kern="0" dirty="0">
                <a:solidFill>
                  <a:srgbClr val="000000"/>
                </a:solidFill>
              </a:rPr>
              <a:t>supply of </a:t>
            </a:r>
            <a:r>
              <a:rPr kumimoji="0" lang="en-US" sz="1000" b="0" i="0" u="none" strike="noStrike" kern="0" cap="none" spc="0" normalizeH="0" baseline="0" noProof="0" dirty="0">
                <a:ln>
                  <a:noFill/>
                </a:ln>
                <a:solidFill>
                  <a:srgbClr val="000000"/>
                </a:solidFill>
                <a:effectLst/>
                <a:uLnTx/>
                <a:uFillTx/>
              </a:rPr>
              <a:t>quality leaders in regional education, and there is indication that most want to stay regional.</a:t>
            </a:r>
          </a:p>
          <a:p>
            <a:pPr marL="155864" indent="-155864" defTabSz="914400">
              <a:buClr>
                <a:schemeClr val="tx2"/>
              </a:buClr>
              <a:buSzPct val="100000"/>
              <a:buFont typeface="Arial" panose="020B0604020202020204" pitchFamily="34" charset="0"/>
              <a:buChar char="•"/>
              <a:defRPr/>
            </a:pPr>
            <a:endParaRPr kumimoji="0" lang="en-US" sz="1000" b="0" i="0" u="none" strike="noStrike" kern="0" cap="none" spc="0" normalizeH="0" baseline="0" noProof="0" dirty="0">
              <a:ln>
                <a:noFill/>
              </a:ln>
              <a:solidFill>
                <a:srgbClr val="000000"/>
              </a:solidFill>
              <a:effectLst/>
              <a:uLnTx/>
              <a:uFillTx/>
            </a:endParaRPr>
          </a:p>
          <a:p>
            <a:pPr marL="155864" indent="-155864" defTabSz="914400">
              <a:buClr>
                <a:schemeClr val="tx2"/>
              </a:buClr>
              <a:buSzPct val="100000"/>
              <a:buFont typeface="Arial" panose="020B0604020202020204" pitchFamily="34" charset="0"/>
              <a:buChar char="•"/>
              <a:defRPr/>
            </a:pPr>
            <a:r>
              <a:rPr kumimoji="0" lang="en-US" sz="1000" b="0" i="0" u="none" strike="noStrike" kern="0" cap="none" spc="0" normalizeH="0" baseline="0" noProof="0" dirty="0">
                <a:ln>
                  <a:noFill/>
                </a:ln>
                <a:solidFill>
                  <a:srgbClr val="000000"/>
                </a:solidFill>
                <a:effectLst/>
                <a:uLnTx/>
                <a:uFillTx/>
              </a:rPr>
              <a:t>The FLP may be helping to mitigate transience in the regions through providing a scarce professional development opportunity that is specific to regional education. </a:t>
            </a:r>
          </a:p>
          <a:p>
            <a:pPr marL="155864" indent="-155864" defTabSz="914400">
              <a:buClr>
                <a:schemeClr val="tx2"/>
              </a:buClr>
              <a:buSzPct val="100000"/>
              <a:buFont typeface="Arial" panose="020B0604020202020204" pitchFamily="34" charset="0"/>
              <a:buChar char="•"/>
              <a:defRPr/>
            </a:pPr>
            <a:endParaRPr kumimoji="0" lang="en-US" sz="1000" b="0" i="0" u="none" strike="noStrike" kern="0" cap="none" spc="0" normalizeH="0" baseline="0" noProof="0" dirty="0">
              <a:ln>
                <a:noFill/>
              </a:ln>
              <a:solidFill>
                <a:srgbClr val="000000"/>
              </a:solidFill>
              <a:effectLst/>
              <a:uLnTx/>
              <a:uFillTx/>
            </a:endParaRPr>
          </a:p>
          <a:p>
            <a:pPr marL="155864" indent="-155864" defTabSz="914400">
              <a:buClr>
                <a:schemeClr val="tx2"/>
              </a:buClr>
              <a:buSzPct val="100000"/>
              <a:buFont typeface="Arial" panose="020B0604020202020204" pitchFamily="34" charset="0"/>
              <a:buChar char="•"/>
              <a:defRPr/>
            </a:pPr>
            <a:r>
              <a:rPr kumimoji="0" lang="en-US" sz="1000" b="0" i="0" u="none" strike="noStrike" kern="0" cap="none" spc="0" normalizeH="0" baseline="0" noProof="0" dirty="0">
                <a:ln>
                  <a:noFill/>
                </a:ln>
                <a:solidFill>
                  <a:srgbClr val="000000"/>
                </a:solidFill>
                <a:effectLst/>
                <a:uLnTx/>
                <a:uFillTx/>
              </a:rPr>
              <a:t>The program has the potential to scale and grow this impact in the future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ndParaRPr>
          </a:p>
        </p:txBody>
      </p:sp>
      <p:pic>
        <p:nvPicPr>
          <p:cNvPr id="16" name="Graphic 15">
            <a:extLst>
              <a:ext uri="{FF2B5EF4-FFF2-40B4-BE49-F238E27FC236}">
                <a16:creationId xmlns:a16="http://schemas.microsoft.com/office/drawing/2014/main" id="{2BB13276-1BDE-E3CE-06E9-A53FFD61F42A}"/>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645077" y="1770247"/>
            <a:ext cx="371728" cy="371728"/>
          </a:xfrm>
          <a:prstGeom prst="rect">
            <a:avLst/>
          </a:prstGeom>
        </p:spPr>
      </p:pic>
      <p:sp>
        <p:nvSpPr>
          <p:cNvPr id="18" name="Rounded Rectangular Callout 17">
            <a:extLst>
              <a:ext uri="{FF2B5EF4-FFF2-40B4-BE49-F238E27FC236}">
                <a16:creationId xmlns:a16="http://schemas.microsoft.com/office/drawing/2014/main" id="{0EDFD653-AD8F-1FCC-9A1B-3C833F716204}"/>
              </a:ext>
            </a:extLst>
          </p:cNvPr>
          <p:cNvSpPr/>
          <p:nvPr/>
        </p:nvSpPr>
        <p:spPr>
          <a:xfrm>
            <a:off x="1686015" y="4252179"/>
            <a:ext cx="3601196" cy="479742"/>
          </a:xfrm>
          <a:prstGeom prst="wedgeRoundRectCallout">
            <a:avLst>
              <a:gd name="adj1" fmla="val 22463"/>
              <a:gd name="adj2" fmla="val -78514"/>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AU" sz="1100">
                <a:solidFill>
                  <a:srgbClr val="000000"/>
                </a:solidFill>
                <a:effectLst/>
                <a:latin typeface="Arial Narrow" panose="020B0604020202020204" pitchFamily="34" charset="0"/>
                <a:ea typeface="Century Gothic" panose="020B0502020202020204" pitchFamily="34" charset="0"/>
                <a:cs typeface="Times New Roman" panose="02020603050405020304" pitchFamily="18" charset="0"/>
              </a:rPr>
              <a:t>Before FLP, leadership in our region as a whole was more reactive rather than proactive. (Principal – Cohort 2). </a:t>
            </a:r>
          </a:p>
        </p:txBody>
      </p:sp>
      <p:sp>
        <p:nvSpPr>
          <p:cNvPr id="19" name="Rounded Rectangle 18">
            <a:extLst>
              <a:ext uri="{FF2B5EF4-FFF2-40B4-BE49-F238E27FC236}">
                <a16:creationId xmlns:a16="http://schemas.microsoft.com/office/drawing/2014/main" id="{B803D805-EE16-7114-D048-3D25F69AF555}"/>
              </a:ext>
              <a:ext uri="{C183D7F6-B498-43B3-948B-1728B52AA6E4}">
                <adec:decorative xmlns:adec="http://schemas.microsoft.com/office/drawing/2017/decorative" val="1"/>
              </a:ext>
            </a:extLst>
          </p:cNvPr>
          <p:cNvSpPr/>
          <p:nvPr/>
        </p:nvSpPr>
        <p:spPr>
          <a:xfrm>
            <a:off x="5643103" y="1495116"/>
            <a:ext cx="2429947" cy="3715473"/>
          </a:xfrm>
          <a:prstGeom prst="roundRect">
            <a:avLst/>
          </a:prstGeom>
          <a:noFill/>
          <a:ln w="9525" cap="flat" cmpd="sng" algn="ctr">
            <a:solidFill>
              <a:schemeClr val="accent3"/>
            </a:solidFill>
            <a:prstDash val="dash"/>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0" name="TextBox 19">
            <a:extLst>
              <a:ext uri="{FF2B5EF4-FFF2-40B4-BE49-F238E27FC236}">
                <a16:creationId xmlns:a16="http://schemas.microsoft.com/office/drawing/2014/main" id="{C74AB7E9-0430-48D2-F704-3F778EF9201D}"/>
              </a:ext>
            </a:extLst>
          </p:cNvPr>
          <p:cNvSpPr txBox="1"/>
          <p:nvPr/>
        </p:nvSpPr>
        <p:spPr>
          <a:xfrm>
            <a:off x="6252073" y="1770247"/>
            <a:ext cx="1024639" cy="507831"/>
          </a:xfrm>
          <a:prstGeom prst="rect">
            <a:avLst/>
          </a:prstGeom>
        </p:spPr>
        <p:txBody>
          <a:bodyPr wrap="none" rtlCol="0">
            <a:spAutoFit/>
          </a:bodyPr>
          <a:lstStyle/>
          <a:p>
            <a:pPr>
              <a:spcAft>
                <a:spcPts val="600"/>
              </a:spcAft>
            </a:pPr>
            <a:r>
              <a:rPr kumimoji="0" lang="en-US" sz="1100" b="1" i="0" u="none" strike="noStrike" kern="0" cap="none" spc="0" normalizeH="0" baseline="0" noProof="0">
                <a:ln>
                  <a:noFill/>
                </a:ln>
                <a:solidFill>
                  <a:srgbClr val="931B2F"/>
                </a:solidFill>
                <a:effectLst/>
                <a:uLnTx/>
                <a:uFillTx/>
              </a:rPr>
              <a:t>Considerations</a:t>
            </a:r>
          </a:p>
          <a:p>
            <a:pPr algn="l">
              <a:spcAft>
                <a:spcPts val="600"/>
              </a:spcAft>
            </a:pPr>
            <a:endParaRPr lang="en-US" sz="1100"/>
          </a:p>
        </p:txBody>
      </p:sp>
      <p:sp>
        <p:nvSpPr>
          <p:cNvPr id="21" name="TextBox 20">
            <a:extLst>
              <a:ext uri="{FF2B5EF4-FFF2-40B4-BE49-F238E27FC236}">
                <a16:creationId xmlns:a16="http://schemas.microsoft.com/office/drawing/2014/main" id="{C0631363-E341-D559-E8C1-9FBAB7F3C5C2}"/>
              </a:ext>
            </a:extLst>
          </p:cNvPr>
          <p:cNvSpPr txBox="1"/>
          <p:nvPr/>
        </p:nvSpPr>
        <p:spPr>
          <a:xfrm>
            <a:off x="5718627" y="2208550"/>
            <a:ext cx="2354423" cy="2277547"/>
          </a:xfrm>
          <a:prstGeom prst="rect">
            <a:avLst/>
          </a:prstGeom>
        </p:spPr>
        <p:txBody>
          <a:bodyPr wrap="square" rtlCol="0">
            <a:spAutoFit/>
          </a:bodyPr>
          <a:lstStyle/>
          <a:p>
            <a:pPr marL="171450" indent="-171450">
              <a:spcAft>
                <a:spcPts val="600"/>
              </a:spcAft>
              <a:buClr>
                <a:schemeClr val="tx2"/>
              </a:buClr>
              <a:buSzPct val="100000"/>
              <a:buFont typeface="Arial" panose="020B0604020202020204" pitchFamily="34" charset="0"/>
              <a:buChar char="•"/>
            </a:pPr>
            <a:r>
              <a:rPr lang="en-US" sz="1100"/>
              <a:t>TFA could consider more directly targeting the ‘Marathon Runner’ archetype in future recruitment, as this group tends to have more established ‘roots’ in communities and greater incentive to stay in rural, regional and remote areas. </a:t>
            </a:r>
          </a:p>
          <a:p>
            <a:pPr marL="171450" indent="-171450">
              <a:spcAft>
                <a:spcPts val="600"/>
              </a:spcAft>
              <a:buClr>
                <a:schemeClr val="tx2"/>
              </a:buClr>
              <a:buSzPct val="100000"/>
              <a:buFont typeface="Arial" panose="020B0604020202020204" pitchFamily="34" charset="0"/>
              <a:buChar char="•"/>
            </a:pPr>
            <a:r>
              <a:rPr lang="en-US" sz="1100"/>
              <a:t>‘Sprinter’ archetypes may respond better to additional incentives to remain in rural, regional and remote areas long term. </a:t>
            </a:r>
          </a:p>
          <a:p>
            <a:pPr marL="228600" indent="-228600">
              <a:spcAft>
                <a:spcPts val="600"/>
              </a:spcAft>
              <a:buFont typeface="+mj-lt"/>
              <a:buChar char="•"/>
            </a:pPr>
            <a:endParaRPr lang="en-US" sz="1100"/>
          </a:p>
        </p:txBody>
      </p:sp>
      <p:pic>
        <p:nvPicPr>
          <p:cNvPr id="24" name="Graphic 23">
            <a:extLst>
              <a:ext uri="{FF2B5EF4-FFF2-40B4-BE49-F238E27FC236}">
                <a16:creationId xmlns:a16="http://schemas.microsoft.com/office/drawing/2014/main" id="{64FF3DE3-3D87-DD59-1F45-45E93BD7E58C}"/>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938042" y="1739035"/>
            <a:ext cx="393601" cy="384754"/>
          </a:xfrm>
          <a:prstGeom prst="rect">
            <a:avLst/>
          </a:prstGeom>
        </p:spPr>
      </p:pic>
      <p:sp>
        <p:nvSpPr>
          <p:cNvPr id="4" name="Slide Number Placeholder 3">
            <a:extLst>
              <a:ext uri="{FF2B5EF4-FFF2-40B4-BE49-F238E27FC236}">
                <a16:creationId xmlns:a16="http://schemas.microsoft.com/office/drawing/2014/main" id="{83684A90-C571-9951-8269-C470D77AA6F5}"/>
              </a:ext>
            </a:extLst>
          </p:cNvPr>
          <p:cNvSpPr>
            <a:spLocks noGrp="1"/>
          </p:cNvSpPr>
          <p:nvPr>
            <p:ph type="sldNum" sz="quarter" idx="11"/>
          </p:nvPr>
        </p:nvSpPr>
        <p:spPr/>
        <p:txBody>
          <a:bodyPr/>
          <a:lstStyle/>
          <a:p>
            <a:fld id="{2ED7E6EB-FFB6-2B46-ABEA-442EF21ADA9F}" type="slidenum">
              <a:rPr lang="en-US" smtClean="0"/>
              <a:pPr/>
              <a:t>14</a:t>
            </a:fld>
            <a:endParaRPr lang="en-US"/>
          </a:p>
        </p:txBody>
      </p:sp>
    </p:spTree>
    <p:extLst>
      <p:ext uri="{BB962C8B-B14F-4D97-AF65-F5344CB8AC3E}">
        <p14:creationId xmlns:p14="http://schemas.microsoft.com/office/powerpoint/2010/main" val="83003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88E4EA56-510B-F4AD-FF9C-E6F6AE5B76CB}"/>
              </a:ext>
              <a:ext uri="{C183D7F6-B498-43B3-948B-1728B52AA6E4}">
                <adec:decorative xmlns:adec="http://schemas.microsoft.com/office/drawing/2017/decorative" val="1"/>
              </a:ext>
            </a:extLst>
          </p:cNvPr>
          <p:cNvSpPr/>
          <p:nvPr/>
        </p:nvSpPr>
        <p:spPr>
          <a:xfrm rot="5400000">
            <a:off x="-1975850" y="3857914"/>
            <a:ext cx="4674964" cy="89958"/>
          </a:xfrm>
          <a:prstGeom prst="roundRect">
            <a:avLst>
              <a:gd name="adj" fmla="val 50000"/>
            </a:avLst>
          </a:prstGeom>
          <a:solidFill>
            <a:schemeClr val="accent6">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2" name="Rounded Rectangle 41">
            <a:extLst>
              <a:ext uri="{FF2B5EF4-FFF2-40B4-BE49-F238E27FC236}">
                <a16:creationId xmlns:a16="http://schemas.microsoft.com/office/drawing/2014/main" id="{3A0989EA-2584-88C5-E635-77C4E28C0C03}"/>
              </a:ext>
              <a:ext uri="{C183D7F6-B498-43B3-948B-1728B52AA6E4}">
                <adec:decorative xmlns:adec="http://schemas.microsoft.com/office/drawing/2017/decorative" val="1"/>
              </a:ext>
            </a:extLst>
          </p:cNvPr>
          <p:cNvSpPr/>
          <p:nvPr/>
        </p:nvSpPr>
        <p:spPr>
          <a:xfrm rot="5400000">
            <a:off x="4012261" y="3857914"/>
            <a:ext cx="4674964" cy="89958"/>
          </a:xfrm>
          <a:prstGeom prst="roundRect">
            <a:avLst>
              <a:gd name="adj" fmla="val 50000"/>
            </a:avLst>
          </a:prstGeom>
          <a:solidFill>
            <a:schemeClr val="accent4">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6" name="Text Placeholder 5">
            <a:extLst>
              <a:ext uri="{FF2B5EF4-FFF2-40B4-BE49-F238E27FC236}">
                <a16:creationId xmlns:a16="http://schemas.microsoft.com/office/drawing/2014/main" id="{6258548A-B939-B86F-BCD4-7A02E9A7583C}"/>
              </a:ext>
            </a:extLst>
          </p:cNvPr>
          <p:cNvSpPr>
            <a:spLocks noGrp="1"/>
          </p:cNvSpPr>
          <p:nvPr>
            <p:ph type="title" idx="4294967295"/>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rPr>
              <a:t>Applying a value assessment framework</a:t>
            </a:r>
            <a:endParaRPr kumimoji="0" lang="en-US" sz="2400" b="0" i="0" u="none" strike="noStrike" kern="1200" cap="none" spc="0" normalizeH="0" baseline="0" noProof="0" dirty="0">
              <a:ln>
                <a:noFill/>
              </a:ln>
              <a:solidFill>
                <a:schemeClr val="tx2"/>
              </a:solidFill>
              <a:effectLst/>
              <a:highlight>
                <a:srgbClr val="FFFF00"/>
              </a:highlight>
              <a:uLnTx/>
              <a:uFillTx/>
              <a:latin typeface="Arial Narrow" panose="020B0604020202020204" pitchFamily="34" charset="0"/>
              <a:ea typeface="+mn-ea"/>
              <a:cs typeface="Arial Narrow"/>
            </a:endParaRPr>
          </a:p>
        </p:txBody>
      </p:sp>
      <p:sp>
        <p:nvSpPr>
          <p:cNvPr id="5" name="Title 4">
            <a:extLst>
              <a:ext uri="{FF2B5EF4-FFF2-40B4-BE49-F238E27FC236}">
                <a16:creationId xmlns:a16="http://schemas.microsoft.com/office/drawing/2014/main" id="{11ACCE6E-017E-43D5-8336-F71966A967FE}"/>
              </a:ext>
            </a:extLst>
          </p:cNvPr>
          <p:cNvSpPr>
            <a:spLocks/>
          </p:cNvSpPr>
          <p:nvPr/>
        </p:nvSpPr>
        <p:spPr>
          <a:xfrm>
            <a:off x="165148" y="586858"/>
            <a:ext cx="9575703"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tx1">
                    <a:lumMod val="50000"/>
                    <a:lumOff val="50000"/>
                  </a:schemeClr>
                </a:solidFill>
                <a:effectLst/>
                <a:uLnTx/>
                <a:uFillTx/>
                <a:latin typeface="Arial Narrow" panose="020B0604020202020204" pitchFamily="34" charset="0"/>
                <a:ea typeface="+mj-ea"/>
                <a:cs typeface="Times New Roman" charset="0"/>
              </a:rPr>
              <a:t>Overall, we estimate that the FLP improves the supply, retention and quality of school leaders in regional and remote Australia. The Australian Government currently bears all costs.</a:t>
            </a:r>
            <a:endParaRPr kumimoji="0" lang="en-US" sz="1600" b="0" i="0" u="none" strike="noStrike" kern="1200" cap="none" spc="0" normalizeH="0" baseline="0" noProof="0" dirty="0">
              <a:ln>
                <a:noFill/>
              </a:ln>
              <a:solidFill>
                <a:schemeClr val="tx1">
                  <a:lumMod val="50000"/>
                  <a:lumOff val="50000"/>
                </a:schemeClr>
              </a:solidFill>
              <a:effectLst/>
              <a:uLnTx/>
              <a:uFillTx/>
              <a:latin typeface="Arial Narrow" panose="020B0604020202020204" pitchFamily="34" charset="0"/>
              <a:ea typeface="+mj-ea"/>
              <a:cs typeface="Times New Roman" charset="0"/>
            </a:endParaRPr>
          </a:p>
        </p:txBody>
      </p:sp>
      <p:grpSp>
        <p:nvGrpSpPr>
          <p:cNvPr id="3" name="Group 2">
            <a:extLst>
              <a:ext uri="{FF2B5EF4-FFF2-40B4-BE49-F238E27FC236}">
                <a16:creationId xmlns:a16="http://schemas.microsoft.com/office/drawing/2014/main" id="{C6F9EAAE-35AB-2E6C-89F1-5E8E56090AB4}"/>
              </a:ext>
              <a:ext uri="{C183D7F6-B498-43B3-948B-1728B52AA6E4}">
                <adec:decorative xmlns:adec="http://schemas.microsoft.com/office/drawing/2017/decorative" val="1"/>
              </a:ext>
            </a:extLst>
          </p:cNvPr>
          <p:cNvGrpSpPr/>
          <p:nvPr/>
        </p:nvGrpSpPr>
        <p:grpSpPr>
          <a:xfrm>
            <a:off x="165148" y="1312486"/>
            <a:ext cx="5693541" cy="881824"/>
            <a:chOff x="165148" y="1312486"/>
            <a:chExt cx="5693541" cy="881824"/>
          </a:xfrm>
        </p:grpSpPr>
        <p:sp>
          <p:nvSpPr>
            <p:cNvPr id="16" name="TextBox 15">
              <a:extLst>
                <a:ext uri="{FF2B5EF4-FFF2-40B4-BE49-F238E27FC236}">
                  <a16:creationId xmlns:a16="http://schemas.microsoft.com/office/drawing/2014/main" id="{81ADA907-07DC-8D93-0FDD-8CE87FC3AD4B}"/>
                </a:ext>
              </a:extLst>
            </p:cNvPr>
            <p:cNvSpPr txBox="1"/>
            <p:nvPr/>
          </p:nvSpPr>
          <p:spPr>
            <a:xfrm>
              <a:off x="165148" y="1312486"/>
              <a:ext cx="5693541" cy="881824"/>
            </a:xfrm>
            <a:prstGeom prst="rect">
              <a:avLst/>
            </a:prstGeom>
            <a:solidFill>
              <a:schemeClr val="accent6">
                <a:lumMod val="20000"/>
                <a:lumOff val="80000"/>
              </a:schemeClr>
            </a:solidFill>
          </p:spPr>
          <p:txBody>
            <a:bodyPr vert="vert270"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91919"/>
                  </a:solidFill>
                  <a:effectLst/>
                  <a:uLnTx/>
                  <a:uFillTx/>
                  <a:latin typeface="Arial Narrow"/>
                  <a:ea typeface="+mn-ea"/>
                  <a:cs typeface="+mn-cs"/>
                </a:rPr>
                <a:t>Benefits</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17" name="TextBox 16">
              <a:extLst>
                <a:ext uri="{FF2B5EF4-FFF2-40B4-BE49-F238E27FC236}">
                  <a16:creationId xmlns:a16="http://schemas.microsoft.com/office/drawing/2014/main" id="{E42FA5A1-D918-4163-4778-6959FD5F4F53}"/>
                </a:ext>
              </a:extLst>
            </p:cNvPr>
            <p:cNvSpPr txBox="1"/>
            <p:nvPr/>
          </p:nvSpPr>
          <p:spPr>
            <a:xfrm>
              <a:off x="514404" y="1361801"/>
              <a:ext cx="1398552" cy="783193"/>
            </a:xfrm>
            <a:prstGeom prst="round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91919"/>
                  </a:solidFill>
                  <a:effectLst/>
                  <a:uLnTx/>
                  <a:uFillTx/>
                  <a:latin typeface="Arial Narrow"/>
                  <a:ea typeface="+mn-ea"/>
                  <a:cs typeface="+mn-cs"/>
                </a:rPr>
                <a:t>SUPPLY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Additional no. of people entering school leadership roles</a:t>
              </a:r>
            </a:p>
          </p:txBody>
        </p:sp>
        <p:sp>
          <p:nvSpPr>
            <p:cNvPr id="2" name="TextBox 1">
              <a:extLst>
                <a:ext uri="{FF2B5EF4-FFF2-40B4-BE49-F238E27FC236}">
                  <a16:creationId xmlns:a16="http://schemas.microsoft.com/office/drawing/2014/main" id="{E3B1C80B-10C8-2A34-97AB-EE72D4C374B9}"/>
                </a:ext>
              </a:extLst>
            </p:cNvPr>
            <p:cNvSpPr txBox="1"/>
            <p:nvPr/>
          </p:nvSpPr>
          <p:spPr>
            <a:xfrm>
              <a:off x="2084591" y="1361801"/>
              <a:ext cx="1281704" cy="783193"/>
            </a:xfrm>
            <a:prstGeom prst="round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91919"/>
                  </a:solidFill>
                  <a:effectLst/>
                  <a:uLnTx/>
                  <a:uFillTx/>
                  <a:latin typeface="Arial Narrow"/>
                  <a:ea typeface="+mn-ea"/>
                  <a:cs typeface="+mn-cs"/>
                </a:rPr>
                <a:t>QUALITY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Additional no. of quality school leaders produced</a:t>
              </a:r>
            </a:p>
          </p:txBody>
        </p:sp>
        <p:sp>
          <p:nvSpPr>
            <p:cNvPr id="7" name="TextBox 6">
              <a:extLst>
                <a:ext uri="{FF2B5EF4-FFF2-40B4-BE49-F238E27FC236}">
                  <a16:creationId xmlns:a16="http://schemas.microsoft.com/office/drawing/2014/main" id="{95E0B484-9285-1BA7-11B5-2F1C19AF437E}"/>
                </a:ext>
              </a:extLst>
            </p:cNvPr>
            <p:cNvSpPr txBox="1"/>
            <p:nvPr/>
          </p:nvSpPr>
          <p:spPr>
            <a:xfrm>
              <a:off x="3537930" y="1361801"/>
              <a:ext cx="1208678" cy="783193"/>
            </a:xfrm>
            <a:prstGeom prst="round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91919"/>
                  </a:solidFill>
                  <a:effectLst/>
                  <a:uLnTx/>
                  <a:uFillTx/>
                  <a:latin typeface="Arial Narrow"/>
                  <a:ea typeface="+mn-ea"/>
                  <a:cs typeface="+mn-cs"/>
                </a:rPr>
                <a:t>RETENTION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91919"/>
                  </a:solidFill>
                  <a:effectLst/>
                  <a:uLnTx/>
                  <a:uFillTx/>
                  <a:latin typeface="Arial Narrow"/>
                  <a:ea typeface="+mn-ea"/>
                  <a:cs typeface="+mn-cs"/>
                </a:rPr>
                <a:t>Length of additional time in school leadership</a:t>
              </a:r>
            </a:p>
          </p:txBody>
        </p:sp>
        <p:sp>
          <p:nvSpPr>
            <p:cNvPr id="15" name="TextBox 14">
              <a:extLst>
                <a:ext uri="{FF2B5EF4-FFF2-40B4-BE49-F238E27FC236}">
                  <a16:creationId xmlns:a16="http://schemas.microsoft.com/office/drawing/2014/main" id="{E0EDEB89-60F6-81F7-0174-25CACF5078F1}"/>
                </a:ext>
              </a:extLst>
            </p:cNvPr>
            <p:cNvSpPr txBox="1"/>
            <p:nvPr/>
          </p:nvSpPr>
          <p:spPr>
            <a:xfrm>
              <a:off x="4918241" y="1446931"/>
              <a:ext cx="775376" cy="612934"/>
            </a:xfrm>
            <a:prstGeom prst="round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Ancillary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system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benefits</a:t>
              </a:r>
            </a:p>
          </p:txBody>
        </p:sp>
      </p:grpSp>
      <p:sp>
        <p:nvSpPr>
          <p:cNvPr id="32" name="TextBox 31">
            <a:extLst>
              <a:ext uri="{FF2B5EF4-FFF2-40B4-BE49-F238E27FC236}">
                <a16:creationId xmlns:a16="http://schemas.microsoft.com/office/drawing/2014/main" id="{FE44D0D1-52D2-9C10-4DD3-5761FF6E6F84}"/>
              </a:ext>
            </a:extLst>
          </p:cNvPr>
          <p:cNvSpPr txBox="1"/>
          <p:nvPr/>
        </p:nvSpPr>
        <p:spPr>
          <a:xfrm>
            <a:off x="563123" y="2304896"/>
            <a:ext cx="5331471" cy="76944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931B2F"/>
              </a:buClr>
              <a:buSzTx/>
              <a:buFontTx/>
              <a:buNone/>
              <a:tabLst/>
              <a:defRPr/>
            </a:pPr>
            <a:r>
              <a:rPr kumimoji="0" lang="en-AU" sz="1100" b="1" i="0" u="none" strike="noStrike" kern="1200" cap="none" spc="0" normalizeH="0" baseline="0" noProof="0">
                <a:ln>
                  <a:noFill/>
                </a:ln>
                <a:solidFill>
                  <a:srgbClr val="A7D146">
                    <a:lumMod val="75000"/>
                  </a:srgbClr>
                </a:solidFill>
                <a:effectLst/>
                <a:uLnTx/>
                <a:uFillTx/>
                <a:latin typeface="Arial Narrow"/>
                <a:ea typeface="+mn-ea"/>
                <a:cs typeface="+mn-cs"/>
              </a:rPr>
              <a:t>Supply</a:t>
            </a:r>
          </a:p>
          <a:p>
            <a:pPr marL="0" marR="0" lvl="0" indent="0" algn="l" defTabSz="457200" rtl="0" eaLnBrk="1" fontAlgn="auto" latinLnBrk="0" hangingPunct="1">
              <a:lnSpc>
                <a:spcPct val="100000"/>
              </a:lnSpc>
              <a:spcBef>
                <a:spcPts val="0"/>
              </a:spcBef>
              <a:spcAft>
                <a:spcPts val="0"/>
              </a:spcAft>
              <a:buClr>
                <a:srgbClr val="931B2F"/>
              </a:buClr>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We estimate that the FLP has increased the supply of school leaders through a) shifting the aspirations of its participants or b) increasing participants’ confidence to pursue leadership roles earlier.</a:t>
            </a:r>
          </a:p>
        </p:txBody>
      </p:sp>
      <p:sp>
        <p:nvSpPr>
          <p:cNvPr id="31" name="TextBox 30">
            <a:extLst>
              <a:ext uri="{FF2B5EF4-FFF2-40B4-BE49-F238E27FC236}">
                <a16:creationId xmlns:a16="http://schemas.microsoft.com/office/drawing/2014/main" id="{854FC919-5203-9781-6FDE-CA5126703F0E}"/>
              </a:ext>
            </a:extLst>
          </p:cNvPr>
          <p:cNvSpPr txBox="1"/>
          <p:nvPr/>
        </p:nvSpPr>
        <p:spPr>
          <a:xfrm>
            <a:off x="559712" y="3154302"/>
            <a:ext cx="5331471" cy="60016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31B2F"/>
              </a:buClr>
              <a:buSzTx/>
              <a:buFontTx/>
              <a:buNone/>
              <a:tabLst/>
              <a:defRPr/>
            </a:pPr>
            <a:r>
              <a:rPr kumimoji="0" lang="en-AU" sz="1100" b="1" i="0" u="none" strike="noStrike" kern="1200" cap="none" spc="0" normalizeH="0" baseline="0" noProof="0">
                <a:ln>
                  <a:noFill/>
                </a:ln>
                <a:solidFill>
                  <a:srgbClr val="A7D146">
                    <a:lumMod val="75000"/>
                  </a:srgbClr>
                </a:solidFill>
                <a:effectLst/>
                <a:uLnTx/>
                <a:uFillTx/>
                <a:latin typeface="Arial Narrow"/>
                <a:ea typeface="+mn-ea"/>
                <a:cs typeface="+mn-cs"/>
              </a:rPr>
              <a:t>Quality</a:t>
            </a:r>
          </a:p>
          <a:p>
            <a:pPr marL="0" marR="0" lvl="0" indent="0" algn="l" defTabSz="457200" rtl="0" eaLnBrk="1" fontAlgn="auto" latinLnBrk="0" hangingPunct="1">
              <a:lnSpc>
                <a:spcPct val="100000"/>
              </a:lnSpc>
              <a:spcBef>
                <a:spcPts val="0"/>
              </a:spcBef>
              <a:spcAft>
                <a:spcPts val="600"/>
              </a:spcAft>
              <a:buClr>
                <a:srgbClr val="931B2F"/>
              </a:buClr>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 FLP increases the quality of school leadership through a program that consists of high-quality components and has shown to have impact on its participants’ knowledge, behaviour and confidence.   </a:t>
            </a:r>
          </a:p>
        </p:txBody>
      </p:sp>
      <p:sp>
        <p:nvSpPr>
          <p:cNvPr id="11" name="TextBox 10">
            <a:extLst>
              <a:ext uri="{FF2B5EF4-FFF2-40B4-BE49-F238E27FC236}">
                <a16:creationId xmlns:a16="http://schemas.microsoft.com/office/drawing/2014/main" id="{71ABE9BA-24EF-B25A-2053-76D98BA50717}"/>
              </a:ext>
            </a:extLst>
          </p:cNvPr>
          <p:cNvSpPr txBox="1"/>
          <p:nvPr/>
        </p:nvSpPr>
        <p:spPr>
          <a:xfrm>
            <a:off x="551957" y="3881160"/>
            <a:ext cx="5331471" cy="76944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31B2F"/>
              </a:buClr>
              <a:buSzTx/>
              <a:buFontTx/>
              <a:buNone/>
              <a:tabLst/>
              <a:defRPr/>
            </a:pPr>
            <a:r>
              <a:rPr kumimoji="0" lang="en-AU" sz="1100" b="1" i="0" u="none" strike="noStrike" kern="1200" cap="none" spc="0" normalizeH="0" baseline="0" noProof="0" dirty="0">
                <a:ln>
                  <a:noFill/>
                </a:ln>
                <a:solidFill>
                  <a:srgbClr val="A7D146">
                    <a:lumMod val="75000"/>
                  </a:srgbClr>
                </a:solidFill>
                <a:effectLst/>
                <a:uLnTx/>
                <a:uFillTx/>
                <a:latin typeface="Arial Narrow"/>
                <a:ea typeface="+mn-ea"/>
                <a:cs typeface="+mn-cs"/>
              </a:rPr>
              <a:t>Retention</a:t>
            </a:r>
          </a:p>
          <a:p>
            <a:pPr marL="0" marR="0" lvl="0" indent="0" algn="l" defTabSz="457200" rtl="0" eaLnBrk="1" fontAlgn="auto" latinLnBrk="0" hangingPunct="1">
              <a:lnSpc>
                <a:spcPct val="100000"/>
              </a:lnSpc>
              <a:spcBef>
                <a:spcPts val="0"/>
              </a:spcBef>
              <a:spcAft>
                <a:spcPts val="600"/>
              </a:spcAft>
              <a:buClr>
                <a:srgbClr val="931B2F"/>
              </a:buClr>
              <a:buSzTx/>
              <a:buFontTx/>
              <a:buNone/>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We estimate that the FLP increases the chance that a school leader stays in leadership positions in regional and remote Australia, particularly through increasing preparedness for and confidence in school leadership and thereby preventing burn-out.</a:t>
            </a:r>
          </a:p>
        </p:txBody>
      </p:sp>
      <p:sp>
        <p:nvSpPr>
          <p:cNvPr id="33" name="TextBox 32">
            <a:extLst>
              <a:ext uri="{FF2B5EF4-FFF2-40B4-BE49-F238E27FC236}">
                <a16:creationId xmlns:a16="http://schemas.microsoft.com/office/drawing/2014/main" id="{106F9472-0442-4A16-6880-45908981EDEA}"/>
              </a:ext>
            </a:extLst>
          </p:cNvPr>
          <p:cNvSpPr txBox="1"/>
          <p:nvPr/>
        </p:nvSpPr>
        <p:spPr>
          <a:xfrm>
            <a:off x="551958" y="4854282"/>
            <a:ext cx="5331471" cy="118494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31B2F"/>
              </a:buClr>
              <a:buSzTx/>
              <a:buFontTx/>
              <a:buNone/>
              <a:tabLst/>
              <a:defRPr/>
            </a:pPr>
            <a:r>
              <a:rPr kumimoji="0" lang="en-AU" sz="1100" b="1" i="0" u="none" strike="noStrike" kern="1200" cap="none" spc="0" normalizeH="0" baseline="0" noProof="0" dirty="0">
                <a:ln>
                  <a:noFill/>
                </a:ln>
                <a:solidFill>
                  <a:srgbClr val="A7D146">
                    <a:lumMod val="75000"/>
                  </a:srgbClr>
                </a:solidFill>
                <a:effectLst/>
                <a:uLnTx/>
                <a:uFillTx/>
                <a:latin typeface="Arial Narrow"/>
                <a:ea typeface="+mn-ea"/>
                <a:cs typeface="+mn-cs"/>
              </a:rPr>
              <a:t>Ancillary system benefits</a:t>
            </a:r>
          </a:p>
          <a:p>
            <a:pPr marL="171450" marR="0" lvl="0" indent="-171450" algn="l" defTabSz="457200" rtl="0" eaLnBrk="1" fontAlgn="auto" latinLnBrk="0" hangingPunct="1">
              <a:lnSpc>
                <a:spcPct val="100000"/>
              </a:lnSpc>
              <a:spcBef>
                <a:spcPts val="0"/>
              </a:spcBef>
              <a:spcAft>
                <a:spcPts val="600"/>
              </a:spcAft>
              <a:buClr>
                <a:srgbClr val="A7D146">
                  <a:lumMod val="75000"/>
                </a:srgbClr>
              </a:buClr>
              <a:buSzTx/>
              <a:buFont typeface="Arial" panose="020B0604020202020204" pitchFamily="34" charset="0"/>
              <a:buChar char="•"/>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School innovation projects – Schools are benefiting from successful implementation of participants school innovation projects.</a:t>
            </a:r>
          </a:p>
          <a:p>
            <a:pPr marL="171450" marR="0" lvl="0" indent="-171450" algn="l" defTabSz="457200" rtl="0" eaLnBrk="1" fontAlgn="auto" latinLnBrk="0" hangingPunct="1">
              <a:lnSpc>
                <a:spcPct val="100000"/>
              </a:lnSpc>
              <a:spcBef>
                <a:spcPts val="0"/>
              </a:spcBef>
              <a:spcAft>
                <a:spcPts val="600"/>
              </a:spcAft>
              <a:buClr>
                <a:srgbClr val="A7D146">
                  <a:lumMod val="75000"/>
                </a:srgbClr>
              </a:buClr>
              <a:buSzTx/>
              <a:buFont typeface="Arial" panose="020B0604020202020204" pitchFamily="34" charset="0"/>
              <a:buChar char="•"/>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Peer to peer learning – There is some evidence of colleagues of FLP participants learning from their behaviour changes and role modelling, increasing the quality and morale of teaching in some schools.</a:t>
            </a:r>
          </a:p>
        </p:txBody>
      </p:sp>
      <p:cxnSp>
        <p:nvCxnSpPr>
          <p:cNvPr id="18" name="Straight Connector 17">
            <a:extLst>
              <a:ext uri="{FF2B5EF4-FFF2-40B4-BE49-F238E27FC236}">
                <a16:creationId xmlns:a16="http://schemas.microsoft.com/office/drawing/2014/main" id="{E671BD58-E7E7-0D6B-692D-23F6F9B3D781}"/>
              </a:ext>
              <a:ext uri="{C183D7F6-B498-43B3-948B-1728B52AA6E4}">
                <adec:decorative xmlns:adec="http://schemas.microsoft.com/office/drawing/2017/decorative" val="1"/>
              </a:ext>
            </a:extLst>
          </p:cNvPr>
          <p:cNvCxnSpPr>
            <a:cxnSpLocks/>
          </p:cNvCxnSpPr>
          <p:nvPr/>
        </p:nvCxnSpPr>
        <p:spPr>
          <a:xfrm flipV="1">
            <a:off x="5981299" y="1295178"/>
            <a:ext cx="0" cy="4301986"/>
          </a:xfrm>
          <a:prstGeom prst="line">
            <a:avLst/>
          </a:prstGeom>
          <a:ln w="19050">
            <a:solidFill>
              <a:schemeClr val="accent3"/>
            </a:solidFill>
          </a:ln>
        </p:spPr>
        <p:style>
          <a:lnRef idx="2">
            <a:schemeClr val="accent1"/>
          </a:lnRef>
          <a:fillRef idx="0">
            <a:schemeClr val="accent1"/>
          </a:fillRef>
          <a:effectRef idx="1">
            <a:schemeClr val="accent1"/>
          </a:effectRef>
          <a:fontRef idx="minor">
            <a:schemeClr val="tx1"/>
          </a:fontRef>
        </p:style>
      </p:cxnSp>
      <p:grpSp>
        <p:nvGrpSpPr>
          <p:cNvPr id="4" name="Group 3" descr="Asepects under Costs">
            <a:extLst>
              <a:ext uri="{FF2B5EF4-FFF2-40B4-BE49-F238E27FC236}">
                <a16:creationId xmlns:a16="http://schemas.microsoft.com/office/drawing/2014/main" id="{CE12A8B4-462A-9102-E1EC-6D03ED10A251}"/>
              </a:ext>
            </a:extLst>
          </p:cNvPr>
          <p:cNvGrpSpPr/>
          <p:nvPr/>
        </p:nvGrpSpPr>
        <p:grpSpPr>
          <a:xfrm>
            <a:off x="6120357" y="1306124"/>
            <a:ext cx="3620492" cy="894547"/>
            <a:chOff x="6120357" y="1306124"/>
            <a:chExt cx="3620492" cy="894547"/>
          </a:xfrm>
        </p:grpSpPr>
        <p:sp>
          <p:nvSpPr>
            <p:cNvPr id="14" name="TextBox 13">
              <a:extLst>
                <a:ext uri="{FF2B5EF4-FFF2-40B4-BE49-F238E27FC236}">
                  <a16:creationId xmlns:a16="http://schemas.microsoft.com/office/drawing/2014/main" id="{C3C5793C-339D-3219-EAC3-A35055768E66}"/>
                </a:ext>
              </a:extLst>
            </p:cNvPr>
            <p:cNvSpPr txBox="1"/>
            <p:nvPr/>
          </p:nvSpPr>
          <p:spPr>
            <a:xfrm>
              <a:off x="6120357" y="1306124"/>
              <a:ext cx="3620492" cy="894547"/>
            </a:xfrm>
            <a:prstGeom prst="rect">
              <a:avLst/>
            </a:prstGeom>
            <a:solidFill>
              <a:schemeClr val="accent4">
                <a:lumMod val="20000"/>
                <a:lumOff val="80000"/>
              </a:schemeClr>
            </a:solidFill>
          </p:spPr>
          <p:txBody>
            <a:bodyPr vert="vert270" wrap="non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91919"/>
                  </a:solidFill>
                  <a:effectLst/>
                  <a:uLnTx/>
                  <a:uFillTx/>
                  <a:latin typeface="Arial Narrow"/>
                  <a:ea typeface="+mn-ea"/>
                  <a:cs typeface="+mn-cs"/>
                </a:rPr>
                <a:t>Costs</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DA10AB92-9619-A97D-1690-CB228C3AD603}"/>
                </a:ext>
                <a:ext uri="{C183D7F6-B498-43B3-948B-1728B52AA6E4}">
                  <adec:decorative xmlns:adec="http://schemas.microsoft.com/office/drawing/2017/decorative" val="0"/>
                </a:ext>
              </a:extLst>
            </p:cNvPr>
            <p:cNvSpPr txBox="1"/>
            <p:nvPr/>
          </p:nvSpPr>
          <p:spPr>
            <a:xfrm>
              <a:off x="6394721" y="1446327"/>
              <a:ext cx="1079275" cy="614140"/>
            </a:xfrm>
            <a:prstGeom prst="roundRect">
              <a:avLst/>
            </a:prstGeom>
            <a:solidFill>
              <a:schemeClr val="bg1"/>
            </a:solidFill>
          </p:spPr>
          <p:txBody>
            <a:bodyPr wrap="square" lIns="36000" tIns="468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91919"/>
                  </a:solidFill>
                  <a:effectLst/>
                  <a:uLnTx/>
                  <a:uFillTx/>
                  <a:latin typeface="Arial Narrow"/>
                  <a:ea typeface="+mn-ea"/>
                  <a:cs typeface="+mn-cs"/>
                </a:rPr>
                <a:t>Cost per participant to Australian Government</a:t>
              </a:r>
            </a:p>
          </p:txBody>
        </p:sp>
        <p:sp>
          <p:nvSpPr>
            <p:cNvPr id="23" name="TextBox 22">
              <a:extLst>
                <a:ext uri="{FF2B5EF4-FFF2-40B4-BE49-F238E27FC236}">
                  <a16:creationId xmlns:a16="http://schemas.microsoft.com/office/drawing/2014/main" id="{6D28FB86-24F0-BEFB-2A7B-CA2ACAD5FF3F}"/>
                </a:ext>
              </a:extLst>
            </p:cNvPr>
            <p:cNvSpPr txBox="1"/>
            <p:nvPr/>
          </p:nvSpPr>
          <p:spPr>
            <a:xfrm>
              <a:off x="7687689" y="1446931"/>
              <a:ext cx="1114552" cy="614140"/>
            </a:xfrm>
            <a:prstGeom prst="roundRect">
              <a:avLst/>
            </a:prstGeom>
            <a:solidFill>
              <a:schemeClr val="bg1"/>
            </a:solidFill>
          </p:spPr>
          <p:txBody>
            <a:bodyPr wrap="square" lIns="36000" tIns="468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91919"/>
                  </a:solidFill>
                  <a:effectLst/>
                  <a:uLnTx/>
                  <a:uFillTx/>
                  <a:latin typeface="Arial Narrow"/>
                  <a:ea typeface="+mn-ea"/>
                  <a:cs typeface="+mn-cs"/>
                </a:rPr>
                <a:t>Cost per participant to State and Territory Governments</a:t>
              </a:r>
            </a:p>
          </p:txBody>
        </p:sp>
        <p:sp>
          <p:nvSpPr>
            <p:cNvPr id="24" name="TextBox 23">
              <a:extLst>
                <a:ext uri="{FF2B5EF4-FFF2-40B4-BE49-F238E27FC236}">
                  <a16:creationId xmlns:a16="http://schemas.microsoft.com/office/drawing/2014/main" id="{50427566-5BF8-E904-B33F-A19CBF0E9B50}"/>
                </a:ext>
              </a:extLst>
            </p:cNvPr>
            <p:cNvSpPr txBox="1"/>
            <p:nvPr/>
          </p:nvSpPr>
          <p:spPr>
            <a:xfrm>
              <a:off x="9015933" y="1446931"/>
              <a:ext cx="570260" cy="612934"/>
            </a:xfrm>
            <a:prstGeom prst="roundRect">
              <a:avLst/>
            </a:prstGeom>
            <a:solidFill>
              <a:schemeClr val="bg1"/>
            </a:solidFill>
          </p:spPr>
          <p:txBody>
            <a:bodyPr wrap="square" lIns="36000" tIns="468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Ancillary system costs</a:t>
              </a:r>
            </a:p>
          </p:txBody>
        </p:sp>
      </p:grpSp>
      <p:sp>
        <p:nvSpPr>
          <p:cNvPr id="26" name="Cross 25">
            <a:extLst>
              <a:ext uri="{FF2B5EF4-FFF2-40B4-BE49-F238E27FC236}">
                <a16:creationId xmlns:a16="http://schemas.microsoft.com/office/drawing/2014/main" id="{A12656D3-D4C0-4E7C-1EA1-DC65A5EB799F}"/>
              </a:ext>
              <a:ext uri="{C183D7F6-B498-43B3-948B-1728B52AA6E4}">
                <adec:decorative xmlns:adec="http://schemas.microsoft.com/office/drawing/2017/decorative" val="1"/>
              </a:ext>
            </a:extLst>
          </p:cNvPr>
          <p:cNvSpPr/>
          <p:nvPr/>
        </p:nvSpPr>
        <p:spPr>
          <a:xfrm>
            <a:off x="7484199" y="1656754"/>
            <a:ext cx="193287" cy="193287"/>
          </a:xfrm>
          <a:prstGeom prst="plus">
            <a:avLst>
              <a:gd name="adj" fmla="val 39286"/>
            </a:avLst>
          </a:prstGeom>
          <a:solidFill>
            <a:schemeClr val="tx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7" name="Cross 26">
            <a:extLst>
              <a:ext uri="{FF2B5EF4-FFF2-40B4-BE49-F238E27FC236}">
                <a16:creationId xmlns:a16="http://schemas.microsoft.com/office/drawing/2014/main" id="{61B8148A-E11F-2B73-5DFF-73DE726C1840}"/>
              </a:ext>
              <a:ext uri="{C183D7F6-B498-43B3-948B-1728B52AA6E4}">
                <adec:decorative xmlns:adec="http://schemas.microsoft.com/office/drawing/2017/decorative" val="1"/>
              </a:ext>
            </a:extLst>
          </p:cNvPr>
          <p:cNvSpPr/>
          <p:nvPr/>
        </p:nvSpPr>
        <p:spPr>
          <a:xfrm>
            <a:off x="8812444" y="1656754"/>
            <a:ext cx="193287" cy="193287"/>
          </a:xfrm>
          <a:prstGeom prst="plus">
            <a:avLst>
              <a:gd name="adj" fmla="val 39286"/>
            </a:avLst>
          </a:prstGeom>
          <a:solidFill>
            <a:schemeClr val="tx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0" name="Cross 19">
            <a:extLst>
              <a:ext uri="{FF2B5EF4-FFF2-40B4-BE49-F238E27FC236}">
                <a16:creationId xmlns:a16="http://schemas.microsoft.com/office/drawing/2014/main" id="{8C92A76B-2B34-BDD9-F6D8-26E8B9A71705}"/>
              </a:ext>
              <a:ext uri="{C183D7F6-B498-43B3-948B-1728B52AA6E4}">
                <adec:decorative xmlns:adec="http://schemas.microsoft.com/office/drawing/2017/decorative" val="1"/>
              </a:ext>
            </a:extLst>
          </p:cNvPr>
          <p:cNvSpPr/>
          <p:nvPr/>
        </p:nvSpPr>
        <p:spPr>
          <a:xfrm>
            <a:off x="4752555" y="1677606"/>
            <a:ext cx="159741" cy="151583"/>
          </a:xfrm>
          <a:prstGeom prst="plus">
            <a:avLst>
              <a:gd name="adj" fmla="val 39286"/>
            </a:avLst>
          </a:prstGeom>
          <a:solidFill>
            <a:schemeClr val="tx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8" name="Cross 27">
            <a:extLst>
              <a:ext uri="{FF2B5EF4-FFF2-40B4-BE49-F238E27FC236}">
                <a16:creationId xmlns:a16="http://schemas.microsoft.com/office/drawing/2014/main" id="{4A4D8A18-3AC0-113A-F83F-0B871D752D6E}"/>
              </a:ext>
              <a:ext uri="{C183D7F6-B498-43B3-948B-1728B52AA6E4}">
                <adec:decorative xmlns:adec="http://schemas.microsoft.com/office/drawing/2017/decorative" val="1"/>
              </a:ext>
            </a:extLst>
          </p:cNvPr>
          <p:cNvSpPr>
            <a:spLocks/>
          </p:cNvSpPr>
          <p:nvPr/>
        </p:nvSpPr>
        <p:spPr>
          <a:xfrm rot="2712990">
            <a:off x="3368742" y="1673527"/>
            <a:ext cx="166741" cy="159741"/>
          </a:xfrm>
          <a:prstGeom prst="plus">
            <a:avLst>
              <a:gd name="adj" fmla="val 39286"/>
            </a:avLst>
          </a:prstGeom>
          <a:solidFill>
            <a:schemeClr val="tx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9" name="Cross 28">
            <a:extLst>
              <a:ext uri="{FF2B5EF4-FFF2-40B4-BE49-F238E27FC236}">
                <a16:creationId xmlns:a16="http://schemas.microsoft.com/office/drawing/2014/main" id="{00E219A7-B755-8C77-43A0-5044920C25EE}"/>
              </a:ext>
              <a:ext uri="{C183D7F6-B498-43B3-948B-1728B52AA6E4}">
                <adec:decorative xmlns:adec="http://schemas.microsoft.com/office/drawing/2017/decorative" val="1"/>
              </a:ext>
            </a:extLst>
          </p:cNvPr>
          <p:cNvSpPr/>
          <p:nvPr/>
        </p:nvSpPr>
        <p:spPr>
          <a:xfrm rot="2712990">
            <a:off x="1915403" y="1673527"/>
            <a:ext cx="166741" cy="159741"/>
          </a:xfrm>
          <a:prstGeom prst="plus">
            <a:avLst>
              <a:gd name="adj" fmla="val 39286"/>
            </a:avLst>
          </a:prstGeom>
          <a:solidFill>
            <a:schemeClr val="tx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1" name="Oval 20">
            <a:extLst>
              <a:ext uri="{FF2B5EF4-FFF2-40B4-BE49-F238E27FC236}">
                <a16:creationId xmlns:a16="http://schemas.microsoft.com/office/drawing/2014/main" id="{E33089D1-565C-FCEB-77E7-3710C6343F9E}"/>
              </a:ext>
              <a:ext uri="{C183D7F6-B498-43B3-948B-1728B52AA6E4}">
                <adec:decorative xmlns:adec="http://schemas.microsoft.com/office/drawing/2017/decorative" val="1"/>
              </a:ext>
            </a:extLst>
          </p:cNvPr>
          <p:cNvSpPr/>
          <p:nvPr/>
        </p:nvSpPr>
        <p:spPr>
          <a:xfrm>
            <a:off x="205335" y="3858613"/>
            <a:ext cx="294074" cy="294074"/>
          </a:xfrm>
          <a:prstGeom prst="ellipse">
            <a:avLst/>
          </a:prstGeom>
          <a:solidFill>
            <a:schemeClr val="accent6">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5" name="Oval 24">
            <a:extLst>
              <a:ext uri="{FF2B5EF4-FFF2-40B4-BE49-F238E27FC236}">
                <a16:creationId xmlns:a16="http://schemas.microsoft.com/office/drawing/2014/main" id="{C5811D84-B16D-C53C-1117-55EBDEC4A771}"/>
              </a:ext>
              <a:ext uri="{C183D7F6-B498-43B3-948B-1728B52AA6E4}">
                <adec:decorative xmlns:adec="http://schemas.microsoft.com/office/drawing/2017/decorative" val="1"/>
              </a:ext>
            </a:extLst>
          </p:cNvPr>
          <p:cNvSpPr/>
          <p:nvPr/>
        </p:nvSpPr>
        <p:spPr>
          <a:xfrm>
            <a:off x="205335" y="2280714"/>
            <a:ext cx="294074" cy="294074"/>
          </a:xfrm>
          <a:prstGeom prst="ellipse">
            <a:avLst/>
          </a:prstGeom>
          <a:solidFill>
            <a:schemeClr val="accent6">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0" name="Oval 29">
            <a:extLst>
              <a:ext uri="{FF2B5EF4-FFF2-40B4-BE49-F238E27FC236}">
                <a16:creationId xmlns:a16="http://schemas.microsoft.com/office/drawing/2014/main" id="{01FF9F02-EA03-EFEA-617B-74FFE09CC12A}"/>
              </a:ext>
              <a:ext uri="{C183D7F6-B498-43B3-948B-1728B52AA6E4}">
                <adec:decorative xmlns:adec="http://schemas.microsoft.com/office/drawing/2017/decorative" val="1"/>
              </a:ext>
            </a:extLst>
          </p:cNvPr>
          <p:cNvSpPr/>
          <p:nvPr/>
        </p:nvSpPr>
        <p:spPr>
          <a:xfrm>
            <a:off x="205335" y="4809147"/>
            <a:ext cx="294074" cy="294074"/>
          </a:xfrm>
          <a:prstGeom prst="ellipse">
            <a:avLst/>
          </a:prstGeom>
          <a:solidFill>
            <a:schemeClr val="accent6">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4" name="Oval 33">
            <a:extLst>
              <a:ext uri="{FF2B5EF4-FFF2-40B4-BE49-F238E27FC236}">
                <a16:creationId xmlns:a16="http://schemas.microsoft.com/office/drawing/2014/main" id="{6E4DCC08-7250-3699-5B26-0C6FA205EA1A}"/>
              </a:ext>
              <a:ext uri="{C183D7F6-B498-43B3-948B-1728B52AA6E4}">
                <adec:decorative xmlns:adec="http://schemas.microsoft.com/office/drawing/2017/decorative" val="1"/>
              </a:ext>
            </a:extLst>
          </p:cNvPr>
          <p:cNvSpPr/>
          <p:nvPr/>
        </p:nvSpPr>
        <p:spPr>
          <a:xfrm>
            <a:off x="205335" y="3154302"/>
            <a:ext cx="294074" cy="294074"/>
          </a:xfrm>
          <a:prstGeom prst="ellipse">
            <a:avLst/>
          </a:prstGeom>
          <a:solidFill>
            <a:schemeClr val="accent6">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3" name="Oval 42">
            <a:extLst>
              <a:ext uri="{FF2B5EF4-FFF2-40B4-BE49-F238E27FC236}">
                <a16:creationId xmlns:a16="http://schemas.microsoft.com/office/drawing/2014/main" id="{28D79B02-7523-0585-16A7-63AC1D2EE309}"/>
              </a:ext>
              <a:ext uri="{C183D7F6-B498-43B3-948B-1728B52AA6E4}">
                <adec:decorative xmlns:adec="http://schemas.microsoft.com/office/drawing/2017/decorative" val="1"/>
              </a:ext>
            </a:extLst>
          </p:cNvPr>
          <p:cNvSpPr/>
          <p:nvPr/>
        </p:nvSpPr>
        <p:spPr>
          <a:xfrm>
            <a:off x="6193446" y="2280714"/>
            <a:ext cx="294074" cy="294074"/>
          </a:xfrm>
          <a:prstGeom prst="ellipse">
            <a:avLst/>
          </a:prstGeom>
          <a:solidFill>
            <a:schemeClr val="accent4">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4" name="TextBox 43">
            <a:extLst>
              <a:ext uri="{FF2B5EF4-FFF2-40B4-BE49-F238E27FC236}">
                <a16:creationId xmlns:a16="http://schemas.microsoft.com/office/drawing/2014/main" id="{A4B61EB1-CD40-6603-1197-8A62F46B6E5C}"/>
              </a:ext>
            </a:extLst>
          </p:cNvPr>
          <p:cNvSpPr txBox="1"/>
          <p:nvPr/>
        </p:nvSpPr>
        <p:spPr>
          <a:xfrm>
            <a:off x="6506041" y="2280714"/>
            <a:ext cx="3234808" cy="60016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31B2F"/>
              </a:buClr>
              <a:buSzTx/>
              <a:buFontTx/>
              <a:buNone/>
              <a:tabLst/>
              <a:defRPr/>
            </a:pPr>
            <a:r>
              <a:rPr kumimoji="0" lang="en-AU" sz="1100" b="1" i="0" u="none" strike="noStrike" kern="1200" cap="none" spc="0" normalizeH="0" baseline="0" noProof="0" dirty="0">
                <a:ln>
                  <a:noFill/>
                </a:ln>
                <a:solidFill>
                  <a:srgbClr val="941100"/>
                </a:solidFill>
                <a:effectLst/>
                <a:uLnTx/>
                <a:uFillTx/>
                <a:latin typeface="Arial Narrow"/>
                <a:ea typeface="+mn-ea"/>
                <a:cs typeface="+mn-cs"/>
              </a:rPr>
              <a:t>Cost per participant to Australian Government</a:t>
            </a:r>
          </a:p>
          <a:p>
            <a:pPr marL="0" marR="0" lvl="0" indent="0" algn="l" defTabSz="457200" rtl="0" eaLnBrk="1" fontAlgn="auto" latinLnBrk="0" hangingPunct="1">
              <a:lnSpc>
                <a:spcPct val="100000"/>
              </a:lnSpc>
              <a:spcBef>
                <a:spcPts val="0"/>
              </a:spcBef>
              <a:spcAft>
                <a:spcPts val="600"/>
              </a:spcAft>
              <a:buClr>
                <a:srgbClr val="931B2F"/>
              </a:buClr>
              <a:buSzTx/>
              <a:buFontTx/>
              <a:buNone/>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The Australian Government bears all costs relating to the program.</a:t>
            </a:r>
          </a:p>
        </p:txBody>
      </p:sp>
      <p:sp>
        <p:nvSpPr>
          <p:cNvPr id="45" name="Oval 44">
            <a:extLst>
              <a:ext uri="{FF2B5EF4-FFF2-40B4-BE49-F238E27FC236}">
                <a16:creationId xmlns:a16="http://schemas.microsoft.com/office/drawing/2014/main" id="{653AACED-1A5F-4523-B8FA-9A0B1EA17707}"/>
              </a:ext>
              <a:ext uri="{C183D7F6-B498-43B3-948B-1728B52AA6E4}">
                <adec:decorative xmlns:adec="http://schemas.microsoft.com/office/drawing/2017/decorative" val="1"/>
              </a:ext>
            </a:extLst>
          </p:cNvPr>
          <p:cNvSpPr/>
          <p:nvPr/>
        </p:nvSpPr>
        <p:spPr>
          <a:xfrm>
            <a:off x="6193446" y="3154302"/>
            <a:ext cx="294074" cy="294074"/>
          </a:xfrm>
          <a:prstGeom prst="ellipse">
            <a:avLst/>
          </a:prstGeom>
          <a:solidFill>
            <a:schemeClr val="accent4">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6" name="TextBox 45">
            <a:extLst>
              <a:ext uri="{FF2B5EF4-FFF2-40B4-BE49-F238E27FC236}">
                <a16:creationId xmlns:a16="http://schemas.microsoft.com/office/drawing/2014/main" id="{D3658E52-442F-28CD-795F-FF445BA98960}"/>
              </a:ext>
            </a:extLst>
          </p:cNvPr>
          <p:cNvSpPr txBox="1"/>
          <p:nvPr/>
        </p:nvSpPr>
        <p:spPr>
          <a:xfrm>
            <a:off x="6506041" y="3120770"/>
            <a:ext cx="3234808" cy="76944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31B2F"/>
              </a:buClr>
              <a:buSzTx/>
              <a:buFontTx/>
              <a:buNone/>
              <a:tabLst/>
              <a:defRPr/>
            </a:pPr>
            <a:r>
              <a:rPr kumimoji="0" lang="en-AU" sz="1100" b="1" i="0" u="none" strike="noStrike" kern="1200" cap="none" spc="0" normalizeH="0" baseline="0" noProof="0" dirty="0">
                <a:ln>
                  <a:noFill/>
                </a:ln>
                <a:solidFill>
                  <a:srgbClr val="941100"/>
                </a:solidFill>
                <a:effectLst/>
                <a:uLnTx/>
                <a:uFillTx/>
                <a:latin typeface="Arial Narrow"/>
                <a:ea typeface="+mn-ea"/>
                <a:cs typeface="+mn-cs"/>
              </a:rPr>
              <a:t>Cost per participant to State and Territory Governments</a:t>
            </a:r>
          </a:p>
          <a:p>
            <a:pPr marL="0" marR="0" lvl="0" indent="0" algn="l" defTabSz="457200" rtl="0" eaLnBrk="1" fontAlgn="auto" latinLnBrk="0" hangingPunct="1">
              <a:lnSpc>
                <a:spcPct val="100000"/>
              </a:lnSpc>
              <a:spcBef>
                <a:spcPts val="0"/>
              </a:spcBef>
              <a:spcAft>
                <a:spcPts val="600"/>
              </a:spcAft>
              <a:buClr>
                <a:srgbClr val="931B2F"/>
              </a:buClr>
              <a:buSzTx/>
              <a:buFontTx/>
              <a:buNone/>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Currently there are no program costs faced by State and Territory Governments or other sectors (including Catholic / independent jurisdictions).</a:t>
            </a:r>
          </a:p>
        </p:txBody>
      </p:sp>
      <p:sp>
        <p:nvSpPr>
          <p:cNvPr id="47" name="Oval 46">
            <a:extLst>
              <a:ext uri="{FF2B5EF4-FFF2-40B4-BE49-F238E27FC236}">
                <a16:creationId xmlns:a16="http://schemas.microsoft.com/office/drawing/2014/main" id="{44950FFF-9792-D3B1-A4EF-FB5458DE2392}"/>
              </a:ext>
              <a:ext uri="{C183D7F6-B498-43B3-948B-1728B52AA6E4}">
                <adec:decorative xmlns:adec="http://schemas.microsoft.com/office/drawing/2017/decorative" val="1"/>
              </a:ext>
            </a:extLst>
          </p:cNvPr>
          <p:cNvSpPr/>
          <p:nvPr/>
        </p:nvSpPr>
        <p:spPr>
          <a:xfrm>
            <a:off x="6189704" y="4186432"/>
            <a:ext cx="294074" cy="294074"/>
          </a:xfrm>
          <a:prstGeom prst="ellipse">
            <a:avLst/>
          </a:prstGeom>
          <a:solidFill>
            <a:schemeClr val="accent4">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8" name="TextBox 47">
            <a:extLst>
              <a:ext uri="{FF2B5EF4-FFF2-40B4-BE49-F238E27FC236}">
                <a16:creationId xmlns:a16="http://schemas.microsoft.com/office/drawing/2014/main" id="{B0D55BEB-F887-E75C-61D0-288D36706E3D}"/>
              </a:ext>
            </a:extLst>
          </p:cNvPr>
          <p:cNvSpPr txBox="1"/>
          <p:nvPr/>
        </p:nvSpPr>
        <p:spPr>
          <a:xfrm>
            <a:off x="6506040" y="4140318"/>
            <a:ext cx="3234808" cy="93871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600"/>
              </a:spcBef>
              <a:spcAft>
                <a:spcPts val="0"/>
              </a:spcAft>
              <a:buClr>
                <a:srgbClr val="931B2F"/>
              </a:buClr>
              <a:buSzTx/>
              <a:buFontTx/>
              <a:buNone/>
              <a:tabLst/>
              <a:defRPr/>
            </a:pPr>
            <a:r>
              <a:rPr kumimoji="0" lang="en-AU" sz="1100" b="1" i="0" u="none" strike="noStrike" kern="1200" cap="none" spc="0" normalizeH="0" baseline="0" noProof="0" dirty="0">
                <a:ln>
                  <a:noFill/>
                </a:ln>
                <a:solidFill>
                  <a:srgbClr val="941100"/>
                </a:solidFill>
                <a:effectLst/>
                <a:uLnTx/>
                <a:uFillTx/>
                <a:latin typeface="Arial Narrow"/>
                <a:ea typeface="+mn-ea"/>
                <a:cs typeface="+mn-cs"/>
              </a:rPr>
              <a:t>Ancillary system costs</a:t>
            </a:r>
          </a:p>
          <a:p>
            <a:pPr marL="0" marR="0" lvl="0" indent="0" algn="l" defTabSz="457200" rtl="0" eaLnBrk="1" fontAlgn="auto" latinLnBrk="0" hangingPunct="1">
              <a:lnSpc>
                <a:spcPct val="100000"/>
              </a:lnSpc>
              <a:spcBef>
                <a:spcPts val="0"/>
              </a:spcBef>
              <a:spcAft>
                <a:spcPts val="600"/>
              </a:spcAft>
              <a:buClr>
                <a:srgbClr val="931B2F"/>
              </a:buClr>
              <a:buSzTx/>
              <a:buFontTx/>
              <a:buNone/>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Since workshops are completed during school holidays, and participants complete their school innovation projects and coaching in their own time, there is no cost for relief teaching.</a:t>
            </a:r>
          </a:p>
        </p:txBody>
      </p:sp>
      <p:sp>
        <p:nvSpPr>
          <p:cNvPr id="49" name="TextBox 48">
            <a:extLst>
              <a:ext uri="{FF2B5EF4-FFF2-40B4-BE49-F238E27FC236}">
                <a16:creationId xmlns:a16="http://schemas.microsoft.com/office/drawing/2014/main" id="{A5A88387-68DE-C691-8707-5D453B4D3FF4}"/>
              </a:ext>
              <a:ext uri="{C183D7F6-B498-43B3-948B-1728B52AA6E4}">
                <adec:decorative xmlns:adec="http://schemas.microsoft.com/office/drawing/2017/decorative" val="0"/>
              </a:ext>
            </a:extLst>
          </p:cNvPr>
          <p:cNvSpPr txBox="1"/>
          <p:nvPr/>
        </p:nvSpPr>
        <p:spPr>
          <a:xfrm>
            <a:off x="9427943" y="6364191"/>
            <a:ext cx="312906"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A9A9A9"/>
                </a:solidFill>
                <a:effectLst/>
                <a:uLnTx/>
                <a:uFillTx/>
                <a:latin typeface="Arial Narrow"/>
                <a:ea typeface="+mn-ea"/>
                <a:cs typeface="+mn-cs"/>
              </a:rPr>
              <a:t>15</a:t>
            </a:r>
          </a:p>
        </p:txBody>
      </p:sp>
    </p:spTree>
    <p:extLst>
      <p:ext uri="{BB962C8B-B14F-4D97-AF65-F5344CB8AC3E}">
        <p14:creationId xmlns:p14="http://schemas.microsoft.com/office/powerpoint/2010/main" val="160597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ACCE6E-017E-43D5-8336-F71966A967FE}"/>
              </a:ext>
            </a:extLst>
          </p:cNvPr>
          <p:cNvSpPr>
            <a:spLocks noGrp="1"/>
          </p:cNvSpPr>
          <p:nvPr>
            <p:ph type="title"/>
          </p:nvPr>
        </p:nvSpPr>
        <p:spPr>
          <a:xfrm>
            <a:off x="165148" y="579823"/>
            <a:ext cx="9575703" cy="492443"/>
          </a:xfrm>
          <a:prstGeom prst="rect">
            <a:avLst/>
          </a:prstGeom>
        </p:spPr>
        <p:txBody>
          <a:bodyPr vert="horz" wrap="square" lIns="0" tIns="0" rIns="0" bIns="0" anchor="t" anchorCtr="0">
            <a:spAutoFit/>
          </a:bodyPr>
          <a:lstStyle/>
          <a:p>
            <a:pPr>
              <a:spcAft>
                <a:spcPts val="600"/>
              </a:spcAft>
            </a:pPr>
            <a:r>
              <a:rPr lang="en-US" sz="1600">
                <a:solidFill>
                  <a:schemeClr val="tx1">
                    <a:lumMod val="50000"/>
                    <a:lumOff val="50000"/>
                  </a:schemeClr>
                </a:solidFill>
                <a:latin typeface="Arial Narrow" panose="020B0604020202020204" pitchFamily="34" charset="0"/>
              </a:rPr>
              <a:t>For ‘Marathon Runners’, we heard that the FLP accelerates their transition into leadership while also improving the quality of their leadership. </a:t>
            </a:r>
          </a:p>
        </p:txBody>
      </p:sp>
      <p:sp>
        <p:nvSpPr>
          <p:cNvPr id="6" name="Text Placeholder 5">
            <a:extLst>
              <a:ext uri="{FF2B5EF4-FFF2-40B4-BE49-F238E27FC236}">
                <a16:creationId xmlns:a16="http://schemas.microsoft.com/office/drawing/2014/main" id="{6258548A-B939-B86F-BCD4-7A02E9A7583C}"/>
              </a:ext>
              <a:ext uri="{C183D7F6-B498-43B3-948B-1728B52AA6E4}">
                <adec:decorative xmlns:adec="http://schemas.microsoft.com/office/drawing/2017/decorative" val="0"/>
              </a:ext>
            </a:extLst>
          </p:cNvPr>
          <p:cNvSpPr>
            <a:spLocks noGrp="1"/>
          </p:cNvSpPr>
          <p:nvPr>
            <p:ph type="body" sz="quarter" idx="13"/>
          </p:nvPr>
        </p:nvSpPr>
        <p:spPr>
          <a:xfrm>
            <a:off x="165148" y="117899"/>
            <a:ext cx="9575703" cy="369332"/>
          </a:xfrm>
          <a:prstGeom prst="rect">
            <a:avLst/>
          </a:prstGeom>
        </p:spPr>
        <p:txBody>
          <a:bodyPr vert="horz" wrap="square" lIns="0" tIns="0" rIns="0" bIns="0" anchor="t" anchorCtr="0">
            <a:spAutoFit/>
          </a:bodyPr>
          <a:lstStyle/>
          <a:p>
            <a:pPr>
              <a:spcAft>
                <a:spcPts val="0"/>
              </a:spcAft>
            </a:pPr>
            <a:r>
              <a:rPr lang="en-US" sz="2400">
                <a:solidFill>
                  <a:schemeClr val="tx2"/>
                </a:solidFill>
                <a:latin typeface="Arial Narrow" panose="020B0604020202020204" pitchFamily="34" charset="0"/>
              </a:rPr>
              <a:t>How the FLP benefits with ‘Marathon Runners’</a:t>
            </a:r>
          </a:p>
        </p:txBody>
      </p:sp>
      <p:sp>
        <p:nvSpPr>
          <p:cNvPr id="85" name="Freeform 84">
            <a:extLst>
              <a:ext uri="{FF2B5EF4-FFF2-40B4-BE49-F238E27FC236}">
                <a16:creationId xmlns:a16="http://schemas.microsoft.com/office/drawing/2014/main" id="{D0A62E07-9D35-8B8D-FCDE-064462CD12ED}"/>
              </a:ext>
              <a:ext uri="{C183D7F6-B498-43B3-948B-1728B52AA6E4}">
                <adec:decorative xmlns:adec="http://schemas.microsoft.com/office/drawing/2017/decorative" val="1"/>
              </a:ext>
            </a:extLst>
          </p:cNvPr>
          <p:cNvSpPr/>
          <p:nvPr/>
        </p:nvSpPr>
        <p:spPr>
          <a:xfrm>
            <a:off x="2337535" y="2832548"/>
            <a:ext cx="3363985" cy="904950"/>
          </a:xfrm>
          <a:custGeom>
            <a:avLst/>
            <a:gdLst>
              <a:gd name="connsiteX0" fmla="*/ 5369 w 3369354"/>
              <a:gd name="connsiteY0" fmla="*/ 1410453 h 1410453"/>
              <a:gd name="connsiteX1" fmla="*/ 533875 w 3369354"/>
              <a:gd name="connsiteY1" fmla="*/ 194049 h 1410453"/>
              <a:gd name="connsiteX2" fmla="*/ 3369354 w 3369354"/>
              <a:gd name="connsiteY2" fmla="*/ 43047 h 1410453"/>
              <a:gd name="connsiteX0" fmla="*/ 822 w 3364807"/>
              <a:gd name="connsiteY0" fmla="*/ 1450227 h 1450227"/>
              <a:gd name="connsiteX1" fmla="*/ 764220 w 3364807"/>
              <a:gd name="connsiteY1" fmla="*/ 141544 h 1450227"/>
              <a:gd name="connsiteX2" fmla="*/ 3364807 w 3364807"/>
              <a:gd name="connsiteY2" fmla="*/ 82821 h 1450227"/>
              <a:gd name="connsiteX0" fmla="*/ 506 w 3364491"/>
              <a:gd name="connsiteY0" fmla="*/ 1450227 h 1450227"/>
              <a:gd name="connsiteX1" fmla="*/ 763904 w 3364491"/>
              <a:gd name="connsiteY1" fmla="*/ 141544 h 1450227"/>
              <a:gd name="connsiteX2" fmla="*/ 3364491 w 3364491"/>
              <a:gd name="connsiteY2" fmla="*/ 82821 h 1450227"/>
              <a:gd name="connsiteX0" fmla="*/ 663 w 3364648"/>
              <a:gd name="connsiteY0" fmla="*/ 1422293 h 1422293"/>
              <a:gd name="connsiteX1" fmla="*/ 671782 w 3364648"/>
              <a:gd name="connsiteY1" fmla="*/ 172333 h 1422293"/>
              <a:gd name="connsiteX2" fmla="*/ 3364648 w 3364648"/>
              <a:gd name="connsiteY2" fmla="*/ 54887 h 1422293"/>
              <a:gd name="connsiteX0" fmla="*/ 663 w 3364648"/>
              <a:gd name="connsiteY0" fmla="*/ 1442470 h 1442470"/>
              <a:gd name="connsiteX1" fmla="*/ 671782 w 3364648"/>
              <a:gd name="connsiteY1" fmla="*/ 192510 h 1442470"/>
              <a:gd name="connsiteX2" fmla="*/ 3364648 w 3364648"/>
              <a:gd name="connsiteY2" fmla="*/ 75064 h 1442470"/>
              <a:gd name="connsiteX0" fmla="*/ 1037 w 3365022"/>
              <a:gd name="connsiteY0" fmla="*/ 1442470 h 1442470"/>
              <a:gd name="connsiteX1" fmla="*/ 672156 w 3365022"/>
              <a:gd name="connsiteY1" fmla="*/ 192510 h 1442470"/>
              <a:gd name="connsiteX2" fmla="*/ 3365022 w 3365022"/>
              <a:gd name="connsiteY2" fmla="*/ 75064 h 1442470"/>
              <a:gd name="connsiteX0" fmla="*/ 0 w 3363985"/>
              <a:gd name="connsiteY0" fmla="*/ 1442470 h 1442470"/>
              <a:gd name="connsiteX1" fmla="*/ 671119 w 3363985"/>
              <a:gd name="connsiteY1" fmla="*/ 192510 h 1442470"/>
              <a:gd name="connsiteX2" fmla="*/ 3363985 w 3363985"/>
              <a:gd name="connsiteY2" fmla="*/ 75064 h 1442470"/>
              <a:gd name="connsiteX0" fmla="*/ 0 w 3363985"/>
              <a:gd name="connsiteY0" fmla="*/ 1477570 h 1477570"/>
              <a:gd name="connsiteX1" fmla="*/ 671119 w 3363985"/>
              <a:gd name="connsiteY1" fmla="*/ 227610 h 1477570"/>
              <a:gd name="connsiteX2" fmla="*/ 3363985 w 3363985"/>
              <a:gd name="connsiteY2" fmla="*/ 34663 h 1477570"/>
              <a:gd name="connsiteX0" fmla="*/ 0 w 3363985"/>
              <a:gd name="connsiteY0" fmla="*/ 1451624 h 1451624"/>
              <a:gd name="connsiteX1" fmla="*/ 671119 w 3363985"/>
              <a:gd name="connsiteY1" fmla="*/ 201664 h 1451624"/>
              <a:gd name="connsiteX2" fmla="*/ 3363985 w 3363985"/>
              <a:gd name="connsiteY2" fmla="*/ 8717 h 1451624"/>
              <a:gd name="connsiteX0" fmla="*/ 0 w 3363985"/>
              <a:gd name="connsiteY0" fmla="*/ 1447946 h 1447946"/>
              <a:gd name="connsiteX1" fmla="*/ 671119 w 3363985"/>
              <a:gd name="connsiteY1" fmla="*/ 197986 h 1447946"/>
              <a:gd name="connsiteX2" fmla="*/ 3363985 w 3363985"/>
              <a:gd name="connsiteY2" fmla="*/ 5039 h 1447946"/>
              <a:gd name="connsiteX0" fmla="*/ 0 w 3363985"/>
              <a:gd name="connsiteY0" fmla="*/ 1535343 h 1535343"/>
              <a:gd name="connsiteX1" fmla="*/ 671119 w 3363985"/>
              <a:gd name="connsiteY1" fmla="*/ 285383 h 1535343"/>
              <a:gd name="connsiteX2" fmla="*/ 3363985 w 3363985"/>
              <a:gd name="connsiteY2" fmla="*/ 157 h 1535343"/>
              <a:gd name="connsiteX0" fmla="*/ 0 w 3363985"/>
              <a:gd name="connsiteY0" fmla="*/ 1535186 h 1535186"/>
              <a:gd name="connsiteX1" fmla="*/ 671119 w 3363985"/>
              <a:gd name="connsiteY1" fmla="*/ 285226 h 1535186"/>
              <a:gd name="connsiteX2" fmla="*/ 3363985 w 3363985"/>
              <a:gd name="connsiteY2" fmla="*/ 0 h 1535186"/>
              <a:gd name="connsiteX0" fmla="*/ 0 w 3363985"/>
              <a:gd name="connsiteY0" fmla="*/ 1535343 h 1535343"/>
              <a:gd name="connsiteX1" fmla="*/ 671119 w 3363985"/>
              <a:gd name="connsiteY1" fmla="*/ 285383 h 1535343"/>
              <a:gd name="connsiteX2" fmla="*/ 3363985 w 3363985"/>
              <a:gd name="connsiteY2" fmla="*/ 157 h 1535343"/>
            </a:gdLst>
            <a:ahLst/>
            <a:cxnLst>
              <a:cxn ang="0">
                <a:pos x="connsiteX0" y="connsiteY0"/>
              </a:cxn>
              <a:cxn ang="0">
                <a:pos x="connsiteX1" y="connsiteY1"/>
              </a:cxn>
              <a:cxn ang="0">
                <a:pos x="connsiteX2" y="connsiteY2"/>
              </a:cxn>
            </a:cxnLst>
            <a:rect l="l" t="t" r="r" b="b"/>
            <a:pathLst>
              <a:path w="3363985" h="1535343">
                <a:moveTo>
                  <a:pt x="0" y="1535343"/>
                </a:moveTo>
                <a:cubicBezTo>
                  <a:pt x="92978" y="940423"/>
                  <a:pt x="110455" y="541247"/>
                  <a:pt x="671119" y="285383"/>
                </a:cubicBezTo>
                <a:cubicBezTo>
                  <a:pt x="1231783" y="29519"/>
                  <a:pt x="2402047" y="-2639"/>
                  <a:pt x="3363985" y="157"/>
                </a:cubicBezTo>
              </a:path>
            </a:pathLst>
          </a:custGeom>
          <a:ln w="28575">
            <a:solidFill>
              <a:schemeClr val="accent4">
                <a:lumMod val="40000"/>
                <a:lumOff val="60000"/>
              </a:schemeClr>
            </a:solidFill>
            <a:prstDash val="solid"/>
            <a:headEnd type="oval"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8BFB2EAB-08D6-4380-B6D2-2A2588DA081A}"/>
              </a:ext>
              <a:ext uri="{C183D7F6-B498-43B3-948B-1728B52AA6E4}">
                <adec:decorative xmlns:adec="http://schemas.microsoft.com/office/drawing/2017/decorative" val="1"/>
              </a:ext>
            </a:extLst>
          </p:cNvPr>
          <p:cNvCxnSpPr/>
          <p:nvPr/>
        </p:nvCxnSpPr>
        <p:spPr>
          <a:xfrm>
            <a:off x="5218926" y="1971323"/>
            <a:ext cx="0" cy="788430"/>
          </a:xfrm>
          <a:prstGeom prst="straightConnector1">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54BCE718-9644-B76C-E6AC-4AB1CAE1B8EB}"/>
              </a:ext>
              <a:ext uri="{C183D7F6-B498-43B3-948B-1728B52AA6E4}">
                <adec:decorative xmlns:adec="http://schemas.microsoft.com/office/drawing/2017/decorative" val="1"/>
              </a:ext>
            </a:extLst>
          </p:cNvPr>
          <p:cNvCxnSpPr>
            <a:cxnSpLocks/>
          </p:cNvCxnSpPr>
          <p:nvPr/>
        </p:nvCxnSpPr>
        <p:spPr>
          <a:xfrm flipH="1">
            <a:off x="1719512" y="3646033"/>
            <a:ext cx="588815" cy="812"/>
          </a:xfrm>
          <a:prstGeom prst="straightConnector1">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DD48B25C-E9A8-68A2-E53C-7B89BF24BA6A}"/>
              </a:ext>
              <a:ext uri="{C183D7F6-B498-43B3-948B-1728B52AA6E4}">
                <adec:decorative xmlns:adec="http://schemas.microsoft.com/office/drawing/2017/decorative" val="1"/>
              </a:ext>
            </a:extLst>
          </p:cNvPr>
          <p:cNvCxnSpPr>
            <a:cxnSpLocks/>
          </p:cNvCxnSpPr>
          <p:nvPr/>
        </p:nvCxnSpPr>
        <p:spPr>
          <a:xfrm flipH="1">
            <a:off x="2121621" y="3646033"/>
            <a:ext cx="843521" cy="0"/>
          </a:xfrm>
          <a:prstGeom prst="straightConnector1">
            <a:avLst/>
          </a:prstGeom>
          <a:ln w="9525">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65082CB-4CA1-8D3E-37B2-2B5012DDB671}"/>
              </a:ext>
              <a:ext uri="{C183D7F6-B498-43B3-948B-1728B52AA6E4}">
                <adec:decorative xmlns:adec="http://schemas.microsoft.com/office/drawing/2017/decorative" val="1"/>
              </a:ext>
            </a:extLst>
          </p:cNvPr>
          <p:cNvCxnSpPr>
            <a:cxnSpLocks/>
          </p:cNvCxnSpPr>
          <p:nvPr/>
        </p:nvCxnSpPr>
        <p:spPr>
          <a:xfrm flipH="1">
            <a:off x="1703182" y="4156795"/>
            <a:ext cx="634353" cy="0"/>
          </a:xfrm>
          <a:prstGeom prst="straightConnector1">
            <a:avLst/>
          </a:prstGeom>
          <a:ln w="952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A1D3E86-6CA1-5084-8C29-C9F43F468987}"/>
              </a:ext>
              <a:ext uri="{C183D7F6-B498-43B3-948B-1728B52AA6E4}">
                <adec:decorative xmlns:adec="http://schemas.microsoft.com/office/drawing/2017/decorative" val="1"/>
              </a:ext>
            </a:extLst>
          </p:cNvPr>
          <p:cNvCxnSpPr>
            <a:cxnSpLocks/>
          </p:cNvCxnSpPr>
          <p:nvPr/>
        </p:nvCxnSpPr>
        <p:spPr>
          <a:xfrm rot="5400000" flipH="1">
            <a:off x="2014983" y="4104981"/>
            <a:ext cx="634353" cy="0"/>
          </a:xfrm>
          <a:prstGeom prst="straightConnector1">
            <a:avLst/>
          </a:prstGeom>
          <a:ln w="952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FE67182-BD15-DC28-1F77-6E6E65CE1C18}"/>
              </a:ext>
              <a:ext uri="{C183D7F6-B498-43B3-948B-1728B52AA6E4}">
                <adec:decorative xmlns:adec="http://schemas.microsoft.com/office/drawing/2017/decorative" val="1"/>
              </a:ext>
            </a:extLst>
          </p:cNvPr>
          <p:cNvCxnSpPr>
            <a:cxnSpLocks/>
          </p:cNvCxnSpPr>
          <p:nvPr/>
        </p:nvCxnSpPr>
        <p:spPr>
          <a:xfrm flipV="1">
            <a:off x="2411921" y="4871337"/>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BF93FCE-AE79-FBA7-457D-E14E116E8DD9}"/>
              </a:ext>
              <a:ext uri="{C183D7F6-B498-43B3-948B-1728B52AA6E4}">
                <adec:decorative xmlns:adec="http://schemas.microsoft.com/office/drawing/2017/decorative" val="1"/>
              </a:ext>
            </a:extLst>
          </p:cNvPr>
          <p:cNvCxnSpPr>
            <a:cxnSpLocks/>
          </p:cNvCxnSpPr>
          <p:nvPr/>
        </p:nvCxnSpPr>
        <p:spPr>
          <a:xfrm flipV="1">
            <a:off x="3402662" y="4871337"/>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FC1858B-C8FE-4BC1-C499-D787E468C11B}"/>
              </a:ext>
              <a:ext uri="{C183D7F6-B498-43B3-948B-1728B52AA6E4}">
                <adec:decorative xmlns:adec="http://schemas.microsoft.com/office/drawing/2017/decorative" val="1"/>
              </a:ext>
            </a:extLst>
          </p:cNvPr>
          <p:cNvCxnSpPr>
            <a:cxnSpLocks/>
          </p:cNvCxnSpPr>
          <p:nvPr/>
        </p:nvCxnSpPr>
        <p:spPr>
          <a:xfrm flipV="1">
            <a:off x="5384144" y="4871337"/>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B1A66F7-E4C0-EADD-FBD9-B741435325A1}"/>
              </a:ext>
              <a:ext uri="{C183D7F6-B498-43B3-948B-1728B52AA6E4}">
                <adec:decorative xmlns:adec="http://schemas.microsoft.com/office/drawing/2017/decorative" val="1"/>
              </a:ext>
            </a:extLst>
          </p:cNvPr>
          <p:cNvCxnSpPr>
            <a:cxnSpLocks/>
          </p:cNvCxnSpPr>
          <p:nvPr/>
        </p:nvCxnSpPr>
        <p:spPr>
          <a:xfrm flipV="1">
            <a:off x="4393403" y="4869989"/>
            <a:ext cx="0" cy="129026"/>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nvGrpSpPr>
          <p:cNvPr id="26" name="Group 25" descr="Diagram illustrating how the FLP may add value to 'Marathon Runners'">
            <a:extLst>
              <a:ext uri="{FF2B5EF4-FFF2-40B4-BE49-F238E27FC236}">
                <a16:creationId xmlns:a16="http://schemas.microsoft.com/office/drawing/2014/main" id="{E8149B99-C70E-1122-B9AC-3339B7263681}"/>
              </a:ext>
            </a:extLst>
          </p:cNvPr>
          <p:cNvGrpSpPr/>
          <p:nvPr/>
        </p:nvGrpSpPr>
        <p:grpSpPr>
          <a:xfrm>
            <a:off x="172843" y="1508679"/>
            <a:ext cx="5835006" cy="4233201"/>
            <a:chOff x="172843" y="1508679"/>
            <a:chExt cx="5835006" cy="4233201"/>
          </a:xfrm>
        </p:grpSpPr>
        <p:sp>
          <p:nvSpPr>
            <p:cNvPr id="24" name="TextBox 23">
              <a:extLst>
                <a:ext uri="{FF2B5EF4-FFF2-40B4-BE49-F238E27FC236}">
                  <a16:creationId xmlns:a16="http://schemas.microsoft.com/office/drawing/2014/main" id="{E5ED2A24-4AD7-7AE1-A940-F09617A6B355}"/>
                </a:ext>
              </a:extLst>
            </p:cNvPr>
            <p:cNvSpPr txBox="1"/>
            <p:nvPr/>
          </p:nvSpPr>
          <p:spPr>
            <a:xfrm>
              <a:off x="2153571" y="1508679"/>
              <a:ext cx="3012363"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100" b="1" dirty="0">
                  <a:solidFill>
                    <a:schemeClr val="accent2">
                      <a:lumMod val="50000"/>
                    </a:schemeClr>
                  </a:solidFill>
                  <a:latin typeface="Arial Narrow"/>
                </a:rPr>
                <a:t>How the FLP may add value for ‘Marathon Runners’</a:t>
              </a:r>
              <a:endParaRPr kumimoji="0" lang="en-AU" sz="1100" b="1" u="none" strike="noStrike" kern="1200" cap="none" spc="0" normalizeH="0" baseline="0" noProof="0" dirty="0">
                <a:ln>
                  <a:noFill/>
                </a:ln>
                <a:solidFill>
                  <a:schemeClr val="accent2">
                    <a:lumMod val="50000"/>
                  </a:schemeClr>
                </a:solidFill>
                <a:effectLst/>
                <a:uLnTx/>
                <a:uFillTx/>
                <a:latin typeface="Arial Narrow"/>
                <a:ea typeface="+mn-ea"/>
                <a:cs typeface="+mn-cs"/>
              </a:endParaRPr>
            </a:p>
          </p:txBody>
        </p:sp>
        <p:sp>
          <p:nvSpPr>
            <p:cNvPr id="42" name="TextBox 41">
              <a:extLst>
                <a:ext uri="{FF2B5EF4-FFF2-40B4-BE49-F238E27FC236}">
                  <a16:creationId xmlns:a16="http://schemas.microsoft.com/office/drawing/2014/main" id="{39301972-6DC4-F0EE-0EA7-82DB6C05F845}"/>
                </a:ext>
              </a:extLst>
            </p:cNvPr>
            <p:cNvSpPr txBox="1"/>
            <p:nvPr/>
          </p:nvSpPr>
          <p:spPr>
            <a:xfrm rot="16200000">
              <a:off x="-569027" y="3752412"/>
              <a:ext cx="1729961" cy="246221"/>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0" i="1" u="none" strike="noStrike" kern="1200" cap="none" spc="0" normalizeH="0" baseline="0" noProof="0">
                  <a:ln>
                    <a:noFill/>
                  </a:ln>
                  <a:solidFill>
                    <a:srgbClr val="A9A9A9"/>
                  </a:solidFill>
                  <a:effectLst/>
                  <a:uLnTx/>
                  <a:uFillTx/>
                  <a:latin typeface="Arial Narrow"/>
                  <a:ea typeface="+mn-ea"/>
                  <a:cs typeface="+mn-cs"/>
                </a:rPr>
                <a:t>Quality of school leadership skills</a:t>
              </a:r>
            </a:p>
          </p:txBody>
        </p:sp>
        <p:cxnSp>
          <p:nvCxnSpPr>
            <p:cNvPr id="41" name="Straight Arrow Connector 40">
              <a:extLst>
                <a:ext uri="{FF2B5EF4-FFF2-40B4-BE49-F238E27FC236}">
                  <a16:creationId xmlns:a16="http://schemas.microsoft.com/office/drawing/2014/main" id="{CB161AE2-37C3-5502-7361-AADCDC80B7D7}"/>
                </a:ext>
                <a:ext uri="{C183D7F6-B498-43B3-948B-1728B52AA6E4}">
                  <adec:decorative xmlns:adec="http://schemas.microsoft.com/office/drawing/2017/decorative" val="0"/>
                </a:ext>
              </a:extLst>
            </p:cNvPr>
            <p:cNvCxnSpPr>
              <a:cxnSpLocks/>
            </p:cNvCxnSpPr>
            <p:nvPr/>
          </p:nvCxnSpPr>
          <p:spPr>
            <a:xfrm flipV="1">
              <a:off x="426729" y="1648718"/>
              <a:ext cx="0" cy="3264200"/>
            </a:xfrm>
            <a:prstGeom prst="straightConnector1">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sp>
          <p:nvSpPr>
            <p:cNvPr id="23" name="TextBox 22">
              <a:extLst>
                <a:ext uri="{FF2B5EF4-FFF2-40B4-BE49-F238E27FC236}">
                  <a16:creationId xmlns:a16="http://schemas.microsoft.com/office/drawing/2014/main" id="{4EC73439-7606-63AB-6DDE-4CA2728EE96E}"/>
                </a:ext>
              </a:extLst>
            </p:cNvPr>
            <p:cNvSpPr txBox="1"/>
            <p:nvPr/>
          </p:nvSpPr>
          <p:spPr>
            <a:xfrm>
              <a:off x="804090" y="4653192"/>
              <a:ext cx="237323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1" u="none" strike="noStrike" kern="1200" cap="none" spc="0" normalizeH="0" baseline="0" noProof="0">
                  <a:ln>
                    <a:noFill/>
                  </a:ln>
                  <a:solidFill>
                    <a:srgbClr val="A9A9A9"/>
                  </a:solidFill>
                  <a:effectLst/>
                  <a:uLnTx/>
                  <a:uFillTx/>
                  <a:latin typeface="Arial Narrow"/>
                  <a:ea typeface="+mn-ea"/>
                  <a:cs typeface="+mn-cs"/>
                </a:rPr>
                <a:t>Years of experience (Teaching career)</a:t>
              </a:r>
            </a:p>
          </p:txBody>
        </p:sp>
        <p:cxnSp>
          <p:nvCxnSpPr>
            <p:cNvPr id="27" name="Straight Arrow Connector 26">
              <a:extLst>
                <a:ext uri="{FF2B5EF4-FFF2-40B4-BE49-F238E27FC236}">
                  <a16:creationId xmlns:a16="http://schemas.microsoft.com/office/drawing/2014/main" id="{770B1D5E-DE05-BBCB-9343-2D4EEE4EF590}"/>
                </a:ext>
                <a:ext uri="{C183D7F6-B498-43B3-948B-1728B52AA6E4}">
                  <adec:decorative xmlns:adec="http://schemas.microsoft.com/office/drawing/2017/decorative" val="0"/>
                </a:ext>
              </a:extLst>
            </p:cNvPr>
            <p:cNvCxnSpPr>
              <a:cxnSpLocks/>
            </p:cNvCxnSpPr>
            <p:nvPr/>
          </p:nvCxnSpPr>
          <p:spPr>
            <a:xfrm>
              <a:off x="429511" y="4937523"/>
              <a:ext cx="1421323" cy="0"/>
            </a:xfrm>
            <a:prstGeom prst="straightConnector1">
              <a:avLst/>
            </a:prstGeom>
            <a:ln>
              <a:solidFill>
                <a:schemeClr val="tx1"/>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 name="Straight Arrow Connector 3">
              <a:extLst>
                <a:ext uri="{FF2B5EF4-FFF2-40B4-BE49-F238E27FC236}">
                  <a16:creationId xmlns:a16="http://schemas.microsoft.com/office/drawing/2014/main" id="{7C7D0DAB-42ED-1FA4-6793-FB9CEF559434}"/>
                </a:ext>
                <a:ext uri="{C183D7F6-B498-43B3-948B-1728B52AA6E4}">
                  <adec:decorative xmlns:adec="http://schemas.microsoft.com/office/drawing/2017/decorative" val="0"/>
                </a:ext>
              </a:extLst>
            </p:cNvPr>
            <p:cNvCxnSpPr>
              <a:cxnSpLocks/>
            </p:cNvCxnSpPr>
            <p:nvPr/>
          </p:nvCxnSpPr>
          <p:spPr>
            <a:xfrm>
              <a:off x="1850834" y="4931596"/>
              <a:ext cx="3949953" cy="0"/>
            </a:xfrm>
            <a:prstGeom prst="straightConnector1">
              <a:avLst/>
            </a:prstGeom>
            <a:ln>
              <a:solidFill>
                <a:schemeClr val="accent3"/>
              </a:solidFill>
              <a:prstDash val="dash"/>
              <a:tailEnd type="triangle"/>
            </a:ln>
          </p:spPr>
          <p:style>
            <a:lnRef idx="2">
              <a:schemeClr val="accent4"/>
            </a:lnRef>
            <a:fillRef idx="0">
              <a:schemeClr val="accent4"/>
            </a:fillRef>
            <a:effectRef idx="1">
              <a:schemeClr val="accent4"/>
            </a:effectRef>
            <a:fontRef idx="minor">
              <a:schemeClr val="tx1"/>
            </a:fontRef>
          </p:style>
        </p:cxnSp>
        <p:cxnSp>
          <p:nvCxnSpPr>
            <p:cNvPr id="96" name="Straight Connector 95">
              <a:extLst>
                <a:ext uri="{FF2B5EF4-FFF2-40B4-BE49-F238E27FC236}">
                  <a16:creationId xmlns:a16="http://schemas.microsoft.com/office/drawing/2014/main" id="{1FF98A0B-97EC-5AF1-8056-571D83127C03}"/>
                </a:ext>
                <a:ext uri="{C183D7F6-B498-43B3-948B-1728B52AA6E4}">
                  <adec:decorative xmlns:adec="http://schemas.microsoft.com/office/drawing/2017/decorative" val="0"/>
                </a:ext>
              </a:extLst>
            </p:cNvPr>
            <p:cNvCxnSpPr/>
            <p:nvPr/>
          </p:nvCxnSpPr>
          <p:spPr>
            <a:xfrm>
              <a:off x="426699" y="3105028"/>
              <a:ext cx="5462862" cy="0"/>
            </a:xfrm>
            <a:prstGeom prst="line">
              <a:avLst/>
            </a:prstGeom>
            <a:ln>
              <a:solidFill>
                <a:schemeClr val="accent3"/>
              </a:solidFill>
              <a:prstDash val="sysDash"/>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97" name="TextBox 96">
              <a:extLst>
                <a:ext uri="{FF2B5EF4-FFF2-40B4-BE49-F238E27FC236}">
                  <a16:creationId xmlns:a16="http://schemas.microsoft.com/office/drawing/2014/main" id="{087AAA70-B157-DADA-3C0B-BFDEBFA2DEFF}"/>
                </a:ext>
              </a:extLst>
            </p:cNvPr>
            <p:cNvSpPr txBox="1"/>
            <p:nvPr/>
          </p:nvSpPr>
          <p:spPr>
            <a:xfrm>
              <a:off x="405538" y="3096480"/>
              <a:ext cx="1086235" cy="400110"/>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000" i="1">
                  <a:solidFill>
                    <a:schemeClr val="accent3"/>
                  </a:solidFill>
                  <a:latin typeface="Arial Narrow"/>
                </a:rPr>
                <a:t>Threshold of quality to avoid burnout</a:t>
              </a:r>
              <a:endParaRPr kumimoji="0" lang="en-AU" sz="1000" b="0" i="1" u="none" strike="noStrike" kern="1200" cap="none" spc="0" normalizeH="0" baseline="0" noProof="0">
                <a:ln>
                  <a:noFill/>
                </a:ln>
                <a:solidFill>
                  <a:schemeClr val="accent3"/>
                </a:solidFill>
                <a:effectLst/>
                <a:uLnTx/>
                <a:uFillTx/>
                <a:latin typeface="Arial Narrow"/>
                <a:ea typeface="+mn-ea"/>
                <a:cs typeface="+mn-cs"/>
              </a:endParaRPr>
            </a:p>
          </p:txBody>
        </p:sp>
        <p:sp>
          <p:nvSpPr>
            <p:cNvPr id="109" name="Freeform 108">
              <a:extLst>
                <a:ext uri="{FF2B5EF4-FFF2-40B4-BE49-F238E27FC236}">
                  <a16:creationId xmlns:a16="http://schemas.microsoft.com/office/drawing/2014/main" id="{3A4A5FFD-737D-C489-E0E0-98A829260D35}"/>
                </a:ext>
                <a:ext uri="{C183D7F6-B498-43B3-948B-1728B52AA6E4}">
                  <adec:decorative xmlns:adec="http://schemas.microsoft.com/office/drawing/2017/decorative" val="0"/>
                </a:ext>
              </a:extLst>
            </p:cNvPr>
            <p:cNvSpPr/>
            <p:nvPr/>
          </p:nvSpPr>
          <p:spPr>
            <a:xfrm>
              <a:off x="1643993" y="1923538"/>
              <a:ext cx="4023325" cy="2227208"/>
            </a:xfrm>
            <a:custGeom>
              <a:avLst/>
              <a:gdLst>
                <a:gd name="connsiteX0" fmla="*/ 5369 w 3369354"/>
                <a:gd name="connsiteY0" fmla="*/ 1410453 h 1410453"/>
                <a:gd name="connsiteX1" fmla="*/ 533875 w 3369354"/>
                <a:gd name="connsiteY1" fmla="*/ 194049 h 1410453"/>
                <a:gd name="connsiteX2" fmla="*/ 3369354 w 3369354"/>
                <a:gd name="connsiteY2" fmla="*/ 43047 h 1410453"/>
                <a:gd name="connsiteX0" fmla="*/ 822 w 3364807"/>
                <a:gd name="connsiteY0" fmla="*/ 1450227 h 1450227"/>
                <a:gd name="connsiteX1" fmla="*/ 764220 w 3364807"/>
                <a:gd name="connsiteY1" fmla="*/ 141544 h 1450227"/>
                <a:gd name="connsiteX2" fmla="*/ 3364807 w 3364807"/>
                <a:gd name="connsiteY2" fmla="*/ 82821 h 1450227"/>
                <a:gd name="connsiteX0" fmla="*/ 506 w 3364491"/>
                <a:gd name="connsiteY0" fmla="*/ 1450227 h 1450227"/>
                <a:gd name="connsiteX1" fmla="*/ 763904 w 3364491"/>
                <a:gd name="connsiteY1" fmla="*/ 141544 h 1450227"/>
                <a:gd name="connsiteX2" fmla="*/ 3364491 w 3364491"/>
                <a:gd name="connsiteY2" fmla="*/ 82821 h 1450227"/>
                <a:gd name="connsiteX0" fmla="*/ 663 w 3364648"/>
                <a:gd name="connsiteY0" fmla="*/ 1422293 h 1422293"/>
                <a:gd name="connsiteX1" fmla="*/ 671782 w 3364648"/>
                <a:gd name="connsiteY1" fmla="*/ 172333 h 1422293"/>
                <a:gd name="connsiteX2" fmla="*/ 3364648 w 3364648"/>
                <a:gd name="connsiteY2" fmla="*/ 54887 h 1422293"/>
                <a:gd name="connsiteX0" fmla="*/ 663 w 3364648"/>
                <a:gd name="connsiteY0" fmla="*/ 1442470 h 1442470"/>
                <a:gd name="connsiteX1" fmla="*/ 671782 w 3364648"/>
                <a:gd name="connsiteY1" fmla="*/ 192510 h 1442470"/>
                <a:gd name="connsiteX2" fmla="*/ 3364648 w 3364648"/>
                <a:gd name="connsiteY2" fmla="*/ 75064 h 1442470"/>
                <a:gd name="connsiteX0" fmla="*/ 1037 w 3365022"/>
                <a:gd name="connsiteY0" fmla="*/ 1442470 h 1442470"/>
                <a:gd name="connsiteX1" fmla="*/ 672156 w 3365022"/>
                <a:gd name="connsiteY1" fmla="*/ 192510 h 1442470"/>
                <a:gd name="connsiteX2" fmla="*/ 3365022 w 3365022"/>
                <a:gd name="connsiteY2" fmla="*/ 75064 h 1442470"/>
                <a:gd name="connsiteX0" fmla="*/ 0 w 3363985"/>
                <a:gd name="connsiteY0" fmla="*/ 1442470 h 1442470"/>
                <a:gd name="connsiteX1" fmla="*/ 671119 w 3363985"/>
                <a:gd name="connsiteY1" fmla="*/ 192510 h 1442470"/>
                <a:gd name="connsiteX2" fmla="*/ 3363985 w 3363985"/>
                <a:gd name="connsiteY2" fmla="*/ 75064 h 1442470"/>
                <a:gd name="connsiteX0" fmla="*/ 0 w 3363985"/>
                <a:gd name="connsiteY0" fmla="*/ 1477570 h 1477570"/>
                <a:gd name="connsiteX1" fmla="*/ 671119 w 3363985"/>
                <a:gd name="connsiteY1" fmla="*/ 227610 h 1477570"/>
                <a:gd name="connsiteX2" fmla="*/ 3363985 w 3363985"/>
                <a:gd name="connsiteY2" fmla="*/ 34663 h 1477570"/>
                <a:gd name="connsiteX0" fmla="*/ 0 w 3363985"/>
                <a:gd name="connsiteY0" fmla="*/ 1451624 h 1451624"/>
                <a:gd name="connsiteX1" fmla="*/ 671119 w 3363985"/>
                <a:gd name="connsiteY1" fmla="*/ 201664 h 1451624"/>
                <a:gd name="connsiteX2" fmla="*/ 3363985 w 3363985"/>
                <a:gd name="connsiteY2" fmla="*/ 8717 h 1451624"/>
                <a:gd name="connsiteX0" fmla="*/ 0 w 3363985"/>
                <a:gd name="connsiteY0" fmla="*/ 1447946 h 1447946"/>
                <a:gd name="connsiteX1" fmla="*/ 671119 w 3363985"/>
                <a:gd name="connsiteY1" fmla="*/ 197986 h 1447946"/>
                <a:gd name="connsiteX2" fmla="*/ 3363985 w 3363985"/>
                <a:gd name="connsiteY2" fmla="*/ 5039 h 1447946"/>
                <a:gd name="connsiteX0" fmla="*/ 0 w 3363985"/>
                <a:gd name="connsiteY0" fmla="*/ 1535343 h 1535343"/>
                <a:gd name="connsiteX1" fmla="*/ 671119 w 3363985"/>
                <a:gd name="connsiteY1" fmla="*/ 285383 h 1535343"/>
                <a:gd name="connsiteX2" fmla="*/ 3363985 w 3363985"/>
                <a:gd name="connsiteY2" fmla="*/ 157 h 1535343"/>
                <a:gd name="connsiteX0" fmla="*/ 0 w 3363985"/>
                <a:gd name="connsiteY0" fmla="*/ 1535186 h 1535186"/>
                <a:gd name="connsiteX1" fmla="*/ 671119 w 3363985"/>
                <a:gd name="connsiteY1" fmla="*/ 285226 h 1535186"/>
                <a:gd name="connsiteX2" fmla="*/ 3363985 w 3363985"/>
                <a:gd name="connsiteY2" fmla="*/ 0 h 1535186"/>
                <a:gd name="connsiteX0" fmla="*/ 0 w 3363985"/>
                <a:gd name="connsiteY0" fmla="*/ 1535343 h 1535343"/>
                <a:gd name="connsiteX1" fmla="*/ 671119 w 3363985"/>
                <a:gd name="connsiteY1" fmla="*/ 285383 h 1535343"/>
                <a:gd name="connsiteX2" fmla="*/ 3363985 w 3363985"/>
                <a:gd name="connsiteY2" fmla="*/ 157 h 1535343"/>
              </a:gdLst>
              <a:ahLst/>
              <a:cxnLst>
                <a:cxn ang="0">
                  <a:pos x="connsiteX0" y="connsiteY0"/>
                </a:cxn>
                <a:cxn ang="0">
                  <a:pos x="connsiteX1" y="connsiteY1"/>
                </a:cxn>
                <a:cxn ang="0">
                  <a:pos x="connsiteX2" y="connsiteY2"/>
                </a:cxn>
              </a:cxnLst>
              <a:rect l="l" t="t" r="r" b="b"/>
              <a:pathLst>
                <a:path w="3363985" h="1535343">
                  <a:moveTo>
                    <a:pt x="0" y="1535343"/>
                  </a:moveTo>
                  <a:cubicBezTo>
                    <a:pt x="92978" y="940423"/>
                    <a:pt x="110455" y="541247"/>
                    <a:pt x="671119" y="285383"/>
                  </a:cubicBezTo>
                  <a:cubicBezTo>
                    <a:pt x="1231783" y="29519"/>
                    <a:pt x="2402047" y="-2639"/>
                    <a:pt x="3363985" y="157"/>
                  </a:cubicBezTo>
                </a:path>
              </a:pathLst>
            </a:custGeom>
            <a:ln w="28575">
              <a:solidFill>
                <a:schemeClr val="accent6">
                  <a:lumMod val="75000"/>
                </a:schemeClr>
              </a:solidFill>
              <a:prstDash val="solid"/>
              <a:headEnd type="oval"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Freeform 115" descr="Diagram showing how the FLP may add value for 'Marathon Runners'">
              <a:extLst>
                <a:ext uri="{FF2B5EF4-FFF2-40B4-BE49-F238E27FC236}">
                  <a16:creationId xmlns:a16="http://schemas.microsoft.com/office/drawing/2014/main" id="{7FF137DD-8965-57C9-76CF-6F2963753FBD}"/>
                </a:ext>
                <a:ext uri="{C183D7F6-B498-43B3-948B-1728B52AA6E4}">
                  <adec:decorative xmlns:adec="http://schemas.microsoft.com/office/drawing/2017/decorative" val="0"/>
                </a:ext>
              </a:extLst>
            </p:cNvPr>
            <p:cNvSpPr/>
            <p:nvPr/>
          </p:nvSpPr>
          <p:spPr>
            <a:xfrm>
              <a:off x="419262" y="3367892"/>
              <a:ext cx="5256010" cy="1556335"/>
            </a:xfrm>
            <a:custGeom>
              <a:avLst/>
              <a:gdLst>
                <a:gd name="connsiteX0" fmla="*/ 1541526 w 1541526"/>
                <a:gd name="connsiteY0" fmla="*/ 0 h 1197273"/>
                <a:gd name="connsiteX1" fmla="*/ 1541526 w 1541526"/>
                <a:gd name="connsiteY1" fmla="*/ 618801 h 1197273"/>
                <a:gd name="connsiteX2" fmla="*/ 0 w 1541526"/>
                <a:gd name="connsiteY2" fmla="*/ 1197273 h 1197273"/>
                <a:gd name="connsiteX3" fmla="*/ 671119 w 1541526"/>
                <a:gd name="connsiteY3" fmla="*/ 169444 h 1197273"/>
                <a:gd name="connsiteX4" fmla="*/ 1515908 w 1541526"/>
                <a:gd name="connsiteY4" fmla="*/ 2171 h 1197273"/>
                <a:gd name="connsiteX0" fmla="*/ 1541526 w 1541526"/>
                <a:gd name="connsiteY0" fmla="*/ 0 h 1197273"/>
                <a:gd name="connsiteX1" fmla="*/ 0 w 1541526"/>
                <a:gd name="connsiteY1" fmla="*/ 1197273 h 1197273"/>
                <a:gd name="connsiteX2" fmla="*/ 671119 w 1541526"/>
                <a:gd name="connsiteY2" fmla="*/ 169444 h 1197273"/>
                <a:gd name="connsiteX3" fmla="*/ 1515908 w 1541526"/>
                <a:gd name="connsiteY3" fmla="*/ 2171 h 1197273"/>
                <a:gd name="connsiteX4" fmla="*/ 1541526 w 1541526"/>
                <a:gd name="connsiteY4" fmla="*/ 0 h 1197273"/>
                <a:gd name="connsiteX0" fmla="*/ 0 w 1632966"/>
                <a:gd name="connsiteY0" fmla="*/ 1195107 h 1195107"/>
                <a:gd name="connsiteX1" fmla="*/ 671119 w 1632966"/>
                <a:gd name="connsiteY1" fmla="*/ 167278 h 1195107"/>
                <a:gd name="connsiteX2" fmla="*/ 1515908 w 1632966"/>
                <a:gd name="connsiteY2" fmla="*/ 5 h 1195107"/>
                <a:gd name="connsiteX3" fmla="*/ 1632966 w 1632966"/>
                <a:gd name="connsiteY3" fmla="*/ 89274 h 1195107"/>
                <a:gd name="connsiteX0" fmla="*/ 0 w 1515908"/>
                <a:gd name="connsiteY0" fmla="*/ 1195102 h 1195102"/>
                <a:gd name="connsiteX1" fmla="*/ 671119 w 1515908"/>
                <a:gd name="connsiteY1" fmla="*/ 167273 h 1195102"/>
                <a:gd name="connsiteX2" fmla="*/ 1515908 w 1515908"/>
                <a:gd name="connsiteY2" fmla="*/ 0 h 1195102"/>
                <a:gd name="connsiteX0" fmla="*/ 0 w 1700466"/>
                <a:gd name="connsiteY0" fmla="*/ 1203491 h 1203491"/>
                <a:gd name="connsiteX1" fmla="*/ 671119 w 1700466"/>
                <a:gd name="connsiteY1" fmla="*/ 175662 h 1203491"/>
                <a:gd name="connsiteX2" fmla="*/ 1700466 w 1700466"/>
                <a:gd name="connsiteY2" fmla="*/ 0 h 1203491"/>
                <a:gd name="connsiteX0" fmla="*/ 0 w 1700466"/>
                <a:gd name="connsiteY0" fmla="*/ 1203491 h 1203491"/>
                <a:gd name="connsiteX1" fmla="*/ 671119 w 1700466"/>
                <a:gd name="connsiteY1" fmla="*/ 175662 h 1203491"/>
                <a:gd name="connsiteX2" fmla="*/ 1700466 w 1700466"/>
                <a:gd name="connsiteY2" fmla="*/ 0 h 1203491"/>
                <a:gd name="connsiteX0" fmla="*/ 0 w 2572921"/>
                <a:gd name="connsiteY0" fmla="*/ 1530661 h 1530661"/>
                <a:gd name="connsiteX1" fmla="*/ 1543574 w 2572921"/>
                <a:gd name="connsiteY1" fmla="*/ 175662 h 1530661"/>
                <a:gd name="connsiteX2" fmla="*/ 2572921 w 2572921"/>
                <a:gd name="connsiteY2" fmla="*/ 0 h 1530661"/>
                <a:gd name="connsiteX0" fmla="*/ 0 w 5039285"/>
                <a:gd name="connsiteY0" fmla="*/ 1648107 h 1648107"/>
                <a:gd name="connsiteX1" fmla="*/ 1543574 w 5039285"/>
                <a:gd name="connsiteY1" fmla="*/ 293108 h 1648107"/>
                <a:gd name="connsiteX2" fmla="*/ 5039285 w 5039285"/>
                <a:gd name="connsiteY2" fmla="*/ 0 h 1648107"/>
                <a:gd name="connsiteX0" fmla="*/ 0 w 5039285"/>
                <a:gd name="connsiteY0" fmla="*/ 1648107 h 1648107"/>
                <a:gd name="connsiteX1" fmla="*/ 2567030 w 5039285"/>
                <a:gd name="connsiteY1" fmla="*/ 158884 h 1648107"/>
                <a:gd name="connsiteX2" fmla="*/ 5039285 w 5039285"/>
                <a:gd name="connsiteY2" fmla="*/ 0 h 1648107"/>
                <a:gd name="connsiteX0" fmla="*/ 0 w 5039285"/>
                <a:gd name="connsiteY0" fmla="*/ 1648107 h 1648107"/>
                <a:gd name="connsiteX1" fmla="*/ 2567030 w 5039285"/>
                <a:gd name="connsiteY1" fmla="*/ 158884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53685 h 1653685"/>
                <a:gd name="connsiteX1" fmla="*/ 2499918 w 5039285"/>
                <a:gd name="connsiteY1" fmla="*/ 114128 h 1653685"/>
                <a:gd name="connsiteX2" fmla="*/ 5039285 w 5039285"/>
                <a:gd name="connsiteY2" fmla="*/ 5578 h 1653685"/>
                <a:gd name="connsiteX0" fmla="*/ 0 w 5039285"/>
                <a:gd name="connsiteY0" fmla="*/ 1656578 h 1656578"/>
                <a:gd name="connsiteX1" fmla="*/ 2684476 w 5039285"/>
                <a:gd name="connsiteY1" fmla="*/ 108632 h 1656578"/>
                <a:gd name="connsiteX2" fmla="*/ 5039285 w 5039285"/>
                <a:gd name="connsiteY2" fmla="*/ 8471 h 1656578"/>
                <a:gd name="connsiteX0" fmla="*/ 0 w 5064452"/>
                <a:gd name="connsiteY0" fmla="*/ 1733735 h 1733735"/>
                <a:gd name="connsiteX1" fmla="*/ 2684476 w 5064452"/>
                <a:gd name="connsiteY1" fmla="*/ 185789 h 1733735"/>
                <a:gd name="connsiteX2" fmla="*/ 5064452 w 5064452"/>
                <a:gd name="connsiteY2" fmla="*/ 26905 h 1733735"/>
                <a:gd name="connsiteX0" fmla="*/ 0 w 5064452"/>
                <a:gd name="connsiteY0" fmla="*/ 1737075 h 1737075"/>
                <a:gd name="connsiteX1" fmla="*/ 2684476 w 5064452"/>
                <a:gd name="connsiteY1" fmla="*/ 189129 h 1737075"/>
                <a:gd name="connsiteX2" fmla="*/ 5064452 w 5064452"/>
                <a:gd name="connsiteY2" fmla="*/ 30245 h 1737075"/>
                <a:gd name="connsiteX0" fmla="*/ 0 w 5081230"/>
                <a:gd name="connsiteY0" fmla="*/ 1777477 h 1777477"/>
                <a:gd name="connsiteX1" fmla="*/ 2684476 w 5081230"/>
                <a:gd name="connsiteY1" fmla="*/ 229531 h 1777477"/>
                <a:gd name="connsiteX2" fmla="*/ 5081230 w 5081230"/>
                <a:gd name="connsiteY2" fmla="*/ 11924 h 1777477"/>
                <a:gd name="connsiteX0" fmla="*/ 0 w 5081230"/>
                <a:gd name="connsiteY0" fmla="*/ 1777477 h 1777477"/>
                <a:gd name="connsiteX1" fmla="*/ 2684476 w 5081230"/>
                <a:gd name="connsiteY1" fmla="*/ 229531 h 1777477"/>
                <a:gd name="connsiteX2" fmla="*/ 5081230 w 5081230"/>
                <a:gd name="connsiteY2" fmla="*/ 11924 h 1777477"/>
                <a:gd name="connsiteX0" fmla="*/ 0 w 5240620"/>
                <a:gd name="connsiteY0" fmla="*/ 1804822 h 1804822"/>
                <a:gd name="connsiteX1" fmla="*/ 2684476 w 5240620"/>
                <a:gd name="connsiteY1" fmla="*/ 256876 h 1804822"/>
                <a:gd name="connsiteX2" fmla="*/ 5240620 w 5240620"/>
                <a:gd name="connsiteY2" fmla="*/ 5713 h 1804822"/>
                <a:gd name="connsiteX0" fmla="*/ 0 w 5240620"/>
                <a:gd name="connsiteY0" fmla="*/ 1801292 h 1801292"/>
                <a:gd name="connsiteX1" fmla="*/ 2684476 w 5240620"/>
                <a:gd name="connsiteY1" fmla="*/ 253346 h 1801292"/>
                <a:gd name="connsiteX2" fmla="*/ 5240620 w 5240620"/>
                <a:gd name="connsiteY2" fmla="*/ 2183 h 1801292"/>
                <a:gd name="connsiteX0" fmla="*/ 0 w 5240620"/>
                <a:gd name="connsiteY0" fmla="*/ 1799358 h 1799358"/>
                <a:gd name="connsiteX1" fmla="*/ 2684476 w 5240620"/>
                <a:gd name="connsiteY1" fmla="*/ 251412 h 1799358"/>
                <a:gd name="connsiteX2" fmla="*/ 5240620 w 5240620"/>
                <a:gd name="connsiteY2" fmla="*/ 249 h 1799358"/>
                <a:gd name="connsiteX0" fmla="*/ 0 w 2684476"/>
                <a:gd name="connsiteY0" fmla="*/ 1547946 h 1547946"/>
                <a:gd name="connsiteX1" fmla="*/ 2684476 w 2684476"/>
                <a:gd name="connsiteY1" fmla="*/ 0 h 1547946"/>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29467"/>
                <a:gd name="connsiteY0" fmla="*/ 1195608 h 1195608"/>
                <a:gd name="connsiteX1" fmla="*/ 1929467 w 1929467"/>
                <a:gd name="connsiteY1" fmla="*/ 0 h 1195608"/>
                <a:gd name="connsiteX0" fmla="*/ 0 w 1938691"/>
                <a:gd name="connsiteY0" fmla="*/ 1724115 h 1724115"/>
                <a:gd name="connsiteX1" fmla="*/ 1938691 w 1938691"/>
                <a:gd name="connsiteY1" fmla="*/ 0 h 1724115"/>
                <a:gd name="connsiteX0" fmla="*/ 0 w 1938691"/>
                <a:gd name="connsiteY0" fmla="*/ 1724115 h 1724115"/>
                <a:gd name="connsiteX1" fmla="*/ 1938691 w 1938691"/>
                <a:gd name="connsiteY1" fmla="*/ 0 h 1724115"/>
                <a:gd name="connsiteX0" fmla="*/ 0 w 1938691"/>
                <a:gd name="connsiteY0" fmla="*/ 1724115 h 1724115"/>
                <a:gd name="connsiteX1" fmla="*/ 1938691 w 1938691"/>
                <a:gd name="connsiteY1" fmla="*/ 0 h 1724115"/>
                <a:gd name="connsiteX0" fmla="*/ 0 w 1938691"/>
                <a:gd name="connsiteY0" fmla="*/ 1724115 h 1724115"/>
                <a:gd name="connsiteX1" fmla="*/ 1938691 w 1938691"/>
                <a:gd name="connsiteY1" fmla="*/ 0 h 1724115"/>
                <a:gd name="connsiteX0" fmla="*/ 0 w 1926392"/>
                <a:gd name="connsiteY0" fmla="*/ 1556335 h 1556335"/>
                <a:gd name="connsiteX1" fmla="*/ 1926392 w 1926392"/>
                <a:gd name="connsiteY1" fmla="*/ 0 h 1556335"/>
                <a:gd name="connsiteX0" fmla="*/ 0 w 1926392"/>
                <a:gd name="connsiteY0" fmla="*/ 1556335 h 1556335"/>
                <a:gd name="connsiteX1" fmla="*/ 1926392 w 1926392"/>
                <a:gd name="connsiteY1" fmla="*/ 0 h 1556335"/>
                <a:gd name="connsiteX0" fmla="*/ 0 w 1926392"/>
                <a:gd name="connsiteY0" fmla="*/ 1556335 h 1556335"/>
                <a:gd name="connsiteX1" fmla="*/ 1926392 w 1926392"/>
                <a:gd name="connsiteY1" fmla="*/ 0 h 1556335"/>
                <a:gd name="connsiteX0" fmla="*/ 0 w 1926392"/>
                <a:gd name="connsiteY0" fmla="*/ 1556335 h 1556335"/>
                <a:gd name="connsiteX1" fmla="*/ 1926392 w 1926392"/>
                <a:gd name="connsiteY1" fmla="*/ 0 h 1556335"/>
              </a:gdLst>
              <a:ahLst/>
              <a:cxnLst>
                <a:cxn ang="0">
                  <a:pos x="connsiteX0" y="connsiteY0"/>
                </a:cxn>
                <a:cxn ang="0">
                  <a:pos x="connsiteX1" y="connsiteY1"/>
                </a:cxn>
              </a:cxnLst>
              <a:rect l="l" t="t" r="r" b="b"/>
              <a:pathLst>
                <a:path w="1926392" h="1556335">
                  <a:moveTo>
                    <a:pt x="0" y="1556335"/>
                  </a:moveTo>
                  <a:cubicBezTo>
                    <a:pt x="821908" y="161128"/>
                    <a:pt x="598552" y="148849"/>
                    <a:pt x="1926392" y="0"/>
                  </a:cubicBezTo>
                </a:path>
              </a:pathLst>
            </a:custGeom>
            <a:ln w="28575">
              <a:solidFill>
                <a:schemeClr val="accent4">
                  <a:lumMod val="20000"/>
                  <a:lumOff val="80000"/>
                </a:schemeClr>
              </a:solidFill>
              <a:prstDash val="dash"/>
              <a:tailEnd type="arrow"/>
            </a:ln>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algn="ctr"/>
              <a:endParaRPr lang="en-US"/>
            </a:p>
          </p:txBody>
        </p:sp>
        <p:cxnSp>
          <p:nvCxnSpPr>
            <p:cNvPr id="36" name="Straight Connector 35">
              <a:extLst>
                <a:ext uri="{FF2B5EF4-FFF2-40B4-BE49-F238E27FC236}">
                  <a16:creationId xmlns:a16="http://schemas.microsoft.com/office/drawing/2014/main" id="{B166EE6A-D6BD-E5B0-EBF2-5D36E28AFEEB}"/>
                </a:ext>
                <a:ext uri="{C183D7F6-B498-43B3-948B-1728B52AA6E4}">
                  <adec:decorative xmlns:adec="http://schemas.microsoft.com/office/drawing/2017/decorative" val="1"/>
                </a:ext>
              </a:extLst>
            </p:cNvPr>
            <p:cNvCxnSpPr>
              <a:cxnSpLocks/>
            </p:cNvCxnSpPr>
            <p:nvPr/>
          </p:nvCxnSpPr>
          <p:spPr>
            <a:xfrm flipV="1">
              <a:off x="1417498" y="4877264"/>
              <a:ext cx="0" cy="1201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779577EB-9230-D9D6-1C1A-C8F323EBCC05}"/>
                </a:ext>
              </a:extLst>
            </p:cNvPr>
            <p:cNvSpPr txBox="1"/>
            <p:nvPr/>
          </p:nvSpPr>
          <p:spPr>
            <a:xfrm>
              <a:off x="2004812" y="2597632"/>
              <a:ext cx="1037760" cy="553998"/>
            </a:xfrm>
            <a:prstGeom prst="rect">
              <a:avLst/>
            </a:prstGeom>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AU" sz="1000" b="1">
                  <a:solidFill>
                    <a:schemeClr val="accent6">
                      <a:lumMod val="75000"/>
                    </a:schemeClr>
                  </a:solidFill>
                  <a:latin typeface="Arial Narrow"/>
                </a:rPr>
                <a:t>Marathon Runners with the FLP</a:t>
              </a:r>
              <a:endParaRPr kumimoji="0" lang="en-AU" sz="1000" b="1" i="0" u="none" strike="noStrike" kern="1200" cap="none" spc="0" normalizeH="0" baseline="0" noProof="0">
                <a:ln>
                  <a:noFill/>
                </a:ln>
                <a:solidFill>
                  <a:schemeClr val="accent6">
                    <a:lumMod val="75000"/>
                  </a:schemeClr>
                </a:solidFill>
                <a:effectLst/>
                <a:uLnTx/>
                <a:uFillTx/>
                <a:latin typeface="Arial Narrow"/>
                <a:ea typeface="+mn-ea"/>
                <a:cs typeface="+mn-cs"/>
              </a:endParaRPr>
            </a:p>
          </p:txBody>
        </p:sp>
        <p:sp>
          <p:nvSpPr>
            <p:cNvPr id="113" name="TextBox 112">
              <a:extLst>
                <a:ext uri="{FF2B5EF4-FFF2-40B4-BE49-F238E27FC236}">
                  <a16:creationId xmlns:a16="http://schemas.microsoft.com/office/drawing/2014/main" id="{E31AC23F-114F-F789-0E27-D81C8FD3AA57}"/>
                </a:ext>
              </a:extLst>
            </p:cNvPr>
            <p:cNvSpPr txBox="1"/>
            <p:nvPr/>
          </p:nvSpPr>
          <p:spPr>
            <a:xfrm>
              <a:off x="3858445" y="2853881"/>
              <a:ext cx="1952982" cy="246221"/>
            </a:xfrm>
            <a:prstGeom prst="rect">
              <a:avLst/>
            </a:prstGeom>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AU" sz="1000" b="1">
                  <a:solidFill>
                    <a:schemeClr val="accent4">
                      <a:lumMod val="40000"/>
                      <a:lumOff val="60000"/>
                    </a:schemeClr>
                  </a:solidFill>
                  <a:latin typeface="Arial Narrow"/>
                </a:rPr>
                <a:t>Marathon Runners without any PD</a:t>
              </a:r>
              <a:endParaRPr kumimoji="0" lang="en-AU" sz="1000" b="1" i="0" u="none" strike="noStrike" kern="1200" cap="none" spc="0" normalizeH="0" baseline="0" noProof="0">
                <a:ln>
                  <a:noFill/>
                </a:ln>
                <a:solidFill>
                  <a:schemeClr val="accent4">
                    <a:lumMod val="40000"/>
                    <a:lumOff val="60000"/>
                  </a:schemeClr>
                </a:solidFill>
                <a:effectLst/>
                <a:uLnTx/>
                <a:uFillTx/>
                <a:latin typeface="Arial Narrow"/>
                <a:ea typeface="+mn-ea"/>
                <a:cs typeface="+mn-cs"/>
              </a:endParaRPr>
            </a:p>
          </p:txBody>
        </p:sp>
        <p:sp>
          <p:nvSpPr>
            <p:cNvPr id="9" name="TextBox 8">
              <a:extLst>
                <a:ext uri="{FF2B5EF4-FFF2-40B4-BE49-F238E27FC236}">
                  <a16:creationId xmlns:a16="http://schemas.microsoft.com/office/drawing/2014/main" id="{77F9D570-2FE2-6496-D7CF-EE31DBE174B8}"/>
                </a:ext>
              </a:extLst>
            </p:cNvPr>
            <p:cNvSpPr txBox="1"/>
            <p:nvPr/>
          </p:nvSpPr>
          <p:spPr>
            <a:xfrm>
              <a:off x="2332159" y="4156795"/>
              <a:ext cx="1263734" cy="369332"/>
            </a:xfrm>
            <a:prstGeom prst="rect">
              <a:avLst/>
            </a:prstGeom>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AU" sz="900" i="1">
                  <a:solidFill>
                    <a:schemeClr val="accent2">
                      <a:lumMod val="25000"/>
                    </a:schemeClr>
                  </a:solidFill>
                  <a:latin typeface="Arial Narrow"/>
                </a:rPr>
                <a:t>Point of promotion to formal leadership position</a:t>
              </a:r>
              <a:endParaRPr kumimoji="0" lang="en-AU" sz="900" b="0" i="1" u="none" strike="noStrike" kern="1200" cap="none" spc="0" normalizeH="0" baseline="0" noProof="0">
                <a:ln>
                  <a:noFill/>
                </a:ln>
                <a:solidFill>
                  <a:schemeClr val="accent2">
                    <a:lumMod val="25000"/>
                  </a:schemeClr>
                </a:solidFill>
                <a:effectLst/>
                <a:uLnTx/>
                <a:uFillTx/>
                <a:latin typeface="Arial Narrow"/>
                <a:ea typeface="+mn-ea"/>
                <a:cs typeface="+mn-cs"/>
              </a:endParaRPr>
            </a:p>
          </p:txBody>
        </p:sp>
        <p:sp>
          <p:nvSpPr>
            <p:cNvPr id="126" name="TextBox 125">
              <a:extLst>
                <a:ext uri="{FF2B5EF4-FFF2-40B4-BE49-F238E27FC236}">
                  <a16:creationId xmlns:a16="http://schemas.microsoft.com/office/drawing/2014/main" id="{69E8D364-9360-4D16-5C59-9275BBD3F041}"/>
                </a:ext>
              </a:extLst>
            </p:cNvPr>
            <p:cNvSpPr txBox="1"/>
            <p:nvPr/>
          </p:nvSpPr>
          <p:spPr>
            <a:xfrm>
              <a:off x="4814476" y="2100685"/>
              <a:ext cx="833960" cy="507831"/>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AU" sz="900" i="1" dirty="0">
                  <a:solidFill>
                    <a:schemeClr val="accent2">
                      <a:lumMod val="25000"/>
                    </a:schemeClr>
                  </a:solidFill>
                  <a:latin typeface="Arial Narrow"/>
                </a:rPr>
                <a:t>Increase in quality of school leaders</a:t>
              </a:r>
              <a:endParaRPr kumimoji="0" lang="en-AU" sz="900" b="0" i="1" u="none" strike="noStrike" kern="1200" cap="none" spc="0" normalizeH="0" baseline="0" noProof="0" dirty="0">
                <a:ln>
                  <a:noFill/>
                </a:ln>
                <a:solidFill>
                  <a:schemeClr val="accent2">
                    <a:lumMod val="25000"/>
                  </a:schemeClr>
                </a:solidFill>
                <a:effectLst/>
                <a:uLnTx/>
                <a:uFillTx/>
                <a:latin typeface="Arial Narrow"/>
                <a:ea typeface="+mn-ea"/>
                <a:cs typeface="+mn-cs"/>
              </a:endParaRPr>
            </a:p>
          </p:txBody>
        </p:sp>
        <p:sp>
          <p:nvSpPr>
            <p:cNvPr id="117" name="TextBox 116">
              <a:extLst>
                <a:ext uri="{FF2B5EF4-FFF2-40B4-BE49-F238E27FC236}">
                  <a16:creationId xmlns:a16="http://schemas.microsoft.com/office/drawing/2014/main" id="{2FD116F8-A72C-9212-6C67-1E78B3C2E8A4}"/>
                </a:ext>
              </a:extLst>
            </p:cNvPr>
            <p:cNvSpPr txBox="1"/>
            <p:nvPr/>
          </p:nvSpPr>
          <p:spPr>
            <a:xfrm>
              <a:off x="4758551" y="3399812"/>
              <a:ext cx="1231186" cy="246221"/>
            </a:xfrm>
            <a:prstGeom prst="rect">
              <a:avLst/>
            </a:prstGeom>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AU" sz="1000" b="1" i="0" u="none" strike="noStrike" kern="1200" cap="none" spc="0" normalizeH="0" baseline="0" noProof="0">
                  <a:ln>
                    <a:noFill/>
                  </a:ln>
                  <a:solidFill>
                    <a:schemeClr val="accent4">
                      <a:lumMod val="20000"/>
                      <a:lumOff val="80000"/>
                    </a:schemeClr>
                  </a:solidFill>
                  <a:effectLst/>
                  <a:uLnTx/>
                  <a:uFillTx/>
                  <a:latin typeface="Arial Narrow"/>
                  <a:ea typeface="+mn-ea"/>
                  <a:cs typeface="+mn-cs"/>
                </a:rPr>
                <a:t>Non-aspirant</a:t>
              </a:r>
            </a:p>
          </p:txBody>
        </p:sp>
        <p:sp>
          <p:nvSpPr>
            <p:cNvPr id="128" name="TextBox 127">
              <a:extLst>
                <a:ext uri="{FF2B5EF4-FFF2-40B4-BE49-F238E27FC236}">
                  <a16:creationId xmlns:a16="http://schemas.microsoft.com/office/drawing/2014/main" id="{10C44BA4-CE84-FF9C-62C9-A406AC1AB2A6}"/>
                </a:ext>
              </a:extLst>
            </p:cNvPr>
            <p:cNvSpPr txBox="1"/>
            <p:nvPr/>
          </p:nvSpPr>
          <p:spPr>
            <a:xfrm>
              <a:off x="2960355" y="3646033"/>
              <a:ext cx="1226626" cy="369332"/>
            </a:xfrm>
            <a:prstGeom prst="rect">
              <a:avLst/>
            </a:prstGeom>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AU" sz="900" i="1">
                  <a:solidFill>
                    <a:schemeClr val="accent2">
                      <a:lumMod val="25000"/>
                    </a:schemeClr>
                  </a:solidFill>
                  <a:latin typeface="Arial Narrow"/>
                </a:rPr>
                <a:t>Increase in current supply of school leaders</a:t>
              </a:r>
              <a:endParaRPr kumimoji="0" lang="en-AU" sz="900" b="0" i="1" u="none" strike="noStrike" kern="1200" cap="none" spc="0" normalizeH="0" baseline="0" noProof="0">
                <a:ln>
                  <a:noFill/>
                </a:ln>
                <a:solidFill>
                  <a:schemeClr val="accent2">
                    <a:lumMod val="25000"/>
                  </a:schemeClr>
                </a:solidFill>
                <a:effectLst/>
                <a:uLnTx/>
                <a:uFillTx/>
                <a:latin typeface="Arial Narrow"/>
                <a:ea typeface="+mn-ea"/>
                <a:cs typeface="+mn-cs"/>
              </a:endParaRPr>
            </a:p>
          </p:txBody>
        </p:sp>
        <p:grpSp>
          <p:nvGrpSpPr>
            <p:cNvPr id="3" name="Group 2" descr="Legend: broken lines represent those in a teaching role; solid line represent those in a leadership role">
              <a:extLst>
                <a:ext uri="{FF2B5EF4-FFF2-40B4-BE49-F238E27FC236}">
                  <a16:creationId xmlns:a16="http://schemas.microsoft.com/office/drawing/2014/main" id="{304A759A-AE73-FEC1-21AF-B3180F26D474}"/>
                </a:ext>
              </a:extLst>
            </p:cNvPr>
            <p:cNvGrpSpPr/>
            <p:nvPr/>
          </p:nvGrpSpPr>
          <p:grpSpPr>
            <a:xfrm>
              <a:off x="4349418" y="3945309"/>
              <a:ext cx="1540135" cy="707886"/>
              <a:chOff x="4349418" y="3945309"/>
              <a:chExt cx="1540135" cy="707886"/>
            </a:xfrm>
          </p:grpSpPr>
          <p:sp>
            <p:nvSpPr>
              <p:cNvPr id="13" name="TextBox 12">
                <a:extLst>
                  <a:ext uri="{FF2B5EF4-FFF2-40B4-BE49-F238E27FC236}">
                    <a16:creationId xmlns:a16="http://schemas.microsoft.com/office/drawing/2014/main" id="{2F88FBA6-1DEB-D530-784F-9E8E4884BF97}"/>
                  </a:ext>
                </a:extLst>
              </p:cNvPr>
              <p:cNvSpPr txBox="1"/>
              <p:nvPr/>
            </p:nvSpPr>
            <p:spPr>
              <a:xfrm>
                <a:off x="4349418" y="3945309"/>
                <a:ext cx="1540135" cy="707886"/>
              </a:xfrm>
              <a:prstGeom prst="rect">
                <a:avLst/>
              </a:prstGeom>
              <a:solidFill>
                <a:schemeClr val="bg1">
                  <a:lumMod val="95000"/>
                </a:schemeClr>
              </a:solid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AU" sz="1000" b="1">
                    <a:solidFill>
                      <a:schemeClr val="tx2">
                        <a:lumMod val="50000"/>
                      </a:schemeClr>
                    </a:solidFill>
                    <a:latin typeface="Arial Narrow"/>
                  </a:rPr>
                  <a:t>Legend</a:t>
                </a:r>
              </a:p>
              <a:p>
                <a:pPr lvl="1">
                  <a:spcAft>
                    <a:spcPts val="600"/>
                  </a:spcAft>
                  <a:defRPr/>
                </a:pPr>
                <a:r>
                  <a:rPr lang="en-AU" sz="1000">
                    <a:solidFill>
                      <a:schemeClr val="tx2">
                        <a:lumMod val="50000"/>
                      </a:schemeClr>
                    </a:solidFill>
                    <a:latin typeface="Arial Narrow"/>
                  </a:rPr>
                  <a:t>In a teaching role</a:t>
                </a:r>
              </a:p>
              <a:p>
                <a:pPr lvl="1">
                  <a:spcAft>
                    <a:spcPts val="600"/>
                  </a:spcAft>
                  <a:defRPr/>
                </a:pPr>
                <a:r>
                  <a:rPr kumimoji="0" lang="en-AU" sz="1000" b="0" i="0" u="none" strike="noStrike" kern="1200" cap="none" spc="0" normalizeH="0" baseline="0" noProof="0">
                    <a:ln>
                      <a:noFill/>
                    </a:ln>
                    <a:solidFill>
                      <a:schemeClr val="tx2">
                        <a:lumMod val="50000"/>
                      </a:schemeClr>
                    </a:solidFill>
                    <a:effectLst/>
                    <a:uLnTx/>
                    <a:uFillTx/>
                    <a:latin typeface="Arial Narrow"/>
                    <a:ea typeface="+mn-ea"/>
                    <a:cs typeface="+mn-cs"/>
                  </a:rPr>
                  <a:t>In a leadership role</a:t>
                </a:r>
              </a:p>
            </p:txBody>
          </p:sp>
          <p:cxnSp>
            <p:nvCxnSpPr>
              <p:cNvPr id="14" name="Straight Connector 13">
                <a:extLst>
                  <a:ext uri="{FF2B5EF4-FFF2-40B4-BE49-F238E27FC236}">
                    <a16:creationId xmlns:a16="http://schemas.microsoft.com/office/drawing/2014/main" id="{2BA895CD-7FB6-DBDD-82C4-80397B3E45BF}"/>
                  </a:ext>
                  <a:ext uri="{C183D7F6-B498-43B3-948B-1728B52AA6E4}">
                    <adec:decorative xmlns:adec="http://schemas.microsoft.com/office/drawing/2017/decorative" val="0"/>
                  </a:ext>
                </a:extLst>
              </p:cNvPr>
              <p:cNvCxnSpPr/>
              <p:nvPr/>
            </p:nvCxnSpPr>
            <p:spPr>
              <a:xfrm>
                <a:off x="4478521" y="4311638"/>
                <a:ext cx="311093" cy="0"/>
              </a:xfrm>
              <a:prstGeom prst="line">
                <a:avLst/>
              </a:prstGeom>
              <a:ln w="28575">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D7796E9-7E64-EC1D-B03E-335CC80C11B0}"/>
                  </a:ext>
                  <a:ext uri="{C183D7F6-B498-43B3-948B-1728B52AA6E4}">
                    <adec:decorative xmlns:adec="http://schemas.microsoft.com/office/drawing/2017/decorative" val="0"/>
                  </a:ext>
                </a:extLst>
              </p:cNvPr>
              <p:cNvCxnSpPr/>
              <p:nvPr/>
            </p:nvCxnSpPr>
            <p:spPr>
              <a:xfrm>
                <a:off x="4478521" y="4543937"/>
                <a:ext cx="311093" cy="0"/>
              </a:xfrm>
              <a:prstGeom prst="line">
                <a:avLst/>
              </a:prstGeom>
              <a:ln w="28575">
                <a:solidFill>
                  <a:schemeClr val="accent6"/>
                </a:solidFill>
                <a:prstDash val="solid"/>
              </a:ln>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B1622880-8A15-A909-07DA-9E5208D91258}"/>
                </a:ext>
              </a:extLst>
            </p:cNvPr>
            <p:cNvSpPr txBox="1"/>
            <p:nvPr/>
          </p:nvSpPr>
          <p:spPr>
            <a:xfrm>
              <a:off x="1131813" y="5057711"/>
              <a:ext cx="571369"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3 years</a:t>
              </a:r>
            </a:p>
          </p:txBody>
        </p:sp>
        <p:sp>
          <p:nvSpPr>
            <p:cNvPr id="18" name="TextBox 17">
              <a:extLst>
                <a:ext uri="{FF2B5EF4-FFF2-40B4-BE49-F238E27FC236}">
                  <a16:creationId xmlns:a16="http://schemas.microsoft.com/office/drawing/2014/main" id="{EF465E21-677E-FB78-A6B6-D17A6A815DBD}"/>
                </a:ext>
              </a:extLst>
            </p:cNvPr>
            <p:cNvSpPr txBox="1"/>
            <p:nvPr/>
          </p:nvSpPr>
          <p:spPr>
            <a:xfrm>
              <a:off x="2097667" y="5051784"/>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chemeClr val="accent3"/>
                  </a:solidFill>
                  <a:effectLst/>
                  <a:uLnTx/>
                  <a:uFillTx/>
                  <a:latin typeface="Arial Narrow"/>
                  <a:ea typeface="+mn-ea"/>
                  <a:cs typeface="+mn-cs"/>
                </a:rPr>
                <a:t> 6 years</a:t>
              </a:r>
            </a:p>
          </p:txBody>
        </p:sp>
        <p:sp>
          <p:nvSpPr>
            <p:cNvPr id="19" name="TextBox 18">
              <a:extLst>
                <a:ext uri="{FF2B5EF4-FFF2-40B4-BE49-F238E27FC236}">
                  <a16:creationId xmlns:a16="http://schemas.microsoft.com/office/drawing/2014/main" id="{38C33411-8A46-A86C-F0E6-377FC2CD5BEF}"/>
                </a:ext>
              </a:extLst>
            </p:cNvPr>
            <p:cNvSpPr txBox="1"/>
            <p:nvPr/>
          </p:nvSpPr>
          <p:spPr>
            <a:xfrm>
              <a:off x="3088408" y="5051784"/>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AU" sz="1100">
                  <a:solidFill>
                    <a:schemeClr val="accent3"/>
                  </a:solidFill>
                  <a:latin typeface="Arial Narrow"/>
                </a:rPr>
                <a:t>9</a:t>
              </a:r>
              <a:r>
                <a:rPr kumimoji="0" lang="en-AU" sz="1100" b="0" i="0" u="none" strike="noStrike" kern="1200" cap="none" spc="0" normalizeH="0" baseline="0" noProof="0">
                  <a:ln>
                    <a:noFill/>
                  </a:ln>
                  <a:solidFill>
                    <a:schemeClr val="accent3"/>
                  </a:solidFill>
                  <a:effectLst/>
                  <a:uLnTx/>
                  <a:uFillTx/>
                  <a:latin typeface="Arial Narrow"/>
                  <a:ea typeface="+mn-ea"/>
                  <a:cs typeface="+mn-cs"/>
                </a:rPr>
                <a:t> years</a:t>
              </a:r>
            </a:p>
          </p:txBody>
        </p:sp>
        <p:sp>
          <p:nvSpPr>
            <p:cNvPr id="21" name="TextBox 20">
              <a:extLst>
                <a:ext uri="{FF2B5EF4-FFF2-40B4-BE49-F238E27FC236}">
                  <a16:creationId xmlns:a16="http://schemas.microsoft.com/office/drawing/2014/main" id="{0ED489C1-7E65-93EA-5634-BE4900EE2E20}"/>
                </a:ext>
              </a:extLst>
            </p:cNvPr>
            <p:cNvSpPr txBox="1"/>
            <p:nvPr/>
          </p:nvSpPr>
          <p:spPr>
            <a:xfrm>
              <a:off x="4075990" y="5051784"/>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AU" sz="1100">
                  <a:solidFill>
                    <a:schemeClr val="accent3"/>
                  </a:solidFill>
                  <a:latin typeface="Arial Narrow"/>
                </a:rPr>
                <a:t>12</a:t>
              </a:r>
              <a:r>
                <a:rPr kumimoji="0" lang="en-AU" sz="1100" b="0" i="0" u="none" strike="noStrike" kern="1200" cap="none" spc="0" normalizeH="0" baseline="0" noProof="0">
                  <a:ln>
                    <a:noFill/>
                  </a:ln>
                  <a:solidFill>
                    <a:schemeClr val="accent3"/>
                  </a:solidFill>
                  <a:effectLst/>
                  <a:uLnTx/>
                  <a:uFillTx/>
                  <a:latin typeface="Arial Narrow"/>
                  <a:ea typeface="+mn-ea"/>
                  <a:cs typeface="+mn-cs"/>
                </a:rPr>
                <a:t> years</a:t>
              </a:r>
            </a:p>
          </p:txBody>
        </p:sp>
        <p:sp>
          <p:nvSpPr>
            <p:cNvPr id="22" name="TextBox 21">
              <a:extLst>
                <a:ext uri="{FF2B5EF4-FFF2-40B4-BE49-F238E27FC236}">
                  <a16:creationId xmlns:a16="http://schemas.microsoft.com/office/drawing/2014/main" id="{8C38D670-C7A7-7470-B72C-1E4BAE692CBF}"/>
                </a:ext>
              </a:extLst>
            </p:cNvPr>
            <p:cNvSpPr txBox="1"/>
            <p:nvPr/>
          </p:nvSpPr>
          <p:spPr>
            <a:xfrm>
              <a:off x="5063573" y="5051784"/>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AU" sz="1100">
                  <a:solidFill>
                    <a:schemeClr val="accent3"/>
                  </a:solidFill>
                  <a:latin typeface="Arial Narrow"/>
                </a:rPr>
                <a:t>15</a:t>
              </a:r>
              <a:r>
                <a:rPr kumimoji="0" lang="en-AU" sz="1100" b="0" i="0" u="none" strike="noStrike" kern="1200" cap="none" spc="0" normalizeH="0" baseline="0" noProof="0">
                  <a:ln>
                    <a:noFill/>
                  </a:ln>
                  <a:solidFill>
                    <a:schemeClr val="accent3"/>
                  </a:solidFill>
                  <a:effectLst/>
                  <a:uLnTx/>
                  <a:uFillTx/>
                  <a:latin typeface="Arial Narrow"/>
                  <a:ea typeface="+mn-ea"/>
                  <a:cs typeface="+mn-cs"/>
                </a:rPr>
                <a:t> years</a:t>
              </a:r>
            </a:p>
          </p:txBody>
        </p:sp>
        <p:sp>
          <p:nvSpPr>
            <p:cNvPr id="25" name="TextBox 24">
              <a:extLst>
                <a:ext uri="{FF2B5EF4-FFF2-40B4-BE49-F238E27FC236}">
                  <a16:creationId xmlns:a16="http://schemas.microsoft.com/office/drawing/2014/main" id="{2F2F1E63-CE3B-B23F-2253-FF4DDFA7A4DF}"/>
                </a:ext>
              </a:extLst>
            </p:cNvPr>
            <p:cNvSpPr txBox="1"/>
            <p:nvPr/>
          </p:nvSpPr>
          <p:spPr>
            <a:xfrm>
              <a:off x="1805363" y="5341770"/>
              <a:ext cx="4202486" cy="400110"/>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000" b="0" i="1" u="none" strike="noStrike" cap="none" spc="0" normalizeH="0" baseline="0">
                  <a:ln>
                    <a:noFill/>
                  </a:ln>
                  <a:solidFill>
                    <a:schemeClr val="accent2">
                      <a:lumMod val="50000"/>
                    </a:schemeClr>
                  </a:solidFill>
                  <a:effectLst/>
                  <a:uLnTx/>
                  <a:uFillTx/>
                  <a:latin typeface="Arial Narrow"/>
                </a:defRPr>
              </a:lvl1pPr>
            </a:lstStyle>
            <a:p>
              <a:r>
                <a:rPr lang="en-AU" dirty="0">
                  <a:solidFill>
                    <a:schemeClr val="accent3"/>
                  </a:solidFill>
                </a:rPr>
                <a:t>Note that we cannot yet know what happens to the FLP participants more than 2 years after FLP as the pilot has only been running since 2021.</a:t>
              </a:r>
            </a:p>
          </p:txBody>
        </p:sp>
      </p:grpSp>
      <p:sp>
        <p:nvSpPr>
          <p:cNvPr id="118" name="TextBox 117">
            <a:extLst>
              <a:ext uri="{FF2B5EF4-FFF2-40B4-BE49-F238E27FC236}">
                <a16:creationId xmlns:a16="http://schemas.microsoft.com/office/drawing/2014/main" id="{BB0FC5DE-A175-CEE7-3A83-7E89329590A4}"/>
              </a:ext>
            </a:extLst>
          </p:cNvPr>
          <p:cNvSpPr txBox="1"/>
          <p:nvPr/>
        </p:nvSpPr>
        <p:spPr>
          <a:xfrm>
            <a:off x="6340425" y="1233204"/>
            <a:ext cx="2936027" cy="3693319"/>
          </a:xfrm>
          <a:prstGeom prst="rect">
            <a:avLst/>
          </a:prstGeom>
          <a:solidFill>
            <a:schemeClr val="bg1">
              <a:lumMod val="95000"/>
            </a:schemeClr>
          </a:solidFill>
        </p:spPr>
        <p:txBody>
          <a:bodyPr wrap="square" rtlCol="0">
            <a:spAutoFit/>
          </a:bodyPr>
          <a:lstStyle/>
          <a:p>
            <a:pPr>
              <a:spcAft>
                <a:spcPts val="600"/>
              </a:spcAft>
              <a:defRPr/>
            </a:pPr>
            <a:r>
              <a:rPr lang="en-AU" sz="1100" b="1">
                <a:solidFill>
                  <a:schemeClr val="accent4"/>
                </a:solidFill>
                <a:latin typeface="Arial Narrow"/>
              </a:rPr>
              <a:t>Comparing ‘Marathon Runners’ who have completed the FLP to not having received any professional development</a:t>
            </a:r>
          </a:p>
          <a:p>
            <a:pPr marL="171450" indent="-171450">
              <a:spcAft>
                <a:spcPts val="600"/>
              </a:spcAft>
              <a:buClr>
                <a:schemeClr val="tx2"/>
              </a:buClr>
              <a:buSzPct val="100000"/>
              <a:buFont typeface="Arial" panose="020B0604020202020204" pitchFamily="34" charset="0"/>
              <a:buChar char="•"/>
              <a:defRPr/>
            </a:pPr>
            <a:r>
              <a:rPr lang="en-AU" sz="1100">
                <a:solidFill>
                  <a:srgbClr val="191919"/>
                </a:solidFill>
                <a:latin typeface="Arial Narrow"/>
              </a:rPr>
              <a:t>‘Marathon Runners’ have leadership aspirations when they enter the FLP, but are yet to have the confidence to seek them out</a:t>
            </a:r>
          </a:p>
          <a:p>
            <a:pPr marL="171450" indent="-171450">
              <a:spcAft>
                <a:spcPts val="600"/>
              </a:spcAft>
              <a:buClr>
                <a:schemeClr val="tx2"/>
              </a:buClr>
              <a:buSzPct val="100000"/>
              <a:buFont typeface="Arial" panose="020B0604020202020204" pitchFamily="34" charset="0"/>
              <a:buChar char="•"/>
              <a:defRPr/>
            </a:pPr>
            <a:r>
              <a:rPr lang="en-AU" sz="1100">
                <a:solidFill>
                  <a:srgbClr val="191919"/>
                </a:solidFill>
                <a:latin typeface="Arial Narrow"/>
              </a:rPr>
              <a:t>For this group of participants, the FLP increases the quality of their leadership skills more quickly and to a higher degree than they would have without the program</a:t>
            </a:r>
          </a:p>
          <a:p>
            <a:pPr marL="171450" indent="-171450">
              <a:spcAft>
                <a:spcPts val="600"/>
              </a:spcAft>
              <a:buClr>
                <a:schemeClr val="tx2"/>
              </a:buClr>
              <a:buSzPct val="100000"/>
              <a:buFont typeface="Arial" panose="020B0604020202020204" pitchFamily="34" charset="0"/>
              <a:buChar char="•"/>
              <a:defRPr/>
            </a:pPr>
            <a:r>
              <a:rPr lang="en-AU" sz="1100">
                <a:solidFill>
                  <a:srgbClr val="191919"/>
                </a:solidFill>
                <a:latin typeface="Arial Narrow"/>
              </a:rPr>
              <a:t>The FLP also increases this group’s confidence, and may increase the likelihood that they will seek out and apply for formal leadership positions sooner</a:t>
            </a:r>
          </a:p>
          <a:p>
            <a:pPr>
              <a:spcAft>
                <a:spcPts val="600"/>
              </a:spcAft>
              <a:buClr>
                <a:schemeClr val="tx2"/>
              </a:buClr>
              <a:buSzPct val="100000"/>
              <a:defRPr/>
            </a:pPr>
            <a:r>
              <a:rPr lang="en-AU" sz="1100" b="1">
                <a:solidFill>
                  <a:schemeClr val="accent4"/>
                </a:solidFill>
                <a:latin typeface="Arial Narrow"/>
              </a:rPr>
              <a:t>A note on Non-aspirants </a:t>
            </a:r>
          </a:p>
          <a:p>
            <a:pPr marL="171450" indent="-171450">
              <a:spcAft>
                <a:spcPts val="600"/>
              </a:spcAft>
              <a:buClr>
                <a:schemeClr val="tx2"/>
              </a:buClr>
              <a:buSzPct val="100000"/>
              <a:buFont typeface="Arial" panose="020B0604020202020204" pitchFamily="34" charset="0"/>
              <a:buChar char="•"/>
              <a:defRPr/>
            </a:pPr>
            <a:r>
              <a:rPr lang="en-AU" sz="1100">
                <a:solidFill>
                  <a:srgbClr val="191919"/>
                </a:solidFill>
                <a:latin typeface="Arial Narrow"/>
              </a:rPr>
              <a:t>The FLP targets aspirant leaders, so by design, there is a group of teachers that the FLP does not access who may have leadership potential but are not willing to enter leadership roles</a:t>
            </a:r>
          </a:p>
        </p:txBody>
      </p:sp>
      <p:sp>
        <p:nvSpPr>
          <p:cNvPr id="11" name="TextBox 10">
            <a:extLst>
              <a:ext uri="{FF2B5EF4-FFF2-40B4-BE49-F238E27FC236}">
                <a16:creationId xmlns:a16="http://schemas.microsoft.com/office/drawing/2014/main" id="{ADB8DE73-A15A-5FEF-91F4-4EAE5E18B4CC}"/>
              </a:ext>
            </a:extLst>
          </p:cNvPr>
          <p:cNvSpPr txBox="1"/>
          <p:nvPr/>
        </p:nvSpPr>
        <p:spPr>
          <a:xfrm>
            <a:off x="165148" y="6153641"/>
            <a:ext cx="6094788" cy="553998"/>
          </a:xfrm>
          <a:prstGeom prst="rect">
            <a:avLst/>
          </a:prstGeom>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AU" sz="1000" b="1" i="0" u="none" strike="noStrike" kern="1200" cap="none" spc="0" normalizeH="0" baseline="0" noProof="0" dirty="0">
                <a:ln>
                  <a:noFill/>
                </a:ln>
                <a:solidFill>
                  <a:srgbClr val="191919"/>
                </a:solidFill>
                <a:effectLst/>
                <a:uLnTx/>
                <a:uFillTx/>
                <a:latin typeface="Arial Narrow"/>
                <a:ea typeface="+mn-ea"/>
                <a:cs typeface="+mn-cs"/>
              </a:rPr>
              <a:t>Note</a:t>
            </a:r>
            <a:r>
              <a:rPr kumimoji="0" lang="en-AU" sz="1000" b="0" i="0" u="none" strike="noStrike" kern="1200" cap="none" spc="0" normalizeH="0" baseline="0" noProof="0" dirty="0">
                <a:ln>
                  <a:noFill/>
                </a:ln>
                <a:solidFill>
                  <a:srgbClr val="191919"/>
                </a:solidFill>
                <a:effectLst/>
                <a:uLnTx/>
                <a:uFillTx/>
                <a:latin typeface="Arial Narrow"/>
                <a:ea typeface="+mn-ea"/>
                <a:cs typeface="+mn-cs"/>
              </a:rPr>
              <a:t>: Dandolo have created the framework to visualise the value that the FLP brings </a:t>
            </a:r>
            <a:r>
              <a:rPr lang="en-AU" sz="1000" dirty="0">
                <a:solidFill>
                  <a:srgbClr val="191919"/>
                </a:solidFill>
                <a:latin typeface="Arial Narrow"/>
              </a:rPr>
              <a:t>compared to alternative cases. The vertical axis represents quality of leadership skills and the horizontal axis represents time. While this visualisation is informed by our fieldwork and independent data analysis, it has been created for illustrative purposes.</a:t>
            </a:r>
            <a:endParaRPr kumimoji="0" lang="en-AU" sz="1000" b="0" i="0" u="none" strike="noStrike" kern="1200" cap="none" spc="0" normalizeH="0" baseline="0" noProof="0" dirty="0">
              <a:ln>
                <a:noFill/>
              </a:ln>
              <a:solidFill>
                <a:srgbClr val="191919"/>
              </a:solidFill>
              <a:effectLst/>
              <a:uLnTx/>
              <a:uFillTx/>
              <a:latin typeface="Arial Narrow"/>
              <a:ea typeface="+mn-ea"/>
              <a:cs typeface="+mn-cs"/>
            </a:endParaRPr>
          </a:p>
        </p:txBody>
      </p:sp>
      <p:sp>
        <p:nvSpPr>
          <p:cNvPr id="2" name="TextBox 1">
            <a:extLst>
              <a:ext uri="{FF2B5EF4-FFF2-40B4-BE49-F238E27FC236}">
                <a16:creationId xmlns:a16="http://schemas.microsoft.com/office/drawing/2014/main" id="{46C50BA6-734F-91C6-7682-BED55510C9E3}"/>
              </a:ext>
              <a:ext uri="{C183D7F6-B498-43B3-948B-1728B52AA6E4}">
                <adec:decorative xmlns:adec="http://schemas.microsoft.com/office/drawing/2017/decorative" val="0"/>
              </a:ext>
            </a:extLst>
          </p:cNvPr>
          <p:cNvSpPr txBox="1"/>
          <p:nvPr/>
        </p:nvSpPr>
        <p:spPr>
          <a:xfrm>
            <a:off x="9427945" y="6345693"/>
            <a:ext cx="312906" cy="261610"/>
          </a:xfrm>
          <a:prstGeom prst="rect">
            <a:avLst/>
          </a:prstGeom>
        </p:spPr>
        <p:txBody>
          <a:bodyPr wrap="none" rtlCol="0">
            <a:spAutoFit/>
          </a:bodyPr>
          <a:lstStyle/>
          <a:p>
            <a:pPr algn="l">
              <a:spcAft>
                <a:spcPts val="600"/>
              </a:spcAft>
            </a:pPr>
            <a:r>
              <a:rPr lang="en-US" sz="1100" dirty="0">
                <a:solidFill>
                  <a:schemeClr val="accent3"/>
                </a:solidFill>
              </a:rPr>
              <a:t>16</a:t>
            </a:r>
          </a:p>
        </p:txBody>
      </p:sp>
      <p:sp>
        <p:nvSpPr>
          <p:cNvPr id="12" name="Freeform 106">
            <a:extLst>
              <a:ext uri="{FF2B5EF4-FFF2-40B4-BE49-F238E27FC236}">
                <a16:creationId xmlns:a16="http://schemas.microsoft.com/office/drawing/2014/main" id="{9A47EBD1-63DA-49C3-D4B3-747B72151046}"/>
              </a:ext>
              <a:ext uri="{C183D7F6-B498-43B3-948B-1728B52AA6E4}">
                <adec:decorative xmlns:adec="http://schemas.microsoft.com/office/drawing/2017/decorative" val="1"/>
              </a:ext>
            </a:extLst>
          </p:cNvPr>
          <p:cNvSpPr/>
          <p:nvPr/>
        </p:nvSpPr>
        <p:spPr>
          <a:xfrm>
            <a:off x="414711" y="3735267"/>
            <a:ext cx="1929467" cy="1195608"/>
          </a:xfrm>
          <a:custGeom>
            <a:avLst/>
            <a:gdLst>
              <a:gd name="connsiteX0" fmla="*/ 1541526 w 1541526"/>
              <a:gd name="connsiteY0" fmla="*/ 0 h 1197273"/>
              <a:gd name="connsiteX1" fmla="*/ 1541526 w 1541526"/>
              <a:gd name="connsiteY1" fmla="*/ 618801 h 1197273"/>
              <a:gd name="connsiteX2" fmla="*/ 0 w 1541526"/>
              <a:gd name="connsiteY2" fmla="*/ 1197273 h 1197273"/>
              <a:gd name="connsiteX3" fmla="*/ 671119 w 1541526"/>
              <a:gd name="connsiteY3" fmla="*/ 169444 h 1197273"/>
              <a:gd name="connsiteX4" fmla="*/ 1515908 w 1541526"/>
              <a:gd name="connsiteY4" fmla="*/ 2171 h 1197273"/>
              <a:gd name="connsiteX0" fmla="*/ 1541526 w 1541526"/>
              <a:gd name="connsiteY0" fmla="*/ 0 h 1197273"/>
              <a:gd name="connsiteX1" fmla="*/ 0 w 1541526"/>
              <a:gd name="connsiteY1" fmla="*/ 1197273 h 1197273"/>
              <a:gd name="connsiteX2" fmla="*/ 671119 w 1541526"/>
              <a:gd name="connsiteY2" fmla="*/ 169444 h 1197273"/>
              <a:gd name="connsiteX3" fmla="*/ 1515908 w 1541526"/>
              <a:gd name="connsiteY3" fmla="*/ 2171 h 1197273"/>
              <a:gd name="connsiteX4" fmla="*/ 1541526 w 1541526"/>
              <a:gd name="connsiteY4" fmla="*/ 0 h 1197273"/>
              <a:gd name="connsiteX0" fmla="*/ 0 w 1632966"/>
              <a:gd name="connsiteY0" fmla="*/ 1195107 h 1195107"/>
              <a:gd name="connsiteX1" fmla="*/ 671119 w 1632966"/>
              <a:gd name="connsiteY1" fmla="*/ 167278 h 1195107"/>
              <a:gd name="connsiteX2" fmla="*/ 1515908 w 1632966"/>
              <a:gd name="connsiteY2" fmla="*/ 5 h 1195107"/>
              <a:gd name="connsiteX3" fmla="*/ 1632966 w 1632966"/>
              <a:gd name="connsiteY3" fmla="*/ 89274 h 1195107"/>
              <a:gd name="connsiteX0" fmla="*/ 0 w 1515908"/>
              <a:gd name="connsiteY0" fmla="*/ 1195102 h 1195102"/>
              <a:gd name="connsiteX1" fmla="*/ 671119 w 1515908"/>
              <a:gd name="connsiteY1" fmla="*/ 167273 h 1195102"/>
              <a:gd name="connsiteX2" fmla="*/ 1515908 w 1515908"/>
              <a:gd name="connsiteY2" fmla="*/ 0 h 1195102"/>
              <a:gd name="connsiteX0" fmla="*/ 0 w 1700466"/>
              <a:gd name="connsiteY0" fmla="*/ 1203491 h 1203491"/>
              <a:gd name="connsiteX1" fmla="*/ 671119 w 1700466"/>
              <a:gd name="connsiteY1" fmla="*/ 175662 h 1203491"/>
              <a:gd name="connsiteX2" fmla="*/ 1700466 w 1700466"/>
              <a:gd name="connsiteY2" fmla="*/ 0 h 1203491"/>
              <a:gd name="connsiteX0" fmla="*/ 0 w 1700466"/>
              <a:gd name="connsiteY0" fmla="*/ 1203491 h 1203491"/>
              <a:gd name="connsiteX1" fmla="*/ 671119 w 1700466"/>
              <a:gd name="connsiteY1" fmla="*/ 175662 h 1203491"/>
              <a:gd name="connsiteX2" fmla="*/ 1700466 w 1700466"/>
              <a:gd name="connsiteY2" fmla="*/ 0 h 1203491"/>
              <a:gd name="connsiteX0" fmla="*/ 0 w 2572921"/>
              <a:gd name="connsiteY0" fmla="*/ 1530661 h 1530661"/>
              <a:gd name="connsiteX1" fmla="*/ 1543574 w 2572921"/>
              <a:gd name="connsiteY1" fmla="*/ 175662 h 1530661"/>
              <a:gd name="connsiteX2" fmla="*/ 2572921 w 2572921"/>
              <a:gd name="connsiteY2" fmla="*/ 0 h 1530661"/>
              <a:gd name="connsiteX0" fmla="*/ 0 w 5039285"/>
              <a:gd name="connsiteY0" fmla="*/ 1648107 h 1648107"/>
              <a:gd name="connsiteX1" fmla="*/ 1543574 w 5039285"/>
              <a:gd name="connsiteY1" fmla="*/ 293108 h 1648107"/>
              <a:gd name="connsiteX2" fmla="*/ 5039285 w 5039285"/>
              <a:gd name="connsiteY2" fmla="*/ 0 h 1648107"/>
              <a:gd name="connsiteX0" fmla="*/ 0 w 5039285"/>
              <a:gd name="connsiteY0" fmla="*/ 1648107 h 1648107"/>
              <a:gd name="connsiteX1" fmla="*/ 2567030 w 5039285"/>
              <a:gd name="connsiteY1" fmla="*/ 158884 h 1648107"/>
              <a:gd name="connsiteX2" fmla="*/ 5039285 w 5039285"/>
              <a:gd name="connsiteY2" fmla="*/ 0 h 1648107"/>
              <a:gd name="connsiteX0" fmla="*/ 0 w 5039285"/>
              <a:gd name="connsiteY0" fmla="*/ 1648107 h 1648107"/>
              <a:gd name="connsiteX1" fmla="*/ 2567030 w 5039285"/>
              <a:gd name="connsiteY1" fmla="*/ 158884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53685 h 1653685"/>
              <a:gd name="connsiteX1" fmla="*/ 2499918 w 5039285"/>
              <a:gd name="connsiteY1" fmla="*/ 114128 h 1653685"/>
              <a:gd name="connsiteX2" fmla="*/ 5039285 w 5039285"/>
              <a:gd name="connsiteY2" fmla="*/ 5578 h 1653685"/>
              <a:gd name="connsiteX0" fmla="*/ 0 w 5039285"/>
              <a:gd name="connsiteY0" fmla="*/ 1656578 h 1656578"/>
              <a:gd name="connsiteX1" fmla="*/ 2684476 w 5039285"/>
              <a:gd name="connsiteY1" fmla="*/ 108632 h 1656578"/>
              <a:gd name="connsiteX2" fmla="*/ 5039285 w 5039285"/>
              <a:gd name="connsiteY2" fmla="*/ 8471 h 1656578"/>
              <a:gd name="connsiteX0" fmla="*/ 0 w 5064452"/>
              <a:gd name="connsiteY0" fmla="*/ 1733735 h 1733735"/>
              <a:gd name="connsiteX1" fmla="*/ 2684476 w 5064452"/>
              <a:gd name="connsiteY1" fmla="*/ 185789 h 1733735"/>
              <a:gd name="connsiteX2" fmla="*/ 5064452 w 5064452"/>
              <a:gd name="connsiteY2" fmla="*/ 26905 h 1733735"/>
              <a:gd name="connsiteX0" fmla="*/ 0 w 5064452"/>
              <a:gd name="connsiteY0" fmla="*/ 1737075 h 1737075"/>
              <a:gd name="connsiteX1" fmla="*/ 2684476 w 5064452"/>
              <a:gd name="connsiteY1" fmla="*/ 189129 h 1737075"/>
              <a:gd name="connsiteX2" fmla="*/ 5064452 w 5064452"/>
              <a:gd name="connsiteY2" fmla="*/ 30245 h 1737075"/>
              <a:gd name="connsiteX0" fmla="*/ 0 w 5081230"/>
              <a:gd name="connsiteY0" fmla="*/ 1777477 h 1777477"/>
              <a:gd name="connsiteX1" fmla="*/ 2684476 w 5081230"/>
              <a:gd name="connsiteY1" fmla="*/ 229531 h 1777477"/>
              <a:gd name="connsiteX2" fmla="*/ 5081230 w 5081230"/>
              <a:gd name="connsiteY2" fmla="*/ 11924 h 1777477"/>
              <a:gd name="connsiteX0" fmla="*/ 0 w 5081230"/>
              <a:gd name="connsiteY0" fmla="*/ 1777477 h 1777477"/>
              <a:gd name="connsiteX1" fmla="*/ 2684476 w 5081230"/>
              <a:gd name="connsiteY1" fmla="*/ 229531 h 1777477"/>
              <a:gd name="connsiteX2" fmla="*/ 5081230 w 5081230"/>
              <a:gd name="connsiteY2" fmla="*/ 11924 h 1777477"/>
              <a:gd name="connsiteX0" fmla="*/ 0 w 5240620"/>
              <a:gd name="connsiteY0" fmla="*/ 1804822 h 1804822"/>
              <a:gd name="connsiteX1" fmla="*/ 2684476 w 5240620"/>
              <a:gd name="connsiteY1" fmla="*/ 256876 h 1804822"/>
              <a:gd name="connsiteX2" fmla="*/ 5240620 w 5240620"/>
              <a:gd name="connsiteY2" fmla="*/ 5713 h 1804822"/>
              <a:gd name="connsiteX0" fmla="*/ 0 w 5240620"/>
              <a:gd name="connsiteY0" fmla="*/ 1801292 h 1801292"/>
              <a:gd name="connsiteX1" fmla="*/ 2684476 w 5240620"/>
              <a:gd name="connsiteY1" fmla="*/ 253346 h 1801292"/>
              <a:gd name="connsiteX2" fmla="*/ 5240620 w 5240620"/>
              <a:gd name="connsiteY2" fmla="*/ 2183 h 1801292"/>
              <a:gd name="connsiteX0" fmla="*/ 0 w 5240620"/>
              <a:gd name="connsiteY0" fmla="*/ 1799358 h 1799358"/>
              <a:gd name="connsiteX1" fmla="*/ 2684476 w 5240620"/>
              <a:gd name="connsiteY1" fmla="*/ 251412 h 1799358"/>
              <a:gd name="connsiteX2" fmla="*/ 5240620 w 5240620"/>
              <a:gd name="connsiteY2" fmla="*/ 249 h 1799358"/>
              <a:gd name="connsiteX0" fmla="*/ 0 w 2684476"/>
              <a:gd name="connsiteY0" fmla="*/ 1547946 h 1547946"/>
              <a:gd name="connsiteX1" fmla="*/ 2684476 w 2684476"/>
              <a:gd name="connsiteY1" fmla="*/ 0 h 1547946"/>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29467"/>
              <a:gd name="connsiteY0" fmla="*/ 1195608 h 1195608"/>
              <a:gd name="connsiteX1" fmla="*/ 1929467 w 1929467"/>
              <a:gd name="connsiteY1" fmla="*/ 0 h 1195608"/>
            </a:gdLst>
            <a:ahLst/>
            <a:cxnLst>
              <a:cxn ang="0">
                <a:pos x="connsiteX0" y="connsiteY0"/>
              </a:cxn>
              <a:cxn ang="0">
                <a:pos x="connsiteX1" y="connsiteY1"/>
              </a:cxn>
            </a:cxnLst>
            <a:rect l="l" t="t" r="r" b="b"/>
            <a:pathLst>
              <a:path w="1929467" h="1195608">
                <a:moveTo>
                  <a:pt x="0" y="1195608"/>
                </a:moveTo>
                <a:cubicBezTo>
                  <a:pt x="646651" y="790302"/>
                  <a:pt x="1265755" y="333407"/>
                  <a:pt x="1929467" y="0"/>
                </a:cubicBezTo>
              </a:path>
            </a:pathLst>
          </a:custGeom>
          <a:ln w="28575">
            <a:solidFill>
              <a:schemeClr val="accent4">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algn="ctr"/>
            <a:endParaRPr lang="en-US"/>
          </a:p>
        </p:txBody>
      </p:sp>
    </p:spTree>
    <p:extLst>
      <p:ext uri="{BB962C8B-B14F-4D97-AF65-F5344CB8AC3E}">
        <p14:creationId xmlns:p14="http://schemas.microsoft.com/office/powerpoint/2010/main" val="29400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58548A-B939-B86F-BCD4-7A02E9A7583C}"/>
              </a:ext>
            </a:extLst>
          </p:cNvPr>
          <p:cNvSpPr>
            <a:spLocks noGrp="1"/>
          </p:cNvSpPr>
          <p:nvPr>
            <p:ph type="title" idx="4294967295"/>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rPr>
              <a:t>How the FLP benefits with ‘Sprinters’ </a:t>
            </a:r>
          </a:p>
        </p:txBody>
      </p:sp>
      <p:sp>
        <p:nvSpPr>
          <p:cNvPr id="5" name="Title 4">
            <a:extLst>
              <a:ext uri="{FF2B5EF4-FFF2-40B4-BE49-F238E27FC236}">
                <a16:creationId xmlns:a16="http://schemas.microsoft.com/office/drawing/2014/main" id="{11ACCE6E-017E-43D5-8336-F71966A967FE}"/>
              </a:ext>
            </a:extLst>
          </p:cNvPr>
          <p:cNvSpPr>
            <a:spLocks/>
          </p:cNvSpPr>
          <p:nvPr/>
        </p:nvSpPr>
        <p:spPr>
          <a:xfrm>
            <a:off x="165148" y="579823"/>
            <a:ext cx="9575703"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tx1">
                    <a:lumMod val="50000"/>
                    <a:lumOff val="50000"/>
                  </a:schemeClr>
                </a:solidFill>
                <a:effectLst/>
                <a:uLnTx/>
                <a:uFillTx/>
                <a:latin typeface="Arial Narrow" panose="020B0604020202020204" pitchFamily="34" charset="0"/>
                <a:ea typeface="+mj-ea"/>
                <a:cs typeface="Times New Roman" charset="0"/>
              </a:rPr>
              <a:t>For ‘Sprinters’, we heard that the FLP improves the quality of their leadership and may increase the likelihood that they will remain quality leaders in regional and remote areas over the medium to longer term.</a:t>
            </a:r>
          </a:p>
        </p:txBody>
      </p:sp>
      <p:cxnSp>
        <p:nvCxnSpPr>
          <p:cNvPr id="41" name="Straight Arrow Connector 40">
            <a:extLst>
              <a:ext uri="{FF2B5EF4-FFF2-40B4-BE49-F238E27FC236}">
                <a16:creationId xmlns:a16="http://schemas.microsoft.com/office/drawing/2014/main" id="{CB161AE2-37C3-5502-7361-AADCDC80B7D7}"/>
              </a:ext>
              <a:ext uri="{C183D7F6-B498-43B3-948B-1728B52AA6E4}">
                <adec:decorative xmlns:adec="http://schemas.microsoft.com/office/drawing/2017/decorative" val="1"/>
              </a:ext>
            </a:extLst>
          </p:cNvPr>
          <p:cNvCxnSpPr>
            <a:cxnSpLocks/>
          </p:cNvCxnSpPr>
          <p:nvPr/>
        </p:nvCxnSpPr>
        <p:spPr>
          <a:xfrm flipV="1">
            <a:off x="426729" y="1488947"/>
            <a:ext cx="0" cy="3264200"/>
          </a:xfrm>
          <a:prstGeom prst="straightConnector1">
            <a:avLst/>
          </a:prstGeom>
          <a:ln>
            <a:solidFill>
              <a:schemeClr val="tx1"/>
            </a:solidFill>
            <a:tailEnd type="triangle"/>
          </a:ln>
        </p:spPr>
        <p:style>
          <a:lnRef idx="2">
            <a:schemeClr val="accent4"/>
          </a:lnRef>
          <a:fillRef idx="0">
            <a:schemeClr val="accent4"/>
          </a:fillRef>
          <a:effectRef idx="1">
            <a:schemeClr val="accent4"/>
          </a:effectRef>
          <a:fontRef idx="minor">
            <a:schemeClr val="tx1"/>
          </a:fontRef>
        </p:style>
      </p:cxnSp>
      <p:grpSp>
        <p:nvGrpSpPr>
          <p:cNvPr id="4" name="Group 3" descr="Diagram illustrating how the FLP may add value for 'Sprinters'">
            <a:extLst>
              <a:ext uri="{FF2B5EF4-FFF2-40B4-BE49-F238E27FC236}">
                <a16:creationId xmlns:a16="http://schemas.microsoft.com/office/drawing/2014/main" id="{AA7BC339-DDB2-DF73-A5C7-99027A39C790}"/>
              </a:ext>
            </a:extLst>
          </p:cNvPr>
          <p:cNvGrpSpPr/>
          <p:nvPr/>
        </p:nvGrpSpPr>
        <p:grpSpPr>
          <a:xfrm>
            <a:off x="172843" y="1354835"/>
            <a:ext cx="5831324" cy="4233201"/>
            <a:chOff x="172843" y="1354835"/>
            <a:chExt cx="5831324" cy="4233201"/>
          </a:xfrm>
        </p:grpSpPr>
        <p:sp>
          <p:nvSpPr>
            <p:cNvPr id="147" name="TextBox 146">
              <a:extLst>
                <a:ext uri="{FF2B5EF4-FFF2-40B4-BE49-F238E27FC236}">
                  <a16:creationId xmlns:a16="http://schemas.microsoft.com/office/drawing/2014/main" id="{7CCC09FD-C23B-C6AF-D76E-84CC7B24EEF8}"/>
                </a:ext>
              </a:extLst>
            </p:cNvPr>
            <p:cNvSpPr txBox="1"/>
            <p:nvPr/>
          </p:nvSpPr>
          <p:spPr>
            <a:xfrm>
              <a:off x="2149889" y="1354835"/>
              <a:ext cx="2499402"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a:ln>
                    <a:noFill/>
                  </a:ln>
                  <a:solidFill>
                    <a:srgbClr val="EAEAEA">
                      <a:lumMod val="50000"/>
                    </a:srgbClr>
                  </a:solidFill>
                  <a:effectLst/>
                  <a:uLnTx/>
                  <a:uFillTx/>
                  <a:latin typeface="Arial Narrow"/>
                  <a:ea typeface="+mn-ea"/>
                  <a:cs typeface="+mn-cs"/>
                </a:rPr>
                <a:t>How the FLP may add value for ‘Sprinters’</a:t>
              </a:r>
            </a:p>
          </p:txBody>
        </p:sp>
        <p:sp>
          <p:nvSpPr>
            <p:cNvPr id="42" name="TextBox 41">
              <a:extLst>
                <a:ext uri="{FF2B5EF4-FFF2-40B4-BE49-F238E27FC236}">
                  <a16:creationId xmlns:a16="http://schemas.microsoft.com/office/drawing/2014/main" id="{39301972-6DC4-F0EE-0EA7-82DB6C05F845}"/>
                </a:ext>
              </a:extLst>
            </p:cNvPr>
            <p:cNvSpPr txBox="1"/>
            <p:nvPr/>
          </p:nvSpPr>
          <p:spPr>
            <a:xfrm rot="16200000">
              <a:off x="-569027" y="3592641"/>
              <a:ext cx="1729961" cy="246221"/>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0" i="1" u="none" strike="noStrike" kern="1200" cap="none" spc="0" normalizeH="0" baseline="0" noProof="0">
                  <a:ln>
                    <a:noFill/>
                  </a:ln>
                  <a:solidFill>
                    <a:srgbClr val="EAEAEA">
                      <a:lumMod val="50000"/>
                    </a:srgbClr>
                  </a:solidFill>
                  <a:effectLst/>
                  <a:uLnTx/>
                  <a:uFillTx/>
                  <a:latin typeface="Arial Narrow"/>
                  <a:ea typeface="+mn-ea"/>
                  <a:cs typeface="+mn-cs"/>
                </a:rPr>
                <a:t>Quality of school leadership skills</a:t>
              </a:r>
            </a:p>
          </p:txBody>
        </p:sp>
        <p:sp>
          <p:nvSpPr>
            <p:cNvPr id="23" name="TextBox 22">
              <a:extLst>
                <a:ext uri="{FF2B5EF4-FFF2-40B4-BE49-F238E27FC236}">
                  <a16:creationId xmlns:a16="http://schemas.microsoft.com/office/drawing/2014/main" id="{4EC73439-7606-63AB-6DDE-4CA2728EE96E}"/>
                </a:ext>
              </a:extLst>
            </p:cNvPr>
            <p:cNvSpPr txBox="1"/>
            <p:nvPr/>
          </p:nvSpPr>
          <p:spPr>
            <a:xfrm>
              <a:off x="804090" y="4493421"/>
              <a:ext cx="2373232"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1" u="none" strike="noStrike" kern="1200" cap="none" spc="0" normalizeH="0" baseline="0" noProof="0">
                  <a:ln>
                    <a:noFill/>
                  </a:ln>
                  <a:solidFill>
                    <a:srgbClr val="EAEAEA">
                      <a:lumMod val="50000"/>
                    </a:srgbClr>
                  </a:solidFill>
                  <a:effectLst/>
                  <a:uLnTx/>
                  <a:uFillTx/>
                  <a:latin typeface="Arial Narrow"/>
                  <a:ea typeface="+mn-ea"/>
                  <a:cs typeface="+mn-cs"/>
                </a:rPr>
                <a:t>Years of experience (Teaching career)</a:t>
              </a:r>
            </a:p>
          </p:txBody>
        </p:sp>
        <p:cxnSp>
          <p:nvCxnSpPr>
            <p:cNvPr id="8" name="Straight Arrow Connector 7">
              <a:extLst>
                <a:ext uri="{FF2B5EF4-FFF2-40B4-BE49-F238E27FC236}">
                  <a16:creationId xmlns:a16="http://schemas.microsoft.com/office/drawing/2014/main" id="{D0B820C9-AAA3-D44E-6E6F-92FFC3C52AD0}"/>
                </a:ext>
                <a:ext uri="{C183D7F6-B498-43B3-948B-1728B52AA6E4}">
                  <adec:decorative xmlns:adec="http://schemas.microsoft.com/office/drawing/2017/decorative" val="1"/>
                </a:ext>
              </a:extLst>
            </p:cNvPr>
            <p:cNvCxnSpPr>
              <a:cxnSpLocks/>
            </p:cNvCxnSpPr>
            <p:nvPr/>
          </p:nvCxnSpPr>
          <p:spPr>
            <a:xfrm>
              <a:off x="426699" y="4777752"/>
              <a:ext cx="1402101" cy="0"/>
            </a:xfrm>
            <a:prstGeom prst="straightConnector1">
              <a:avLst/>
            </a:prstGeom>
            <a:ln>
              <a:solidFill>
                <a:schemeClr val="tx1"/>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7" name="Straight Arrow Connector 26">
              <a:extLst>
                <a:ext uri="{FF2B5EF4-FFF2-40B4-BE49-F238E27FC236}">
                  <a16:creationId xmlns:a16="http://schemas.microsoft.com/office/drawing/2014/main" id="{770B1D5E-DE05-BBCB-9343-2D4EEE4EF590}"/>
                </a:ext>
                <a:ext uri="{C183D7F6-B498-43B3-948B-1728B52AA6E4}">
                  <adec:decorative xmlns:adec="http://schemas.microsoft.com/office/drawing/2017/decorative" val="1"/>
                </a:ext>
              </a:extLst>
            </p:cNvPr>
            <p:cNvCxnSpPr>
              <a:cxnSpLocks/>
            </p:cNvCxnSpPr>
            <p:nvPr/>
          </p:nvCxnSpPr>
          <p:spPr>
            <a:xfrm>
              <a:off x="1417498" y="4777752"/>
              <a:ext cx="4379607" cy="0"/>
            </a:xfrm>
            <a:prstGeom prst="straightConnector1">
              <a:avLst/>
            </a:prstGeom>
            <a:ln>
              <a:solidFill>
                <a:schemeClr val="accent3"/>
              </a:solidFill>
              <a:prstDash val="dash"/>
              <a:tailEnd type="triangle"/>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B166EE6A-D6BD-E5B0-EBF2-5D36E28AFEEB}"/>
                </a:ext>
                <a:ext uri="{C183D7F6-B498-43B3-948B-1728B52AA6E4}">
                  <adec:decorative xmlns:adec="http://schemas.microsoft.com/office/drawing/2017/decorative" val="1"/>
                </a:ext>
              </a:extLst>
            </p:cNvPr>
            <p:cNvCxnSpPr>
              <a:cxnSpLocks/>
            </p:cNvCxnSpPr>
            <p:nvPr/>
          </p:nvCxnSpPr>
          <p:spPr>
            <a:xfrm flipV="1">
              <a:off x="1417498" y="4717493"/>
              <a:ext cx="0" cy="1201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B1622880-8A15-A909-07DA-9E5208D91258}"/>
                </a:ext>
              </a:extLst>
            </p:cNvPr>
            <p:cNvSpPr txBox="1"/>
            <p:nvPr/>
          </p:nvSpPr>
          <p:spPr>
            <a:xfrm>
              <a:off x="1131813" y="4897940"/>
              <a:ext cx="571369"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3 years</a:t>
              </a:r>
            </a:p>
          </p:txBody>
        </p:sp>
        <p:cxnSp>
          <p:nvCxnSpPr>
            <p:cNvPr id="37" name="Straight Connector 36">
              <a:extLst>
                <a:ext uri="{FF2B5EF4-FFF2-40B4-BE49-F238E27FC236}">
                  <a16:creationId xmlns:a16="http://schemas.microsoft.com/office/drawing/2014/main" id="{4CA22A4D-6292-4640-F9A4-9053F9A32E6A}"/>
                </a:ext>
                <a:ext uri="{C183D7F6-B498-43B3-948B-1728B52AA6E4}">
                  <adec:decorative xmlns:adec="http://schemas.microsoft.com/office/drawing/2017/decorative" val="1"/>
                </a:ext>
              </a:extLst>
            </p:cNvPr>
            <p:cNvCxnSpPr>
              <a:cxnSpLocks/>
            </p:cNvCxnSpPr>
            <p:nvPr/>
          </p:nvCxnSpPr>
          <p:spPr>
            <a:xfrm flipV="1">
              <a:off x="2408239" y="4717493"/>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FB3D29CE-9768-519B-1244-13D53EF1AEAF}"/>
                </a:ext>
              </a:extLst>
            </p:cNvPr>
            <p:cNvSpPr txBox="1"/>
            <p:nvPr/>
          </p:nvSpPr>
          <p:spPr>
            <a:xfrm>
              <a:off x="2093985" y="4897940"/>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A9A9A9"/>
                  </a:solidFill>
                  <a:effectLst/>
                  <a:uLnTx/>
                  <a:uFillTx/>
                  <a:latin typeface="Arial Narrow"/>
                  <a:ea typeface="+mn-ea"/>
                  <a:cs typeface="+mn-cs"/>
                </a:rPr>
                <a:t> 6 years</a:t>
              </a:r>
            </a:p>
          </p:txBody>
        </p:sp>
        <p:cxnSp>
          <p:nvCxnSpPr>
            <p:cNvPr id="38" name="Straight Connector 37">
              <a:extLst>
                <a:ext uri="{FF2B5EF4-FFF2-40B4-BE49-F238E27FC236}">
                  <a16:creationId xmlns:a16="http://schemas.microsoft.com/office/drawing/2014/main" id="{F7AAE903-EB92-F56B-5CEE-A0C10BC1BDD6}"/>
                </a:ext>
                <a:ext uri="{C183D7F6-B498-43B3-948B-1728B52AA6E4}">
                  <adec:decorative xmlns:adec="http://schemas.microsoft.com/office/drawing/2017/decorative" val="1"/>
                </a:ext>
              </a:extLst>
            </p:cNvPr>
            <p:cNvCxnSpPr>
              <a:cxnSpLocks/>
            </p:cNvCxnSpPr>
            <p:nvPr/>
          </p:nvCxnSpPr>
          <p:spPr>
            <a:xfrm flipV="1">
              <a:off x="3398980" y="4717493"/>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8D2D590-1843-18B1-64B8-E43A2BAD46D9}"/>
                </a:ext>
              </a:extLst>
            </p:cNvPr>
            <p:cNvSpPr txBox="1"/>
            <p:nvPr/>
          </p:nvSpPr>
          <p:spPr>
            <a:xfrm>
              <a:off x="3084726" y="4897940"/>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A9A9A9"/>
                  </a:solidFill>
                  <a:effectLst/>
                  <a:uLnTx/>
                  <a:uFillTx/>
                  <a:latin typeface="Arial Narrow"/>
                  <a:ea typeface="+mn-ea"/>
                  <a:cs typeface="+mn-cs"/>
                </a:rPr>
                <a:t>9 years</a:t>
              </a:r>
            </a:p>
          </p:txBody>
        </p:sp>
        <p:cxnSp>
          <p:nvCxnSpPr>
            <p:cNvPr id="79" name="Straight Connector 78">
              <a:extLst>
                <a:ext uri="{FF2B5EF4-FFF2-40B4-BE49-F238E27FC236}">
                  <a16:creationId xmlns:a16="http://schemas.microsoft.com/office/drawing/2014/main" id="{848A5EF3-E71F-9783-853A-46EAF0317730}"/>
                </a:ext>
                <a:ext uri="{C183D7F6-B498-43B3-948B-1728B52AA6E4}">
                  <adec:decorative xmlns:adec="http://schemas.microsoft.com/office/drawing/2017/decorative" val="1"/>
                </a:ext>
              </a:extLst>
            </p:cNvPr>
            <p:cNvCxnSpPr>
              <a:cxnSpLocks/>
            </p:cNvCxnSpPr>
            <p:nvPr/>
          </p:nvCxnSpPr>
          <p:spPr>
            <a:xfrm flipV="1">
              <a:off x="4389721" y="4716145"/>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F8A18FE-CD48-A84B-6EB3-4D04C05F10D6}"/>
                </a:ext>
              </a:extLst>
            </p:cNvPr>
            <p:cNvSpPr txBox="1"/>
            <p:nvPr/>
          </p:nvSpPr>
          <p:spPr>
            <a:xfrm>
              <a:off x="1801681" y="5187926"/>
              <a:ext cx="4202486" cy="400110"/>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000" b="0" i="1" u="none" strike="noStrike" cap="none" spc="0" normalizeH="0" baseline="0">
                  <a:ln>
                    <a:noFill/>
                  </a:ln>
                  <a:solidFill>
                    <a:schemeClr val="accent2">
                      <a:lumMod val="50000"/>
                    </a:schemeClr>
                  </a:solidFill>
                  <a:effectLst/>
                  <a:uLnTx/>
                  <a:uFillTx/>
                  <a:latin typeface="Arial Narrow"/>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1" u="none" strike="noStrike" kern="1200" cap="none" spc="0" normalizeH="0" baseline="0" noProof="0">
                  <a:ln>
                    <a:noFill/>
                  </a:ln>
                  <a:solidFill>
                    <a:srgbClr val="A9A9A9"/>
                  </a:solidFill>
                  <a:effectLst/>
                  <a:uLnTx/>
                  <a:uFillTx/>
                  <a:latin typeface="Arial Narrow"/>
                  <a:ea typeface="+mn-ea"/>
                  <a:cs typeface="+mn-cs"/>
                </a:rPr>
                <a:t>Note that we cannot yet know what happens to the FLP participants more than 2 years after FLP, as the pilot has only been running since 2021.</a:t>
              </a:r>
            </a:p>
          </p:txBody>
        </p:sp>
        <p:sp>
          <p:nvSpPr>
            <p:cNvPr id="83" name="TextBox 82">
              <a:extLst>
                <a:ext uri="{FF2B5EF4-FFF2-40B4-BE49-F238E27FC236}">
                  <a16:creationId xmlns:a16="http://schemas.microsoft.com/office/drawing/2014/main" id="{B8E16258-9205-4D95-6687-AC2C3B5A0296}"/>
                </a:ext>
              </a:extLst>
            </p:cNvPr>
            <p:cNvSpPr txBox="1"/>
            <p:nvPr/>
          </p:nvSpPr>
          <p:spPr>
            <a:xfrm>
              <a:off x="4072308" y="4897940"/>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A9A9A9"/>
                  </a:solidFill>
                  <a:effectLst/>
                  <a:uLnTx/>
                  <a:uFillTx/>
                  <a:latin typeface="Arial Narrow"/>
                  <a:ea typeface="+mn-ea"/>
                  <a:cs typeface="+mn-cs"/>
                </a:rPr>
                <a:t>12 years</a:t>
              </a:r>
            </a:p>
          </p:txBody>
        </p:sp>
        <p:cxnSp>
          <p:nvCxnSpPr>
            <p:cNvPr id="39" name="Straight Connector 38">
              <a:extLst>
                <a:ext uri="{FF2B5EF4-FFF2-40B4-BE49-F238E27FC236}">
                  <a16:creationId xmlns:a16="http://schemas.microsoft.com/office/drawing/2014/main" id="{C11C0A5E-CD60-DACE-B2E2-F478D313AAEC}"/>
                </a:ext>
                <a:ext uri="{C183D7F6-B498-43B3-948B-1728B52AA6E4}">
                  <adec:decorative xmlns:adec="http://schemas.microsoft.com/office/drawing/2017/decorative" val="1"/>
                </a:ext>
              </a:extLst>
            </p:cNvPr>
            <p:cNvCxnSpPr>
              <a:cxnSpLocks/>
            </p:cNvCxnSpPr>
            <p:nvPr/>
          </p:nvCxnSpPr>
          <p:spPr>
            <a:xfrm flipV="1">
              <a:off x="5380462" y="4717493"/>
              <a:ext cx="0" cy="120188"/>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B0141C84-9DB3-09E5-91C6-1603C42AB9F8}"/>
                </a:ext>
              </a:extLst>
            </p:cNvPr>
            <p:cNvSpPr txBox="1"/>
            <p:nvPr/>
          </p:nvSpPr>
          <p:spPr>
            <a:xfrm>
              <a:off x="5059891" y="4897940"/>
              <a:ext cx="62850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A9A9A9"/>
                  </a:solidFill>
                  <a:effectLst/>
                  <a:uLnTx/>
                  <a:uFillTx/>
                  <a:latin typeface="Arial Narrow"/>
                  <a:ea typeface="+mn-ea"/>
                  <a:cs typeface="+mn-cs"/>
                </a:rPr>
                <a:t>15 years</a:t>
              </a:r>
            </a:p>
          </p:txBody>
        </p:sp>
        <p:cxnSp>
          <p:nvCxnSpPr>
            <p:cNvPr id="96" name="Straight Connector 95">
              <a:extLst>
                <a:ext uri="{FF2B5EF4-FFF2-40B4-BE49-F238E27FC236}">
                  <a16:creationId xmlns:a16="http://schemas.microsoft.com/office/drawing/2014/main" id="{1FF98A0B-97EC-5AF1-8056-571D83127C03}"/>
                </a:ext>
                <a:ext uri="{C183D7F6-B498-43B3-948B-1728B52AA6E4}">
                  <adec:decorative xmlns:adec="http://schemas.microsoft.com/office/drawing/2017/decorative" val="1"/>
                </a:ext>
              </a:extLst>
            </p:cNvPr>
            <p:cNvCxnSpPr/>
            <p:nvPr/>
          </p:nvCxnSpPr>
          <p:spPr>
            <a:xfrm>
              <a:off x="426699" y="2945257"/>
              <a:ext cx="5462862" cy="0"/>
            </a:xfrm>
            <a:prstGeom prst="line">
              <a:avLst/>
            </a:prstGeom>
            <a:ln>
              <a:solidFill>
                <a:schemeClr val="accent3"/>
              </a:solidFill>
              <a:prstDash val="sysDash"/>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97" name="TextBox 96">
              <a:extLst>
                <a:ext uri="{FF2B5EF4-FFF2-40B4-BE49-F238E27FC236}">
                  <a16:creationId xmlns:a16="http://schemas.microsoft.com/office/drawing/2014/main" id="{087AAA70-B157-DADA-3C0B-BFDEBFA2DEFF}"/>
                </a:ext>
              </a:extLst>
            </p:cNvPr>
            <p:cNvSpPr txBox="1"/>
            <p:nvPr/>
          </p:nvSpPr>
          <p:spPr>
            <a:xfrm>
              <a:off x="405539" y="2936709"/>
              <a:ext cx="973146" cy="553998"/>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0" i="1" u="none" strike="noStrike" kern="1200" cap="none" spc="0" normalizeH="0" baseline="0" noProof="0">
                  <a:ln>
                    <a:noFill/>
                  </a:ln>
                  <a:solidFill>
                    <a:srgbClr val="EAEAEA">
                      <a:lumMod val="50000"/>
                    </a:srgbClr>
                  </a:solidFill>
                  <a:effectLst/>
                  <a:uLnTx/>
                  <a:uFillTx/>
                  <a:latin typeface="Arial Narrow"/>
                  <a:ea typeface="+mn-ea"/>
                  <a:cs typeface="+mn-cs"/>
                </a:rPr>
                <a:t>Threshold of quality to avoid burnout</a:t>
              </a:r>
            </a:p>
          </p:txBody>
        </p:sp>
        <p:sp>
          <p:nvSpPr>
            <p:cNvPr id="114" name="TextBox 113">
              <a:extLst>
                <a:ext uri="{FF2B5EF4-FFF2-40B4-BE49-F238E27FC236}">
                  <a16:creationId xmlns:a16="http://schemas.microsoft.com/office/drawing/2014/main" id="{5ABE03DF-3C06-B92A-A6A0-93DA6B591207}"/>
                </a:ext>
              </a:extLst>
            </p:cNvPr>
            <p:cNvSpPr txBox="1"/>
            <p:nvPr/>
          </p:nvSpPr>
          <p:spPr>
            <a:xfrm>
              <a:off x="654702" y="2437861"/>
              <a:ext cx="808882" cy="400110"/>
            </a:xfrm>
            <a:prstGeom prst="rect">
              <a:avLst/>
            </a:prstGeom>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AU" sz="1000" b="1" i="0" u="none" strike="noStrike" kern="1200" cap="none" spc="0" normalizeH="0" baseline="0" noProof="0">
                  <a:ln>
                    <a:noFill/>
                  </a:ln>
                  <a:solidFill>
                    <a:srgbClr val="A7D146">
                      <a:lumMod val="75000"/>
                    </a:srgbClr>
                  </a:solidFill>
                  <a:effectLst/>
                  <a:uLnTx/>
                  <a:uFillTx/>
                  <a:latin typeface="Arial Narrow"/>
                  <a:ea typeface="+mn-ea"/>
                  <a:cs typeface="+mn-cs"/>
                </a:rPr>
                <a:t>Sprinters with the FLP</a:t>
              </a:r>
            </a:p>
          </p:txBody>
        </p:sp>
        <p:sp>
          <p:nvSpPr>
            <p:cNvPr id="108" name="Freeform 107">
              <a:extLst>
                <a:ext uri="{FF2B5EF4-FFF2-40B4-BE49-F238E27FC236}">
                  <a16:creationId xmlns:a16="http://schemas.microsoft.com/office/drawing/2014/main" id="{26347414-CEA6-1116-C559-E219A41BEB51}"/>
                </a:ext>
                <a:ext uri="{C183D7F6-B498-43B3-948B-1728B52AA6E4}">
                  <adec:decorative xmlns:adec="http://schemas.microsoft.com/office/drawing/2017/decorative" val="1"/>
                </a:ext>
              </a:extLst>
            </p:cNvPr>
            <p:cNvSpPr/>
            <p:nvPr/>
          </p:nvSpPr>
          <p:spPr>
            <a:xfrm>
              <a:off x="1134017" y="1763766"/>
              <a:ext cx="4539054" cy="2528068"/>
            </a:xfrm>
            <a:custGeom>
              <a:avLst/>
              <a:gdLst>
                <a:gd name="connsiteX0" fmla="*/ 5369 w 3369354"/>
                <a:gd name="connsiteY0" fmla="*/ 1410453 h 1410453"/>
                <a:gd name="connsiteX1" fmla="*/ 533875 w 3369354"/>
                <a:gd name="connsiteY1" fmla="*/ 194049 h 1410453"/>
                <a:gd name="connsiteX2" fmla="*/ 3369354 w 3369354"/>
                <a:gd name="connsiteY2" fmla="*/ 43047 h 1410453"/>
                <a:gd name="connsiteX0" fmla="*/ 822 w 3364807"/>
                <a:gd name="connsiteY0" fmla="*/ 1450227 h 1450227"/>
                <a:gd name="connsiteX1" fmla="*/ 764220 w 3364807"/>
                <a:gd name="connsiteY1" fmla="*/ 141544 h 1450227"/>
                <a:gd name="connsiteX2" fmla="*/ 3364807 w 3364807"/>
                <a:gd name="connsiteY2" fmla="*/ 82821 h 1450227"/>
                <a:gd name="connsiteX0" fmla="*/ 506 w 3364491"/>
                <a:gd name="connsiteY0" fmla="*/ 1450227 h 1450227"/>
                <a:gd name="connsiteX1" fmla="*/ 763904 w 3364491"/>
                <a:gd name="connsiteY1" fmla="*/ 141544 h 1450227"/>
                <a:gd name="connsiteX2" fmla="*/ 3364491 w 3364491"/>
                <a:gd name="connsiteY2" fmla="*/ 82821 h 1450227"/>
                <a:gd name="connsiteX0" fmla="*/ 663 w 3364648"/>
                <a:gd name="connsiteY0" fmla="*/ 1422293 h 1422293"/>
                <a:gd name="connsiteX1" fmla="*/ 671782 w 3364648"/>
                <a:gd name="connsiteY1" fmla="*/ 172333 h 1422293"/>
                <a:gd name="connsiteX2" fmla="*/ 3364648 w 3364648"/>
                <a:gd name="connsiteY2" fmla="*/ 54887 h 1422293"/>
                <a:gd name="connsiteX0" fmla="*/ 663 w 3364648"/>
                <a:gd name="connsiteY0" fmla="*/ 1442470 h 1442470"/>
                <a:gd name="connsiteX1" fmla="*/ 671782 w 3364648"/>
                <a:gd name="connsiteY1" fmla="*/ 192510 h 1442470"/>
                <a:gd name="connsiteX2" fmla="*/ 3364648 w 3364648"/>
                <a:gd name="connsiteY2" fmla="*/ 75064 h 1442470"/>
                <a:gd name="connsiteX0" fmla="*/ 1037 w 3365022"/>
                <a:gd name="connsiteY0" fmla="*/ 1442470 h 1442470"/>
                <a:gd name="connsiteX1" fmla="*/ 672156 w 3365022"/>
                <a:gd name="connsiteY1" fmla="*/ 192510 h 1442470"/>
                <a:gd name="connsiteX2" fmla="*/ 3365022 w 3365022"/>
                <a:gd name="connsiteY2" fmla="*/ 75064 h 1442470"/>
                <a:gd name="connsiteX0" fmla="*/ 0 w 3363985"/>
                <a:gd name="connsiteY0" fmla="*/ 1442470 h 1442470"/>
                <a:gd name="connsiteX1" fmla="*/ 671119 w 3363985"/>
                <a:gd name="connsiteY1" fmla="*/ 192510 h 1442470"/>
                <a:gd name="connsiteX2" fmla="*/ 3363985 w 3363985"/>
                <a:gd name="connsiteY2" fmla="*/ 75064 h 1442470"/>
                <a:gd name="connsiteX0" fmla="*/ 0 w 3363985"/>
                <a:gd name="connsiteY0" fmla="*/ 1477570 h 1477570"/>
                <a:gd name="connsiteX1" fmla="*/ 671119 w 3363985"/>
                <a:gd name="connsiteY1" fmla="*/ 227610 h 1477570"/>
                <a:gd name="connsiteX2" fmla="*/ 3363985 w 3363985"/>
                <a:gd name="connsiteY2" fmla="*/ 34663 h 1477570"/>
                <a:gd name="connsiteX0" fmla="*/ 0 w 3363985"/>
                <a:gd name="connsiteY0" fmla="*/ 1451624 h 1451624"/>
                <a:gd name="connsiteX1" fmla="*/ 671119 w 3363985"/>
                <a:gd name="connsiteY1" fmla="*/ 201664 h 1451624"/>
                <a:gd name="connsiteX2" fmla="*/ 3363985 w 3363985"/>
                <a:gd name="connsiteY2" fmla="*/ 8717 h 1451624"/>
                <a:gd name="connsiteX0" fmla="*/ 0 w 3363985"/>
                <a:gd name="connsiteY0" fmla="*/ 1447946 h 1447946"/>
                <a:gd name="connsiteX1" fmla="*/ 671119 w 3363985"/>
                <a:gd name="connsiteY1" fmla="*/ 197986 h 1447946"/>
                <a:gd name="connsiteX2" fmla="*/ 3363985 w 3363985"/>
                <a:gd name="connsiteY2" fmla="*/ 5039 h 1447946"/>
                <a:gd name="connsiteX0" fmla="*/ 0 w 3363985"/>
                <a:gd name="connsiteY0" fmla="*/ 1535343 h 1535343"/>
                <a:gd name="connsiteX1" fmla="*/ 671119 w 3363985"/>
                <a:gd name="connsiteY1" fmla="*/ 285383 h 1535343"/>
                <a:gd name="connsiteX2" fmla="*/ 3363985 w 3363985"/>
                <a:gd name="connsiteY2" fmla="*/ 157 h 1535343"/>
                <a:gd name="connsiteX0" fmla="*/ 0 w 3363985"/>
                <a:gd name="connsiteY0" fmla="*/ 1535186 h 1535186"/>
                <a:gd name="connsiteX1" fmla="*/ 671119 w 3363985"/>
                <a:gd name="connsiteY1" fmla="*/ 285226 h 1535186"/>
                <a:gd name="connsiteX2" fmla="*/ 3363985 w 3363985"/>
                <a:gd name="connsiteY2" fmla="*/ 0 h 1535186"/>
                <a:gd name="connsiteX0" fmla="*/ 0 w 3363985"/>
                <a:gd name="connsiteY0" fmla="*/ 1535343 h 1535343"/>
                <a:gd name="connsiteX1" fmla="*/ 671119 w 3363985"/>
                <a:gd name="connsiteY1" fmla="*/ 285383 h 1535343"/>
                <a:gd name="connsiteX2" fmla="*/ 3363985 w 3363985"/>
                <a:gd name="connsiteY2" fmla="*/ 157 h 1535343"/>
              </a:gdLst>
              <a:ahLst/>
              <a:cxnLst>
                <a:cxn ang="0">
                  <a:pos x="connsiteX0" y="connsiteY0"/>
                </a:cxn>
                <a:cxn ang="0">
                  <a:pos x="connsiteX1" y="connsiteY1"/>
                </a:cxn>
                <a:cxn ang="0">
                  <a:pos x="connsiteX2" y="connsiteY2"/>
                </a:cxn>
              </a:cxnLst>
              <a:rect l="l" t="t" r="r" b="b"/>
              <a:pathLst>
                <a:path w="3363985" h="1535343">
                  <a:moveTo>
                    <a:pt x="0" y="1535343"/>
                  </a:moveTo>
                  <a:cubicBezTo>
                    <a:pt x="92978" y="940423"/>
                    <a:pt x="110455" y="541247"/>
                    <a:pt x="671119" y="285383"/>
                  </a:cubicBezTo>
                  <a:cubicBezTo>
                    <a:pt x="1231783" y="29519"/>
                    <a:pt x="2402047" y="-2639"/>
                    <a:pt x="3363985" y="157"/>
                  </a:cubicBezTo>
                </a:path>
              </a:pathLst>
            </a:custGeom>
            <a:ln w="28575">
              <a:solidFill>
                <a:schemeClr val="accent6">
                  <a:lumMod val="75000"/>
                </a:schemeClr>
              </a:solidFill>
              <a:prstDash val="solid"/>
              <a:headEnd type="oval"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sp>
          <p:nvSpPr>
            <p:cNvPr id="111" name="TextBox 110">
              <a:extLst>
                <a:ext uri="{FF2B5EF4-FFF2-40B4-BE49-F238E27FC236}">
                  <a16:creationId xmlns:a16="http://schemas.microsoft.com/office/drawing/2014/main" id="{BD609937-9063-8218-CDA2-6CAA7367F629}"/>
                </a:ext>
              </a:extLst>
            </p:cNvPr>
            <p:cNvSpPr txBox="1"/>
            <p:nvPr/>
          </p:nvSpPr>
          <p:spPr>
            <a:xfrm>
              <a:off x="2929645" y="2969505"/>
              <a:ext cx="2753089" cy="246221"/>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1" i="0" u="none" strike="noStrike" kern="1200" cap="none" spc="0" normalizeH="0" baseline="0" noProof="0">
                  <a:ln>
                    <a:noFill/>
                  </a:ln>
                  <a:solidFill>
                    <a:srgbClr val="941100">
                      <a:lumMod val="60000"/>
                      <a:lumOff val="40000"/>
                    </a:srgbClr>
                  </a:solidFill>
                  <a:effectLst/>
                  <a:uLnTx/>
                  <a:uFillTx/>
                  <a:latin typeface="Arial Narrow"/>
                  <a:ea typeface="+mn-ea"/>
                  <a:cs typeface="+mn-cs"/>
                </a:rPr>
                <a:t>Sprinters without any professional development</a:t>
              </a:r>
            </a:p>
          </p:txBody>
        </p:sp>
        <p:sp>
          <p:nvSpPr>
            <p:cNvPr id="112" name="Freeform 111">
              <a:extLst>
                <a:ext uri="{FF2B5EF4-FFF2-40B4-BE49-F238E27FC236}">
                  <a16:creationId xmlns:a16="http://schemas.microsoft.com/office/drawing/2014/main" id="{4C2331E8-CE67-F6F8-1100-4829DF373E2F}"/>
                </a:ext>
                <a:ext uri="{C183D7F6-B498-43B3-948B-1728B52AA6E4}">
                  <adec:decorative xmlns:adec="http://schemas.microsoft.com/office/drawing/2017/decorative" val="1"/>
                </a:ext>
              </a:extLst>
            </p:cNvPr>
            <p:cNvSpPr/>
            <p:nvPr/>
          </p:nvSpPr>
          <p:spPr>
            <a:xfrm>
              <a:off x="418746" y="4307125"/>
              <a:ext cx="713068" cy="457331"/>
            </a:xfrm>
            <a:custGeom>
              <a:avLst/>
              <a:gdLst>
                <a:gd name="connsiteX0" fmla="*/ 1541526 w 1541526"/>
                <a:gd name="connsiteY0" fmla="*/ 0 h 1197273"/>
                <a:gd name="connsiteX1" fmla="*/ 1541526 w 1541526"/>
                <a:gd name="connsiteY1" fmla="*/ 618801 h 1197273"/>
                <a:gd name="connsiteX2" fmla="*/ 0 w 1541526"/>
                <a:gd name="connsiteY2" fmla="*/ 1197273 h 1197273"/>
                <a:gd name="connsiteX3" fmla="*/ 671119 w 1541526"/>
                <a:gd name="connsiteY3" fmla="*/ 169444 h 1197273"/>
                <a:gd name="connsiteX4" fmla="*/ 1515908 w 1541526"/>
                <a:gd name="connsiteY4" fmla="*/ 2171 h 1197273"/>
                <a:gd name="connsiteX0" fmla="*/ 1541526 w 1541526"/>
                <a:gd name="connsiteY0" fmla="*/ 0 h 1197273"/>
                <a:gd name="connsiteX1" fmla="*/ 0 w 1541526"/>
                <a:gd name="connsiteY1" fmla="*/ 1197273 h 1197273"/>
                <a:gd name="connsiteX2" fmla="*/ 671119 w 1541526"/>
                <a:gd name="connsiteY2" fmla="*/ 169444 h 1197273"/>
                <a:gd name="connsiteX3" fmla="*/ 1515908 w 1541526"/>
                <a:gd name="connsiteY3" fmla="*/ 2171 h 1197273"/>
                <a:gd name="connsiteX4" fmla="*/ 1541526 w 1541526"/>
                <a:gd name="connsiteY4" fmla="*/ 0 h 1197273"/>
                <a:gd name="connsiteX0" fmla="*/ 0 w 1632966"/>
                <a:gd name="connsiteY0" fmla="*/ 1195107 h 1195107"/>
                <a:gd name="connsiteX1" fmla="*/ 671119 w 1632966"/>
                <a:gd name="connsiteY1" fmla="*/ 167278 h 1195107"/>
                <a:gd name="connsiteX2" fmla="*/ 1515908 w 1632966"/>
                <a:gd name="connsiteY2" fmla="*/ 5 h 1195107"/>
                <a:gd name="connsiteX3" fmla="*/ 1632966 w 1632966"/>
                <a:gd name="connsiteY3" fmla="*/ 89274 h 1195107"/>
                <a:gd name="connsiteX0" fmla="*/ 0 w 1515908"/>
                <a:gd name="connsiteY0" fmla="*/ 1195102 h 1195102"/>
                <a:gd name="connsiteX1" fmla="*/ 671119 w 1515908"/>
                <a:gd name="connsiteY1" fmla="*/ 167273 h 1195102"/>
                <a:gd name="connsiteX2" fmla="*/ 1515908 w 1515908"/>
                <a:gd name="connsiteY2" fmla="*/ 0 h 1195102"/>
                <a:gd name="connsiteX0" fmla="*/ 0 w 1700466"/>
                <a:gd name="connsiteY0" fmla="*/ 1203491 h 1203491"/>
                <a:gd name="connsiteX1" fmla="*/ 671119 w 1700466"/>
                <a:gd name="connsiteY1" fmla="*/ 175662 h 1203491"/>
                <a:gd name="connsiteX2" fmla="*/ 1700466 w 1700466"/>
                <a:gd name="connsiteY2" fmla="*/ 0 h 1203491"/>
                <a:gd name="connsiteX0" fmla="*/ 0 w 1700466"/>
                <a:gd name="connsiteY0" fmla="*/ 1203491 h 1203491"/>
                <a:gd name="connsiteX1" fmla="*/ 671119 w 1700466"/>
                <a:gd name="connsiteY1" fmla="*/ 175662 h 1203491"/>
                <a:gd name="connsiteX2" fmla="*/ 1700466 w 1700466"/>
                <a:gd name="connsiteY2" fmla="*/ 0 h 1203491"/>
                <a:gd name="connsiteX0" fmla="*/ 0 w 2572921"/>
                <a:gd name="connsiteY0" fmla="*/ 1530661 h 1530661"/>
                <a:gd name="connsiteX1" fmla="*/ 1543574 w 2572921"/>
                <a:gd name="connsiteY1" fmla="*/ 175662 h 1530661"/>
                <a:gd name="connsiteX2" fmla="*/ 2572921 w 2572921"/>
                <a:gd name="connsiteY2" fmla="*/ 0 h 1530661"/>
                <a:gd name="connsiteX0" fmla="*/ 0 w 5039285"/>
                <a:gd name="connsiteY0" fmla="*/ 1648107 h 1648107"/>
                <a:gd name="connsiteX1" fmla="*/ 1543574 w 5039285"/>
                <a:gd name="connsiteY1" fmla="*/ 293108 h 1648107"/>
                <a:gd name="connsiteX2" fmla="*/ 5039285 w 5039285"/>
                <a:gd name="connsiteY2" fmla="*/ 0 h 1648107"/>
                <a:gd name="connsiteX0" fmla="*/ 0 w 5039285"/>
                <a:gd name="connsiteY0" fmla="*/ 1648107 h 1648107"/>
                <a:gd name="connsiteX1" fmla="*/ 2567030 w 5039285"/>
                <a:gd name="connsiteY1" fmla="*/ 158884 h 1648107"/>
                <a:gd name="connsiteX2" fmla="*/ 5039285 w 5039285"/>
                <a:gd name="connsiteY2" fmla="*/ 0 h 1648107"/>
                <a:gd name="connsiteX0" fmla="*/ 0 w 5039285"/>
                <a:gd name="connsiteY0" fmla="*/ 1648107 h 1648107"/>
                <a:gd name="connsiteX1" fmla="*/ 2567030 w 5039285"/>
                <a:gd name="connsiteY1" fmla="*/ 158884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48107 h 1648107"/>
                <a:gd name="connsiteX1" fmla="*/ 2499918 w 5039285"/>
                <a:gd name="connsiteY1" fmla="*/ 108550 h 1648107"/>
                <a:gd name="connsiteX2" fmla="*/ 5039285 w 5039285"/>
                <a:gd name="connsiteY2" fmla="*/ 0 h 1648107"/>
                <a:gd name="connsiteX0" fmla="*/ 0 w 5039285"/>
                <a:gd name="connsiteY0" fmla="*/ 1653685 h 1653685"/>
                <a:gd name="connsiteX1" fmla="*/ 2499918 w 5039285"/>
                <a:gd name="connsiteY1" fmla="*/ 114128 h 1653685"/>
                <a:gd name="connsiteX2" fmla="*/ 5039285 w 5039285"/>
                <a:gd name="connsiteY2" fmla="*/ 5578 h 1653685"/>
                <a:gd name="connsiteX0" fmla="*/ 0 w 5039285"/>
                <a:gd name="connsiteY0" fmla="*/ 1656578 h 1656578"/>
                <a:gd name="connsiteX1" fmla="*/ 2684476 w 5039285"/>
                <a:gd name="connsiteY1" fmla="*/ 108632 h 1656578"/>
                <a:gd name="connsiteX2" fmla="*/ 5039285 w 5039285"/>
                <a:gd name="connsiteY2" fmla="*/ 8471 h 1656578"/>
                <a:gd name="connsiteX0" fmla="*/ 0 w 5064452"/>
                <a:gd name="connsiteY0" fmla="*/ 1733735 h 1733735"/>
                <a:gd name="connsiteX1" fmla="*/ 2684476 w 5064452"/>
                <a:gd name="connsiteY1" fmla="*/ 185789 h 1733735"/>
                <a:gd name="connsiteX2" fmla="*/ 5064452 w 5064452"/>
                <a:gd name="connsiteY2" fmla="*/ 26905 h 1733735"/>
                <a:gd name="connsiteX0" fmla="*/ 0 w 5064452"/>
                <a:gd name="connsiteY0" fmla="*/ 1737075 h 1737075"/>
                <a:gd name="connsiteX1" fmla="*/ 2684476 w 5064452"/>
                <a:gd name="connsiteY1" fmla="*/ 189129 h 1737075"/>
                <a:gd name="connsiteX2" fmla="*/ 5064452 w 5064452"/>
                <a:gd name="connsiteY2" fmla="*/ 30245 h 1737075"/>
                <a:gd name="connsiteX0" fmla="*/ 0 w 5081230"/>
                <a:gd name="connsiteY0" fmla="*/ 1777477 h 1777477"/>
                <a:gd name="connsiteX1" fmla="*/ 2684476 w 5081230"/>
                <a:gd name="connsiteY1" fmla="*/ 229531 h 1777477"/>
                <a:gd name="connsiteX2" fmla="*/ 5081230 w 5081230"/>
                <a:gd name="connsiteY2" fmla="*/ 11924 h 1777477"/>
                <a:gd name="connsiteX0" fmla="*/ 0 w 5081230"/>
                <a:gd name="connsiteY0" fmla="*/ 1777477 h 1777477"/>
                <a:gd name="connsiteX1" fmla="*/ 2684476 w 5081230"/>
                <a:gd name="connsiteY1" fmla="*/ 229531 h 1777477"/>
                <a:gd name="connsiteX2" fmla="*/ 5081230 w 5081230"/>
                <a:gd name="connsiteY2" fmla="*/ 11924 h 1777477"/>
                <a:gd name="connsiteX0" fmla="*/ 0 w 5240620"/>
                <a:gd name="connsiteY0" fmla="*/ 1804822 h 1804822"/>
                <a:gd name="connsiteX1" fmla="*/ 2684476 w 5240620"/>
                <a:gd name="connsiteY1" fmla="*/ 256876 h 1804822"/>
                <a:gd name="connsiteX2" fmla="*/ 5240620 w 5240620"/>
                <a:gd name="connsiteY2" fmla="*/ 5713 h 1804822"/>
                <a:gd name="connsiteX0" fmla="*/ 0 w 5240620"/>
                <a:gd name="connsiteY0" fmla="*/ 1801292 h 1801292"/>
                <a:gd name="connsiteX1" fmla="*/ 2684476 w 5240620"/>
                <a:gd name="connsiteY1" fmla="*/ 253346 h 1801292"/>
                <a:gd name="connsiteX2" fmla="*/ 5240620 w 5240620"/>
                <a:gd name="connsiteY2" fmla="*/ 2183 h 1801292"/>
                <a:gd name="connsiteX0" fmla="*/ 0 w 5240620"/>
                <a:gd name="connsiteY0" fmla="*/ 1799358 h 1799358"/>
                <a:gd name="connsiteX1" fmla="*/ 2684476 w 5240620"/>
                <a:gd name="connsiteY1" fmla="*/ 251412 h 1799358"/>
                <a:gd name="connsiteX2" fmla="*/ 5240620 w 5240620"/>
                <a:gd name="connsiteY2" fmla="*/ 249 h 1799358"/>
                <a:gd name="connsiteX0" fmla="*/ 0 w 2684476"/>
                <a:gd name="connsiteY0" fmla="*/ 1547946 h 1547946"/>
                <a:gd name="connsiteX1" fmla="*/ 2684476 w 2684476"/>
                <a:gd name="connsiteY1" fmla="*/ 0 h 1547946"/>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46245"/>
                <a:gd name="connsiteY0" fmla="*/ 1203997 h 1203997"/>
                <a:gd name="connsiteX1" fmla="*/ 1946245 w 1946245"/>
                <a:gd name="connsiteY1" fmla="*/ 0 h 1203997"/>
                <a:gd name="connsiteX0" fmla="*/ 0 w 1929467"/>
                <a:gd name="connsiteY0" fmla="*/ 1195608 h 1195608"/>
                <a:gd name="connsiteX1" fmla="*/ 1929467 w 1929467"/>
                <a:gd name="connsiteY1" fmla="*/ 0 h 1195608"/>
              </a:gdLst>
              <a:ahLst/>
              <a:cxnLst>
                <a:cxn ang="0">
                  <a:pos x="connsiteX0" y="connsiteY0"/>
                </a:cxn>
                <a:cxn ang="0">
                  <a:pos x="connsiteX1" y="connsiteY1"/>
                </a:cxn>
              </a:cxnLst>
              <a:rect l="l" t="t" r="r" b="b"/>
              <a:pathLst>
                <a:path w="1929467" h="1195608">
                  <a:moveTo>
                    <a:pt x="0" y="1195608"/>
                  </a:moveTo>
                  <a:cubicBezTo>
                    <a:pt x="646651" y="790302"/>
                    <a:pt x="1265755" y="333407"/>
                    <a:pt x="1929467" y="0"/>
                  </a:cubicBezTo>
                </a:path>
              </a:pathLst>
            </a:custGeom>
            <a:ln w="28575">
              <a:solidFill>
                <a:schemeClr val="accent4">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sp>
          <p:nvSpPr>
            <p:cNvPr id="101" name="Freeform 100">
              <a:extLst>
                <a:ext uri="{FF2B5EF4-FFF2-40B4-BE49-F238E27FC236}">
                  <a16:creationId xmlns:a16="http://schemas.microsoft.com/office/drawing/2014/main" id="{323905E9-19B7-84C0-3590-0ABD4C7D7182}"/>
                </a:ext>
                <a:ext uri="{C183D7F6-B498-43B3-948B-1728B52AA6E4}">
                  <adec:decorative xmlns:adec="http://schemas.microsoft.com/office/drawing/2017/decorative" val="1"/>
                </a:ext>
              </a:extLst>
            </p:cNvPr>
            <p:cNvSpPr/>
            <p:nvPr/>
          </p:nvSpPr>
          <p:spPr>
            <a:xfrm>
              <a:off x="1131813" y="3097463"/>
              <a:ext cx="1700466" cy="1203491"/>
            </a:xfrm>
            <a:custGeom>
              <a:avLst/>
              <a:gdLst>
                <a:gd name="connsiteX0" fmla="*/ 1541526 w 1541526"/>
                <a:gd name="connsiteY0" fmla="*/ 0 h 1197273"/>
                <a:gd name="connsiteX1" fmla="*/ 1541526 w 1541526"/>
                <a:gd name="connsiteY1" fmla="*/ 618801 h 1197273"/>
                <a:gd name="connsiteX2" fmla="*/ 0 w 1541526"/>
                <a:gd name="connsiteY2" fmla="*/ 1197273 h 1197273"/>
                <a:gd name="connsiteX3" fmla="*/ 671119 w 1541526"/>
                <a:gd name="connsiteY3" fmla="*/ 169444 h 1197273"/>
                <a:gd name="connsiteX4" fmla="*/ 1515908 w 1541526"/>
                <a:gd name="connsiteY4" fmla="*/ 2171 h 1197273"/>
                <a:gd name="connsiteX0" fmla="*/ 1541526 w 1541526"/>
                <a:gd name="connsiteY0" fmla="*/ 0 h 1197273"/>
                <a:gd name="connsiteX1" fmla="*/ 0 w 1541526"/>
                <a:gd name="connsiteY1" fmla="*/ 1197273 h 1197273"/>
                <a:gd name="connsiteX2" fmla="*/ 671119 w 1541526"/>
                <a:gd name="connsiteY2" fmla="*/ 169444 h 1197273"/>
                <a:gd name="connsiteX3" fmla="*/ 1515908 w 1541526"/>
                <a:gd name="connsiteY3" fmla="*/ 2171 h 1197273"/>
                <a:gd name="connsiteX4" fmla="*/ 1541526 w 1541526"/>
                <a:gd name="connsiteY4" fmla="*/ 0 h 1197273"/>
                <a:gd name="connsiteX0" fmla="*/ 0 w 1632966"/>
                <a:gd name="connsiteY0" fmla="*/ 1195107 h 1195107"/>
                <a:gd name="connsiteX1" fmla="*/ 671119 w 1632966"/>
                <a:gd name="connsiteY1" fmla="*/ 167278 h 1195107"/>
                <a:gd name="connsiteX2" fmla="*/ 1515908 w 1632966"/>
                <a:gd name="connsiteY2" fmla="*/ 5 h 1195107"/>
                <a:gd name="connsiteX3" fmla="*/ 1632966 w 1632966"/>
                <a:gd name="connsiteY3" fmla="*/ 89274 h 1195107"/>
                <a:gd name="connsiteX0" fmla="*/ 0 w 1515908"/>
                <a:gd name="connsiteY0" fmla="*/ 1195102 h 1195102"/>
                <a:gd name="connsiteX1" fmla="*/ 671119 w 1515908"/>
                <a:gd name="connsiteY1" fmla="*/ 167273 h 1195102"/>
                <a:gd name="connsiteX2" fmla="*/ 1515908 w 1515908"/>
                <a:gd name="connsiteY2" fmla="*/ 0 h 1195102"/>
                <a:gd name="connsiteX0" fmla="*/ 0 w 1700466"/>
                <a:gd name="connsiteY0" fmla="*/ 1203491 h 1203491"/>
                <a:gd name="connsiteX1" fmla="*/ 671119 w 1700466"/>
                <a:gd name="connsiteY1" fmla="*/ 175662 h 1203491"/>
                <a:gd name="connsiteX2" fmla="*/ 1700466 w 1700466"/>
                <a:gd name="connsiteY2" fmla="*/ 0 h 1203491"/>
                <a:gd name="connsiteX0" fmla="*/ 0 w 1700466"/>
                <a:gd name="connsiteY0" fmla="*/ 1203491 h 1203491"/>
                <a:gd name="connsiteX1" fmla="*/ 671119 w 1700466"/>
                <a:gd name="connsiteY1" fmla="*/ 175662 h 1203491"/>
                <a:gd name="connsiteX2" fmla="*/ 1700466 w 1700466"/>
                <a:gd name="connsiteY2" fmla="*/ 0 h 1203491"/>
              </a:gdLst>
              <a:ahLst/>
              <a:cxnLst>
                <a:cxn ang="0">
                  <a:pos x="connsiteX0" y="connsiteY0"/>
                </a:cxn>
                <a:cxn ang="0">
                  <a:pos x="connsiteX1" y="connsiteY1"/>
                </a:cxn>
                <a:cxn ang="0">
                  <a:pos x="connsiteX2" y="connsiteY2"/>
                </a:cxn>
              </a:cxnLst>
              <a:rect l="l" t="t" r="r" b="b"/>
              <a:pathLst>
                <a:path w="1700466" h="1203491">
                  <a:moveTo>
                    <a:pt x="0" y="1203491"/>
                  </a:moveTo>
                  <a:cubicBezTo>
                    <a:pt x="92978" y="714295"/>
                    <a:pt x="110455" y="386057"/>
                    <a:pt x="671119" y="175662"/>
                  </a:cubicBezTo>
                  <a:cubicBezTo>
                    <a:pt x="881368" y="96765"/>
                    <a:pt x="1219287" y="1790"/>
                    <a:pt x="1700466" y="0"/>
                  </a:cubicBezTo>
                </a:path>
              </a:pathLst>
            </a:custGeom>
            <a:ln w="28575">
              <a:solidFill>
                <a:schemeClr val="accent4">
                  <a:lumMod val="40000"/>
                  <a:lumOff val="60000"/>
                </a:schemeClr>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sp>
          <p:nvSpPr>
            <p:cNvPr id="128" name="TextBox 127">
              <a:extLst>
                <a:ext uri="{FF2B5EF4-FFF2-40B4-BE49-F238E27FC236}">
                  <a16:creationId xmlns:a16="http://schemas.microsoft.com/office/drawing/2014/main" id="{10C44BA4-CE84-FF9C-62C9-A406AC1AB2A6}"/>
                </a:ext>
              </a:extLst>
            </p:cNvPr>
            <p:cNvSpPr txBox="1"/>
            <p:nvPr/>
          </p:nvSpPr>
          <p:spPr>
            <a:xfrm>
              <a:off x="1692693" y="4111624"/>
              <a:ext cx="1343567" cy="369332"/>
            </a:xfrm>
            <a:prstGeom prst="rect">
              <a:avLst/>
            </a:prstGeom>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900" b="0" i="1" u="none" strike="noStrike" kern="1200" cap="none" spc="0" normalizeH="0" baseline="0" noProof="0">
                  <a:ln>
                    <a:noFill/>
                  </a:ln>
                  <a:solidFill>
                    <a:srgbClr val="EAEAEA">
                      <a:lumMod val="25000"/>
                    </a:srgbClr>
                  </a:solidFill>
                  <a:effectLst/>
                  <a:uLnTx/>
                  <a:uFillTx/>
                  <a:latin typeface="Arial Narrow"/>
                  <a:ea typeface="+mn-ea"/>
                  <a:cs typeface="+mn-cs"/>
                </a:rPr>
                <a:t>Point of promotion to formal leadership position</a:t>
              </a:r>
            </a:p>
          </p:txBody>
        </p:sp>
        <p:cxnSp>
          <p:nvCxnSpPr>
            <p:cNvPr id="132" name="Straight Arrow Connector 131">
              <a:extLst>
                <a:ext uri="{FF2B5EF4-FFF2-40B4-BE49-F238E27FC236}">
                  <a16:creationId xmlns:a16="http://schemas.microsoft.com/office/drawing/2014/main" id="{54BCE718-9644-B76C-E6AC-4AB1CAE1B8EB}"/>
                </a:ext>
                <a:ext uri="{C183D7F6-B498-43B3-948B-1728B52AA6E4}">
                  <adec:decorative xmlns:adec="http://schemas.microsoft.com/office/drawing/2017/decorative" val="1"/>
                </a:ext>
              </a:extLst>
            </p:cNvPr>
            <p:cNvCxnSpPr>
              <a:cxnSpLocks/>
            </p:cNvCxnSpPr>
            <p:nvPr/>
          </p:nvCxnSpPr>
          <p:spPr>
            <a:xfrm flipH="1">
              <a:off x="1221058" y="4296290"/>
              <a:ext cx="469089" cy="0"/>
            </a:xfrm>
            <a:prstGeom prst="straightConnector1">
              <a:avLst/>
            </a:prstGeom>
            <a:ln w="9525">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69E8D364-9360-4D16-5C59-9275BBD3F041}"/>
                </a:ext>
              </a:extLst>
            </p:cNvPr>
            <p:cNvSpPr txBox="1"/>
            <p:nvPr/>
          </p:nvSpPr>
          <p:spPr>
            <a:xfrm>
              <a:off x="2157179" y="2320018"/>
              <a:ext cx="833960" cy="507831"/>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900" b="0" i="1" u="none" strike="noStrike" kern="1200" cap="none" spc="0" normalizeH="0" baseline="0" noProof="0">
                  <a:ln>
                    <a:noFill/>
                  </a:ln>
                  <a:solidFill>
                    <a:srgbClr val="EAEAEA">
                      <a:lumMod val="25000"/>
                    </a:srgbClr>
                  </a:solidFill>
                  <a:effectLst/>
                  <a:uLnTx/>
                  <a:uFillTx/>
                  <a:latin typeface="Arial Narrow"/>
                  <a:ea typeface="+mn-ea"/>
                  <a:cs typeface="+mn-cs"/>
                </a:rPr>
                <a:t>Increase in quality of school leaders</a:t>
              </a:r>
            </a:p>
          </p:txBody>
        </p:sp>
        <p:cxnSp>
          <p:nvCxnSpPr>
            <p:cNvPr id="120" name="Straight Arrow Connector 119">
              <a:extLst>
                <a:ext uri="{FF2B5EF4-FFF2-40B4-BE49-F238E27FC236}">
                  <a16:creationId xmlns:a16="http://schemas.microsoft.com/office/drawing/2014/main" id="{8BFB2EAB-08D6-4380-B6D2-2A2588DA081A}"/>
                </a:ext>
                <a:ext uri="{C183D7F6-B498-43B3-948B-1728B52AA6E4}">
                  <adec:decorative xmlns:adec="http://schemas.microsoft.com/office/drawing/2017/decorative" val="1"/>
                </a:ext>
              </a:extLst>
            </p:cNvPr>
            <p:cNvCxnSpPr>
              <a:cxnSpLocks/>
            </p:cNvCxnSpPr>
            <p:nvPr/>
          </p:nvCxnSpPr>
          <p:spPr>
            <a:xfrm>
              <a:off x="2574159" y="2105514"/>
              <a:ext cx="0" cy="936839"/>
            </a:xfrm>
            <a:prstGeom prst="straightConnector1">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E6ACB365-F3CF-13EE-3409-ABCC1A1CBF86}"/>
                </a:ext>
              </a:extLst>
            </p:cNvPr>
            <p:cNvSpPr txBox="1"/>
            <p:nvPr/>
          </p:nvSpPr>
          <p:spPr>
            <a:xfrm>
              <a:off x="3707516" y="2218633"/>
              <a:ext cx="891776" cy="507831"/>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900" b="0" i="1" u="none" strike="noStrike" kern="1200" cap="none" spc="0" normalizeH="0" baseline="0" noProof="0">
                  <a:ln>
                    <a:noFill/>
                  </a:ln>
                  <a:solidFill>
                    <a:srgbClr val="EAEAEA">
                      <a:lumMod val="25000"/>
                    </a:srgbClr>
                  </a:solidFill>
                  <a:effectLst/>
                  <a:uLnTx/>
                  <a:uFillTx/>
                  <a:latin typeface="Arial Narrow"/>
                  <a:ea typeface="+mn-ea"/>
                  <a:cs typeface="+mn-cs"/>
                </a:rPr>
                <a:t>Increase in retention of school leaders</a:t>
              </a:r>
            </a:p>
          </p:txBody>
        </p:sp>
        <p:cxnSp>
          <p:nvCxnSpPr>
            <p:cNvPr id="129" name="Straight Arrow Connector 128">
              <a:extLst>
                <a:ext uri="{FF2B5EF4-FFF2-40B4-BE49-F238E27FC236}">
                  <a16:creationId xmlns:a16="http://schemas.microsoft.com/office/drawing/2014/main" id="{AB7C1A9F-35B9-055B-901B-A81B4E83B37A}"/>
                </a:ext>
                <a:ext uri="{C183D7F6-B498-43B3-948B-1728B52AA6E4}">
                  <adec:decorative xmlns:adec="http://schemas.microsoft.com/office/drawing/2017/decorative" val="1"/>
                </a:ext>
              </a:extLst>
            </p:cNvPr>
            <p:cNvCxnSpPr>
              <a:cxnSpLocks/>
            </p:cNvCxnSpPr>
            <p:nvPr/>
          </p:nvCxnSpPr>
          <p:spPr>
            <a:xfrm flipV="1">
              <a:off x="2876996" y="1878055"/>
              <a:ext cx="2616985" cy="1146542"/>
            </a:xfrm>
            <a:prstGeom prst="straightConnector1">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8E1B679-2715-EB2C-7357-F73CDE3F9FDA}"/>
                </a:ext>
              </a:extLst>
            </p:cNvPr>
            <p:cNvSpPr txBox="1"/>
            <p:nvPr/>
          </p:nvSpPr>
          <p:spPr>
            <a:xfrm>
              <a:off x="4138528" y="3830684"/>
              <a:ext cx="1628944" cy="75405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a:ln>
                    <a:noFill/>
                  </a:ln>
                  <a:solidFill>
                    <a:schemeClr val="tx2">
                      <a:lumMod val="50000"/>
                    </a:schemeClr>
                  </a:solidFill>
                  <a:effectLst/>
                  <a:uLnTx/>
                  <a:uFillTx/>
                  <a:latin typeface="Arial Narrow"/>
                  <a:ea typeface="+mn-ea"/>
                  <a:cs typeface="+mn-cs"/>
                </a:rPr>
                <a:t>Legend</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chemeClr val="tx2">
                      <a:lumMod val="50000"/>
                    </a:schemeClr>
                  </a:solidFill>
                  <a:effectLst/>
                  <a:uLnTx/>
                  <a:uFillTx/>
                  <a:latin typeface="Arial Narrow"/>
                  <a:ea typeface="+mn-ea"/>
                  <a:cs typeface="+mn-cs"/>
                </a:rPr>
                <a:t>In a teaching role</a:t>
              </a:r>
            </a:p>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chemeClr val="tx2">
                      <a:lumMod val="50000"/>
                    </a:schemeClr>
                  </a:solidFill>
                  <a:effectLst/>
                  <a:uLnTx/>
                  <a:uFillTx/>
                  <a:latin typeface="Arial Narrow"/>
                  <a:ea typeface="+mn-ea"/>
                  <a:cs typeface="+mn-cs"/>
                </a:rPr>
                <a:t>In a leadership role</a:t>
              </a:r>
            </a:p>
          </p:txBody>
        </p:sp>
      </p:grpSp>
      <p:cxnSp>
        <p:nvCxnSpPr>
          <p:cNvPr id="13" name="Straight Connector 12">
            <a:extLst>
              <a:ext uri="{FF2B5EF4-FFF2-40B4-BE49-F238E27FC236}">
                <a16:creationId xmlns:a16="http://schemas.microsoft.com/office/drawing/2014/main" id="{33745CA5-B34A-190B-6A8E-C7B2F55981C1}"/>
              </a:ext>
              <a:ext uri="{C183D7F6-B498-43B3-948B-1728B52AA6E4}">
                <adec:decorative xmlns:adec="http://schemas.microsoft.com/office/drawing/2017/decorative" val="1"/>
              </a:ext>
            </a:extLst>
          </p:cNvPr>
          <p:cNvCxnSpPr/>
          <p:nvPr/>
        </p:nvCxnSpPr>
        <p:spPr>
          <a:xfrm>
            <a:off x="4267631" y="4429312"/>
            <a:ext cx="311093" cy="0"/>
          </a:xfrm>
          <a:prstGeom prst="line">
            <a:avLst/>
          </a:prstGeom>
          <a:ln w="28575">
            <a:solidFill>
              <a:schemeClr val="accent6"/>
            </a:solidFill>
            <a:prstDash val="solid"/>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BB0FC5DE-A175-CEE7-3A83-7E89329590A4}"/>
              </a:ext>
            </a:extLst>
          </p:cNvPr>
          <p:cNvSpPr txBox="1"/>
          <p:nvPr/>
        </p:nvSpPr>
        <p:spPr>
          <a:xfrm>
            <a:off x="6335262" y="1072266"/>
            <a:ext cx="3231283" cy="393954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dirty="0">
                <a:ln>
                  <a:noFill/>
                </a:ln>
                <a:solidFill>
                  <a:srgbClr val="941100"/>
                </a:solidFill>
                <a:effectLst/>
                <a:uLnTx/>
                <a:uFillTx/>
                <a:latin typeface="Arial Narrow"/>
                <a:ea typeface="+mn-ea"/>
                <a:cs typeface="+mn-cs"/>
              </a:rPr>
              <a:t>Comparing ‘Sprinters’ who complete the FLP to no professional development participation</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We know that for some participants, the FLP had no impact on promotion to formal leadership. These participants were already seeking promotions and would likely have entered into leadership positions regardless of the program.</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However, one of the key challenges in the regions is that early-career aspirant leaders go into leadership too early. They burn out without the tools to sustain themselves in leadership positions. </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We found that the FLP provides tools for ‘Sprinters’ to increase their quality of leadership and this may help prevent burnout, sustain their practice, and increase the likelihood that they will stay:</a:t>
            </a:r>
          </a:p>
          <a:p>
            <a:pPr marL="342900" marR="0" lvl="1" indent="-228600" algn="l" defTabSz="457200" rtl="0" eaLnBrk="1" fontAlgn="auto" latinLnBrk="0" hangingPunct="1">
              <a:lnSpc>
                <a:spcPct val="100000"/>
              </a:lnSpc>
              <a:spcBef>
                <a:spcPts val="0"/>
              </a:spcBef>
              <a:spcAft>
                <a:spcPts val="600"/>
              </a:spcAft>
              <a:buClr>
                <a:srgbClr val="931B2F"/>
              </a:buClr>
              <a:buSzPct val="100000"/>
              <a:buFontTx/>
              <a:buAutoNum type="arabicPeriod"/>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In leadership roles and </a:t>
            </a:r>
          </a:p>
          <a:p>
            <a:pPr marL="342900" marR="0" lvl="1" indent="-228600" algn="l" defTabSz="457200" rtl="0" eaLnBrk="1" fontAlgn="auto" latinLnBrk="0" hangingPunct="1">
              <a:lnSpc>
                <a:spcPct val="100000"/>
              </a:lnSpc>
              <a:spcBef>
                <a:spcPts val="0"/>
              </a:spcBef>
              <a:spcAft>
                <a:spcPts val="600"/>
              </a:spcAft>
              <a:buClr>
                <a:srgbClr val="931B2F"/>
              </a:buClr>
              <a:buSzPct val="100000"/>
              <a:buFontTx/>
              <a:buAutoNum type="arabicPeriod"/>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In regional / remote Australia</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AU" sz="1100" b="0" i="0" u="none" strike="noStrike" kern="1200" cap="none" spc="0" normalizeH="0" baseline="0" noProof="0" dirty="0">
                <a:ln>
                  <a:noFill/>
                </a:ln>
                <a:solidFill>
                  <a:srgbClr val="191919"/>
                </a:solidFill>
                <a:effectLst/>
                <a:uLnTx/>
                <a:uFillTx/>
                <a:latin typeface="Arial Narrow"/>
                <a:ea typeface="+mn-ea"/>
                <a:cs typeface="+mn-cs"/>
              </a:rPr>
              <a:t>It is possible that, without the FLP, these participants would seek other professional development opportunities. </a:t>
            </a:r>
          </a:p>
        </p:txBody>
      </p:sp>
      <p:sp>
        <p:nvSpPr>
          <p:cNvPr id="9" name="TextBox 8">
            <a:extLst>
              <a:ext uri="{FF2B5EF4-FFF2-40B4-BE49-F238E27FC236}">
                <a16:creationId xmlns:a16="http://schemas.microsoft.com/office/drawing/2014/main" id="{72E21FB7-108B-1722-2311-E0321D1A3FDD}"/>
              </a:ext>
            </a:extLst>
          </p:cNvPr>
          <p:cNvSpPr txBox="1"/>
          <p:nvPr/>
        </p:nvSpPr>
        <p:spPr>
          <a:xfrm>
            <a:off x="165148" y="6153641"/>
            <a:ext cx="6094788" cy="553998"/>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1" i="0" u="none" strike="noStrike" kern="1200" cap="none" spc="0" normalizeH="0" baseline="0" noProof="0">
                <a:ln>
                  <a:noFill/>
                </a:ln>
                <a:solidFill>
                  <a:srgbClr val="191919"/>
                </a:solidFill>
                <a:effectLst/>
                <a:uLnTx/>
                <a:uFillTx/>
                <a:latin typeface="Arial Narrow"/>
                <a:ea typeface="+mn-ea"/>
                <a:cs typeface="+mn-cs"/>
              </a:rPr>
              <a:t>Note</a:t>
            </a:r>
            <a:r>
              <a:rPr kumimoji="0" lang="en-AU" sz="1000" b="0" i="0" u="none" strike="noStrike" kern="1200" cap="none" spc="0" normalizeH="0" baseline="0" noProof="0">
                <a:ln>
                  <a:noFill/>
                </a:ln>
                <a:solidFill>
                  <a:srgbClr val="191919"/>
                </a:solidFill>
                <a:effectLst/>
                <a:uLnTx/>
                <a:uFillTx/>
                <a:latin typeface="Arial Narrow"/>
                <a:ea typeface="+mn-ea"/>
                <a:cs typeface="+mn-cs"/>
              </a:rPr>
              <a:t>: We have created the framework to visualise the value that the FLP brings compared to alternative cases. The vertical axis represents quality of leadership skills and the horizontal axis represents time. While this visualisation is informed by our fieldwork and independent data analysis, it has been created for illustrative purposes.</a:t>
            </a:r>
          </a:p>
        </p:txBody>
      </p:sp>
      <p:cxnSp>
        <p:nvCxnSpPr>
          <p:cNvPr id="12" name="Straight Connector 11">
            <a:extLst>
              <a:ext uri="{FF2B5EF4-FFF2-40B4-BE49-F238E27FC236}">
                <a16:creationId xmlns:a16="http://schemas.microsoft.com/office/drawing/2014/main" id="{B0E2AA69-626D-FFA4-CEAC-B7953E1B119F}"/>
              </a:ext>
              <a:ext uri="{C183D7F6-B498-43B3-948B-1728B52AA6E4}">
                <adec:decorative xmlns:adec="http://schemas.microsoft.com/office/drawing/2017/decorative" val="1"/>
              </a:ext>
            </a:extLst>
          </p:cNvPr>
          <p:cNvCxnSpPr/>
          <p:nvPr/>
        </p:nvCxnSpPr>
        <p:spPr>
          <a:xfrm>
            <a:off x="4267631" y="4197013"/>
            <a:ext cx="311093" cy="0"/>
          </a:xfrm>
          <a:prstGeom prst="line">
            <a:avLst/>
          </a:prstGeom>
          <a:ln w="28575">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2F4C1F7-29CE-337F-8395-ADAB001DFA5B}"/>
              </a:ext>
            </a:extLst>
          </p:cNvPr>
          <p:cNvSpPr txBox="1"/>
          <p:nvPr/>
        </p:nvSpPr>
        <p:spPr>
          <a:xfrm>
            <a:off x="9309100" y="6350000"/>
            <a:ext cx="312906"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A9A9A9"/>
                </a:solidFill>
                <a:effectLst/>
                <a:uLnTx/>
                <a:uFillTx/>
                <a:latin typeface="Arial Narrow"/>
                <a:ea typeface="+mn-ea"/>
                <a:cs typeface="+mn-cs"/>
              </a:rPr>
              <a:t>17</a:t>
            </a:r>
          </a:p>
        </p:txBody>
      </p:sp>
    </p:spTree>
    <p:extLst>
      <p:ext uri="{BB962C8B-B14F-4D97-AF65-F5344CB8AC3E}">
        <p14:creationId xmlns:p14="http://schemas.microsoft.com/office/powerpoint/2010/main" val="326159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3EAFA-ACE3-9952-A190-C38802B070D2}"/>
              </a:ext>
            </a:extLst>
          </p:cNvPr>
          <p:cNvSpPr>
            <a:spLocks noGrp="1"/>
          </p:cNvSpPr>
          <p:nvPr>
            <p:ph type="title"/>
          </p:nvPr>
        </p:nvSpPr>
        <p:spPr/>
        <p:txBody>
          <a:bodyPr/>
          <a:lstStyle/>
          <a:p>
            <a:pPr>
              <a:spcAft>
                <a:spcPts val="0"/>
              </a:spcAft>
            </a:pPr>
            <a:r>
              <a:rPr lang="en-US" sz="2400">
                <a:solidFill>
                  <a:schemeClr val="tx2"/>
                </a:solidFill>
                <a:latin typeface="Arial Narrow" panose="020B0604020202020204" pitchFamily="34" charset="0"/>
              </a:rPr>
              <a:t>Cost comparison</a:t>
            </a:r>
          </a:p>
        </p:txBody>
      </p:sp>
      <p:sp>
        <p:nvSpPr>
          <p:cNvPr id="2" name="Text Placeholder 1">
            <a:extLst>
              <a:ext uri="{FF2B5EF4-FFF2-40B4-BE49-F238E27FC236}">
                <a16:creationId xmlns:a16="http://schemas.microsoft.com/office/drawing/2014/main" id="{714E1C29-BD0C-DBBC-2F06-375B7A5BDE73}"/>
              </a:ext>
            </a:extLst>
          </p:cNvPr>
          <p:cNvSpPr>
            <a:spLocks noGrp="1"/>
          </p:cNvSpPr>
          <p:nvPr>
            <p:ph type="body" sz="quarter" idx="13"/>
          </p:nvPr>
        </p:nvSpPr>
        <p:spPr>
          <a:xfrm>
            <a:off x="165148" y="579823"/>
            <a:ext cx="9575704" cy="738664"/>
          </a:xfrm>
        </p:spPr>
        <p:txBody>
          <a:bodyPr/>
          <a:lstStyle/>
          <a:p>
            <a:r>
              <a:rPr lang="en-US"/>
              <a:t>The actual cost of the FLP is much lower than the initial estimation. The actual cost is likely to be significantly higher than other leadership development programs, but appears reasonable given the unique combination of intensive, high-quality components, and regional delivery.</a:t>
            </a:r>
          </a:p>
        </p:txBody>
      </p:sp>
      <p:sp>
        <p:nvSpPr>
          <p:cNvPr id="23" name="TextBox 22">
            <a:extLst>
              <a:ext uri="{FF2B5EF4-FFF2-40B4-BE49-F238E27FC236}">
                <a16:creationId xmlns:a16="http://schemas.microsoft.com/office/drawing/2014/main" id="{705DB466-05D7-5CDD-C115-2768A9C798C4}"/>
              </a:ext>
            </a:extLst>
          </p:cNvPr>
          <p:cNvSpPr txBox="1"/>
          <p:nvPr/>
        </p:nvSpPr>
        <p:spPr>
          <a:xfrm>
            <a:off x="6476372" y="1997938"/>
            <a:ext cx="2578311" cy="769441"/>
          </a:xfrm>
          <a:prstGeom prst="rect">
            <a:avLst/>
          </a:prstGeom>
          <a:solidFill>
            <a:schemeClr val="bg1"/>
          </a:solidFill>
          <a:ln w="19050">
            <a:solidFill>
              <a:schemeClr val="tx2">
                <a:lumMod val="20000"/>
                <a:lumOff val="80000"/>
              </a:schemeClr>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The FLP sits on the higher end of the spectrum of per-participant costs, but is still within what we would expect to be reasonable, given hybrid and regional / remote delivery</a:t>
            </a:r>
          </a:p>
        </p:txBody>
      </p:sp>
      <p:graphicFrame>
        <p:nvGraphicFramePr>
          <p:cNvPr id="9" name="Chart 8" descr="Bar charting showing per participant cost of the FLP compared to other year long education professional development courses">
            <a:extLst>
              <a:ext uri="{FF2B5EF4-FFF2-40B4-BE49-F238E27FC236}">
                <a16:creationId xmlns:a16="http://schemas.microsoft.com/office/drawing/2014/main" id="{0B4F03C1-2A06-C301-DC49-93B8869B9CFE}"/>
              </a:ext>
            </a:extLst>
          </p:cNvPr>
          <p:cNvGraphicFramePr/>
          <p:nvPr>
            <p:extLst>
              <p:ext uri="{D42A27DB-BD31-4B8C-83A1-F6EECF244321}">
                <p14:modId xmlns:p14="http://schemas.microsoft.com/office/powerpoint/2010/main" val="3498223850"/>
              </p:ext>
            </p:extLst>
          </p:nvPr>
        </p:nvGraphicFramePr>
        <p:xfrm>
          <a:off x="185231" y="1518375"/>
          <a:ext cx="8876570" cy="209859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5C87A70-0AFC-A99D-85EF-25F89BB40616}"/>
              </a:ext>
            </a:extLst>
          </p:cNvPr>
          <p:cNvSpPr txBox="1"/>
          <p:nvPr/>
        </p:nvSpPr>
        <p:spPr>
          <a:xfrm>
            <a:off x="1042551" y="3761858"/>
            <a:ext cx="1315524" cy="769441"/>
          </a:xfrm>
          <a:prstGeom prst="rect">
            <a:avLst/>
          </a:prstGeom>
          <a:ln w="19050">
            <a:solidFill>
              <a:schemeClr val="tx2"/>
            </a:solid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Based on two years of delivery, 80 participants and total budget of $7,535,000</a:t>
            </a:r>
          </a:p>
        </p:txBody>
      </p:sp>
      <p:sp>
        <p:nvSpPr>
          <p:cNvPr id="13" name="TextBox 12">
            <a:extLst>
              <a:ext uri="{FF2B5EF4-FFF2-40B4-BE49-F238E27FC236}">
                <a16:creationId xmlns:a16="http://schemas.microsoft.com/office/drawing/2014/main" id="{C610AE17-87C5-3497-A2E7-256C00C0F051}"/>
              </a:ext>
            </a:extLst>
          </p:cNvPr>
          <p:cNvSpPr txBox="1"/>
          <p:nvPr/>
        </p:nvSpPr>
        <p:spPr>
          <a:xfrm>
            <a:off x="2414048" y="3761858"/>
            <a:ext cx="1315524" cy="1954381"/>
          </a:xfrm>
          <a:prstGeom prst="rect">
            <a:avLst/>
          </a:prstGeom>
          <a:ln w="19050">
            <a:solidFill>
              <a:schemeClr val="tx2">
                <a:lumMod val="20000"/>
                <a:lumOff val="8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Based on delivery in 2022, budget for 2023 and ~140 participants total, including set up and wrap-up costs. Excludes 2021, given delivery costs were substantially different due to wholly online delivery during Covid-19 pandemic.</a:t>
            </a:r>
          </a:p>
        </p:txBody>
      </p:sp>
      <p:sp>
        <p:nvSpPr>
          <p:cNvPr id="14" name="TextBox 13">
            <a:extLst>
              <a:ext uri="{FF2B5EF4-FFF2-40B4-BE49-F238E27FC236}">
                <a16:creationId xmlns:a16="http://schemas.microsoft.com/office/drawing/2014/main" id="{3C95FA7C-7CA4-FC33-AD08-869CDEB6AC42}"/>
              </a:ext>
            </a:extLst>
          </p:cNvPr>
          <p:cNvSpPr txBox="1"/>
          <p:nvPr/>
        </p:nvSpPr>
        <p:spPr>
          <a:xfrm>
            <a:off x="5024696" y="3761858"/>
            <a:ext cx="1315524" cy="1615827"/>
          </a:xfrm>
          <a:prstGeom prst="rect">
            <a:avLst/>
          </a:prstGeom>
          <a:ln w="19050">
            <a:solidFill>
              <a:schemeClr val="accent2">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Estimate based on an 11-month long principal preparation program (delivered online in 2021) with a similar cohort size that included workshops, mentoring and an internship.</a:t>
            </a:r>
          </a:p>
        </p:txBody>
      </p:sp>
      <p:sp>
        <p:nvSpPr>
          <p:cNvPr id="16" name="TextBox 15">
            <a:extLst>
              <a:ext uri="{FF2B5EF4-FFF2-40B4-BE49-F238E27FC236}">
                <a16:creationId xmlns:a16="http://schemas.microsoft.com/office/drawing/2014/main" id="{7796EA86-37EB-2C30-4A3A-6CFAE96BD76B}"/>
              </a:ext>
            </a:extLst>
          </p:cNvPr>
          <p:cNvSpPr txBox="1"/>
          <p:nvPr/>
        </p:nvSpPr>
        <p:spPr>
          <a:xfrm>
            <a:off x="6396193" y="3761858"/>
            <a:ext cx="1315524" cy="1446550"/>
          </a:xfrm>
          <a:prstGeom prst="rect">
            <a:avLst/>
          </a:prstGeom>
          <a:ln w="19050">
            <a:solidFill>
              <a:schemeClr val="accent2">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Estimate based on a fully online 8-month program with a similar sized cohort that contained workshops, some peer learning and 12 hours of 1:1 mentorship.</a:t>
            </a:r>
          </a:p>
        </p:txBody>
      </p:sp>
      <p:sp>
        <p:nvSpPr>
          <p:cNvPr id="17" name="TextBox 16">
            <a:extLst>
              <a:ext uri="{FF2B5EF4-FFF2-40B4-BE49-F238E27FC236}">
                <a16:creationId xmlns:a16="http://schemas.microsoft.com/office/drawing/2014/main" id="{C9A258B5-2FF3-E06F-0FE5-34B0F9D6B610}"/>
              </a:ext>
            </a:extLst>
          </p:cNvPr>
          <p:cNvSpPr txBox="1"/>
          <p:nvPr/>
        </p:nvSpPr>
        <p:spPr>
          <a:xfrm>
            <a:off x="7767691" y="3761858"/>
            <a:ext cx="1315524" cy="1615827"/>
          </a:xfrm>
          <a:prstGeom prst="rect">
            <a:avLst/>
          </a:prstGeom>
          <a:ln w="19050">
            <a:solidFill>
              <a:schemeClr val="bg1">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Estimate based on an 8-month long program for education system leaders (delivered online in 2021) with a cohort size of ~300 that included workshops and mentoring.</a:t>
            </a:r>
          </a:p>
        </p:txBody>
      </p:sp>
      <p:cxnSp>
        <p:nvCxnSpPr>
          <p:cNvPr id="21" name="Straight Connector 20">
            <a:extLst>
              <a:ext uri="{FF2B5EF4-FFF2-40B4-BE49-F238E27FC236}">
                <a16:creationId xmlns:a16="http://schemas.microsoft.com/office/drawing/2014/main" id="{08FAC4C1-AFDF-727C-3480-BD2C87103C24}"/>
              </a:ext>
              <a:ext uri="{C183D7F6-B498-43B3-948B-1728B52AA6E4}">
                <adec:decorative xmlns:adec="http://schemas.microsoft.com/office/drawing/2017/decorative" val="1"/>
              </a:ext>
            </a:extLst>
          </p:cNvPr>
          <p:cNvCxnSpPr>
            <a:cxnSpLocks/>
          </p:cNvCxnSpPr>
          <p:nvPr/>
        </p:nvCxnSpPr>
        <p:spPr>
          <a:xfrm>
            <a:off x="2414048" y="2762878"/>
            <a:ext cx="6632717" cy="0"/>
          </a:xfrm>
          <a:prstGeom prst="line">
            <a:avLst/>
          </a:prstGeom>
          <a:ln w="19050">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439B4B0-1B76-D1B2-DE5E-9514DDCD06F9}"/>
              </a:ext>
            </a:extLst>
          </p:cNvPr>
          <p:cNvSpPr txBox="1"/>
          <p:nvPr/>
        </p:nvSpPr>
        <p:spPr>
          <a:xfrm>
            <a:off x="165147" y="6332219"/>
            <a:ext cx="7291637"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191919"/>
                </a:solidFill>
                <a:effectLst/>
                <a:uLnTx/>
                <a:uFillTx/>
                <a:latin typeface="Arial Narrow"/>
                <a:ea typeface="+mn-ea"/>
                <a:cs typeface="+mn-cs"/>
              </a:rPr>
              <a:t>* Dandolo were unable to find a comparable course that featured a similar cohort size, amount of content, all components that the FLP delivers and in a regional setting. We have instead compared the FLP per participant cost to programs that have some similar features. And provided a high, mid and low case to demonstrate that the actual FLP per participant cost fits within the ballpark of what we would expect a of professional development course (particularly delivered in regional / remote Australia). </a:t>
            </a:r>
          </a:p>
        </p:txBody>
      </p:sp>
      <p:sp>
        <p:nvSpPr>
          <p:cNvPr id="4" name="Slide Number Placeholder 3">
            <a:extLst>
              <a:ext uri="{FF2B5EF4-FFF2-40B4-BE49-F238E27FC236}">
                <a16:creationId xmlns:a16="http://schemas.microsoft.com/office/drawing/2014/main" id="{AAA108B2-8A0E-75F4-AB8C-E725AE6B6FC7}"/>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Tree>
    <p:extLst>
      <p:ext uri="{BB962C8B-B14F-4D97-AF65-F5344CB8AC3E}">
        <p14:creationId xmlns:p14="http://schemas.microsoft.com/office/powerpoint/2010/main" val="404158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5008-E84E-D96D-A445-F21A6EB69999}"/>
              </a:ext>
            </a:extLst>
          </p:cNvPr>
          <p:cNvSpPr>
            <a:spLocks noGrp="1"/>
          </p:cNvSpPr>
          <p:nvPr>
            <p:ph type="title"/>
          </p:nvPr>
        </p:nvSpPr>
        <p:spPr/>
        <p:txBody>
          <a:bodyPr/>
          <a:lstStyle/>
          <a:p>
            <a:r>
              <a:rPr lang="en-US"/>
              <a:t>Introduction</a:t>
            </a:r>
          </a:p>
        </p:txBody>
      </p:sp>
      <p:sp>
        <p:nvSpPr>
          <p:cNvPr id="6" name="Title 1">
            <a:extLst>
              <a:ext uri="{FF2B5EF4-FFF2-40B4-BE49-F238E27FC236}">
                <a16:creationId xmlns:a16="http://schemas.microsoft.com/office/drawing/2014/main" id="{3FBF85ED-36CA-18C6-D9AA-0728444A7BC4}"/>
              </a:ext>
            </a:extLst>
          </p:cNvPr>
          <p:cNvSpPr txBox="1">
            <a:spLocks/>
          </p:cNvSpPr>
          <p:nvPr/>
        </p:nvSpPr>
        <p:spPr>
          <a:xfrm>
            <a:off x="78076" y="487231"/>
            <a:ext cx="4874923" cy="830997"/>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lumMod val="50000"/>
                    <a:lumOff val="50000"/>
                  </a:srgbClr>
                </a:solidFill>
                <a:effectLst/>
                <a:uLnTx/>
                <a:uFillTx/>
                <a:latin typeface="Arial Narrow" charset="0"/>
                <a:ea typeface="+mj-ea"/>
                <a:cs typeface="Times New Roman" charset="0"/>
              </a:rPr>
              <a:t>The Australian Government Department of Education commissioned dandolopartners to evaluate Teach for Australia’s Future Leaders Program pilot.</a:t>
            </a:r>
          </a:p>
        </p:txBody>
      </p:sp>
      <p:sp>
        <p:nvSpPr>
          <p:cNvPr id="10" name="Text Placeholder 14">
            <a:extLst>
              <a:ext uri="{FF2B5EF4-FFF2-40B4-BE49-F238E27FC236}">
                <a16:creationId xmlns:a16="http://schemas.microsoft.com/office/drawing/2014/main" id="{074E9254-10D1-50F2-7A77-FDD81E5AE93E}"/>
              </a:ext>
            </a:extLst>
          </p:cNvPr>
          <p:cNvSpPr txBox="1">
            <a:spLocks/>
          </p:cNvSpPr>
          <p:nvPr/>
        </p:nvSpPr>
        <p:spPr>
          <a:xfrm>
            <a:off x="165148" y="1318228"/>
            <a:ext cx="4756830" cy="3985706"/>
          </a:xfrm>
          <a:prstGeom prst="rect">
            <a:avLst/>
          </a:prstGeom>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800000"/>
              </a:buClr>
            </a:pPr>
            <a:endParaRPr lang="en-AU" sz="1100" dirty="0">
              <a:solidFill>
                <a:schemeClr val="tx1"/>
              </a:solidFill>
            </a:endParaRPr>
          </a:p>
          <a:p>
            <a:pPr>
              <a:buClr>
                <a:srgbClr val="800000"/>
              </a:buClr>
            </a:pPr>
            <a:r>
              <a:rPr lang="en-AU" sz="1100" dirty="0">
                <a:solidFill>
                  <a:schemeClr val="tx1"/>
                </a:solidFill>
              </a:rPr>
              <a:t>The Department of Education (the Department) commissioned dandolopartners (dandolo) to evaluate the Future Leaders Program (FLP) pilot – a school leadership development program run by Teach for Australia (TFA).</a:t>
            </a:r>
          </a:p>
          <a:p>
            <a:pPr marL="171450" indent="-171450">
              <a:buSzPct val="100000"/>
              <a:buFont typeface="Arial" panose="020B0604020202020204" pitchFamily="34" charset="0"/>
              <a:buChar char="•"/>
            </a:pPr>
            <a:r>
              <a:rPr lang="en-AU" sz="1100" dirty="0">
                <a:solidFill>
                  <a:schemeClr val="tx1"/>
                </a:solidFill>
              </a:rPr>
              <a:t>The Australian Government funded the FLP to test a new approach to professional development for aspiring school leaders to increase the supply, quality and retention of school leaders in regional and remote Australia.</a:t>
            </a:r>
          </a:p>
          <a:p>
            <a:pPr marL="171450" indent="-171450">
              <a:buSzPct val="100000"/>
              <a:buFont typeface="Arial" panose="020B0604020202020204" pitchFamily="34" charset="0"/>
              <a:buChar char="•"/>
            </a:pPr>
            <a:r>
              <a:rPr lang="en-AU" sz="1100" dirty="0">
                <a:solidFill>
                  <a:schemeClr val="tx1"/>
                </a:solidFill>
              </a:rPr>
              <a:t>The FLP is a year-long professional development program that consists of workshops, coaching, peer learning and hands-on leadership experience. It targets aspiring school leaders in regional and remote schools that have an ICSEA score below 1000. </a:t>
            </a:r>
          </a:p>
          <a:p>
            <a:pPr marL="171450" indent="-171450">
              <a:buSzPct val="100000"/>
              <a:buFont typeface="Arial" panose="020B0604020202020204" pitchFamily="34" charset="0"/>
              <a:buChar char="•"/>
            </a:pPr>
            <a:r>
              <a:rPr lang="en-AU" sz="1100" dirty="0">
                <a:solidFill>
                  <a:schemeClr val="tx1"/>
                </a:solidFill>
              </a:rPr>
              <a:t>The pilot was originally intended to run for two years but a program underspend (due largely to COVID related factors) allowed the program to be extended for a third year. WA and NT have participated in the program in each year. A small number of Catholic schools in NSW and Queensland have also participated (in years 2 and 3 respectively).</a:t>
            </a:r>
            <a:endParaRPr lang="en-AU" sz="1100" dirty="0"/>
          </a:p>
          <a:p>
            <a:pPr>
              <a:buSzPct val="100000"/>
            </a:pPr>
            <a:endParaRPr lang="en-AU" sz="1100" dirty="0">
              <a:solidFill>
                <a:schemeClr val="tx1"/>
              </a:solidFill>
            </a:endParaRPr>
          </a:p>
          <a:p>
            <a:pPr>
              <a:buSzPct val="100000"/>
            </a:pPr>
            <a:r>
              <a:rPr lang="en-AU" sz="1100" dirty="0">
                <a:solidFill>
                  <a:schemeClr val="tx1"/>
                </a:solidFill>
              </a:rPr>
              <a:t>This report sets out findings on the design, implementation, outputs and outcomes of the FLP for the first and second cohorts in 2021 (C1) and 2022 (C2) respectively. The evaluation does not examine the 2023 cohort in detail.</a:t>
            </a:r>
          </a:p>
          <a:p>
            <a:pPr>
              <a:buSzPct val="100000"/>
            </a:pPr>
            <a:endParaRPr lang="en-AU" sz="1100" dirty="0">
              <a:solidFill>
                <a:schemeClr val="tx1"/>
              </a:solidFill>
            </a:endParaRPr>
          </a:p>
          <a:p>
            <a:pPr>
              <a:buSzPct val="100000"/>
            </a:pPr>
            <a:r>
              <a:rPr lang="en-AU" sz="1100" dirty="0" err="1">
                <a:solidFill>
                  <a:schemeClr val="tx1"/>
                </a:solidFill>
              </a:rPr>
              <a:t>dandolopartners</a:t>
            </a:r>
            <a:r>
              <a:rPr lang="en-AU" sz="1100" dirty="0">
                <a:solidFill>
                  <a:schemeClr val="tx1"/>
                </a:solidFill>
              </a:rPr>
              <a:t> previously produced two interim reports to provide the Department and TFA with continuous feedback. The findings from these have been incorporated into this final report. </a:t>
            </a:r>
          </a:p>
        </p:txBody>
      </p:sp>
      <p:cxnSp>
        <p:nvCxnSpPr>
          <p:cNvPr id="26" name="Straight Connector 25">
            <a:extLst>
              <a:ext uri="{FF2B5EF4-FFF2-40B4-BE49-F238E27FC236}">
                <a16:creationId xmlns:a16="http://schemas.microsoft.com/office/drawing/2014/main" id="{E0602D00-C382-FEE3-9869-A3E175B31056}"/>
              </a:ext>
              <a:ext uri="{C183D7F6-B498-43B3-948B-1728B52AA6E4}">
                <adec:decorative xmlns:adec="http://schemas.microsoft.com/office/drawing/2017/decorative" val="1"/>
              </a:ext>
            </a:extLst>
          </p:cNvPr>
          <p:cNvCxnSpPr>
            <a:cxnSpLocks/>
          </p:cNvCxnSpPr>
          <p:nvPr/>
        </p:nvCxnSpPr>
        <p:spPr>
          <a:xfrm>
            <a:off x="5071091" y="237083"/>
            <a:ext cx="0" cy="5617278"/>
          </a:xfrm>
          <a:prstGeom prst="line">
            <a:avLst/>
          </a:prstGeom>
          <a:ln w="9525">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13" name="Text Placeholder 15">
            <a:extLst>
              <a:ext uri="{FF2B5EF4-FFF2-40B4-BE49-F238E27FC236}">
                <a16:creationId xmlns:a16="http://schemas.microsoft.com/office/drawing/2014/main" id="{7093FABA-34C4-1FAB-918C-702C0DD78B58}"/>
              </a:ext>
            </a:extLst>
          </p:cNvPr>
          <p:cNvSpPr txBox="1">
            <a:spLocks/>
          </p:cNvSpPr>
          <p:nvPr/>
        </p:nvSpPr>
        <p:spPr>
          <a:xfrm>
            <a:off x="5365584" y="92258"/>
            <a:ext cx="4297422" cy="461665"/>
          </a:xfrm>
          <a:prstGeom prst="rect">
            <a:avLst/>
          </a:prstGeom>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kumimoji="0" lang="en-US" sz="2400" b="0" i="0" u="none" strike="noStrike" kern="1200" cap="none" spc="0" normalizeH="0" baseline="0" noProof="0">
                <a:ln>
                  <a:noFill/>
                </a:ln>
                <a:solidFill>
                  <a:srgbClr val="800000"/>
                </a:solidFill>
                <a:effectLst/>
                <a:uLnTx/>
                <a:uFillTx/>
                <a:latin typeface="Arial Narrow"/>
                <a:ea typeface="+mn-ea"/>
                <a:cs typeface="Arial Narrow"/>
              </a:rPr>
              <a:t>Report structure</a:t>
            </a:r>
            <a:endParaRPr kumimoji="0" lang="en-AU" sz="2400" b="0" i="0" u="none" strike="noStrike" kern="1200" cap="none" spc="0" normalizeH="0" baseline="0" noProof="0">
              <a:ln>
                <a:noFill/>
              </a:ln>
              <a:solidFill>
                <a:srgbClr val="800000"/>
              </a:solidFill>
              <a:effectLst/>
              <a:uLnTx/>
              <a:uFillTx/>
              <a:latin typeface="Arial Narrow"/>
              <a:ea typeface="+mn-ea"/>
              <a:cs typeface="Arial Narrow"/>
            </a:endParaRPr>
          </a:p>
        </p:txBody>
      </p:sp>
      <p:sp>
        <p:nvSpPr>
          <p:cNvPr id="8" name="Title 1">
            <a:extLst>
              <a:ext uri="{FF2B5EF4-FFF2-40B4-BE49-F238E27FC236}">
                <a16:creationId xmlns:a16="http://schemas.microsoft.com/office/drawing/2014/main" id="{2FE90E2D-ECFF-1781-C514-13789B72C372}"/>
              </a:ext>
            </a:extLst>
          </p:cNvPr>
          <p:cNvSpPr txBox="1">
            <a:spLocks/>
          </p:cNvSpPr>
          <p:nvPr/>
        </p:nvSpPr>
        <p:spPr>
          <a:xfrm>
            <a:off x="5365584" y="483061"/>
            <a:ext cx="4297422" cy="738664"/>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lumMod val="50000"/>
                    <a:lumOff val="50000"/>
                  </a:srgbClr>
                </a:solidFill>
                <a:effectLst/>
                <a:uLnTx/>
                <a:uFillTx/>
                <a:latin typeface="Arial Narrow" charset="0"/>
                <a:ea typeface="+mj-ea"/>
                <a:cs typeface="Times New Roman" charset="0"/>
              </a:rPr>
              <a:t>This report has </a:t>
            </a:r>
            <a:r>
              <a:rPr lang="en-US" sz="1400" dirty="0">
                <a:solidFill>
                  <a:srgbClr val="000000">
                    <a:lumMod val="50000"/>
                    <a:lumOff val="50000"/>
                  </a:srgbClr>
                </a:solidFill>
              </a:rPr>
              <a:t>two sections</a:t>
            </a:r>
            <a:r>
              <a:rPr kumimoji="0" lang="en-US" sz="1400" b="0" i="0" u="none" strike="noStrike" kern="1200" cap="none" spc="0" normalizeH="0" baseline="0" noProof="0" dirty="0">
                <a:ln>
                  <a:noFill/>
                </a:ln>
                <a:solidFill>
                  <a:srgbClr val="000000">
                    <a:lumMod val="50000"/>
                    <a:lumOff val="50000"/>
                  </a:srgbClr>
                </a:solidFill>
                <a:effectLst/>
                <a:uLnTx/>
                <a:uFillTx/>
                <a:latin typeface="Arial Narrow" charset="0"/>
                <a:ea typeface="+mj-ea"/>
                <a:cs typeface="Times New Roman" charset="0"/>
              </a:rPr>
              <a:t>: a</a:t>
            </a:r>
            <a:r>
              <a:rPr lang="en-US" sz="1400" dirty="0">
                <a:solidFill>
                  <a:srgbClr val="000000">
                    <a:lumMod val="50000"/>
                    <a:lumOff val="50000"/>
                  </a:srgbClr>
                </a:solidFill>
              </a:rPr>
              <a:t>n outline of </a:t>
            </a:r>
            <a:r>
              <a:rPr kumimoji="0" lang="en-US" sz="1400" b="0" i="0" u="none" strike="noStrike" kern="1200" cap="none" spc="0" normalizeH="0" baseline="0" noProof="0" dirty="0">
                <a:ln>
                  <a:noFill/>
                </a:ln>
                <a:solidFill>
                  <a:srgbClr val="000000">
                    <a:lumMod val="50000"/>
                    <a:lumOff val="50000"/>
                  </a:srgbClr>
                </a:solidFill>
                <a:effectLst/>
                <a:uLnTx/>
                <a:uFillTx/>
                <a:latin typeface="Arial Narrow" charset="0"/>
                <a:ea typeface="+mj-ea"/>
                <a:cs typeface="Times New Roman" charset="0"/>
              </a:rPr>
              <a:t>key findings and recommendations, and two appendices covering the outputs and outcomes of the program to date.</a:t>
            </a:r>
          </a:p>
        </p:txBody>
      </p:sp>
      <p:grpSp>
        <p:nvGrpSpPr>
          <p:cNvPr id="20" name="Group 19" descr="This is the heading for the sections and page reference">
            <a:extLst>
              <a:ext uri="{FF2B5EF4-FFF2-40B4-BE49-F238E27FC236}">
                <a16:creationId xmlns:a16="http://schemas.microsoft.com/office/drawing/2014/main" id="{CF29AC06-9ED4-E4BB-A955-B91B56690F4D}"/>
              </a:ext>
            </a:extLst>
          </p:cNvPr>
          <p:cNvGrpSpPr/>
          <p:nvPr/>
        </p:nvGrpSpPr>
        <p:grpSpPr>
          <a:xfrm>
            <a:off x="5365584" y="1266550"/>
            <a:ext cx="4289843" cy="1245978"/>
            <a:chOff x="5365584" y="1692738"/>
            <a:chExt cx="4289843" cy="1245978"/>
          </a:xfrm>
        </p:grpSpPr>
        <p:sp>
          <p:nvSpPr>
            <p:cNvPr id="14" name="Rectangle 13" descr="The word 'sections' is a heading above  the three key sections of the report">
              <a:extLst>
                <a:ext uri="{FF2B5EF4-FFF2-40B4-BE49-F238E27FC236}">
                  <a16:creationId xmlns:a16="http://schemas.microsoft.com/office/drawing/2014/main" id="{B74DA38C-FF07-75C7-52AD-10023E0C687B}"/>
                </a:ext>
              </a:extLst>
            </p:cNvPr>
            <p:cNvSpPr/>
            <p:nvPr/>
          </p:nvSpPr>
          <p:spPr>
            <a:xfrm>
              <a:off x="5365584" y="1692738"/>
              <a:ext cx="3532814" cy="261610"/>
            </a:xfrm>
            <a:prstGeom prst="rect">
              <a:avLst/>
            </a:prstGeom>
            <a:solidFill>
              <a:schemeClr val="tx2"/>
            </a:solidFill>
            <a:ln w="9525" cap="flat" cmpd="sng" algn="ctr">
              <a:solidFill>
                <a:schemeClr val="tx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Narrow"/>
                  <a:ea typeface="+mn-ea"/>
                  <a:cs typeface="+mn-cs"/>
                </a:rPr>
                <a:t>Sections</a:t>
              </a:r>
              <a:endParaRPr kumimoji="0" lang="en-AU"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5" name="Rectangle 14">
              <a:extLst>
                <a:ext uri="{FF2B5EF4-FFF2-40B4-BE49-F238E27FC236}">
                  <a16:creationId xmlns:a16="http://schemas.microsoft.com/office/drawing/2014/main" id="{29A8EBD6-12CF-A092-312C-8552839A385A}"/>
                </a:ext>
              </a:extLst>
            </p:cNvPr>
            <p:cNvSpPr/>
            <p:nvPr/>
          </p:nvSpPr>
          <p:spPr>
            <a:xfrm>
              <a:off x="8980775" y="1692738"/>
              <a:ext cx="674652" cy="261610"/>
            </a:xfrm>
            <a:prstGeom prst="rect">
              <a:avLst/>
            </a:prstGeom>
            <a:solidFill>
              <a:schemeClr val="tx2"/>
            </a:solidFill>
            <a:ln w="9525" cap="flat" cmpd="sng" algn="ctr">
              <a:solidFill>
                <a:schemeClr val="tx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Narrow"/>
                  <a:ea typeface="+mn-ea"/>
                  <a:cs typeface="+mn-cs"/>
                </a:rPr>
                <a:t>Page</a:t>
              </a:r>
              <a:endParaRPr kumimoji="0" lang="en-AU" sz="11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16" name="Rectangle 15">
              <a:extLst>
                <a:ext uri="{FF2B5EF4-FFF2-40B4-BE49-F238E27FC236}">
                  <a16:creationId xmlns:a16="http://schemas.microsoft.com/office/drawing/2014/main" id="{B12C560F-DAFB-3B69-3547-041A7FDC9112}"/>
                </a:ext>
              </a:extLst>
            </p:cNvPr>
            <p:cNvSpPr/>
            <p:nvPr/>
          </p:nvSpPr>
          <p:spPr>
            <a:xfrm>
              <a:off x="5365584" y="2014886"/>
              <a:ext cx="3532814" cy="261610"/>
            </a:xfrm>
            <a:prstGeom prst="rect">
              <a:avLst/>
            </a:prstGeom>
            <a:noFill/>
            <a:ln w="9525">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Narrow"/>
                  <a:ea typeface="+mn-ea"/>
                  <a:cs typeface="+mn-cs"/>
                </a:rPr>
                <a:t>Key findings</a:t>
              </a:r>
            </a:p>
          </p:txBody>
        </p:sp>
        <p:sp>
          <p:nvSpPr>
            <p:cNvPr id="17" name="Rectangle 16">
              <a:extLst>
                <a:ext uri="{FF2B5EF4-FFF2-40B4-BE49-F238E27FC236}">
                  <a16:creationId xmlns:a16="http://schemas.microsoft.com/office/drawing/2014/main" id="{763F99E1-D495-3C18-F978-C34766B470A7}"/>
                </a:ext>
              </a:extLst>
            </p:cNvPr>
            <p:cNvSpPr/>
            <p:nvPr/>
          </p:nvSpPr>
          <p:spPr>
            <a:xfrm>
              <a:off x="8980775" y="2007786"/>
              <a:ext cx="674652" cy="261610"/>
            </a:xfrm>
            <a:prstGeom prst="rect">
              <a:avLst/>
            </a:prstGeom>
            <a:noFill/>
            <a:ln w="9525">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100" dirty="0">
                  <a:solidFill>
                    <a:srgbClr val="000000"/>
                  </a:solidFill>
                  <a:latin typeface="Arial Narrow"/>
                </a:rPr>
                <a:t>2</a:t>
              </a:r>
              <a:r>
                <a:rPr kumimoji="0" lang="en-AU" sz="1100" b="0" i="0" u="none" strike="noStrike" kern="1200" cap="none" spc="0" normalizeH="0" baseline="0" noProof="0" dirty="0">
                  <a:ln>
                    <a:noFill/>
                  </a:ln>
                  <a:solidFill>
                    <a:srgbClr val="000000"/>
                  </a:solidFill>
                  <a:effectLst/>
                  <a:uLnTx/>
                  <a:uFillTx/>
                  <a:latin typeface="Arial Narrow"/>
                  <a:ea typeface="+mn-ea"/>
                  <a:cs typeface="+mn-cs"/>
                </a:rPr>
                <a:t> - </a:t>
              </a:r>
              <a:r>
                <a:rPr lang="en-AU" sz="1100" dirty="0">
                  <a:solidFill>
                    <a:srgbClr val="000000"/>
                  </a:solidFill>
                  <a:latin typeface="Arial Narrow"/>
                </a:rPr>
                <a:t>20</a:t>
              </a:r>
              <a:endParaRPr kumimoji="0" lang="en-AU" sz="11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31" name="Rectangle 30">
              <a:extLst>
                <a:ext uri="{FF2B5EF4-FFF2-40B4-BE49-F238E27FC236}">
                  <a16:creationId xmlns:a16="http://schemas.microsoft.com/office/drawing/2014/main" id="{98C2B0D1-C6E4-970D-6D3D-343E4B661F40}"/>
                </a:ext>
              </a:extLst>
            </p:cNvPr>
            <p:cNvSpPr/>
            <p:nvPr/>
          </p:nvSpPr>
          <p:spPr>
            <a:xfrm>
              <a:off x="5365584" y="2346245"/>
              <a:ext cx="3532814" cy="261610"/>
            </a:xfrm>
            <a:prstGeom prst="rect">
              <a:avLst/>
            </a:prstGeom>
            <a:noFill/>
            <a:ln w="9525">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Narrow"/>
                  <a:ea typeface="+mn-ea"/>
                  <a:cs typeface="+mn-cs"/>
                </a:rPr>
                <a:t>Appendix 1: Components of the Future Leaders Program</a:t>
              </a:r>
            </a:p>
          </p:txBody>
        </p:sp>
        <p:sp>
          <p:nvSpPr>
            <p:cNvPr id="32" name="Rectangle 31">
              <a:extLst>
                <a:ext uri="{FF2B5EF4-FFF2-40B4-BE49-F238E27FC236}">
                  <a16:creationId xmlns:a16="http://schemas.microsoft.com/office/drawing/2014/main" id="{F6C91A57-DE33-E69D-6F31-90B36B6A644B}"/>
                </a:ext>
              </a:extLst>
            </p:cNvPr>
            <p:cNvSpPr/>
            <p:nvPr/>
          </p:nvSpPr>
          <p:spPr>
            <a:xfrm>
              <a:off x="8980775" y="2341173"/>
              <a:ext cx="674652" cy="261610"/>
            </a:xfrm>
            <a:prstGeom prst="rect">
              <a:avLst/>
            </a:prstGeom>
            <a:noFill/>
            <a:ln w="9525">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Narrow"/>
                  <a:ea typeface="+mn-ea"/>
                  <a:cs typeface="+mn-cs"/>
                </a:rPr>
                <a:t>2</a:t>
              </a:r>
              <a:r>
                <a:rPr lang="en-AU" sz="1100" dirty="0">
                  <a:solidFill>
                    <a:srgbClr val="000000"/>
                  </a:solidFill>
                  <a:latin typeface="Arial Narrow"/>
                </a:rPr>
                <a:t>1</a:t>
              </a:r>
              <a:r>
                <a:rPr kumimoji="0" lang="en-AU" sz="1100" b="0" i="0" u="none" strike="noStrike" kern="1200" cap="none" spc="0" normalizeH="0" baseline="0" noProof="0" dirty="0">
                  <a:ln>
                    <a:noFill/>
                  </a:ln>
                  <a:solidFill>
                    <a:srgbClr val="000000"/>
                  </a:solidFill>
                  <a:effectLst/>
                  <a:uLnTx/>
                  <a:uFillTx/>
                  <a:latin typeface="Arial Narrow"/>
                  <a:ea typeface="+mn-ea"/>
                  <a:cs typeface="+mn-cs"/>
                </a:rPr>
                <a:t> - 27</a:t>
              </a:r>
            </a:p>
          </p:txBody>
        </p:sp>
        <p:sp>
          <p:nvSpPr>
            <p:cNvPr id="33" name="Rectangle 32">
              <a:extLst>
                <a:ext uri="{FF2B5EF4-FFF2-40B4-BE49-F238E27FC236}">
                  <a16:creationId xmlns:a16="http://schemas.microsoft.com/office/drawing/2014/main" id="{4BB22EEB-A027-D9A5-12A1-489F8C00EF02}"/>
                </a:ext>
              </a:extLst>
            </p:cNvPr>
            <p:cNvSpPr/>
            <p:nvPr/>
          </p:nvSpPr>
          <p:spPr>
            <a:xfrm>
              <a:off x="5365584" y="2677106"/>
              <a:ext cx="3532814" cy="261610"/>
            </a:xfrm>
            <a:prstGeom prst="rect">
              <a:avLst/>
            </a:prstGeom>
            <a:noFill/>
            <a:ln w="9525">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Arial Narrow"/>
                  <a:ea typeface="+mn-ea"/>
                  <a:cs typeface="+mn-cs"/>
                </a:rPr>
                <a:t>Appendix 2: Participants of the Future Leaders Program</a:t>
              </a:r>
            </a:p>
          </p:txBody>
        </p:sp>
        <p:sp>
          <p:nvSpPr>
            <p:cNvPr id="34" name="Rectangle 33">
              <a:extLst>
                <a:ext uri="{FF2B5EF4-FFF2-40B4-BE49-F238E27FC236}">
                  <a16:creationId xmlns:a16="http://schemas.microsoft.com/office/drawing/2014/main" id="{D70395D9-6DC8-4573-7547-4FB28CBD261F}"/>
                </a:ext>
              </a:extLst>
            </p:cNvPr>
            <p:cNvSpPr/>
            <p:nvPr/>
          </p:nvSpPr>
          <p:spPr>
            <a:xfrm>
              <a:off x="8980775" y="2672034"/>
              <a:ext cx="674652" cy="261610"/>
            </a:xfrm>
            <a:prstGeom prst="rect">
              <a:avLst/>
            </a:prstGeom>
            <a:noFill/>
            <a:ln w="9525">
              <a:solidFill>
                <a:srgbClr val="8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100" dirty="0">
                  <a:solidFill>
                    <a:srgbClr val="000000"/>
                  </a:solidFill>
                  <a:latin typeface="Arial Narrow"/>
                </a:rPr>
                <a:t>28</a:t>
              </a:r>
              <a:r>
                <a:rPr kumimoji="0" lang="en-AU" sz="1100" b="0" i="0" u="none" strike="noStrike" kern="1200" cap="none" spc="0" normalizeH="0" baseline="0" noProof="0" dirty="0">
                  <a:ln>
                    <a:noFill/>
                  </a:ln>
                  <a:solidFill>
                    <a:srgbClr val="000000"/>
                  </a:solidFill>
                  <a:effectLst/>
                  <a:uLnTx/>
                  <a:uFillTx/>
                  <a:latin typeface="Arial Narrow"/>
                  <a:ea typeface="+mn-ea"/>
                  <a:cs typeface="+mn-cs"/>
                </a:rPr>
                <a:t> - 35</a:t>
              </a:r>
            </a:p>
          </p:txBody>
        </p:sp>
      </p:grpSp>
      <p:grpSp>
        <p:nvGrpSpPr>
          <p:cNvPr id="4" name="Group 3" descr="The contents of this section outlines the key timeframes and contents of the fieldwork undertaken for the evaluation">
            <a:extLst>
              <a:ext uri="{FF2B5EF4-FFF2-40B4-BE49-F238E27FC236}">
                <a16:creationId xmlns:a16="http://schemas.microsoft.com/office/drawing/2014/main" id="{F1CEAE70-B899-B052-6D1C-ED87C6DF3FBB}"/>
              </a:ext>
            </a:extLst>
          </p:cNvPr>
          <p:cNvGrpSpPr/>
          <p:nvPr/>
        </p:nvGrpSpPr>
        <p:grpSpPr>
          <a:xfrm>
            <a:off x="5081739" y="2745022"/>
            <a:ext cx="4659113" cy="2889964"/>
            <a:chOff x="5081740" y="2996616"/>
            <a:chExt cx="4659113" cy="2889964"/>
          </a:xfrm>
        </p:grpSpPr>
        <p:sp>
          <p:nvSpPr>
            <p:cNvPr id="5" name="Rectangle 4">
              <a:extLst>
                <a:ext uri="{FF2B5EF4-FFF2-40B4-BE49-F238E27FC236}">
                  <a16:creationId xmlns:a16="http://schemas.microsoft.com/office/drawing/2014/main" id="{F57196DC-2B5A-B0D1-2BB2-96E31891F53D}"/>
                </a:ext>
              </a:extLst>
            </p:cNvPr>
            <p:cNvSpPr/>
            <p:nvPr/>
          </p:nvSpPr>
          <p:spPr>
            <a:xfrm>
              <a:off x="5217115" y="2996616"/>
              <a:ext cx="2924887" cy="307777"/>
            </a:xfrm>
            <a:prstGeom prst="rect">
              <a:avLst/>
            </a:prstGeom>
            <a:noFill/>
            <a:ln>
              <a:noFill/>
            </a:ln>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31B2F"/>
                  </a:solidFill>
                  <a:effectLst/>
                  <a:uLnTx/>
                  <a:uFillTx/>
                </a:rPr>
                <a:t>Fieldwork completed for this report</a:t>
              </a:r>
            </a:p>
          </p:txBody>
        </p:sp>
        <p:sp>
          <p:nvSpPr>
            <p:cNvPr id="7" name="Rounded Rectangle 13">
              <a:extLst>
                <a:ext uri="{FF2B5EF4-FFF2-40B4-BE49-F238E27FC236}">
                  <a16:creationId xmlns:a16="http://schemas.microsoft.com/office/drawing/2014/main" id="{EE3EEBFA-0C7F-DB05-AEB8-F5C28E086A07}"/>
                </a:ext>
              </a:extLst>
            </p:cNvPr>
            <p:cNvSpPr/>
            <p:nvPr/>
          </p:nvSpPr>
          <p:spPr>
            <a:xfrm>
              <a:off x="5399577" y="4294584"/>
              <a:ext cx="4341276" cy="769441"/>
            </a:xfrm>
            <a:prstGeom prst="roundRect">
              <a:avLst>
                <a:gd name="adj" fmla="val 0"/>
              </a:avLst>
            </a:prstGeom>
            <a:solidFill>
              <a:srgbClr val="FFFFFF"/>
            </a:solidFill>
            <a:ln w="9525"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Interviews with each member of the Stakeholder Advisory Group (SAG)</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A group interview with coaches (4/6)</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An online focus group of Cohort 1 participants</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An independent review of curriculum and pedagogy </a:t>
              </a:r>
            </a:p>
          </p:txBody>
        </p:sp>
        <p:sp>
          <p:nvSpPr>
            <p:cNvPr id="9" name="Rectangle 8">
              <a:extLst>
                <a:ext uri="{FF2B5EF4-FFF2-40B4-BE49-F238E27FC236}">
                  <a16:creationId xmlns:a16="http://schemas.microsoft.com/office/drawing/2014/main" id="{51D5B639-D4EB-4514-15CF-19AE85BAEB3F}"/>
                </a:ext>
              </a:extLst>
            </p:cNvPr>
            <p:cNvSpPr/>
            <p:nvPr/>
          </p:nvSpPr>
          <p:spPr>
            <a:xfrm rot="16200000">
              <a:off x="4825694" y="4545954"/>
              <a:ext cx="785370" cy="261610"/>
            </a:xfrm>
            <a:prstGeom prst="rect">
              <a:avLst/>
            </a:prstGeom>
            <a:noFill/>
            <a:ln>
              <a:noFill/>
            </a:ln>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931B2F"/>
                  </a:solidFill>
                  <a:effectLst/>
                  <a:uLnTx/>
                  <a:uFillTx/>
                </a:rPr>
                <a:t>Sept. 2021</a:t>
              </a:r>
            </a:p>
          </p:txBody>
        </p:sp>
        <p:sp>
          <p:nvSpPr>
            <p:cNvPr id="11" name="Rounded Rectangle 26">
              <a:extLst>
                <a:ext uri="{FF2B5EF4-FFF2-40B4-BE49-F238E27FC236}">
                  <a16:creationId xmlns:a16="http://schemas.microsoft.com/office/drawing/2014/main" id="{9BECDE9D-0DC5-DAC1-D5BE-0199E8506A12}"/>
                </a:ext>
              </a:extLst>
            </p:cNvPr>
            <p:cNvSpPr/>
            <p:nvPr/>
          </p:nvSpPr>
          <p:spPr>
            <a:xfrm>
              <a:off x="5381780" y="5101209"/>
              <a:ext cx="4341275" cy="769441"/>
            </a:xfrm>
            <a:prstGeom prst="roundRect">
              <a:avLst>
                <a:gd name="adj" fmla="val 0"/>
              </a:avLst>
            </a:prstGeom>
            <a:solidFill>
              <a:srgbClr val="FFFFFF"/>
            </a:solidFill>
            <a:ln w="9525"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a:ln>
                    <a:noFill/>
                  </a:ln>
                  <a:solidFill>
                    <a:srgbClr val="000000"/>
                  </a:solidFill>
                  <a:effectLst/>
                  <a:uLnTx/>
                  <a:uFillTx/>
                  <a:latin typeface="Arial Narrow"/>
                  <a:ea typeface="+mn-ea"/>
                  <a:cs typeface="+mn-cs"/>
                </a:rPr>
                <a:t>Interviews with C1 participants (9/35 – 25%)</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a:ln>
                    <a:noFill/>
                  </a:ln>
                  <a:solidFill>
                    <a:srgbClr val="000000"/>
                  </a:solidFill>
                  <a:effectLst/>
                  <a:uLnTx/>
                  <a:uFillTx/>
                  <a:latin typeface="Arial Narrow"/>
                  <a:ea typeface="+mn-ea"/>
                  <a:cs typeface="+mn-cs"/>
                </a:rPr>
                <a:t>Interviews with C1 principals (6/29 – 20%)</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a:ln>
                    <a:noFill/>
                  </a:ln>
                  <a:solidFill>
                    <a:srgbClr val="000000"/>
                  </a:solidFill>
                  <a:effectLst/>
                  <a:uLnTx/>
                  <a:uFillTx/>
                  <a:latin typeface="Arial Narrow"/>
                  <a:ea typeface="+mn-ea"/>
                  <a:cs typeface="+mn-cs"/>
                </a:rPr>
                <a:t>Interviews with C1 coaches (6/6 – 100%)</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a:ln>
                    <a:noFill/>
                  </a:ln>
                  <a:solidFill>
                    <a:srgbClr val="000000"/>
                  </a:solidFill>
                  <a:effectLst/>
                  <a:uLnTx/>
                  <a:uFillTx/>
                  <a:latin typeface="Arial Narrow"/>
                  <a:ea typeface="+mn-ea"/>
                  <a:cs typeface="+mn-cs"/>
                </a:rPr>
                <a:t>Analysis of TFA survey data from principals, participants and colleagues</a:t>
              </a:r>
            </a:p>
          </p:txBody>
        </p:sp>
        <p:sp>
          <p:nvSpPr>
            <p:cNvPr id="12" name="Rectangle 11">
              <a:extLst>
                <a:ext uri="{FF2B5EF4-FFF2-40B4-BE49-F238E27FC236}">
                  <a16:creationId xmlns:a16="http://schemas.microsoft.com/office/drawing/2014/main" id="{360C8B2D-0CEB-E092-4938-C0CCF1AC6DC5}"/>
                </a:ext>
              </a:extLst>
            </p:cNvPr>
            <p:cNvSpPr/>
            <p:nvPr/>
          </p:nvSpPr>
          <p:spPr>
            <a:xfrm rot="16200000">
              <a:off x="4819860" y="5363090"/>
              <a:ext cx="785371" cy="261610"/>
            </a:xfrm>
            <a:prstGeom prst="rect">
              <a:avLst/>
            </a:prstGeom>
            <a:noFill/>
            <a:ln>
              <a:noFill/>
            </a:ln>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931B2F"/>
                  </a:solidFill>
                  <a:effectLst/>
                  <a:uLnTx/>
                  <a:uFillTx/>
                </a:rPr>
                <a:t>April 2022</a:t>
              </a:r>
            </a:p>
          </p:txBody>
        </p:sp>
        <p:sp>
          <p:nvSpPr>
            <p:cNvPr id="18" name="Rounded Rectangle 30">
              <a:extLst>
                <a:ext uri="{FF2B5EF4-FFF2-40B4-BE49-F238E27FC236}">
                  <a16:creationId xmlns:a16="http://schemas.microsoft.com/office/drawing/2014/main" id="{C3928B39-B263-935A-5AAE-D3CB9B14D1F7}"/>
                </a:ext>
              </a:extLst>
            </p:cNvPr>
            <p:cNvSpPr/>
            <p:nvPr/>
          </p:nvSpPr>
          <p:spPr>
            <a:xfrm>
              <a:off x="5399576" y="3311040"/>
              <a:ext cx="4341276" cy="938719"/>
            </a:xfrm>
            <a:prstGeom prst="roundRect">
              <a:avLst>
                <a:gd name="adj" fmla="val 0"/>
              </a:avLst>
            </a:prstGeom>
            <a:solidFill>
              <a:srgbClr val="FFFFFF"/>
            </a:solidFill>
            <a:ln w="9525" cap="flat" cmpd="sng" algn="ctr">
              <a:solidFill>
                <a:schemeClr val="accent3"/>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71450" indent="-171450" defTabSz="914400">
                <a:buClr>
                  <a:schemeClr val="tx2"/>
                </a:buClr>
                <a:buSzPct val="100000"/>
                <a:buFont typeface="Arial" panose="020B0604020202020204" pitchFamily="34" charset="0"/>
                <a:buChar char="•"/>
                <a:defRPr/>
              </a:pPr>
              <a:r>
                <a:rPr lang="en-US" sz="1100" kern="0" dirty="0">
                  <a:solidFill>
                    <a:srgbClr val="000000"/>
                  </a:solidFill>
                  <a:latin typeface="Arial Narrow"/>
                </a:rPr>
                <a:t>Interviews with C2 participants (5/72 – 7%)</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Interviews with C2 principals (2/55 – 4%)</a:t>
              </a:r>
            </a:p>
            <a:p>
              <a:pPr marL="171450" indent="-171450" defTabSz="914400">
                <a:buClr>
                  <a:schemeClr val="tx2"/>
                </a:buClr>
                <a:buSzPct val="100000"/>
                <a:buFont typeface="Arial" panose="020B0604020202020204" pitchFamily="34" charset="0"/>
                <a:buChar char="•"/>
                <a:defRPr/>
              </a:pPr>
              <a:r>
                <a:rPr lang="en-US" sz="1100" kern="0" dirty="0">
                  <a:solidFill>
                    <a:srgbClr val="000000"/>
                  </a:solidFill>
                  <a:latin typeface="Arial Narrow"/>
                </a:rPr>
                <a:t>Interviews with C2 coaches (8/8 – 100%)</a:t>
              </a:r>
            </a:p>
            <a:p>
              <a:pPr marL="171450" indent="-171450" defTabSz="914400">
                <a:buClr>
                  <a:schemeClr val="tx2"/>
                </a:buClr>
                <a:buSzPct val="1000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Analysis of TFA survey data from principals, participants and colleagues </a:t>
              </a:r>
            </a:p>
            <a:p>
              <a:pPr marL="171450" indent="-171450" defTabSz="914400">
                <a:buClr>
                  <a:schemeClr val="tx2"/>
                </a:buClr>
                <a:buSzPct val="100000"/>
                <a:buFont typeface="Arial" panose="020B0604020202020204" pitchFamily="34" charset="0"/>
                <a:buChar char="•"/>
                <a:defRPr/>
              </a:pPr>
              <a:r>
                <a:rPr lang="en-US" sz="1100" kern="0" dirty="0">
                  <a:solidFill>
                    <a:srgbClr val="000000"/>
                  </a:solidFill>
                  <a:latin typeface="Arial Narrow"/>
                </a:rPr>
                <a:t>Program comparator analysis </a:t>
              </a:r>
              <a:endParaRPr kumimoji="0" lang="en-US" sz="1100" b="0" i="0" u="none" strike="noStrike" kern="0" cap="none" spc="0" normalizeH="0" baseline="0" noProof="0" dirty="0">
                <a:ln>
                  <a:noFill/>
                </a:ln>
                <a:solidFill>
                  <a:srgbClr val="000000"/>
                </a:solidFill>
                <a:effectLst/>
                <a:uLnTx/>
                <a:uFillTx/>
                <a:latin typeface="Arial Narrow"/>
                <a:ea typeface="+mn-ea"/>
                <a:cs typeface="+mn-cs"/>
              </a:endParaRPr>
            </a:p>
          </p:txBody>
        </p:sp>
        <p:sp>
          <p:nvSpPr>
            <p:cNvPr id="19" name="Rectangle 18">
              <a:extLst>
                <a:ext uri="{FF2B5EF4-FFF2-40B4-BE49-F238E27FC236}">
                  <a16:creationId xmlns:a16="http://schemas.microsoft.com/office/drawing/2014/main" id="{9471DA96-2E53-79D5-550E-DCA87862918D}"/>
                </a:ext>
              </a:extLst>
            </p:cNvPr>
            <p:cNvSpPr/>
            <p:nvPr/>
          </p:nvSpPr>
          <p:spPr>
            <a:xfrm rot="16200000">
              <a:off x="4819860" y="3649596"/>
              <a:ext cx="785370" cy="261610"/>
            </a:xfrm>
            <a:prstGeom prst="rect">
              <a:avLst/>
            </a:prstGeom>
            <a:noFill/>
            <a:ln>
              <a:noFill/>
            </a:ln>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931B2F"/>
                  </a:solidFill>
                  <a:effectLst/>
                  <a:uLnTx/>
                  <a:uFillTx/>
                </a:rPr>
                <a:t>May 2023</a:t>
              </a:r>
            </a:p>
          </p:txBody>
        </p:sp>
      </p:grpSp>
      <p:sp>
        <p:nvSpPr>
          <p:cNvPr id="3" name="Slide Number Placeholder 2">
            <a:extLst>
              <a:ext uri="{FF2B5EF4-FFF2-40B4-BE49-F238E27FC236}">
                <a16:creationId xmlns:a16="http://schemas.microsoft.com/office/drawing/2014/main" id="{A3273024-124B-C592-651C-2D271E69E81B}"/>
              </a:ext>
            </a:extLst>
          </p:cNvPr>
          <p:cNvSpPr>
            <a:spLocks noGrp="1"/>
          </p:cNvSpPr>
          <p:nvPr>
            <p:ph type="sldNum" sz="quarter" idx="11"/>
          </p:nvPr>
        </p:nvSpPr>
        <p:spPr/>
        <p:txBody>
          <a:bodyPr/>
          <a:lstStyle/>
          <a:p>
            <a:fld id="{2ED7E6EB-FFB6-2B46-ABEA-442EF21ADA9F}" type="slidenum">
              <a:rPr lang="en-US" smtClean="0"/>
              <a:pPr/>
              <a:t>1</a:t>
            </a:fld>
            <a:endParaRPr lang="en-US"/>
          </a:p>
        </p:txBody>
      </p:sp>
    </p:spTree>
    <p:extLst>
      <p:ext uri="{BB962C8B-B14F-4D97-AF65-F5344CB8AC3E}">
        <p14:creationId xmlns:p14="http://schemas.microsoft.com/office/powerpoint/2010/main" val="177352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536D8-CD81-B0CE-75EF-734DC7EACE76}"/>
              </a:ext>
            </a:extLst>
          </p:cNvPr>
          <p:cNvSpPr>
            <a:spLocks noGrp="1"/>
          </p:cNvSpPr>
          <p:nvPr>
            <p:ph type="title"/>
          </p:nvPr>
        </p:nvSpPr>
        <p:spPr/>
        <p:txBody>
          <a:bodyPr/>
          <a:lstStyle/>
          <a:p>
            <a:r>
              <a:rPr lang="en-US"/>
              <a:t>Recommended program improvements </a:t>
            </a:r>
          </a:p>
        </p:txBody>
      </p:sp>
      <p:sp>
        <p:nvSpPr>
          <p:cNvPr id="2" name="Text Placeholder 1">
            <a:extLst>
              <a:ext uri="{FF2B5EF4-FFF2-40B4-BE49-F238E27FC236}">
                <a16:creationId xmlns:a16="http://schemas.microsoft.com/office/drawing/2014/main" id="{3EC94FE0-B414-F4FA-D91B-1CBED4651295}"/>
              </a:ext>
            </a:extLst>
          </p:cNvPr>
          <p:cNvSpPr>
            <a:spLocks noGrp="1"/>
          </p:cNvSpPr>
          <p:nvPr>
            <p:ph type="body" sz="quarter" idx="13"/>
          </p:nvPr>
        </p:nvSpPr>
        <p:spPr>
          <a:xfrm>
            <a:off x="165148" y="535793"/>
            <a:ext cx="9575704" cy="738664"/>
          </a:xfrm>
        </p:spPr>
        <p:txBody>
          <a:bodyPr/>
          <a:lstStyle/>
          <a:p>
            <a:r>
              <a:rPr lang="en-US" dirty="0"/>
              <a:t>If the FLP is to continue in the future, we recommend iterative programmatic improvements to design and delivery; recruitment and selection; and governance and procurement. We also recommend considering opportunities to scale the FLP to ensure the program is having systemic impact.</a:t>
            </a:r>
          </a:p>
        </p:txBody>
      </p:sp>
      <p:sp>
        <p:nvSpPr>
          <p:cNvPr id="9" name="TextBox 8">
            <a:extLst>
              <a:ext uri="{FF2B5EF4-FFF2-40B4-BE49-F238E27FC236}">
                <a16:creationId xmlns:a16="http://schemas.microsoft.com/office/drawing/2014/main" id="{94CC77DE-1B67-B4BC-D6B0-D1231E84990E}"/>
              </a:ext>
              <a:ext uri="{C183D7F6-B498-43B3-948B-1728B52AA6E4}">
                <adec:decorative xmlns:adec="http://schemas.microsoft.com/office/drawing/2017/decorative" val="1"/>
              </a:ext>
            </a:extLst>
          </p:cNvPr>
          <p:cNvSpPr txBox="1"/>
          <p:nvPr/>
        </p:nvSpPr>
        <p:spPr>
          <a:xfrm>
            <a:off x="90670" y="2410583"/>
            <a:ext cx="2255339" cy="3862592"/>
          </a:xfrm>
          <a:prstGeom prst="rect">
            <a:avLst/>
          </a:prstGeom>
          <a:solidFill>
            <a:schemeClr val="bg1">
              <a:lumMod val="95000"/>
            </a:schemeClr>
          </a:solidFill>
          <a:ln>
            <a:noFill/>
          </a:ln>
        </p:spPr>
        <p:txBody>
          <a:bodyPr wrap="square" lIns="108000" tIns="216000" rIns="108000" rtlCol="0" anchor="t">
            <a:noAutofit/>
          </a:bodyPr>
          <a:lstStyle/>
          <a:p>
            <a:pPr>
              <a:spcAft>
                <a:spcPts val="600"/>
              </a:spcAft>
              <a:buClr>
                <a:schemeClr val="tx2"/>
              </a:buClr>
              <a:buSzPct val="100000"/>
            </a:pPr>
            <a:endParaRPr lang="en-US" sz="1100"/>
          </a:p>
        </p:txBody>
      </p:sp>
      <p:sp>
        <p:nvSpPr>
          <p:cNvPr id="14" name="TextBox 13">
            <a:extLst>
              <a:ext uri="{FF2B5EF4-FFF2-40B4-BE49-F238E27FC236}">
                <a16:creationId xmlns:a16="http://schemas.microsoft.com/office/drawing/2014/main" id="{54D5F027-A68F-9531-70B9-D9A4FEFB7222}"/>
              </a:ext>
              <a:ext uri="{C183D7F6-B498-43B3-948B-1728B52AA6E4}">
                <adec:decorative xmlns:adec="http://schemas.microsoft.com/office/drawing/2017/decorative" val="1"/>
              </a:ext>
            </a:extLst>
          </p:cNvPr>
          <p:cNvSpPr txBox="1"/>
          <p:nvPr/>
        </p:nvSpPr>
        <p:spPr>
          <a:xfrm>
            <a:off x="2431287" y="2410583"/>
            <a:ext cx="2271054" cy="3862592"/>
          </a:xfrm>
          <a:prstGeom prst="rect">
            <a:avLst/>
          </a:prstGeom>
          <a:solidFill>
            <a:schemeClr val="bg1">
              <a:lumMod val="95000"/>
            </a:schemeClr>
          </a:solidFill>
          <a:ln>
            <a:noFill/>
          </a:ln>
        </p:spPr>
        <p:txBody>
          <a:bodyPr wrap="square" lIns="108000" tIns="216000" rIns="108000" bIns="45720" rtlCol="0" anchor="t">
            <a:noAutofit/>
          </a:bodyPr>
          <a:lstStyle/>
          <a:p>
            <a:pPr>
              <a:spcAft>
                <a:spcPts val="600"/>
              </a:spcAft>
            </a:pPr>
            <a:endParaRPr lang="en-US" sz="1100"/>
          </a:p>
        </p:txBody>
      </p:sp>
      <p:sp>
        <p:nvSpPr>
          <p:cNvPr id="16" name="TextBox 15">
            <a:extLst>
              <a:ext uri="{FF2B5EF4-FFF2-40B4-BE49-F238E27FC236}">
                <a16:creationId xmlns:a16="http://schemas.microsoft.com/office/drawing/2014/main" id="{56E273A3-210D-4507-70F4-C0C24D0F56B3}"/>
              </a:ext>
              <a:ext uri="{C183D7F6-B498-43B3-948B-1728B52AA6E4}">
                <adec:decorative xmlns:adec="http://schemas.microsoft.com/office/drawing/2017/decorative" val="1"/>
              </a:ext>
            </a:extLst>
          </p:cNvPr>
          <p:cNvSpPr txBox="1"/>
          <p:nvPr/>
        </p:nvSpPr>
        <p:spPr>
          <a:xfrm>
            <a:off x="7127643" y="2395189"/>
            <a:ext cx="2703274" cy="3877985"/>
          </a:xfrm>
          <a:prstGeom prst="rect">
            <a:avLst/>
          </a:prstGeom>
          <a:solidFill>
            <a:schemeClr val="bg1">
              <a:lumMod val="95000"/>
            </a:schemeClr>
          </a:solidFill>
          <a:ln>
            <a:noFill/>
          </a:ln>
        </p:spPr>
        <p:txBody>
          <a:bodyPr wrap="square" lIns="108000" tIns="216000" rIns="108000" rtlCol="0" anchor="ctr">
            <a:noAutofit/>
          </a:bodyPr>
          <a:lstStyle/>
          <a:p>
            <a:pPr marL="171450" indent="-171450">
              <a:spcAft>
                <a:spcPts val="600"/>
              </a:spcAft>
              <a:buClr>
                <a:schemeClr val="tx2"/>
              </a:buClr>
              <a:buSzPct val="100000"/>
              <a:buFont typeface="Arial" panose="020B0604020202020204" pitchFamily="34" charset="0"/>
              <a:buChar char="•"/>
            </a:pPr>
            <a:endParaRPr lang="en-US" sz="1100"/>
          </a:p>
          <a:p>
            <a:endParaRPr lang="en-US" sz="1100"/>
          </a:p>
        </p:txBody>
      </p:sp>
      <p:sp>
        <p:nvSpPr>
          <p:cNvPr id="18" name="TextBox 17">
            <a:extLst>
              <a:ext uri="{FF2B5EF4-FFF2-40B4-BE49-F238E27FC236}">
                <a16:creationId xmlns:a16="http://schemas.microsoft.com/office/drawing/2014/main" id="{A0B7299F-171B-126E-52BB-287B2C57C655}"/>
              </a:ext>
              <a:ext uri="{C183D7F6-B498-43B3-948B-1728B52AA6E4}">
                <adec:decorative xmlns:adec="http://schemas.microsoft.com/office/drawing/2017/decorative" val="1"/>
              </a:ext>
            </a:extLst>
          </p:cNvPr>
          <p:cNvSpPr txBox="1"/>
          <p:nvPr/>
        </p:nvSpPr>
        <p:spPr>
          <a:xfrm>
            <a:off x="4773675" y="2410582"/>
            <a:ext cx="2283022" cy="3877985"/>
          </a:xfrm>
          <a:prstGeom prst="rect">
            <a:avLst/>
          </a:prstGeom>
          <a:solidFill>
            <a:schemeClr val="bg1">
              <a:lumMod val="95000"/>
            </a:schemeClr>
          </a:solidFill>
          <a:ln>
            <a:noFill/>
          </a:ln>
        </p:spPr>
        <p:txBody>
          <a:bodyPr wrap="square" lIns="108000" tIns="216000" rIns="108000" rtlCol="0" anchor="t">
            <a:noAutofit/>
          </a:bodyPr>
          <a:lstStyle/>
          <a:p>
            <a:endParaRPr lang="en-US" sz="1100"/>
          </a:p>
          <a:p>
            <a:endParaRPr lang="en-US" sz="1100"/>
          </a:p>
          <a:p>
            <a:endParaRPr lang="en-US" sz="1100"/>
          </a:p>
        </p:txBody>
      </p:sp>
      <p:sp>
        <p:nvSpPr>
          <p:cNvPr id="22" name="Round Same-side Corner of Rectangle 21">
            <a:extLst>
              <a:ext uri="{FF2B5EF4-FFF2-40B4-BE49-F238E27FC236}">
                <a16:creationId xmlns:a16="http://schemas.microsoft.com/office/drawing/2014/main" id="{1A579593-56BD-42AD-A4E4-D1291E4AF663}"/>
              </a:ext>
              <a:ext uri="{C183D7F6-B498-43B3-948B-1728B52AA6E4}">
                <adec:decorative xmlns:adec="http://schemas.microsoft.com/office/drawing/2017/decorative" val="1"/>
              </a:ext>
            </a:extLst>
          </p:cNvPr>
          <p:cNvSpPr/>
          <p:nvPr/>
        </p:nvSpPr>
        <p:spPr>
          <a:xfrm>
            <a:off x="4785643" y="1975829"/>
            <a:ext cx="2271054" cy="434754"/>
          </a:xfrm>
          <a:prstGeom prst="round2SameRect">
            <a:avLst>
              <a:gd name="adj1" fmla="val 40628"/>
              <a:gd name="adj2" fmla="val 0"/>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23" name="Round Same-side Corner of Rectangle 22">
            <a:extLst>
              <a:ext uri="{FF2B5EF4-FFF2-40B4-BE49-F238E27FC236}">
                <a16:creationId xmlns:a16="http://schemas.microsoft.com/office/drawing/2014/main" id="{A9D39B18-1B5C-7682-4116-B018F8B2BC67}"/>
              </a:ext>
              <a:ext uri="{C183D7F6-B498-43B3-948B-1728B52AA6E4}">
                <adec:decorative xmlns:adec="http://schemas.microsoft.com/office/drawing/2017/decorative" val="1"/>
              </a:ext>
            </a:extLst>
          </p:cNvPr>
          <p:cNvSpPr/>
          <p:nvPr/>
        </p:nvSpPr>
        <p:spPr>
          <a:xfrm>
            <a:off x="2444634" y="1975829"/>
            <a:ext cx="2257105" cy="434754"/>
          </a:xfrm>
          <a:prstGeom prst="round2SameRect">
            <a:avLst>
              <a:gd name="adj1" fmla="val 32641"/>
              <a:gd name="adj2" fmla="val 0"/>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24" name="Round Same-side Corner of Rectangle 23">
            <a:extLst>
              <a:ext uri="{FF2B5EF4-FFF2-40B4-BE49-F238E27FC236}">
                <a16:creationId xmlns:a16="http://schemas.microsoft.com/office/drawing/2014/main" id="{606B2173-4486-8E77-0A3E-DE26F36EAE66}"/>
              </a:ext>
              <a:ext uri="{C183D7F6-B498-43B3-948B-1728B52AA6E4}">
                <adec:decorative xmlns:adec="http://schemas.microsoft.com/office/drawing/2017/decorative" val="1"/>
              </a:ext>
            </a:extLst>
          </p:cNvPr>
          <p:cNvSpPr/>
          <p:nvPr/>
        </p:nvSpPr>
        <p:spPr>
          <a:xfrm>
            <a:off x="88903" y="1975829"/>
            <a:ext cx="2257105" cy="434754"/>
          </a:xfrm>
          <a:prstGeom prst="round2SameRect">
            <a:avLst>
              <a:gd name="adj1" fmla="val 32641"/>
              <a:gd name="adj2" fmla="val 0"/>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29" name="Round Same-side Corner of Rectangle 28">
            <a:extLst>
              <a:ext uri="{FF2B5EF4-FFF2-40B4-BE49-F238E27FC236}">
                <a16:creationId xmlns:a16="http://schemas.microsoft.com/office/drawing/2014/main" id="{C277F4CE-F412-5AFE-285E-F66146B63247}"/>
              </a:ext>
              <a:ext uri="{C183D7F6-B498-43B3-948B-1728B52AA6E4}">
                <adec:decorative xmlns:adec="http://schemas.microsoft.com/office/drawing/2017/decorative" val="1"/>
              </a:ext>
            </a:extLst>
          </p:cNvPr>
          <p:cNvSpPr/>
          <p:nvPr/>
        </p:nvSpPr>
        <p:spPr>
          <a:xfrm>
            <a:off x="7127643" y="1975829"/>
            <a:ext cx="2703274" cy="434754"/>
          </a:xfrm>
          <a:prstGeom prst="round2SameRect">
            <a:avLst>
              <a:gd name="adj1" fmla="val 37966"/>
              <a:gd name="adj2" fmla="val 0"/>
            </a:avLst>
          </a:pr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5" name="TextBox 4">
            <a:extLst>
              <a:ext uri="{FF2B5EF4-FFF2-40B4-BE49-F238E27FC236}">
                <a16:creationId xmlns:a16="http://schemas.microsoft.com/office/drawing/2014/main" id="{304AAC3A-33D5-A7D2-DAA7-4DCC07FADA8A}"/>
              </a:ext>
            </a:extLst>
          </p:cNvPr>
          <p:cNvSpPr txBox="1"/>
          <p:nvPr/>
        </p:nvSpPr>
        <p:spPr>
          <a:xfrm>
            <a:off x="2826867" y="1375239"/>
            <a:ext cx="1479892" cy="261610"/>
          </a:xfrm>
          <a:prstGeom prst="rect">
            <a:avLst/>
          </a:prstGeom>
        </p:spPr>
        <p:txBody>
          <a:bodyPr wrap="none" rtlCol="0">
            <a:spAutoFit/>
          </a:bodyPr>
          <a:lstStyle/>
          <a:p>
            <a:pPr algn="l">
              <a:spcAft>
                <a:spcPts val="600"/>
              </a:spcAft>
            </a:pPr>
            <a:r>
              <a:rPr lang="en-US" sz="1100" b="1">
                <a:solidFill>
                  <a:schemeClr val="accent3"/>
                </a:solidFill>
              </a:rPr>
              <a:t>Iterative improvements </a:t>
            </a:r>
          </a:p>
        </p:txBody>
      </p:sp>
      <p:sp>
        <p:nvSpPr>
          <p:cNvPr id="11" name="TextBox 10">
            <a:extLst>
              <a:ext uri="{FF2B5EF4-FFF2-40B4-BE49-F238E27FC236}">
                <a16:creationId xmlns:a16="http://schemas.microsoft.com/office/drawing/2014/main" id="{A0EC8740-F8DE-2541-0343-F340071EB183}"/>
              </a:ext>
            </a:extLst>
          </p:cNvPr>
          <p:cNvSpPr txBox="1"/>
          <p:nvPr/>
        </p:nvSpPr>
        <p:spPr>
          <a:xfrm>
            <a:off x="464343" y="2039393"/>
            <a:ext cx="1518557" cy="276999"/>
          </a:xfrm>
          <a:prstGeom prst="rect">
            <a:avLst/>
          </a:prstGeom>
        </p:spPr>
        <p:txBody>
          <a:bodyPr wrap="square" rtlCol="0">
            <a:spAutoFit/>
          </a:bodyPr>
          <a:lstStyle/>
          <a:p>
            <a:pPr algn="ctr"/>
            <a:r>
              <a:rPr lang="en-US" sz="1200" b="1">
                <a:solidFill>
                  <a:schemeClr val="tx2"/>
                </a:solidFill>
              </a:rPr>
              <a:t>Design and delivery</a:t>
            </a:r>
          </a:p>
        </p:txBody>
      </p:sp>
      <p:sp>
        <p:nvSpPr>
          <p:cNvPr id="6" name="TextBox 5">
            <a:extLst>
              <a:ext uri="{FF2B5EF4-FFF2-40B4-BE49-F238E27FC236}">
                <a16:creationId xmlns:a16="http://schemas.microsoft.com/office/drawing/2014/main" id="{05CF8F75-98D6-81AD-C019-35CA08A54D5C}"/>
              </a:ext>
            </a:extLst>
          </p:cNvPr>
          <p:cNvSpPr txBox="1"/>
          <p:nvPr/>
        </p:nvSpPr>
        <p:spPr>
          <a:xfrm>
            <a:off x="88899" y="2417157"/>
            <a:ext cx="2202956" cy="2031325"/>
          </a:xfrm>
          <a:prstGeom prst="rect">
            <a:avLst/>
          </a:prstGeom>
        </p:spPr>
        <p:txBody>
          <a:bodyPr wrap="square" rtlCol="0">
            <a:spAutoFit/>
          </a:bodyPr>
          <a:lstStyle/>
          <a:p>
            <a:pPr>
              <a:spcAft>
                <a:spcPts val="600"/>
              </a:spcAft>
              <a:buClr>
                <a:schemeClr val="tx2"/>
              </a:buClr>
              <a:buSzPct val="100000"/>
            </a:pPr>
            <a:r>
              <a:rPr lang="en-US" sz="1100" dirty="0"/>
              <a:t>We recommend the FLP start reviewing the cohort’s demographics, career backgrounds and remoteness / school contexts, and adapting curriculum and pedagogy based on need. </a:t>
            </a:r>
          </a:p>
          <a:p>
            <a:pPr>
              <a:spcAft>
                <a:spcPts val="600"/>
              </a:spcAft>
              <a:buClr>
                <a:schemeClr val="tx2"/>
              </a:buClr>
              <a:buSzPct val="100000"/>
            </a:pPr>
            <a:r>
              <a:rPr lang="en-US" sz="1100" dirty="0"/>
              <a:t>We do not recommend removing any program components. If there are calls to reduce costs, any changes may impact the effectiveness of FLP overall, because the components are interrelated.</a:t>
            </a:r>
          </a:p>
        </p:txBody>
      </p:sp>
      <p:sp>
        <p:nvSpPr>
          <p:cNvPr id="12" name="TextBox 11">
            <a:extLst>
              <a:ext uri="{FF2B5EF4-FFF2-40B4-BE49-F238E27FC236}">
                <a16:creationId xmlns:a16="http://schemas.microsoft.com/office/drawing/2014/main" id="{02BD0C43-4D7A-EA8B-711D-71915A86BD7C}"/>
              </a:ext>
            </a:extLst>
          </p:cNvPr>
          <p:cNvSpPr txBox="1"/>
          <p:nvPr/>
        </p:nvSpPr>
        <p:spPr>
          <a:xfrm>
            <a:off x="2395321" y="2041250"/>
            <a:ext cx="2257105" cy="276999"/>
          </a:xfrm>
          <a:prstGeom prst="rect">
            <a:avLst/>
          </a:prstGeom>
        </p:spPr>
        <p:txBody>
          <a:bodyPr wrap="square" rtlCol="0">
            <a:spAutoFit/>
          </a:bodyPr>
          <a:lstStyle/>
          <a:p>
            <a:pPr algn="ctr"/>
            <a:r>
              <a:rPr lang="en-US" sz="1200" b="1">
                <a:solidFill>
                  <a:schemeClr val="tx2"/>
                </a:solidFill>
              </a:rPr>
              <a:t>Recruitment and selection</a:t>
            </a:r>
          </a:p>
        </p:txBody>
      </p:sp>
      <p:sp>
        <p:nvSpPr>
          <p:cNvPr id="20" name="TextBox 19">
            <a:extLst>
              <a:ext uri="{FF2B5EF4-FFF2-40B4-BE49-F238E27FC236}">
                <a16:creationId xmlns:a16="http://schemas.microsoft.com/office/drawing/2014/main" id="{13E05540-AB47-05F8-C16F-66D6AC4F2A98}"/>
              </a:ext>
            </a:extLst>
          </p:cNvPr>
          <p:cNvSpPr txBox="1"/>
          <p:nvPr/>
        </p:nvSpPr>
        <p:spPr>
          <a:xfrm>
            <a:off x="2428328" y="2410581"/>
            <a:ext cx="2257105" cy="3600986"/>
          </a:xfrm>
          <a:prstGeom prst="rect">
            <a:avLst/>
          </a:prstGeom>
        </p:spPr>
        <p:txBody>
          <a:bodyPr wrap="square" rtlCol="0">
            <a:spAutoFit/>
          </a:bodyPr>
          <a:lstStyle/>
          <a:p>
            <a:pPr>
              <a:spcAft>
                <a:spcPts val="600"/>
              </a:spcAft>
            </a:pPr>
            <a:r>
              <a:rPr lang="en-US" sz="1100" dirty="0"/>
              <a:t>To balance out the ‘tap on the shoulder’ approach to recruitment, we recommend creating a recruitment and marketing strategy that:</a:t>
            </a:r>
          </a:p>
          <a:p>
            <a:pPr marL="171450" indent="-171450">
              <a:spcAft>
                <a:spcPts val="600"/>
              </a:spcAft>
              <a:buClr>
                <a:schemeClr val="tx2"/>
              </a:buClr>
              <a:buSzPct val="100000"/>
              <a:buFont typeface="Arial" panose="020B0604020202020204" pitchFamily="34" charset="0"/>
              <a:buChar char="•"/>
            </a:pPr>
            <a:r>
              <a:rPr lang="en-US" sz="1100" dirty="0"/>
              <a:t>Targets under-represented cohorts and encourages self-nomination</a:t>
            </a:r>
          </a:p>
          <a:p>
            <a:pPr marL="171450" indent="-171450">
              <a:spcAft>
                <a:spcPts val="600"/>
              </a:spcAft>
              <a:buClr>
                <a:schemeClr val="tx2"/>
              </a:buClr>
              <a:buSzPct val="100000"/>
              <a:buFont typeface="Arial" panose="020B0604020202020204" pitchFamily="34" charset="0"/>
              <a:buChar char="•"/>
            </a:pPr>
            <a:r>
              <a:rPr lang="en-US" sz="1100" dirty="0"/>
              <a:t>Continues to reaches aspirant leaders through multiple marketing avenues</a:t>
            </a:r>
          </a:p>
          <a:p>
            <a:pPr marL="171450" indent="-171450">
              <a:spcAft>
                <a:spcPts val="600"/>
              </a:spcAft>
              <a:buClr>
                <a:schemeClr val="tx2"/>
              </a:buClr>
              <a:buSzPct val="100000"/>
              <a:buFont typeface="Arial" panose="020B0604020202020204" pitchFamily="34" charset="0"/>
              <a:buChar char="•"/>
            </a:pPr>
            <a:r>
              <a:rPr lang="en-US" sz="1100" dirty="0"/>
              <a:t>Targets specific regions / areas where the most need exists</a:t>
            </a:r>
          </a:p>
          <a:p>
            <a:pPr marL="171450" indent="-171450">
              <a:spcAft>
                <a:spcPts val="600"/>
              </a:spcAft>
              <a:buClr>
                <a:schemeClr val="tx2"/>
              </a:buClr>
              <a:buSzPct val="100000"/>
              <a:buFont typeface="Arial" panose="020B0604020202020204" pitchFamily="34" charset="0"/>
              <a:buChar char="•"/>
            </a:pPr>
            <a:r>
              <a:rPr lang="en-US" sz="1100" dirty="0"/>
              <a:t>Allows for deferment if the program continues for multiple years</a:t>
            </a:r>
          </a:p>
          <a:p>
            <a:pPr marL="171450" indent="-171450">
              <a:spcAft>
                <a:spcPts val="600"/>
              </a:spcAft>
              <a:buClr>
                <a:schemeClr val="tx2"/>
              </a:buClr>
              <a:buSzPct val="100000"/>
              <a:buFont typeface="Arial" panose="020B0604020202020204" pitchFamily="34" charset="0"/>
              <a:buChar char="•"/>
            </a:pPr>
            <a:r>
              <a:rPr lang="en-US" sz="1100" dirty="0"/>
              <a:t>Considers the risks / benefits of the ‘school clustering’ trend that we are seeing, where schools become repeat customers of the program</a:t>
            </a:r>
          </a:p>
          <a:p>
            <a:pPr algn="l">
              <a:spcAft>
                <a:spcPts val="600"/>
              </a:spcAft>
            </a:pPr>
            <a:endParaRPr lang="en-US" sz="1100" dirty="0"/>
          </a:p>
        </p:txBody>
      </p:sp>
      <p:sp>
        <p:nvSpPr>
          <p:cNvPr id="17" name="TextBox 16">
            <a:extLst>
              <a:ext uri="{FF2B5EF4-FFF2-40B4-BE49-F238E27FC236}">
                <a16:creationId xmlns:a16="http://schemas.microsoft.com/office/drawing/2014/main" id="{40DEB4F3-FF02-1294-455F-4C09A7D98E1B}"/>
              </a:ext>
            </a:extLst>
          </p:cNvPr>
          <p:cNvSpPr txBox="1"/>
          <p:nvPr/>
        </p:nvSpPr>
        <p:spPr>
          <a:xfrm>
            <a:off x="4861888" y="2051963"/>
            <a:ext cx="2051914" cy="276999"/>
          </a:xfrm>
          <a:prstGeom prst="rect">
            <a:avLst/>
          </a:prstGeom>
        </p:spPr>
        <p:txBody>
          <a:bodyPr wrap="square" rtlCol="0">
            <a:spAutoFit/>
          </a:bodyPr>
          <a:lstStyle/>
          <a:p>
            <a:pPr algn="ctr"/>
            <a:r>
              <a:rPr lang="en-US" sz="1200" b="1">
                <a:solidFill>
                  <a:schemeClr val="tx2"/>
                </a:solidFill>
              </a:rPr>
              <a:t>Governance and procurement</a:t>
            </a:r>
          </a:p>
        </p:txBody>
      </p:sp>
      <p:sp>
        <p:nvSpPr>
          <p:cNvPr id="25" name="TextBox 24">
            <a:extLst>
              <a:ext uri="{FF2B5EF4-FFF2-40B4-BE49-F238E27FC236}">
                <a16:creationId xmlns:a16="http://schemas.microsoft.com/office/drawing/2014/main" id="{F2C9066A-28BA-FB2A-6F29-DD751950D766}"/>
              </a:ext>
            </a:extLst>
          </p:cNvPr>
          <p:cNvSpPr txBox="1"/>
          <p:nvPr/>
        </p:nvSpPr>
        <p:spPr>
          <a:xfrm>
            <a:off x="4772685" y="2411061"/>
            <a:ext cx="2298625" cy="2800767"/>
          </a:xfrm>
          <a:prstGeom prst="rect">
            <a:avLst/>
          </a:prstGeom>
        </p:spPr>
        <p:txBody>
          <a:bodyPr wrap="square" rtlCol="0">
            <a:spAutoFit/>
          </a:bodyPr>
          <a:lstStyle/>
          <a:p>
            <a:r>
              <a:rPr lang="en-US" sz="1100" dirty="0"/>
              <a:t>To ensure a robust and sustainable program in the future, we recommend considering a competitive procurement process to revisit costing the FLP in a post-COVID context while delivering the full package of high-quality program components.</a:t>
            </a:r>
            <a:br>
              <a:rPr lang="en-US" sz="1100" dirty="0"/>
            </a:br>
            <a:endParaRPr lang="en-US" sz="1100" dirty="0"/>
          </a:p>
          <a:p>
            <a:pPr>
              <a:buClr>
                <a:schemeClr val="tx2"/>
              </a:buClr>
              <a:buSzPct val="100000"/>
            </a:pPr>
            <a:r>
              <a:rPr lang="en-US" sz="1100" dirty="0"/>
              <a:t>As part of this competitive procurement approach, there should be a focus on building stronger buy-in from a broader number of state and territory jurisdictions (including non-government schools) to ensure the FLP reaches communities most in need. </a:t>
            </a:r>
          </a:p>
          <a:p>
            <a:pPr algn="l">
              <a:spcAft>
                <a:spcPts val="600"/>
              </a:spcAft>
            </a:pPr>
            <a:endParaRPr lang="en-US" sz="1100" dirty="0"/>
          </a:p>
        </p:txBody>
      </p:sp>
      <p:sp>
        <p:nvSpPr>
          <p:cNvPr id="15" name="TextBox 14">
            <a:extLst>
              <a:ext uri="{FF2B5EF4-FFF2-40B4-BE49-F238E27FC236}">
                <a16:creationId xmlns:a16="http://schemas.microsoft.com/office/drawing/2014/main" id="{B6A4FD5F-CD1E-5D2C-4D25-1E14A8A682B0}"/>
              </a:ext>
            </a:extLst>
          </p:cNvPr>
          <p:cNvSpPr txBox="1"/>
          <p:nvPr/>
        </p:nvSpPr>
        <p:spPr>
          <a:xfrm>
            <a:off x="7740071" y="1367661"/>
            <a:ext cx="1473480" cy="261610"/>
          </a:xfrm>
          <a:prstGeom prst="rect">
            <a:avLst/>
          </a:prstGeom>
        </p:spPr>
        <p:txBody>
          <a:bodyPr wrap="none" rtlCol="0">
            <a:spAutoFit/>
          </a:bodyPr>
          <a:lstStyle/>
          <a:p>
            <a:pPr algn="l">
              <a:spcAft>
                <a:spcPts val="600"/>
              </a:spcAft>
            </a:pPr>
            <a:r>
              <a:rPr lang="en-US" sz="1100" b="1">
                <a:solidFill>
                  <a:schemeClr val="accent3"/>
                </a:solidFill>
              </a:rPr>
              <a:t>Growth considerations </a:t>
            </a:r>
          </a:p>
        </p:txBody>
      </p:sp>
      <p:sp>
        <p:nvSpPr>
          <p:cNvPr id="21" name="TextBox 20">
            <a:extLst>
              <a:ext uri="{FF2B5EF4-FFF2-40B4-BE49-F238E27FC236}">
                <a16:creationId xmlns:a16="http://schemas.microsoft.com/office/drawing/2014/main" id="{250B02B5-ED10-CCA8-9168-E01303BD5C4C}"/>
              </a:ext>
            </a:extLst>
          </p:cNvPr>
          <p:cNvSpPr txBox="1"/>
          <p:nvPr/>
        </p:nvSpPr>
        <p:spPr>
          <a:xfrm>
            <a:off x="7295190" y="2041250"/>
            <a:ext cx="2385420" cy="276999"/>
          </a:xfrm>
          <a:prstGeom prst="rect">
            <a:avLst/>
          </a:prstGeom>
        </p:spPr>
        <p:txBody>
          <a:bodyPr wrap="square" rtlCol="0">
            <a:spAutoFit/>
          </a:bodyPr>
          <a:lstStyle/>
          <a:p>
            <a:pPr algn="ctr"/>
            <a:r>
              <a:rPr lang="en-US" sz="1200" b="1">
                <a:solidFill>
                  <a:schemeClr val="bg1"/>
                </a:solidFill>
              </a:rPr>
              <a:t>Vertical and horizontal scaling</a:t>
            </a:r>
          </a:p>
        </p:txBody>
      </p:sp>
      <p:sp>
        <p:nvSpPr>
          <p:cNvPr id="10" name="TextBox 9">
            <a:extLst>
              <a:ext uri="{FF2B5EF4-FFF2-40B4-BE49-F238E27FC236}">
                <a16:creationId xmlns:a16="http://schemas.microsoft.com/office/drawing/2014/main" id="{FC9FF194-49E3-2C1B-8D5B-BB5F07FF6A5F}"/>
              </a:ext>
            </a:extLst>
          </p:cNvPr>
          <p:cNvSpPr txBox="1"/>
          <p:nvPr/>
        </p:nvSpPr>
        <p:spPr>
          <a:xfrm>
            <a:off x="7139012" y="2444222"/>
            <a:ext cx="2675599" cy="3816429"/>
          </a:xfrm>
          <a:prstGeom prst="rect">
            <a:avLst/>
          </a:prstGeom>
        </p:spPr>
        <p:txBody>
          <a:bodyPr wrap="square" rtlCol="0">
            <a:spAutoFit/>
          </a:bodyPr>
          <a:lstStyle/>
          <a:p>
            <a:r>
              <a:rPr lang="en-US" sz="1100" dirty="0"/>
              <a:t>If / when considering opportunities for vertical scaling, we recommend:</a:t>
            </a:r>
          </a:p>
          <a:p>
            <a:pPr marL="171450" indent="-171450">
              <a:buClr>
                <a:schemeClr val="tx2"/>
              </a:buClr>
              <a:buSzPct val="100000"/>
              <a:buFont typeface="Arial" panose="020B0604020202020204" pitchFamily="34" charset="0"/>
              <a:buChar char="•"/>
            </a:pPr>
            <a:r>
              <a:rPr lang="en-US" sz="1100" dirty="0"/>
              <a:t>Scaling vertically on the basis of quality coach recruitment</a:t>
            </a:r>
          </a:p>
          <a:p>
            <a:pPr marL="171450" indent="-171450">
              <a:buClr>
                <a:schemeClr val="tx2"/>
              </a:buClr>
              <a:buSzPct val="100000"/>
              <a:buFont typeface="Arial" panose="020B0604020202020204" pitchFamily="34" charset="0"/>
              <a:buChar char="•"/>
            </a:pPr>
            <a:r>
              <a:rPr lang="en-US" sz="1100" dirty="0"/>
              <a:t>Determining cohort size in a particular jurisdiction / region based on how many coaches are available and their capacity to coach in a given year</a:t>
            </a:r>
          </a:p>
          <a:p>
            <a:pPr>
              <a:buClr>
                <a:schemeClr val="tx2"/>
              </a:buClr>
              <a:buSzPct val="100000"/>
            </a:pPr>
            <a:endParaRPr lang="en-US" sz="1100" dirty="0"/>
          </a:p>
          <a:p>
            <a:pPr>
              <a:buClr>
                <a:schemeClr val="tx2"/>
              </a:buClr>
              <a:buSzPct val="100000"/>
            </a:pPr>
            <a:r>
              <a:rPr lang="en-US" sz="1100" dirty="0"/>
              <a:t>In considering if and where to horizontally scale the FLP, we recommend focusing on jurisdictions with:</a:t>
            </a:r>
          </a:p>
          <a:p>
            <a:pPr marL="171450" indent="-171450">
              <a:buClr>
                <a:schemeClr val="tx2"/>
              </a:buClr>
              <a:buSzPct val="100000"/>
              <a:buFont typeface="Arial" panose="020B0604020202020204" pitchFamily="34" charset="0"/>
              <a:buChar char="•"/>
            </a:pPr>
            <a:r>
              <a:rPr lang="en-US" sz="1100" dirty="0"/>
              <a:t>Higher numbers of remote and very remote schools</a:t>
            </a:r>
          </a:p>
          <a:p>
            <a:pPr marL="171450" indent="-171450">
              <a:buClr>
                <a:schemeClr val="tx2"/>
              </a:buClr>
              <a:buSzPct val="100000"/>
              <a:buFont typeface="Arial" panose="020B0604020202020204" pitchFamily="34" charset="0"/>
              <a:buChar char="•"/>
            </a:pPr>
            <a:r>
              <a:rPr lang="en-US" sz="1100" dirty="0"/>
              <a:t>Less available professional development for aspirant leaders (focusing on regional and remote contexts)</a:t>
            </a:r>
          </a:p>
          <a:p>
            <a:pPr marL="171450" indent="-171450">
              <a:buClr>
                <a:schemeClr val="tx2"/>
              </a:buClr>
              <a:buSzPct val="100000"/>
              <a:buFont typeface="Arial" panose="020B0604020202020204" pitchFamily="34" charset="0"/>
              <a:buChar char="•"/>
            </a:pPr>
            <a:r>
              <a:rPr lang="en-US" sz="1100" dirty="0"/>
              <a:t>Higher numbers of schools experiencing disadvantage (ICSEA score below 1000)</a:t>
            </a:r>
          </a:p>
          <a:p>
            <a:pPr marL="171450" indent="-171450">
              <a:buClr>
                <a:schemeClr val="tx2"/>
              </a:buClr>
              <a:buSzPct val="100000"/>
              <a:buFont typeface="Arial" panose="020B0604020202020204" pitchFamily="34" charset="0"/>
              <a:buChar char="•"/>
            </a:pPr>
            <a:r>
              <a:rPr lang="en-US" sz="1100" dirty="0"/>
              <a:t>Higher levels of teacher attrition and school leadership role vacancies</a:t>
            </a:r>
          </a:p>
          <a:p>
            <a:pPr algn="l">
              <a:spcAft>
                <a:spcPts val="600"/>
              </a:spcAft>
            </a:pPr>
            <a:endParaRPr lang="en-US" sz="1100"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261524E-9BDA-8076-3D38-7E83768E0DE8}"/>
                  </a:ext>
                  <a:ext uri="{C183D7F6-B498-43B3-948B-1728B52AA6E4}">
                    <adec:decorative xmlns:adec="http://schemas.microsoft.com/office/drawing/2017/decorative" val="1"/>
                  </a:ext>
                </a:extLst>
              </p14:cNvPr>
              <p14:cNvContentPartPr/>
              <p14:nvPr/>
            </p14:nvContentPartPr>
            <p14:xfrm>
              <a:off x="8344212" y="5717826"/>
              <a:ext cx="360" cy="360"/>
            </p14:xfrm>
          </p:contentPart>
        </mc:Choice>
        <mc:Fallback xmlns="">
          <p:pic>
            <p:nvPicPr>
              <p:cNvPr id="8" name="Ink 7">
                <a:extLst>
                  <a:ext uri="{FF2B5EF4-FFF2-40B4-BE49-F238E27FC236}">
                    <a16:creationId xmlns:a16="http://schemas.microsoft.com/office/drawing/2014/main" id="{C261524E-9BDA-8076-3D38-7E83768E0DE8}"/>
                  </a:ext>
                  <a:ext uri="{C183D7F6-B498-43B3-948B-1728B52AA6E4}">
                    <adec:decorative xmlns:adec="http://schemas.microsoft.com/office/drawing/2017/decorative" val="1"/>
                  </a:ext>
                </a:extLst>
              </p:cNvPr>
              <p:cNvPicPr/>
              <p:nvPr/>
            </p:nvPicPr>
            <p:blipFill>
              <a:blip r:embed="rId3"/>
              <a:stretch>
                <a:fillRect/>
              </a:stretch>
            </p:blipFill>
            <p:spPr>
              <a:xfrm>
                <a:off x="8339892" y="5713506"/>
                <a:ext cx="9000" cy="9000"/>
              </a:xfrm>
              <a:prstGeom prst="rect">
                <a:avLst/>
              </a:prstGeom>
            </p:spPr>
          </p:pic>
        </mc:Fallback>
      </mc:AlternateContent>
      <p:sp>
        <p:nvSpPr>
          <p:cNvPr id="7" name="Right Brace 6">
            <a:extLst>
              <a:ext uri="{FF2B5EF4-FFF2-40B4-BE49-F238E27FC236}">
                <a16:creationId xmlns:a16="http://schemas.microsoft.com/office/drawing/2014/main" id="{0B34AB40-D458-9A89-5A53-73C96DCADE59}"/>
              </a:ext>
              <a:ext uri="{C183D7F6-B498-43B3-948B-1728B52AA6E4}">
                <adec:decorative xmlns:adec="http://schemas.microsoft.com/office/drawing/2017/decorative" val="1"/>
              </a:ext>
            </a:extLst>
          </p:cNvPr>
          <p:cNvSpPr/>
          <p:nvPr/>
        </p:nvSpPr>
        <p:spPr>
          <a:xfrm rot="16200000">
            <a:off x="3388520" y="-564284"/>
            <a:ext cx="369331" cy="4710894"/>
          </a:xfrm>
          <a:prstGeom prst="rightBrace">
            <a:avLst>
              <a:gd name="adj1" fmla="val 87470"/>
              <a:gd name="adj2" fmla="val 50000"/>
            </a:avLst>
          </a:prstGeom>
          <a:ln w="9525">
            <a:solidFill>
              <a:schemeClr val="accent3"/>
            </a:solidFill>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87922473-274E-C768-955A-8692E3A5BC8A}"/>
              </a:ext>
              <a:ext uri="{C183D7F6-B498-43B3-948B-1728B52AA6E4}">
                <adec:decorative xmlns:adec="http://schemas.microsoft.com/office/drawing/2017/decorative" val="1"/>
              </a:ext>
            </a:extLst>
          </p:cNvPr>
          <p:cNvSpPr/>
          <p:nvPr/>
        </p:nvSpPr>
        <p:spPr>
          <a:xfrm rot="16200000">
            <a:off x="8300299" y="445211"/>
            <a:ext cx="369332" cy="2691905"/>
          </a:xfrm>
          <a:prstGeom prst="rightBrace">
            <a:avLst>
              <a:gd name="adj1" fmla="val 96564"/>
              <a:gd name="adj2" fmla="val 50000"/>
            </a:avLst>
          </a:prstGeom>
          <a:ln w="9525">
            <a:solidFill>
              <a:schemeClr val="accent3"/>
            </a:solidFill>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5BBCFA0-6264-820D-DCFE-FA57E105F39C}"/>
              </a:ext>
            </a:extLst>
          </p:cNvPr>
          <p:cNvSpPr>
            <a:spLocks noGrp="1"/>
          </p:cNvSpPr>
          <p:nvPr>
            <p:ph type="sldNum" sz="quarter" idx="11"/>
          </p:nvPr>
        </p:nvSpPr>
        <p:spPr>
          <a:xfrm>
            <a:off x="9344932" y="6322207"/>
            <a:ext cx="335678" cy="365125"/>
          </a:xfrm>
        </p:spPr>
        <p:txBody>
          <a:bodyPr/>
          <a:lstStyle/>
          <a:p>
            <a:fld id="{2ED7E6EB-FFB6-2B46-ABEA-442EF21ADA9F}" type="slidenum">
              <a:rPr lang="en-US" smtClean="0"/>
              <a:pPr/>
              <a:t>19</a:t>
            </a:fld>
            <a:endParaRPr lang="en-US"/>
          </a:p>
        </p:txBody>
      </p:sp>
    </p:spTree>
    <p:extLst>
      <p:ext uri="{BB962C8B-B14F-4D97-AF65-F5344CB8AC3E}">
        <p14:creationId xmlns:p14="http://schemas.microsoft.com/office/powerpoint/2010/main" val="422905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AE08-153B-9E24-A63F-09C9C43B9D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5DE3B7-11E0-3F2D-5A09-6780BB0833CD}"/>
              </a:ext>
            </a:extLst>
          </p:cNvPr>
          <p:cNvSpPr>
            <a:spLocks noGrp="1"/>
          </p:cNvSpPr>
          <p:nvPr>
            <p:ph type="title"/>
          </p:nvPr>
        </p:nvSpPr>
        <p:spPr/>
        <p:txBody>
          <a:bodyPr/>
          <a:lstStyle/>
          <a:p>
            <a:r>
              <a:rPr lang="en-US" dirty="0"/>
              <a:t>Program components to maintain</a:t>
            </a:r>
          </a:p>
        </p:txBody>
      </p:sp>
      <p:sp>
        <p:nvSpPr>
          <p:cNvPr id="9" name="TextBox 8">
            <a:extLst>
              <a:ext uri="{FF2B5EF4-FFF2-40B4-BE49-F238E27FC236}">
                <a16:creationId xmlns:a16="http://schemas.microsoft.com/office/drawing/2014/main" id="{9A7BD128-27A3-A57B-B231-8BE761763A25}"/>
              </a:ext>
              <a:ext uri="{C183D7F6-B498-43B3-948B-1728B52AA6E4}">
                <adec:decorative xmlns:adec="http://schemas.microsoft.com/office/drawing/2017/decorative" val="1"/>
              </a:ext>
            </a:extLst>
          </p:cNvPr>
          <p:cNvSpPr txBox="1"/>
          <p:nvPr/>
        </p:nvSpPr>
        <p:spPr>
          <a:xfrm>
            <a:off x="292528" y="2881005"/>
            <a:ext cx="3032180" cy="2394635"/>
          </a:xfrm>
          <a:prstGeom prst="rect">
            <a:avLst/>
          </a:prstGeom>
          <a:solidFill>
            <a:schemeClr val="bg1">
              <a:lumMod val="95000"/>
            </a:schemeClr>
          </a:solidFill>
          <a:ln>
            <a:noFill/>
          </a:ln>
        </p:spPr>
        <p:txBody>
          <a:bodyPr wrap="square" lIns="108000" tIns="216000" rIns="108000" rtlCol="0" anchor="t">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16428CD8-4A94-EC1E-971C-D315BC081CB9}"/>
              </a:ext>
              <a:ext uri="{C183D7F6-B498-43B3-948B-1728B52AA6E4}">
                <adec:decorative xmlns:adec="http://schemas.microsoft.com/office/drawing/2017/decorative" val="1"/>
              </a:ext>
            </a:extLst>
          </p:cNvPr>
          <p:cNvSpPr txBox="1"/>
          <p:nvPr/>
        </p:nvSpPr>
        <p:spPr>
          <a:xfrm>
            <a:off x="3436910" y="2881005"/>
            <a:ext cx="3032180" cy="2394635"/>
          </a:xfrm>
          <a:prstGeom prst="rect">
            <a:avLst/>
          </a:prstGeom>
          <a:solidFill>
            <a:schemeClr val="bg1">
              <a:lumMod val="95000"/>
            </a:schemeClr>
          </a:solidFill>
          <a:ln>
            <a:noFill/>
          </a:ln>
        </p:spPr>
        <p:txBody>
          <a:bodyPr wrap="square" lIns="108000" tIns="216000" rIns="108000" bIns="45720" rtlCol="0" anchor="t">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117D4677-B41B-BD60-484C-8408A36D178A}"/>
              </a:ext>
              <a:ext uri="{C183D7F6-B498-43B3-948B-1728B52AA6E4}">
                <adec:decorative xmlns:adec="http://schemas.microsoft.com/office/drawing/2017/decorative" val="1"/>
              </a:ext>
            </a:extLst>
          </p:cNvPr>
          <p:cNvSpPr txBox="1"/>
          <p:nvPr/>
        </p:nvSpPr>
        <p:spPr>
          <a:xfrm>
            <a:off x="6581292" y="2881005"/>
            <a:ext cx="3032180" cy="2394635"/>
          </a:xfrm>
          <a:prstGeom prst="rect">
            <a:avLst/>
          </a:prstGeom>
          <a:solidFill>
            <a:schemeClr val="bg1">
              <a:lumMod val="95000"/>
            </a:schemeClr>
          </a:solidFill>
          <a:ln>
            <a:noFill/>
          </a:ln>
        </p:spPr>
        <p:txBody>
          <a:bodyPr wrap="square" lIns="108000" tIns="216000" rIns="108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2" name="Round Same-side Corner of Rectangle 21">
            <a:extLst>
              <a:ext uri="{FF2B5EF4-FFF2-40B4-BE49-F238E27FC236}">
                <a16:creationId xmlns:a16="http://schemas.microsoft.com/office/drawing/2014/main" id="{21A17481-F2E3-5CFC-C9B1-27FA77DE3FF7}"/>
              </a:ext>
              <a:ext uri="{C183D7F6-B498-43B3-948B-1728B52AA6E4}">
                <adec:decorative xmlns:adec="http://schemas.microsoft.com/office/drawing/2017/decorative" val="1"/>
              </a:ext>
            </a:extLst>
          </p:cNvPr>
          <p:cNvSpPr/>
          <p:nvPr/>
        </p:nvSpPr>
        <p:spPr>
          <a:xfrm>
            <a:off x="6580797" y="2301728"/>
            <a:ext cx="3032180" cy="578752"/>
          </a:xfrm>
          <a:prstGeom prst="round2SameRect">
            <a:avLst>
              <a:gd name="adj1" fmla="val 35303"/>
              <a:gd name="adj2" fmla="val 0"/>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3" name="Round Same-side Corner of Rectangle 22">
            <a:extLst>
              <a:ext uri="{FF2B5EF4-FFF2-40B4-BE49-F238E27FC236}">
                <a16:creationId xmlns:a16="http://schemas.microsoft.com/office/drawing/2014/main" id="{8637C315-FC93-2B16-E03D-6CDA3542C46A}"/>
              </a:ext>
              <a:ext uri="{C183D7F6-B498-43B3-948B-1728B52AA6E4}">
                <adec:decorative xmlns:adec="http://schemas.microsoft.com/office/drawing/2017/decorative" val="1"/>
              </a:ext>
            </a:extLst>
          </p:cNvPr>
          <p:cNvSpPr/>
          <p:nvPr/>
        </p:nvSpPr>
        <p:spPr>
          <a:xfrm>
            <a:off x="3436415" y="2302254"/>
            <a:ext cx="3032675" cy="578751"/>
          </a:xfrm>
          <a:prstGeom prst="round2SameRect">
            <a:avLst>
              <a:gd name="adj1" fmla="val 27316"/>
              <a:gd name="adj2" fmla="val 0"/>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4" name="Round Same-side Corner of Rectangle 23">
            <a:extLst>
              <a:ext uri="{FF2B5EF4-FFF2-40B4-BE49-F238E27FC236}">
                <a16:creationId xmlns:a16="http://schemas.microsoft.com/office/drawing/2014/main" id="{AC863E77-4677-1095-5079-22B2F888CBF4}"/>
              </a:ext>
              <a:ext uri="{C183D7F6-B498-43B3-948B-1728B52AA6E4}">
                <adec:decorative xmlns:adec="http://schemas.microsoft.com/office/drawing/2017/decorative" val="1"/>
              </a:ext>
            </a:extLst>
          </p:cNvPr>
          <p:cNvSpPr/>
          <p:nvPr/>
        </p:nvSpPr>
        <p:spPr>
          <a:xfrm>
            <a:off x="292033" y="2302254"/>
            <a:ext cx="3032675" cy="578751"/>
          </a:xfrm>
          <a:prstGeom prst="round2SameRect">
            <a:avLst>
              <a:gd name="adj1" fmla="val 27316"/>
              <a:gd name="adj2" fmla="val 0"/>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 name="Text Placeholder 1">
            <a:extLst>
              <a:ext uri="{FF2B5EF4-FFF2-40B4-BE49-F238E27FC236}">
                <a16:creationId xmlns:a16="http://schemas.microsoft.com/office/drawing/2014/main" id="{FDA309FC-2F9B-7054-FE8E-9D94B0BBDC07}"/>
              </a:ext>
            </a:extLst>
          </p:cNvPr>
          <p:cNvSpPr>
            <a:spLocks noGrp="1"/>
          </p:cNvSpPr>
          <p:nvPr>
            <p:ph type="body" sz="quarter" idx="13"/>
          </p:nvPr>
        </p:nvSpPr>
        <p:spPr>
          <a:xfrm>
            <a:off x="165148" y="547058"/>
            <a:ext cx="9575704" cy="738664"/>
          </a:xfrm>
        </p:spPr>
        <p:txBody>
          <a:bodyPr/>
          <a:lstStyle/>
          <a:p>
            <a:r>
              <a:rPr lang="en-US" dirty="0"/>
              <a:t>If the FLP is to continue in the future, we recommend maintaining a continuous improvement approach to the design and delivery; recruitment and selection; and governance and procurement elements of the program to ensure high quality learning and outcomes. </a:t>
            </a:r>
          </a:p>
        </p:txBody>
      </p:sp>
      <p:sp>
        <p:nvSpPr>
          <p:cNvPr id="5" name="TextBox 4">
            <a:extLst>
              <a:ext uri="{FF2B5EF4-FFF2-40B4-BE49-F238E27FC236}">
                <a16:creationId xmlns:a16="http://schemas.microsoft.com/office/drawing/2014/main" id="{C18E6FF2-3FD0-3B4F-D239-E97592363520}"/>
              </a:ext>
            </a:extLst>
          </p:cNvPr>
          <p:cNvSpPr txBox="1"/>
          <p:nvPr/>
        </p:nvSpPr>
        <p:spPr>
          <a:xfrm>
            <a:off x="4167920" y="1553743"/>
            <a:ext cx="1569660"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A9A9A9"/>
                </a:solidFill>
                <a:effectLst/>
                <a:uLnTx/>
                <a:uFillTx/>
                <a:latin typeface="Arial Narrow"/>
                <a:ea typeface="+mn-ea"/>
                <a:cs typeface="+mn-cs"/>
              </a:rPr>
              <a:t>Maintaining best practice</a:t>
            </a:r>
          </a:p>
        </p:txBody>
      </p:sp>
      <p:sp>
        <p:nvSpPr>
          <p:cNvPr id="11" name="TextBox 10">
            <a:extLst>
              <a:ext uri="{FF2B5EF4-FFF2-40B4-BE49-F238E27FC236}">
                <a16:creationId xmlns:a16="http://schemas.microsoft.com/office/drawing/2014/main" id="{728B0337-63EA-239B-B07A-59F1A03F2EE8}"/>
              </a:ext>
            </a:extLst>
          </p:cNvPr>
          <p:cNvSpPr txBox="1"/>
          <p:nvPr/>
        </p:nvSpPr>
        <p:spPr>
          <a:xfrm>
            <a:off x="996400" y="2444847"/>
            <a:ext cx="1518557" cy="276999"/>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1B2F"/>
                </a:solidFill>
                <a:effectLst/>
                <a:uLnTx/>
                <a:uFillTx/>
                <a:latin typeface="Arial Narrow"/>
                <a:ea typeface="+mn-ea"/>
                <a:cs typeface="+mn-cs"/>
              </a:rPr>
              <a:t>Design and delivery</a:t>
            </a:r>
          </a:p>
        </p:txBody>
      </p:sp>
      <p:sp>
        <p:nvSpPr>
          <p:cNvPr id="6" name="TextBox 5">
            <a:extLst>
              <a:ext uri="{FF2B5EF4-FFF2-40B4-BE49-F238E27FC236}">
                <a16:creationId xmlns:a16="http://schemas.microsoft.com/office/drawing/2014/main" id="{D0E7EA8E-FA59-28CB-A462-92A11E42EAE2}"/>
              </a:ext>
            </a:extLst>
          </p:cNvPr>
          <p:cNvSpPr txBox="1"/>
          <p:nvPr/>
        </p:nvSpPr>
        <p:spPr>
          <a:xfrm>
            <a:off x="292033" y="2921149"/>
            <a:ext cx="2927292" cy="2354491"/>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
                <a:srgbClr val="931B2F"/>
              </a:buClr>
              <a:buSzPct val="100000"/>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The program design has maintained a high standard of quality based on the best practice review completed for the interim evaluation report. To continue this into the future, we suggest the FLP should: </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Be continually adapting content and delivery based on feedback from participants and emerging evidence around professional development</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Preserve the quality of coaching, given we heard it is the most impactful component of the pilot</a:t>
            </a:r>
          </a:p>
          <a:p>
            <a:pPr marL="171450" marR="0" lvl="0" indent="-171450" algn="l" defTabSz="457200" rtl="0" eaLnBrk="1" fontAlgn="auto" latinLnBrk="0" hangingPunct="1">
              <a:lnSpc>
                <a:spcPct val="100000"/>
              </a:lnSpc>
              <a:spcBef>
                <a:spcPts val="0"/>
              </a:spcBef>
              <a:spcAft>
                <a:spcPts val="600"/>
              </a:spcAft>
              <a:buClr>
                <a:srgbClr val="931B2F"/>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The unique combination of high value project components. </a:t>
            </a:r>
          </a:p>
        </p:txBody>
      </p:sp>
      <p:sp>
        <p:nvSpPr>
          <p:cNvPr id="12" name="TextBox 11">
            <a:extLst>
              <a:ext uri="{FF2B5EF4-FFF2-40B4-BE49-F238E27FC236}">
                <a16:creationId xmlns:a16="http://schemas.microsoft.com/office/drawing/2014/main" id="{B0901327-84CB-04BC-C349-BDBBA95046E5}"/>
              </a:ext>
            </a:extLst>
          </p:cNvPr>
          <p:cNvSpPr txBox="1"/>
          <p:nvPr/>
        </p:nvSpPr>
        <p:spPr>
          <a:xfrm>
            <a:off x="3824200" y="2444848"/>
            <a:ext cx="2257105" cy="276999"/>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1B2F"/>
                </a:solidFill>
                <a:effectLst/>
                <a:uLnTx/>
                <a:uFillTx/>
                <a:latin typeface="Arial Narrow"/>
                <a:ea typeface="+mn-ea"/>
                <a:cs typeface="+mn-cs"/>
              </a:rPr>
              <a:t>Recruitment and selection</a:t>
            </a:r>
          </a:p>
        </p:txBody>
      </p:sp>
      <p:sp>
        <p:nvSpPr>
          <p:cNvPr id="20" name="TextBox 19">
            <a:extLst>
              <a:ext uri="{FF2B5EF4-FFF2-40B4-BE49-F238E27FC236}">
                <a16:creationId xmlns:a16="http://schemas.microsoft.com/office/drawing/2014/main" id="{CD4FE6A7-EDE4-3CE6-B52F-A2DFB3A0A637}"/>
              </a:ext>
            </a:extLst>
          </p:cNvPr>
          <p:cNvSpPr txBox="1"/>
          <p:nvPr/>
        </p:nvSpPr>
        <p:spPr>
          <a:xfrm>
            <a:off x="3436415" y="2921149"/>
            <a:ext cx="2941236" cy="769441"/>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
                <a:srgbClr val="931B2F"/>
              </a:buClr>
              <a:buSzPct val="100000"/>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Participants of the program are of a high caliber with strong leadership potential. The FLP should continue to utilise word of mouth recruitment strategies and maintain a high threshold for participant eligibility. </a:t>
            </a:r>
          </a:p>
        </p:txBody>
      </p:sp>
      <p:sp>
        <p:nvSpPr>
          <p:cNvPr id="17" name="TextBox 16">
            <a:extLst>
              <a:ext uri="{FF2B5EF4-FFF2-40B4-BE49-F238E27FC236}">
                <a16:creationId xmlns:a16="http://schemas.microsoft.com/office/drawing/2014/main" id="{FD44E455-7939-6D10-BEA7-458F0FA2C919}"/>
              </a:ext>
            </a:extLst>
          </p:cNvPr>
          <p:cNvSpPr txBox="1"/>
          <p:nvPr/>
        </p:nvSpPr>
        <p:spPr>
          <a:xfrm>
            <a:off x="7070930" y="2444848"/>
            <a:ext cx="2051914" cy="276999"/>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1B2F"/>
                </a:solidFill>
                <a:effectLst/>
                <a:uLnTx/>
                <a:uFillTx/>
                <a:latin typeface="Arial Narrow"/>
                <a:ea typeface="+mn-ea"/>
                <a:cs typeface="+mn-cs"/>
              </a:rPr>
              <a:t>Governance and procurement</a:t>
            </a:r>
          </a:p>
        </p:txBody>
      </p:sp>
      <p:sp>
        <p:nvSpPr>
          <p:cNvPr id="25" name="TextBox 24">
            <a:extLst>
              <a:ext uri="{FF2B5EF4-FFF2-40B4-BE49-F238E27FC236}">
                <a16:creationId xmlns:a16="http://schemas.microsoft.com/office/drawing/2014/main" id="{14B3F736-69DE-BA62-038C-D6BCE9007BCF}"/>
              </a:ext>
            </a:extLst>
          </p:cNvPr>
          <p:cNvSpPr txBox="1"/>
          <p:nvPr/>
        </p:nvSpPr>
        <p:spPr>
          <a:xfrm>
            <a:off x="6580797" y="2909956"/>
            <a:ext cx="2933593" cy="1107996"/>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US" sz="1100" b="0" i="0" u="none" strike="noStrike" kern="1200" cap="none" spc="0" normalizeH="0" baseline="0" noProof="0" dirty="0">
                <a:ln>
                  <a:noFill/>
                </a:ln>
                <a:solidFill>
                  <a:srgbClr val="191919"/>
                </a:solidFill>
                <a:effectLst/>
                <a:uLnTx/>
                <a:uFillTx/>
                <a:latin typeface="Arial Narrow"/>
                <a:ea typeface="+mn-ea"/>
                <a:cs typeface="+mn-cs"/>
              </a:rPr>
              <a:t>If the FLP is funded on a national basis, it will be important to have continued engagement with key stakeholders, through a stakeholder advisory committee or other type of governance group, to support sustaining impact longer-term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191919"/>
              </a:solidFill>
              <a:effectLst/>
              <a:uLnTx/>
              <a:uFillTx/>
              <a:latin typeface="Arial Narrow"/>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2730E608-F889-2E62-AA20-FE36231473CB}"/>
                  </a:ext>
                  <a:ext uri="{C183D7F6-B498-43B3-948B-1728B52AA6E4}">
                    <adec:decorative xmlns:adec="http://schemas.microsoft.com/office/drawing/2017/decorative" val="1"/>
                  </a:ext>
                </a:extLst>
              </p14:cNvPr>
              <p14:cNvContentPartPr/>
              <p14:nvPr/>
            </p14:nvContentPartPr>
            <p14:xfrm>
              <a:off x="8344212" y="5590895"/>
              <a:ext cx="360" cy="360"/>
            </p14:xfrm>
          </p:contentPart>
        </mc:Choice>
        <mc:Fallback xmlns="">
          <p:pic>
            <p:nvPicPr>
              <p:cNvPr id="8" name="Ink 7">
                <a:extLst>
                  <a:ext uri="{FF2B5EF4-FFF2-40B4-BE49-F238E27FC236}">
                    <a16:creationId xmlns:a16="http://schemas.microsoft.com/office/drawing/2014/main" id="{2730E608-F889-2E62-AA20-FE36231473CB}"/>
                  </a:ext>
                  <a:ext uri="{C183D7F6-B498-43B3-948B-1728B52AA6E4}">
                    <adec:decorative xmlns:adec="http://schemas.microsoft.com/office/drawing/2017/decorative" val="1"/>
                  </a:ext>
                </a:extLst>
              </p:cNvPr>
              <p:cNvPicPr/>
              <p:nvPr/>
            </p:nvPicPr>
            <p:blipFill>
              <a:blip r:embed="rId3"/>
              <a:stretch>
                <a:fillRect/>
              </a:stretch>
            </p:blipFill>
            <p:spPr>
              <a:xfrm>
                <a:off x="8339892" y="5586575"/>
                <a:ext cx="9000" cy="9000"/>
              </a:xfrm>
              <a:prstGeom prst="rect">
                <a:avLst/>
              </a:prstGeom>
            </p:spPr>
          </p:pic>
        </mc:Fallback>
      </mc:AlternateContent>
      <p:sp>
        <p:nvSpPr>
          <p:cNvPr id="7" name="Right Brace 6">
            <a:extLst>
              <a:ext uri="{FF2B5EF4-FFF2-40B4-BE49-F238E27FC236}">
                <a16:creationId xmlns:a16="http://schemas.microsoft.com/office/drawing/2014/main" id="{3E77B97F-3BD3-ADE3-5914-5141AD373757}"/>
              </a:ext>
              <a:ext uri="{C183D7F6-B498-43B3-948B-1728B52AA6E4}">
                <adec:decorative xmlns:adec="http://schemas.microsoft.com/office/drawing/2017/decorative" val="1"/>
              </a:ext>
            </a:extLst>
          </p:cNvPr>
          <p:cNvSpPr/>
          <p:nvPr/>
        </p:nvSpPr>
        <p:spPr>
          <a:xfrm rot="16200000">
            <a:off x="4768085" y="-1434231"/>
            <a:ext cx="369331" cy="6955828"/>
          </a:xfrm>
          <a:prstGeom prst="rightBrace">
            <a:avLst>
              <a:gd name="adj1" fmla="val 87470"/>
              <a:gd name="adj2" fmla="val 50000"/>
            </a:avLst>
          </a:prstGeom>
          <a:ln w="9525">
            <a:solidFill>
              <a:schemeClr val="accent3"/>
            </a:solidFill>
            <a:prstDash val="lgDash"/>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9E01C8FE-5590-28F9-D595-D5CED5DF07DA}"/>
              </a:ext>
            </a:extLst>
          </p:cNvPr>
          <p:cNvSpPr>
            <a:spLocks noGrp="1"/>
          </p:cNvSpPr>
          <p:nvPr>
            <p:ph type="sldNum" sz="quarter" idx="11"/>
          </p:nvPr>
        </p:nvSpPr>
        <p:spPr>
          <a:xfrm>
            <a:off x="9344932" y="6322207"/>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Tree>
    <p:extLst>
      <p:ext uri="{BB962C8B-B14F-4D97-AF65-F5344CB8AC3E}">
        <p14:creationId xmlns:p14="http://schemas.microsoft.com/office/powerpoint/2010/main" val="3992683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11FB07E-277A-EE02-ABE7-DCA4B462BAE9}"/>
              </a:ext>
            </a:extLst>
          </p:cNvPr>
          <p:cNvSpPr>
            <a:spLocks noGrp="1"/>
          </p:cNvSpPr>
          <p:nvPr>
            <p:ph type="title"/>
          </p:nvPr>
        </p:nvSpPr>
        <p:spPr>
          <a:xfrm>
            <a:off x="635035" y="2858606"/>
            <a:ext cx="8322847" cy="861774"/>
          </a:xfrm>
        </p:spPr>
        <p:txBody>
          <a:bodyPr/>
          <a:lstStyle/>
          <a:p>
            <a:r>
              <a:rPr lang="en-US" dirty="0"/>
              <a:t>Appendix 1 – Components of the Future Leaders Program</a:t>
            </a:r>
            <a:endParaRPr lang="en-US" i="1" dirty="0">
              <a:solidFill>
                <a:srgbClr val="FF0000"/>
              </a:solidFill>
            </a:endParaRPr>
          </a:p>
        </p:txBody>
      </p:sp>
      <p:sp>
        <p:nvSpPr>
          <p:cNvPr id="3" name="Slide Number Placeholder 2">
            <a:extLst>
              <a:ext uri="{FF2B5EF4-FFF2-40B4-BE49-F238E27FC236}">
                <a16:creationId xmlns:a16="http://schemas.microsoft.com/office/drawing/2014/main" id="{384D1346-5A4C-2E4B-E60D-C47F102522E8}"/>
              </a:ext>
            </a:extLst>
          </p:cNvPr>
          <p:cNvSpPr>
            <a:spLocks noGrp="1"/>
          </p:cNvSpPr>
          <p:nvPr>
            <p:ph type="sldNum" sz="quarter" idx="11"/>
          </p:nvPr>
        </p:nvSpPr>
        <p:spPr/>
        <p:txBody>
          <a:bodyPr/>
          <a:lstStyle/>
          <a:p>
            <a:fld id="{2ED7E6EB-FFB6-2B46-ABEA-442EF21ADA9F}" type="slidenum">
              <a:rPr lang="en-US" smtClean="0"/>
              <a:pPr/>
              <a:t>21</a:t>
            </a:fld>
            <a:endParaRPr lang="en-US"/>
          </a:p>
        </p:txBody>
      </p:sp>
    </p:spTree>
    <p:extLst>
      <p:ext uri="{BB962C8B-B14F-4D97-AF65-F5344CB8AC3E}">
        <p14:creationId xmlns:p14="http://schemas.microsoft.com/office/powerpoint/2010/main" val="210172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BA6E6-7D8C-0AAF-31AA-B6696EBFD097}"/>
              </a:ext>
              <a:ext uri="{C183D7F6-B498-43B3-948B-1728B52AA6E4}">
                <adec:decorative xmlns:adec="http://schemas.microsoft.com/office/drawing/2017/decorative" val="0"/>
              </a:ext>
            </a:extLst>
          </p:cNvPr>
          <p:cNvSpPr>
            <a:spLocks noGrp="1"/>
          </p:cNvSpPr>
          <p:nvPr>
            <p:ph type="title"/>
          </p:nvPr>
        </p:nvSpPr>
        <p:spPr>
          <a:xfrm>
            <a:off x="165148" y="153209"/>
            <a:ext cx="9575704" cy="369332"/>
          </a:xfrm>
        </p:spPr>
        <p:txBody>
          <a:bodyPr/>
          <a:lstStyle/>
          <a:p>
            <a:r>
              <a:rPr lang="en-US" dirty="0"/>
              <a:t>Component introduction</a:t>
            </a:r>
          </a:p>
        </p:txBody>
      </p:sp>
      <p:sp>
        <p:nvSpPr>
          <p:cNvPr id="10" name="Round Same-side Corner of Rectangle 9">
            <a:extLst>
              <a:ext uri="{FF2B5EF4-FFF2-40B4-BE49-F238E27FC236}">
                <a16:creationId xmlns:a16="http://schemas.microsoft.com/office/drawing/2014/main" id="{AC5E66C0-C96B-D19C-D3C0-6280E2C75355}"/>
              </a:ext>
              <a:ext uri="{C183D7F6-B498-43B3-948B-1728B52AA6E4}">
                <adec:decorative xmlns:adec="http://schemas.microsoft.com/office/drawing/2017/decorative" val="1"/>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Program components</a:t>
            </a:r>
          </a:p>
        </p:txBody>
      </p:sp>
      <p:sp>
        <p:nvSpPr>
          <p:cNvPr id="2" name="Text Placeholder 1">
            <a:extLst>
              <a:ext uri="{FF2B5EF4-FFF2-40B4-BE49-F238E27FC236}">
                <a16:creationId xmlns:a16="http://schemas.microsoft.com/office/drawing/2014/main" id="{764AE38F-77E3-6020-F72D-ED1DDD640141}"/>
              </a:ext>
              <a:ext uri="{C183D7F6-B498-43B3-948B-1728B52AA6E4}">
                <adec:decorative xmlns:adec="http://schemas.microsoft.com/office/drawing/2017/decorative" val="0"/>
              </a:ext>
            </a:extLst>
          </p:cNvPr>
          <p:cNvSpPr>
            <a:spLocks noGrp="1"/>
          </p:cNvSpPr>
          <p:nvPr>
            <p:ph type="body" sz="quarter" idx="13"/>
          </p:nvPr>
        </p:nvSpPr>
        <p:spPr>
          <a:xfrm>
            <a:off x="165148" y="615133"/>
            <a:ext cx="9575704" cy="492443"/>
          </a:xfrm>
        </p:spPr>
        <p:txBody>
          <a:bodyPr/>
          <a:lstStyle/>
          <a:p>
            <a:r>
              <a:rPr lang="en-US" dirty="0"/>
              <a:t>The FLP’s individual project components are high quality, but it is the unique combination of components that provides value to participants.</a:t>
            </a:r>
          </a:p>
        </p:txBody>
      </p:sp>
      <p:sp>
        <p:nvSpPr>
          <p:cNvPr id="39" name="Text Placeholder 3">
            <a:extLst>
              <a:ext uri="{FF2B5EF4-FFF2-40B4-BE49-F238E27FC236}">
                <a16:creationId xmlns:a16="http://schemas.microsoft.com/office/drawing/2014/main" id="{D8C76FEA-74B6-284D-9CDA-0E9557CBFEE5}"/>
              </a:ext>
              <a:ext uri="{C183D7F6-B498-43B3-948B-1728B52AA6E4}">
                <adec:decorative xmlns:adec="http://schemas.microsoft.com/office/drawing/2017/decorative" val="0"/>
              </a:ext>
            </a:extLst>
          </p:cNvPr>
          <p:cNvSpPr txBox="1">
            <a:spLocks/>
          </p:cNvSpPr>
          <p:nvPr/>
        </p:nvSpPr>
        <p:spPr>
          <a:xfrm>
            <a:off x="168856" y="1467395"/>
            <a:ext cx="1688666" cy="612000"/>
          </a:xfrm>
          <a:prstGeom prst="rect">
            <a:avLst/>
          </a:prstGeom>
          <a:solidFill>
            <a:schemeClr val="accent2"/>
          </a:solidFill>
        </p:spPr>
        <p:txBody>
          <a:bodyPr wrap="square" lIns="90000"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b="1" dirty="0"/>
              <a:t>FLP’s learning capability framework</a:t>
            </a:r>
          </a:p>
        </p:txBody>
      </p:sp>
      <p:sp>
        <p:nvSpPr>
          <p:cNvPr id="41" name="TextBox 40">
            <a:extLst>
              <a:ext uri="{FF2B5EF4-FFF2-40B4-BE49-F238E27FC236}">
                <a16:creationId xmlns:a16="http://schemas.microsoft.com/office/drawing/2014/main" id="{C9738F91-9999-E063-A56A-27967EB99D3C}"/>
              </a:ext>
              <a:ext uri="{C183D7F6-B498-43B3-948B-1728B52AA6E4}">
                <adec:decorative xmlns:adec="http://schemas.microsoft.com/office/drawing/2017/decorative" val="0"/>
              </a:ext>
            </a:extLst>
          </p:cNvPr>
          <p:cNvSpPr txBox="1"/>
          <p:nvPr/>
        </p:nvSpPr>
        <p:spPr>
          <a:xfrm>
            <a:off x="168856" y="2425416"/>
            <a:ext cx="1688666" cy="2708434"/>
          </a:xfrm>
          <a:prstGeom prst="rect">
            <a:avLst/>
          </a:prstGeom>
        </p:spPr>
        <p:txBody>
          <a:bodyPr wrap="square" rtlCol="0">
            <a:spAutoFit/>
          </a:bodyPr>
          <a:lstStyle/>
          <a:p>
            <a:pPr algn="l">
              <a:spcAft>
                <a:spcPts val="600"/>
              </a:spcAft>
            </a:pPr>
            <a:r>
              <a:rPr lang="en-US" sz="1100" dirty="0"/>
              <a:t>The content and structure of FLP was underpinned by the learning competency framework TFA developed in consultation with key stakeholders through the stakeholder advisory group.</a:t>
            </a:r>
          </a:p>
          <a:p>
            <a:pPr algn="l">
              <a:spcAft>
                <a:spcPts val="600"/>
              </a:spcAft>
            </a:pPr>
            <a:r>
              <a:rPr lang="en-US" sz="1100" dirty="0"/>
              <a:t>A best practice review found that the content and delivery based of the learning capability framework was high quality, relevant and in line with best practice professional development in education.</a:t>
            </a:r>
          </a:p>
        </p:txBody>
      </p:sp>
      <p:sp>
        <p:nvSpPr>
          <p:cNvPr id="8" name="Text Placeholder 3">
            <a:extLst>
              <a:ext uri="{FF2B5EF4-FFF2-40B4-BE49-F238E27FC236}">
                <a16:creationId xmlns:a16="http://schemas.microsoft.com/office/drawing/2014/main" id="{6EF19F0F-8FF4-81C8-041F-679E0989D46A}"/>
              </a:ext>
              <a:ext uri="{C183D7F6-B498-43B3-948B-1728B52AA6E4}">
                <adec:decorative xmlns:adec="http://schemas.microsoft.com/office/drawing/2017/decorative" val="0"/>
              </a:ext>
            </a:extLst>
          </p:cNvPr>
          <p:cNvSpPr txBox="1">
            <a:spLocks/>
          </p:cNvSpPr>
          <p:nvPr/>
        </p:nvSpPr>
        <p:spPr>
          <a:xfrm>
            <a:off x="2509420" y="1460100"/>
            <a:ext cx="1333709" cy="612000"/>
          </a:xfrm>
          <a:prstGeom prst="rect">
            <a:avLst/>
          </a:prstGeom>
          <a:solidFill>
            <a:schemeClr val="accent2"/>
          </a:solidFill>
        </p:spPr>
        <p:txBody>
          <a:bodyPr wrap="square" lIns="72000" rIns="72000"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b="1"/>
              <a:t>Workshops</a:t>
            </a:r>
          </a:p>
        </p:txBody>
      </p:sp>
      <p:sp>
        <p:nvSpPr>
          <p:cNvPr id="12" name="Text Placeholder 3">
            <a:extLst>
              <a:ext uri="{FF2B5EF4-FFF2-40B4-BE49-F238E27FC236}">
                <a16:creationId xmlns:a16="http://schemas.microsoft.com/office/drawing/2014/main" id="{0873DAFE-D6BC-7A3A-EC30-8C2F12CD7BD5}"/>
              </a:ext>
            </a:extLst>
          </p:cNvPr>
          <p:cNvSpPr txBox="1">
            <a:spLocks/>
          </p:cNvSpPr>
          <p:nvPr/>
        </p:nvSpPr>
        <p:spPr>
          <a:xfrm>
            <a:off x="2509420" y="2070039"/>
            <a:ext cx="1333709" cy="261610"/>
          </a:xfrm>
          <a:prstGeom prst="rect">
            <a:avLst/>
          </a:prstGeom>
          <a:solidFill>
            <a:schemeClr val="accent3"/>
          </a:solidFill>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dirty="0">
                <a:solidFill>
                  <a:schemeClr val="tx2">
                    <a:lumMod val="50000"/>
                  </a:schemeClr>
                </a:solidFill>
              </a:rPr>
              <a:t>Page 24</a:t>
            </a:r>
          </a:p>
        </p:txBody>
      </p:sp>
      <p:sp>
        <p:nvSpPr>
          <p:cNvPr id="16" name="TextBox 15">
            <a:extLst>
              <a:ext uri="{FF2B5EF4-FFF2-40B4-BE49-F238E27FC236}">
                <a16:creationId xmlns:a16="http://schemas.microsoft.com/office/drawing/2014/main" id="{1B1DB20D-A0D0-61AD-E49F-D7E94D901DB2}"/>
              </a:ext>
            </a:extLst>
          </p:cNvPr>
          <p:cNvSpPr txBox="1"/>
          <p:nvPr/>
        </p:nvSpPr>
        <p:spPr>
          <a:xfrm>
            <a:off x="3945091" y="1460100"/>
            <a:ext cx="2142456" cy="769441"/>
          </a:xfrm>
          <a:prstGeom prst="rect">
            <a:avLst/>
          </a:prstGeom>
        </p:spPr>
        <p:txBody>
          <a:bodyPr wrap="square" rtlCol="0">
            <a:spAutoFit/>
          </a:bodyPr>
          <a:lstStyle/>
          <a:p>
            <a:pPr algn="l">
              <a:spcAft>
                <a:spcPts val="600"/>
              </a:spcAft>
            </a:pPr>
            <a:r>
              <a:rPr lang="en-US" sz="1100" dirty="0"/>
              <a:t>Participants across both cohorts were highly satisfied with the workshops and felt that the content was relevant to their development.</a:t>
            </a:r>
          </a:p>
        </p:txBody>
      </p:sp>
      <p:sp>
        <p:nvSpPr>
          <p:cNvPr id="11" name="Text Placeholder 3">
            <a:extLst>
              <a:ext uri="{FF2B5EF4-FFF2-40B4-BE49-F238E27FC236}">
                <a16:creationId xmlns:a16="http://schemas.microsoft.com/office/drawing/2014/main" id="{20C079AD-00D4-7C2B-74D9-8157119B4DB7}"/>
              </a:ext>
            </a:extLst>
          </p:cNvPr>
          <p:cNvSpPr txBox="1">
            <a:spLocks/>
          </p:cNvSpPr>
          <p:nvPr/>
        </p:nvSpPr>
        <p:spPr>
          <a:xfrm>
            <a:off x="2509420" y="2534723"/>
            <a:ext cx="1333709" cy="612000"/>
          </a:xfrm>
          <a:prstGeom prst="rect">
            <a:avLst/>
          </a:prstGeom>
          <a:solidFill>
            <a:schemeClr val="accent2"/>
          </a:solidFill>
        </p:spPr>
        <p:txBody>
          <a:bodyPr wrap="square" lIns="72000" rIns="72000"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b="1"/>
              <a:t>School innovation projects</a:t>
            </a:r>
          </a:p>
        </p:txBody>
      </p:sp>
      <p:sp>
        <p:nvSpPr>
          <p:cNvPr id="15" name="Text Placeholder 3">
            <a:extLst>
              <a:ext uri="{FF2B5EF4-FFF2-40B4-BE49-F238E27FC236}">
                <a16:creationId xmlns:a16="http://schemas.microsoft.com/office/drawing/2014/main" id="{A4FCD679-E616-4E89-3AD1-5F34E1A4E743}"/>
              </a:ext>
            </a:extLst>
          </p:cNvPr>
          <p:cNvSpPr txBox="1">
            <a:spLocks/>
          </p:cNvSpPr>
          <p:nvPr/>
        </p:nvSpPr>
        <p:spPr>
          <a:xfrm>
            <a:off x="2509420" y="3141704"/>
            <a:ext cx="1333709" cy="261610"/>
          </a:xfrm>
          <a:prstGeom prst="rect">
            <a:avLst/>
          </a:prstGeom>
          <a:solidFill>
            <a:schemeClr val="accent3"/>
          </a:solidFill>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dirty="0">
                <a:solidFill>
                  <a:schemeClr val="tx2">
                    <a:lumMod val="50000"/>
                  </a:schemeClr>
                </a:solidFill>
              </a:rPr>
              <a:t>Page 25</a:t>
            </a:r>
          </a:p>
        </p:txBody>
      </p:sp>
      <p:sp>
        <p:nvSpPr>
          <p:cNvPr id="18" name="TextBox 17">
            <a:extLst>
              <a:ext uri="{FF2B5EF4-FFF2-40B4-BE49-F238E27FC236}">
                <a16:creationId xmlns:a16="http://schemas.microsoft.com/office/drawing/2014/main" id="{02717DD8-3EA7-901A-CF73-FC4546BEE432}"/>
              </a:ext>
            </a:extLst>
          </p:cNvPr>
          <p:cNvSpPr txBox="1"/>
          <p:nvPr/>
        </p:nvSpPr>
        <p:spPr>
          <a:xfrm>
            <a:off x="3945091" y="2534723"/>
            <a:ext cx="2142456" cy="938719"/>
          </a:xfrm>
          <a:prstGeom prst="rect">
            <a:avLst/>
          </a:prstGeom>
        </p:spPr>
        <p:txBody>
          <a:bodyPr wrap="square" rtlCol="0">
            <a:spAutoFit/>
          </a:bodyPr>
          <a:lstStyle/>
          <a:p>
            <a:pPr algn="l">
              <a:spcAft>
                <a:spcPts val="600"/>
              </a:spcAft>
            </a:pPr>
            <a:r>
              <a:rPr lang="en-US" sz="1100" dirty="0"/>
              <a:t>The innovation projects allowed participants to embed their learnings from the program in practice and collaborate with teachers and students for greater school impact.</a:t>
            </a:r>
          </a:p>
        </p:txBody>
      </p:sp>
      <p:sp>
        <p:nvSpPr>
          <p:cNvPr id="7" name="Text Placeholder 3">
            <a:extLst>
              <a:ext uri="{FF2B5EF4-FFF2-40B4-BE49-F238E27FC236}">
                <a16:creationId xmlns:a16="http://schemas.microsoft.com/office/drawing/2014/main" id="{4CD74DE6-EB60-92AB-9C9B-F93A1BF07946}"/>
              </a:ext>
            </a:extLst>
          </p:cNvPr>
          <p:cNvSpPr txBox="1">
            <a:spLocks/>
          </p:cNvSpPr>
          <p:nvPr/>
        </p:nvSpPr>
        <p:spPr>
          <a:xfrm>
            <a:off x="2509420" y="3589975"/>
            <a:ext cx="1333709" cy="612000"/>
          </a:xfrm>
          <a:prstGeom prst="rect">
            <a:avLst/>
          </a:prstGeom>
          <a:solidFill>
            <a:schemeClr val="accent2"/>
          </a:solidFill>
        </p:spPr>
        <p:txBody>
          <a:bodyPr wrap="square" lIns="72000" rIns="72000"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b="1"/>
              <a:t>Coaching</a:t>
            </a:r>
          </a:p>
        </p:txBody>
      </p:sp>
      <p:sp>
        <p:nvSpPr>
          <p:cNvPr id="13" name="Text Placeholder 3">
            <a:extLst>
              <a:ext uri="{FF2B5EF4-FFF2-40B4-BE49-F238E27FC236}">
                <a16:creationId xmlns:a16="http://schemas.microsoft.com/office/drawing/2014/main" id="{F7674C7C-D466-FE77-1139-3A9B331F8600}"/>
              </a:ext>
            </a:extLst>
          </p:cNvPr>
          <p:cNvSpPr txBox="1">
            <a:spLocks/>
          </p:cNvSpPr>
          <p:nvPr/>
        </p:nvSpPr>
        <p:spPr>
          <a:xfrm>
            <a:off x="2509420" y="4193257"/>
            <a:ext cx="1333709" cy="261610"/>
          </a:xfrm>
          <a:prstGeom prst="rect">
            <a:avLst/>
          </a:prstGeom>
          <a:solidFill>
            <a:schemeClr val="accent3"/>
          </a:solidFill>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dirty="0">
                <a:solidFill>
                  <a:schemeClr val="tx2">
                    <a:lumMod val="50000"/>
                  </a:schemeClr>
                </a:solidFill>
              </a:rPr>
              <a:t>Page 26</a:t>
            </a:r>
          </a:p>
        </p:txBody>
      </p:sp>
      <p:sp>
        <p:nvSpPr>
          <p:cNvPr id="19" name="TextBox 18">
            <a:extLst>
              <a:ext uri="{FF2B5EF4-FFF2-40B4-BE49-F238E27FC236}">
                <a16:creationId xmlns:a16="http://schemas.microsoft.com/office/drawing/2014/main" id="{6CCBD6B3-222C-5B05-2DA8-E3A265ED36FD}"/>
              </a:ext>
            </a:extLst>
          </p:cNvPr>
          <p:cNvSpPr txBox="1"/>
          <p:nvPr/>
        </p:nvSpPr>
        <p:spPr>
          <a:xfrm>
            <a:off x="3945091" y="3589975"/>
            <a:ext cx="2142456" cy="938719"/>
          </a:xfrm>
          <a:prstGeom prst="rect">
            <a:avLst/>
          </a:prstGeom>
        </p:spPr>
        <p:txBody>
          <a:bodyPr wrap="square" rtlCol="0">
            <a:spAutoFit/>
          </a:bodyPr>
          <a:lstStyle/>
          <a:p>
            <a:pPr algn="l">
              <a:spcAft>
                <a:spcPts val="600"/>
              </a:spcAft>
            </a:pPr>
            <a:r>
              <a:rPr lang="en-US" sz="1100" dirty="0"/>
              <a:t>Coaching was the most valuable component of the program for participants. It helped them to develop their leadership toolkit and reduce feelings of isolation. </a:t>
            </a:r>
          </a:p>
        </p:txBody>
      </p:sp>
      <p:sp>
        <p:nvSpPr>
          <p:cNvPr id="6" name="Text Placeholder 3">
            <a:extLst>
              <a:ext uri="{FF2B5EF4-FFF2-40B4-BE49-F238E27FC236}">
                <a16:creationId xmlns:a16="http://schemas.microsoft.com/office/drawing/2014/main" id="{73176EA4-19FF-0065-185A-0B359C95154D}"/>
              </a:ext>
            </a:extLst>
          </p:cNvPr>
          <p:cNvSpPr txBox="1">
            <a:spLocks/>
          </p:cNvSpPr>
          <p:nvPr/>
        </p:nvSpPr>
        <p:spPr>
          <a:xfrm>
            <a:off x="2509420" y="4683260"/>
            <a:ext cx="1333709" cy="612000"/>
          </a:xfrm>
          <a:prstGeom prst="rect">
            <a:avLst/>
          </a:prstGeom>
          <a:solidFill>
            <a:schemeClr val="accent2"/>
          </a:solidFill>
        </p:spPr>
        <p:txBody>
          <a:bodyPr wrap="square" lIns="72000" rIns="72000"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b="1"/>
              <a:t>Peer learning</a:t>
            </a:r>
          </a:p>
        </p:txBody>
      </p:sp>
      <p:sp>
        <p:nvSpPr>
          <p:cNvPr id="14" name="Text Placeholder 3">
            <a:extLst>
              <a:ext uri="{FF2B5EF4-FFF2-40B4-BE49-F238E27FC236}">
                <a16:creationId xmlns:a16="http://schemas.microsoft.com/office/drawing/2014/main" id="{3A766B97-A338-7E9E-9165-03891143A6B5}"/>
              </a:ext>
            </a:extLst>
          </p:cNvPr>
          <p:cNvSpPr txBox="1">
            <a:spLocks/>
          </p:cNvSpPr>
          <p:nvPr/>
        </p:nvSpPr>
        <p:spPr>
          <a:xfrm>
            <a:off x="2509420" y="5290241"/>
            <a:ext cx="1333709" cy="261610"/>
          </a:xfrm>
          <a:prstGeom prst="rect">
            <a:avLst/>
          </a:prstGeom>
          <a:solidFill>
            <a:schemeClr val="accent3"/>
          </a:solidFill>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dirty="0">
                <a:solidFill>
                  <a:schemeClr val="tx2">
                    <a:lumMod val="50000"/>
                  </a:schemeClr>
                </a:solidFill>
              </a:rPr>
              <a:t>Page 27</a:t>
            </a:r>
          </a:p>
        </p:txBody>
      </p:sp>
      <p:sp>
        <p:nvSpPr>
          <p:cNvPr id="20" name="TextBox 19">
            <a:extLst>
              <a:ext uri="{FF2B5EF4-FFF2-40B4-BE49-F238E27FC236}">
                <a16:creationId xmlns:a16="http://schemas.microsoft.com/office/drawing/2014/main" id="{10E6A1CC-4A16-889D-170D-818D8D7E823A}"/>
              </a:ext>
            </a:extLst>
          </p:cNvPr>
          <p:cNvSpPr txBox="1"/>
          <p:nvPr/>
        </p:nvSpPr>
        <p:spPr>
          <a:xfrm>
            <a:off x="3945091" y="4683260"/>
            <a:ext cx="2142456" cy="938719"/>
          </a:xfrm>
          <a:prstGeom prst="rect">
            <a:avLst/>
          </a:prstGeom>
        </p:spPr>
        <p:txBody>
          <a:bodyPr wrap="square" rtlCol="0">
            <a:spAutoFit/>
          </a:bodyPr>
          <a:lstStyle/>
          <a:p>
            <a:pPr algn="l">
              <a:spcAft>
                <a:spcPts val="600"/>
              </a:spcAft>
            </a:pPr>
            <a:r>
              <a:rPr lang="en-US" sz="1100"/>
              <a:t>Participants had mixed responses to the peer learning opportunities across cohorts. In cases where peer connections were formed, participants highly valued the relationships. </a:t>
            </a:r>
          </a:p>
        </p:txBody>
      </p:sp>
      <p:sp>
        <p:nvSpPr>
          <p:cNvPr id="21" name="Right Brace 20">
            <a:extLst>
              <a:ext uri="{FF2B5EF4-FFF2-40B4-BE49-F238E27FC236}">
                <a16:creationId xmlns:a16="http://schemas.microsoft.com/office/drawing/2014/main" id="{37F1F63B-2A54-05BD-2DF5-DF50031E3100}"/>
              </a:ext>
              <a:ext uri="{C183D7F6-B498-43B3-948B-1728B52AA6E4}">
                <adec:decorative xmlns:adec="http://schemas.microsoft.com/office/drawing/2017/decorative" val="1"/>
              </a:ext>
            </a:extLst>
          </p:cNvPr>
          <p:cNvSpPr/>
          <p:nvPr/>
        </p:nvSpPr>
        <p:spPr>
          <a:xfrm>
            <a:off x="6207508" y="1467873"/>
            <a:ext cx="346971" cy="4161200"/>
          </a:xfrm>
          <a:prstGeom prst="rightBrace">
            <a:avLst>
              <a:gd name="adj1" fmla="val 65833"/>
              <a:gd name="adj2" fmla="val 50000"/>
            </a:avLst>
          </a:prstGeom>
          <a:ln w="12700" cap="flat" cmpd="sng" algn="ctr">
            <a:solidFill>
              <a:schemeClr val="tx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 Placeholder 3">
            <a:extLst>
              <a:ext uri="{FF2B5EF4-FFF2-40B4-BE49-F238E27FC236}">
                <a16:creationId xmlns:a16="http://schemas.microsoft.com/office/drawing/2014/main" id="{E351AA7D-5A2A-A04F-D6AA-A5D91B100552}"/>
              </a:ext>
              <a:ext uri="{C183D7F6-B498-43B3-948B-1728B52AA6E4}">
                <adec:decorative xmlns:adec="http://schemas.microsoft.com/office/drawing/2017/decorative" val="0"/>
              </a:ext>
            </a:extLst>
          </p:cNvPr>
          <p:cNvSpPr txBox="1">
            <a:spLocks/>
          </p:cNvSpPr>
          <p:nvPr/>
        </p:nvSpPr>
        <p:spPr>
          <a:xfrm>
            <a:off x="6589365" y="1492134"/>
            <a:ext cx="3041990" cy="430887"/>
          </a:xfrm>
          <a:prstGeom prst="rect">
            <a:avLst/>
          </a:prstGeom>
          <a:solidFill>
            <a:schemeClr val="accent2"/>
          </a:solidFill>
          <a:ln w="9525" cap="flat" cmpd="sng" algn="ctr">
            <a:solidFill>
              <a:schemeClr val="accent2"/>
            </a:solidFill>
            <a:prstDash val="solid"/>
            <a:round/>
            <a:headEnd type="none" w="med" len="med"/>
            <a:tailEnd type="none" w="med" len="med"/>
          </a:ln>
        </p:spPr>
        <p:txBody>
          <a:bodyPr wrap="square" lIns="91440" tIns="45720" rIns="91440" bIns="45720" anchor="t">
            <a:spAutoFit/>
          </a:bodyPr>
          <a:lstStyle>
            <a:defPPr>
              <a:defRPr lang="en-US"/>
            </a:defPPr>
            <a:lvl1pPr indent="0">
              <a:spcBef>
                <a:spcPts val="0"/>
              </a:spcBef>
              <a:buClr>
                <a:schemeClr val="tx2"/>
              </a:buClr>
              <a:buFont typeface="Arial" panose="020B0604020202020204" pitchFamily="34" charset="0"/>
              <a:buNone/>
              <a:defRPr sz="1100" b="0" i="0">
                <a:solidFill>
                  <a:schemeClr val="accent3"/>
                </a:solidFill>
                <a:latin typeface="Arial Narrow"/>
                <a:cs typeface="Arial Narrow"/>
              </a:defRPr>
            </a:lvl1pPr>
            <a:lvl2pPr marL="400050" indent="-2286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2pPr>
            <a:lvl3pPr marL="571500" indent="-171450">
              <a:spcBef>
                <a:spcPts val="0"/>
              </a:spcBef>
              <a:buClr>
                <a:schemeClr val="tx2"/>
              </a:buClr>
              <a:buFont typeface="Arial" panose="020B0604020202020204" pitchFamily="34" charset="0"/>
              <a:buChar char="-"/>
              <a:defRPr sz="1100" b="0" i="0">
                <a:solidFill>
                  <a:schemeClr val="bg1">
                    <a:lumMod val="10000"/>
                  </a:schemeClr>
                </a:solidFill>
                <a:latin typeface="Arial Narrow"/>
                <a:cs typeface="Arial Narrow"/>
              </a:defRPr>
            </a:lvl3pPr>
            <a:lvl4pPr marL="6858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4pPr>
            <a:lvl5pPr marL="8001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1">
                <a:solidFill>
                  <a:schemeClr val="tx2"/>
                </a:solidFill>
              </a:rPr>
              <a:t>Overall, participants were very satisfied with the program across both cohorts</a:t>
            </a:r>
          </a:p>
        </p:txBody>
      </p:sp>
      <p:sp>
        <p:nvSpPr>
          <p:cNvPr id="36" name="TextBox 35">
            <a:extLst>
              <a:ext uri="{FF2B5EF4-FFF2-40B4-BE49-F238E27FC236}">
                <a16:creationId xmlns:a16="http://schemas.microsoft.com/office/drawing/2014/main" id="{46AB881C-88D4-1591-C26F-186F14BB6F8D}"/>
              </a:ext>
              <a:ext uri="{C183D7F6-B498-43B3-948B-1728B52AA6E4}">
                <adec:decorative xmlns:adec="http://schemas.microsoft.com/office/drawing/2017/decorative" val="0"/>
              </a:ext>
            </a:extLst>
          </p:cNvPr>
          <p:cNvSpPr txBox="1"/>
          <p:nvPr/>
        </p:nvSpPr>
        <p:spPr>
          <a:xfrm>
            <a:off x="6589366" y="1986321"/>
            <a:ext cx="3041990" cy="769441"/>
          </a:xfrm>
          <a:prstGeom prst="rect">
            <a:avLst/>
          </a:prstGeom>
        </p:spPr>
        <p:txBody>
          <a:bodyPr wrap="square" rtlCol="0">
            <a:spAutoFit/>
          </a:bodyPr>
          <a:lstStyle/>
          <a:p>
            <a:pPr algn="l">
              <a:spcAft>
                <a:spcPts val="600"/>
              </a:spcAft>
            </a:pPr>
            <a:r>
              <a:rPr lang="en-US" sz="1100" dirty="0"/>
              <a:t>The combination of project components was a key driver of value for participants. In general, the components were well designed and complimentary to each other in developing learning amongst both cohorts. </a:t>
            </a:r>
          </a:p>
        </p:txBody>
      </p:sp>
      <p:sp>
        <p:nvSpPr>
          <p:cNvPr id="24" name="TextBox 23">
            <a:extLst>
              <a:ext uri="{FF2B5EF4-FFF2-40B4-BE49-F238E27FC236}">
                <a16:creationId xmlns:a16="http://schemas.microsoft.com/office/drawing/2014/main" id="{8EAEDD44-B89B-BA7C-104C-7D7327208F89}"/>
              </a:ext>
              <a:ext uri="{C183D7F6-B498-43B3-948B-1728B52AA6E4}">
                <adec:decorative xmlns:adec="http://schemas.microsoft.com/office/drawing/2017/decorative" val="0"/>
              </a:ext>
            </a:extLst>
          </p:cNvPr>
          <p:cNvSpPr txBox="1"/>
          <p:nvPr/>
        </p:nvSpPr>
        <p:spPr>
          <a:xfrm>
            <a:off x="6686486" y="2829812"/>
            <a:ext cx="364202" cy="261610"/>
          </a:xfrm>
          <a:prstGeom prst="rect">
            <a:avLst/>
          </a:prstGeom>
        </p:spPr>
        <p:txBody>
          <a:bodyPr wrap="none" rtlCol="0">
            <a:spAutoFit/>
          </a:bodyPr>
          <a:lstStyle/>
          <a:p>
            <a:pPr algn="l">
              <a:spcAft>
                <a:spcPts val="600"/>
              </a:spcAft>
            </a:pPr>
            <a:r>
              <a:rPr lang="en-US" sz="1100" b="1"/>
              <a:t>C1 </a:t>
            </a:r>
          </a:p>
        </p:txBody>
      </p:sp>
      <p:sp>
        <p:nvSpPr>
          <p:cNvPr id="25" name="TextBox 24">
            <a:extLst>
              <a:ext uri="{FF2B5EF4-FFF2-40B4-BE49-F238E27FC236}">
                <a16:creationId xmlns:a16="http://schemas.microsoft.com/office/drawing/2014/main" id="{766A43FB-4F34-1B00-F533-45B501357EB1}"/>
              </a:ext>
              <a:ext uri="{C183D7F6-B498-43B3-948B-1728B52AA6E4}">
                <adec:decorative xmlns:adec="http://schemas.microsoft.com/office/drawing/2017/decorative" val="0"/>
              </a:ext>
            </a:extLst>
          </p:cNvPr>
          <p:cNvSpPr txBox="1"/>
          <p:nvPr/>
        </p:nvSpPr>
        <p:spPr>
          <a:xfrm>
            <a:off x="7433175" y="2829812"/>
            <a:ext cx="332142" cy="261610"/>
          </a:xfrm>
          <a:prstGeom prst="rect">
            <a:avLst/>
          </a:prstGeom>
        </p:spPr>
        <p:txBody>
          <a:bodyPr wrap="none" rtlCol="0">
            <a:spAutoFit/>
          </a:bodyPr>
          <a:lstStyle/>
          <a:p>
            <a:pPr algn="l">
              <a:spcAft>
                <a:spcPts val="600"/>
              </a:spcAft>
            </a:pPr>
            <a:r>
              <a:rPr lang="en-US" sz="1100" b="1"/>
              <a:t>C2</a:t>
            </a:r>
          </a:p>
        </p:txBody>
      </p:sp>
      <p:sp>
        <p:nvSpPr>
          <p:cNvPr id="27" name="TextBox 26">
            <a:extLst>
              <a:ext uri="{FF2B5EF4-FFF2-40B4-BE49-F238E27FC236}">
                <a16:creationId xmlns:a16="http://schemas.microsoft.com/office/drawing/2014/main" id="{0AB7C01F-9AEB-13EC-7B99-22BEC06EE12F}"/>
              </a:ext>
              <a:ext uri="{C183D7F6-B498-43B3-948B-1728B52AA6E4}">
                <adec:decorative xmlns:adec="http://schemas.microsoft.com/office/drawing/2017/decorative" val="0"/>
              </a:ext>
            </a:extLst>
          </p:cNvPr>
          <p:cNvSpPr txBox="1"/>
          <p:nvPr/>
        </p:nvSpPr>
        <p:spPr>
          <a:xfrm>
            <a:off x="6578665" y="3291541"/>
            <a:ext cx="579845" cy="338554"/>
          </a:xfrm>
          <a:prstGeom prst="rect">
            <a:avLst/>
          </a:prstGeom>
          <a:noFill/>
        </p:spPr>
        <p:txBody>
          <a:bodyPr wrap="square">
            <a:spAutoFit/>
          </a:bodyPr>
          <a:lstStyle/>
          <a:p>
            <a:pPr algn="r"/>
            <a:r>
              <a:rPr lang="en-US" sz="1600" b="1">
                <a:solidFill>
                  <a:schemeClr val="tx2"/>
                </a:solidFill>
              </a:rPr>
              <a:t>76%</a:t>
            </a:r>
          </a:p>
        </p:txBody>
      </p:sp>
      <p:sp>
        <p:nvSpPr>
          <p:cNvPr id="28" name="TextBox 27">
            <a:extLst>
              <a:ext uri="{FF2B5EF4-FFF2-40B4-BE49-F238E27FC236}">
                <a16:creationId xmlns:a16="http://schemas.microsoft.com/office/drawing/2014/main" id="{FE62DFDC-D9C2-4D96-EC8B-16787C7BB9B1}"/>
              </a:ext>
              <a:ext uri="{C183D7F6-B498-43B3-948B-1728B52AA6E4}">
                <adec:decorative xmlns:adec="http://schemas.microsoft.com/office/drawing/2017/decorative" val="0"/>
              </a:ext>
            </a:extLst>
          </p:cNvPr>
          <p:cNvSpPr txBox="1"/>
          <p:nvPr/>
        </p:nvSpPr>
        <p:spPr>
          <a:xfrm>
            <a:off x="7309324" y="3291541"/>
            <a:ext cx="579845" cy="338554"/>
          </a:xfrm>
          <a:prstGeom prst="rect">
            <a:avLst/>
          </a:prstGeom>
          <a:noFill/>
        </p:spPr>
        <p:txBody>
          <a:bodyPr wrap="square">
            <a:spAutoFit/>
          </a:bodyPr>
          <a:lstStyle/>
          <a:p>
            <a:pPr algn="r"/>
            <a:r>
              <a:rPr lang="en-US" sz="1600" b="1">
                <a:solidFill>
                  <a:schemeClr val="tx2"/>
                </a:solidFill>
              </a:rPr>
              <a:t>84%</a:t>
            </a:r>
          </a:p>
        </p:txBody>
      </p:sp>
      <p:sp>
        <p:nvSpPr>
          <p:cNvPr id="26" name="Text Placeholder 3">
            <a:extLst>
              <a:ext uri="{FF2B5EF4-FFF2-40B4-BE49-F238E27FC236}">
                <a16:creationId xmlns:a16="http://schemas.microsoft.com/office/drawing/2014/main" id="{959818B3-26D2-AA64-3C20-E4A16A00BE98}"/>
              </a:ext>
              <a:ext uri="{C183D7F6-B498-43B3-948B-1728B52AA6E4}">
                <adec:decorative xmlns:adec="http://schemas.microsoft.com/office/drawing/2017/decorative" val="0"/>
              </a:ext>
            </a:extLst>
          </p:cNvPr>
          <p:cNvSpPr txBox="1">
            <a:spLocks/>
          </p:cNvSpPr>
          <p:nvPr/>
        </p:nvSpPr>
        <p:spPr>
          <a:xfrm>
            <a:off x="7959811" y="3076097"/>
            <a:ext cx="1740859" cy="769441"/>
          </a:xfrm>
          <a:prstGeom prst="rect">
            <a:avLst/>
          </a:prstGeom>
          <a:noFill/>
        </p:spPr>
        <p:txBody>
          <a:bodyPr wrap="square" lIns="91440" tIns="45720" rIns="91440" bIns="45720" anchor="t">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3"/>
                </a:solidFill>
              </a:rPr>
              <a:t>Rated 8 or above to the question: “how likely are you to recommend the FLP to a friend or colleague?”</a:t>
            </a:r>
          </a:p>
        </p:txBody>
      </p:sp>
      <p:sp>
        <p:nvSpPr>
          <p:cNvPr id="30" name="TextBox 29">
            <a:extLst>
              <a:ext uri="{FF2B5EF4-FFF2-40B4-BE49-F238E27FC236}">
                <a16:creationId xmlns:a16="http://schemas.microsoft.com/office/drawing/2014/main" id="{71C2E1F6-E07B-7A7E-98A2-A19B793DDCC1}"/>
              </a:ext>
              <a:ext uri="{C183D7F6-B498-43B3-948B-1728B52AA6E4}">
                <adec:decorative xmlns:adec="http://schemas.microsoft.com/office/drawing/2017/decorative" val="0"/>
              </a:ext>
            </a:extLst>
          </p:cNvPr>
          <p:cNvSpPr txBox="1"/>
          <p:nvPr/>
        </p:nvSpPr>
        <p:spPr>
          <a:xfrm>
            <a:off x="6550819" y="4150195"/>
            <a:ext cx="638184" cy="338554"/>
          </a:xfrm>
          <a:prstGeom prst="rect">
            <a:avLst/>
          </a:prstGeom>
          <a:noFill/>
        </p:spPr>
        <p:txBody>
          <a:bodyPr wrap="square">
            <a:spAutoFit/>
          </a:bodyPr>
          <a:lstStyle/>
          <a:p>
            <a:pPr algn="r"/>
            <a:r>
              <a:rPr lang="en-US" sz="1600" b="1">
                <a:solidFill>
                  <a:schemeClr val="tx2"/>
                </a:solidFill>
              </a:rPr>
              <a:t>88%</a:t>
            </a:r>
          </a:p>
        </p:txBody>
      </p:sp>
      <p:sp>
        <p:nvSpPr>
          <p:cNvPr id="31" name="TextBox 30">
            <a:extLst>
              <a:ext uri="{FF2B5EF4-FFF2-40B4-BE49-F238E27FC236}">
                <a16:creationId xmlns:a16="http://schemas.microsoft.com/office/drawing/2014/main" id="{BE392DCE-8205-DB08-8805-799DB2E7F14E}"/>
              </a:ext>
              <a:ext uri="{C183D7F6-B498-43B3-948B-1728B52AA6E4}">
                <adec:decorative xmlns:adec="http://schemas.microsoft.com/office/drawing/2017/decorative" val="0"/>
              </a:ext>
            </a:extLst>
          </p:cNvPr>
          <p:cNvSpPr txBox="1"/>
          <p:nvPr/>
        </p:nvSpPr>
        <p:spPr>
          <a:xfrm>
            <a:off x="7339399" y="4150195"/>
            <a:ext cx="519694" cy="338554"/>
          </a:xfrm>
          <a:prstGeom prst="rect">
            <a:avLst/>
          </a:prstGeom>
        </p:spPr>
        <p:txBody>
          <a:bodyPr wrap="none" rtlCol="0">
            <a:spAutoFit/>
          </a:bodyPr>
          <a:lstStyle/>
          <a:p>
            <a:pPr algn="l">
              <a:spcAft>
                <a:spcPts val="600"/>
              </a:spcAft>
            </a:pPr>
            <a:r>
              <a:rPr lang="en-US" sz="1600" b="1">
                <a:solidFill>
                  <a:schemeClr val="tx2"/>
                </a:solidFill>
              </a:rPr>
              <a:t>94%</a:t>
            </a:r>
          </a:p>
        </p:txBody>
      </p:sp>
      <p:sp>
        <p:nvSpPr>
          <p:cNvPr id="29" name="Text Placeholder 3">
            <a:extLst>
              <a:ext uri="{FF2B5EF4-FFF2-40B4-BE49-F238E27FC236}">
                <a16:creationId xmlns:a16="http://schemas.microsoft.com/office/drawing/2014/main" id="{47598A2C-E5F6-D198-E6E1-AAF05FD8A13F}"/>
              </a:ext>
              <a:ext uri="{C183D7F6-B498-43B3-948B-1728B52AA6E4}">
                <adec:decorative xmlns:adec="http://schemas.microsoft.com/office/drawing/2017/decorative" val="0"/>
              </a:ext>
            </a:extLst>
          </p:cNvPr>
          <p:cNvSpPr txBox="1">
            <a:spLocks/>
          </p:cNvSpPr>
          <p:nvPr/>
        </p:nvSpPr>
        <p:spPr>
          <a:xfrm>
            <a:off x="7959811" y="4019390"/>
            <a:ext cx="1740859" cy="60016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3"/>
                </a:solidFill>
              </a:rPr>
              <a:t>Agree / strongly agree that they are satisfied with their experience in the FLP</a:t>
            </a:r>
          </a:p>
        </p:txBody>
      </p:sp>
      <p:sp>
        <p:nvSpPr>
          <p:cNvPr id="35" name="TextBox 34">
            <a:extLst>
              <a:ext uri="{FF2B5EF4-FFF2-40B4-BE49-F238E27FC236}">
                <a16:creationId xmlns:a16="http://schemas.microsoft.com/office/drawing/2014/main" id="{042584F2-D689-FE02-B9DB-8B7ADA02BD08}"/>
              </a:ext>
              <a:ext uri="{C183D7F6-B498-43B3-948B-1728B52AA6E4}">
                <adec:decorative xmlns:adec="http://schemas.microsoft.com/office/drawing/2017/decorative" val="0"/>
              </a:ext>
            </a:extLst>
          </p:cNvPr>
          <p:cNvSpPr txBox="1"/>
          <p:nvPr/>
        </p:nvSpPr>
        <p:spPr>
          <a:xfrm>
            <a:off x="6562253" y="5008849"/>
            <a:ext cx="612668" cy="338554"/>
          </a:xfrm>
          <a:prstGeom prst="rect">
            <a:avLst/>
          </a:prstGeom>
        </p:spPr>
        <p:txBody>
          <a:bodyPr wrap="none" rtlCol="0">
            <a:spAutoFit/>
          </a:bodyPr>
          <a:lstStyle/>
          <a:p>
            <a:pPr algn="l">
              <a:spcAft>
                <a:spcPts val="600"/>
              </a:spcAft>
            </a:pPr>
            <a:r>
              <a:rPr lang="en-US" sz="1600" b="1">
                <a:solidFill>
                  <a:schemeClr val="tx2"/>
                </a:solidFill>
              </a:rPr>
              <a:t>100%</a:t>
            </a:r>
          </a:p>
        </p:txBody>
      </p:sp>
      <p:sp>
        <p:nvSpPr>
          <p:cNvPr id="34" name="TextBox 33">
            <a:extLst>
              <a:ext uri="{FF2B5EF4-FFF2-40B4-BE49-F238E27FC236}">
                <a16:creationId xmlns:a16="http://schemas.microsoft.com/office/drawing/2014/main" id="{214E79D2-3BE9-35E7-3E13-ECE396AB3020}"/>
              </a:ext>
              <a:ext uri="{C183D7F6-B498-43B3-948B-1728B52AA6E4}">
                <adec:decorative xmlns:adec="http://schemas.microsoft.com/office/drawing/2017/decorative" val="0"/>
              </a:ext>
            </a:extLst>
          </p:cNvPr>
          <p:cNvSpPr txBox="1"/>
          <p:nvPr/>
        </p:nvSpPr>
        <p:spPr>
          <a:xfrm>
            <a:off x="7339399" y="5008849"/>
            <a:ext cx="519694" cy="338554"/>
          </a:xfrm>
          <a:prstGeom prst="rect">
            <a:avLst/>
          </a:prstGeom>
        </p:spPr>
        <p:txBody>
          <a:bodyPr wrap="none" rtlCol="0">
            <a:spAutoFit/>
          </a:bodyPr>
          <a:lstStyle/>
          <a:p>
            <a:pPr algn="l">
              <a:spcAft>
                <a:spcPts val="600"/>
              </a:spcAft>
            </a:pPr>
            <a:r>
              <a:rPr lang="en-US" sz="1600" b="1">
                <a:solidFill>
                  <a:schemeClr val="tx2"/>
                </a:solidFill>
              </a:rPr>
              <a:t>94%</a:t>
            </a:r>
          </a:p>
        </p:txBody>
      </p:sp>
      <p:sp>
        <p:nvSpPr>
          <p:cNvPr id="32" name="Text Placeholder 3">
            <a:extLst>
              <a:ext uri="{FF2B5EF4-FFF2-40B4-BE49-F238E27FC236}">
                <a16:creationId xmlns:a16="http://schemas.microsoft.com/office/drawing/2014/main" id="{44E12ECD-A06A-E731-0ECE-B5F50B524685}"/>
              </a:ext>
              <a:ext uri="{C183D7F6-B498-43B3-948B-1728B52AA6E4}">
                <adec:decorative xmlns:adec="http://schemas.microsoft.com/office/drawing/2017/decorative" val="0"/>
              </a:ext>
            </a:extLst>
          </p:cNvPr>
          <p:cNvSpPr txBox="1">
            <a:spLocks/>
          </p:cNvSpPr>
          <p:nvPr/>
        </p:nvSpPr>
        <p:spPr>
          <a:xfrm>
            <a:off x="7959811" y="4793406"/>
            <a:ext cx="1740859" cy="769441"/>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3"/>
                </a:solidFill>
              </a:rPr>
              <a:t>Agree / strongly agree the FLP team provided adequate support throughout the program </a:t>
            </a:r>
          </a:p>
        </p:txBody>
      </p:sp>
      <p:sp>
        <p:nvSpPr>
          <p:cNvPr id="42" name="Right Brace 41">
            <a:extLst>
              <a:ext uri="{FF2B5EF4-FFF2-40B4-BE49-F238E27FC236}">
                <a16:creationId xmlns:a16="http://schemas.microsoft.com/office/drawing/2014/main" id="{D5A4E572-A289-7C6C-37EC-73088FD37AD0}"/>
              </a:ext>
              <a:ext uri="{C183D7F6-B498-43B3-948B-1728B52AA6E4}">
                <adec:decorative xmlns:adec="http://schemas.microsoft.com/office/drawing/2017/decorative" val="1"/>
              </a:ext>
            </a:extLst>
          </p:cNvPr>
          <p:cNvSpPr/>
          <p:nvPr/>
        </p:nvSpPr>
        <p:spPr>
          <a:xfrm flipH="1">
            <a:off x="2042487" y="1467873"/>
            <a:ext cx="346971" cy="4161200"/>
          </a:xfrm>
          <a:prstGeom prst="rightBrace">
            <a:avLst>
              <a:gd name="adj1" fmla="val 65833"/>
              <a:gd name="adj2" fmla="val 50000"/>
            </a:avLst>
          </a:prstGeom>
          <a:ln w="12700" cap="flat" cmpd="sng" algn="ctr">
            <a:solidFill>
              <a:schemeClr val="tx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CD13682-B5F3-6802-8747-D2CFC814FFCA}"/>
              </a:ext>
              <a:ext uri="{C183D7F6-B498-43B3-948B-1728B52AA6E4}">
                <adec:decorative xmlns:adec="http://schemas.microsoft.com/office/drawing/2017/decorative" val="0"/>
              </a:ext>
            </a:extLst>
          </p:cNvPr>
          <p:cNvSpPr>
            <a:spLocks noGrp="1"/>
          </p:cNvSpPr>
          <p:nvPr>
            <p:ph type="sldNum" sz="quarter" idx="11"/>
          </p:nvPr>
        </p:nvSpPr>
        <p:spPr/>
        <p:txBody>
          <a:bodyPr/>
          <a:lstStyle/>
          <a:p>
            <a:fld id="{2ED7E6EB-FFB6-2B46-ABEA-442EF21ADA9F}" type="slidenum">
              <a:rPr lang="en-US" smtClean="0"/>
              <a:pPr/>
              <a:t>22</a:t>
            </a:fld>
            <a:endParaRPr lang="en-US"/>
          </a:p>
        </p:txBody>
      </p:sp>
    </p:spTree>
    <p:extLst>
      <p:ext uri="{BB962C8B-B14F-4D97-AF65-F5344CB8AC3E}">
        <p14:creationId xmlns:p14="http://schemas.microsoft.com/office/powerpoint/2010/main" val="254167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7092E9-8737-7228-7DE8-8FDA55D6F525}"/>
              </a:ext>
            </a:extLst>
          </p:cNvPr>
          <p:cNvSpPr>
            <a:spLocks noGrp="1"/>
          </p:cNvSpPr>
          <p:nvPr>
            <p:ph type="title"/>
          </p:nvPr>
        </p:nvSpPr>
        <p:spPr>
          <a:xfrm>
            <a:off x="165148" y="262862"/>
            <a:ext cx="9575704" cy="369332"/>
          </a:xfrm>
        </p:spPr>
        <p:txBody>
          <a:bodyPr/>
          <a:lstStyle/>
          <a:p>
            <a:r>
              <a:rPr lang="en-US"/>
              <a:t>Summary of program outputs (Cohort 1 and 2)  </a:t>
            </a:r>
          </a:p>
        </p:txBody>
      </p:sp>
      <p:sp>
        <p:nvSpPr>
          <p:cNvPr id="5" name="Round Same-side Corner of Rectangle 4">
            <a:extLst>
              <a:ext uri="{FF2B5EF4-FFF2-40B4-BE49-F238E27FC236}">
                <a16:creationId xmlns:a16="http://schemas.microsoft.com/office/drawing/2014/main" id="{321E4078-373E-784C-7921-24911063C001}"/>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Program components</a:t>
            </a:r>
          </a:p>
        </p:txBody>
      </p:sp>
      <p:sp>
        <p:nvSpPr>
          <p:cNvPr id="2" name="Text Placeholder 1">
            <a:extLst>
              <a:ext uri="{FF2B5EF4-FFF2-40B4-BE49-F238E27FC236}">
                <a16:creationId xmlns:a16="http://schemas.microsoft.com/office/drawing/2014/main" id="{A5498B57-8677-28DE-24BB-588EA5233FDD}"/>
              </a:ext>
            </a:extLst>
          </p:cNvPr>
          <p:cNvSpPr>
            <a:spLocks noGrp="1"/>
          </p:cNvSpPr>
          <p:nvPr>
            <p:ph type="body" sz="quarter" idx="13"/>
          </p:nvPr>
        </p:nvSpPr>
        <p:spPr>
          <a:xfrm>
            <a:off x="165148" y="724786"/>
            <a:ext cx="9575704" cy="492443"/>
          </a:xfrm>
        </p:spPr>
        <p:txBody>
          <a:bodyPr/>
          <a:lstStyle/>
          <a:p>
            <a:r>
              <a:rPr lang="en-US"/>
              <a:t>The program had a high level of engagement from participants across both cohorts. The iterative approach of the FLP meant that the program could deliver higher value for Cohort 2. </a:t>
            </a:r>
          </a:p>
        </p:txBody>
      </p:sp>
      <p:graphicFrame>
        <p:nvGraphicFramePr>
          <p:cNvPr id="33" name="Table 33">
            <a:extLst>
              <a:ext uri="{FF2B5EF4-FFF2-40B4-BE49-F238E27FC236}">
                <a16:creationId xmlns:a16="http://schemas.microsoft.com/office/drawing/2014/main" id="{AA81988E-FE1C-9AFF-6593-43CEDD96C947}"/>
              </a:ext>
            </a:extLst>
          </p:cNvPr>
          <p:cNvGraphicFramePr>
            <a:graphicFrameLocks noGrp="1"/>
          </p:cNvGraphicFramePr>
          <p:nvPr>
            <p:extLst>
              <p:ext uri="{D42A27DB-BD31-4B8C-83A1-F6EECF244321}">
                <p14:modId xmlns:p14="http://schemas.microsoft.com/office/powerpoint/2010/main" val="3354371852"/>
              </p:ext>
            </p:extLst>
          </p:nvPr>
        </p:nvGraphicFramePr>
        <p:xfrm>
          <a:off x="403912" y="1392949"/>
          <a:ext cx="9151304" cy="4509534"/>
        </p:xfrm>
        <a:graphic>
          <a:graphicData uri="http://schemas.openxmlformats.org/drawingml/2006/table">
            <a:tbl>
              <a:tblPr firstRow="1" bandRow="1">
                <a:tableStyleId>{00A15C55-8517-42AA-B614-E9B94910E393}</a:tableStyleId>
              </a:tblPr>
              <a:tblGrid>
                <a:gridCol w="2446227">
                  <a:extLst>
                    <a:ext uri="{9D8B030D-6E8A-4147-A177-3AD203B41FA5}">
                      <a16:colId xmlns:a16="http://schemas.microsoft.com/office/drawing/2014/main" val="2230429400"/>
                    </a:ext>
                  </a:extLst>
                </a:gridCol>
                <a:gridCol w="3314612">
                  <a:extLst>
                    <a:ext uri="{9D8B030D-6E8A-4147-A177-3AD203B41FA5}">
                      <a16:colId xmlns:a16="http://schemas.microsoft.com/office/drawing/2014/main" val="478457458"/>
                    </a:ext>
                  </a:extLst>
                </a:gridCol>
                <a:gridCol w="3390465">
                  <a:extLst>
                    <a:ext uri="{9D8B030D-6E8A-4147-A177-3AD203B41FA5}">
                      <a16:colId xmlns:a16="http://schemas.microsoft.com/office/drawing/2014/main" val="4170403068"/>
                    </a:ext>
                  </a:extLst>
                </a:gridCol>
              </a:tblGrid>
              <a:tr h="384356">
                <a:tc>
                  <a:txBody>
                    <a:bodyPr/>
                    <a:lstStyle/>
                    <a:p>
                      <a:endParaRPr lang="en-US" sz="1100"/>
                    </a:p>
                  </a:txBody>
                  <a:tcPr>
                    <a:lnL w="12700" cmpd="sng">
                      <a:solidFill>
                        <a:schemeClr val="bg1"/>
                      </a:solidFill>
                    </a:lnL>
                    <a:lnR w="12700" cmpd="sng">
                      <a:solidFill>
                        <a:schemeClr val="bg1"/>
                      </a:solidFill>
                    </a:lnR>
                    <a:lnT w="12700" cmpd="sng">
                      <a:solidFill>
                        <a:schemeClr val="bg1"/>
                      </a:solidFill>
                    </a:lnT>
                    <a:lnB w="38100" cmpd="sng">
                      <a:solidFill>
                        <a:schemeClr val="bg1"/>
                      </a:solidFill>
                    </a:lnB>
                    <a:noFill/>
                  </a:tcPr>
                </a:tc>
                <a:tc>
                  <a:txBody>
                    <a:bodyPr/>
                    <a:lstStyle/>
                    <a:p>
                      <a:r>
                        <a:rPr lang="en-US" sz="1100">
                          <a:solidFill>
                            <a:schemeClr val="bg1"/>
                          </a:solidFill>
                        </a:rPr>
                        <a:t>Cohort 1 </a:t>
                      </a:r>
                    </a:p>
                  </a:txBody>
                  <a:tcPr>
                    <a:lnL w="12700" cmpd="sng">
                      <a:solidFill>
                        <a:schemeClr val="bg1"/>
                      </a:solidFill>
                    </a:lnL>
                  </a:tcPr>
                </a:tc>
                <a:tc>
                  <a:txBody>
                    <a:bodyPr/>
                    <a:lstStyle/>
                    <a:p>
                      <a:r>
                        <a:rPr lang="en-US" sz="1100">
                          <a:solidFill>
                            <a:schemeClr val="bg1"/>
                          </a:solidFill>
                        </a:rPr>
                        <a:t>Cohort 2</a:t>
                      </a:r>
                    </a:p>
                  </a:txBody>
                  <a:tcPr/>
                </a:tc>
                <a:extLst>
                  <a:ext uri="{0D108BD9-81ED-4DB2-BD59-A6C34878D82A}">
                    <a16:rowId xmlns:a16="http://schemas.microsoft.com/office/drawing/2014/main" val="3599020429"/>
                  </a:ext>
                </a:extLst>
              </a:tr>
              <a:tr h="1237569">
                <a:tc>
                  <a:txBody>
                    <a:bodyPr/>
                    <a:lstStyle/>
                    <a:p>
                      <a:pPr marL="0" lvl="0" indent="0" algn="ctr" defTabSz="457200" rtl="0" eaLnBrk="1" latinLnBrk="0" hangingPunct="1">
                        <a:buClr>
                          <a:schemeClr val="tx2"/>
                        </a:buClr>
                        <a:buSzPct val="100000"/>
                        <a:buFontTx/>
                        <a:buNone/>
                      </a:pPr>
                      <a:r>
                        <a:rPr lang="en-US" sz="1100" b="1">
                          <a:solidFill>
                            <a:schemeClr val="tx1"/>
                          </a:solidFill>
                        </a:rPr>
                        <a:t>Workshops</a:t>
                      </a:r>
                    </a:p>
                    <a:p>
                      <a:pPr marL="0" lvl="0" indent="0" algn="ctr" defTabSz="457200" rtl="0" eaLnBrk="1" latinLnBrk="0" hangingPunct="1">
                        <a:buClr>
                          <a:schemeClr val="tx2"/>
                        </a:buClr>
                        <a:buSzPct val="100000"/>
                        <a:buFontTx/>
                        <a:buNone/>
                      </a:pPr>
                      <a:endParaRPr lang="en-US" sz="1100" b="1">
                        <a:solidFill>
                          <a:schemeClr val="tx1"/>
                        </a:solidFill>
                      </a:endParaRPr>
                    </a:p>
                  </a:txBody>
                  <a:tcPr anchor="ctr">
                    <a:lnT w="38100" cmpd="sng">
                      <a:solidFill>
                        <a:schemeClr val="bg1"/>
                      </a:solidFill>
                    </a:lnT>
                  </a:tcPr>
                </a:tc>
                <a:tc>
                  <a:txBody>
                    <a:bodyPr/>
                    <a:lstStyle/>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8</a:t>
                      </a:r>
                      <a:r>
                        <a:rPr lang="en-US" sz="1100"/>
                        <a:t> workshops conducted virtually</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92% </a:t>
                      </a:r>
                      <a:r>
                        <a:rPr lang="en-US" sz="1100"/>
                        <a:t>or more attended virtually across the 3 workshops </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88% </a:t>
                      </a:r>
                      <a:r>
                        <a:rPr lang="en-US" sz="1100"/>
                        <a:t>of participants were satisfied with the workshops </a:t>
                      </a:r>
                    </a:p>
                  </a:txBody>
                  <a:tcPr/>
                </a:tc>
                <a:tc>
                  <a:txBody>
                    <a:bodyPr/>
                    <a:lstStyle/>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9</a:t>
                      </a:r>
                      <a:r>
                        <a:rPr lang="en-US" sz="1050">
                          <a:solidFill>
                            <a:schemeClr val="tx2"/>
                          </a:solidFill>
                        </a:rPr>
                        <a:t> </a:t>
                      </a:r>
                      <a:r>
                        <a:rPr lang="en-US" sz="1100"/>
                        <a:t>workshops conducted with mixed delivery</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74% </a:t>
                      </a:r>
                      <a:r>
                        <a:rPr lang="en-US" sz="1100"/>
                        <a:t>or more attended in person across the 3 workshops </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3</a:t>
                      </a:r>
                      <a:r>
                        <a:rPr lang="en-US" sz="1200">
                          <a:solidFill>
                            <a:schemeClr val="tx2"/>
                          </a:solidFill>
                        </a:rPr>
                        <a:t> </a:t>
                      </a:r>
                      <a:r>
                        <a:rPr lang="en-US" sz="1100"/>
                        <a:t>attended online for workshop 2 </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90% </a:t>
                      </a:r>
                      <a:r>
                        <a:rPr lang="en-US" sz="1100"/>
                        <a:t>of participants were satisfied with the workshops  </a:t>
                      </a:r>
                    </a:p>
                  </a:txBody>
                  <a:tcPr/>
                </a:tc>
                <a:extLst>
                  <a:ext uri="{0D108BD9-81ED-4DB2-BD59-A6C34878D82A}">
                    <a16:rowId xmlns:a16="http://schemas.microsoft.com/office/drawing/2014/main" val="3689876988"/>
                  </a:ext>
                </a:extLst>
              </a:tr>
              <a:tr h="724073">
                <a:tc>
                  <a:txBody>
                    <a:bodyPr/>
                    <a:lstStyle/>
                    <a:p>
                      <a:pPr algn="ctr"/>
                      <a:r>
                        <a:rPr lang="en-US" sz="1100" b="1">
                          <a:solidFill>
                            <a:schemeClr val="tx1"/>
                          </a:solidFill>
                        </a:rPr>
                        <a:t>School innovation projects</a:t>
                      </a:r>
                    </a:p>
                  </a:txBody>
                  <a:tcPr anchor="ctr"/>
                </a:tc>
                <a:tc>
                  <a:txBody>
                    <a:bodyPr/>
                    <a:lstStyle/>
                    <a:p>
                      <a:pPr marL="0" marR="0" lvl="0" indent="0" algn="l" defTabSz="457200" rtl="0" eaLnBrk="1" fontAlgn="auto" latinLnBrk="0" hangingPunct="1">
                        <a:lnSpc>
                          <a:spcPct val="100000"/>
                        </a:lnSpc>
                        <a:spcBef>
                          <a:spcPts val="0"/>
                        </a:spcBef>
                        <a:spcAft>
                          <a:spcPts val="0"/>
                        </a:spcAft>
                        <a:buClr>
                          <a:schemeClr val="tx2"/>
                        </a:buClr>
                        <a:buSzPct val="100000"/>
                        <a:buFontTx/>
                        <a:buNone/>
                        <a:tabLst/>
                        <a:defRPr/>
                      </a:pPr>
                      <a:r>
                        <a:rPr lang="en-US" sz="1200" b="1">
                          <a:solidFill>
                            <a:schemeClr val="tx2"/>
                          </a:solidFill>
                        </a:rPr>
                        <a:t>85% </a:t>
                      </a:r>
                      <a:r>
                        <a:rPr lang="en-US" sz="1100"/>
                        <a:t>of participants said the innovation projects improved their performance as a leader</a:t>
                      </a:r>
                    </a:p>
                  </a:txBody>
                  <a:tcPr anchor="ctr"/>
                </a:tc>
                <a:tc>
                  <a:txBody>
                    <a:bodyPr/>
                    <a:lstStyle/>
                    <a:p>
                      <a:pPr marL="0" lvl="0" indent="0" algn="l" defTabSz="457200" rtl="0" eaLnBrk="1" latinLnBrk="0" hangingPunct="1">
                        <a:lnSpc>
                          <a:spcPct val="100000"/>
                        </a:lnSpc>
                        <a:buClr>
                          <a:schemeClr val="tx2"/>
                        </a:buClr>
                        <a:buSzPct val="100000"/>
                        <a:buFontTx/>
                        <a:buNone/>
                      </a:pPr>
                      <a:r>
                        <a:rPr lang="en-US" sz="1200" b="1">
                          <a:solidFill>
                            <a:schemeClr val="tx2"/>
                          </a:solidFill>
                        </a:rPr>
                        <a:t>86% </a:t>
                      </a:r>
                      <a:r>
                        <a:rPr lang="en-US" sz="1100"/>
                        <a:t>of participants said the innovation projects improved their performance as a leader</a:t>
                      </a:r>
                    </a:p>
                  </a:txBody>
                  <a:tcPr anchor="ctr"/>
                </a:tc>
                <a:extLst>
                  <a:ext uri="{0D108BD9-81ED-4DB2-BD59-A6C34878D82A}">
                    <a16:rowId xmlns:a16="http://schemas.microsoft.com/office/drawing/2014/main" val="3053571943"/>
                  </a:ext>
                </a:extLst>
              </a:tr>
              <a:tr h="1091973">
                <a:tc>
                  <a:txBody>
                    <a:bodyPr/>
                    <a:lstStyle/>
                    <a:p>
                      <a:pPr algn="ctr"/>
                      <a:r>
                        <a:rPr lang="en-US" sz="1100" b="1">
                          <a:solidFill>
                            <a:schemeClr val="tx1"/>
                          </a:solidFill>
                        </a:rPr>
                        <a:t>Coaching </a:t>
                      </a:r>
                    </a:p>
                  </a:txBody>
                  <a:tcPr anchor="ctr"/>
                </a:tc>
                <a:tc>
                  <a:txBody>
                    <a:bodyPr/>
                    <a:lstStyle/>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6</a:t>
                      </a:r>
                      <a:r>
                        <a:rPr lang="en-US" sz="1100"/>
                        <a:t> coaches were involved in the first cohort </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94% </a:t>
                      </a:r>
                      <a:r>
                        <a:rPr lang="en-US" sz="1100"/>
                        <a:t>agree/strongly agree that their leadership practice has improved as a direct result from coaching</a:t>
                      </a:r>
                    </a:p>
                  </a:txBody>
                  <a:tcPr anchor="ctr"/>
                </a:tc>
                <a:tc>
                  <a:txBody>
                    <a:bodyPr/>
                    <a:lstStyle/>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8</a:t>
                      </a:r>
                      <a:r>
                        <a:rPr lang="en-US" sz="1100"/>
                        <a:t> coaches were involved in the second cohort</a:t>
                      </a: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91% </a:t>
                      </a:r>
                      <a:r>
                        <a:rPr lang="en-US" sz="1100"/>
                        <a:t>agree/strongly agree that their leadership practice has improved as a direct result from coaching</a:t>
                      </a:r>
                    </a:p>
                  </a:txBody>
                  <a:tcPr anchor="ctr"/>
                </a:tc>
                <a:extLst>
                  <a:ext uri="{0D108BD9-81ED-4DB2-BD59-A6C34878D82A}">
                    <a16:rowId xmlns:a16="http://schemas.microsoft.com/office/drawing/2014/main" val="1596218073"/>
                  </a:ext>
                </a:extLst>
              </a:tr>
              <a:tr h="1071563">
                <a:tc>
                  <a:txBody>
                    <a:bodyPr/>
                    <a:lstStyle/>
                    <a:p>
                      <a:pPr algn="ctr"/>
                      <a:r>
                        <a:rPr lang="en-US" sz="1100" b="1">
                          <a:solidFill>
                            <a:schemeClr val="tx1"/>
                          </a:solidFill>
                        </a:rPr>
                        <a:t>Peer learning </a:t>
                      </a:r>
                    </a:p>
                  </a:txBody>
                  <a:tcPr anchor="ctr"/>
                </a:tc>
                <a:tc>
                  <a:txBody>
                    <a:bodyPr/>
                    <a:lstStyle/>
                    <a:p>
                      <a:pPr marL="0" marR="0" lvl="0" indent="0" algn="l" defTabSz="457200" rtl="0" eaLnBrk="1" fontAlgn="auto" latinLnBrk="0" hangingPunct="1">
                        <a:lnSpc>
                          <a:spcPct val="100000"/>
                        </a:lnSpc>
                        <a:spcBef>
                          <a:spcPts val="0"/>
                        </a:spcBef>
                        <a:spcAft>
                          <a:spcPts val="600"/>
                        </a:spcAft>
                        <a:buClr>
                          <a:schemeClr val="tx2"/>
                        </a:buClr>
                        <a:buSzPct val="100000"/>
                        <a:buFontTx/>
                        <a:buNone/>
                        <a:tabLst/>
                        <a:defRPr/>
                      </a:pPr>
                      <a:r>
                        <a:rPr lang="en-US" sz="1100" b="1">
                          <a:solidFill>
                            <a:schemeClr val="accent4"/>
                          </a:solidFill>
                        </a:rPr>
                        <a:t>85% </a:t>
                      </a:r>
                      <a:r>
                        <a:rPr lang="en-US" sz="1100"/>
                        <a:t>of participants met less than 3 times over the year </a:t>
                      </a:r>
                      <a:endParaRPr lang="en-US" sz="1100">
                        <a:solidFill>
                          <a:schemeClr val="tx2"/>
                        </a:solidFill>
                      </a:endParaRPr>
                    </a:p>
                    <a:p>
                      <a:pPr marL="0" lvl="0" indent="0" algn="l" defTabSz="457200" rtl="0" eaLnBrk="1" latinLnBrk="0" hangingPunct="1">
                        <a:lnSpc>
                          <a:spcPct val="100000"/>
                        </a:lnSpc>
                        <a:spcAft>
                          <a:spcPts val="600"/>
                        </a:spcAft>
                        <a:buClr>
                          <a:schemeClr val="tx2"/>
                        </a:buClr>
                        <a:buSzPct val="100000"/>
                        <a:buFontTx/>
                        <a:buNone/>
                      </a:pPr>
                      <a:r>
                        <a:rPr lang="en-US" sz="1200" b="1">
                          <a:solidFill>
                            <a:schemeClr val="tx2"/>
                          </a:solidFill>
                        </a:rPr>
                        <a:t>44% </a:t>
                      </a:r>
                      <a:r>
                        <a:rPr lang="en-US" sz="1100"/>
                        <a:t>thought the peer learning clusters had a positive impact on their leadership development </a:t>
                      </a:r>
                    </a:p>
                  </a:txBody>
                  <a:tcPr anchor="ctr"/>
                </a:tc>
                <a:tc>
                  <a:txBody>
                    <a:bodyPr/>
                    <a:lstStyle/>
                    <a:p>
                      <a:pPr marL="0" marR="0" lvl="0" indent="0" algn="l" defTabSz="457200" rtl="0" eaLnBrk="1" fontAlgn="auto" latinLnBrk="0" hangingPunct="1">
                        <a:lnSpc>
                          <a:spcPct val="100000"/>
                        </a:lnSpc>
                        <a:spcBef>
                          <a:spcPts val="0"/>
                        </a:spcBef>
                        <a:spcAft>
                          <a:spcPts val="600"/>
                        </a:spcAft>
                        <a:buClr>
                          <a:schemeClr val="tx2"/>
                        </a:buClr>
                        <a:buSzPct val="100000"/>
                        <a:buFontTx/>
                        <a:buNone/>
                        <a:tabLst/>
                        <a:defRPr/>
                      </a:pPr>
                      <a:r>
                        <a:rPr lang="en-US" sz="1100" b="1">
                          <a:solidFill>
                            <a:schemeClr val="tx2"/>
                          </a:solidFill>
                        </a:rPr>
                        <a:t>70% </a:t>
                      </a:r>
                      <a:r>
                        <a:rPr lang="en-US" sz="1100"/>
                        <a:t>of participants met at least 4 or more times over the year </a:t>
                      </a:r>
                      <a:endParaRPr lang="en-US" sz="1100">
                        <a:solidFill>
                          <a:schemeClr val="tx2"/>
                        </a:solidFill>
                      </a:endParaRPr>
                    </a:p>
                    <a:p>
                      <a:pPr marL="0" marR="0" lvl="0" indent="0" algn="l" defTabSz="457200" rtl="0" eaLnBrk="1" fontAlgn="auto" latinLnBrk="0" hangingPunct="1">
                        <a:lnSpc>
                          <a:spcPct val="100000"/>
                        </a:lnSpc>
                        <a:spcBef>
                          <a:spcPts val="0"/>
                        </a:spcBef>
                        <a:spcAft>
                          <a:spcPts val="600"/>
                        </a:spcAft>
                        <a:buClr>
                          <a:schemeClr val="tx2"/>
                        </a:buClr>
                        <a:buSzPct val="100000"/>
                        <a:buFontTx/>
                        <a:buNone/>
                        <a:tabLst/>
                        <a:defRPr/>
                      </a:pPr>
                      <a:r>
                        <a:rPr lang="en-US" sz="1200" b="1">
                          <a:solidFill>
                            <a:schemeClr val="tx2"/>
                          </a:solidFill>
                        </a:rPr>
                        <a:t>98% </a:t>
                      </a:r>
                      <a:r>
                        <a:rPr lang="en-US" sz="1100"/>
                        <a:t>thought the peer learning clusters had a positive impact on their leadership development  </a:t>
                      </a:r>
                    </a:p>
                  </a:txBody>
                  <a:tcPr anchor="ctr"/>
                </a:tc>
                <a:extLst>
                  <a:ext uri="{0D108BD9-81ED-4DB2-BD59-A6C34878D82A}">
                    <a16:rowId xmlns:a16="http://schemas.microsoft.com/office/drawing/2014/main" val="1004637809"/>
                  </a:ext>
                </a:extLst>
              </a:tr>
            </a:tbl>
          </a:graphicData>
        </a:graphic>
      </p:graphicFrame>
      <p:sp>
        <p:nvSpPr>
          <p:cNvPr id="4" name="Slide Number Placeholder 3">
            <a:extLst>
              <a:ext uri="{FF2B5EF4-FFF2-40B4-BE49-F238E27FC236}">
                <a16:creationId xmlns:a16="http://schemas.microsoft.com/office/drawing/2014/main" id="{692A17A3-C9D5-3CC8-525C-D684C564668F}"/>
              </a:ext>
            </a:extLst>
          </p:cNvPr>
          <p:cNvSpPr>
            <a:spLocks noGrp="1"/>
          </p:cNvSpPr>
          <p:nvPr>
            <p:ph type="sldNum" sz="quarter" idx="11"/>
          </p:nvPr>
        </p:nvSpPr>
        <p:spPr/>
        <p:txBody>
          <a:bodyPr/>
          <a:lstStyle/>
          <a:p>
            <a:fld id="{2ED7E6EB-FFB6-2B46-ABEA-442EF21ADA9F}" type="slidenum">
              <a:rPr lang="en-US" smtClean="0"/>
              <a:pPr/>
              <a:t>23</a:t>
            </a:fld>
            <a:endParaRPr lang="en-US"/>
          </a:p>
        </p:txBody>
      </p:sp>
    </p:spTree>
    <p:extLst>
      <p:ext uri="{BB962C8B-B14F-4D97-AF65-F5344CB8AC3E}">
        <p14:creationId xmlns:p14="http://schemas.microsoft.com/office/powerpoint/2010/main" val="413486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A4B0A-8C24-EB1A-96DF-8CAA8C2080E2}"/>
              </a:ext>
              <a:ext uri="{C183D7F6-B498-43B3-948B-1728B52AA6E4}">
                <adec:decorative xmlns:adec="http://schemas.microsoft.com/office/drawing/2017/decorative" val="0"/>
              </a:ext>
            </a:extLst>
          </p:cNvPr>
          <p:cNvSpPr>
            <a:spLocks noGrp="1"/>
          </p:cNvSpPr>
          <p:nvPr>
            <p:ph type="title"/>
          </p:nvPr>
        </p:nvSpPr>
        <p:spPr>
          <a:xfrm>
            <a:off x="165148" y="166019"/>
            <a:ext cx="9575704" cy="369332"/>
          </a:xfrm>
        </p:spPr>
        <p:txBody>
          <a:bodyPr/>
          <a:lstStyle/>
          <a:p>
            <a:r>
              <a:rPr lang="en-US" dirty="0"/>
              <a:t>Workshops</a:t>
            </a:r>
          </a:p>
        </p:txBody>
      </p:sp>
      <p:sp>
        <p:nvSpPr>
          <p:cNvPr id="2" name="Text Placeholder 1">
            <a:extLst>
              <a:ext uri="{FF2B5EF4-FFF2-40B4-BE49-F238E27FC236}">
                <a16:creationId xmlns:a16="http://schemas.microsoft.com/office/drawing/2014/main" id="{0B0075DB-F5F1-5564-9C97-E908F53A6B5E}"/>
              </a:ext>
              <a:ext uri="{C183D7F6-B498-43B3-948B-1728B52AA6E4}">
                <adec:decorative xmlns:adec="http://schemas.microsoft.com/office/drawing/2017/decorative" val="0"/>
              </a:ext>
            </a:extLst>
          </p:cNvPr>
          <p:cNvSpPr>
            <a:spLocks noGrp="1"/>
          </p:cNvSpPr>
          <p:nvPr>
            <p:ph type="body" sz="quarter" idx="13"/>
          </p:nvPr>
        </p:nvSpPr>
        <p:spPr>
          <a:xfrm>
            <a:off x="165148" y="552882"/>
            <a:ext cx="9575704" cy="246221"/>
          </a:xfrm>
        </p:spPr>
        <p:txBody>
          <a:bodyPr/>
          <a:lstStyle/>
          <a:p>
            <a:r>
              <a:rPr lang="en-US"/>
              <a:t>Participants were satisfied with the workshops; they found the content relevant and were able to build peer networks. </a:t>
            </a:r>
          </a:p>
        </p:txBody>
      </p:sp>
      <p:sp>
        <p:nvSpPr>
          <p:cNvPr id="10" name="Rectangle 9">
            <a:extLst>
              <a:ext uri="{FF2B5EF4-FFF2-40B4-BE49-F238E27FC236}">
                <a16:creationId xmlns:a16="http://schemas.microsoft.com/office/drawing/2014/main" id="{36F62EAB-CE72-B2C0-037C-1F1A7B395415}"/>
              </a:ext>
            </a:extLst>
          </p:cNvPr>
          <p:cNvSpPr/>
          <p:nvPr/>
        </p:nvSpPr>
        <p:spPr>
          <a:xfrm>
            <a:off x="366042" y="989525"/>
            <a:ext cx="2839298" cy="335666"/>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tx2"/>
                </a:solidFill>
              </a:rPr>
              <a:t>Workshop 1</a:t>
            </a:r>
          </a:p>
        </p:txBody>
      </p:sp>
      <p:sp>
        <p:nvSpPr>
          <p:cNvPr id="14" name="TextBox 13">
            <a:extLst>
              <a:ext uri="{FF2B5EF4-FFF2-40B4-BE49-F238E27FC236}">
                <a16:creationId xmlns:a16="http://schemas.microsoft.com/office/drawing/2014/main" id="{BA681056-E8E5-89FB-8DD4-E171D4B742C2}"/>
              </a:ext>
            </a:extLst>
          </p:cNvPr>
          <p:cNvSpPr txBox="1"/>
          <p:nvPr/>
        </p:nvSpPr>
        <p:spPr>
          <a:xfrm>
            <a:off x="357540" y="1441947"/>
            <a:ext cx="2839298" cy="261610"/>
          </a:xfrm>
          <a:prstGeom prst="rect">
            <a:avLst/>
          </a:prstGeom>
        </p:spPr>
        <p:txBody>
          <a:bodyPr wrap="square" rtlCol="0">
            <a:spAutoFit/>
          </a:bodyPr>
          <a:lstStyle/>
          <a:p>
            <a:pPr algn="l">
              <a:spcAft>
                <a:spcPts val="600"/>
              </a:spcAft>
            </a:pPr>
            <a:r>
              <a:rPr lang="en-US" sz="1100" b="1" dirty="0"/>
              <a:t>Timing: </a:t>
            </a:r>
            <a:r>
              <a:rPr lang="en-US" sz="1100" dirty="0"/>
              <a:t>3 full days in April school holidays</a:t>
            </a:r>
            <a:endParaRPr lang="en-US" sz="1100" b="1" dirty="0"/>
          </a:p>
        </p:txBody>
      </p:sp>
      <p:sp>
        <p:nvSpPr>
          <p:cNvPr id="34" name="TextBox 33">
            <a:extLst>
              <a:ext uri="{FF2B5EF4-FFF2-40B4-BE49-F238E27FC236}">
                <a16:creationId xmlns:a16="http://schemas.microsoft.com/office/drawing/2014/main" id="{CD90B59C-5F9B-2E81-FF06-80C8DB47F54F}"/>
              </a:ext>
            </a:extLst>
          </p:cNvPr>
          <p:cNvSpPr txBox="1"/>
          <p:nvPr/>
        </p:nvSpPr>
        <p:spPr>
          <a:xfrm>
            <a:off x="378828" y="1758171"/>
            <a:ext cx="1300356" cy="507831"/>
          </a:xfrm>
          <a:prstGeom prst="rect">
            <a:avLst/>
          </a:prstGeom>
        </p:spPr>
        <p:txBody>
          <a:bodyPr wrap="none" rtlCol="0">
            <a:spAutoFit/>
          </a:bodyPr>
          <a:lstStyle/>
          <a:p>
            <a:pPr algn="l">
              <a:spcAft>
                <a:spcPts val="600"/>
              </a:spcAft>
            </a:pPr>
            <a:r>
              <a:rPr lang="en-US" sz="1100" b="1" dirty="0"/>
              <a:t>Mode:    C1 </a:t>
            </a:r>
            <a:r>
              <a:rPr lang="en-US" sz="1100" dirty="0"/>
              <a:t>virtual</a:t>
            </a:r>
            <a:r>
              <a:rPr lang="en-US" sz="1100" b="1" dirty="0"/>
              <a:t> </a:t>
            </a:r>
          </a:p>
          <a:p>
            <a:pPr algn="l">
              <a:spcAft>
                <a:spcPts val="600"/>
              </a:spcAft>
            </a:pPr>
            <a:r>
              <a:rPr lang="en-US" sz="1100" b="1" dirty="0"/>
              <a:t>	C2 </a:t>
            </a:r>
            <a:r>
              <a:rPr lang="en-US" sz="1100" dirty="0"/>
              <a:t>in person</a:t>
            </a:r>
          </a:p>
        </p:txBody>
      </p:sp>
      <p:sp>
        <p:nvSpPr>
          <p:cNvPr id="11" name="TextBox 10">
            <a:extLst>
              <a:ext uri="{FF2B5EF4-FFF2-40B4-BE49-F238E27FC236}">
                <a16:creationId xmlns:a16="http://schemas.microsoft.com/office/drawing/2014/main" id="{D22CAB9C-DE2B-FCD7-9FE7-07C9E8EEF6EA}"/>
              </a:ext>
            </a:extLst>
          </p:cNvPr>
          <p:cNvSpPr txBox="1"/>
          <p:nvPr/>
        </p:nvSpPr>
        <p:spPr>
          <a:xfrm>
            <a:off x="366611" y="2313157"/>
            <a:ext cx="2820488" cy="600164"/>
          </a:xfrm>
          <a:prstGeom prst="rect">
            <a:avLst/>
          </a:prstGeom>
        </p:spPr>
        <p:txBody>
          <a:bodyPr wrap="square" rtlCol="0">
            <a:spAutoFit/>
          </a:bodyPr>
          <a:lstStyle/>
          <a:p>
            <a:pPr algn="l">
              <a:spcAft>
                <a:spcPts val="600"/>
              </a:spcAft>
            </a:pPr>
            <a:r>
              <a:rPr lang="en-US" sz="1100" b="1" dirty="0"/>
              <a:t>Content overview: </a:t>
            </a:r>
            <a:r>
              <a:rPr lang="en-US" sz="1100" dirty="0"/>
              <a:t>Course content, social building, First Nations, relational leadership, technical leadership skills. </a:t>
            </a:r>
          </a:p>
        </p:txBody>
      </p:sp>
      <p:sp>
        <p:nvSpPr>
          <p:cNvPr id="36" name="TextBox 35">
            <a:extLst>
              <a:ext uri="{FF2B5EF4-FFF2-40B4-BE49-F238E27FC236}">
                <a16:creationId xmlns:a16="http://schemas.microsoft.com/office/drawing/2014/main" id="{20A73611-27B0-917D-E6B0-96D042C566D8}"/>
              </a:ext>
            </a:extLst>
          </p:cNvPr>
          <p:cNvSpPr txBox="1"/>
          <p:nvPr/>
        </p:nvSpPr>
        <p:spPr>
          <a:xfrm>
            <a:off x="357540" y="2976446"/>
            <a:ext cx="2867599" cy="677108"/>
          </a:xfrm>
          <a:prstGeom prst="rect">
            <a:avLst/>
          </a:prstGeom>
        </p:spPr>
        <p:txBody>
          <a:bodyPr wrap="square" rtlCol="0">
            <a:spAutoFit/>
          </a:bodyPr>
          <a:lstStyle/>
          <a:p>
            <a:pPr algn="l">
              <a:spcAft>
                <a:spcPts val="600"/>
              </a:spcAft>
            </a:pPr>
            <a:r>
              <a:rPr lang="en-US" sz="1100" b="1" dirty="0"/>
              <a:t>Satisfaction: </a:t>
            </a:r>
          </a:p>
          <a:p>
            <a:pPr algn="l">
              <a:spcAft>
                <a:spcPts val="600"/>
              </a:spcAft>
            </a:pPr>
            <a:r>
              <a:rPr lang="en-US" sz="1100" dirty="0">
                <a:solidFill>
                  <a:schemeClr val="accent3"/>
                </a:solidFill>
              </a:rPr>
              <a:t>“I would recommend participating in this workshop to colleagues” </a:t>
            </a:r>
          </a:p>
        </p:txBody>
      </p:sp>
      <p:sp>
        <p:nvSpPr>
          <p:cNvPr id="37" name="TextBox 36">
            <a:extLst>
              <a:ext uri="{FF2B5EF4-FFF2-40B4-BE49-F238E27FC236}">
                <a16:creationId xmlns:a16="http://schemas.microsoft.com/office/drawing/2014/main" id="{D535B649-6976-37BB-0312-4AD7CCF77CF2}"/>
              </a:ext>
              <a:ext uri="{C183D7F6-B498-43B3-948B-1728B52AA6E4}">
                <adec:decorative xmlns:adec="http://schemas.microsoft.com/office/drawing/2017/decorative" val="0"/>
              </a:ext>
            </a:extLst>
          </p:cNvPr>
          <p:cNvSpPr txBox="1"/>
          <p:nvPr/>
        </p:nvSpPr>
        <p:spPr>
          <a:xfrm>
            <a:off x="243001" y="3652650"/>
            <a:ext cx="332142" cy="261610"/>
          </a:xfrm>
          <a:prstGeom prst="rect">
            <a:avLst/>
          </a:prstGeom>
        </p:spPr>
        <p:txBody>
          <a:bodyPr wrap="none" rtlCol="0">
            <a:spAutoFit/>
          </a:bodyPr>
          <a:lstStyle/>
          <a:p>
            <a:pPr algn="l">
              <a:spcAft>
                <a:spcPts val="600"/>
              </a:spcAft>
            </a:pPr>
            <a:r>
              <a:rPr lang="en-US" sz="1100" b="1"/>
              <a:t>C1</a:t>
            </a:r>
          </a:p>
        </p:txBody>
      </p:sp>
      <p:sp>
        <p:nvSpPr>
          <p:cNvPr id="38" name="TextBox 37">
            <a:extLst>
              <a:ext uri="{FF2B5EF4-FFF2-40B4-BE49-F238E27FC236}">
                <a16:creationId xmlns:a16="http://schemas.microsoft.com/office/drawing/2014/main" id="{F67BAFC7-FBF2-6741-7EF1-5209B5EF76DF}"/>
              </a:ext>
              <a:ext uri="{C183D7F6-B498-43B3-948B-1728B52AA6E4}">
                <adec:decorative xmlns:adec="http://schemas.microsoft.com/office/drawing/2017/decorative" val="0"/>
              </a:ext>
            </a:extLst>
          </p:cNvPr>
          <p:cNvSpPr txBox="1"/>
          <p:nvPr/>
        </p:nvSpPr>
        <p:spPr>
          <a:xfrm>
            <a:off x="243001" y="4023377"/>
            <a:ext cx="332142" cy="261610"/>
          </a:xfrm>
          <a:prstGeom prst="rect">
            <a:avLst/>
          </a:prstGeom>
        </p:spPr>
        <p:txBody>
          <a:bodyPr wrap="none" rtlCol="0">
            <a:spAutoFit/>
          </a:bodyPr>
          <a:lstStyle/>
          <a:p>
            <a:pPr algn="l">
              <a:spcAft>
                <a:spcPts val="600"/>
              </a:spcAft>
            </a:pPr>
            <a:r>
              <a:rPr lang="en-US" sz="1100" b="1"/>
              <a:t>C2</a:t>
            </a:r>
          </a:p>
        </p:txBody>
      </p:sp>
      <p:graphicFrame>
        <p:nvGraphicFramePr>
          <p:cNvPr id="9" name="Chart 8" descr="Chart showing percentage of C1 and C2 satisfaction about Workshop 1">
            <a:extLst>
              <a:ext uri="{FF2B5EF4-FFF2-40B4-BE49-F238E27FC236}">
                <a16:creationId xmlns:a16="http://schemas.microsoft.com/office/drawing/2014/main" id="{4A95F0B1-F79C-5006-DE57-6B26B2D18C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4196525"/>
              </p:ext>
            </p:extLst>
          </p:nvPr>
        </p:nvGraphicFramePr>
        <p:xfrm>
          <a:off x="469823" y="3101272"/>
          <a:ext cx="2882934" cy="137107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B3097560-92CB-E0CF-D420-3504BA349263}"/>
              </a:ext>
            </a:extLst>
          </p:cNvPr>
          <p:cNvSpPr/>
          <p:nvPr/>
        </p:nvSpPr>
        <p:spPr>
          <a:xfrm>
            <a:off x="3439274" y="989525"/>
            <a:ext cx="2839298" cy="335666"/>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tx2"/>
                </a:solidFill>
              </a:rPr>
              <a:t>Workshop 2</a:t>
            </a:r>
          </a:p>
        </p:txBody>
      </p:sp>
      <p:sp>
        <p:nvSpPr>
          <p:cNvPr id="15" name="TextBox 14">
            <a:extLst>
              <a:ext uri="{FF2B5EF4-FFF2-40B4-BE49-F238E27FC236}">
                <a16:creationId xmlns:a16="http://schemas.microsoft.com/office/drawing/2014/main" id="{1B73C32E-9C9D-17A7-B72B-F457B3A63D27}"/>
              </a:ext>
            </a:extLst>
          </p:cNvPr>
          <p:cNvSpPr txBox="1"/>
          <p:nvPr/>
        </p:nvSpPr>
        <p:spPr>
          <a:xfrm>
            <a:off x="3439275" y="1446075"/>
            <a:ext cx="2839295" cy="261610"/>
          </a:xfrm>
          <a:prstGeom prst="rect">
            <a:avLst/>
          </a:prstGeom>
        </p:spPr>
        <p:txBody>
          <a:bodyPr wrap="square" rtlCol="0">
            <a:spAutoFit/>
          </a:bodyPr>
          <a:lstStyle/>
          <a:p>
            <a:pPr algn="l">
              <a:spcAft>
                <a:spcPts val="600"/>
              </a:spcAft>
            </a:pPr>
            <a:r>
              <a:rPr lang="en-US" sz="1100" b="1"/>
              <a:t>Timing: </a:t>
            </a:r>
            <a:r>
              <a:rPr lang="en-US" sz="1100"/>
              <a:t>3 full days in July school holidays   </a:t>
            </a:r>
          </a:p>
        </p:txBody>
      </p:sp>
      <p:sp>
        <p:nvSpPr>
          <p:cNvPr id="35" name="TextBox 34">
            <a:extLst>
              <a:ext uri="{FF2B5EF4-FFF2-40B4-BE49-F238E27FC236}">
                <a16:creationId xmlns:a16="http://schemas.microsoft.com/office/drawing/2014/main" id="{D9BFC3D2-C83A-587D-7D76-2326250C35A7}"/>
              </a:ext>
            </a:extLst>
          </p:cNvPr>
          <p:cNvSpPr txBox="1"/>
          <p:nvPr/>
        </p:nvSpPr>
        <p:spPr>
          <a:xfrm>
            <a:off x="3439274" y="1761936"/>
            <a:ext cx="2569934" cy="754053"/>
          </a:xfrm>
          <a:prstGeom prst="rect">
            <a:avLst/>
          </a:prstGeom>
        </p:spPr>
        <p:txBody>
          <a:bodyPr wrap="none" rtlCol="0">
            <a:spAutoFit/>
          </a:bodyPr>
          <a:lstStyle/>
          <a:p>
            <a:pPr algn="l">
              <a:spcAft>
                <a:spcPts val="600"/>
              </a:spcAft>
            </a:pPr>
            <a:r>
              <a:rPr lang="en-US" sz="1100" b="1" dirty="0"/>
              <a:t>Mode:    C1 </a:t>
            </a:r>
            <a:r>
              <a:rPr lang="en-US" sz="1100" dirty="0"/>
              <a:t>virtual</a:t>
            </a:r>
            <a:r>
              <a:rPr lang="en-US" sz="1100" b="1" dirty="0"/>
              <a:t> </a:t>
            </a:r>
          </a:p>
          <a:p>
            <a:pPr algn="l">
              <a:spcAft>
                <a:spcPts val="600"/>
              </a:spcAft>
            </a:pPr>
            <a:r>
              <a:rPr lang="en-US" sz="1100" b="1" dirty="0"/>
              <a:t>	C2 </a:t>
            </a:r>
            <a:r>
              <a:rPr lang="en-US" sz="1100" dirty="0"/>
              <a:t>in person / virtual option available </a:t>
            </a:r>
          </a:p>
          <a:p>
            <a:pPr algn="l">
              <a:spcAft>
                <a:spcPts val="600"/>
              </a:spcAft>
            </a:pPr>
            <a:endParaRPr lang="en-US" sz="1100" dirty="0"/>
          </a:p>
        </p:txBody>
      </p:sp>
      <p:sp>
        <p:nvSpPr>
          <p:cNvPr id="19" name="TextBox 18">
            <a:extLst>
              <a:ext uri="{FF2B5EF4-FFF2-40B4-BE49-F238E27FC236}">
                <a16:creationId xmlns:a16="http://schemas.microsoft.com/office/drawing/2014/main" id="{883F195A-ACCE-E469-3ACE-EEC685719B62}"/>
              </a:ext>
            </a:extLst>
          </p:cNvPr>
          <p:cNvSpPr txBox="1"/>
          <p:nvPr/>
        </p:nvSpPr>
        <p:spPr>
          <a:xfrm>
            <a:off x="3381036" y="2300952"/>
            <a:ext cx="2820488" cy="430887"/>
          </a:xfrm>
          <a:prstGeom prst="rect">
            <a:avLst/>
          </a:prstGeom>
        </p:spPr>
        <p:txBody>
          <a:bodyPr wrap="square" rtlCol="0">
            <a:spAutoFit/>
          </a:bodyPr>
          <a:lstStyle/>
          <a:p>
            <a:pPr algn="l">
              <a:spcAft>
                <a:spcPts val="600"/>
              </a:spcAft>
            </a:pPr>
            <a:r>
              <a:rPr lang="en-US" sz="1100" b="1" dirty="0"/>
              <a:t>Content overview: </a:t>
            </a:r>
            <a:r>
              <a:rPr lang="en-US" sz="1100" dirty="0"/>
              <a:t>Social and relational leadership skills, cultural leadership, innovation project work. </a:t>
            </a:r>
          </a:p>
        </p:txBody>
      </p:sp>
      <p:sp>
        <p:nvSpPr>
          <p:cNvPr id="33" name="TextBox 32">
            <a:extLst>
              <a:ext uri="{FF2B5EF4-FFF2-40B4-BE49-F238E27FC236}">
                <a16:creationId xmlns:a16="http://schemas.microsoft.com/office/drawing/2014/main" id="{5230D3F5-8C50-7B5F-735A-27A815F4454D}"/>
              </a:ext>
            </a:extLst>
          </p:cNvPr>
          <p:cNvSpPr txBox="1"/>
          <p:nvPr/>
        </p:nvSpPr>
        <p:spPr>
          <a:xfrm>
            <a:off x="3398739" y="2976446"/>
            <a:ext cx="2867599" cy="677108"/>
          </a:xfrm>
          <a:prstGeom prst="rect">
            <a:avLst/>
          </a:prstGeom>
        </p:spPr>
        <p:txBody>
          <a:bodyPr wrap="square" rtlCol="0">
            <a:spAutoFit/>
          </a:bodyPr>
          <a:lstStyle/>
          <a:p>
            <a:pPr algn="l">
              <a:spcAft>
                <a:spcPts val="600"/>
              </a:spcAft>
            </a:pPr>
            <a:r>
              <a:rPr lang="en-US" sz="1100" b="1" dirty="0"/>
              <a:t>Satisfaction: </a:t>
            </a:r>
          </a:p>
          <a:p>
            <a:pPr algn="l">
              <a:spcAft>
                <a:spcPts val="600"/>
              </a:spcAft>
            </a:pPr>
            <a:r>
              <a:rPr lang="en-US" sz="1100" dirty="0">
                <a:solidFill>
                  <a:schemeClr val="accent3"/>
                </a:solidFill>
              </a:rPr>
              <a:t>“I would recommend participating in this workshop to colleagues” </a:t>
            </a:r>
          </a:p>
        </p:txBody>
      </p:sp>
      <p:sp>
        <p:nvSpPr>
          <p:cNvPr id="39" name="TextBox 38">
            <a:extLst>
              <a:ext uri="{FF2B5EF4-FFF2-40B4-BE49-F238E27FC236}">
                <a16:creationId xmlns:a16="http://schemas.microsoft.com/office/drawing/2014/main" id="{16EB8602-607F-C5AD-CF73-71F4890EC4E7}"/>
              </a:ext>
            </a:extLst>
          </p:cNvPr>
          <p:cNvSpPr txBox="1"/>
          <p:nvPr/>
        </p:nvSpPr>
        <p:spPr>
          <a:xfrm>
            <a:off x="3396610" y="3666982"/>
            <a:ext cx="332142" cy="261610"/>
          </a:xfrm>
          <a:prstGeom prst="rect">
            <a:avLst/>
          </a:prstGeom>
        </p:spPr>
        <p:txBody>
          <a:bodyPr wrap="none" rtlCol="0">
            <a:spAutoFit/>
          </a:bodyPr>
          <a:lstStyle/>
          <a:p>
            <a:pPr algn="l">
              <a:spcAft>
                <a:spcPts val="600"/>
              </a:spcAft>
            </a:pPr>
            <a:r>
              <a:rPr lang="en-US" sz="1100" b="1"/>
              <a:t>C1</a:t>
            </a:r>
          </a:p>
        </p:txBody>
      </p:sp>
      <p:sp>
        <p:nvSpPr>
          <p:cNvPr id="40" name="TextBox 39">
            <a:extLst>
              <a:ext uri="{FF2B5EF4-FFF2-40B4-BE49-F238E27FC236}">
                <a16:creationId xmlns:a16="http://schemas.microsoft.com/office/drawing/2014/main" id="{4877D883-5094-4D7C-A968-849FC423A486}"/>
              </a:ext>
            </a:extLst>
          </p:cNvPr>
          <p:cNvSpPr txBox="1"/>
          <p:nvPr/>
        </p:nvSpPr>
        <p:spPr>
          <a:xfrm>
            <a:off x="3398347" y="4041477"/>
            <a:ext cx="332142" cy="261610"/>
          </a:xfrm>
          <a:prstGeom prst="rect">
            <a:avLst/>
          </a:prstGeom>
        </p:spPr>
        <p:txBody>
          <a:bodyPr wrap="none" rtlCol="0">
            <a:spAutoFit/>
          </a:bodyPr>
          <a:lstStyle/>
          <a:p>
            <a:pPr algn="l">
              <a:spcAft>
                <a:spcPts val="600"/>
              </a:spcAft>
            </a:pPr>
            <a:r>
              <a:rPr lang="en-US" sz="1100" b="1"/>
              <a:t>C2</a:t>
            </a:r>
          </a:p>
        </p:txBody>
      </p:sp>
      <p:graphicFrame>
        <p:nvGraphicFramePr>
          <p:cNvPr id="32" name="Chart 31" descr="Chart showing percentages of C1 and C2 satisfaction of Workshop 2">
            <a:extLst>
              <a:ext uri="{FF2B5EF4-FFF2-40B4-BE49-F238E27FC236}">
                <a16:creationId xmlns:a16="http://schemas.microsoft.com/office/drawing/2014/main" id="{8B1434B0-4121-70B4-CFAE-C1CEE4CFDD53}"/>
              </a:ext>
            </a:extLst>
          </p:cNvPr>
          <p:cNvGraphicFramePr/>
          <p:nvPr>
            <p:extLst>
              <p:ext uri="{D42A27DB-BD31-4B8C-83A1-F6EECF244321}">
                <p14:modId xmlns:p14="http://schemas.microsoft.com/office/powerpoint/2010/main" val="3450034820"/>
              </p:ext>
            </p:extLst>
          </p:nvPr>
        </p:nvGraphicFramePr>
        <p:xfrm>
          <a:off x="3557281" y="3479031"/>
          <a:ext cx="3294930" cy="102511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C38CDCD1-A8DA-88C7-89AB-63D3137479E2}"/>
              </a:ext>
            </a:extLst>
          </p:cNvPr>
          <p:cNvSpPr/>
          <p:nvPr/>
        </p:nvSpPr>
        <p:spPr>
          <a:xfrm>
            <a:off x="6512506" y="989525"/>
            <a:ext cx="2833209" cy="335666"/>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tx2"/>
                </a:solidFill>
              </a:rPr>
              <a:t>Workshop 3</a:t>
            </a:r>
          </a:p>
        </p:txBody>
      </p:sp>
      <p:sp>
        <p:nvSpPr>
          <p:cNvPr id="16" name="TextBox 15">
            <a:extLst>
              <a:ext uri="{FF2B5EF4-FFF2-40B4-BE49-F238E27FC236}">
                <a16:creationId xmlns:a16="http://schemas.microsoft.com/office/drawing/2014/main" id="{A88D4C98-44DA-A29D-8B1D-BDE50DD4E9A0}"/>
              </a:ext>
            </a:extLst>
          </p:cNvPr>
          <p:cNvSpPr txBox="1"/>
          <p:nvPr/>
        </p:nvSpPr>
        <p:spPr>
          <a:xfrm>
            <a:off x="6512506" y="1448316"/>
            <a:ext cx="2959514" cy="1000274"/>
          </a:xfrm>
          <a:prstGeom prst="rect">
            <a:avLst/>
          </a:prstGeom>
        </p:spPr>
        <p:txBody>
          <a:bodyPr wrap="square" rtlCol="0">
            <a:spAutoFit/>
          </a:bodyPr>
          <a:lstStyle/>
          <a:p>
            <a:pPr algn="l">
              <a:spcAft>
                <a:spcPts val="600"/>
              </a:spcAft>
            </a:pPr>
            <a:r>
              <a:rPr lang="en-US" sz="1100" b="1"/>
              <a:t>Timing: C1 </a:t>
            </a:r>
            <a:r>
              <a:rPr lang="en-US" sz="1100"/>
              <a:t>2 full days in September school holidays  </a:t>
            </a:r>
          </a:p>
          <a:p>
            <a:pPr algn="l">
              <a:spcAft>
                <a:spcPts val="600"/>
              </a:spcAft>
            </a:pPr>
            <a:r>
              <a:rPr lang="en-US" sz="1100" b="1"/>
              <a:t>              C2</a:t>
            </a:r>
            <a:r>
              <a:rPr lang="en-US" sz="1100"/>
              <a:t> 3 full days in September school holidays </a:t>
            </a:r>
          </a:p>
          <a:p>
            <a:pPr algn="l">
              <a:spcAft>
                <a:spcPts val="600"/>
              </a:spcAft>
            </a:pPr>
            <a:r>
              <a:rPr lang="en-US" sz="1100" b="1"/>
              <a:t>Mode:   C1 </a:t>
            </a:r>
            <a:r>
              <a:rPr lang="en-US" sz="1100"/>
              <a:t>virtual</a:t>
            </a:r>
            <a:r>
              <a:rPr lang="en-US" sz="1100" b="1"/>
              <a:t> </a:t>
            </a:r>
          </a:p>
          <a:p>
            <a:pPr algn="l">
              <a:spcAft>
                <a:spcPts val="600"/>
              </a:spcAft>
            </a:pPr>
            <a:r>
              <a:rPr lang="en-US" sz="1100" b="1"/>
              <a:t>              C2 </a:t>
            </a:r>
            <a:r>
              <a:rPr lang="en-US" sz="1100"/>
              <a:t>in person</a:t>
            </a:r>
          </a:p>
        </p:txBody>
      </p:sp>
      <p:sp>
        <p:nvSpPr>
          <p:cNvPr id="24" name="TextBox 23">
            <a:extLst>
              <a:ext uri="{FF2B5EF4-FFF2-40B4-BE49-F238E27FC236}">
                <a16:creationId xmlns:a16="http://schemas.microsoft.com/office/drawing/2014/main" id="{5BC80C16-B533-DC53-C9E5-25B677DE1175}"/>
              </a:ext>
            </a:extLst>
          </p:cNvPr>
          <p:cNvSpPr txBox="1"/>
          <p:nvPr/>
        </p:nvSpPr>
        <p:spPr>
          <a:xfrm>
            <a:off x="6478116" y="2450550"/>
            <a:ext cx="2820488" cy="430887"/>
          </a:xfrm>
          <a:prstGeom prst="rect">
            <a:avLst/>
          </a:prstGeom>
        </p:spPr>
        <p:txBody>
          <a:bodyPr wrap="square" rtlCol="0">
            <a:spAutoFit/>
          </a:bodyPr>
          <a:lstStyle/>
          <a:p>
            <a:pPr algn="l">
              <a:spcAft>
                <a:spcPts val="600"/>
              </a:spcAft>
            </a:pPr>
            <a:r>
              <a:rPr lang="en-US" sz="1100" b="1" dirty="0"/>
              <a:t>Content overview: </a:t>
            </a:r>
            <a:r>
              <a:rPr lang="en-US" sz="1100" dirty="0"/>
              <a:t>social and relational leadership skills. </a:t>
            </a:r>
          </a:p>
        </p:txBody>
      </p:sp>
      <p:sp>
        <p:nvSpPr>
          <p:cNvPr id="29" name="TextBox 28">
            <a:extLst>
              <a:ext uri="{FF2B5EF4-FFF2-40B4-BE49-F238E27FC236}">
                <a16:creationId xmlns:a16="http://schemas.microsoft.com/office/drawing/2014/main" id="{5EED2304-E5FF-8FBF-044A-274F57E76A24}"/>
              </a:ext>
            </a:extLst>
          </p:cNvPr>
          <p:cNvSpPr txBox="1"/>
          <p:nvPr/>
        </p:nvSpPr>
        <p:spPr>
          <a:xfrm>
            <a:off x="6478116" y="2949997"/>
            <a:ext cx="2867599" cy="677108"/>
          </a:xfrm>
          <a:prstGeom prst="rect">
            <a:avLst/>
          </a:prstGeom>
        </p:spPr>
        <p:txBody>
          <a:bodyPr wrap="square" rtlCol="0">
            <a:spAutoFit/>
          </a:bodyPr>
          <a:lstStyle/>
          <a:p>
            <a:pPr algn="l">
              <a:spcAft>
                <a:spcPts val="600"/>
              </a:spcAft>
            </a:pPr>
            <a:r>
              <a:rPr lang="en-US" sz="1100" b="1" dirty="0"/>
              <a:t>Satisfaction: </a:t>
            </a:r>
          </a:p>
          <a:p>
            <a:pPr algn="l">
              <a:spcAft>
                <a:spcPts val="600"/>
              </a:spcAft>
            </a:pPr>
            <a:r>
              <a:rPr lang="en-US" sz="1100" dirty="0">
                <a:solidFill>
                  <a:schemeClr val="accent3"/>
                </a:solidFill>
              </a:rPr>
              <a:t>“I would recommend participating in this workshop to colleagues” </a:t>
            </a:r>
          </a:p>
        </p:txBody>
      </p:sp>
      <p:sp>
        <p:nvSpPr>
          <p:cNvPr id="30" name="TextBox 29">
            <a:extLst>
              <a:ext uri="{FF2B5EF4-FFF2-40B4-BE49-F238E27FC236}">
                <a16:creationId xmlns:a16="http://schemas.microsoft.com/office/drawing/2014/main" id="{97C56F06-D52F-BCBD-354E-E60BA5D0F73C}"/>
              </a:ext>
            </a:extLst>
          </p:cNvPr>
          <p:cNvSpPr txBox="1"/>
          <p:nvPr/>
        </p:nvSpPr>
        <p:spPr>
          <a:xfrm>
            <a:off x="6526184" y="3700709"/>
            <a:ext cx="332142" cy="261610"/>
          </a:xfrm>
          <a:prstGeom prst="rect">
            <a:avLst/>
          </a:prstGeom>
        </p:spPr>
        <p:txBody>
          <a:bodyPr wrap="none" rtlCol="0">
            <a:spAutoFit/>
          </a:bodyPr>
          <a:lstStyle/>
          <a:p>
            <a:pPr algn="l">
              <a:spcAft>
                <a:spcPts val="600"/>
              </a:spcAft>
            </a:pPr>
            <a:r>
              <a:rPr lang="en-US" sz="1100" b="1"/>
              <a:t>C1</a:t>
            </a:r>
          </a:p>
        </p:txBody>
      </p:sp>
      <p:sp>
        <p:nvSpPr>
          <p:cNvPr id="31" name="TextBox 30">
            <a:extLst>
              <a:ext uri="{FF2B5EF4-FFF2-40B4-BE49-F238E27FC236}">
                <a16:creationId xmlns:a16="http://schemas.microsoft.com/office/drawing/2014/main" id="{0EAC3F30-7F50-A04B-FE0A-F51D067F9312}"/>
              </a:ext>
            </a:extLst>
          </p:cNvPr>
          <p:cNvSpPr txBox="1"/>
          <p:nvPr/>
        </p:nvSpPr>
        <p:spPr>
          <a:xfrm>
            <a:off x="6527921" y="4075204"/>
            <a:ext cx="332142" cy="261610"/>
          </a:xfrm>
          <a:prstGeom prst="rect">
            <a:avLst/>
          </a:prstGeom>
        </p:spPr>
        <p:txBody>
          <a:bodyPr wrap="none" rtlCol="0">
            <a:spAutoFit/>
          </a:bodyPr>
          <a:lstStyle/>
          <a:p>
            <a:pPr algn="l">
              <a:spcAft>
                <a:spcPts val="600"/>
              </a:spcAft>
            </a:pPr>
            <a:r>
              <a:rPr lang="en-US" sz="1100" b="1"/>
              <a:t>C2</a:t>
            </a:r>
          </a:p>
        </p:txBody>
      </p:sp>
      <p:graphicFrame>
        <p:nvGraphicFramePr>
          <p:cNvPr id="25" name="Chart 24" descr="Chart showing percentages of C1 and C2 satisfaction of Workshop 3">
            <a:extLst>
              <a:ext uri="{FF2B5EF4-FFF2-40B4-BE49-F238E27FC236}">
                <a16:creationId xmlns:a16="http://schemas.microsoft.com/office/drawing/2014/main" id="{8080A4C3-13B8-24A8-2473-AE0E229EB4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0941955"/>
              </p:ext>
            </p:extLst>
          </p:nvPr>
        </p:nvGraphicFramePr>
        <p:xfrm>
          <a:off x="6655539" y="3469240"/>
          <a:ext cx="2465642" cy="1086403"/>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9334B164-8B18-FFFD-1573-3CC2A61393A7}"/>
              </a:ext>
            </a:extLst>
          </p:cNvPr>
          <p:cNvSpPr txBox="1"/>
          <p:nvPr/>
        </p:nvSpPr>
        <p:spPr>
          <a:xfrm>
            <a:off x="6826050" y="4390829"/>
            <a:ext cx="2329957" cy="400110"/>
          </a:xfrm>
          <a:prstGeom prst="rect">
            <a:avLst/>
          </a:prstGeom>
        </p:spPr>
        <p:txBody>
          <a:bodyPr wrap="square" rtlCol="0">
            <a:spAutoFit/>
          </a:bodyPr>
          <a:lstStyle/>
          <a:p>
            <a:pPr algn="l">
              <a:spcAft>
                <a:spcPts val="600"/>
              </a:spcAft>
            </a:pPr>
            <a:r>
              <a:rPr lang="en-US" sz="1000">
                <a:solidFill>
                  <a:schemeClr val="accent3"/>
                </a:solidFill>
              </a:rPr>
              <a:t>8% of participants had no response to this question in cohort 2 </a:t>
            </a:r>
          </a:p>
        </p:txBody>
      </p:sp>
      <p:sp>
        <p:nvSpPr>
          <p:cNvPr id="20" name="Right Brace 19">
            <a:extLst>
              <a:ext uri="{FF2B5EF4-FFF2-40B4-BE49-F238E27FC236}">
                <a16:creationId xmlns:a16="http://schemas.microsoft.com/office/drawing/2014/main" id="{FD0D0AAE-7BED-C05D-94A4-ACD7B8BA7A9F}"/>
              </a:ext>
              <a:ext uri="{C183D7F6-B498-43B3-948B-1728B52AA6E4}">
                <adec:decorative xmlns:adec="http://schemas.microsoft.com/office/drawing/2017/decorative" val="1"/>
              </a:ext>
            </a:extLst>
          </p:cNvPr>
          <p:cNvSpPr/>
          <p:nvPr/>
        </p:nvSpPr>
        <p:spPr>
          <a:xfrm rot="5400000">
            <a:off x="4537280" y="433914"/>
            <a:ext cx="508000" cy="8729454"/>
          </a:xfrm>
          <a:prstGeom prst="rightBrace">
            <a:avLst>
              <a:gd name="adj1" fmla="val 65833"/>
              <a:gd name="adj2" fmla="val 50000"/>
            </a:avLst>
          </a:prstGeom>
          <a:ln w="12700" cap="flat" cmpd="sng" algn="ctr">
            <a:solidFill>
              <a:schemeClr val="tx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ounded Rectangular Callout 20">
            <a:extLst>
              <a:ext uri="{FF2B5EF4-FFF2-40B4-BE49-F238E27FC236}">
                <a16:creationId xmlns:a16="http://schemas.microsoft.com/office/drawing/2014/main" id="{EA0FB10D-B418-EEA0-9ACE-240DB315FAFD}"/>
              </a:ext>
              <a:ext uri="{C183D7F6-B498-43B3-948B-1728B52AA6E4}">
                <adec:decorative xmlns:adec="http://schemas.microsoft.com/office/drawing/2017/decorative" val="0"/>
              </a:ext>
            </a:extLst>
          </p:cNvPr>
          <p:cNvSpPr/>
          <p:nvPr/>
        </p:nvSpPr>
        <p:spPr>
          <a:xfrm>
            <a:off x="424461" y="5165773"/>
            <a:ext cx="2213231" cy="508001"/>
          </a:xfrm>
          <a:prstGeom prst="wedgeRoundRectCallout">
            <a:avLst>
              <a:gd name="adj1" fmla="val -19825"/>
              <a:gd name="adj2" fmla="val 72923"/>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I feel affirmed, inspired and ready for action. (Participant – Cohort 2)</a:t>
            </a:r>
            <a:endParaRPr lang="en-US" sz="1100" baseline="30000" dirty="0">
              <a:solidFill>
                <a:schemeClr val="tx1"/>
              </a:solidFill>
            </a:endParaRPr>
          </a:p>
        </p:txBody>
      </p:sp>
      <p:sp>
        <p:nvSpPr>
          <p:cNvPr id="7" name="Rounded Rectangular Callout 6">
            <a:extLst>
              <a:ext uri="{FF2B5EF4-FFF2-40B4-BE49-F238E27FC236}">
                <a16:creationId xmlns:a16="http://schemas.microsoft.com/office/drawing/2014/main" id="{9674769F-52B0-33A6-5258-7D0A9B302ABF}"/>
              </a:ext>
              <a:ext uri="{C183D7F6-B498-43B3-948B-1728B52AA6E4}">
                <adec:decorative xmlns:adec="http://schemas.microsoft.com/office/drawing/2017/decorative" val="0"/>
              </a:ext>
            </a:extLst>
          </p:cNvPr>
          <p:cNvSpPr/>
          <p:nvPr/>
        </p:nvSpPr>
        <p:spPr>
          <a:xfrm>
            <a:off x="2743200" y="5131171"/>
            <a:ext cx="1976956" cy="699726"/>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Most relevant and organised professional learning I have attended. (Participant – Cohort 2) </a:t>
            </a:r>
          </a:p>
        </p:txBody>
      </p:sp>
      <p:sp>
        <p:nvSpPr>
          <p:cNvPr id="22" name="Rounded Rectangular Callout 21">
            <a:extLst>
              <a:ext uri="{FF2B5EF4-FFF2-40B4-BE49-F238E27FC236}">
                <a16:creationId xmlns:a16="http://schemas.microsoft.com/office/drawing/2014/main" id="{89AFE283-87E5-07DE-5CE1-F9944CB6E784}"/>
              </a:ext>
              <a:ext uri="{C183D7F6-B498-43B3-948B-1728B52AA6E4}">
                <adec:decorative xmlns:adec="http://schemas.microsoft.com/office/drawing/2017/decorative" val="0"/>
              </a:ext>
            </a:extLst>
          </p:cNvPr>
          <p:cNvSpPr/>
          <p:nvPr/>
        </p:nvSpPr>
        <p:spPr>
          <a:xfrm>
            <a:off x="4854836" y="5153237"/>
            <a:ext cx="4377653" cy="829528"/>
          </a:xfrm>
          <a:prstGeom prst="wedgeRoundRectCallout">
            <a:avLst>
              <a:gd name="adj1" fmla="val 24781"/>
              <a:gd name="adj2" fmla="val 64605"/>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I feel it has been extremely beneficial to connect with colleagues not only in my state but </a:t>
            </a:r>
            <a:r>
              <a:rPr lang="en-US" sz="1000" dirty="0">
                <a:solidFill>
                  <a:schemeClr val="tx1"/>
                </a:solidFill>
              </a:rPr>
              <a:t>across</a:t>
            </a:r>
            <a:r>
              <a:rPr lang="en-US" sz="1100" dirty="0">
                <a:solidFill>
                  <a:schemeClr val="tx1"/>
                </a:solidFill>
              </a:rPr>
              <a:t> the country. It would be a good opportunity to network with these amazing people again in person rather than online. (Participant – Cohort 2).  </a:t>
            </a:r>
          </a:p>
        </p:txBody>
      </p:sp>
      <p:sp>
        <p:nvSpPr>
          <p:cNvPr id="46" name="Round Same-side Corner of Rectangle 45">
            <a:extLst>
              <a:ext uri="{FF2B5EF4-FFF2-40B4-BE49-F238E27FC236}">
                <a16:creationId xmlns:a16="http://schemas.microsoft.com/office/drawing/2014/main" id="{7C67D013-948A-EA9C-3779-4F83E1BD9491}"/>
              </a:ext>
              <a:ext uri="{C183D7F6-B498-43B3-948B-1728B52AA6E4}">
                <adec:decorative xmlns:adec="http://schemas.microsoft.com/office/drawing/2017/decorative" val="1"/>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Program components</a:t>
            </a:r>
          </a:p>
        </p:txBody>
      </p:sp>
      <p:sp>
        <p:nvSpPr>
          <p:cNvPr id="5" name="Rectangle 4">
            <a:extLst>
              <a:ext uri="{FF2B5EF4-FFF2-40B4-BE49-F238E27FC236}">
                <a16:creationId xmlns:a16="http://schemas.microsoft.com/office/drawing/2014/main" id="{9DF63548-F2BA-39FC-B680-42971B4027B2}"/>
              </a:ext>
              <a:ext uri="{C183D7F6-B498-43B3-948B-1728B52AA6E4}">
                <adec:decorative xmlns:adec="http://schemas.microsoft.com/office/drawing/2017/decorative" val="1"/>
              </a:ext>
            </a:extLst>
          </p:cNvPr>
          <p:cNvSpPr/>
          <p:nvPr/>
        </p:nvSpPr>
        <p:spPr>
          <a:xfrm>
            <a:off x="3591782" y="6313506"/>
            <a:ext cx="422030" cy="84619"/>
          </a:xfrm>
          <a:prstGeom prst="rect">
            <a:avLst/>
          </a:prstGeom>
          <a:solidFill>
            <a:srgbClr val="00B050"/>
          </a:solidFill>
          <a:ln w="9525">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8" name="Rectangle 7">
            <a:extLst>
              <a:ext uri="{FF2B5EF4-FFF2-40B4-BE49-F238E27FC236}">
                <a16:creationId xmlns:a16="http://schemas.microsoft.com/office/drawing/2014/main" id="{05244379-0EC2-9DC8-A39E-96E76D5C445A}"/>
              </a:ext>
              <a:ext uri="{C183D7F6-B498-43B3-948B-1728B52AA6E4}">
                <adec:decorative xmlns:adec="http://schemas.microsoft.com/office/drawing/2017/decorative" val="1"/>
              </a:ext>
            </a:extLst>
          </p:cNvPr>
          <p:cNvSpPr/>
          <p:nvPr/>
        </p:nvSpPr>
        <p:spPr>
          <a:xfrm>
            <a:off x="3588967" y="6456057"/>
            <a:ext cx="422030" cy="84619"/>
          </a:xfrm>
          <a:prstGeom prst="rect">
            <a:avLst/>
          </a:prstGeom>
          <a:solidFill>
            <a:srgbClr val="A7D146"/>
          </a:solidFill>
          <a:ln w="9525">
            <a:solidFill>
              <a:srgbClr val="A7D14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7" name="Rectangle 16">
            <a:extLst>
              <a:ext uri="{FF2B5EF4-FFF2-40B4-BE49-F238E27FC236}">
                <a16:creationId xmlns:a16="http://schemas.microsoft.com/office/drawing/2014/main" id="{E716ED3D-91E2-0357-A14D-41D63EB54AC3}"/>
              </a:ext>
              <a:ext uri="{C183D7F6-B498-43B3-948B-1728B52AA6E4}">
                <adec:decorative xmlns:adec="http://schemas.microsoft.com/office/drawing/2017/decorative" val="1"/>
              </a:ext>
            </a:extLst>
          </p:cNvPr>
          <p:cNvSpPr/>
          <p:nvPr/>
        </p:nvSpPr>
        <p:spPr>
          <a:xfrm>
            <a:off x="4909748" y="6477635"/>
            <a:ext cx="422030" cy="84619"/>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8" name="Rectangle 17">
            <a:extLst>
              <a:ext uri="{FF2B5EF4-FFF2-40B4-BE49-F238E27FC236}">
                <a16:creationId xmlns:a16="http://schemas.microsoft.com/office/drawing/2014/main" id="{12135B9B-93C3-EDAF-6907-818C718309F4}"/>
              </a:ext>
              <a:ext uri="{C183D7F6-B498-43B3-948B-1728B52AA6E4}">
                <adec:decorative xmlns:adec="http://schemas.microsoft.com/office/drawing/2017/decorative" val="1"/>
              </a:ext>
            </a:extLst>
          </p:cNvPr>
          <p:cNvSpPr/>
          <p:nvPr/>
        </p:nvSpPr>
        <p:spPr>
          <a:xfrm>
            <a:off x="4909748" y="6338451"/>
            <a:ext cx="422030" cy="84619"/>
          </a:xfrm>
          <a:prstGeom prst="rect">
            <a:avLst/>
          </a:prstGeom>
          <a:solidFill>
            <a:srgbClr val="FF0000"/>
          </a:solid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4" name="TextBox 43">
            <a:extLst>
              <a:ext uri="{FF2B5EF4-FFF2-40B4-BE49-F238E27FC236}">
                <a16:creationId xmlns:a16="http://schemas.microsoft.com/office/drawing/2014/main" id="{46BC2413-5767-9B10-246A-066241819E21}"/>
              </a:ext>
              <a:ext uri="{C183D7F6-B498-43B3-948B-1728B52AA6E4}">
                <adec:decorative xmlns:adec="http://schemas.microsoft.com/office/drawing/2017/decorative" val="1"/>
              </a:ext>
            </a:extLst>
          </p:cNvPr>
          <p:cNvSpPr txBox="1"/>
          <p:nvPr/>
        </p:nvSpPr>
        <p:spPr>
          <a:xfrm>
            <a:off x="2974284" y="6385745"/>
            <a:ext cx="569387" cy="261610"/>
          </a:xfrm>
          <a:prstGeom prst="rect">
            <a:avLst/>
          </a:prstGeom>
        </p:spPr>
        <p:txBody>
          <a:bodyPr wrap="none" rtlCol="0">
            <a:spAutoFit/>
          </a:bodyPr>
          <a:lstStyle/>
          <a:p>
            <a:pPr algn="l">
              <a:spcAft>
                <a:spcPts val="600"/>
              </a:spcAft>
            </a:pPr>
            <a:r>
              <a:rPr lang="en-US" sz="1100"/>
              <a:t>Legend</a:t>
            </a:r>
          </a:p>
        </p:txBody>
      </p:sp>
      <p:sp>
        <p:nvSpPr>
          <p:cNvPr id="26" name="TextBox 25">
            <a:extLst>
              <a:ext uri="{FF2B5EF4-FFF2-40B4-BE49-F238E27FC236}">
                <a16:creationId xmlns:a16="http://schemas.microsoft.com/office/drawing/2014/main" id="{F73A61F6-B7EB-E2B2-C3A4-35C0D39FB4DE}"/>
              </a:ext>
              <a:ext uri="{C183D7F6-B498-43B3-948B-1728B52AA6E4}">
                <adec:decorative xmlns:adec="http://schemas.microsoft.com/office/drawing/2017/decorative" val="0"/>
              </a:ext>
            </a:extLst>
          </p:cNvPr>
          <p:cNvSpPr txBox="1"/>
          <p:nvPr/>
        </p:nvSpPr>
        <p:spPr>
          <a:xfrm>
            <a:off x="3986844" y="6236538"/>
            <a:ext cx="864339" cy="246221"/>
          </a:xfrm>
          <a:prstGeom prst="rect">
            <a:avLst/>
          </a:prstGeom>
        </p:spPr>
        <p:txBody>
          <a:bodyPr wrap="none" rtlCol="0">
            <a:spAutoFit/>
          </a:bodyPr>
          <a:lstStyle/>
          <a:p>
            <a:pPr algn="l">
              <a:spcAft>
                <a:spcPts val="600"/>
              </a:spcAft>
            </a:pPr>
            <a:r>
              <a:rPr lang="en-US" sz="1000"/>
              <a:t>Strongly agree</a:t>
            </a:r>
          </a:p>
        </p:txBody>
      </p:sp>
      <p:sp>
        <p:nvSpPr>
          <p:cNvPr id="27" name="TextBox 26">
            <a:extLst>
              <a:ext uri="{FF2B5EF4-FFF2-40B4-BE49-F238E27FC236}">
                <a16:creationId xmlns:a16="http://schemas.microsoft.com/office/drawing/2014/main" id="{B87BF1C9-71A8-A3EE-C35C-D51F3722117D}"/>
              </a:ext>
              <a:ext uri="{C183D7F6-B498-43B3-948B-1728B52AA6E4}">
                <adec:decorative xmlns:adec="http://schemas.microsoft.com/office/drawing/2017/decorative" val="1"/>
              </a:ext>
            </a:extLst>
          </p:cNvPr>
          <p:cNvSpPr txBox="1"/>
          <p:nvPr/>
        </p:nvSpPr>
        <p:spPr>
          <a:xfrm>
            <a:off x="3986844" y="6352393"/>
            <a:ext cx="495649" cy="261610"/>
          </a:xfrm>
          <a:prstGeom prst="rect">
            <a:avLst/>
          </a:prstGeom>
        </p:spPr>
        <p:txBody>
          <a:bodyPr wrap="none" rtlCol="0">
            <a:spAutoFit/>
          </a:bodyPr>
          <a:lstStyle/>
          <a:p>
            <a:pPr algn="l">
              <a:spcAft>
                <a:spcPts val="600"/>
              </a:spcAft>
            </a:pPr>
            <a:r>
              <a:rPr lang="en-US" sz="1000"/>
              <a:t>Agree</a:t>
            </a:r>
            <a:r>
              <a:rPr lang="en-US" sz="1100"/>
              <a:t> </a:t>
            </a:r>
          </a:p>
        </p:txBody>
      </p:sp>
      <p:sp>
        <p:nvSpPr>
          <p:cNvPr id="28" name="TextBox 27">
            <a:extLst>
              <a:ext uri="{FF2B5EF4-FFF2-40B4-BE49-F238E27FC236}">
                <a16:creationId xmlns:a16="http://schemas.microsoft.com/office/drawing/2014/main" id="{86D01C2B-2ABA-B0E8-74D1-294EF42095BA}"/>
              </a:ext>
              <a:ext uri="{C183D7F6-B498-43B3-948B-1728B52AA6E4}">
                <adec:decorative xmlns:adec="http://schemas.microsoft.com/office/drawing/2017/decorative" val="1"/>
              </a:ext>
            </a:extLst>
          </p:cNvPr>
          <p:cNvSpPr txBox="1"/>
          <p:nvPr/>
        </p:nvSpPr>
        <p:spPr>
          <a:xfrm>
            <a:off x="3968268" y="6516550"/>
            <a:ext cx="550151" cy="246221"/>
          </a:xfrm>
          <a:prstGeom prst="rect">
            <a:avLst/>
          </a:prstGeom>
        </p:spPr>
        <p:txBody>
          <a:bodyPr wrap="none" rtlCol="0">
            <a:spAutoFit/>
          </a:bodyPr>
          <a:lstStyle/>
          <a:p>
            <a:pPr algn="l">
              <a:spcAft>
                <a:spcPts val="600"/>
              </a:spcAft>
            </a:pPr>
            <a:r>
              <a:rPr lang="en-US" sz="1000"/>
              <a:t>Neutral </a:t>
            </a:r>
          </a:p>
        </p:txBody>
      </p:sp>
      <p:sp>
        <p:nvSpPr>
          <p:cNvPr id="41" name="TextBox 40">
            <a:extLst>
              <a:ext uri="{FF2B5EF4-FFF2-40B4-BE49-F238E27FC236}">
                <a16:creationId xmlns:a16="http://schemas.microsoft.com/office/drawing/2014/main" id="{4D44FFA9-A7C9-514F-A140-80E93C054A5D}"/>
              </a:ext>
              <a:ext uri="{C183D7F6-B498-43B3-948B-1728B52AA6E4}">
                <adec:decorative xmlns:adec="http://schemas.microsoft.com/office/drawing/2017/decorative" val="1"/>
              </a:ext>
            </a:extLst>
          </p:cNvPr>
          <p:cNvSpPr txBox="1"/>
          <p:nvPr/>
        </p:nvSpPr>
        <p:spPr>
          <a:xfrm>
            <a:off x="5325039" y="6230234"/>
            <a:ext cx="603050" cy="246221"/>
          </a:xfrm>
          <a:prstGeom prst="rect">
            <a:avLst/>
          </a:prstGeom>
        </p:spPr>
        <p:txBody>
          <a:bodyPr wrap="none" rtlCol="0">
            <a:spAutoFit/>
          </a:bodyPr>
          <a:lstStyle/>
          <a:p>
            <a:pPr algn="l">
              <a:spcAft>
                <a:spcPts val="600"/>
              </a:spcAft>
            </a:pPr>
            <a:r>
              <a:rPr lang="en-US" sz="1000"/>
              <a:t>Disagree</a:t>
            </a:r>
          </a:p>
        </p:txBody>
      </p:sp>
      <p:sp>
        <p:nvSpPr>
          <p:cNvPr id="42" name="TextBox 41">
            <a:extLst>
              <a:ext uri="{FF2B5EF4-FFF2-40B4-BE49-F238E27FC236}">
                <a16:creationId xmlns:a16="http://schemas.microsoft.com/office/drawing/2014/main" id="{F0638D7D-B5EE-14F0-AED6-20598ECBE125}"/>
              </a:ext>
              <a:ext uri="{C183D7F6-B498-43B3-948B-1728B52AA6E4}">
                <adec:decorative xmlns:adec="http://schemas.microsoft.com/office/drawing/2017/decorative" val="1"/>
              </a:ext>
            </a:extLst>
          </p:cNvPr>
          <p:cNvSpPr txBox="1"/>
          <p:nvPr/>
        </p:nvSpPr>
        <p:spPr>
          <a:xfrm>
            <a:off x="5335589" y="6407107"/>
            <a:ext cx="1027845" cy="246221"/>
          </a:xfrm>
          <a:prstGeom prst="rect">
            <a:avLst/>
          </a:prstGeom>
        </p:spPr>
        <p:txBody>
          <a:bodyPr wrap="none" rtlCol="0">
            <a:spAutoFit/>
          </a:bodyPr>
          <a:lstStyle/>
          <a:p>
            <a:pPr algn="l">
              <a:spcAft>
                <a:spcPts val="600"/>
              </a:spcAft>
            </a:pPr>
            <a:r>
              <a:rPr lang="en-US" sz="1000"/>
              <a:t>Strongly disagree </a:t>
            </a:r>
          </a:p>
        </p:txBody>
      </p:sp>
      <p:sp>
        <p:nvSpPr>
          <p:cNvPr id="43" name="Rectangle 42">
            <a:extLst>
              <a:ext uri="{FF2B5EF4-FFF2-40B4-BE49-F238E27FC236}">
                <a16:creationId xmlns:a16="http://schemas.microsoft.com/office/drawing/2014/main" id="{190E5747-0006-9446-B661-1B8CECB24346}"/>
              </a:ext>
              <a:ext uri="{C183D7F6-B498-43B3-948B-1728B52AA6E4}">
                <adec:decorative xmlns:adec="http://schemas.microsoft.com/office/drawing/2017/decorative" val="1"/>
              </a:ext>
            </a:extLst>
          </p:cNvPr>
          <p:cNvSpPr/>
          <p:nvPr/>
        </p:nvSpPr>
        <p:spPr>
          <a:xfrm>
            <a:off x="3587586" y="6595341"/>
            <a:ext cx="422030" cy="84619"/>
          </a:xfrm>
          <a:prstGeom prst="rect">
            <a:avLst/>
          </a:prstGeom>
          <a:solidFill>
            <a:schemeClr val="bg2"/>
          </a:solid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 name="Slide Number Placeholder 3">
            <a:extLst>
              <a:ext uri="{FF2B5EF4-FFF2-40B4-BE49-F238E27FC236}">
                <a16:creationId xmlns:a16="http://schemas.microsoft.com/office/drawing/2014/main" id="{4AD007DB-884A-3C23-72F0-BA96CCDFBAA9}"/>
              </a:ext>
              <a:ext uri="{C183D7F6-B498-43B3-948B-1728B52AA6E4}">
                <adec:decorative xmlns:adec="http://schemas.microsoft.com/office/drawing/2017/decorative" val="0"/>
              </a:ext>
            </a:extLst>
          </p:cNvPr>
          <p:cNvSpPr>
            <a:spLocks noGrp="1"/>
          </p:cNvSpPr>
          <p:nvPr>
            <p:ph type="sldNum" sz="quarter" idx="11"/>
          </p:nvPr>
        </p:nvSpPr>
        <p:spPr/>
        <p:txBody>
          <a:bodyPr/>
          <a:lstStyle/>
          <a:p>
            <a:fld id="{2ED7E6EB-FFB6-2B46-ABEA-442EF21ADA9F}" type="slidenum">
              <a:rPr lang="en-US" smtClean="0"/>
              <a:pPr/>
              <a:t>24</a:t>
            </a:fld>
            <a:endParaRPr lang="en-US"/>
          </a:p>
        </p:txBody>
      </p:sp>
    </p:spTree>
    <p:extLst>
      <p:ext uri="{BB962C8B-B14F-4D97-AF65-F5344CB8AC3E}">
        <p14:creationId xmlns:p14="http://schemas.microsoft.com/office/powerpoint/2010/main" val="322704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AF1484-CC3D-7968-7D63-A6D396DAAC28}"/>
              </a:ext>
            </a:extLst>
          </p:cNvPr>
          <p:cNvSpPr>
            <a:spLocks noGrp="1"/>
          </p:cNvSpPr>
          <p:nvPr>
            <p:ph type="title"/>
          </p:nvPr>
        </p:nvSpPr>
        <p:spPr>
          <a:xfrm>
            <a:off x="165148" y="94356"/>
            <a:ext cx="9575704" cy="369332"/>
          </a:xfrm>
        </p:spPr>
        <p:txBody>
          <a:bodyPr/>
          <a:lstStyle/>
          <a:p>
            <a:r>
              <a:rPr lang="en-US" dirty="0"/>
              <a:t>School innovation project </a:t>
            </a:r>
          </a:p>
        </p:txBody>
      </p:sp>
      <p:sp>
        <p:nvSpPr>
          <p:cNvPr id="9" name="Round Same-side Corner of Rectangle 8">
            <a:extLst>
              <a:ext uri="{FF2B5EF4-FFF2-40B4-BE49-F238E27FC236}">
                <a16:creationId xmlns:a16="http://schemas.microsoft.com/office/drawing/2014/main" id="{F4A33D6A-EC95-91BE-FD2F-8BD590538130}"/>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Program components</a:t>
            </a:r>
          </a:p>
        </p:txBody>
      </p:sp>
      <p:sp>
        <p:nvSpPr>
          <p:cNvPr id="2" name="Text Placeholder 1">
            <a:extLst>
              <a:ext uri="{FF2B5EF4-FFF2-40B4-BE49-F238E27FC236}">
                <a16:creationId xmlns:a16="http://schemas.microsoft.com/office/drawing/2014/main" id="{8586D900-757A-D2C4-506C-6E0562832925}"/>
              </a:ext>
            </a:extLst>
          </p:cNvPr>
          <p:cNvSpPr>
            <a:spLocks noGrp="1"/>
          </p:cNvSpPr>
          <p:nvPr>
            <p:ph type="body" sz="quarter" idx="13"/>
          </p:nvPr>
        </p:nvSpPr>
        <p:spPr>
          <a:xfrm>
            <a:off x="165147" y="556280"/>
            <a:ext cx="9664647" cy="492443"/>
          </a:xfrm>
        </p:spPr>
        <p:txBody>
          <a:bodyPr/>
          <a:lstStyle/>
          <a:p>
            <a:r>
              <a:rPr lang="en-US"/>
              <a:t>Participants were able to implement their learnings through the innovation project and felt it improved their performance as leaders.</a:t>
            </a:r>
          </a:p>
        </p:txBody>
      </p:sp>
      <p:sp>
        <p:nvSpPr>
          <p:cNvPr id="8" name="TextBox 7">
            <a:extLst>
              <a:ext uri="{FF2B5EF4-FFF2-40B4-BE49-F238E27FC236}">
                <a16:creationId xmlns:a16="http://schemas.microsoft.com/office/drawing/2014/main" id="{379C70A2-7AD9-BBED-0F6C-C04F60A268CE}"/>
              </a:ext>
            </a:extLst>
          </p:cNvPr>
          <p:cNvSpPr txBox="1"/>
          <p:nvPr/>
        </p:nvSpPr>
        <p:spPr>
          <a:xfrm>
            <a:off x="132692" y="1101395"/>
            <a:ext cx="601447" cy="261610"/>
          </a:xfrm>
          <a:prstGeom prst="rect">
            <a:avLst/>
          </a:prstGeom>
        </p:spPr>
        <p:txBody>
          <a:bodyPr wrap="none" rtlCol="0">
            <a:spAutoFit/>
          </a:bodyPr>
          <a:lstStyle/>
          <a:p>
            <a:pPr>
              <a:spcAft>
                <a:spcPts val="600"/>
              </a:spcAft>
            </a:pPr>
            <a:r>
              <a:rPr lang="en-US" sz="1100" b="1" dirty="0">
                <a:solidFill>
                  <a:schemeClr val="tx2"/>
                </a:solidFill>
              </a:rPr>
              <a:t>Design </a:t>
            </a:r>
          </a:p>
        </p:txBody>
      </p:sp>
      <p:sp>
        <p:nvSpPr>
          <p:cNvPr id="7" name="Rectangle 6">
            <a:extLst>
              <a:ext uri="{FF2B5EF4-FFF2-40B4-BE49-F238E27FC236}">
                <a16:creationId xmlns:a16="http://schemas.microsoft.com/office/drawing/2014/main" id="{04C065C2-95A8-FCC6-5E71-8A8C690A51F1}"/>
              </a:ext>
            </a:extLst>
          </p:cNvPr>
          <p:cNvSpPr/>
          <p:nvPr/>
        </p:nvSpPr>
        <p:spPr>
          <a:xfrm>
            <a:off x="165148" y="1420526"/>
            <a:ext cx="5089758" cy="804530"/>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100" dirty="0">
                <a:solidFill>
                  <a:schemeClr val="tx1"/>
                </a:solidFill>
              </a:rPr>
              <a:t>Participants designed and implemented school innovation projects as part of the learning model. These projects were designed as a tool to embed learnings from the workshops in the ‘real life’ context of their schools and problem solve barriers to a school improvement initiative that they see value in, in real time with their coaches. </a:t>
            </a:r>
            <a:endParaRPr lang="en-US" sz="1100" strike="sngStrike" dirty="0">
              <a:solidFill>
                <a:schemeClr val="tx1"/>
              </a:solidFill>
            </a:endParaRPr>
          </a:p>
        </p:txBody>
      </p:sp>
      <p:sp>
        <p:nvSpPr>
          <p:cNvPr id="21" name="TextBox 20">
            <a:extLst>
              <a:ext uri="{FF2B5EF4-FFF2-40B4-BE49-F238E27FC236}">
                <a16:creationId xmlns:a16="http://schemas.microsoft.com/office/drawing/2014/main" id="{B550E206-049E-5B70-7D2B-B480AA48D164}"/>
              </a:ext>
            </a:extLst>
          </p:cNvPr>
          <p:cNvSpPr txBox="1"/>
          <p:nvPr/>
        </p:nvSpPr>
        <p:spPr>
          <a:xfrm>
            <a:off x="127420" y="2353859"/>
            <a:ext cx="2634054" cy="261610"/>
          </a:xfrm>
          <a:prstGeom prst="rect">
            <a:avLst/>
          </a:prstGeom>
        </p:spPr>
        <p:txBody>
          <a:bodyPr wrap="none" rtlCol="0">
            <a:spAutoFit/>
          </a:bodyPr>
          <a:lstStyle/>
          <a:p>
            <a:pPr algn="l">
              <a:spcAft>
                <a:spcPts val="600"/>
              </a:spcAft>
            </a:pPr>
            <a:r>
              <a:rPr lang="en-US" sz="1100" b="1" dirty="0">
                <a:solidFill>
                  <a:schemeClr val="tx2"/>
                </a:solidFill>
              </a:rPr>
              <a:t>Satisfaction with school innovation projects </a:t>
            </a:r>
          </a:p>
        </p:txBody>
      </p:sp>
      <p:sp>
        <p:nvSpPr>
          <p:cNvPr id="36" name="TextBox 35">
            <a:extLst>
              <a:ext uri="{FF2B5EF4-FFF2-40B4-BE49-F238E27FC236}">
                <a16:creationId xmlns:a16="http://schemas.microsoft.com/office/drawing/2014/main" id="{4F6081BE-33B6-0E55-9964-549B844C9E21}"/>
              </a:ext>
            </a:extLst>
          </p:cNvPr>
          <p:cNvSpPr txBox="1"/>
          <p:nvPr/>
        </p:nvSpPr>
        <p:spPr>
          <a:xfrm>
            <a:off x="163971" y="2635374"/>
            <a:ext cx="5089758" cy="769441"/>
          </a:xfrm>
          <a:prstGeom prst="rect">
            <a:avLst/>
          </a:prstGeom>
        </p:spPr>
        <p:txBody>
          <a:bodyPr wrap="square" rtlCol="0">
            <a:spAutoFit/>
          </a:bodyPr>
          <a:lstStyle/>
          <a:p>
            <a:pPr algn="l">
              <a:spcAft>
                <a:spcPts val="600"/>
              </a:spcAft>
            </a:pPr>
            <a:r>
              <a:rPr lang="en-US" sz="1100" dirty="0"/>
              <a:t>Participants across both cohorts were satisfied with the school innovation projects and felt it gave them a chance to implement their learnings from the FLP. For many in the program, the innovation projects gave them the tools to take their ‘ideas for change’ and make them ‘actions for change.’ </a:t>
            </a:r>
          </a:p>
        </p:txBody>
      </p:sp>
      <p:sp>
        <p:nvSpPr>
          <p:cNvPr id="31" name="TextBox 30">
            <a:extLst>
              <a:ext uri="{FF2B5EF4-FFF2-40B4-BE49-F238E27FC236}">
                <a16:creationId xmlns:a16="http://schemas.microsoft.com/office/drawing/2014/main" id="{810B6D5A-FEE0-C791-344E-349D2E379C26}"/>
              </a:ext>
            </a:extLst>
          </p:cNvPr>
          <p:cNvSpPr txBox="1"/>
          <p:nvPr/>
        </p:nvSpPr>
        <p:spPr>
          <a:xfrm>
            <a:off x="568068" y="3425122"/>
            <a:ext cx="332142" cy="261610"/>
          </a:xfrm>
          <a:prstGeom prst="rect">
            <a:avLst/>
          </a:prstGeom>
        </p:spPr>
        <p:txBody>
          <a:bodyPr wrap="none" rtlCol="0">
            <a:spAutoFit/>
          </a:bodyPr>
          <a:lstStyle/>
          <a:p>
            <a:pPr algn="l">
              <a:spcAft>
                <a:spcPts val="600"/>
              </a:spcAft>
            </a:pPr>
            <a:r>
              <a:rPr lang="en-US" sz="1100" b="1"/>
              <a:t>C1</a:t>
            </a:r>
          </a:p>
        </p:txBody>
      </p:sp>
      <p:sp>
        <p:nvSpPr>
          <p:cNvPr id="32" name="TextBox 31">
            <a:extLst>
              <a:ext uri="{FF2B5EF4-FFF2-40B4-BE49-F238E27FC236}">
                <a16:creationId xmlns:a16="http://schemas.microsoft.com/office/drawing/2014/main" id="{1B20D872-6EFE-A858-8EB5-459F8E76B8D9}"/>
              </a:ext>
            </a:extLst>
          </p:cNvPr>
          <p:cNvSpPr txBox="1"/>
          <p:nvPr/>
        </p:nvSpPr>
        <p:spPr>
          <a:xfrm>
            <a:off x="1573462" y="3409450"/>
            <a:ext cx="332142" cy="261610"/>
          </a:xfrm>
          <a:prstGeom prst="rect">
            <a:avLst/>
          </a:prstGeom>
        </p:spPr>
        <p:txBody>
          <a:bodyPr wrap="none" rtlCol="0">
            <a:spAutoFit/>
          </a:bodyPr>
          <a:lstStyle/>
          <a:p>
            <a:pPr algn="l">
              <a:spcAft>
                <a:spcPts val="600"/>
              </a:spcAft>
            </a:pPr>
            <a:r>
              <a:rPr lang="en-US" sz="1100" b="1"/>
              <a:t>C2</a:t>
            </a:r>
          </a:p>
        </p:txBody>
      </p:sp>
      <p:sp>
        <p:nvSpPr>
          <p:cNvPr id="35" name="TextBox 34">
            <a:extLst>
              <a:ext uri="{FF2B5EF4-FFF2-40B4-BE49-F238E27FC236}">
                <a16:creationId xmlns:a16="http://schemas.microsoft.com/office/drawing/2014/main" id="{8FC0537B-5D5F-C0C6-A996-F566133594EF}"/>
              </a:ext>
            </a:extLst>
          </p:cNvPr>
          <p:cNvSpPr txBox="1"/>
          <p:nvPr/>
        </p:nvSpPr>
        <p:spPr>
          <a:xfrm>
            <a:off x="415047" y="3637860"/>
            <a:ext cx="638184" cy="400110"/>
          </a:xfrm>
          <a:prstGeom prst="rect">
            <a:avLst/>
          </a:prstGeom>
          <a:noFill/>
        </p:spPr>
        <p:txBody>
          <a:bodyPr wrap="square">
            <a:spAutoFit/>
          </a:bodyPr>
          <a:lstStyle/>
          <a:p>
            <a:pPr algn="r"/>
            <a:r>
              <a:rPr lang="en-US" sz="2000" b="1">
                <a:solidFill>
                  <a:schemeClr val="tx2"/>
                </a:solidFill>
              </a:rPr>
              <a:t>85%</a:t>
            </a:r>
          </a:p>
        </p:txBody>
      </p:sp>
      <p:sp>
        <p:nvSpPr>
          <p:cNvPr id="37" name="TextBox 36">
            <a:extLst>
              <a:ext uri="{FF2B5EF4-FFF2-40B4-BE49-F238E27FC236}">
                <a16:creationId xmlns:a16="http://schemas.microsoft.com/office/drawing/2014/main" id="{511AA88D-55E9-F22E-5D97-A62C98F732F7}"/>
              </a:ext>
            </a:extLst>
          </p:cNvPr>
          <p:cNvSpPr txBox="1"/>
          <p:nvPr/>
        </p:nvSpPr>
        <p:spPr>
          <a:xfrm>
            <a:off x="1420441" y="3637860"/>
            <a:ext cx="638184" cy="400110"/>
          </a:xfrm>
          <a:prstGeom prst="rect">
            <a:avLst/>
          </a:prstGeom>
          <a:noFill/>
        </p:spPr>
        <p:txBody>
          <a:bodyPr wrap="square">
            <a:spAutoFit/>
          </a:bodyPr>
          <a:lstStyle/>
          <a:p>
            <a:pPr algn="r"/>
            <a:r>
              <a:rPr lang="en-US" sz="2000" b="1">
                <a:solidFill>
                  <a:schemeClr val="tx2"/>
                </a:solidFill>
              </a:rPr>
              <a:t>86%</a:t>
            </a:r>
          </a:p>
        </p:txBody>
      </p:sp>
      <p:sp>
        <p:nvSpPr>
          <p:cNvPr id="34" name="Text Placeholder 3">
            <a:extLst>
              <a:ext uri="{FF2B5EF4-FFF2-40B4-BE49-F238E27FC236}">
                <a16:creationId xmlns:a16="http://schemas.microsoft.com/office/drawing/2014/main" id="{885A78EB-3FED-99F8-675A-B6EDF258F885}"/>
              </a:ext>
            </a:extLst>
          </p:cNvPr>
          <p:cNvSpPr txBox="1">
            <a:spLocks/>
          </p:cNvSpPr>
          <p:nvPr/>
        </p:nvSpPr>
        <p:spPr>
          <a:xfrm>
            <a:off x="2273557" y="3599689"/>
            <a:ext cx="2980172" cy="430887"/>
          </a:xfrm>
          <a:prstGeom prst="rect">
            <a:avLst/>
          </a:prstGeom>
          <a:noFill/>
        </p:spPr>
        <p:txBody>
          <a:bodyPr wrap="square" lIns="91440" tIns="45720" rIns="91440" bIns="45720" anchor="t">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3"/>
                </a:solidFill>
              </a:rPr>
              <a:t>Agree or Strongly Agree the Innovation Project improved their performance as a leader</a:t>
            </a:r>
          </a:p>
        </p:txBody>
      </p:sp>
      <p:sp>
        <p:nvSpPr>
          <p:cNvPr id="41" name="TextBox 40">
            <a:extLst>
              <a:ext uri="{FF2B5EF4-FFF2-40B4-BE49-F238E27FC236}">
                <a16:creationId xmlns:a16="http://schemas.microsoft.com/office/drawing/2014/main" id="{695F0FE4-83B0-235A-B11F-2E3D01E25CED}"/>
              </a:ext>
            </a:extLst>
          </p:cNvPr>
          <p:cNvSpPr txBox="1"/>
          <p:nvPr/>
        </p:nvSpPr>
        <p:spPr>
          <a:xfrm>
            <a:off x="400516" y="4215267"/>
            <a:ext cx="638184" cy="400110"/>
          </a:xfrm>
          <a:prstGeom prst="rect">
            <a:avLst/>
          </a:prstGeom>
          <a:noFill/>
        </p:spPr>
        <p:txBody>
          <a:bodyPr wrap="square">
            <a:spAutoFit/>
          </a:bodyPr>
          <a:lstStyle/>
          <a:p>
            <a:pPr algn="r"/>
            <a:r>
              <a:rPr lang="en-US" sz="2000" b="1">
                <a:solidFill>
                  <a:schemeClr val="tx2"/>
                </a:solidFill>
              </a:rPr>
              <a:t>79%</a:t>
            </a:r>
          </a:p>
        </p:txBody>
      </p:sp>
      <p:sp>
        <p:nvSpPr>
          <p:cNvPr id="40" name="TextBox 39">
            <a:extLst>
              <a:ext uri="{FF2B5EF4-FFF2-40B4-BE49-F238E27FC236}">
                <a16:creationId xmlns:a16="http://schemas.microsoft.com/office/drawing/2014/main" id="{404ECB04-A823-5980-9123-8CB81D0A39E2}"/>
              </a:ext>
            </a:extLst>
          </p:cNvPr>
          <p:cNvSpPr txBox="1"/>
          <p:nvPr/>
        </p:nvSpPr>
        <p:spPr>
          <a:xfrm>
            <a:off x="1420441" y="4215267"/>
            <a:ext cx="638184" cy="400110"/>
          </a:xfrm>
          <a:prstGeom prst="rect">
            <a:avLst/>
          </a:prstGeom>
          <a:noFill/>
        </p:spPr>
        <p:txBody>
          <a:bodyPr wrap="square">
            <a:spAutoFit/>
          </a:bodyPr>
          <a:lstStyle/>
          <a:p>
            <a:pPr algn="r"/>
            <a:r>
              <a:rPr lang="en-US" sz="2000" b="1">
                <a:solidFill>
                  <a:schemeClr val="tx2"/>
                </a:solidFill>
              </a:rPr>
              <a:t>74%</a:t>
            </a:r>
          </a:p>
        </p:txBody>
      </p:sp>
      <p:sp>
        <p:nvSpPr>
          <p:cNvPr id="39" name="TextBox 38">
            <a:extLst>
              <a:ext uri="{FF2B5EF4-FFF2-40B4-BE49-F238E27FC236}">
                <a16:creationId xmlns:a16="http://schemas.microsoft.com/office/drawing/2014/main" id="{45BC1A9D-4D1D-8BB9-C4EC-A6991CAD3EFE}"/>
              </a:ext>
            </a:extLst>
          </p:cNvPr>
          <p:cNvSpPr txBox="1"/>
          <p:nvPr/>
        </p:nvSpPr>
        <p:spPr>
          <a:xfrm>
            <a:off x="2273556" y="4202047"/>
            <a:ext cx="2865346" cy="430887"/>
          </a:xfrm>
          <a:prstGeom prst="rect">
            <a:avLst/>
          </a:prstGeom>
        </p:spPr>
        <p:txBody>
          <a:bodyPr wrap="square" rtlCol="0">
            <a:spAutoFit/>
          </a:bodyPr>
          <a:lstStyle/>
          <a:p>
            <a:pPr algn="l">
              <a:spcAft>
                <a:spcPts val="600"/>
              </a:spcAft>
            </a:pPr>
            <a:r>
              <a:rPr lang="en-US" sz="1100">
                <a:solidFill>
                  <a:schemeClr val="accent3"/>
                </a:solidFill>
              </a:rPr>
              <a:t>Agree or Strongly Agree the Innovation Project improved outcomes for students at their school. </a:t>
            </a:r>
          </a:p>
        </p:txBody>
      </p:sp>
      <p:sp>
        <p:nvSpPr>
          <p:cNvPr id="12" name="Rounded Rectangular Callout 11">
            <a:extLst>
              <a:ext uri="{FF2B5EF4-FFF2-40B4-BE49-F238E27FC236}">
                <a16:creationId xmlns:a16="http://schemas.microsoft.com/office/drawing/2014/main" id="{CE624D82-72C7-3E01-90B8-38C1F6E78664}"/>
              </a:ext>
            </a:extLst>
          </p:cNvPr>
          <p:cNvSpPr/>
          <p:nvPr/>
        </p:nvSpPr>
        <p:spPr>
          <a:xfrm>
            <a:off x="233135" y="4791213"/>
            <a:ext cx="4719865" cy="934243"/>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SzPct val="100000"/>
            </a:pPr>
            <a:r>
              <a:rPr lang="en-US" sz="1100" dirty="0">
                <a:solidFill>
                  <a:schemeClr val="tx1"/>
                </a:solidFill>
                <a:latin typeface="Arial Narrow" panose="020B0604020202020204" pitchFamily="34" charset="0"/>
              </a:rPr>
              <a:t>We now have a permanent student leadership role for Aboriginal students. This has had a fantastic impact on them personally, giving them an opportunity to develop leadership skills. They are able to </a:t>
            </a:r>
            <a:r>
              <a:rPr lang="en-US" sz="1100" dirty="0" err="1">
                <a:solidFill>
                  <a:schemeClr val="tx1"/>
                </a:solidFill>
                <a:latin typeface="Arial Narrow" panose="020B0604020202020204" pitchFamily="34" charset="0"/>
              </a:rPr>
              <a:t>to</a:t>
            </a:r>
            <a:r>
              <a:rPr lang="en-US" sz="1100" dirty="0">
                <a:solidFill>
                  <a:schemeClr val="tx1"/>
                </a:solidFill>
                <a:latin typeface="Arial Narrow" panose="020B0604020202020204" pitchFamily="34" charset="0"/>
              </a:rPr>
              <a:t> celebrate their culture and has provided inspiration to younger students to strive for success. (Participant – Cohort 1) </a:t>
            </a:r>
          </a:p>
        </p:txBody>
      </p:sp>
      <p:sp>
        <p:nvSpPr>
          <p:cNvPr id="13" name="Rectangle 12">
            <a:extLst>
              <a:ext uri="{FF2B5EF4-FFF2-40B4-BE49-F238E27FC236}">
                <a16:creationId xmlns:a16="http://schemas.microsoft.com/office/drawing/2014/main" id="{E31CB44E-D9C9-73D5-7535-9A3C5B462EC1}"/>
              </a:ext>
            </a:extLst>
          </p:cNvPr>
          <p:cNvSpPr/>
          <p:nvPr/>
        </p:nvSpPr>
        <p:spPr>
          <a:xfrm>
            <a:off x="5793679" y="1101395"/>
            <a:ext cx="3050040" cy="261610"/>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1100" b="1">
                <a:solidFill>
                  <a:schemeClr val="tx2"/>
                </a:solidFill>
              </a:rPr>
              <a:t>Case study </a:t>
            </a:r>
            <a:endParaRPr lang="en-US" sz="1100">
              <a:solidFill>
                <a:schemeClr val="tx1"/>
              </a:solidFill>
            </a:endParaRPr>
          </a:p>
        </p:txBody>
      </p:sp>
      <p:sp>
        <p:nvSpPr>
          <p:cNvPr id="5" name="Rectangle 4">
            <a:extLst>
              <a:ext uri="{FF2B5EF4-FFF2-40B4-BE49-F238E27FC236}">
                <a16:creationId xmlns:a16="http://schemas.microsoft.com/office/drawing/2014/main" id="{31A760CA-A4E3-10EC-585F-E53511C3CC73}"/>
              </a:ext>
            </a:extLst>
          </p:cNvPr>
          <p:cNvSpPr/>
          <p:nvPr/>
        </p:nvSpPr>
        <p:spPr>
          <a:xfrm>
            <a:off x="5857628" y="1422071"/>
            <a:ext cx="3865427" cy="2778380"/>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100">
                <a:solidFill>
                  <a:schemeClr val="tx1"/>
                </a:solidFill>
              </a:rPr>
              <a:t>One participant from a school in WA used the innovation project as an opportunity to materialise a long-term project idea that they had been considering – a science program designed to encourage students to develop an interest in physics, chemistry and mathematics.  </a:t>
            </a:r>
          </a:p>
          <a:p>
            <a:pPr>
              <a:spcAft>
                <a:spcPts val="600"/>
              </a:spcAft>
            </a:pPr>
            <a:r>
              <a:rPr lang="en-US" sz="1100">
                <a:solidFill>
                  <a:schemeClr val="tx1"/>
                </a:solidFill>
              </a:rPr>
              <a:t>With the help of their coach, they delivered a successful school innovation project through:</a:t>
            </a:r>
          </a:p>
          <a:p>
            <a:pPr marL="171450" indent="-171450">
              <a:spcAft>
                <a:spcPts val="600"/>
              </a:spcAft>
              <a:buClr>
                <a:schemeClr val="tx2"/>
              </a:buClr>
              <a:buSzPct val="100000"/>
              <a:buFont typeface="Arial" panose="020B0604020202020204" pitchFamily="34" charset="0"/>
              <a:buChar char="•"/>
            </a:pPr>
            <a:r>
              <a:rPr lang="en-US" sz="1100">
                <a:solidFill>
                  <a:schemeClr val="tx1"/>
                </a:solidFill>
              </a:rPr>
              <a:t>Considering what was required to get the project up and running and planning accordingly</a:t>
            </a:r>
          </a:p>
          <a:p>
            <a:pPr marL="171450" indent="-171450">
              <a:spcAft>
                <a:spcPts val="600"/>
              </a:spcAft>
              <a:buClr>
                <a:schemeClr val="tx2"/>
              </a:buClr>
              <a:buSzPct val="100000"/>
              <a:buFont typeface="Arial" panose="020B0604020202020204" pitchFamily="34" charset="0"/>
              <a:buChar char="•"/>
            </a:pPr>
            <a:r>
              <a:rPr lang="en-US" sz="1100">
                <a:solidFill>
                  <a:schemeClr val="tx1"/>
                </a:solidFill>
              </a:rPr>
              <a:t>Understanding how the project would relate to the whole school system and fit within existing school improvement priorities</a:t>
            </a:r>
          </a:p>
          <a:p>
            <a:pPr marL="171450" indent="-171450">
              <a:spcAft>
                <a:spcPts val="600"/>
              </a:spcAft>
              <a:buClr>
                <a:schemeClr val="tx2"/>
              </a:buClr>
              <a:buSzPct val="100000"/>
              <a:buFont typeface="Arial" panose="020B0604020202020204" pitchFamily="34" charset="0"/>
              <a:buChar char="•"/>
            </a:pPr>
            <a:r>
              <a:rPr lang="en-US" sz="1100">
                <a:solidFill>
                  <a:schemeClr val="tx1"/>
                </a:solidFill>
              </a:rPr>
              <a:t>Generating ‘buy in’ from their Principal and other teachers at the school through relationship building </a:t>
            </a:r>
          </a:p>
          <a:p>
            <a:pPr marL="171450" indent="-171450">
              <a:spcAft>
                <a:spcPts val="600"/>
              </a:spcAft>
              <a:buClr>
                <a:schemeClr val="tx2"/>
              </a:buClr>
              <a:buSzPct val="100000"/>
              <a:buFont typeface="Arial" panose="020B0604020202020204" pitchFamily="34" charset="0"/>
              <a:buChar char="•"/>
            </a:pPr>
            <a:r>
              <a:rPr lang="en-US" sz="1100">
                <a:solidFill>
                  <a:schemeClr val="tx1"/>
                </a:solidFill>
              </a:rPr>
              <a:t>Successfully sourcing funding to ensure project sustainability</a:t>
            </a:r>
            <a:endParaRPr lang="en-US" sz="1100" strike="sngStrike">
              <a:solidFill>
                <a:schemeClr val="tx1"/>
              </a:solidFill>
            </a:endParaRPr>
          </a:p>
        </p:txBody>
      </p:sp>
      <p:sp>
        <p:nvSpPr>
          <p:cNvPr id="14" name="TextBox 13">
            <a:extLst>
              <a:ext uri="{FF2B5EF4-FFF2-40B4-BE49-F238E27FC236}">
                <a16:creationId xmlns:a16="http://schemas.microsoft.com/office/drawing/2014/main" id="{AEEDD0C0-E17E-0FC9-3982-2E6803AF5E62}"/>
              </a:ext>
            </a:extLst>
          </p:cNvPr>
          <p:cNvSpPr txBox="1"/>
          <p:nvPr/>
        </p:nvSpPr>
        <p:spPr>
          <a:xfrm>
            <a:off x="5809654" y="4336004"/>
            <a:ext cx="2159566" cy="261610"/>
          </a:xfrm>
          <a:prstGeom prst="rect">
            <a:avLst/>
          </a:prstGeom>
        </p:spPr>
        <p:txBody>
          <a:bodyPr wrap="none" rtlCol="0">
            <a:spAutoFit/>
          </a:bodyPr>
          <a:lstStyle/>
          <a:p>
            <a:pPr algn="l">
              <a:spcAft>
                <a:spcPts val="600"/>
              </a:spcAft>
            </a:pPr>
            <a:r>
              <a:rPr lang="en-US" sz="1100" b="1" dirty="0">
                <a:solidFill>
                  <a:schemeClr val="tx2"/>
                </a:solidFill>
              </a:rPr>
              <a:t>Enduring implications of the project</a:t>
            </a:r>
          </a:p>
        </p:txBody>
      </p:sp>
      <p:sp>
        <p:nvSpPr>
          <p:cNvPr id="19" name="TextBox 18">
            <a:extLst>
              <a:ext uri="{FF2B5EF4-FFF2-40B4-BE49-F238E27FC236}">
                <a16:creationId xmlns:a16="http://schemas.microsoft.com/office/drawing/2014/main" id="{CBB18E95-7A02-DFB0-B021-12EC296DB6DF}"/>
              </a:ext>
            </a:extLst>
          </p:cNvPr>
          <p:cNvSpPr txBox="1"/>
          <p:nvPr/>
        </p:nvSpPr>
        <p:spPr>
          <a:xfrm>
            <a:off x="5826105" y="4589999"/>
            <a:ext cx="2542128" cy="769441"/>
          </a:xfrm>
          <a:prstGeom prst="rect">
            <a:avLst/>
          </a:prstGeom>
        </p:spPr>
        <p:txBody>
          <a:bodyPr wrap="square" rtlCol="0">
            <a:spAutoFit/>
          </a:bodyPr>
          <a:lstStyle/>
          <a:p>
            <a:pPr>
              <a:spcAft>
                <a:spcPts val="600"/>
              </a:spcAft>
            </a:pPr>
            <a:r>
              <a:rPr lang="en-US" sz="1100">
                <a:solidFill>
                  <a:schemeClr val="tx1"/>
                </a:solidFill>
              </a:rPr>
              <a:t>The project has been popular with under-represented groups at the school, such as First Nations cohorts, girls, and disengaged students. </a:t>
            </a:r>
          </a:p>
        </p:txBody>
      </p:sp>
      <p:sp>
        <p:nvSpPr>
          <p:cNvPr id="20" name="TextBox 19">
            <a:extLst>
              <a:ext uri="{FF2B5EF4-FFF2-40B4-BE49-F238E27FC236}">
                <a16:creationId xmlns:a16="http://schemas.microsoft.com/office/drawing/2014/main" id="{0B54946C-DB48-F580-2014-10C4C0AB080C}"/>
              </a:ext>
            </a:extLst>
          </p:cNvPr>
          <p:cNvSpPr txBox="1"/>
          <p:nvPr/>
        </p:nvSpPr>
        <p:spPr>
          <a:xfrm>
            <a:off x="5826105" y="5322979"/>
            <a:ext cx="2353766" cy="938719"/>
          </a:xfrm>
          <a:prstGeom prst="rect">
            <a:avLst/>
          </a:prstGeom>
        </p:spPr>
        <p:txBody>
          <a:bodyPr wrap="square" rtlCol="0">
            <a:spAutoFit/>
          </a:bodyPr>
          <a:lstStyle/>
          <a:p>
            <a:pPr algn="l">
              <a:spcAft>
                <a:spcPts val="600"/>
              </a:spcAft>
            </a:pPr>
            <a:r>
              <a:rPr lang="en-US" sz="1100"/>
              <a:t>The project has engaged the wider community by holding a science fair with students from different primary schools in the region and has been featured in local news. </a:t>
            </a:r>
          </a:p>
        </p:txBody>
      </p:sp>
      <p:sp>
        <p:nvSpPr>
          <p:cNvPr id="15" name="Rounded Rectangular Callout 14">
            <a:extLst>
              <a:ext uri="{FF2B5EF4-FFF2-40B4-BE49-F238E27FC236}">
                <a16:creationId xmlns:a16="http://schemas.microsoft.com/office/drawing/2014/main" id="{02C63E36-27F7-0216-DE30-0F9DFCC3BA42}"/>
              </a:ext>
            </a:extLst>
          </p:cNvPr>
          <p:cNvSpPr/>
          <p:nvPr/>
        </p:nvSpPr>
        <p:spPr>
          <a:xfrm>
            <a:off x="8318091" y="4683699"/>
            <a:ext cx="1422762" cy="1532082"/>
          </a:xfrm>
          <a:prstGeom prst="wedgeRoundRectCallout">
            <a:avLst>
              <a:gd name="adj1" fmla="val -71132"/>
              <a:gd name="adj2" fmla="val 42455"/>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SzPct val="100000"/>
            </a:pPr>
            <a:r>
              <a:rPr lang="en-US" sz="1100" dirty="0">
                <a:solidFill>
                  <a:sysClr val="windowText" lastClr="000000"/>
                </a:solidFill>
                <a:latin typeface="Arial Narrow" panose="020B0604020202020204" pitchFamily="34" charset="0"/>
              </a:rPr>
              <a:t>I feel like I have the tools now to be able to guide other teachers if they need support to run a project. (Participant – Cohort 2)</a:t>
            </a:r>
          </a:p>
        </p:txBody>
      </p:sp>
      <p:cxnSp>
        <p:nvCxnSpPr>
          <p:cNvPr id="23" name="Straight Connector 22">
            <a:extLst>
              <a:ext uri="{FF2B5EF4-FFF2-40B4-BE49-F238E27FC236}">
                <a16:creationId xmlns:a16="http://schemas.microsoft.com/office/drawing/2014/main" id="{34C1B28C-7B9C-6BEF-9230-BF760B245D30}"/>
              </a:ext>
              <a:ext uri="{C183D7F6-B498-43B3-948B-1728B52AA6E4}">
                <adec:decorative xmlns:adec="http://schemas.microsoft.com/office/drawing/2017/decorative" val="1"/>
              </a:ext>
            </a:extLst>
          </p:cNvPr>
          <p:cNvCxnSpPr>
            <a:cxnSpLocks/>
          </p:cNvCxnSpPr>
          <p:nvPr/>
        </p:nvCxnSpPr>
        <p:spPr>
          <a:xfrm>
            <a:off x="5637741" y="1132863"/>
            <a:ext cx="0" cy="5082918"/>
          </a:xfrm>
          <a:prstGeom prst="line">
            <a:avLst/>
          </a:prstGeom>
          <a:ln w="9525" cap="flat" cmpd="sng" algn="ctr">
            <a:solidFill>
              <a:schemeClr val="accent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CB269AE9-A760-EBA8-15B2-8817F8818AF5}"/>
              </a:ext>
            </a:extLst>
          </p:cNvPr>
          <p:cNvSpPr>
            <a:spLocks noGrp="1"/>
          </p:cNvSpPr>
          <p:nvPr>
            <p:ph type="sldNum" sz="quarter" idx="11"/>
          </p:nvPr>
        </p:nvSpPr>
        <p:spPr/>
        <p:txBody>
          <a:bodyPr/>
          <a:lstStyle/>
          <a:p>
            <a:fld id="{2ED7E6EB-FFB6-2B46-ABEA-442EF21ADA9F}" type="slidenum">
              <a:rPr lang="en-US" smtClean="0"/>
              <a:pPr/>
              <a:t>25</a:t>
            </a:fld>
            <a:endParaRPr lang="en-US"/>
          </a:p>
        </p:txBody>
      </p:sp>
    </p:spTree>
    <p:extLst>
      <p:ext uri="{BB962C8B-B14F-4D97-AF65-F5344CB8AC3E}">
        <p14:creationId xmlns:p14="http://schemas.microsoft.com/office/powerpoint/2010/main" val="26782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DB81E5-737E-4D3F-96FF-3EAB01CB5549}"/>
              </a:ext>
            </a:extLst>
          </p:cNvPr>
          <p:cNvSpPr>
            <a:spLocks noGrp="1"/>
          </p:cNvSpPr>
          <p:nvPr>
            <p:ph type="title"/>
          </p:nvPr>
        </p:nvSpPr>
        <p:spPr>
          <a:xfrm>
            <a:off x="165148" y="146120"/>
            <a:ext cx="9575704" cy="369332"/>
          </a:xfrm>
        </p:spPr>
        <p:txBody>
          <a:bodyPr/>
          <a:lstStyle/>
          <a:p>
            <a:r>
              <a:rPr lang="en-US" dirty="0"/>
              <a:t>Coaching</a:t>
            </a:r>
          </a:p>
        </p:txBody>
      </p:sp>
      <p:sp>
        <p:nvSpPr>
          <p:cNvPr id="10" name="Round Same-side Corner of Rectangle 9">
            <a:extLst>
              <a:ext uri="{FF2B5EF4-FFF2-40B4-BE49-F238E27FC236}">
                <a16:creationId xmlns:a16="http://schemas.microsoft.com/office/drawing/2014/main" id="{765FE159-37F4-E20F-9E58-4311B1875004}"/>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Program components</a:t>
            </a:r>
          </a:p>
        </p:txBody>
      </p:sp>
      <p:sp>
        <p:nvSpPr>
          <p:cNvPr id="2" name="Text Placeholder 1">
            <a:extLst>
              <a:ext uri="{FF2B5EF4-FFF2-40B4-BE49-F238E27FC236}">
                <a16:creationId xmlns:a16="http://schemas.microsoft.com/office/drawing/2014/main" id="{B146DF14-38A7-EDB9-E573-1387E8BAA503}"/>
              </a:ext>
            </a:extLst>
          </p:cNvPr>
          <p:cNvSpPr>
            <a:spLocks noGrp="1"/>
          </p:cNvSpPr>
          <p:nvPr>
            <p:ph type="body" sz="quarter" idx="13"/>
          </p:nvPr>
        </p:nvSpPr>
        <p:spPr>
          <a:xfrm>
            <a:off x="165148" y="546678"/>
            <a:ext cx="9575704" cy="492443"/>
          </a:xfrm>
        </p:spPr>
        <p:txBody>
          <a:bodyPr anchor="ctr"/>
          <a:lstStyle/>
          <a:p>
            <a:r>
              <a:rPr lang="en-US"/>
              <a:t>The depth of engagement from FLP coaches, along with their lived experience and professional expertise, made coaching a highlight for participants. </a:t>
            </a:r>
          </a:p>
        </p:txBody>
      </p:sp>
      <p:sp>
        <p:nvSpPr>
          <p:cNvPr id="8" name="Rectangle 7">
            <a:extLst>
              <a:ext uri="{FF2B5EF4-FFF2-40B4-BE49-F238E27FC236}">
                <a16:creationId xmlns:a16="http://schemas.microsoft.com/office/drawing/2014/main" id="{F0DB2CB0-3E9D-2359-8B27-CF1848168D95}"/>
              </a:ext>
            </a:extLst>
          </p:cNvPr>
          <p:cNvSpPr/>
          <p:nvPr/>
        </p:nvSpPr>
        <p:spPr>
          <a:xfrm>
            <a:off x="288141" y="1151130"/>
            <a:ext cx="2772603" cy="335666"/>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tx2"/>
                </a:solidFill>
              </a:rPr>
              <a:t>About the coaches </a:t>
            </a:r>
          </a:p>
        </p:txBody>
      </p:sp>
      <p:sp>
        <p:nvSpPr>
          <p:cNvPr id="31" name="TextBox 30">
            <a:extLst>
              <a:ext uri="{FF2B5EF4-FFF2-40B4-BE49-F238E27FC236}">
                <a16:creationId xmlns:a16="http://schemas.microsoft.com/office/drawing/2014/main" id="{0464FB5D-04F9-CA7F-E8CE-6DF233CDDE80}"/>
              </a:ext>
            </a:extLst>
          </p:cNvPr>
          <p:cNvSpPr txBox="1"/>
          <p:nvPr/>
        </p:nvSpPr>
        <p:spPr>
          <a:xfrm>
            <a:off x="401355" y="1555084"/>
            <a:ext cx="277640" cy="338554"/>
          </a:xfrm>
          <a:prstGeom prst="rect">
            <a:avLst/>
          </a:prstGeom>
        </p:spPr>
        <p:txBody>
          <a:bodyPr wrap="none" rtlCol="0">
            <a:spAutoFit/>
          </a:bodyPr>
          <a:lstStyle/>
          <a:p>
            <a:pPr algn="l">
              <a:spcAft>
                <a:spcPts val="600"/>
              </a:spcAft>
            </a:pPr>
            <a:r>
              <a:rPr lang="en-US" sz="1600" b="1">
                <a:solidFill>
                  <a:schemeClr val="tx2"/>
                </a:solidFill>
              </a:rPr>
              <a:t>6</a:t>
            </a:r>
          </a:p>
        </p:txBody>
      </p:sp>
      <p:sp>
        <p:nvSpPr>
          <p:cNvPr id="33" name="TextBox 32">
            <a:extLst>
              <a:ext uri="{FF2B5EF4-FFF2-40B4-BE49-F238E27FC236}">
                <a16:creationId xmlns:a16="http://schemas.microsoft.com/office/drawing/2014/main" id="{2E3C32DB-C8E7-5593-6ACE-3C58B25547E7}"/>
              </a:ext>
            </a:extLst>
          </p:cNvPr>
          <p:cNvSpPr txBox="1"/>
          <p:nvPr/>
        </p:nvSpPr>
        <p:spPr>
          <a:xfrm>
            <a:off x="789849" y="1598450"/>
            <a:ext cx="1210588" cy="261610"/>
          </a:xfrm>
          <a:prstGeom prst="rect">
            <a:avLst/>
          </a:prstGeom>
        </p:spPr>
        <p:txBody>
          <a:bodyPr wrap="none" rtlCol="0">
            <a:spAutoFit/>
          </a:bodyPr>
          <a:lstStyle/>
          <a:p>
            <a:pPr algn="l">
              <a:spcAft>
                <a:spcPts val="600"/>
              </a:spcAft>
            </a:pPr>
            <a:r>
              <a:rPr lang="en-US" sz="1100" dirty="0"/>
              <a:t>Coaches in cohort 1</a:t>
            </a:r>
          </a:p>
        </p:txBody>
      </p:sp>
      <p:sp>
        <p:nvSpPr>
          <p:cNvPr id="30" name="TextBox 29">
            <a:extLst>
              <a:ext uri="{FF2B5EF4-FFF2-40B4-BE49-F238E27FC236}">
                <a16:creationId xmlns:a16="http://schemas.microsoft.com/office/drawing/2014/main" id="{DBE81E2E-A8C9-79FC-C410-EAE9E44E801E}"/>
              </a:ext>
            </a:extLst>
          </p:cNvPr>
          <p:cNvSpPr txBox="1"/>
          <p:nvPr/>
        </p:nvSpPr>
        <p:spPr>
          <a:xfrm>
            <a:off x="401355" y="1882815"/>
            <a:ext cx="277640" cy="338554"/>
          </a:xfrm>
          <a:prstGeom prst="rect">
            <a:avLst/>
          </a:prstGeom>
        </p:spPr>
        <p:txBody>
          <a:bodyPr wrap="none" rtlCol="0">
            <a:spAutoFit/>
          </a:bodyPr>
          <a:lstStyle/>
          <a:p>
            <a:pPr algn="l">
              <a:spcAft>
                <a:spcPts val="600"/>
              </a:spcAft>
            </a:pPr>
            <a:r>
              <a:rPr lang="en-US" sz="1600" b="1">
                <a:solidFill>
                  <a:schemeClr val="tx2"/>
                </a:solidFill>
              </a:rPr>
              <a:t>8</a:t>
            </a:r>
          </a:p>
        </p:txBody>
      </p:sp>
      <p:sp>
        <p:nvSpPr>
          <p:cNvPr id="32" name="TextBox 31">
            <a:extLst>
              <a:ext uri="{FF2B5EF4-FFF2-40B4-BE49-F238E27FC236}">
                <a16:creationId xmlns:a16="http://schemas.microsoft.com/office/drawing/2014/main" id="{0A578652-E139-572A-B107-506D6907EAEF}"/>
              </a:ext>
            </a:extLst>
          </p:cNvPr>
          <p:cNvSpPr txBox="1"/>
          <p:nvPr/>
        </p:nvSpPr>
        <p:spPr>
          <a:xfrm>
            <a:off x="789849" y="1952399"/>
            <a:ext cx="1210588" cy="261610"/>
          </a:xfrm>
          <a:prstGeom prst="rect">
            <a:avLst/>
          </a:prstGeom>
        </p:spPr>
        <p:txBody>
          <a:bodyPr wrap="none" rtlCol="0">
            <a:spAutoFit/>
          </a:bodyPr>
          <a:lstStyle/>
          <a:p>
            <a:pPr algn="l">
              <a:spcAft>
                <a:spcPts val="600"/>
              </a:spcAft>
            </a:pPr>
            <a:r>
              <a:rPr lang="en-US" sz="1100"/>
              <a:t>Coaches in cohort 2</a:t>
            </a:r>
          </a:p>
        </p:txBody>
      </p:sp>
      <p:sp>
        <p:nvSpPr>
          <p:cNvPr id="25" name="TextBox 24">
            <a:extLst>
              <a:ext uri="{FF2B5EF4-FFF2-40B4-BE49-F238E27FC236}">
                <a16:creationId xmlns:a16="http://schemas.microsoft.com/office/drawing/2014/main" id="{C4592BB9-91FE-0D2E-0A6C-DCA7F35971A1}"/>
              </a:ext>
            </a:extLst>
          </p:cNvPr>
          <p:cNvSpPr txBox="1"/>
          <p:nvPr/>
        </p:nvSpPr>
        <p:spPr>
          <a:xfrm>
            <a:off x="290501" y="1505518"/>
            <a:ext cx="2795024" cy="1754326"/>
          </a:xfrm>
          <a:prstGeom prst="rect">
            <a:avLst/>
          </a:prstGeom>
        </p:spPr>
        <p:txBody>
          <a:bodyPr wrap="square" rtlCol="0">
            <a:spAutoFit/>
          </a:bodyPr>
          <a:lstStyle/>
          <a:p>
            <a:pPr algn="l">
              <a:spcAft>
                <a:spcPts val="600"/>
              </a:spcAft>
            </a:pPr>
            <a:r>
              <a:rPr lang="en-US" sz="1100" dirty="0"/>
              <a:t>	</a:t>
            </a:r>
          </a:p>
          <a:p>
            <a:pPr algn="l">
              <a:spcAft>
                <a:spcPts val="600"/>
              </a:spcAft>
            </a:pPr>
            <a:endParaRPr lang="en-US" sz="1100" dirty="0"/>
          </a:p>
          <a:p>
            <a:pPr algn="l">
              <a:spcAft>
                <a:spcPts val="600"/>
              </a:spcAft>
            </a:pPr>
            <a:endParaRPr lang="en-US" sz="1100" dirty="0"/>
          </a:p>
          <a:p>
            <a:pPr algn="l">
              <a:spcAft>
                <a:spcPts val="600"/>
              </a:spcAft>
            </a:pPr>
            <a:r>
              <a:rPr lang="en-US" sz="1100" dirty="0"/>
              <a:t>The FLP coaches are ex-teachers or ex-principals from a rural or remote settings in participating Jurisdictions. </a:t>
            </a:r>
          </a:p>
          <a:p>
            <a:pPr algn="l">
              <a:spcAft>
                <a:spcPts val="600"/>
              </a:spcAft>
            </a:pPr>
            <a:r>
              <a:rPr lang="en-US" sz="1100" dirty="0"/>
              <a:t>Coaches are often retirees with capacity to invest significant time into their coaching relationships. </a:t>
            </a:r>
          </a:p>
        </p:txBody>
      </p:sp>
      <p:sp>
        <p:nvSpPr>
          <p:cNvPr id="11" name="Rectangle 10">
            <a:extLst>
              <a:ext uri="{FF2B5EF4-FFF2-40B4-BE49-F238E27FC236}">
                <a16:creationId xmlns:a16="http://schemas.microsoft.com/office/drawing/2014/main" id="{C9270305-9729-35C7-83EB-E2224C69411F}"/>
              </a:ext>
            </a:extLst>
          </p:cNvPr>
          <p:cNvSpPr/>
          <p:nvPr/>
        </p:nvSpPr>
        <p:spPr>
          <a:xfrm>
            <a:off x="3496694" y="1151130"/>
            <a:ext cx="2772603" cy="335666"/>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tx2"/>
                </a:solidFill>
              </a:rPr>
              <a:t>About the coaching sessions</a:t>
            </a:r>
          </a:p>
        </p:txBody>
      </p:sp>
      <p:sp>
        <p:nvSpPr>
          <p:cNvPr id="26" name="TextBox 25">
            <a:extLst>
              <a:ext uri="{FF2B5EF4-FFF2-40B4-BE49-F238E27FC236}">
                <a16:creationId xmlns:a16="http://schemas.microsoft.com/office/drawing/2014/main" id="{7D578395-E9FA-0916-17D9-90A99B66C6F2}"/>
              </a:ext>
            </a:extLst>
          </p:cNvPr>
          <p:cNvSpPr txBox="1"/>
          <p:nvPr/>
        </p:nvSpPr>
        <p:spPr>
          <a:xfrm>
            <a:off x="3432188" y="1501523"/>
            <a:ext cx="2950158" cy="1538883"/>
          </a:xfrm>
          <a:prstGeom prst="rect">
            <a:avLst/>
          </a:prstGeom>
        </p:spPr>
        <p:txBody>
          <a:bodyPr wrap="square" rtlCol="0">
            <a:spAutoFit/>
          </a:bodyPr>
          <a:lstStyle/>
          <a:p>
            <a:pPr algn="l">
              <a:spcAft>
                <a:spcPts val="600"/>
              </a:spcAft>
            </a:pPr>
            <a:r>
              <a:rPr lang="en-US" sz="1050" dirty="0"/>
              <a:t>Due to COVID-19, FLP coaching was held virtually for the first year of the program. In the second and third year of the program, coaching was held via a hybrid approach. </a:t>
            </a:r>
          </a:p>
          <a:p>
            <a:pPr algn="l">
              <a:spcAft>
                <a:spcPts val="600"/>
              </a:spcAft>
            </a:pPr>
            <a:r>
              <a:rPr lang="en-US" sz="1050" dirty="0"/>
              <a:t>Content, delivery and duration of coaching sessions generally took a flexible approach by focusing on the needs of individual participants.</a:t>
            </a:r>
          </a:p>
          <a:p>
            <a:pPr algn="l">
              <a:spcAft>
                <a:spcPts val="600"/>
              </a:spcAft>
            </a:pPr>
            <a:r>
              <a:rPr lang="en-US" sz="1050" dirty="0"/>
              <a:t>Across both cohorts, participants felt they received the right dose of coaching throughout the program. </a:t>
            </a:r>
          </a:p>
        </p:txBody>
      </p:sp>
      <p:sp>
        <p:nvSpPr>
          <p:cNvPr id="9" name="Rectangle 8">
            <a:extLst>
              <a:ext uri="{FF2B5EF4-FFF2-40B4-BE49-F238E27FC236}">
                <a16:creationId xmlns:a16="http://schemas.microsoft.com/office/drawing/2014/main" id="{15FF38B2-0AC8-41D4-AA59-229D5B69755B}"/>
              </a:ext>
            </a:extLst>
          </p:cNvPr>
          <p:cNvSpPr/>
          <p:nvPr/>
        </p:nvSpPr>
        <p:spPr>
          <a:xfrm>
            <a:off x="6705247" y="1151130"/>
            <a:ext cx="2772603" cy="335666"/>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100" b="1">
                <a:solidFill>
                  <a:schemeClr val="tx2"/>
                </a:solidFill>
              </a:rPr>
              <a:t>Value of the coaching</a:t>
            </a:r>
          </a:p>
        </p:txBody>
      </p:sp>
      <p:sp>
        <p:nvSpPr>
          <p:cNvPr id="13" name="TextBox 12">
            <a:extLst>
              <a:ext uri="{FF2B5EF4-FFF2-40B4-BE49-F238E27FC236}">
                <a16:creationId xmlns:a16="http://schemas.microsoft.com/office/drawing/2014/main" id="{5111858B-50BC-8D38-9380-E8714FBD4BD7}"/>
              </a:ext>
            </a:extLst>
          </p:cNvPr>
          <p:cNvSpPr txBox="1"/>
          <p:nvPr/>
        </p:nvSpPr>
        <p:spPr>
          <a:xfrm>
            <a:off x="6677076" y="1485998"/>
            <a:ext cx="2976741" cy="1769715"/>
          </a:xfrm>
          <a:prstGeom prst="rect">
            <a:avLst/>
          </a:prstGeom>
        </p:spPr>
        <p:txBody>
          <a:bodyPr wrap="square" rtlCol="0">
            <a:spAutoFit/>
          </a:bodyPr>
          <a:lstStyle/>
          <a:p>
            <a:pPr>
              <a:spcAft>
                <a:spcPts val="600"/>
              </a:spcAft>
            </a:pPr>
            <a:r>
              <a:rPr lang="en-US" sz="1100" dirty="0"/>
              <a:t>The coaches’ lived experience provided participants with a trusted sounding board to workshop and develop their leadership abilities. </a:t>
            </a:r>
          </a:p>
          <a:p>
            <a:pPr>
              <a:spcAft>
                <a:spcPts val="600"/>
              </a:spcAft>
            </a:pPr>
            <a:r>
              <a:rPr lang="en-US" sz="1100" dirty="0"/>
              <a:t>Coaches visited their participants’ schools at least once during the program. This was especially impactful for those in remote settings.</a:t>
            </a:r>
          </a:p>
          <a:p>
            <a:pPr>
              <a:spcAft>
                <a:spcPts val="600"/>
              </a:spcAft>
            </a:pPr>
            <a:r>
              <a:rPr lang="en-US" sz="1100" dirty="0"/>
              <a:t>Participants reported the </a:t>
            </a:r>
            <a:r>
              <a:rPr lang="en-US" sz="1100" dirty="0" err="1"/>
              <a:t>individualised</a:t>
            </a:r>
            <a:r>
              <a:rPr lang="en-US" sz="1100" dirty="0"/>
              <a:t> approach to coaching that coaches offered was valuable and experience affirming.</a:t>
            </a:r>
          </a:p>
        </p:txBody>
      </p:sp>
      <p:sp>
        <p:nvSpPr>
          <p:cNvPr id="16" name="TextBox 15">
            <a:extLst>
              <a:ext uri="{FF2B5EF4-FFF2-40B4-BE49-F238E27FC236}">
                <a16:creationId xmlns:a16="http://schemas.microsoft.com/office/drawing/2014/main" id="{899D98ED-85FC-ADEF-FBD7-3B003173C4BF}"/>
              </a:ext>
              <a:ext uri="{C183D7F6-B498-43B3-948B-1728B52AA6E4}">
                <adec:decorative xmlns:adec="http://schemas.microsoft.com/office/drawing/2017/decorative" val="1"/>
              </a:ext>
            </a:extLst>
          </p:cNvPr>
          <p:cNvSpPr txBox="1"/>
          <p:nvPr/>
        </p:nvSpPr>
        <p:spPr>
          <a:xfrm>
            <a:off x="3525964" y="3055806"/>
            <a:ext cx="332142" cy="261610"/>
          </a:xfrm>
          <a:prstGeom prst="rect">
            <a:avLst/>
          </a:prstGeom>
        </p:spPr>
        <p:txBody>
          <a:bodyPr wrap="none" rtlCol="0">
            <a:spAutoFit/>
          </a:bodyPr>
          <a:lstStyle/>
          <a:p>
            <a:pPr algn="l">
              <a:spcAft>
                <a:spcPts val="600"/>
              </a:spcAft>
            </a:pPr>
            <a:r>
              <a:rPr lang="en-US" sz="1100" b="1"/>
              <a:t>C1</a:t>
            </a:r>
          </a:p>
        </p:txBody>
      </p:sp>
      <p:sp>
        <p:nvSpPr>
          <p:cNvPr id="29" name="TextBox 28">
            <a:extLst>
              <a:ext uri="{FF2B5EF4-FFF2-40B4-BE49-F238E27FC236}">
                <a16:creationId xmlns:a16="http://schemas.microsoft.com/office/drawing/2014/main" id="{6A5B93A3-CD1F-9A1F-97D7-161CB97F6F1A}"/>
              </a:ext>
              <a:ext uri="{C183D7F6-B498-43B3-948B-1728B52AA6E4}">
                <adec:decorative xmlns:adec="http://schemas.microsoft.com/office/drawing/2017/decorative" val="0"/>
              </a:ext>
            </a:extLst>
          </p:cNvPr>
          <p:cNvSpPr txBox="1"/>
          <p:nvPr/>
        </p:nvSpPr>
        <p:spPr>
          <a:xfrm>
            <a:off x="3432188" y="3288804"/>
            <a:ext cx="519694" cy="338554"/>
          </a:xfrm>
          <a:prstGeom prst="rect">
            <a:avLst/>
          </a:prstGeom>
        </p:spPr>
        <p:txBody>
          <a:bodyPr wrap="none" rtlCol="0">
            <a:spAutoFit/>
          </a:bodyPr>
          <a:lstStyle/>
          <a:p>
            <a:pPr algn="l">
              <a:spcAft>
                <a:spcPts val="600"/>
              </a:spcAft>
            </a:pPr>
            <a:r>
              <a:rPr lang="en-US" sz="1600" b="1">
                <a:solidFill>
                  <a:schemeClr val="tx2"/>
                </a:solidFill>
              </a:rPr>
              <a:t>85%</a:t>
            </a:r>
          </a:p>
        </p:txBody>
      </p:sp>
      <p:sp>
        <p:nvSpPr>
          <p:cNvPr id="20" name="TextBox 19">
            <a:extLst>
              <a:ext uri="{FF2B5EF4-FFF2-40B4-BE49-F238E27FC236}">
                <a16:creationId xmlns:a16="http://schemas.microsoft.com/office/drawing/2014/main" id="{C8BFE457-5AB9-0412-0F28-ADC7EC991DC9}"/>
              </a:ext>
              <a:ext uri="{C183D7F6-B498-43B3-948B-1728B52AA6E4}">
                <adec:decorative xmlns:adec="http://schemas.microsoft.com/office/drawing/2017/decorative" val="1"/>
              </a:ext>
            </a:extLst>
          </p:cNvPr>
          <p:cNvSpPr txBox="1"/>
          <p:nvPr/>
        </p:nvSpPr>
        <p:spPr>
          <a:xfrm>
            <a:off x="4086143" y="3055806"/>
            <a:ext cx="332142" cy="261610"/>
          </a:xfrm>
          <a:prstGeom prst="rect">
            <a:avLst/>
          </a:prstGeom>
        </p:spPr>
        <p:txBody>
          <a:bodyPr wrap="none" rtlCol="0">
            <a:spAutoFit/>
          </a:bodyPr>
          <a:lstStyle/>
          <a:p>
            <a:pPr algn="l">
              <a:spcAft>
                <a:spcPts val="600"/>
              </a:spcAft>
            </a:pPr>
            <a:r>
              <a:rPr lang="en-US" sz="1100" b="1"/>
              <a:t>C2</a:t>
            </a:r>
          </a:p>
        </p:txBody>
      </p:sp>
      <p:sp>
        <p:nvSpPr>
          <p:cNvPr id="7" name="TextBox 6">
            <a:extLst>
              <a:ext uri="{FF2B5EF4-FFF2-40B4-BE49-F238E27FC236}">
                <a16:creationId xmlns:a16="http://schemas.microsoft.com/office/drawing/2014/main" id="{39B37FFA-EFE0-26F6-FF71-F2448BE35811}"/>
              </a:ext>
              <a:ext uri="{C183D7F6-B498-43B3-948B-1728B52AA6E4}">
                <adec:decorative xmlns:adec="http://schemas.microsoft.com/office/drawing/2017/decorative" val="0"/>
              </a:ext>
            </a:extLst>
          </p:cNvPr>
          <p:cNvSpPr txBox="1"/>
          <p:nvPr/>
        </p:nvSpPr>
        <p:spPr>
          <a:xfrm>
            <a:off x="3992367" y="3289955"/>
            <a:ext cx="519694" cy="338554"/>
          </a:xfrm>
          <a:prstGeom prst="rect">
            <a:avLst/>
          </a:prstGeom>
        </p:spPr>
        <p:txBody>
          <a:bodyPr wrap="none" rtlCol="0">
            <a:spAutoFit/>
          </a:bodyPr>
          <a:lstStyle/>
          <a:p>
            <a:pPr algn="l">
              <a:spcAft>
                <a:spcPts val="600"/>
              </a:spcAft>
            </a:pPr>
            <a:r>
              <a:rPr lang="en-US" sz="1600" b="1">
                <a:solidFill>
                  <a:schemeClr val="tx2"/>
                </a:solidFill>
              </a:rPr>
              <a:t>84%</a:t>
            </a:r>
          </a:p>
        </p:txBody>
      </p:sp>
      <p:sp>
        <p:nvSpPr>
          <p:cNvPr id="28" name="TextBox 27">
            <a:extLst>
              <a:ext uri="{FF2B5EF4-FFF2-40B4-BE49-F238E27FC236}">
                <a16:creationId xmlns:a16="http://schemas.microsoft.com/office/drawing/2014/main" id="{E63C71AC-C789-674E-988B-237BD967264A}"/>
              </a:ext>
              <a:ext uri="{C183D7F6-B498-43B3-948B-1728B52AA6E4}">
                <adec:decorative xmlns:adec="http://schemas.microsoft.com/office/drawing/2017/decorative" val="0"/>
              </a:ext>
            </a:extLst>
          </p:cNvPr>
          <p:cNvSpPr txBox="1"/>
          <p:nvPr/>
        </p:nvSpPr>
        <p:spPr>
          <a:xfrm>
            <a:off x="4463768" y="3226520"/>
            <a:ext cx="1867066" cy="430887"/>
          </a:xfrm>
          <a:prstGeom prst="rect">
            <a:avLst/>
          </a:prstGeom>
        </p:spPr>
        <p:txBody>
          <a:bodyPr wrap="square" rtlCol="0">
            <a:spAutoFit/>
          </a:bodyPr>
          <a:lstStyle/>
          <a:p>
            <a:pPr algn="l">
              <a:spcAft>
                <a:spcPts val="600"/>
              </a:spcAft>
            </a:pPr>
            <a:r>
              <a:rPr lang="en-US" sz="1100" dirty="0">
                <a:solidFill>
                  <a:schemeClr val="accent3"/>
                </a:solidFill>
              </a:rPr>
              <a:t>of participants felt the frequency of coaching was ‘about right.’ </a:t>
            </a:r>
          </a:p>
        </p:txBody>
      </p:sp>
      <p:sp>
        <p:nvSpPr>
          <p:cNvPr id="12" name="Right Brace 11">
            <a:extLst>
              <a:ext uri="{FF2B5EF4-FFF2-40B4-BE49-F238E27FC236}">
                <a16:creationId xmlns:a16="http://schemas.microsoft.com/office/drawing/2014/main" id="{998D28C5-758B-CD69-2602-749859A781C1}"/>
              </a:ext>
              <a:ext uri="{C183D7F6-B498-43B3-948B-1728B52AA6E4}">
                <adec:decorative xmlns:adec="http://schemas.microsoft.com/office/drawing/2017/decorative" val="1"/>
              </a:ext>
            </a:extLst>
          </p:cNvPr>
          <p:cNvSpPr/>
          <p:nvPr/>
        </p:nvSpPr>
        <p:spPr>
          <a:xfrm rot="5400000">
            <a:off x="4713718" y="-871325"/>
            <a:ext cx="338555" cy="9189708"/>
          </a:xfrm>
          <a:prstGeom prst="rightBrace">
            <a:avLst>
              <a:gd name="adj1" fmla="val 65833"/>
              <a:gd name="adj2" fmla="val 50000"/>
            </a:avLst>
          </a:prstGeom>
          <a:ln w="19050" cap="flat" cmpd="sng" algn="ctr">
            <a:solidFill>
              <a:schemeClr val="tx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24" name="Rectangle 23">
            <a:extLst>
              <a:ext uri="{FF2B5EF4-FFF2-40B4-BE49-F238E27FC236}">
                <a16:creationId xmlns:a16="http://schemas.microsoft.com/office/drawing/2014/main" id="{4A7D410B-6F09-56AC-283A-EE47B8E927DE}"/>
              </a:ext>
              <a:ext uri="{C183D7F6-B498-43B3-948B-1728B52AA6E4}">
                <adec:decorative xmlns:adec="http://schemas.microsoft.com/office/drawing/2017/decorative" val="0"/>
              </a:ext>
            </a:extLst>
          </p:cNvPr>
          <p:cNvSpPr/>
          <p:nvPr/>
        </p:nvSpPr>
        <p:spPr>
          <a:xfrm>
            <a:off x="639724" y="3976713"/>
            <a:ext cx="8295497" cy="233014"/>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100" b="1" dirty="0">
                <a:solidFill>
                  <a:schemeClr val="tx1"/>
                </a:solidFill>
              </a:rPr>
              <a:t>Participants highly valued their experiences with the FLP coaches </a:t>
            </a:r>
          </a:p>
        </p:txBody>
      </p:sp>
      <p:sp>
        <p:nvSpPr>
          <p:cNvPr id="15" name="TextBox 14">
            <a:extLst>
              <a:ext uri="{FF2B5EF4-FFF2-40B4-BE49-F238E27FC236}">
                <a16:creationId xmlns:a16="http://schemas.microsoft.com/office/drawing/2014/main" id="{D0665E90-0C0C-2062-F2F6-7F706B408991}"/>
              </a:ext>
              <a:ext uri="{C183D7F6-B498-43B3-948B-1728B52AA6E4}">
                <adec:decorative xmlns:adec="http://schemas.microsoft.com/office/drawing/2017/decorative" val="0"/>
              </a:ext>
            </a:extLst>
          </p:cNvPr>
          <p:cNvSpPr txBox="1"/>
          <p:nvPr/>
        </p:nvSpPr>
        <p:spPr>
          <a:xfrm>
            <a:off x="742696" y="4483244"/>
            <a:ext cx="606256" cy="400110"/>
          </a:xfrm>
          <a:prstGeom prst="rect">
            <a:avLst/>
          </a:prstGeom>
        </p:spPr>
        <p:txBody>
          <a:bodyPr wrap="none" rtlCol="0">
            <a:spAutoFit/>
          </a:bodyPr>
          <a:lstStyle/>
          <a:p>
            <a:pPr algn="l">
              <a:spcAft>
                <a:spcPts val="600"/>
              </a:spcAft>
            </a:pPr>
            <a:r>
              <a:rPr lang="en-US" sz="2000" b="1">
                <a:solidFill>
                  <a:schemeClr val="tx2"/>
                </a:solidFill>
              </a:rPr>
              <a:t>90%</a:t>
            </a:r>
          </a:p>
        </p:txBody>
      </p:sp>
      <p:sp>
        <p:nvSpPr>
          <p:cNvPr id="14" name="TextBox 13">
            <a:extLst>
              <a:ext uri="{FF2B5EF4-FFF2-40B4-BE49-F238E27FC236}">
                <a16:creationId xmlns:a16="http://schemas.microsoft.com/office/drawing/2014/main" id="{44DD7621-B530-C7A7-7F53-7D3FDB80EB63}"/>
              </a:ext>
              <a:ext uri="{C183D7F6-B498-43B3-948B-1728B52AA6E4}">
                <adec:decorative xmlns:adec="http://schemas.microsoft.com/office/drawing/2017/decorative" val="0"/>
              </a:ext>
            </a:extLst>
          </p:cNvPr>
          <p:cNvSpPr txBox="1"/>
          <p:nvPr/>
        </p:nvSpPr>
        <p:spPr>
          <a:xfrm>
            <a:off x="1348952" y="4452467"/>
            <a:ext cx="2627453" cy="600164"/>
          </a:xfrm>
          <a:prstGeom prst="rect">
            <a:avLst/>
          </a:prstGeom>
        </p:spPr>
        <p:txBody>
          <a:bodyPr wrap="square" rtlCol="0">
            <a:spAutoFit/>
          </a:bodyPr>
          <a:lstStyle/>
          <a:p>
            <a:pPr algn="l">
              <a:spcAft>
                <a:spcPts val="600"/>
              </a:spcAft>
            </a:pPr>
            <a:r>
              <a:rPr lang="en-US" sz="1100" dirty="0">
                <a:solidFill>
                  <a:schemeClr val="accent3"/>
                </a:solidFill>
              </a:rPr>
              <a:t>Across both cohorts felt that their leadership practice had  improved as a result of the coaching</a:t>
            </a:r>
            <a:endParaRPr lang="en-US" sz="1100" baseline="30000" dirty="0">
              <a:solidFill>
                <a:schemeClr val="accent3"/>
              </a:solidFill>
            </a:endParaRPr>
          </a:p>
        </p:txBody>
      </p:sp>
      <p:sp>
        <p:nvSpPr>
          <p:cNvPr id="17" name="TextBox 16">
            <a:extLst>
              <a:ext uri="{FF2B5EF4-FFF2-40B4-BE49-F238E27FC236}">
                <a16:creationId xmlns:a16="http://schemas.microsoft.com/office/drawing/2014/main" id="{4C6A85CF-9341-2CA5-6D59-AE7EF77167B0}"/>
              </a:ext>
              <a:ext uri="{C183D7F6-B498-43B3-948B-1728B52AA6E4}">
                <adec:decorative xmlns:adec="http://schemas.microsoft.com/office/drawing/2017/decorative" val="0"/>
              </a:ext>
            </a:extLst>
          </p:cNvPr>
          <p:cNvSpPr txBox="1"/>
          <p:nvPr/>
        </p:nvSpPr>
        <p:spPr>
          <a:xfrm>
            <a:off x="742696" y="5197375"/>
            <a:ext cx="606256" cy="400110"/>
          </a:xfrm>
          <a:prstGeom prst="rect">
            <a:avLst/>
          </a:prstGeom>
        </p:spPr>
        <p:txBody>
          <a:bodyPr wrap="none" rtlCol="0">
            <a:spAutoFit/>
          </a:bodyPr>
          <a:lstStyle/>
          <a:p>
            <a:pPr algn="l">
              <a:spcAft>
                <a:spcPts val="600"/>
              </a:spcAft>
            </a:pPr>
            <a:r>
              <a:rPr lang="en-US" sz="2000" b="1">
                <a:solidFill>
                  <a:schemeClr val="tx2"/>
                </a:solidFill>
              </a:rPr>
              <a:t>93%</a:t>
            </a:r>
          </a:p>
        </p:txBody>
      </p:sp>
      <p:sp>
        <p:nvSpPr>
          <p:cNvPr id="18" name="TextBox 17">
            <a:extLst>
              <a:ext uri="{FF2B5EF4-FFF2-40B4-BE49-F238E27FC236}">
                <a16:creationId xmlns:a16="http://schemas.microsoft.com/office/drawing/2014/main" id="{55E11937-349C-821F-AEDA-B056E7D2ACE9}"/>
              </a:ext>
              <a:ext uri="{C183D7F6-B498-43B3-948B-1728B52AA6E4}">
                <adec:decorative xmlns:adec="http://schemas.microsoft.com/office/drawing/2017/decorative" val="0"/>
              </a:ext>
            </a:extLst>
          </p:cNvPr>
          <p:cNvSpPr txBox="1"/>
          <p:nvPr/>
        </p:nvSpPr>
        <p:spPr>
          <a:xfrm>
            <a:off x="1348953" y="5148086"/>
            <a:ext cx="2337734" cy="600164"/>
          </a:xfrm>
          <a:prstGeom prst="rect">
            <a:avLst/>
          </a:prstGeom>
        </p:spPr>
        <p:txBody>
          <a:bodyPr wrap="square" rtlCol="0">
            <a:spAutoFit/>
          </a:bodyPr>
          <a:lstStyle/>
          <a:p>
            <a:pPr algn="l">
              <a:spcAft>
                <a:spcPts val="600"/>
              </a:spcAft>
            </a:pPr>
            <a:r>
              <a:rPr lang="en-US" sz="1100" dirty="0">
                <a:solidFill>
                  <a:schemeClr val="accent3"/>
                </a:solidFill>
              </a:rPr>
              <a:t>Across both cohorts said their leadership coach positively contributed to their leadership development</a:t>
            </a:r>
            <a:endParaRPr lang="en-US" sz="1100" baseline="30000" dirty="0">
              <a:solidFill>
                <a:schemeClr val="accent3"/>
              </a:solidFill>
            </a:endParaRPr>
          </a:p>
        </p:txBody>
      </p:sp>
      <p:sp>
        <p:nvSpPr>
          <p:cNvPr id="22" name="Rounded Rectangular Callout 21">
            <a:extLst>
              <a:ext uri="{FF2B5EF4-FFF2-40B4-BE49-F238E27FC236}">
                <a16:creationId xmlns:a16="http://schemas.microsoft.com/office/drawing/2014/main" id="{C7969F01-0B1E-C614-920B-D4C0B42D0431}"/>
              </a:ext>
              <a:ext uri="{C183D7F6-B498-43B3-948B-1728B52AA6E4}">
                <adec:decorative xmlns:adec="http://schemas.microsoft.com/office/drawing/2017/decorative" val="0"/>
              </a:ext>
            </a:extLst>
          </p:cNvPr>
          <p:cNvSpPr/>
          <p:nvPr/>
        </p:nvSpPr>
        <p:spPr>
          <a:xfrm>
            <a:off x="3755245" y="4425520"/>
            <a:ext cx="2035955" cy="1691333"/>
          </a:xfrm>
          <a:prstGeom prst="wedgeRoundRectCallout">
            <a:avLst>
              <a:gd name="adj1" fmla="val -19696"/>
              <a:gd name="adj2" fmla="val 59763"/>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100" dirty="0">
                <a:solidFill>
                  <a:schemeClr val="tx1"/>
                </a:solidFill>
              </a:rPr>
              <a:t>I feel that having a leadership coach has been great. It really helped me identify my strengths and weaknesses and has allowed me to become a better person both personally and professionally. (Participant – Cohort 1) </a:t>
            </a:r>
          </a:p>
          <a:p>
            <a:pPr algn="l">
              <a:spcAft>
                <a:spcPts val="600"/>
              </a:spcAft>
            </a:pPr>
            <a:endParaRPr lang="en-US" sz="1100" dirty="0">
              <a:solidFill>
                <a:schemeClr val="tx1"/>
              </a:solidFill>
            </a:endParaRPr>
          </a:p>
        </p:txBody>
      </p:sp>
      <p:sp>
        <p:nvSpPr>
          <p:cNvPr id="19" name="Rounded Rectangular Callout 18">
            <a:extLst>
              <a:ext uri="{FF2B5EF4-FFF2-40B4-BE49-F238E27FC236}">
                <a16:creationId xmlns:a16="http://schemas.microsoft.com/office/drawing/2014/main" id="{C84E30AD-B724-706C-3CED-54F75EF43214}"/>
              </a:ext>
              <a:ext uri="{C183D7F6-B498-43B3-948B-1728B52AA6E4}">
                <adec:decorative xmlns:adec="http://schemas.microsoft.com/office/drawing/2017/decorative" val="0"/>
              </a:ext>
            </a:extLst>
          </p:cNvPr>
          <p:cNvSpPr/>
          <p:nvPr/>
        </p:nvSpPr>
        <p:spPr>
          <a:xfrm>
            <a:off x="5959845" y="4362816"/>
            <a:ext cx="2975375" cy="931152"/>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I have found the coaching, and access to the other coaches during the professional development to be invaluable and an asset to my development as a school leader. (Participant – Cohort 2)</a:t>
            </a:r>
            <a:endParaRPr lang="en-US" sz="1100" baseline="30000" dirty="0">
              <a:solidFill>
                <a:schemeClr val="tx1"/>
              </a:solidFill>
            </a:endParaRPr>
          </a:p>
        </p:txBody>
      </p:sp>
      <p:sp>
        <p:nvSpPr>
          <p:cNvPr id="5" name="Rounded Rectangular Callout 4">
            <a:extLst>
              <a:ext uri="{FF2B5EF4-FFF2-40B4-BE49-F238E27FC236}">
                <a16:creationId xmlns:a16="http://schemas.microsoft.com/office/drawing/2014/main" id="{A76DCD2F-600D-9F6E-95C0-A1F2880977E0}"/>
              </a:ext>
              <a:ext uri="{C183D7F6-B498-43B3-948B-1728B52AA6E4}">
                <adec:decorative xmlns:adec="http://schemas.microsoft.com/office/drawing/2017/decorative" val="0"/>
              </a:ext>
            </a:extLst>
          </p:cNvPr>
          <p:cNvSpPr/>
          <p:nvPr/>
        </p:nvSpPr>
        <p:spPr>
          <a:xfrm>
            <a:off x="6269299" y="5542229"/>
            <a:ext cx="2360297" cy="544485"/>
          </a:xfrm>
          <a:prstGeom prst="wedgeRoundRectCallout">
            <a:avLst>
              <a:gd name="adj1" fmla="val 23046"/>
              <a:gd name="adj2" fmla="val 77572"/>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It’s been amazing, reliable and inspiring! (Participant – Cohort 2)</a:t>
            </a:r>
            <a:endParaRPr lang="en-US" sz="1100" baseline="30000" dirty="0">
              <a:solidFill>
                <a:schemeClr val="tx1"/>
              </a:solidFill>
            </a:endParaRPr>
          </a:p>
        </p:txBody>
      </p:sp>
      <p:sp>
        <p:nvSpPr>
          <p:cNvPr id="4" name="Slide Number Placeholder 3">
            <a:extLst>
              <a:ext uri="{FF2B5EF4-FFF2-40B4-BE49-F238E27FC236}">
                <a16:creationId xmlns:a16="http://schemas.microsoft.com/office/drawing/2014/main" id="{3C1CC00C-9B3E-1C14-1DF1-862E9C4D70E2}"/>
              </a:ext>
            </a:extLst>
          </p:cNvPr>
          <p:cNvSpPr>
            <a:spLocks noGrp="1"/>
          </p:cNvSpPr>
          <p:nvPr>
            <p:ph type="sldNum" sz="quarter" idx="11"/>
          </p:nvPr>
        </p:nvSpPr>
        <p:spPr/>
        <p:txBody>
          <a:bodyPr/>
          <a:lstStyle/>
          <a:p>
            <a:fld id="{2ED7E6EB-FFB6-2B46-ABEA-442EF21ADA9F}" type="slidenum">
              <a:rPr lang="en-US" smtClean="0"/>
              <a:pPr/>
              <a:t>26</a:t>
            </a:fld>
            <a:endParaRPr lang="en-US"/>
          </a:p>
        </p:txBody>
      </p:sp>
    </p:spTree>
    <p:extLst>
      <p:ext uri="{BB962C8B-B14F-4D97-AF65-F5344CB8AC3E}">
        <p14:creationId xmlns:p14="http://schemas.microsoft.com/office/powerpoint/2010/main" val="3278608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A911E-116A-E8B8-ED2D-7179A3752CD9}"/>
              </a:ext>
            </a:extLst>
          </p:cNvPr>
          <p:cNvSpPr>
            <a:spLocks noGrp="1"/>
          </p:cNvSpPr>
          <p:nvPr>
            <p:ph type="title"/>
          </p:nvPr>
        </p:nvSpPr>
        <p:spPr>
          <a:xfrm>
            <a:off x="165148" y="183420"/>
            <a:ext cx="9575704" cy="369332"/>
          </a:xfrm>
        </p:spPr>
        <p:txBody>
          <a:bodyPr/>
          <a:lstStyle/>
          <a:p>
            <a:r>
              <a:rPr lang="en-US"/>
              <a:t>Peer networking  </a:t>
            </a:r>
          </a:p>
        </p:txBody>
      </p:sp>
      <p:sp>
        <p:nvSpPr>
          <p:cNvPr id="14" name="Round Same-side Corner of Rectangle 13">
            <a:extLst>
              <a:ext uri="{FF2B5EF4-FFF2-40B4-BE49-F238E27FC236}">
                <a16:creationId xmlns:a16="http://schemas.microsoft.com/office/drawing/2014/main" id="{659A9882-0FCF-8927-A991-13EA661DA392}"/>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dirty="0">
                <a:solidFill>
                  <a:schemeClr val="tx2"/>
                </a:solidFill>
              </a:rPr>
              <a:t>Program components</a:t>
            </a:r>
          </a:p>
        </p:txBody>
      </p:sp>
      <p:sp>
        <p:nvSpPr>
          <p:cNvPr id="2" name="Text Placeholder 1">
            <a:extLst>
              <a:ext uri="{FF2B5EF4-FFF2-40B4-BE49-F238E27FC236}">
                <a16:creationId xmlns:a16="http://schemas.microsoft.com/office/drawing/2014/main" id="{E08DB02C-C287-2A0E-7B20-C9248AC55C00}"/>
              </a:ext>
            </a:extLst>
          </p:cNvPr>
          <p:cNvSpPr>
            <a:spLocks noGrp="1"/>
          </p:cNvSpPr>
          <p:nvPr>
            <p:ph type="body" sz="quarter" idx="13"/>
          </p:nvPr>
        </p:nvSpPr>
        <p:spPr>
          <a:xfrm>
            <a:off x="165148" y="557829"/>
            <a:ext cx="9575704" cy="492443"/>
          </a:xfrm>
        </p:spPr>
        <p:txBody>
          <a:bodyPr/>
          <a:lstStyle/>
          <a:p>
            <a:r>
              <a:rPr lang="en-US"/>
              <a:t>Most participants found the peer networking opportunities to be valuable and enduring post program. Those who attended the workshops virtually, or who did not </a:t>
            </a:r>
            <a:r>
              <a:rPr lang="en-US" err="1"/>
              <a:t>prioritise</a:t>
            </a:r>
            <a:r>
              <a:rPr lang="en-US"/>
              <a:t> their peer network clusters, reported a lower sense of belonging with their cohort. </a:t>
            </a:r>
          </a:p>
        </p:txBody>
      </p:sp>
      <p:sp>
        <p:nvSpPr>
          <p:cNvPr id="21" name="TextBox 20">
            <a:extLst>
              <a:ext uri="{FF2B5EF4-FFF2-40B4-BE49-F238E27FC236}">
                <a16:creationId xmlns:a16="http://schemas.microsoft.com/office/drawing/2014/main" id="{DB0D902D-8657-5EB1-C260-BDEC6661DB6E}"/>
              </a:ext>
            </a:extLst>
          </p:cNvPr>
          <p:cNvSpPr txBox="1"/>
          <p:nvPr/>
        </p:nvSpPr>
        <p:spPr>
          <a:xfrm>
            <a:off x="202156" y="1088768"/>
            <a:ext cx="1544012" cy="276999"/>
          </a:xfrm>
          <a:prstGeom prst="rect">
            <a:avLst/>
          </a:prstGeom>
        </p:spPr>
        <p:txBody>
          <a:bodyPr wrap="none" rtlCol="0">
            <a:spAutoFit/>
          </a:bodyPr>
          <a:lstStyle/>
          <a:p>
            <a:pPr algn="l">
              <a:spcAft>
                <a:spcPts val="600"/>
              </a:spcAft>
            </a:pPr>
            <a:r>
              <a:rPr lang="en-US" sz="1200" b="1" dirty="0">
                <a:solidFill>
                  <a:schemeClr val="tx2"/>
                </a:solidFill>
              </a:rPr>
              <a:t>Peer learning clusters </a:t>
            </a:r>
          </a:p>
        </p:txBody>
      </p:sp>
      <p:sp>
        <p:nvSpPr>
          <p:cNvPr id="12" name="Rectangle 11">
            <a:extLst>
              <a:ext uri="{FF2B5EF4-FFF2-40B4-BE49-F238E27FC236}">
                <a16:creationId xmlns:a16="http://schemas.microsoft.com/office/drawing/2014/main" id="{3D5DB1D6-0F8A-DEA8-6307-3EBC343E1D0F}"/>
              </a:ext>
            </a:extLst>
          </p:cNvPr>
          <p:cNvSpPr/>
          <p:nvPr/>
        </p:nvSpPr>
        <p:spPr>
          <a:xfrm>
            <a:off x="201531" y="1336467"/>
            <a:ext cx="5391617" cy="1339452"/>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100" dirty="0">
                <a:solidFill>
                  <a:schemeClr val="tx1"/>
                </a:solidFill>
              </a:rPr>
              <a:t>The peer learning clusters were designed to encourage and facilitate collateral learning and build networks between participants. Groups were made up of 3-4 participants who were expected to meet at least 7 times throughout the course of the program to unpack and develop their learning from the workshops and individual coaching sessions. The cluster sessions were designed to be self directed and arranged by group members. </a:t>
            </a:r>
          </a:p>
          <a:p>
            <a:pPr>
              <a:spcAft>
                <a:spcPts val="600"/>
              </a:spcAft>
            </a:pPr>
            <a:r>
              <a:rPr lang="en-US" sz="1100" dirty="0">
                <a:solidFill>
                  <a:schemeClr val="tx1"/>
                </a:solidFill>
              </a:rPr>
              <a:t>In cases where participants were unable to attend the peer learning clusters, they attributed this to inconvenient and ‘out of hours’ timing of the sessions.</a:t>
            </a:r>
          </a:p>
        </p:txBody>
      </p:sp>
      <p:sp>
        <p:nvSpPr>
          <p:cNvPr id="5" name="Rectangle 4">
            <a:extLst>
              <a:ext uri="{FF2B5EF4-FFF2-40B4-BE49-F238E27FC236}">
                <a16:creationId xmlns:a16="http://schemas.microsoft.com/office/drawing/2014/main" id="{4E939DCF-833D-F93D-4CED-0468988E5BC7}"/>
              </a:ext>
            </a:extLst>
          </p:cNvPr>
          <p:cNvSpPr/>
          <p:nvPr/>
        </p:nvSpPr>
        <p:spPr>
          <a:xfrm>
            <a:off x="212557" y="2729296"/>
            <a:ext cx="2588511" cy="255991"/>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100" b="1" dirty="0">
                <a:solidFill>
                  <a:schemeClr val="tx1"/>
                </a:solidFill>
              </a:rPr>
              <a:t>Cohort 1 </a:t>
            </a:r>
          </a:p>
        </p:txBody>
      </p:sp>
      <p:sp>
        <p:nvSpPr>
          <p:cNvPr id="16" name="TextBox 15">
            <a:extLst>
              <a:ext uri="{FF2B5EF4-FFF2-40B4-BE49-F238E27FC236}">
                <a16:creationId xmlns:a16="http://schemas.microsoft.com/office/drawing/2014/main" id="{4144BCFF-176B-545E-F793-A9CD924F1FDA}"/>
              </a:ext>
            </a:extLst>
          </p:cNvPr>
          <p:cNvSpPr txBox="1"/>
          <p:nvPr/>
        </p:nvSpPr>
        <p:spPr>
          <a:xfrm>
            <a:off x="201531" y="3038664"/>
            <a:ext cx="2599536" cy="446276"/>
          </a:xfrm>
          <a:prstGeom prst="rect">
            <a:avLst/>
          </a:prstGeom>
        </p:spPr>
        <p:txBody>
          <a:bodyPr wrap="square" rtlCol="0">
            <a:spAutoFit/>
          </a:bodyPr>
          <a:lstStyle/>
          <a:p>
            <a:pPr algn="l">
              <a:spcAft>
                <a:spcPts val="600"/>
              </a:spcAft>
            </a:pPr>
            <a:r>
              <a:rPr lang="en-US" sz="1200" b="1" dirty="0">
                <a:solidFill>
                  <a:schemeClr val="accent4"/>
                </a:solidFill>
              </a:rPr>
              <a:t>85% </a:t>
            </a:r>
            <a:r>
              <a:rPr lang="en-US" sz="1100" dirty="0"/>
              <a:t>of participants met less than 3 times over the year </a:t>
            </a:r>
          </a:p>
        </p:txBody>
      </p:sp>
      <p:sp>
        <p:nvSpPr>
          <p:cNvPr id="23" name="TextBox 22">
            <a:extLst>
              <a:ext uri="{FF2B5EF4-FFF2-40B4-BE49-F238E27FC236}">
                <a16:creationId xmlns:a16="http://schemas.microsoft.com/office/drawing/2014/main" id="{33D318CB-D0F6-5136-99E3-B2E5EC0C48E8}"/>
              </a:ext>
            </a:extLst>
          </p:cNvPr>
          <p:cNvSpPr txBox="1"/>
          <p:nvPr/>
        </p:nvSpPr>
        <p:spPr>
          <a:xfrm>
            <a:off x="212571" y="3453810"/>
            <a:ext cx="2588494" cy="615553"/>
          </a:xfrm>
          <a:prstGeom prst="rect">
            <a:avLst/>
          </a:prstGeom>
        </p:spPr>
        <p:txBody>
          <a:bodyPr wrap="square" rtlCol="0">
            <a:spAutoFit/>
          </a:bodyPr>
          <a:lstStyle/>
          <a:p>
            <a:pPr algn="l">
              <a:spcAft>
                <a:spcPts val="600"/>
              </a:spcAft>
            </a:pPr>
            <a:r>
              <a:rPr lang="en-US" sz="1200" b="1" dirty="0">
                <a:solidFill>
                  <a:schemeClr val="tx2"/>
                </a:solidFill>
              </a:rPr>
              <a:t>44% </a:t>
            </a:r>
            <a:r>
              <a:rPr lang="en-US" sz="1100" dirty="0"/>
              <a:t>agree/strongly agree that the peer learning clusters had a positive impact on their leadership development </a:t>
            </a:r>
          </a:p>
        </p:txBody>
      </p:sp>
      <p:sp>
        <p:nvSpPr>
          <p:cNvPr id="24" name="TextBox 23">
            <a:extLst>
              <a:ext uri="{FF2B5EF4-FFF2-40B4-BE49-F238E27FC236}">
                <a16:creationId xmlns:a16="http://schemas.microsoft.com/office/drawing/2014/main" id="{05C7C608-3ECC-E29A-020E-038DE9E50C8E}"/>
              </a:ext>
            </a:extLst>
          </p:cNvPr>
          <p:cNvSpPr txBox="1"/>
          <p:nvPr/>
        </p:nvSpPr>
        <p:spPr>
          <a:xfrm>
            <a:off x="200907" y="4037576"/>
            <a:ext cx="2634679" cy="1107996"/>
          </a:xfrm>
          <a:prstGeom prst="rect">
            <a:avLst/>
          </a:prstGeom>
        </p:spPr>
        <p:txBody>
          <a:bodyPr wrap="square" rtlCol="0">
            <a:spAutoFit/>
          </a:bodyPr>
          <a:lstStyle/>
          <a:p>
            <a:pPr algn="l">
              <a:spcAft>
                <a:spcPts val="600"/>
              </a:spcAft>
            </a:pPr>
            <a:r>
              <a:rPr lang="en-US" sz="1100" dirty="0"/>
              <a:t>Following our evaluation of Cohort 1, we concluded that the intent of the peer learning clusters was sound, but that execution could be improved by defining coordination responsibilities clearly and encouraging the clusters through advocacy from coaches. </a:t>
            </a:r>
          </a:p>
        </p:txBody>
      </p:sp>
      <p:sp>
        <p:nvSpPr>
          <p:cNvPr id="18" name="Rounded Rectangular Callout 17">
            <a:extLst>
              <a:ext uri="{FF2B5EF4-FFF2-40B4-BE49-F238E27FC236}">
                <a16:creationId xmlns:a16="http://schemas.microsoft.com/office/drawing/2014/main" id="{B0EC11F2-C1D7-D46C-36BB-CC6B0D346295}"/>
              </a:ext>
            </a:extLst>
          </p:cNvPr>
          <p:cNvSpPr/>
          <p:nvPr/>
        </p:nvSpPr>
        <p:spPr>
          <a:xfrm>
            <a:off x="194199" y="5198355"/>
            <a:ext cx="2606866" cy="788955"/>
          </a:xfrm>
          <a:prstGeom prst="wedgeRoundRectCallout">
            <a:avLst>
              <a:gd name="adj1" fmla="val -35636"/>
              <a:gd name="adj2" fmla="val 68106"/>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I felt there was no accountability for the peer learning clusters therefore we did not engage as much. (Participant – Cohort 1)</a:t>
            </a:r>
            <a:endParaRPr lang="en-US" sz="1100" baseline="30000" dirty="0">
              <a:solidFill>
                <a:schemeClr val="tx1"/>
              </a:solidFill>
            </a:endParaRPr>
          </a:p>
        </p:txBody>
      </p:sp>
      <p:sp>
        <p:nvSpPr>
          <p:cNvPr id="7" name="Rectangle 6">
            <a:extLst>
              <a:ext uri="{FF2B5EF4-FFF2-40B4-BE49-F238E27FC236}">
                <a16:creationId xmlns:a16="http://schemas.microsoft.com/office/drawing/2014/main" id="{2DB0DE5E-66E3-8BE4-F200-1999F4336305}"/>
              </a:ext>
            </a:extLst>
          </p:cNvPr>
          <p:cNvSpPr/>
          <p:nvPr/>
        </p:nvSpPr>
        <p:spPr>
          <a:xfrm>
            <a:off x="3004867" y="2730631"/>
            <a:ext cx="2599309" cy="238402"/>
          </a:xfrm>
          <a:prstGeom prst="rect">
            <a:avLst/>
          </a:prstGeom>
          <a:solidFill>
            <a:schemeClr val="accent2"/>
          </a:solidFill>
          <a:ln w="9525" cap="flat" cmpd="sng" algn="ctr">
            <a:solidFill>
              <a:schemeClr val="accent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100" b="1" dirty="0">
                <a:solidFill>
                  <a:schemeClr val="tx1"/>
                </a:solidFill>
              </a:rPr>
              <a:t>Cohort 2 </a:t>
            </a:r>
          </a:p>
        </p:txBody>
      </p:sp>
      <p:sp>
        <p:nvSpPr>
          <p:cNvPr id="17" name="TextBox 16">
            <a:extLst>
              <a:ext uri="{FF2B5EF4-FFF2-40B4-BE49-F238E27FC236}">
                <a16:creationId xmlns:a16="http://schemas.microsoft.com/office/drawing/2014/main" id="{53234F1A-650B-3E8F-33D3-3060A3B787C0}"/>
              </a:ext>
            </a:extLst>
          </p:cNvPr>
          <p:cNvSpPr txBox="1"/>
          <p:nvPr/>
        </p:nvSpPr>
        <p:spPr>
          <a:xfrm>
            <a:off x="3015669" y="3007534"/>
            <a:ext cx="2588494" cy="446276"/>
          </a:xfrm>
          <a:prstGeom prst="rect">
            <a:avLst/>
          </a:prstGeom>
        </p:spPr>
        <p:txBody>
          <a:bodyPr wrap="square" rtlCol="0">
            <a:spAutoFit/>
          </a:bodyPr>
          <a:lstStyle/>
          <a:p>
            <a:pPr algn="l">
              <a:spcAft>
                <a:spcPts val="600"/>
              </a:spcAft>
            </a:pPr>
            <a:r>
              <a:rPr lang="en-US" sz="1200" b="1" dirty="0">
                <a:solidFill>
                  <a:schemeClr val="tx2"/>
                </a:solidFill>
              </a:rPr>
              <a:t>70% </a:t>
            </a:r>
            <a:r>
              <a:rPr lang="en-US" sz="1100" dirty="0"/>
              <a:t>of participants met at least 4 or more times over the year </a:t>
            </a:r>
          </a:p>
        </p:txBody>
      </p:sp>
      <p:sp>
        <p:nvSpPr>
          <p:cNvPr id="19" name="TextBox 18">
            <a:extLst>
              <a:ext uri="{FF2B5EF4-FFF2-40B4-BE49-F238E27FC236}">
                <a16:creationId xmlns:a16="http://schemas.microsoft.com/office/drawing/2014/main" id="{D9BF0BF7-4EAC-5600-CF9C-46C5E6F959E5}"/>
              </a:ext>
            </a:extLst>
          </p:cNvPr>
          <p:cNvSpPr txBox="1"/>
          <p:nvPr/>
        </p:nvSpPr>
        <p:spPr>
          <a:xfrm>
            <a:off x="3004854" y="3453810"/>
            <a:ext cx="2599309" cy="615553"/>
          </a:xfrm>
          <a:prstGeom prst="rect">
            <a:avLst/>
          </a:prstGeom>
        </p:spPr>
        <p:txBody>
          <a:bodyPr wrap="square" rtlCol="0">
            <a:spAutoFit/>
          </a:bodyPr>
          <a:lstStyle/>
          <a:p>
            <a:pPr algn="l">
              <a:spcAft>
                <a:spcPts val="600"/>
              </a:spcAft>
            </a:pPr>
            <a:r>
              <a:rPr lang="en-US" sz="1200" b="1">
                <a:solidFill>
                  <a:schemeClr val="tx2"/>
                </a:solidFill>
              </a:rPr>
              <a:t>98% </a:t>
            </a:r>
            <a:r>
              <a:rPr lang="en-US" sz="1100"/>
              <a:t>agree/strongly agree that the peer learning clusters had a positive impact on their leadership development</a:t>
            </a:r>
          </a:p>
        </p:txBody>
      </p:sp>
      <p:sp>
        <p:nvSpPr>
          <p:cNvPr id="25" name="TextBox 24">
            <a:extLst>
              <a:ext uri="{FF2B5EF4-FFF2-40B4-BE49-F238E27FC236}">
                <a16:creationId xmlns:a16="http://schemas.microsoft.com/office/drawing/2014/main" id="{5CEBA529-E433-22E6-A76C-3CB01F5A7968}"/>
              </a:ext>
            </a:extLst>
          </p:cNvPr>
          <p:cNvSpPr txBox="1"/>
          <p:nvPr/>
        </p:nvSpPr>
        <p:spPr>
          <a:xfrm>
            <a:off x="3004854" y="4065109"/>
            <a:ext cx="2542740" cy="1277273"/>
          </a:xfrm>
          <a:prstGeom prst="rect">
            <a:avLst/>
          </a:prstGeom>
        </p:spPr>
        <p:txBody>
          <a:bodyPr wrap="square" rtlCol="0">
            <a:spAutoFit/>
          </a:bodyPr>
          <a:lstStyle/>
          <a:p>
            <a:pPr algn="l">
              <a:spcAft>
                <a:spcPts val="600"/>
              </a:spcAft>
            </a:pPr>
            <a:r>
              <a:rPr lang="en-US" sz="1100"/>
              <a:t>In Cohort 2 there was a clearly defined peer learning approach provided to participants that detailed suggested topics for discussion, proposed cluster meeting dates and sample agendas for the sessions. These improvements are reflected in the higher rates of engagement in peer learning in Cohort 2. </a:t>
            </a:r>
          </a:p>
        </p:txBody>
      </p:sp>
      <p:sp>
        <p:nvSpPr>
          <p:cNvPr id="10" name="Rounded Rectangular Callout 9">
            <a:extLst>
              <a:ext uri="{FF2B5EF4-FFF2-40B4-BE49-F238E27FC236}">
                <a16:creationId xmlns:a16="http://schemas.microsoft.com/office/drawing/2014/main" id="{896514F9-C71B-ADA0-B58D-4E99F124E5BA}"/>
              </a:ext>
            </a:extLst>
          </p:cNvPr>
          <p:cNvSpPr/>
          <p:nvPr/>
        </p:nvSpPr>
        <p:spPr>
          <a:xfrm>
            <a:off x="3087680" y="5334101"/>
            <a:ext cx="2557111" cy="653209"/>
          </a:xfrm>
          <a:prstGeom prst="wedgeRoundRectCallout">
            <a:avLst>
              <a:gd name="adj1" fmla="val 31802"/>
              <a:gd name="adj2" fmla="val 66237"/>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I thought the groupings providing a mix from a variety of school backgrounds and states was essential (Participant – Cohort 2)</a:t>
            </a:r>
            <a:endParaRPr lang="en-US" sz="1100" baseline="30000" dirty="0">
              <a:solidFill>
                <a:schemeClr val="tx1"/>
              </a:solidFill>
            </a:endParaRPr>
          </a:p>
        </p:txBody>
      </p:sp>
      <p:cxnSp>
        <p:nvCxnSpPr>
          <p:cNvPr id="9" name="Straight Connector 8">
            <a:extLst>
              <a:ext uri="{FF2B5EF4-FFF2-40B4-BE49-F238E27FC236}">
                <a16:creationId xmlns:a16="http://schemas.microsoft.com/office/drawing/2014/main" id="{0B91D93D-9BC1-1E28-654E-6836F21E623F}"/>
              </a:ext>
              <a:ext uri="{C183D7F6-B498-43B3-948B-1728B52AA6E4}">
                <adec:decorative xmlns:adec="http://schemas.microsoft.com/office/drawing/2017/decorative" val="1"/>
              </a:ext>
            </a:extLst>
          </p:cNvPr>
          <p:cNvCxnSpPr>
            <a:cxnSpLocks/>
          </p:cNvCxnSpPr>
          <p:nvPr/>
        </p:nvCxnSpPr>
        <p:spPr>
          <a:xfrm>
            <a:off x="5807969" y="1164858"/>
            <a:ext cx="0" cy="4822452"/>
          </a:xfrm>
          <a:prstGeom prst="line">
            <a:avLst/>
          </a:prstGeom>
          <a:ln w="9525">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20B8569-7AA2-FF75-1154-60AA63D49019}"/>
              </a:ext>
            </a:extLst>
          </p:cNvPr>
          <p:cNvSpPr txBox="1"/>
          <p:nvPr/>
        </p:nvSpPr>
        <p:spPr>
          <a:xfrm>
            <a:off x="6011764" y="1087589"/>
            <a:ext cx="1543436" cy="276999"/>
          </a:xfrm>
          <a:prstGeom prst="rect">
            <a:avLst/>
          </a:prstGeom>
        </p:spPr>
        <p:txBody>
          <a:bodyPr wrap="none" rtlCol="0">
            <a:spAutoFit/>
          </a:bodyPr>
          <a:lstStyle/>
          <a:p>
            <a:pPr algn="l">
              <a:spcAft>
                <a:spcPts val="600"/>
              </a:spcAft>
            </a:pPr>
            <a:r>
              <a:rPr lang="en-US" sz="1200" b="1">
                <a:solidFill>
                  <a:schemeClr val="tx2"/>
                </a:solidFill>
              </a:rPr>
              <a:t>Workshop networking </a:t>
            </a:r>
          </a:p>
        </p:txBody>
      </p:sp>
      <p:sp>
        <p:nvSpPr>
          <p:cNvPr id="31" name="TextBox 30">
            <a:extLst>
              <a:ext uri="{FF2B5EF4-FFF2-40B4-BE49-F238E27FC236}">
                <a16:creationId xmlns:a16="http://schemas.microsoft.com/office/drawing/2014/main" id="{8D88ABAD-F036-679B-D300-D1A61AF19A04}"/>
              </a:ext>
            </a:extLst>
          </p:cNvPr>
          <p:cNvSpPr txBox="1"/>
          <p:nvPr/>
        </p:nvSpPr>
        <p:spPr>
          <a:xfrm>
            <a:off x="5983820" y="1443175"/>
            <a:ext cx="3681678" cy="1261884"/>
          </a:xfrm>
          <a:prstGeom prst="rect">
            <a:avLst/>
          </a:prstGeom>
        </p:spPr>
        <p:txBody>
          <a:bodyPr wrap="square" rtlCol="0">
            <a:spAutoFit/>
          </a:bodyPr>
          <a:lstStyle/>
          <a:p>
            <a:pPr>
              <a:spcAft>
                <a:spcPts val="600"/>
              </a:spcAft>
            </a:pPr>
            <a:r>
              <a:rPr lang="en-US" sz="1100"/>
              <a:t>Participants found the incidental conversations and networking at the in-person workshops to be highly valuable.  </a:t>
            </a:r>
          </a:p>
          <a:p>
            <a:pPr marL="171450" indent="-171450">
              <a:spcAft>
                <a:spcPts val="600"/>
              </a:spcAft>
              <a:buClr>
                <a:schemeClr val="tx2"/>
              </a:buClr>
              <a:buSzPct val="100000"/>
              <a:buFont typeface="Arial" panose="020B0604020202020204" pitchFamily="34" charset="0"/>
              <a:buChar char="•"/>
            </a:pPr>
            <a:r>
              <a:rPr lang="en-US" sz="1100"/>
              <a:t>Face to face connections were more impactful for peer networking building than the virtual workshops </a:t>
            </a:r>
          </a:p>
          <a:p>
            <a:pPr marL="171450" indent="-171450">
              <a:spcAft>
                <a:spcPts val="600"/>
              </a:spcAft>
              <a:buClr>
                <a:schemeClr val="tx2"/>
              </a:buClr>
              <a:buSzPct val="100000"/>
              <a:buFont typeface="Arial" panose="020B0604020202020204" pitchFamily="34" charset="0"/>
              <a:buChar char="•"/>
            </a:pPr>
            <a:r>
              <a:rPr lang="en-US" sz="1100"/>
              <a:t>Participants were able to connect with peers that they might not have met through the peer learning clusters </a:t>
            </a:r>
          </a:p>
        </p:txBody>
      </p:sp>
      <p:sp>
        <p:nvSpPr>
          <p:cNvPr id="15" name="TextBox 14">
            <a:extLst>
              <a:ext uri="{FF2B5EF4-FFF2-40B4-BE49-F238E27FC236}">
                <a16:creationId xmlns:a16="http://schemas.microsoft.com/office/drawing/2014/main" id="{4C41C73F-F214-AC54-5C9F-D6D8FE2738F2}"/>
              </a:ext>
            </a:extLst>
          </p:cNvPr>
          <p:cNvSpPr txBox="1"/>
          <p:nvPr/>
        </p:nvSpPr>
        <p:spPr>
          <a:xfrm>
            <a:off x="5983819" y="2815274"/>
            <a:ext cx="3650373" cy="430887"/>
          </a:xfrm>
          <a:prstGeom prst="rect">
            <a:avLst/>
          </a:prstGeom>
        </p:spPr>
        <p:txBody>
          <a:bodyPr wrap="square" rtlCol="0">
            <a:spAutoFit/>
          </a:bodyPr>
          <a:lstStyle/>
          <a:p>
            <a:pPr algn="l">
              <a:spcAft>
                <a:spcPts val="600"/>
              </a:spcAft>
            </a:pPr>
            <a:r>
              <a:rPr lang="en-US" sz="1100" dirty="0"/>
              <a:t>About half of the participants from Cohort 2 reported building lasting connections after attending the workshops in person. </a:t>
            </a:r>
          </a:p>
        </p:txBody>
      </p:sp>
      <p:sp>
        <p:nvSpPr>
          <p:cNvPr id="36" name="TextBox 35">
            <a:extLst>
              <a:ext uri="{FF2B5EF4-FFF2-40B4-BE49-F238E27FC236}">
                <a16:creationId xmlns:a16="http://schemas.microsoft.com/office/drawing/2014/main" id="{ED4DCA48-F6EC-24FC-F155-AE99BE77BA7D}"/>
              </a:ext>
            </a:extLst>
          </p:cNvPr>
          <p:cNvSpPr txBox="1"/>
          <p:nvPr/>
        </p:nvSpPr>
        <p:spPr>
          <a:xfrm>
            <a:off x="6196568" y="3349418"/>
            <a:ext cx="688935" cy="400110"/>
          </a:xfrm>
          <a:prstGeom prst="rect">
            <a:avLst/>
          </a:prstGeom>
        </p:spPr>
        <p:txBody>
          <a:bodyPr wrap="square" rtlCol="0">
            <a:spAutoFit/>
          </a:bodyPr>
          <a:lstStyle/>
          <a:p>
            <a:pPr algn="l">
              <a:spcAft>
                <a:spcPts val="600"/>
              </a:spcAft>
            </a:pPr>
            <a:r>
              <a:rPr lang="en-US" sz="2000" b="1" dirty="0">
                <a:solidFill>
                  <a:schemeClr val="tx2"/>
                </a:solidFill>
              </a:rPr>
              <a:t>57%</a:t>
            </a:r>
          </a:p>
        </p:txBody>
      </p:sp>
      <p:sp>
        <p:nvSpPr>
          <p:cNvPr id="35" name="TextBox 34">
            <a:extLst>
              <a:ext uri="{FF2B5EF4-FFF2-40B4-BE49-F238E27FC236}">
                <a16:creationId xmlns:a16="http://schemas.microsoft.com/office/drawing/2014/main" id="{987E2926-A1F6-7571-EB4A-F2AC2D880BBF}"/>
              </a:ext>
            </a:extLst>
          </p:cNvPr>
          <p:cNvSpPr txBox="1"/>
          <p:nvPr/>
        </p:nvSpPr>
        <p:spPr>
          <a:xfrm>
            <a:off x="6862866" y="3274695"/>
            <a:ext cx="2477247" cy="600164"/>
          </a:xfrm>
          <a:prstGeom prst="rect">
            <a:avLst/>
          </a:prstGeom>
        </p:spPr>
        <p:txBody>
          <a:bodyPr wrap="square" rtlCol="0">
            <a:spAutoFit/>
          </a:bodyPr>
          <a:lstStyle/>
          <a:p>
            <a:pPr algn="l">
              <a:spcAft>
                <a:spcPts val="600"/>
              </a:spcAft>
            </a:pPr>
            <a:r>
              <a:rPr lang="en-US" sz="1100">
                <a:solidFill>
                  <a:schemeClr val="accent3"/>
                </a:solidFill>
              </a:rPr>
              <a:t>of Cohort 2 agree/strongly agree that they regularly communicate with other participants outside of the FLP programming</a:t>
            </a:r>
          </a:p>
        </p:txBody>
      </p:sp>
      <p:sp>
        <p:nvSpPr>
          <p:cNvPr id="32" name="Rounded Rectangular Callout 31">
            <a:extLst>
              <a:ext uri="{FF2B5EF4-FFF2-40B4-BE49-F238E27FC236}">
                <a16:creationId xmlns:a16="http://schemas.microsoft.com/office/drawing/2014/main" id="{C9D80FDB-DB4D-3E5F-D87E-AE8FAF9E10EA}"/>
              </a:ext>
            </a:extLst>
          </p:cNvPr>
          <p:cNvSpPr/>
          <p:nvPr/>
        </p:nvSpPr>
        <p:spPr>
          <a:xfrm>
            <a:off x="6039329" y="4007487"/>
            <a:ext cx="3471104" cy="999458"/>
          </a:xfrm>
          <a:prstGeom prst="wedgeRoundRectCallout">
            <a:avLst>
              <a:gd name="adj1" fmla="val 25650"/>
              <a:gd name="adj2" fmla="val 63374"/>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Meeting in person was the biggest benefit of this program. I believe I received more valuable knowledge being in person and having the ability to discuss and collaborate with my peers. I found this a lot better than the virtual. (Participant – cohort 2)</a:t>
            </a:r>
            <a:r>
              <a:rPr lang="en-US" sz="1100" baseline="30000">
                <a:solidFill>
                  <a:schemeClr val="tx1"/>
                </a:solidFill>
              </a:rPr>
              <a:t>1</a:t>
            </a:r>
          </a:p>
        </p:txBody>
      </p:sp>
      <p:sp>
        <p:nvSpPr>
          <p:cNvPr id="37" name="TextBox 36">
            <a:extLst>
              <a:ext uri="{FF2B5EF4-FFF2-40B4-BE49-F238E27FC236}">
                <a16:creationId xmlns:a16="http://schemas.microsoft.com/office/drawing/2014/main" id="{6AF1C508-C2D2-241A-60DC-8C3A3917E129}"/>
              </a:ext>
            </a:extLst>
          </p:cNvPr>
          <p:cNvSpPr txBox="1"/>
          <p:nvPr/>
        </p:nvSpPr>
        <p:spPr>
          <a:xfrm>
            <a:off x="6218865" y="5269479"/>
            <a:ext cx="364202" cy="261610"/>
          </a:xfrm>
          <a:prstGeom prst="rect">
            <a:avLst/>
          </a:prstGeom>
        </p:spPr>
        <p:txBody>
          <a:bodyPr wrap="none" rtlCol="0">
            <a:spAutoFit/>
          </a:bodyPr>
          <a:lstStyle/>
          <a:p>
            <a:pPr algn="l">
              <a:spcAft>
                <a:spcPts val="600"/>
              </a:spcAft>
            </a:pPr>
            <a:r>
              <a:rPr lang="en-US" sz="1100" b="1"/>
              <a:t>C1 </a:t>
            </a:r>
          </a:p>
        </p:txBody>
      </p:sp>
      <p:sp>
        <p:nvSpPr>
          <p:cNvPr id="39" name="TextBox 38">
            <a:extLst>
              <a:ext uri="{FF2B5EF4-FFF2-40B4-BE49-F238E27FC236}">
                <a16:creationId xmlns:a16="http://schemas.microsoft.com/office/drawing/2014/main" id="{2A4ED2E6-B573-0F3C-E5F3-8A06A91A8DFD}"/>
              </a:ext>
            </a:extLst>
          </p:cNvPr>
          <p:cNvSpPr txBox="1"/>
          <p:nvPr/>
        </p:nvSpPr>
        <p:spPr>
          <a:xfrm>
            <a:off x="6039329" y="5438245"/>
            <a:ext cx="723275" cy="400110"/>
          </a:xfrm>
          <a:prstGeom prst="rect">
            <a:avLst/>
          </a:prstGeom>
        </p:spPr>
        <p:txBody>
          <a:bodyPr wrap="none" rtlCol="0">
            <a:spAutoFit/>
          </a:bodyPr>
          <a:lstStyle/>
          <a:p>
            <a:pPr algn="l">
              <a:spcAft>
                <a:spcPts val="600"/>
              </a:spcAft>
            </a:pPr>
            <a:r>
              <a:rPr lang="en-US" sz="2000" b="1">
                <a:solidFill>
                  <a:schemeClr val="tx2"/>
                </a:solidFill>
              </a:rPr>
              <a:t>100%</a:t>
            </a:r>
          </a:p>
        </p:txBody>
      </p:sp>
      <p:sp>
        <p:nvSpPr>
          <p:cNvPr id="38" name="TextBox 37">
            <a:extLst>
              <a:ext uri="{FF2B5EF4-FFF2-40B4-BE49-F238E27FC236}">
                <a16:creationId xmlns:a16="http://schemas.microsoft.com/office/drawing/2014/main" id="{C3ECF557-C506-D85A-B1EC-E7AB8E4DE06D}"/>
              </a:ext>
            </a:extLst>
          </p:cNvPr>
          <p:cNvSpPr txBox="1"/>
          <p:nvPr/>
        </p:nvSpPr>
        <p:spPr>
          <a:xfrm>
            <a:off x="6922566" y="5260129"/>
            <a:ext cx="332142" cy="261610"/>
          </a:xfrm>
          <a:prstGeom prst="rect">
            <a:avLst/>
          </a:prstGeom>
        </p:spPr>
        <p:txBody>
          <a:bodyPr wrap="none" rtlCol="0">
            <a:spAutoFit/>
          </a:bodyPr>
          <a:lstStyle/>
          <a:p>
            <a:pPr algn="l">
              <a:spcAft>
                <a:spcPts val="600"/>
              </a:spcAft>
            </a:pPr>
            <a:r>
              <a:rPr lang="en-US" sz="1100" b="1"/>
              <a:t>C2</a:t>
            </a:r>
          </a:p>
        </p:txBody>
      </p:sp>
      <p:sp>
        <p:nvSpPr>
          <p:cNvPr id="34" name="TextBox 33">
            <a:extLst>
              <a:ext uri="{FF2B5EF4-FFF2-40B4-BE49-F238E27FC236}">
                <a16:creationId xmlns:a16="http://schemas.microsoft.com/office/drawing/2014/main" id="{31D3ADC1-F25A-B262-D579-665ADC814D68}"/>
              </a:ext>
            </a:extLst>
          </p:cNvPr>
          <p:cNvSpPr txBox="1"/>
          <p:nvPr/>
        </p:nvSpPr>
        <p:spPr>
          <a:xfrm>
            <a:off x="6811629" y="5428235"/>
            <a:ext cx="606256" cy="400110"/>
          </a:xfrm>
          <a:prstGeom prst="rect">
            <a:avLst/>
          </a:prstGeom>
        </p:spPr>
        <p:txBody>
          <a:bodyPr wrap="none" rtlCol="0">
            <a:spAutoFit/>
          </a:bodyPr>
          <a:lstStyle/>
          <a:p>
            <a:pPr algn="l">
              <a:spcAft>
                <a:spcPts val="600"/>
              </a:spcAft>
            </a:pPr>
            <a:r>
              <a:rPr lang="en-US" sz="2000" b="1">
                <a:solidFill>
                  <a:schemeClr val="tx2"/>
                </a:solidFill>
              </a:rPr>
              <a:t>74%</a:t>
            </a:r>
          </a:p>
        </p:txBody>
      </p:sp>
      <p:sp>
        <p:nvSpPr>
          <p:cNvPr id="33" name="TextBox 32">
            <a:extLst>
              <a:ext uri="{FF2B5EF4-FFF2-40B4-BE49-F238E27FC236}">
                <a16:creationId xmlns:a16="http://schemas.microsoft.com/office/drawing/2014/main" id="{B1BC3634-FC30-DBA9-0959-A57D54F79B90}"/>
              </a:ext>
            </a:extLst>
          </p:cNvPr>
          <p:cNvSpPr txBox="1"/>
          <p:nvPr/>
        </p:nvSpPr>
        <p:spPr>
          <a:xfrm>
            <a:off x="7431745" y="5438245"/>
            <a:ext cx="2191282" cy="430887"/>
          </a:xfrm>
          <a:prstGeom prst="rect">
            <a:avLst/>
          </a:prstGeom>
        </p:spPr>
        <p:txBody>
          <a:bodyPr wrap="square" rtlCol="0">
            <a:spAutoFit/>
          </a:bodyPr>
          <a:lstStyle/>
          <a:p>
            <a:pPr algn="l">
              <a:spcAft>
                <a:spcPts val="600"/>
              </a:spcAft>
            </a:pPr>
            <a:r>
              <a:rPr lang="en-US" sz="1100">
                <a:solidFill>
                  <a:schemeClr val="accent3"/>
                </a:solidFill>
              </a:rPr>
              <a:t>I have strengthened my connections with my peers over the last three days.</a:t>
            </a:r>
          </a:p>
        </p:txBody>
      </p:sp>
      <p:sp>
        <p:nvSpPr>
          <p:cNvPr id="4" name="Slide Number Placeholder 3">
            <a:extLst>
              <a:ext uri="{FF2B5EF4-FFF2-40B4-BE49-F238E27FC236}">
                <a16:creationId xmlns:a16="http://schemas.microsoft.com/office/drawing/2014/main" id="{FEB285A8-7690-7DFF-4FC4-A8D0990B42BD}"/>
              </a:ext>
            </a:extLst>
          </p:cNvPr>
          <p:cNvSpPr>
            <a:spLocks noGrp="1"/>
          </p:cNvSpPr>
          <p:nvPr>
            <p:ph type="sldNum" sz="quarter" idx="11"/>
          </p:nvPr>
        </p:nvSpPr>
        <p:spPr/>
        <p:txBody>
          <a:bodyPr/>
          <a:lstStyle/>
          <a:p>
            <a:fld id="{2ED7E6EB-FFB6-2B46-ABEA-442EF21ADA9F}" type="slidenum">
              <a:rPr lang="en-US" smtClean="0"/>
              <a:pPr/>
              <a:t>27</a:t>
            </a:fld>
            <a:endParaRPr lang="en-US"/>
          </a:p>
        </p:txBody>
      </p:sp>
    </p:spTree>
    <p:extLst>
      <p:ext uri="{BB962C8B-B14F-4D97-AF65-F5344CB8AC3E}">
        <p14:creationId xmlns:p14="http://schemas.microsoft.com/office/powerpoint/2010/main" val="332091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11FB07E-277A-EE02-ABE7-DCA4B462BAE9}"/>
              </a:ext>
            </a:extLst>
          </p:cNvPr>
          <p:cNvSpPr>
            <a:spLocks noGrp="1"/>
          </p:cNvSpPr>
          <p:nvPr>
            <p:ph type="title"/>
          </p:nvPr>
        </p:nvSpPr>
        <p:spPr>
          <a:xfrm>
            <a:off x="635036" y="3289493"/>
            <a:ext cx="6934200" cy="430887"/>
          </a:xfrm>
        </p:spPr>
        <p:txBody>
          <a:bodyPr/>
          <a:lstStyle/>
          <a:p>
            <a:r>
              <a:rPr lang="en-US" dirty="0"/>
              <a:t>Appendix 2 – Impact of the Future Leaders Program</a:t>
            </a:r>
            <a:endParaRPr lang="en-US" i="1" dirty="0"/>
          </a:p>
        </p:txBody>
      </p:sp>
      <p:sp>
        <p:nvSpPr>
          <p:cNvPr id="3" name="Slide Number Placeholder 2">
            <a:extLst>
              <a:ext uri="{FF2B5EF4-FFF2-40B4-BE49-F238E27FC236}">
                <a16:creationId xmlns:a16="http://schemas.microsoft.com/office/drawing/2014/main" id="{384D1346-5A4C-2E4B-E60D-C47F102522E8}"/>
              </a:ext>
            </a:extLst>
          </p:cNvPr>
          <p:cNvSpPr>
            <a:spLocks noGrp="1"/>
          </p:cNvSpPr>
          <p:nvPr>
            <p:ph type="sldNum" sz="quarter" idx="11"/>
          </p:nvPr>
        </p:nvSpPr>
        <p:spPr/>
        <p:txBody>
          <a:bodyPr/>
          <a:lstStyle/>
          <a:p>
            <a:fld id="{2ED7E6EB-FFB6-2B46-ABEA-442EF21ADA9F}" type="slidenum">
              <a:rPr lang="en-US" smtClean="0"/>
              <a:pPr/>
              <a:t>28</a:t>
            </a:fld>
            <a:endParaRPr lang="en-US"/>
          </a:p>
        </p:txBody>
      </p:sp>
    </p:spTree>
    <p:extLst>
      <p:ext uri="{BB962C8B-B14F-4D97-AF65-F5344CB8AC3E}">
        <p14:creationId xmlns:p14="http://schemas.microsoft.com/office/powerpoint/2010/main" val="402376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C5C9D7-5FA1-0453-40C1-3FEA8CFDF641}"/>
              </a:ext>
            </a:extLst>
          </p:cNvPr>
          <p:cNvSpPr>
            <a:spLocks noGrp="1"/>
          </p:cNvSpPr>
          <p:nvPr>
            <p:ph type="title"/>
          </p:nvPr>
        </p:nvSpPr>
        <p:spPr/>
        <p:txBody>
          <a:bodyPr/>
          <a:lstStyle/>
          <a:p>
            <a:r>
              <a:rPr lang="en-US" dirty="0"/>
              <a:t>Key findings</a:t>
            </a:r>
          </a:p>
        </p:txBody>
      </p:sp>
      <p:sp>
        <p:nvSpPr>
          <p:cNvPr id="3" name="Slide Number Placeholder 2">
            <a:extLst>
              <a:ext uri="{FF2B5EF4-FFF2-40B4-BE49-F238E27FC236}">
                <a16:creationId xmlns:a16="http://schemas.microsoft.com/office/drawing/2014/main" id="{109C665C-2565-DF38-9D1C-2FB2F90D0229}"/>
              </a:ext>
            </a:extLst>
          </p:cNvPr>
          <p:cNvSpPr>
            <a:spLocks noGrp="1"/>
          </p:cNvSpPr>
          <p:nvPr>
            <p:ph type="sldNum" sz="quarter" idx="11"/>
          </p:nvPr>
        </p:nvSpPr>
        <p:spPr/>
        <p:txBody>
          <a:bodyPr/>
          <a:lstStyle/>
          <a:p>
            <a:fld id="{2ED7E6EB-FFB6-2B46-ABEA-442EF21ADA9F}" type="slidenum">
              <a:rPr lang="en-US" smtClean="0"/>
              <a:pPr/>
              <a:t>2</a:t>
            </a:fld>
            <a:endParaRPr lang="en-US"/>
          </a:p>
        </p:txBody>
      </p:sp>
    </p:spTree>
    <p:extLst>
      <p:ext uri="{BB962C8B-B14F-4D97-AF65-F5344CB8AC3E}">
        <p14:creationId xmlns:p14="http://schemas.microsoft.com/office/powerpoint/2010/main" val="935234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EA37B-41EE-AB21-BB02-696761FCBB8B}"/>
              </a:ext>
            </a:extLst>
          </p:cNvPr>
          <p:cNvSpPr>
            <a:spLocks noGrp="1"/>
          </p:cNvSpPr>
          <p:nvPr>
            <p:ph type="title"/>
          </p:nvPr>
        </p:nvSpPr>
        <p:spPr/>
        <p:txBody>
          <a:bodyPr/>
          <a:lstStyle/>
          <a:p>
            <a:r>
              <a:rPr lang="en-US"/>
              <a:t>Summary of impact</a:t>
            </a:r>
          </a:p>
        </p:txBody>
      </p:sp>
      <p:sp>
        <p:nvSpPr>
          <p:cNvPr id="21" name="Round Same-side Corner of Rectangle 20">
            <a:extLst>
              <a:ext uri="{FF2B5EF4-FFF2-40B4-BE49-F238E27FC236}">
                <a16:creationId xmlns:a16="http://schemas.microsoft.com/office/drawing/2014/main" id="{73F089F9-1A22-C378-86B3-F2A1EF62BED6}"/>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Impact </a:t>
            </a:r>
          </a:p>
        </p:txBody>
      </p:sp>
      <p:sp>
        <p:nvSpPr>
          <p:cNvPr id="5" name="Text Placeholder 4">
            <a:extLst>
              <a:ext uri="{FF2B5EF4-FFF2-40B4-BE49-F238E27FC236}">
                <a16:creationId xmlns:a16="http://schemas.microsoft.com/office/drawing/2014/main" id="{EDD425D3-B426-5D26-840A-B7BAF6BCC2AD}"/>
              </a:ext>
            </a:extLst>
          </p:cNvPr>
          <p:cNvSpPr>
            <a:spLocks noGrp="1"/>
          </p:cNvSpPr>
          <p:nvPr>
            <p:ph type="body" sz="quarter" idx="13"/>
          </p:nvPr>
        </p:nvSpPr>
        <p:spPr>
          <a:xfrm>
            <a:off x="165148" y="579823"/>
            <a:ext cx="9575704" cy="492443"/>
          </a:xfrm>
        </p:spPr>
        <p:txBody>
          <a:bodyPr/>
          <a:lstStyle/>
          <a:p>
            <a:r>
              <a:rPr lang="en-US" dirty="0">
                <a:latin typeface="Arial Narrow"/>
                <a:cs typeface="Times New Roman"/>
              </a:rPr>
              <a:t>The FLP has had a high impact on participants’ leadership knowledge, skills and confidence. Most participants are having some positive impact on their colleagues and school environment. There are signs of potential regional impacts in the longer term.</a:t>
            </a:r>
            <a:endParaRPr lang="en-US" dirty="0"/>
          </a:p>
        </p:txBody>
      </p:sp>
      <p:sp>
        <p:nvSpPr>
          <p:cNvPr id="2" name="Round Same-side Corner of Rectangle 1">
            <a:extLst>
              <a:ext uri="{FF2B5EF4-FFF2-40B4-BE49-F238E27FC236}">
                <a16:creationId xmlns:a16="http://schemas.microsoft.com/office/drawing/2014/main" id="{384340EA-B603-822B-2317-3FB454824378}"/>
              </a:ext>
              <a:ext uri="{C183D7F6-B498-43B3-948B-1728B52AA6E4}">
                <adec:decorative xmlns:adec="http://schemas.microsoft.com/office/drawing/2017/decorative" val="1"/>
              </a:ext>
            </a:extLst>
          </p:cNvPr>
          <p:cNvSpPr/>
          <p:nvPr/>
        </p:nvSpPr>
        <p:spPr>
          <a:xfrm>
            <a:off x="678876" y="1881730"/>
            <a:ext cx="6618591" cy="3355319"/>
          </a:xfrm>
          <a:prstGeom prst="round2SameRect">
            <a:avLst/>
          </a:prstGeom>
          <a:solidFill>
            <a:srgbClr val="E4E5E3">
              <a:lumMod val="75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6" name="Round Same-side Corner of Rectangle 5">
            <a:extLst>
              <a:ext uri="{FF2B5EF4-FFF2-40B4-BE49-F238E27FC236}">
                <a16:creationId xmlns:a16="http://schemas.microsoft.com/office/drawing/2014/main" id="{26DD23D0-C1AA-5247-BE78-BCF246B2A6C7}"/>
              </a:ext>
              <a:ext uri="{C183D7F6-B498-43B3-948B-1728B52AA6E4}">
                <adec:decorative xmlns:adec="http://schemas.microsoft.com/office/drawing/2017/decorative" val="1"/>
              </a:ext>
            </a:extLst>
          </p:cNvPr>
          <p:cNvSpPr/>
          <p:nvPr/>
        </p:nvSpPr>
        <p:spPr>
          <a:xfrm>
            <a:off x="530226" y="2016887"/>
            <a:ext cx="6618591" cy="3355319"/>
          </a:xfrm>
          <a:prstGeom prst="round2SameRect">
            <a:avLst/>
          </a:prstGeom>
          <a:solidFill>
            <a:srgbClr val="E4E5E3">
              <a:lumMod val="9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7" name="Rectangle 6">
            <a:extLst>
              <a:ext uri="{FF2B5EF4-FFF2-40B4-BE49-F238E27FC236}">
                <a16:creationId xmlns:a16="http://schemas.microsoft.com/office/drawing/2014/main" id="{13D50E33-994B-7166-6A6A-546C7412F790}"/>
              </a:ext>
              <a:ext uri="{C183D7F6-B498-43B3-948B-1728B52AA6E4}">
                <adec:decorative xmlns:adec="http://schemas.microsoft.com/office/drawing/2017/decorative" val="1"/>
              </a:ext>
            </a:extLst>
          </p:cNvPr>
          <p:cNvSpPr/>
          <p:nvPr/>
        </p:nvSpPr>
        <p:spPr>
          <a:xfrm>
            <a:off x="176931" y="1593234"/>
            <a:ext cx="9360358" cy="4065891"/>
          </a:xfrm>
          <a:prstGeom prst="rect">
            <a:avLst/>
          </a:prstGeom>
          <a:noFill/>
          <a:ln w="28575" cap="flat" cmpd="sng" algn="ctr">
            <a:solidFill>
              <a:srgbClr val="931B2F"/>
            </a:solidFill>
            <a:prstDash val="dash"/>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8" name="TextBox 7">
            <a:extLst>
              <a:ext uri="{FF2B5EF4-FFF2-40B4-BE49-F238E27FC236}">
                <a16:creationId xmlns:a16="http://schemas.microsoft.com/office/drawing/2014/main" id="{77F2F410-160B-AEBB-AF1D-006B2195DF0F}"/>
              </a:ext>
            </a:extLst>
          </p:cNvPr>
          <p:cNvSpPr txBox="1"/>
          <p:nvPr/>
        </p:nvSpPr>
        <p:spPr>
          <a:xfrm>
            <a:off x="147353" y="1282683"/>
            <a:ext cx="5295039" cy="246221"/>
          </a:xfrm>
          <a:prstGeom prst="rect">
            <a:avLst/>
          </a:prstGeom>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31B2F"/>
                </a:solidFill>
                <a:effectLst/>
                <a:uLnTx/>
                <a:uFillTx/>
              </a:rPr>
              <a:t>The FLP’s impact can be assessed on three key ‘levels’ in relation to a jurisdiction’s education system:</a:t>
            </a:r>
          </a:p>
        </p:txBody>
      </p:sp>
      <p:sp>
        <p:nvSpPr>
          <p:cNvPr id="9" name="Round Same-side Corner of Rectangle 8">
            <a:extLst>
              <a:ext uri="{FF2B5EF4-FFF2-40B4-BE49-F238E27FC236}">
                <a16:creationId xmlns:a16="http://schemas.microsoft.com/office/drawing/2014/main" id="{F9388703-A589-5BE4-447C-65E9B6C5AD4D}"/>
              </a:ext>
              <a:ext uri="{C183D7F6-B498-43B3-948B-1728B52AA6E4}">
                <adec:decorative xmlns:adec="http://schemas.microsoft.com/office/drawing/2017/decorative" val="1"/>
              </a:ext>
            </a:extLst>
          </p:cNvPr>
          <p:cNvSpPr/>
          <p:nvPr/>
        </p:nvSpPr>
        <p:spPr>
          <a:xfrm>
            <a:off x="368710" y="2136079"/>
            <a:ext cx="6618591" cy="3355319"/>
          </a:xfrm>
          <a:prstGeom prst="round2SameRect">
            <a:avLst/>
          </a:prstGeom>
          <a:solidFill>
            <a:srgbClr val="FFFFFF">
              <a:lumMod val="95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11" name="Rounded Rectangle 10">
            <a:extLst>
              <a:ext uri="{FF2B5EF4-FFF2-40B4-BE49-F238E27FC236}">
                <a16:creationId xmlns:a16="http://schemas.microsoft.com/office/drawing/2014/main" id="{33344740-2449-5606-47FC-571E5FED473C}"/>
              </a:ext>
            </a:extLst>
          </p:cNvPr>
          <p:cNvSpPr/>
          <p:nvPr/>
        </p:nvSpPr>
        <p:spPr>
          <a:xfrm>
            <a:off x="678877" y="2630891"/>
            <a:ext cx="2537356" cy="2493009"/>
          </a:xfrm>
          <a:prstGeom prst="roundRect">
            <a:avLst>
              <a:gd name="adj" fmla="val 16306"/>
            </a:avLst>
          </a:prstGeom>
          <a:solidFill>
            <a:srgbClr val="FFFFFF"/>
          </a:solidFill>
          <a:ln w="2857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lvl="2" defTabSz="914400"/>
            <a:r>
              <a:rPr kumimoji="0" lang="en-US" sz="1100" b="1" i="0" u="none" strike="noStrike" kern="0" cap="none" spc="0" normalizeH="0" baseline="0" noProof="0" dirty="0">
                <a:ln>
                  <a:noFill/>
                </a:ln>
                <a:solidFill>
                  <a:srgbClr val="931B2F"/>
                </a:solidFill>
                <a:effectLst/>
                <a:uLnTx/>
                <a:uFillTx/>
                <a:latin typeface="Arial Narrow"/>
                <a:ea typeface="+mn-ea"/>
                <a:cs typeface="+mn-cs"/>
              </a:rPr>
              <a:t>Participant level impact</a:t>
            </a:r>
          </a:p>
          <a:p>
            <a:pPr marL="457200" lvl="2" defTabSz="914400"/>
            <a:r>
              <a:rPr lang="en-US" sz="1100" kern="0" dirty="0">
                <a:solidFill>
                  <a:srgbClr val="931B2F"/>
                </a:solidFill>
                <a:latin typeface="Arial Narrow"/>
              </a:rPr>
              <a:t>Page 30 - 33</a:t>
            </a:r>
            <a:endParaRPr kumimoji="0" lang="en-US" sz="1000" i="0" u="none" strike="noStrike" kern="0" cap="none" spc="0" normalizeH="0" baseline="0" noProof="0" dirty="0">
              <a:ln>
                <a:noFill/>
              </a:ln>
              <a:solidFill>
                <a:srgbClr val="000000"/>
              </a:solidFill>
              <a:effectLst/>
              <a:uLnTx/>
              <a:uFillTx/>
              <a:latin typeface="Arial Narrow"/>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a:ea typeface="+mn-ea"/>
                <a:cs typeface="+mn-cs"/>
              </a:rPr>
              <a:t>Across both cohorts (2021 and 2022), the FLP has: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Narrow"/>
                <a:ea typeface="+mn-ea"/>
                <a:cs typeface="+mn-cs"/>
              </a:rPr>
              <a:t>Had a positive impact on participant leadership knowledge, skills and confidence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Narrow"/>
                <a:ea typeface="+mn-ea"/>
                <a:cs typeface="+mn-cs"/>
              </a:rPr>
              <a:t>Led to small changes in participant leadership behaviour and practice</a:t>
            </a:r>
          </a:p>
          <a:p>
            <a:pPr marL="171450" lvl="0" indent="-171450" defTabSz="914400">
              <a:buFont typeface="Arial" panose="020B0604020202020204" pitchFamily="34" charset="0"/>
              <a:buChar char="•"/>
              <a:defRPr/>
            </a:pPr>
            <a:r>
              <a:rPr kumimoji="0" lang="en-US" sz="1000" b="0" i="0" u="none" strike="noStrike" kern="0" cap="none" spc="0" normalizeH="0" baseline="0" noProof="0" dirty="0">
                <a:ln>
                  <a:noFill/>
                </a:ln>
                <a:solidFill>
                  <a:srgbClr val="000000"/>
                </a:solidFill>
                <a:effectLst/>
                <a:uLnTx/>
                <a:uFillTx/>
                <a:latin typeface="Arial Narrow"/>
                <a:ea typeface="+mn-ea"/>
                <a:cs typeface="+mn-cs"/>
              </a:rPr>
              <a:t>Led some participants to aspire </a:t>
            </a:r>
            <a:r>
              <a:rPr lang="en-US" sz="1000" kern="0" dirty="0">
                <a:solidFill>
                  <a:srgbClr val="000000"/>
                </a:solidFill>
              </a:rPr>
              <a:t>to leadership positions to </a:t>
            </a:r>
            <a:r>
              <a:rPr kumimoji="0" lang="en-US" sz="1000" b="0" i="0" u="none" strike="noStrike" kern="0" cap="none" spc="0" normalizeH="0" baseline="0" noProof="0" dirty="0">
                <a:ln>
                  <a:noFill/>
                </a:ln>
                <a:solidFill>
                  <a:srgbClr val="000000"/>
                </a:solidFill>
                <a:effectLst/>
                <a:uLnTx/>
                <a:uFillTx/>
                <a:latin typeface="Arial Narrow"/>
                <a:ea typeface="+mn-ea"/>
                <a:cs typeface="+mn-cs"/>
              </a:rPr>
              <a:t>a larger extent and in some cases has correlated with them moving into formal leadership positions.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Arial Narrow"/>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Arial Narrow"/>
              <a:ea typeface="+mn-ea"/>
              <a:cs typeface="+mn-cs"/>
            </a:endParaRPr>
          </a:p>
        </p:txBody>
      </p:sp>
      <p:sp>
        <p:nvSpPr>
          <p:cNvPr id="12" name="TextBox 11">
            <a:extLst>
              <a:ext uri="{FF2B5EF4-FFF2-40B4-BE49-F238E27FC236}">
                <a16:creationId xmlns:a16="http://schemas.microsoft.com/office/drawing/2014/main" id="{EA396F64-A6C0-95D8-673D-96F4CE9EF75E}"/>
              </a:ext>
            </a:extLst>
          </p:cNvPr>
          <p:cNvSpPr txBox="1"/>
          <p:nvPr/>
        </p:nvSpPr>
        <p:spPr>
          <a:xfrm>
            <a:off x="3569528" y="2334219"/>
            <a:ext cx="3304031" cy="2585323"/>
          </a:xfrm>
          <a:prstGeom prst="rect">
            <a:avLst/>
          </a:prstGeom>
          <a:noFill/>
        </p:spPr>
        <p:txBody>
          <a:bodyPr wrap="square" rIns="72000" rtlCol="0">
            <a:spAutoFit/>
          </a:bodyPr>
          <a:lstStyle/>
          <a:p>
            <a:pPr marL="457200" lvl="2" defTabSz="914400"/>
            <a:r>
              <a:rPr kumimoji="0" lang="en-US" sz="1100" b="1" i="0" u="none" strike="noStrike" kern="0" cap="none" spc="0" normalizeH="0" baseline="0" noProof="0" dirty="0">
                <a:ln>
                  <a:noFill/>
                </a:ln>
                <a:solidFill>
                  <a:srgbClr val="931B2F"/>
                </a:solidFill>
                <a:effectLst/>
                <a:uLnTx/>
                <a:uFillTx/>
              </a:rPr>
              <a:t>School level impact</a:t>
            </a:r>
          </a:p>
          <a:p>
            <a:pPr marL="457200" lvl="2" defTabSz="914400"/>
            <a:r>
              <a:rPr kumimoji="0" lang="en-US" sz="1100" i="0" u="none" strike="noStrike" kern="0" cap="none" spc="0" normalizeH="0" baseline="0" noProof="0" dirty="0">
                <a:ln>
                  <a:noFill/>
                </a:ln>
                <a:solidFill>
                  <a:srgbClr val="931B2F"/>
                </a:solidFill>
                <a:effectLst/>
                <a:uLnTx/>
                <a:uFillTx/>
              </a:rPr>
              <a:t>Page 3</a:t>
            </a:r>
            <a:r>
              <a:rPr lang="en-US" sz="1100" kern="0" dirty="0">
                <a:solidFill>
                  <a:srgbClr val="931B2F"/>
                </a:solidFill>
              </a:rPr>
              <a:t>4</a:t>
            </a:r>
            <a:endParaRPr kumimoji="0" lang="en-US" sz="10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000000"/>
                </a:solidFill>
              </a:rPr>
              <a:t>In two years of delivery, the FLP has</a:t>
            </a:r>
            <a:r>
              <a:rPr kumimoji="0" lang="en-US" sz="1000" b="0" i="0" u="none" strike="noStrike" kern="0" cap="none" spc="0" normalizeH="0" baseline="0" noProof="0" dirty="0">
                <a:ln>
                  <a:noFill/>
                </a:ln>
                <a:solidFill>
                  <a:srgbClr val="000000"/>
                </a:solidFill>
                <a:effectLst/>
                <a:uLnTx/>
                <a:uFillTx/>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rPr>
              <a:t>Helped school colleagues improve their own teaching practice and leadership skills,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rPr>
              <a:t>Had an impact on the school environment more broadly through school innovation projects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rPr>
              <a:t>Multiplied </a:t>
            </a:r>
            <a:r>
              <a:rPr lang="en-US" sz="1000" kern="0" dirty="0">
                <a:solidFill>
                  <a:srgbClr val="000000"/>
                </a:solidFill>
              </a:rPr>
              <a:t>its school level impacts in schools with consecutive participation.</a:t>
            </a:r>
            <a:endParaRPr kumimoji="0" lang="en-US" sz="10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rPr>
              <a:t>This impact on colleagues and the broader school environment has given stakeholders confidence that the FLP can contribute positively to school outcomes in the future.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highlight>
                <a:srgbClr val="FFFF00"/>
              </a:highlight>
              <a:uLnTx/>
              <a:uFillTx/>
            </a:endParaRPr>
          </a:p>
        </p:txBody>
      </p:sp>
      <p:sp>
        <p:nvSpPr>
          <p:cNvPr id="10" name="TextBox 9">
            <a:extLst>
              <a:ext uri="{FF2B5EF4-FFF2-40B4-BE49-F238E27FC236}">
                <a16:creationId xmlns:a16="http://schemas.microsoft.com/office/drawing/2014/main" id="{89448AC3-DC5B-42AD-D4DB-172423CF4BA7}"/>
              </a:ext>
            </a:extLst>
          </p:cNvPr>
          <p:cNvSpPr txBox="1"/>
          <p:nvPr/>
        </p:nvSpPr>
        <p:spPr>
          <a:xfrm>
            <a:off x="7308895" y="1891226"/>
            <a:ext cx="2041663" cy="3493264"/>
          </a:xfrm>
          <a:prstGeom prst="rect">
            <a:avLst/>
          </a:prstGeom>
        </p:spPr>
        <p:txBody>
          <a:bodyPr wrap="square" rtlCol="0">
            <a:spAutoFit/>
          </a:bodyPr>
          <a:lstStyle/>
          <a:p>
            <a:pPr marL="457200" lvl="2" defTabSz="914400"/>
            <a:r>
              <a:rPr lang="en-US" sz="1100" b="1" kern="0" dirty="0">
                <a:solidFill>
                  <a:srgbClr val="931B2F"/>
                </a:solidFill>
              </a:rPr>
              <a:t>Region</a:t>
            </a:r>
            <a:r>
              <a:rPr kumimoji="0" lang="en-US" sz="1100" b="1" i="0" u="none" strike="noStrike" kern="0" cap="none" spc="0" normalizeH="0" baseline="0" noProof="0" dirty="0">
                <a:ln>
                  <a:noFill/>
                </a:ln>
                <a:solidFill>
                  <a:srgbClr val="931B2F"/>
                </a:solidFill>
                <a:effectLst/>
                <a:uLnTx/>
                <a:uFillTx/>
              </a:rPr>
              <a:t> level impact</a:t>
            </a:r>
          </a:p>
          <a:p>
            <a:pPr marL="457200" lvl="2" defTabSz="914400"/>
            <a:r>
              <a:rPr lang="en-US" sz="1100" kern="0" dirty="0">
                <a:solidFill>
                  <a:srgbClr val="931B2F"/>
                </a:solidFill>
              </a:rPr>
              <a:t>Page 35</a:t>
            </a:r>
            <a:endParaRPr kumimoji="0" lang="en-US" sz="100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rPr>
              <a:t>Two years of delivery means it is still too early to tell whether the FLP is having an impact, however we can see that: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rPr>
              <a:t>There is an increased </a:t>
            </a:r>
            <a:r>
              <a:rPr lang="en-US" sz="1000" kern="0" dirty="0">
                <a:solidFill>
                  <a:srgbClr val="000000"/>
                </a:solidFill>
              </a:rPr>
              <a:t>supply of </a:t>
            </a:r>
            <a:r>
              <a:rPr kumimoji="0" lang="en-US" sz="1000" b="0" i="0" u="none" strike="noStrike" kern="0" cap="none" spc="0" normalizeH="0" baseline="0" noProof="0" dirty="0">
                <a:ln>
                  <a:noFill/>
                </a:ln>
                <a:solidFill>
                  <a:srgbClr val="000000"/>
                </a:solidFill>
                <a:effectLst/>
                <a:uLnTx/>
                <a:uFillTx/>
              </a:rPr>
              <a:t>quality leaders in regional education, and there is indication that most want to stay regional</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rPr>
              <a:t>The FLP may be helping to mitigate transience in the regions through providing a scarce professional development opportunity that is specific to regional education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rPr>
              <a:t>The program has the potential to scale and grow this impact in the future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endParaRPr>
          </a:p>
        </p:txBody>
      </p:sp>
      <p:sp>
        <p:nvSpPr>
          <p:cNvPr id="13" name="Right Arrow 12">
            <a:extLst>
              <a:ext uri="{FF2B5EF4-FFF2-40B4-BE49-F238E27FC236}">
                <a16:creationId xmlns:a16="http://schemas.microsoft.com/office/drawing/2014/main" id="{2FBD0CE3-FA07-613B-8288-22E2D6688DAF}"/>
              </a:ext>
              <a:ext uri="{C183D7F6-B498-43B3-948B-1728B52AA6E4}">
                <adec:decorative xmlns:adec="http://schemas.microsoft.com/office/drawing/2017/decorative" val="1"/>
              </a:ext>
            </a:extLst>
          </p:cNvPr>
          <p:cNvSpPr/>
          <p:nvPr/>
        </p:nvSpPr>
        <p:spPr>
          <a:xfrm rot="18920516">
            <a:off x="3090012" y="2563642"/>
            <a:ext cx="252440" cy="226851"/>
          </a:xfrm>
          <a:prstGeom prst="rightArrow">
            <a:avLst/>
          </a:prstGeom>
          <a:solidFill>
            <a:srgbClr val="931B2F"/>
          </a:solid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14" name="Right Arrow 13">
            <a:extLst>
              <a:ext uri="{FF2B5EF4-FFF2-40B4-BE49-F238E27FC236}">
                <a16:creationId xmlns:a16="http://schemas.microsoft.com/office/drawing/2014/main" id="{D054ABCA-1F63-1156-F14E-15119BC18CC8}"/>
              </a:ext>
              <a:ext uri="{C183D7F6-B498-43B3-948B-1728B52AA6E4}">
                <adec:decorative xmlns:adec="http://schemas.microsoft.com/office/drawing/2017/decorative" val="1"/>
              </a:ext>
            </a:extLst>
          </p:cNvPr>
          <p:cNvSpPr/>
          <p:nvPr/>
        </p:nvSpPr>
        <p:spPr>
          <a:xfrm rot="13428682">
            <a:off x="598829" y="2538855"/>
            <a:ext cx="252440" cy="226851"/>
          </a:xfrm>
          <a:prstGeom prst="rightArrow">
            <a:avLst/>
          </a:prstGeom>
          <a:solidFill>
            <a:srgbClr val="931B2F"/>
          </a:solid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16" name="Right Arrow 15">
            <a:extLst>
              <a:ext uri="{FF2B5EF4-FFF2-40B4-BE49-F238E27FC236}">
                <a16:creationId xmlns:a16="http://schemas.microsoft.com/office/drawing/2014/main" id="{6C523E2E-63F4-6162-998A-6223BA7C3602}"/>
              </a:ext>
              <a:ext uri="{C183D7F6-B498-43B3-948B-1728B52AA6E4}">
                <adec:decorative xmlns:adec="http://schemas.microsoft.com/office/drawing/2017/decorative" val="1"/>
              </a:ext>
            </a:extLst>
          </p:cNvPr>
          <p:cNvSpPr/>
          <p:nvPr/>
        </p:nvSpPr>
        <p:spPr>
          <a:xfrm rot="8134944">
            <a:off x="583796" y="4978754"/>
            <a:ext cx="252440" cy="226851"/>
          </a:xfrm>
          <a:prstGeom prst="rightArrow">
            <a:avLst/>
          </a:prstGeom>
          <a:solidFill>
            <a:srgbClr val="931B2F"/>
          </a:solid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sp>
        <p:nvSpPr>
          <p:cNvPr id="17" name="Right Arrow 16">
            <a:extLst>
              <a:ext uri="{FF2B5EF4-FFF2-40B4-BE49-F238E27FC236}">
                <a16:creationId xmlns:a16="http://schemas.microsoft.com/office/drawing/2014/main" id="{14CA9C96-9C76-2B4A-DE7E-F8A08BDCBF3A}"/>
              </a:ext>
              <a:ext uri="{C183D7F6-B498-43B3-948B-1728B52AA6E4}">
                <adec:decorative xmlns:adec="http://schemas.microsoft.com/office/drawing/2017/decorative" val="1"/>
              </a:ext>
            </a:extLst>
          </p:cNvPr>
          <p:cNvSpPr/>
          <p:nvPr/>
        </p:nvSpPr>
        <p:spPr>
          <a:xfrm rot="2869550">
            <a:off x="3011534" y="5018258"/>
            <a:ext cx="252440" cy="226851"/>
          </a:xfrm>
          <a:prstGeom prst="rightArrow">
            <a:avLst/>
          </a:prstGeom>
          <a:solidFill>
            <a:srgbClr val="931B2F"/>
          </a:solid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Arial Narrow"/>
              <a:ea typeface="+mn-ea"/>
              <a:cs typeface="+mn-cs"/>
            </a:endParaRPr>
          </a:p>
        </p:txBody>
      </p:sp>
      <p:pic>
        <p:nvPicPr>
          <p:cNvPr id="18" name="Graphic 17">
            <a:extLst>
              <a:ext uri="{FF2B5EF4-FFF2-40B4-BE49-F238E27FC236}">
                <a16:creationId xmlns:a16="http://schemas.microsoft.com/office/drawing/2014/main" id="{D33A5037-98D7-584B-C9AC-30031C4B6392}"/>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94656" y="2803720"/>
            <a:ext cx="331268" cy="331268"/>
          </a:xfrm>
          <a:prstGeom prst="rect">
            <a:avLst/>
          </a:prstGeom>
        </p:spPr>
      </p:pic>
      <p:pic>
        <p:nvPicPr>
          <p:cNvPr id="19" name="Graphic 18">
            <a:extLst>
              <a:ext uri="{FF2B5EF4-FFF2-40B4-BE49-F238E27FC236}">
                <a16:creationId xmlns:a16="http://schemas.microsoft.com/office/drawing/2014/main" id="{45C50FE4-555F-3AD3-D27B-C1F49633138C}"/>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629442" y="2275955"/>
            <a:ext cx="420157" cy="420157"/>
          </a:xfrm>
          <a:prstGeom prst="rect">
            <a:avLst/>
          </a:prstGeom>
        </p:spPr>
      </p:pic>
      <p:pic>
        <p:nvPicPr>
          <p:cNvPr id="20" name="Graphic 19">
            <a:extLst>
              <a:ext uri="{FF2B5EF4-FFF2-40B4-BE49-F238E27FC236}">
                <a16:creationId xmlns:a16="http://schemas.microsoft.com/office/drawing/2014/main" id="{10839438-3D0E-9EF3-50F1-5730D10A9388}"/>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397696" y="1946584"/>
            <a:ext cx="371728" cy="371728"/>
          </a:xfrm>
          <a:prstGeom prst="rect">
            <a:avLst/>
          </a:prstGeom>
        </p:spPr>
      </p:pic>
      <p:sp>
        <p:nvSpPr>
          <p:cNvPr id="3" name="Slide Number Placeholder 2">
            <a:extLst>
              <a:ext uri="{FF2B5EF4-FFF2-40B4-BE49-F238E27FC236}">
                <a16:creationId xmlns:a16="http://schemas.microsoft.com/office/drawing/2014/main" id="{790651CE-C94E-1F14-EEC5-CE3AA0CCA760}"/>
              </a:ext>
            </a:extLst>
          </p:cNvPr>
          <p:cNvSpPr>
            <a:spLocks noGrp="1"/>
          </p:cNvSpPr>
          <p:nvPr>
            <p:ph type="sldNum" sz="quarter" idx="11"/>
          </p:nvPr>
        </p:nvSpPr>
        <p:spPr/>
        <p:txBody>
          <a:bodyPr/>
          <a:lstStyle/>
          <a:p>
            <a:fld id="{2ED7E6EB-FFB6-2B46-ABEA-442EF21ADA9F}" type="slidenum">
              <a:rPr lang="en-US" smtClean="0"/>
              <a:pPr/>
              <a:t>29</a:t>
            </a:fld>
            <a:endParaRPr lang="en-US"/>
          </a:p>
        </p:txBody>
      </p:sp>
    </p:spTree>
    <p:extLst>
      <p:ext uri="{BB962C8B-B14F-4D97-AF65-F5344CB8AC3E}">
        <p14:creationId xmlns:p14="http://schemas.microsoft.com/office/powerpoint/2010/main" val="856810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536D8-CD81-B0CE-75EF-734DC7EACE76}"/>
              </a:ext>
            </a:extLst>
          </p:cNvPr>
          <p:cNvSpPr>
            <a:spLocks noGrp="1"/>
          </p:cNvSpPr>
          <p:nvPr>
            <p:ph type="title"/>
          </p:nvPr>
        </p:nvSpPr>
        <p:spPr>
          <a:xfrm>
            <a:off x="165148" y="164360"/>
            <a:ext cx="9575704" cy="369332"/>
          </a:xfrm>
        </p:spPr>
        <p:txBody>
          <a:bodyPr/>
          <a:lstStyle/>
          <a:p>
            <a:r>
              <a:rPr lang="en-US"/>
              <a:t>Participant impact (1/2) </a:t>
            </a:r>
          </a:p>
        </p:txBody>
      </p:sp>
      <p:sp>
        <p:nvSpPr>
          <p:cNvPr id="21" name="Round Same-side Corner of Rectangle 20">
            <a:extLst>
              <a:ext uri="{FF2B5EF4-FFF2-40B4-BE49-F238E27FC236}">
                <a16:creationId xmlns:a16="http://schemas.microsoft.com/office/drawing/2014/main" id="{A8DA4CA2-30F0-4355-068D-761782A76040}"/>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dirty="0">
                <a:solidFill>
                  <a:schemeClr val="tx2"/>
                </a:solidFill>
              </a:rPr>
              <a:t>Impact </a:t>
            </a:r>
          </a:p>
        </p:txBody>
      </p:sp>
      <p:sp>
        <p:nvSpPr>
          <p:cNvPr id="2" name="Text Placeholder 1">
            <a:extLst>
              <a:ext uri="{FF2B5EF4-FFF2-40B4-BE49-F238E27FC236}">
                <a16:creationId xmlns:a16="http://schemas.microsoft.com/office/drawing/2014/main" id="{3EC94FE0-B414-F4FA-D91B-1CBED4651295}"/>
              </a:ext>
            </a:extLst>
          </p:cNvPr>
          <p:cNvSpPr>
            <a:spLocks noGrp="1"/>
          </p:cNvSpPr>
          <p:nvPr>
            <p:ph type="body" sz="quarter" idx="13"/>
          </p:nvPr>
        </p:nvSpPr>
        <p:spPr>
          <a:xfrm>
            <a:off x="165148" y="626284"/>
            <a:ext cx="9575704" cy="246221"/>
          </a:xfrm>
        </p:spPr>
        <p:txBody>
          <a:bodyPr/>
          <a:lstStyle/>
          <a:p>
            <a:r>
              <a:rPr lang="en-US" dirty="0"/>
              <a:t>The program increased participants’ confidence, knowledge and skills across each key leadership skill set.</a:t>
            </a:r>
          </a:p>
        </p:txBody>
      </p:sp>
      <p:sp>
        <p:nvSpPr>
          <p:cNvPr id="6" name="Rectangle 5">
            <a:extLst>
              <a:ext uri="{FF2B5EF4-FFF2-40B4-BE49-F238E27FC236}">
                <a16:creationId xmlns:a16="http://schemas.microsoft.com/office/drawing/2014/main" id="{F0687530-8E76-A12C-C20D-379E620CC93B}"/>
              </a:ext>
            </a:extLst>
          </p:cNvPr>
          <p:cNvSpPr/>
          <p:nvPr/>
        </p:nvSpPr>
        <p:spPr>
          <a:xfrm>
            <a:off x="209771" y="1122293"/>
            <a:ext cx="4703265" cy="430887"/>
          </a:xfrm>
          <a:prstGeom prst="rect">
            <a:avLst/>
          </a:prstGeom>
          <a:solidFill>
            <a:schemeClr val="accent3">
              <a:lumMod val="20000"/>
              <a:lumOff val="80000"/>
            </a:schemeClr>
          </a:solidFill>
          <a:ln>
            <a:noFill/>
          </a:ln>
        </p:spPr>
        <p:txBody>
          <a:bodyPr wrap="square" lIns="468000" tIns="45720" rIns="91440" bIns="45720" anchor="t">
            <a:spAutoFit/>
          </a:bodyPr>
          <a:lstStyle/>
          <a:p>
            <a:r>
              <a:rPr lang="en-US" sz="1050" b="1" dirty="0">
                <a:solidFill>
                  <a:schemeClr val="tx2"/>
                </a:solidFill>
              </a:rPr>
              <a:t>Self leadership knowledge and skills </a:t>
            </a:r>
          </a:p>
          <a:p>
            <a:r>
              <a:rPr lang="en-US" sz="1050" dirty="0">
                <a:solidFill>
                  <a:schemeClr val="tx2"/>
                </a:solidFill>
              </a:rPr>
              <a:t>Personal goal setting, development and time and stress management</a:t>
            </a:r>
          </a:p>
        </p:txBody>
      </p:sp>
      <p:sp>
        <p:nvSpPr>
          <p:cNvPr id="23" name="TextBox 22">
            <a:extLst>
              <a:ext uri="{FF2B5EF4-FFF2-40B4-BE49-F238E27FC236}">
                <a16:creationId xmlns:a16="http://schemas.microsoft.com/office/drawing/2014/main" id="{FDF96916-7406-DF7C-BAE4-614DE1B89C3A}"/>
              </a:ext>
            </a:extLst>
          </p:cNvPr>
          <p:cNvSpPr txBox="1"/>
          <p:nvPr/>
        </p:nvSpPr>
        <p:spPr>
          <a:xfrm>
            <a:off x="951819" y="1578831"/>
            <a:ext cx="691215" cy="261610"/>
          </a:xfrm>
          <a:prstGeom prst="rect">
            <a:avLst/>
          </a:prstGeom>
        </p:spPr>
        <p:txBody>
          <a:bodyPr wrap="none" rtlCol="0">
            <a:spAutoFit/>
          </a:bodyPr>
          <a:lstStyle/>
          <a:p>
            <a:pPr algn="l">
              <a:spcAft>
                <a:spcPts val="600"/>
              </a:spcAft>
            </a:pPr>
            <a:r>
              <a:rPr lang="en-US" sz="1100" b="1" dirty="0"/>
              <a:t>Cohort 1 </a:t>
            </a:r>
          </a:p>
        </p:txBody>
      </p:sp>
      <p:sp>
        <p:nvSpPr>
          <p:cNvPr id="7" name="TextBox 6">
            <a:extLst>
              <a:ext uri="{FF2B5EF4-FFF2-40B4-BE49-F238E27FC236}">
                <a16:creationId xmlns:a16="http://schemas.microsoft.com/office/drawing/2014/main" id="{76170E07-343D-1ABD-7A98-99F54359C463}"/>
              </a:ext>
            </a:extLst>
          </p:cNvPr>
          <p:cNvSpPr txBox="1"/>
          <p:nvPr/>
        </p:nvSpPr>
        <p:spPr>
          <a:xfrm>
            <a:off x="580873" y="1806031"/>
            <a:ext cx="556563" cy="261610"/>
          </a:xfrm>
          <a:prstGeom prst="rect">
            <a:avLst/>
          </a:prstGeom>
        </p:spPr>
        <p:txBody>
          <a:bodyPr wrap="none" rtlCol="0">
            <a:spAutoFit/>
          </a:bodyPr>
          <a:lstStyle/>
          <a:p>
            <a:pPr algn="l">
              <a:spcAft>
                <a:spcPts val="600"/>
              </a:spcAft>
            </a:pPr>
            <a:r>
              <a:rPr lang="en-US" sz="1100" dirty="0"/>
              <a:t>Before </a:t>
            </a:r>
          </a:p>
        </p:txBody>
      </p:sp>
      <p:sp>
        <p:nvSpPr>
          <p:cNvPr id="14" name="TextBox 13">
            <a:extLst>
              <a:ext uri="{FF2B5EF4-FFF2-40B4-BE49-F238E27FC236}">
                <a16:creationId xmlns:a16="http://schemas.microsoft.com/office/drawing/2014/main" id="{23047635-782A-2C89-9F3E-92CE3128C6E8}"/>
              </a:ext>
            </a:extLst>
          </p:cNvPr>
          <p:cNvSpPr txBox="1"/>
          <p:nvPr/>
        </p:nvSpPr>
        <p:spPr>
          <a:xfrm>
            <a:off x="1597011" y="1806031"/>
            <a:ext cx="460382" cy="261610"/>
          </a:xfrm>
          <a:prstGeom prst="rect">
            <a:avLst/>
          </a:prstGeom>
        </p:spPr>
        <p:txBody>
          <a:bodyPr wrap="none" rtlCol="0">
            <a:spAutoFit/>
          </a:bodyPr>
          <a:lstStyle/>
          <a:p>
            <a:pPr algn="l">
              <a:spcAft>
                <a:spcPts val="600"/>
              </a:spcAft>
            </a:pPr>
            <a:r>
              <a:rPr lang="en-US" sz="1100"/>
              <a:t>After </a:t>
            </a:r>
          </a:p>
        </p:txBody>
      </p:sp>
      <p:graphicFrame>
        <p:nvGraphicFramePr>
          <p:cNvPr id="26" name="Chart 25">
            <a:extLst>
              <a:ext uri="{FF2B5EF4-FFF2-40B4-BE49-F238E27FC236}">
                <a16:creationId xmlns:a16="http://schemas.microsoft.com/office/drawing/2014/main" id="{D7E0626E-0FE2-C080-0DE4-09A18FEF690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8767727"/>
              </p:ext>
            </p:extLst>
          </p:nvPr>
        </p:nvGraphicFramePr>
        <p:xfrm>
          <a:off x="211000" y="1914537"/>
          <a:ext cx="2172855" cy="1768681"/>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89A3AD51-2A1F-9EFE-731C-5F7CE26F93EE}"/>
              </a:ext>
            </a:extLst>
          </p:cNvPr>
          <p:cNvSpPr txBox="1"/>
          <p:nvPr/>
        </p:nvSpPr>
        <p:spPr>
          <a:xfrm>
            <a:off x="3311835" y="1569473"/>
            <a:ext cx="659155" cy="261610"/>
          </a:xfrm>
          <a:prstGeom prst="rect">
            <a:avLst/>
          </a:prstGeom>
        </p:spPr>
        <p:txBody>
          <a:bodyPr wrap="none" rtlCol="0">
            <a:spAutoFit/>
          </a:bodyPr>
          <a:lstStyle/>
          <a:p>
            <a:pPr algn="l">
              <a:spcAft>
                <a:spcPts val="600"/>
              </a:spcAft>
            </a:pPr>
            <a:r>
              <a:rPr lang="en-US" sz="1100" b="1" dirty="0"/>
              <a:t>Cohort 2</a:t>
            </a:r>
          </a:p>
        </p:txBody>
      </p:sp>
      <p:sp>
        <p:nvSpPr>
          <p:cNvPr id="15" name="TextBox 14">
            <a:extLst>
              <a:ext uri="{FF2B5EF4-FFF2-40B4-BE49-F238E27FC236}">
                <a16:creationId xmlns:a16="http://schemas.microsoft.com/office/drawing/2014/main" id="{A30B3395-6167-343A-B17D-B834C3007AA5}"/>
              </a:ext>
            </a:extLst>
          </p:cNvPr>
          <p:cNvSpPr txBox="1"/>
          <p:nvPr/>
        </p:nvSpPr>
        <p:spPr>
          <a:xfrm>
            <a:off x="2954852" y="1819737"/>
            <a:ext cx="556563" cy="261610"/>
          </a:xfrm>
          <a:prstGeom prst="rect">
            <a:avLst/>
          </a:prstGeom>
        </p:spPr>
        <p:txBody>
          <a:bodyPr wrap="none" rtlCol="0">
            <a:spAutoFit/>
          </a:bodyPr>
          <a:lstStyle/>
          <a:p>
            <a:pPr algn="l">
              <a:spcAft>
                <a:spcPts val="600"/>
              </a:spcAft>
            </a:pPr>
            <a:r>
              <a:rPr lang="en-US" sz="1100" dirty="0"/>
              <a:t>Before </a:t>
            </a:r>
          </a:p>
        </p:txBody>
      </p:sp>
      <p:sp>
        <p:nvSpPr>
          <p:cNvPr id="16" name="TextBox 15">
            <a:extLst>
              <a:ext uri="{FF2B5EF4-FFF2-40B4-BE49-F238E27FC236}">
                <a16:creationId xmlns:a16="http://schemas.microsoft.com/office/drawing/2014/main" id="{0FAEE2A2-BF13-CB6C-0778-CCD2A32ADE50}"/>
              </a:ext>
            </a:extLst>
          </p:cNvPr>
          <p:cNvSpPr txBox="1"/>
          <p:nvPr/>
        </p:nvSpPr>
        <p:spPr>
          <a:xfrm>
            <a:off x="3970990" y="1819737"/>
            <a:ext cx="460382" cy="261610"/>
          </a:xfrm>
          <a:prstGeom prst="rect">
            <a:avLst/>
          </a:prstGeom>
        </p:spPr>
        <p:txBody>
          <a:bodyPr wrap="none" rtlCol="0">
            <a:spAutoFit/>
          </a:bodyPr>
          <a:lstStyle/>
          <a:p>
            <a:pPr algn="l">
              <a:spcAft>
                <a:spcPts val="600"/>
              </a:spcAft>
            </a:pPr>
            <a:r>
              <a:rPr lang="en-US" sz="1100"/>
              <a:t>After </a:t>
            </a:r>
          </a:p>
        </p:txBody>
      </p:sp>
      <p:graphicFrame>
        <p:nvGraphicFramePr>
          <p:cNvPr id="27" name="Chart 26">
            <a:extLst>
              <a:ext uri="{FF2B5EF4-FFF2-40B4-BE49-F238E27FC236}">
                <a16:creationId xmlns:a16="http://schemas.microsoft.com/office/drawing/2014/main" id="{A2EC2D36-B513-5AB6-BB57-2B700CEEE3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836529"/>
              </p:ext>
            </p:extLst>
          </p:nvPr>
        </p:nvGraphicFramePr>
        <p:xfrm>
          <a:off x="2604794" y="1911594"/>
          <a:ext cx="2172855" cy="1774565"/>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a:extLst>
              <a:ext uri="{FF2B5EF4-FFF2-40B4-BE49-F238E27FC236}">
                <a16:creationId xmlns:a16="http://schemas.microsoft.com/office/drawing/2014/main" id="{1FB2224E-C396-4BC1-A440-D4E27AC40B3E}"/>
              </a:ext>
            </a:extLst>
          </p:cNvPr>
          <p:cNvSpPr/>
          <p:nvPr/>
        </p:nvSpPr>
        <p:spPr>
          <a:xfrm>
            <a:off x="209771" y="3673874"/>
            <a:ext cx="4567877" cy="1015663"/>
          </a:xfrm>
          <a:prstGeom prst="rect">
            <a:avLst/>
          </a:prstGeom>
          <a:noFill/>
          <a:ln>
            <a:noFill/>
          </a:ln>
        </p:spPr>
        <p:txBody>
          <a:bodyPr wrap="square" lIns="91440" tIns="45720" rIns="91440" bIns="45720" anchor="t">
            <a:spAutoFit/>
          </a:bodyPr>
          <a:lstStyle/>
          <a:p>
            <a:pPr>
              <a:spcAft>
                <a:spcPts val="600"/>
              </a:spcAft>
            </a:pPr>
            <a:r>
              <a:rPr lang="en-US" sz="1100"/>
              <a:t>Participants reported a large increase of preparedness in self leadership skills, and all feel at least somewhat prepared in these aspects of leadership.</a:t>
            </a:r>
          </a:p>
          <a:p>
            <a:pPr>
              <a:spcAft>
                <a:spcPts val="600"/>
              </a:spcAft>
            </a:pPr>
            <a:r>
              <a:rPr lang="en-US" sz="1100"/>
              <a:t>In interviews participants spoke with self awareness and clarity around their areas for development and how they now manage stress, showing strength in this leadership aspect.</a:t>
            </a:r>
          </a:p>
        </p:txBody>
      </p:sp>
      <p:sp>
        <p:nvSpPr>
          <p:cNvPr id="30" name="Rounded Rectangular Callout 29">
            <a:extLst>
              <a:ext uri="{FF2B5EF4-FFF2-40B4-BE49-F238E27FC236}">
                <a16:creationId xmlns:a16="http://schemas.microsoft.com/office/drawing/2014/main" id="{CA3DBDE0-DE22-D954-09EE-75C57EF7D3B6}"/>
              </a:ext>
            </a:extLst>
          </p:cNvPr>
          <p:cNvSpPr/>
          <p:nvPr/>
        </p:nvSpPr>
        <p:spPr>
          <a:xfrm>
            <a:off x="209771" y="4742257"/>
            <a:ext cx="4459426" cy="864833"/>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100">
                <a:solidFill>
                  <a:srgbClr val="000000"/>
                </a:solidFill>
                <a:effectLst/>
                <a:latin typeface="Arial Narrow" panose="020B0604020202020204" pitchFamily="34" charset="0"/>
                <a:ea typeface="Century Gothic" panose="020B0502020202020204" pitchFamily="34" charset="0"/>
                <a:cs typeface="Times New Roman" panose="02020603050405020304" pitchFamily="18" charset="0"/>
              </a:rPr>
              <a:t>The FLP has had a great positive impact on my confidence within Leadership. I felt a bit like an imposter, but I know now that I have great skills and I have spent the last year working with my coach and other members of my school community to implement a tutoring program to assist the Year 9 girls. (Participant – Cohort 2) </a:t>
            </a:r>
            <a:endParaRPr lang="en-US" sz="800">
              <a:solidFill>
                <a:schemeClr val="tx1"/>
              </a:solidFill>
            </a:endParaRPr>
          </a:p>
        </p:txBody>
      </p:sp>
      <p:sp>
        <p:nvSpPr>
          <p:cNvPr id="8" name="Rectangle 7">
            <a:extLst>
              <a:ext uri="{FF2B5EF4-FFF2-40B4-BE49-F238E27FC236}">
                <a16:creationId xmlns:a16="http://schemas.microsoft.com/office/drawing/2014/main" id="{B4CE5BA3-862B-C68B-E7A9-2CF6A61AD8F2}"/>
              </a:ext>
            </a:extLst>
          </p:cNvPr>
          <p:cNvSpPr/>
          <p:nvPr/>
        </p:nvSpPr>
        <p:spPr>
          <a:xfrm>
            <a:off x="5011142" y="1134798"/>
            <a:ext cx="4572651" cy="415498"/>
          </a:xfrm>
          <a:prstGeom prst="rect">
            <a:avLst/>
          </a:prstGeom>
          <a:solidFill>
            <a:schemeClr val="accent3">
              <a:lumMod val="20000"/>
              <a:lumOff val="80000"/>
            </a:schemeClr>
          </a:solidFill>
          <a:ln>
            <a:noFill/>
          </a:ln>
        </p:spPr>
        <p:txBody>
          <a:bodyPr wrap="square" lIns="468000" tIns="45720" rIns="91440" bIns="45720" anchor="t">
            <a:spAutoFit/>
          </a:bodyPr>
          <a:lstStyle/>
          <a:p>
            <a:r>
              <a:rPr lang="en-US" sz="1050" b="1">
                <a:solidFill>
                  <a:schemeClr val="tx2"/>
                </a:solidFill>
              </a:rPr>
              <a:t>Technical expertise</a:t>
            </a:r>
          </a:p>
          <a:p>
            <a:r>
              <a:rPr lang="en-US" sz="1050">
                <a:solidFill>
                  <a:schemeClr val="tx2"/>
                </a:solidFill>
              </a:rPr>
              <a:t>Assessing performance, implementing curriculum and using data to drive outcome</a:t>
            </a:r>
          </a:p>
        </p:txBody>
      </p:sp>
      <p:sp>
        <p:nvSpPr>
          <p:cNvPr id="35" name="TextBox 34">
            <a:extLst>
              <a:ext uri="{FF2B5EF4-FFF2-40B4-BE49-F238E27FC236}">
                <a16:creationId xmlns:a16="http://schemas.microsoft.com/office/drawing/2014/main" id="{BA9BD992-8562-B159-7118-2DF2A8B4295F}"/>
              </a:ext>
            </a:extLst>
          </p:cNvPr>
          <p:cNvSpPr txBox="1"/>
          <p:nvPr/>
        </p:nvSpPr>
        <p:spPr>
          <a:xfrm>
            <a:off x="5953448" y="1569473"/>
            <a:ext cx="659155" cy="261610"/>
          </a:xfrm>
          <a:prstGeom prst="rect">
            <a:avLst/>
          </a:prstGeom>
        </p:spPr>
        <p:txBody>
          <a:bodyPr wrap="none" rtlCol="0">
            <a:spAutoFit/>
          </a:bodyPr>
          <a:lstStyle/>
          <a:p>
            <a:pPr algn="l">
              <a:spcAft>
                <a:spcPts val="600"/>
              </a:spcAft>
            </a:pPr>
            <a:r>
              <a:rPr lang="en-US" sz="1100" b="1" dirty="0"/>
              <a:t>Cohort 1</a:t>
            </a:r>
          </a:p>
        </p:txBody>
      </p:sp>
      <p:sp>
        <p:nvSpPr>
          <p:cNvPr id="17" name="TextBox 16">
            <a:extLst>
              <a:ext uri="{FF2B5EF4-FFF2-40B4-BE49-F238E27FC236}">
                <a16:creationId xmlns:a16="http://schemas.microsoft.com/office/drawing/2014/main" id="{E9C7ADE5-6057-9CA8-51EF-9B4378080B6C}"/>
              </a:ext>
            </a:extLst>
          </p:cNvPr>
          <p:cNvSpPr txBox="1"/>
          <p:nvPr/>
        </p:nvSpPr>
        <p:spPr>
          <a:xfrm>
            <a:off x="5538428" y="1750630"/>
            <a:ext cx="556563" cy="261610"/>
          </a:xfrm>
          <a:prstGeom prst="rect">
            <a:avLst/>
          </a:prstGeom>
        </p:spPr>
        <p:txBody>
          <a:bodyPr wrap="none" rtlCol="0">
            <a:spAutoFit/>
          </a:bodyPr>
          <a:lstStyle/>
          <a:p>
            <a:pPr algn="l">
              <a:spcAft>
                <a:spcPts val="600"/>
              </a:spcAft>
            </a:pPr>
            <a:r>
              <a:rPr lang="en-US" sz="1100" dirty="0"/>
              <a:t>Before </a:t>
            </a:r>
          </a:p>
        </p:txBody>
      </p:sp>
      <p:sp>
        <p:nvSpPr>
          <p:cNvPr id="18" name="TextBox 17">
            <a:extLst>
              <a:ext uri="{FF2B5EF4-FFF2-40B4-BE49-F238E27FC236}">
                <a16:creationId xmlns:a16="http://schemas.microsoft.com/office/drawing/2014/main" id="{01C2E4FF-68EB-77C7-5A27-2DE3B5BB7706}"/>
              </a:ext>
            </a:extLst>
          </p:cNvPr>
          <p:cNvSpPr txBox="1"/>
          <p:nvPr/>
        </p:nvSpPr>
        <p:spPr>
          <a:xfrm>
            <a:off x="6554566" y="1750630"/>
            <a:ext cx="460382" cy="261610"/>
          </a:xfrm>
          <a:prstGeom prst="rect">
            <a:avLst/>
          </a:prstGeom>
        </p:spPr>
        <p:txBody>
          <a:bodyPr wrap="none" rtlCol="0">
            <a:spAutoFit/>
          </a:bodyPr>
          <a:lstStyle/>
          <a:p>
            <a:pPr algn="l">
              <a:spcAft>
                <a:spcPts val="600"/>
              </a:spcAft>
            </a:pPr>
            <a:r>
              <a:rPr lang="en-US" sz="1100"/>
              <a:t>After </a:t>
            </a:r>
          </a:p>
        </p:txBody>
      </p:sp>
      <p:graphicFrame>
        <p:nvGraphicFramePr>
          <p:cNvPr id="33" name="Chart 32">
            <a:extLst>
              <a:ext uri="{FF2B5EF4-FFF2-40B4-BE49-F238E27FC236}">
                <a16:creationId xmlns:a16="http://schemas.microsoft.com/office/drawing/2014/main" id="{21560199-4A85-B27F-DEF3-06A55584311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5892659"/>
              </p:ext>
            </p:extLst>
          </p:nvPr>
        </p:nvGraphicFramePr>
        <p:xfrm>
          <a:off x="5196597" y="1831083"/>
          <a:ext cx="2172856" cy="1824454"/>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a:extLst>
              <a:ext uri="{FF2B5EF4-FFF2-40B4-BE49-F238E27FC236}">
                <a16:creationId xmlns:a16="http://schemas.microsoft.com/office/drawing/2014/main" id="{44FF7EDE-3853-E4DE-A65A-2B1AFD8F338C}"/>
              </a:ext>
            </a:extLst>
          </p:cNvPr>
          <p:cNvSpPr txBox="1"/>
          <p:nvPr/>
        </p:nvSpPr>
        <p:spPr>
          <a:xfrm>
            <a:off x="8167787" y="1569473"/>
            <a:ext cx="659155" cy="261610"/>
          </a:xfrm>
          <a:prstGeom prst="rect">
            <a:avLst/>
          </a:prstGeom>
        </p:spPr>
        <p:txBody>
          <a:bodyPr wrap="none" rtlCol="0">
            <a:spAutoFit/>
          </a:bodyPr>
          <a:lstStyle/>
          <a:p>
            <a:pPr algn="l">
              <a:spcAft>
                <a:spcPts val="600"/>
              </a:spcAft>
            </a:pPr>
            <a:r>
              <a:rPr lang="en-US" sz="1100" b="1"/>
              <a:t>Cohort 2</a:t>
            </a:r>
          </a:p>
        </p:txBody>
      </p:sp>
      <p:sp>
        <p:nvSpPr>
          <p:cNvPr id="19" name="TextBox 18">
            <a:extLst>
              <a:ext uri="{FF2B5EF4-FFF2-40B4-BE49-F238E27FC236}">
                <a16:creationId xmlns:a16="http://schemas.microsoft.com/office/drawing/2014/main" id="{828B88FD-4B62-DBE2-D52C-1F9FD6297B33}"/>
              </a:ext>
            </a:extLst>
          </p:cNvPr>
          <p:cNvSpPr txBox="1"/>
          <p:nvPr/>
        </p:nvSpPr>
        <p:spPr>
          <a:xfrm>
            <a:off x="7769371" y="1750630"/>
            <a:ext cx="556563" cy="261610"/>
          </a:xfrm>
          <a:prstGeom prst="rect">
            <a:avLst/>
          </a:prstGeom>
        </p:spPr>
        <p:txBody>
          <a:bodyPr wrap="none" rtlCol="0">
            <a:spAutoFit/>
          </a:bodyPr>
          <a:lstStyle/>
          <a:p>
            <a:pPr algn="l">
              <a:spcAft>
                <a:spcPts val="600"/>
              </a:spcAft>
            </a:pPr>
            <a:r>
              <a:rPr lang="en-US" sz="1100"/>
              <a:t>Before </a:t>
            </a:r>
          </a:p>
        </p:txBody>
      </p:sp>
      <p:sp>
        <p:nvSpPr>
          <p:cNvPr id="43" name="TextBox 42">
            <a:extLst>
              <a:ext uri="{FF2B5EF4-FFF2-40B4-BE49-F238E27FC236}">
                <a16:creationId xmlns:a16="http://schemas.microsoft.com/office/drawing/2014/main" id="{B77CA1B4-EFEA-2E04-3F7F-94835EC954A0}"/>
              </a:ext>
            </a:extLst>
          </p:cNvPr>
          <p:cNvSpPr txBox="1"/>
          <p:nvPr/>
        </p:nvSpPr>
        <p:spPr>
          <a:xfrm>
            <a:off x="8785509" y="1750630"/>
            <a:ext cx="460382" cy="261610"/>
          </a:xfrm>
          <a:prstGeom prst="rect">
            <a:avLst/>
          </a:prstGeom>
        </p:spPr>
        <p:txBody>
          <a:bodyPr wrap="none" rtlCol="0">
            <a:spAutoFit/>
          </a:bodyPr>
          <a:lstStyle/>
          <a:p>
            <a:pPr algn="l">
              <a:spcAft>
                <a:spcPts val="600"/>
              </a:spcAft>
            </a:pPr>
            <a:r>
              <a:rPr lang="en-US" sz="1100"/>
              <a:t>After </a:t>
            </a:r>
          </a:p>
        </p:txBody>
      </p:sp>
      <p:graphicFrame>
        <p:nvGraphicFramePr>
          <p:cNvPr id="31" name="Chart 30">
            <a:extLst>
              <a:ext uri="{FF2B5EF4-FFF2-40B4-BE49-F238E27FC236}">
                <a16:creationId xmlns:a16="http://schemas.microsoft.com/office/drawing/2014/main" id="{0180F240-4297-20EF-4021-2358D56B9B3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2334264"/>
              </p:ext>
            </p:extLst>
          </p:nvPr>
        </p:nvGraphicFramePr>
        <p:xfrm>
          <a:off x="7410937" y="1832607"/>
          <a:ext cx="2172856" cy="1824453"/>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3C53876B-1342-FCBB-ADC5-7AF48A8A6BF2}"/>
              </a:ext>
              <a:ext uri="{C183D7F6-B498-43B3-948B-1728B52AA6E4}">
                <adec:decorative xmlns:adec="http://schemas.microsoft.com/office/drawing/2017/decorative" val="1"/>
              </a:ext>
            </a:extLst>
          </p:cNvPr>
          <p:cNvSpPr txBox="1"/>
          <p:nvPr/>
        </p:nvSpPr>
        <p:spPr>
          <a:xfrm>
            <a:off x="5994423" y="3305889"/>
            <a:ext cx="393056" cy="246221"/>
          </a:xfrm>
          <a:prstGeom prst="rect">
            <a:avLst/>
          </a:prstGeom>
        </p:spPr>
        <p:txBody>
          <a:bodyPr wrap="none" rtlCol="0">
            <a:spAutoFit/>
          </a:bodyPr>
          <a:lstStyle/>
          <a:p>
            <a:pPr algn="l">
              <a:spcAft>
                <a:spcPts val="600"/>
              </a:spcAft>
            </a:pPr>
            <a:r>
              <a:rPr lang="en-US" sz="1000"/>
              <a:t>11%</a:t>
            </a:r>
          </a:p>
        </p:txBody>
      </p:sp>
      <p:sp>
        <p:nvSpPr>
          <p:cNvPr id="20" name="TextBox 19">
            <a:extLst>
              <a:ext uri="{FF2B5EF4-FFF2-40B4-BE49-F238E27FC236}">
                <a16:creationId xmlns:a16="http://schemas.microsoft.com/office/drawing/2014/main" id="{6F808EA1-5FE8-91E7-4BFF-406A802CE242}"/>
              </a:ext>
              <a:ext uri="{C183D7F6-B498-43B3-948B-1728B52AA6E4}">
                <adec:decorative xmlns:adec="http://schemas.microsoft.com/office/drawing/2017/decorative" val="1"/>
              </a:ext>
            </a:extLst>
          </p:cNvPr>
          <p:cNvSpPr txBox="1"/>
          <p:nvPr/>
        </p:nvSpPr>
        <p:spPr>
          <a:xfrm>
            <a:off x="6962119" y="3344413"/>
            <a:ext cx="335348" cy="246221"/>
          </a:xfrm>
          <a:prstGeom prst="rect">
            <a:avLst/>
          </a:prstGeom>
        </p:spPr>
        <p:txBody>
          <a:bodyPr wrap="none" rtlCol="0">
            <a:spAutoFit/>
          </a:bodyPr>
          <a:lstStyle/>
          <a:p>
            <a:pPr algn="l">
              <a:spcAft>
                <a:spcPts val="600"/>
              </a:spcAft>
            </a:pPr>
            <a:r>
              <a:rPr lang="en-US" sz="1000"/>
              <a:t>2%</a:t>
            </a:r>
          </a:p>
        </p:txBody>
      </p:sp>
      <p:sp>
        <p:nvSpPr>
          <p:cNvPr id="36" name="Rectangle 35">
            <a:extLst>
              <a:ext uri="{FF2B5EF4-FFF2-40B4-BE49-F238E27FC236}">
                <a16:creationId xmlns:a16="http://schemas.microsoft.com/office/drawing/2014/main" id="{E4F771AB-486A-816D-7FE1-A3E6102B5915}"/>
              </a:ext>
            </a:extLst>
          </p:cNvPr>
          <p:cNvSpPr/>
          <p:nvPr/>
        </p:nvSpPr>
        <p:spPr>
          <a:xfrm>
            <a:off x="5128354" y="3772519"/>
            <a:ext cx="4367569" cy="769441"/>
          </a:xfrm>
          <a:prstGeom prst="rect">
            <a:avLst/>
          </a:prstGeom>
          <a:noFill/>
          <a:ln>
            <a:noFill/>
          </a:ln>
        </p:spPr>
        <p:txBody>
          <a:bodyPr wrap="square" lIns="91440" tIns="45720" rIns="91440" bIns="45720" anchor="t">
            <a:spAutoFit/>
          </a:bodyPr>
          <a:lstStyle/>
          <a:p>
            <a:r>
              <a:rPr lang="en-US" sz="1100"/>
              <a:t>Across both Cohorts we saw an increase in preparedness relating to technical expertise, we saw evidence of confident implementation of these skills through some of the school innovation projects. This was particularly around the projects relating to using data and evidence and those around curriculum improvements.</a:t>
            </a:r>
          </a:p>
        </p:txBody>
      </p:sp>
      <p:sp>
        <p:nvSpPr>
          <p:cNvPr id="38" name="Rounded Rectangular Callout 37">
            <a:extLst>
              <a:ext uri="{FF2B5EF4-FFF2-40B4-BE49-F238E27FC236}">
                <a16:creationId xmlns:a16="http://schemas.microsoft.com/office/drawing/2014/main" id="{FA994F63-C080-616C-9E22-B87939050732}"/>
              </a:ext>
            </a:extLst>
          </p:cNvPr>
          <p:cNvSpPr/>
          <p:nvPr/>
        </p:nvSpPr>
        <p:spPr>
          <a:xfrm>
            <a:off x="5196597" y="4658375"/>
            <a:ext cx="4387196" cy="745618"/>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dirty="0">
                <a:solidFill>
                  <a:schemeClr val="tx1"/>
                </a:solidFill>
              </a:rPr>
              <a:t>The FLP gave me insights into skills I could bring into that situation, to be able to develop a shared pedagogical approach for reading in early childhood. (Participant – Cohort 1) </a:t>
            </a:r>
            <a:endParaRPr lang="en-US" sz="1100" dirty="0">
              <a:solidFill>
                <a:schemeClr val="tx1"/>
              </a:solidFill>
            </a:endParaRPr>
          </a:p>
        </p:txBody>
      </p:sp>
      <p:grpSp>
        <p:nvGrpSpPr>
          <p:cNvPr id="13" name="Group 12">
            <a:extLst>
              <a:ext uri="{FF2B5EF4-FFF2-40B4-BE49-F238E27FC236}">
                <a16:creationId xmlns:a16="http://schemas.microsoft.com/office/drawing/2014/main" id="{43EC6C19-0B85-FB48-1D1E-EF14CB7AEEDA}"/>
              </a:ext>
              <a:ext uri="{C183D7F6-B498-43B3-948B-1728B52AA6E4}">
                <adec:decorative xmlns:adec="http://schemas.microsoft.com/office/drawing/2017/decorative" val="1"/>
              </a:ext>
            </a:extLst>
          </p:cNvPr>
          <p:cNvGrpSpPr/>
          <p:nvPr/>
        </p:nvGrpSpPr>
        <p:grpSpPr>
          <a:xfrm>
            <a:off x="3816351" y="6089797"/>
            <a:ext cx="2212658" cy="707993"/>
            <a:chOff x="3816351" y="6089797"/>
            <a:chExt cx="2212658" cy="707993"/>
          </a:xfrm>
        </p:grpSpPr>
        <p:sp>
          <p:nvSpPr>
            <p:cNvPr id="10" name="Rectangle 9">
              <a:extLst>
                <a:ext uri="{FF2B5EF4-FFF2-40B4-BE49-F238E27FC236}">
                  <a16:creationId xmlns:a16="http://schemas.microsoft.com/office/drawing/2014/main" id="{3216A5FD-4491-5EB1-112B-B30511B43B79}"/>
                </a:ext>
              </a:extLst>
            </p:cNvPr>
            <p:cNvSpPr/>
            <p:nvPr/>
          </p:nvSpPr>
          <p:spPr>
            <a:xfrm>
              <a:off x="3816351" y="6089797"/>
              <a:ext cx="2178072" cy="707993"/>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2" name="TextBox 21">
              <a:extLst>
                <a:ext uri="{FF2B5EF4-FFF2-40B4-BE49-F238E27FC236}">
                  <a16:creationId xmlns:a16="http://schemas.microsoft.com/office/drawing/2014/main" id="{67847426-DCC3-CE0F-70C7-E4F6BE868A62}"/>
                </a:ext>
              </a:extLst>
            </p:cNvPr>
            <p:cNvSpPr txBox="1"/>
            <p:nvPr/>
          </p:nvSpPr>
          <p:spPr>
            <a:xfrm>
              <a:off x="3816351" y="6312988"/>
              <a:ext cx="595035" cy="261610"/>
            </a:xfrm>
            <a:prstGeom prst="rect">
              <a:avLst/>
            </a:prstGeom>
          </p:spPr>
          <p:txBody>
            <a:bodyPr wrap="none" rtlCol="0">
              <a:spAutoFit/>
            </a:bodyPr>
            <a:lstStyle/>
            <a:p>
              <a:pPr algn="l">
                <a:spcAft>
                  <a:spcPts val="600"/>
                </a:spcAft>
              </a:pPr>
              <a:r>
                <a:rPr lang="en-US" sz="1100" b="1"/>
                <a:t>Legend</a:t>
              </a:r>
            </a:p>
          </p:txBody>
        </p:sp>
        <p:sp>
          <p:nvSpPr>
            <p:cNvPr id="24" name="Rectangle 23">
              <a:extLst>
                <a:ext uri="{FF2B5EF4-FFF2-40B4-BE49-F238E27FC236}">
                  <a16:creationId xmlns:a16="http://schemas.microsoft.com/office/drawing/2014/main" id="{7A8A3D00-AE28-5313-6734-6440D1F2E422}"/>
                </a:ext>
              </a:extLst>
            </p:cNvPr>
            <p:cNvSpPr/>
            <p:nvPr/>
          </p:nvSpPr>
          <p:spPr>
            <a:xfrm>
              <a:off x="4414308" y="6197835"/>
              <a:ext cx="527400" cy="72442"/>
            </a:xfrm>
            <a:prstGeom prst="rect">
              <a:avLst/>
            </a:prstGeom>
            <a:solidFill>
              <a:srgbClr val="00B050"/>
            </a:solidFill>
            <a:ln w="9525">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8" name="Rectangle 27">
              <a:extLst>
                <a:ext uri="{FF2B5EF4-FFF2-40B4-BE49-F238E27FC236}">
                  <a16:creationId xmlns:a16="http://schemas.microsoft.com/office/drawing/2014/main" id="{A7A9BA20-5AA5-FE4B-B4E8-4ED60E3E325A}"/>
                </a:ext>
              </a:extLst>
            </p:cNvPr>
            <p:cNvSpPr/>
            <p:nvPr/>
          </p:nvSpPr>
          <p:spPr>
            <a:xfrm>
              <a:off x="4414308" y="6341826"/>
              <a:ext cx="527400" cy="72442"/>
            </a:xfrm>
            <a:prstGeom prst="rect">
              <a:avLst/>
            </a:prstGeom>
            <a:solidFill>
              <a:schemeClr val="accent6">
                <a:lumMod val="60000"/>
                <a:lumOff val="40000"/>
              </a:schemeClr>
            </a:solidFill>
            <a:ln w="952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4" name="Rectangle 33">
              <a:extLst>
                <a:ext uri="{FF2B5EF4-FFF2-40B4-BE49-F238E27FC236}">
                  <a16:creationId xmlns:a16="http://schemas.microsoft.com/office/drawing/2014/main" id="{05D4E4DB-069F-3324-3A76-40245D30D625}"/>
                </a:ext>
              </a:extLst>
            </p:cNvPr>
            <p:cNvSpPr/>
            <p:nvPr/>
          </p:nvSpPr>
          <p:spPr>
            <a:xfrm>
              <a:off x="4414308" y="6495666"/>
              <a:ext cx="527400" cy="72442"/>
            </a:xfrm>
            <a:prstGeom prst="rect">
              <a:avLst/>
            </a:prstGeom>
            <a:solidFill>
              <a:schemeClr val="bg2"/>
            </a:solid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7" name="Rectangle 36">
              <a:extLst>
                <a:ext uri="{FF2B5EF4-FFF2-40B4-BE49-F238E27FC236}">
                  <a16:creationId xmlns:a16="http://schemas.microsoft.com/office/drawing/2014/main" id="{CC6977FA-D644-518D-C715-10BC5DFB63B6}"/>
                </a:ext>
              </a:extLst>
            </p:cNvPr>
            <p:cNvSpPr/>
            <p:nvPr/>
          </p:nvSpPr>
          <p:spPr>
            <a:xfrm>
              <a:off x="4414308" y="6661542"/>
              <a:ext cx="527400" cy="72442"/>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9" name="TextBox 38">
              <a:extLst>
                <a:ext uri="{FF2B5EF4-FFF2-40B4-BE49-F238E27FC236}">
                  <a16:creationId xmlns:a16="http://schemas.microsoft.com/office/drawing/2014/main" id="{46F6817C-C892-4193-41A1-BAF5C2B637DF}"/>
                </a:ext>
              </a:extLst>
            </p:cNvPr>
            <p:cNvSpPr txBox="1"/>
            <p:nvPr/>
          </p:nvSpPr>
          <p:spPr>
            <a:xfrm>
              <a:off x="4972875" y="6089797"/>
              <a:ext cx="787395" cy="230832"/>
            </a:xfrm>
            <a:prstGeom prst="rect">
              <a:avLst/>
            </a:prstGeom>
          </p:spPr>
          <p:txBody>
            <a:bodyPr wrap="none" rtlCol="0">
              <a:spAutoFit/>
            </a:bodyPr>
            <a:lstStyle/>
            <a:p>
              <a:pPr algn="l">
                <a:spcAft>
                  <a:spcPts val="600"/>
                </a:spcAft>
              </a:pPr>
              <a:r>
                <a:rPr lang="en-US" sz="900"/>
                <a:t>Very prepared</a:t>
              </a:r>
            </a:p>
          </p:txBody>
        </p:sp>
        <p:sp>
          <p:nvSpPr>
            <p:cNvPr id="40" name="TextBox 39">
              <a:extLst>
                <a:ext uri="{FF2B5EF4-FFF2-40B4-BE49-F238E27FC236}">
                  <a16:creationId xmlns:a16="http://schemas.microsoft.com/office/drawing/2014/main" id="{F312EE59-7A7A-D621-EA28-6B8D0DB3DFB0}"/>
                </a:ext>
              </a:extLst>
            </p:cNvPr>
            <p:cNvSpPr txBox="1"/>
            <p:nvPr/>
          </p:nvSpPr>
          <p:spPr>
            <a:xfrm>
              <a:off x="4964294" y="6249988"/>
              <a:ext cx="575799" cy="230832"/>
            </a:xfrm>
            <a:prstGeom prst="rect">
              <a:avLst/>
            </a:prstGeom>
          </p:spPr>
          <p:txBody>
            <a:bodyPr wrap="none" rtlCol="0">
              <a:spAutoFit/>
            </a:bodyPr>
            <a:lstStyle/>
            <a:p>
              <a:pPr algn="l">
                <a:spcAft>
                  <a:spcPts val="600"/>
                </a:spcAft>
              </a:pPr>
              <a:r>
                <a:rPr lang="en-US" sz="900"/>
                <a:t>Prepared</a:t>
              </a:r>
            </a:p>
          </p:txBody>
        </p:sp>
        <p:sp>
          <p:nvSpPr>
            <p:cNvPr id="41" name="TextBox 40">
              <a:extLst>
                <a:ext uri="{FF2B5EF4-FFF2-40B4-BE49-F238E27FC236}">
                  <a16:creationId xmlns:a16="http://schemas.microsoft.com/office/drawing/2014/main" id="{E695576B-5CE0-426D-AC79-1B7273810D8D}"/>
                </a:ext>
              </a:extLst>
            </p:cNvPr>
            <p:cNvSpPr txBox="1"/>
            <p:nvPr/>
          </p:nvSpPr>
          <p:spPr>
            <a:xfrm>
              <a:off x="4964294" y="6401082"/>
              <a:ext cx="1064715" cy="230832"/>
            </a:xfrm>
            <a:prstGeom prst="rect">
              <a:avLst/>
            </a:prstGeom>
          </p:spPr>
          <p:txBody>
            <a:bodyPr wrap="none" rtlCol="0">
              <a:spAutoFit/>
            </a:bodyPr>
            <a:lstStyle/>
            <a:p>
              <a:pPr algn="l">
                <a:spcAft>
                  <a:spcPts val="600"/>
                </a:spcAft>
              </a:pPr>
              <a:r>
                <a:rPr lang="en-US" sz="900"/>
                <a:t>Somewhat prepared </a:t>
              </a:r>
            </a:p>
          </p:txBody>
        </p:sp>
        <p:sp>
          <p:nvSpPr>
            <p:cNvPr id="42" name="TextBox 41">
              <a:extLst>
                <a:ext uri="{FF2B5EF4-FFF2-40B4-BE49-F238E27FC236}">
                  <a16:creationId xmlns:a16="http://schemas.microsoft.com/office/drawing/2014/main" id="{9FFF70C3-0242-59C6-59B4-D49F6C7E04F9}"/>
                </a:ext>
              </a:extLst>
            </p:cNvPr>
            <p:cNvSpPr txBox="1"/>
            <p:nvPr/>
          </p:nvSpPr>
          <p:spPr>
            <a:xfrm>
              <a:off x="4964294" y="6566958"/>
              <a:ext cx="971741" cy="230832"/>
            </a:xfrm>
            <a:prstGeom prst="rect">
              <a:avLst/>
            </a:prstGeom>
          </p:spPr>
          <p:txBody>
            <a:bodyPr wrap="none" rtlCol="0">
              <a:spAutoFit/>
            </a:bodyPr>
            <a:lstStyle/>
            <a:p>
              <a:pPr algn="l">
                <a:spcAft>
                  <a:spcPts val="600"/>
                </a:spcAft>
              </a:pPr>
              <a:r>
                <a:rPr lang="en-US" sz="900"/>
                <a:t>Not very prepared </a:t>
              </a:r>
            </a:p>
          </p:txBody>
        </p:sp>
      </p:grpSp>
      <p:sp>
        <p:nvSpPr>
          <p:cNvPr id="4" name="Slide Number Placeholder 3">
            <a:extLst>
              <a:ext uri="{FF2B5EF4-FFF2-40B4-BE49-F238E27FC236}">
                <a16:creationId xmlns:a16="http://schemas.microsoft.com/office/drawing/2014/main" id="{85BBCFA0-6264-820D-DCFE-FA57E105F39C}"/>
              </a:ext>
            </a:extLst>
          </p:cNvPr>
          <p:cNvSpPr>
            <a:spLocks noGrp="1"/>
          </p:cNvSpPr>
          <p:nvPr>
            <p:ph type="sldNum" sz="quarter" idx="11"/>
          </p:nvPr>
        </p:nvSpPr>
        <p:spPr/>
        <p:txBody>
          <a:bodyPr/>
          <a:lstStyle/>
          <a:p>
            <a:fld id="{2ED7E6EB-FFB6-2B46-ABEA-442EF21ADA9F}" type="slidenum">
              <a:rPr lang="en-US" smtClean="0"/>
              <a:pPr/>
              <a:t>30</a:t>
            </a:fld>
            <a:endParaRPr lang="en-US"/>
          </a:p>
        </p:txBody>
      </p:sp>
      <p:pic>
        <p:nvPicPr>
          <p:cNvPr id="11" name="Graphic 10">
            <a:extLst>
              <a:ext uri="{FF2B5EF4-FFF2-40B4-BE49-F238E27FC236}">
                <a16:creationId xmlns:a16="http://schemas.microsoft.com/office/drawing/2014/main" id="{1982E33E-1CC8-6981-3387-C6EA811BCB7E}"/>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42281" y="1163057"/>
            <a:ext cx="354306" cy="354306"/>
          </a:xfrm>
          <a:prstGeom prst="rect">
            <a:avLst/>
          </a:prstGeom>
        </p:spPr>
      </p:pic>
      <p:pic>
        <p:nvPicPr>
          <p:cNvPr id="12" name="Graphic 11">
            <a:extLst>
              <a:ext uri="{FF2B5EF4-FFF2-40B4-BE49-F238E27FC236}">
                <a16:creationId xmlns:a16="http://schemas.microsoft.com/office/drawing/2014/main" id="{7159BD44-7A7C-4C87-462C-E4A1168C7ADB}"/>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5095870" y="1216078"/>
            <a:ext cx="262136" cy="262136"/>
          </a:xfrm>
          <a:prstGeom prst="rect">
            <a:avLst/>
          </a:prstGeom>
        </p:spPr>
      </p:pic>
    </p:spTree>
    <p:extLst>
      <p:ext uri="{BB962C8B-B14F-4D97-AF65-F5344CB8AC3E}">
        <p14:creationId xmlns:p14="http://schemas.microsoft.com/office/powerpoint/2010/main" val="88302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536D8-CD81-B0CE-75EF-734DC7EACE76}"/>
              </a:ext>
            </a:extLst>
          </p:cNvPr>
          <p:cNvSpPr>
            <a:spLocks noGrp="1"/>
          </p:cNvSpPr>
          <p:nvPr>
            <p:ph type="title"/>
          </p:nvPr>
        </p:nvSpPr>
        <p:spPr>
          <a:xfrm>
            <a:off x="165148" y="191309"/>
            <a:ext cx="9575704" cy="369332"/>
          </a:xfrm>
        </p:spPr>
        <p:txBody>
          <a:bodyPr/>
          <a:lstStyle/>
          <a:p>
            <a:r>
              <a:rPr lang="en-US"/>
              <a:t>Participant impact (2/2)</a:t>
            </a:r>
          </a:p>
        </p:txBody>
      </p:sp>
      <p:sp>
        <p:nvSpPr>
          <p:cNvPr id="6" name="Round Same-side Corner of Rectangle 5">
            <a:extLst>
              <a:ext uri="{FF2B5EF4-FFF2-40B4-BE49-F238E27FC236}">
                <a16:creationId xmlns:a16="http://schemas.microsoft.com/office/drawing/2014/main" id="{E0D93AA6-EE5D-A5CB-0396-FCAB924882A0}"/>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dirty="0">
                <a:solidFill>
                  <a:schemeClr val="tx2"/>
                </a:solidFill>
              </a:rPr>
              <a:t>Impact </a:t>
            </a:r>
          </a:p>
        </p:txBody>
      </p:sp>
      <p:sp>
        <p:nvSpPr>
          <p:cNvPr id="2" name="Text Placeholder 1">
            <a:extLst>
              <a:ext uri="{FF2B5EF4-FFF2-40B4-BE49-F238E27FC236}">
                <a16:creationId xmlns:a16="http://schemas.microsoft.com/office/drawing/2014/main" id="{3EC94FE0-B414-F4FA-D91B-1CBED4651295}"/>
              </a:ext>
            </a:extLst>
          </p:cNvPr>
          <p:cNvSpPr>
            <a:spLocks noGrp="1"/>
          </p:cNvSpPr>
          <p:nvPr>
            <p:ph type="body" sz="quarter" idx="13"/>
          </p:nvPr>
        </p:nvSpPr>
        <p:spPr>
          <a:xfrm>
            <a:off x="165148" y="653233"/>
            <a:ext cx="9575704" cy="246221"/>
          </a:xfrm>
        </p:spPr>
        <p:txBody>
          <a:bodyPr/>
          <a:lstStyle/>
          <a:p>
            <a:r>
              <a:rPr lang="en-US" dirty="0"/>
              <a:t>The program increased participants’ confidence, knowledge and skills across each key leadership skill set.</a:t>
            </a:r>
          </a:p>
        </p:txBody>
      </p:sp>
      <p:sp>
        <p:nvSpPr>
          <p:cNvPr id="10" name="Rectangle 9">
            <a:extLst>
              <a:ext uri="{FF2B5EF4-FFF2-40B4-BE49-F238E27FC236}">
                <a16:creationId xmlns:a16="http://schemas.microsoft.com/office/drawing/2014/main" id="{9354AF64-E367-7733-A9C8-C20C1642AD1D}"/>
              </a:ext>
            </a:extLst>
          </p:cNvPr>
          <p:cNvSpPr/>
          <p:nvPr/>
        </p:nvSpPr>
        <p:spPr>
          <a:xfrm>
            <a:off x="236869" y="1124689"/>
            <a:ext cx="4703265" cy="430887"/>
          </a:xfrm>
          <a:prstGeom prst="rect">
            <a:avLst/>
          </a:prstGeom>
          <a:solidFill>
            <a:schemeClr val="accent3">
              <a:lumMod val="20000"/>
              <a:lumOff val="80000"/>
            </a:schemeClr>
          </a:solidFill>
          <a:ln>
            <a:noFill/>
          </a:ln>
        </p:spPr>
        <p:txBody>
          <a:bodyPr wrap="square" lIns="468000" tIns="45720" rIns="91440" bIns="45720" anchor="t">
            <a:spAutoFit/>
          </a:bodyPr>
          <a:lstStyle/>
          <a:p>
            <a:r>
              <a:rPr lang="en-US" sz="1050" b="1" dirty="0">
                <a:solidFill>
                  <a:schemeClr val="tx2"/>
                </a:solidFill>
              </a:rPr>
              <a:t>Relational leadership knowledge and skills</a:t>
            </a:r>
          </a:p>
          <a:p>
            <a:r>
              <a:rPr lang="en-US" sz="1050" dirty="0">
                <a:solidFill>
                  <a:schemeClr val="tx2"/>
                </a:solidFill>
              </a:rPr>
              <a:t>Managing staff, conflict resolution, collaboration and building relationships</a:t>
            </a:r>
          </a:p>
        </p:txBody>
      </p:sp>
      <p:sp>
        <p:nvSpPr>
          <p:cNvPr id="26" name="TextBox 25">
            <a:extLst>
              <a:ext uri="{FF2B5EF4-FFF2-40B4-BE49-F238E27FC236}">
                <a16:creationId xmlns:a16="http://schemas.microsoft.com/office/drawing/2014/main" id="{1CDEA81D-F5AC-323E-8253-08EC4CE6E3BB}"/>
              </a:ext>
            </a:extLst>
          </p:cNvPr>
          <p:cNvSpPr txBox="1"/>
          <p:nvPr/>
        </p:nvSpPr>
        <p:spPr>
          <a:xfrm>
            <a:off x="933976" y="1549587"/>
            <a:ext cx="659155" cy="261610"/>
          </a:xfrm>
          <a:prstGeom prst="rect">
            <a:avLst/>
          </a:prstGeom>
        </p:spPr>
        <p:txBody>
          <a:bodyPr wrap="none" rtlCol="0">
            <a:spAutoFit/>
          </a:bodyPr>
          <a:lstStyle/>
          <a:p>
            <a:pPr algn="l">
              <a:spcAft>
                <a:spcPts val="600"/>
              </a:spcAft>
            </a:pPr>
            <a:r>
              <a:rPr lang="en-US" sz="1100" b="1" dirty="0"/>
              <a:t>Cohort 1</a:t>
            </a:r>
          </a:p>
        </p:txBody>
      </p:sp>
      <p:sp>
        <p:nvSpPr>
          <p:cNvPr id="30" name="TextBox 29">
            <a:extLst>
              <a:ext uri="{FF2B5EF4-FFF2-40B4-BE49-F238E27FC236}">
                <a16:creationId xmlns:a16="http://schemas.microsoft.com/office/drawing/2014/main" id="{71420837-B9BE-C668-DEDF-F45A4FCD4653}"/>
              </a:ext>
            </a:extLst>
          </p:cNvPr>
          <p:cNvSpPr txBox="1"/>
          <p:nvPr/>
        </p:nvSpPr>
        <p:spPr>
          <a:xfrm>
            <a:off x="654118" y="1793403"/>
            <a:ext cx="556563" cy="261610"/>
          </a:xfrm>
          <a:prstGeom prst="rect">
            <a:avLst/>
          </a:prstGeom>
        </p:spPr>
        <p:txBody>
          <a:bodyPr wrap="none" rtlCol="0">
            <a:spAutoFit/>
          </a:bodyPr>
          <a:lstStyle/>
          <a:p>
            <a:pPr algn="l">
              <a:spcAft>
                <a:spcPts val="600"/>
              </a:spcAft>
            </a:pPr>
            <a:r>
              <a:rPr lang="en-US" sz="1100"/>
              <a:t>Before </a:t>
            </a:r>
          </a:p>
        </p:txBody>
      </p:sp>
      <p:sp>
        <p:nvSpPr>
          <p:cNvPr id="39" name="TextBox 38">
            <a:extLst>
              <a:ext uri="{FF2B5EF4-FFF2-40B4-BE49-F238E27FC236}">
                <a16:creationId xmlns:a16="http://schemas.microsoft.com/office/drawing/2014/main" id="{6F31DD75-00AD-08E5-94C0-8D08B4833F81}"/>
              </a:ext>
            </a:extLst>
          </p:cNvPr>
          <p:cNvSpPr txBox="1"/>
          <p:nvPr/>
        </p:nvSpPr>
        <p:spPr>
          <a:xfrm>
            <a:off x="1670256" y="1793403"/>
            <a:ext cx="460382" cy="261610"/>
          </a:xfrm>
          <a:prstGeom prst="rect">
            <a:avLst/>
          </a:prstGeom>
        </p:spPr>
        <p:txBody>
          <a:bodyPr wrap="none" rtlCol="0">
            <a:spAutoFit/>
          </a:bodyPr>
          <a:lstStyle/>
          <a:p>
            <a:pPr algn="l">
              <a:spcAft>
                <a:spcPts val="600"/>
              </a:spcAft>
            </a:pPr>
            <a:r>
              <a:rPr lang="en-US" sz="1100"/>
              <a:t>After </a:t>
            </a:r>
          </a:p>
        </p:txBody>
      </p:sp>
      <p:graphicFrame>
        <p:nvGraphicFramePr>
          <p:cNvPr id="15" name="Chart 14">
            <a:extLst>
              <a:ext uri="{FF2B5EF4-FFF2-40B4-BE49-F238E27FC236}">
                <a16:creationId xmlns:a16="http://schemas.microsoft.com/office/drawing/2014/main" id="{03753149-31C2-C7E5-924B-BA445C6412E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5895878"/>
              </p:ext>
            </p:extLst>
          </p:nvPr>
        </p:nvGraphicFramePr>
        <p:xfrm>
          <a:off x="252844" y="1879736"/>
          <a:ext cx="2274235" cy="178211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8F7A86C7-44C6-6436-A03C-2689E8B9D01E}"/>
              </a:ext>
            </a:extLst>
          </p:cNvPr>
          <p:cNvSpPr txBox="1"/>
          <p:nvPr/>
        </p:nvSpPr>
        <p:spPr>
          <a:xfrm>
            <a:off x="3354165" y="1549587"/>
            <a:ext cx="691215" cy="261610"/>
          </a:xfrm>
          <a:prstGeom prst="rect">
            <a:avLst/>
          </a:prstGeom>
        </p:spPr>
        <p:txBody>
          <a:bodyPr wrap="none" rtlCol="0">
            <a:spAutoFit/>
          </a:bodyPr>
          <a:lstStyle/>
          <a:p>
            <a:pPr algn="l">
              <a:spcAft>
                <a:spcPts val="600"/>
              </a:spcAft>
            </a:pPr>
            <a:r>
              <a:rPr lang="en-US" sz="1100" b="1"/>
              <a:t>Cohort 2 </a:t>
            </a:r>
          </a:p>
        </p:txBody>
      </p:sp>
      <p:sp>
        <p:nvSpPr>
          <p:cNvPr id="25" name="TextBox 24">
            <a:extLst>
              <a:ext uri="{FF2B5EF4-FFF2-40B4-BE49-F238E27FC236}">
                <a16:creationId xmlns:a16="http://schemas.microsoft.com/office/drawing/2014/main" id="{7F254A9F-F62B-725F-BCAE-F618D6CEBA30}"/>
              </a:ext>
            </a:extLst>
          </p:cNvPr>
          <p:cNvSpPr txBox="1"/>
          <p:nvPr/>
        </p:nvSpPr>
        <p:spPr>
          <a:xfrm>
            <a:off x="2979908" y="1761790"/>
            <a:ext cx="556563" cy="261610"/>
          </a:xfrm>
          <a:prstGeom prst="rect">
            <a:avLst/>
          </a:prstGeom>
        </p:spPr>
        <p:txBody>
          <a:bodyPr wrap="none" rtlCol="0">
            <a:spAutoFit/>
          </a:bodyPr>
          <a:lstStyle/>
          <a:p>
            <a:pPr algn="l">
              <a:spcAft>
                <a:spcPts val="600"/>
              </a:spcAft>
            </a:pPr>
            <a:r>
              <a:rPr lang="en-US" sz="1100" dirty="0"/>
              <a:t>Before </a:t>
            </a:r>
          </a:p>
        </p:txBody>
      </p:sp>
      <p:sp>
        <p:nvSpPr>
          <p:cNvPr id="29" name="TextBox 28">
            <a:extLst>
              <a:ext uri="{FF2B5EF4-FFF2-40B4-BE49-F238E27FC236}">
                <a16:creationId xmlns:a16="http://schemas.microsoft.com/office/drawing/2014/main" id="{C9DB0F72-B2FB-20AB-BC97-A42DE10556B3}"/>
              </a:ext>
            </a:extLst>
          </p:cNvPr>
          <p:cNvSpPr txBox="1"/>
          <p:nvPr/>
        </p:nvSpPr>
        <p:spPr>
          <a:xfrm>
            <a:off x="3996046" y="1761790"/>
            <a:ext cx="460382" cy="261610"/>
          </a:xfrm>
          <a:prstGeom prst="rect">
            <a:avLst/>
          </a:prstGeom>
        </p:spPr>
        <p:txBody>
          <a:bodyPr wrap="none" rtlCol="0">
            <a:spAutoFit/>
          </a:bodyPr>
          <a:lstStyle/>
          <a:p>
            <a:pPr algn="l">
              <a:spcAft>
                <a:spcPts val="600"/>
              </a:spcAft>
            </a:pPr>
            <a:r>
              <a:rPr lang="en-US" sz="1100"/>
              <a:t>After </a:t>
            </a:r>
          </a:p>
        </p:txBody>
      </p:sp>
      <p:graphicFrame>
        <p:nvGraphicFramePr>
          <p:cNvPr id="27" name="Chart 26">
            <a:extLst>
              <a:ext uri="{FF2B5EF4-FFF2-40B4-BE49-F238E27FC236}">
                <a16:creationId xmlns:a16="http://schemas.microsoft.com/office/drawing/2014/main" id="{36B0B61A-E95D-6F4D-E075-32B87C2B485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6068533"/>
              </p:ext>
            </p:extLst>
          </p:nvPr>
        </p:nvGraphicFramePr>
        <p:xfrm>
          <a:off x="2581324" y="1854199"/>
          <a:ext cx="2274235" cy="1763763"/>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a:extLst>
              <a:ext uri="{FF2B5EF4-FFF2-40B4-BE49-F238E27FC236}">
                <a16:creationId xmlns:a16="http://schemas.microsoft.com/office/drawing/2014/main" id="{4CDBE6E5-1492-C5C5-ED9B-C40F6D3427FF}"/>
              </a:ext>
            </a:extLst>
          </p:cNvPr>
          <p:cNvSpPr/>
          <p:nvPr/>
        </p:nvSpPr>
        <p:spPr>
          <a:xfrm>
            <a:off x="236869" y="3636315"/>
            <a:ext cx="4487605" cy="938719"/>
          </a:xfrm>
          <a:prstGeom prst="rect">
            <a:avLst/>
          </a:prstGeom>
          <a:noFill/>
          <a:ln>
            <a:noFill/>
          </a:ln>
        </p:spPr>
        <p:txBody>
          <a:bodyPr wrap="square" lIns="91440" tIns="45720" rIns="91440" bIns="45720" anchor="t">
            <a:spAutoFit/>
          </a:bodyPr>
          <a:lstStyle/>
          <a:p>
            <a:r>
              <a:rPr lang="en-US" sz="1100" dirty="0"/>
              <a:t>Across both cohorts, we heard from participants that relational leadership was a key focus area in their coaching sessions. This is supported by the second largest increase in preparedness compared to the other aspects of leadership. Some participants attributed this to being able to work through conflicts and tough conversations with coaches. </a:t>
            </a:r>
          </a:p>
        </p:txBody>
      </p:sp>
      <p:sp>
        <p:nvSpPr>
          <p:cNvPr id="31" name="Rounded Rectangular Callout 30">
            <a:extLst>
              <a:ext uri="{FF2B5EF4-FFF2-40B4-BE49-F238E27FC236}">
                <a16:creationId xmlns:a16="http://schemas.microsoft.com/office/drawing/2014/main" id="{FCEF29AB-0C9E-A08B-ECE2-301CE5A42830}"/>
              </a:ext>
            </a:extLst>
          </p:cNvPr>
          <p:cNvSpPr/>
          <p:nvPr/>
        </p:nvSpPr>
        <p:spPr>
          <a:xfrm>
            <a:off x="265740" y="4661559"/>
            <a:ext cx="4037610" cy="748145"/>
          </a:xfrm>
          <a:prstGeom prst="wedgeRoundRectCallout">
            <a:avLst/>
          </a:prstGeom>
          <a:solidFill>
            <a:schemeClr val="bg2"/>
          </a:solid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dirty="0">
                <a:solidFill>
                  <a:sysClr val="windowText" lastClr="000000"/>
                </a:solidFill>
              </a:rPr>
              <a:t>I‘m now a relational leader rather than being an instructional leader. I check-in with staff, understanding the things that impact them and how they are going. (Participant – Cohort 1) </a:t>
            </a:r>
            <a:endParaRPr lang="en-US" sz="1100" dirty="0">
              <a:solidFill>
                <a:sysClr val="windowText" lastClr="000000"/>
              </a:solidFill>
            </a:endParaRPr>
          </a:p>
        </p:txBody>
      </p:sp>
      <p:pic>
        <p:nvPicPr>
          <p:cNvPr id="13" name="Graphic 12">
            <a:extLst>
              <a:ext uri="{FF2B5EF4-FFF2-40B4-BE49-F238E27FC236}">
                <a16:creationId xmlns:a16="http://schemas.microsoft.com/office/drawing/2014/main" id="{AB9C6089-02E9-3203-1B4E-8955979FC985}"/>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65740" y="1130008"/>
            <a:ext cx="387309" cy="387309"/>
          </a:xfrm>
          <a:prstGeom prst="rect">
            <a:avLst/>
          </a:prstGeom>
        </p:spPr>
      </p:pic>
      <p:sp>
        <p:nvSpPr>
          <p:cNvPr id="9" name="Rectangle 8">
            <a:extLst>
              <a:ext uri="{FF2B5EF4-FFF2-40B4-BE49-F238E27FC236}">
                <a16:creationId xmlns:a16="http://schemas.microsoft.com/office/drawing/2014/main" id="{B9D89226-6382-AA30-EBFE-B70CBB49F0F2}"/>
              </a:ext>
            </a:extLst>
          </p:cNvPr>
          <p:cNvSpPr/>
          <p:nvPr/>
        </p:nvSpPr>
        <p:spPr>
          <a:xfrm>
            <a:off x="5034233" y="1124689"/>
            <a:ext cx="4580297" cy="415498"/>
          </a:xfrm>
          <a:prstGeom prst="rect">
            <a:avLst/>
          </a:prstGeom>
          <a:solidFill>
            <a:schemeClr val="accent3">
              <a:lumMod val="20000"/>
              <a:lumOff val="80000"/>
            </a:schemeClr>
          </a:solidFill>
          <a:ln>
            <a:noFill/>
          </a:ln>
        </p:spPr>
        <p:txBody>
          <a:bodyPr wrap="square" lIns="468000" tIns="45720" rIns="91440" bIns="45720" anchor="t">
            <a:spAutoFit/>
          </a:bodyPr>
          <a:lstStyle/>
          <a:p>
            <a:r>
              <a:rPr lang="en-US" sz="1050" b="1" dirty="0">
                <a:solidFill>
                  <a:schemeClr val="tx2"/>
                </a:solidFill>
              </a:rPr>
              <a:t>Influence and systems thinking skills</a:t>
            </a:r>
          </a:p>
          <a:p>
            <a:r>
              <a:rPr lang="en-US" sz="1050" dirty="0">
                <a:solidFill>
                  <a:schemeClr val="tx2"/>
                </a:solidFill>
              </a:rPr>
              <a:t>School goal setting and development, creating culturally safe learning environments</a:t>
            </a:r>
          </a:p>
        </p:txBody>
      </p:sp>
      <p:pic>
        <p:nvPicPr>
          <p:cNvPr id="14" name="Graphic 13">
            <a:extLst>
              <a:ext uri="{FF2B5EF4-FFF2-40B4-BE49-F238E27FC236}">
                <a16:creationId xmlns:a16="http://schemas.microsoft.com/office/drawing/2014/main" id="{F219D041-B007-F3D8-9750-0E38D6C35310}"/>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074975" y="1169311"/>
            <a:ext cx="358121" cy="358121"/>
          </a:xfrm>
          <a:prstGeom prst="rect">
            <a:avLst/>
          </a:prstGeom>
        </p:spPr>
      </p:pic>
      <p:sp>
        <p:nvSpPr>
          <p:cNvPr id="34" name="TextBox 33">
            <a:extLst>
              <a:ext uri="{FF2B5EF4-FFF2-40B4-BE49-F238E27FC236}">
                <a16:creationId xmlns:a16="http://schemas.microsoft.com/office/drawing/2014/main" id="{7B9EBA53-AD30-2FB1-3496-9A1FDF5CE0AE}"/>
              </a:ext>
            </a:extLst>
          </p:cNvPr>
          <p:cNvSpPr txBox="1"/>
          <p:nvPr/>
        </p:nvSpPr>
        <p:spPr>
          <a:xfrm>
            <a:off x="5832366" y="1548503"/>
            <a:ext cx="659155" cy="261610"/>
          </a:xfrm>
          <a:prstGeom prst="rect">
            <a:avLst/>
          </a:prstGeom>
        </p:spPr>
        <p:txBody>
          <a:bodyPr wrap="none" rtlCol="0">
            <a:spAutoFit/>
          </a:bodyPr>
          <a:lstStyle/>
          <a:p>
            <a:pPr algn="l">
              <a:spcAft>
                <a:spcPts val="600"/>
              </a:spcAft>
            </a:pPr>
            <a:r>
              <a:rPr lang="en-US" sz="1100" b="1" dirty="0"/>
              <a:t>Cohort 1</a:t>
            </a:r>
          </a:p>
        </p:txBody>
      </p:sp>
      <p:sp>
        <p:nvSpPr>
          <p:cNvPr id="7" name="TextBox 6">
            <a:extLst>
              <a:ext uri="{FF2B5EF4-FFF2-40B4-BE49-F238E27FC236}">
                <a16:creationId xmlns:a16="http://schemas.microsoft.com/office/drawing/2014/main" id="{02A645B8-1E94-BE0D-26F5-9CF0D3DD109D}"/>
              </a:ext>
            </a:extLst>
          </p:cNvPr>
          <p:cNvSpPr txBox="1"/>
          <p:nvPr/>
        </p:nvSpPr>
        <p:spPr>
          <a:xfrm>
            <a:off x="5549690" y="1817558"/>
            <a:ext cx="556563" cy="261610"/>
          </a:xfrm>
          <a:prstGeom prst="rect">
            <a:avLst/>
          </a:prstGeom>
        </p:spPr>
        <p:txBody>
          <a:bodyPr wrap="none" rtlCol="0">
            <a:spAutoFit/>
          </a:bodyPr>
          <a:lstStyle/>
          <a:p>
            <a:pPr algn="l">
              <a:spcAft>
                <a:spcPts val="600"/>
              </a:spcAft>
            </a:pPr>
            <a:r>
              <a:rPr lang="en-US" sz="1100"/>
              <a:t>Before </a:t>
            </a:r>
          </a:p>
        </p:txBody>
      </p:sp>
      <p:sp>
        <p:nvSpPr>
          <p:cNvPr id="22" name="TextBox 21">
            <a:extLst>
              <a:ext uri="{FF2B5EF4-FFF2-40B4-BE49-F238E27FC236}">
                <a16:creationId xmlns:a16="http://schemas.microsoft.com/office/drawing/2014/main" id="{E6B95D7A-5A50-1ED7-8305-225BE841220C}"/>
              </a:ext>
            </a:extLst>
          </p:cNvPr>
          <p:cNvSpPr txBox="1"/>
          <p:nvPr/>
        </p:nvSpPr>
        <p:spPr>
          <a:xfrm>
            <a:off x="6565828" y="1817558"/>
            <a:ext cx="460382" cy="261610"/>
          </a:xfrm>
          <a:prstGeom prst="rect">
            <a:avLst/>
          </a:prstGeom>
        </p:spPr>
        <p:txBody>
          <a:bodyPr wrap="none" rtlCol="0">
            <a:spAutoFit/>
          </a:bodyPr>
          <a:lstStyle/>
          <a:p>
            <a:pPr algn="l">
              <a:spcAft>
                <a:spcPts val="600"/>
              </a:spcAft>
            </a:pPr>
            <a:r>
              <a:rPr lang="en-US" sz="1100"/>
              <a:t>After </a:t>
            </a:r>
          </a:p>
        </p:txBody>
      </p:sp>
      <p:graphicFrame>
        <p:nvGraphicFramePr>
          <p:cNvPr id="33" name="Chart 32">
            <a:extLst>
              <a:ext uri="{FF2B5EF4-FFF2-40B4-BE49-F238E27FC236}">
                <a16:creationId xmlns:a16="http://schemas.microsoft.com/office/drawing/2014/main" id="{1B49B218-D148-BF92-0A34-06AD139CB74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7437215"/>
              </p:ext>
            </p:extLst>
          </p:nvPr>
        </p:nvGraphicFramePr>
        <p:xfrm>
          <a:off x="5164130" y="1913804"/>
          <a:ext cx="2274235" cy="1722512"/>
        </p:xfrm>
        <a:graphic>
          <a:graphicData uri="http://schemas.openxmlformats.org/drawingml/2006/chart">
            <c:chart xmlns:c="http://schemas.openxmlformats.org/drawingml/2006/chart" xmlns:r="http://schemas.openxmlformats.org/officeDocument/2006/relationships" r:id="rId9"/>
          </a:graphicData>
        </a:graphic>
      </p:graphicFrame>
      <p:sp>
        <p:nvSpPr>
          <p:cNvPr id="36" name="TextBox 35">
            <a:extLst>
              <a:ext uri="{FF2B5EF4-FFF2-40B4-BE49-F238E27FC236}">
                <a16:creationId xmlns:a16="http://schemas.microsoft.com/office/drawing/2014/main" id="{3CB83E93-3A9A-9B69-083B-6D1DED51728E}"/>
              </a:ext>
            </a:extLst>
          </p:cNvPr>
          <p:cNvSpPr txBox="1"/>
          <p:nvPr/>
        </p:nvSpPr>
        <p:spPr>
          <a:xfrm>
            <a:off x="8263605" y="1548019"/>
            <a:ext cx="659155" cy="261610"/>
          </a:xfrm>
          <a:prstGeom prst="rect">
            <a:avLst/>
          </a:prstGeom>
        </p:spPr>
        <p:txBody>
          <a:bodyPr wrap="none" rtlCol="0">
            <a:spAutoFit/>
          </a:bodyPr>
          <a:lstStyle/>
          <a:p>
            <a:pPr algn="l">
              <a:spcAft>
                <a:spcPts val="600"/>
              </a:spcAft>
            </a:pPr>
            <a:r>
              <a:rPr lang="en-US" sz="1100" b="1"/>
              <a:t>Cohort 2</a:t>
            </a:r>
          </a:p>
        </p:txBody>
      </p:sp>
      <p:sp>
        <p:nvSpPr>
          <p:cNvPr id="23" name="TextBox 22">
            <a:extLst>
              <a:ext uri="{FF2B5EF4-FFF2-40B4-BE49-F238E27FC236}">
                <a16:creationId xmlns:a16="http://schemas.microsoft.com/office/drawing/2014/main" id="{2F0E132D-DCB7-A10D-5BF5-0271D08A96A2}"/>
              </a:ext>
            </a:extLst>
          </p:cNvPr>
          <p:cNvSpPr txBox="1"/>
          <p:nvPr/>
        </p:nvSpPr>
        <p:spPr>
          <a:xfrm>
            <a:off x="7875480" y="1817461"/>
            <a:ext cx="556563" cy="261610"/>
          </a:xfrm>
          <a:prstGeom prst="rect">
            <a:avLst/>
          </a:prstGeom>
        </p:spPr>
        <p:txBody>
          <a:bodyPr wrap="none" rtlCol="0">
            <a:spAutoFit/>
          </a:bodyPr>
          <a:lstStyle/>
          <a:p>
            <a:pPr algn="l">
              <a:spcAft>
                <a:spcPts val="600"/>
              </a:spcAft>
            </a:pPr>
            <a:r>
              <a:rPr lang="en-US" sz="1100"/>
              <a:t>Before </a:t>
            </a:r>
          </a:p>
        </p:txBody>
      </p:sp>
      <p:sp>
        <p:nvSpPr>
          <p:cNvPr id="24" name="TextBox 23">
            <a:extLst>
              <a:ext uri="{FF2B5EF4-FFF2-40B4-BE49-F238E27FC236}">
                <a16:creationId xmlns:a16="http://schemas.microsoft.com/office/drawing/2014/main" id="{1E40D559-36F1-14A3-B100-B892B4F16050}"/>
              </a:ext>
            </a:extLst>
          </p:cNvPr>
          <p:cNvSpPr txBox="1"/>
          <p:nvPr/>
        </p:nvSpPr>
        <p:spPr>
          <a:xfrm>
            <a:off x="8891618" y="1817461"/>
            <a:ext cx="460382" cy="261610"/>
          </a:xfrm>
          <a:prstGeom prst="rect">
            <a:avLst/>
          </a:prstGeom>
        </p:spPr>
        <p:txBody>
          <a:bodyPr wrap="none" rtlCol="0">
            <a:spAutoFit/>
          </a:bodyPr>
          <a:lstStyle/>
          <a:p>
            <a:pPr algn="l">
              <a:spcAft>
                <a:spcPts val="600"/>
              </a:spcAft>
            </a:pPr>
            <a:r>
              <a:rPr lang="en-US" sz="1100"/>
              <a:t>After </a:t>
            </a:r>
          </a:p>
        </p:txBody>
      </p:sp>
      <p:graphicFrame>
        <p:nvGraphicFramePr>
          <p:cNvPr id="35" name="Chart 34">
            <a:extLst>
              <a:ext uri="{FF2B5EF4-FFF2-40B4-BE49-F238E27FC236}">
                <a16:creationId xmlns:a16="http://schemas.microsoft.com/office/drawing/2014/main" id="{B86BDFF2-A427-4668-6DE0-3F52DD60026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5979006"/>
              </p:ext>
            </p:extLst>
          </p:nvPr>
        </p:nvGraphicFramePr>
        <p:xfrm>
          <a:off x="7466616" y="1909539"/>
          <a:ext cx="2274236" cy="1722512"/>
        </p:xfrm>
        <a:graphic>
          <a:graphicData uri="http://schemas.openxmlformats.org/drawingml/2006/chart">
            <c:chart xmlns:c="http://schemas.openxmlformats.org/drawingml/2006/chart" xmlns:r="http://schemas.openxmlformats.org/officeDocument/2006/relationships" r:id="rId10"/>
          </a:graphicData>
        </a:graphic>
      </p:graphicFrame>
      <p:sp>
        <p:nvSpPr>
          <p:cNvPr id="37" name="Rectangle 36">
            <a:extLst>
              <a:ext uri="{FF2B5EF4-FFF2-40B4-BE49-F238E27FC236}">
                <a16:creationId xmlns:a16="http://schemas.microsoft.com/office/drawing/2014/main" id="{B1351C1D-B0C8-4D36-4FBB-14535797AE2E}"/>
              </a:ext>
            </a:extLst>
          </p:cNvPr>
          <p:cNvSpPr/>
          <p:nvPr/>
        </p:nvSpPr>
        <p:spPr>
          <a:xfrm>
            <a:off x="5155796" y="3679152"/>
            <a:ext cx="4420652" cy="938719"/>
          </a:xfrm>
          <a:prstGeom prst="rect">
            <a:avLst/>
          </a:prstGeom>
          <a:noFill/>
          <a:ln>
            <a:noFill/>
          </a:ln>
        </p:spPr>
        <p:txBody>
          <a:bodyPr wrap="square" lIns="91440" tIns="45720" rIns="91440" bIns="45720" anchor="t">
            <a:spAutoFit/>
          </a:bodyPr>
          <a:lstStyle/>
          <a:p>
            <a:r>
              <a:rPr lang="en-US" sz="1100"/>
              <a:t>Participants displayed confidence when we discussed impact at the school and regional education system level. They understood the factors and levers available to them in order to implement change at a school level. This aspect of leadership was on average, the biggest improvement in preparedness for participants, particularly for those in Cohort 2. </a:t>
            </a:r>
          </a:p>
        </p:txBody>
      </p:sp>
      <p:sp>
        <p:nvSpPr>
          <p:cNvPr id="38" name="Rounded Rectangular Callout 37">
            <a:extLst>
              <a:ext uri="{FF2B5EF4-FFF2-40B4-BE49-F238E27FC236}">
                <a16:creationId xmlns:a16="http://schemas.microsoft.com/office/drawing/2014/main" id="{094720C5-1C9F-9B62-C58B-1724D5F75E54}"/>
              </a:ext>
            </a:extLst>
          </p:cNvPr>
          <p:cNvSpPr/>
          <p:nvPr/>
        </p:nvSpPr>
        <p:spPr>
          <a:xfrm>
            <a:off x="5193877" y="4679522"/>
            <a:ext cx="4420652" cy="938719"/>
          </a:xfrm>
          <a:prstGeom prst="wedgeRoundRectCallout">
            <a:avLst>
              <a:gd name="adj1" fmla="val 23446"/>
              <a:gd name="adj2" fmla="val 60120"/>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The 360 feedback process was rigorous but very impactful. A lot of the feedback was not what I expected or wanted, but it made me realise how much I didn’t know about leadership. I’ve become more accepting and understanding of perspectives around me and I’m no longer scared of feedback. (Participant – Cohort 2) </a:t>
            </a:r>
          </a:p>
        </p:txBody>
      </p:sp>
      <p:grpSp>
        <p:nvGrpSpPr>
          <p:cNvPr id="8" name="Group 7">
            <a:extLst>
              <a:ext uri="{FF2B5EF4-FFF2-40B4-BE49-F238E27FC236}">
                <a16:creationId xmlns:a16="http://schemas.microsoft.com/office/drawing/2014/main" id="{96ED615F-A1C2-96EE-1E06-FEB80E79DEDF}"/>
              </a:ext>
              <a:ext uri="{C183D7F6-B498-43B3-948B-1728B52AA6E4}">
                <adec:decorative xmlns:adec="http://schemas.microsoft.com/office/drawing/2017/decorative" val="1"/>
              </a:ext>
            </a:extLst>
          </p:cNvPr>
          <p:cNvGrpSpPr/>
          <p:nvPr/>
        </p:nvGrpSpPr>
        <p:grpSpPr>
          <a:xfrm>
            <a:off x="3816351" y="6089797"/>
            <a:ext cx="2212658" cy="707993"/>
            <a:chOff x="3816351" y="6089797"/>
            <a:chExt cx="2212658" cy="707993"/>
          </a:xfrm>
        </p:grpSpPr>
        <p:sp>
          <p:nvSpPr>
            <p:cNvPr id="11" name="Rectangle 10">
              <a:extLst>
                <a:ext uri="{FF2B5EF4-FFF2-40B4-BE49-F238E27FC236}">
                  <a16:creationId xmlns:a16="http://schemas.microsoft.com/office/drawing/2014/main" id="{9A0D0839-371B-3CD3-A8E4-C892C7E99272}"/>
                </a:ext>
              </a:extLst>
            </p:cNvPr>
            <p:cNvSpPr/>
            <p:nvPr/>
          </p:nvSpPr>
          <p:spPr>
            <a:xfrm>
              <a:off x="3816351" y="6089797"/>
              <a:ext cx="2178072" cy="707993"/>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2" name="TextBox 11">
              <a:extLst>
                <a:ext uri="{FF2B5EF4-FFF2-40B4-BE49-F238E27FC236}">
                  <a16:creationId xmlns:a16="http://schemas.microsoft.com/office/drawing/2014/main" id="{EC0B06B0-D5B7-CA24-3C64-9327154A86F4}"/>
                </a:ext>
              </a:extLst>
            </p:cNvPr>
            <p:cNvSpPr txBox="1"/>
            <p:nvPr/>
          </p:nvSpPr>
          <p:spPr>
            <a:xfrm>
              <a:off x="3816351" y="6312988"/>
              <a:ext cx="595035" cy="261610"/>
            </a:xfrm>
            <a:prstGeom prst="rect">
              <a:avLst/>
            </a:prstGeom>
          </p:spPr>
          <p:txBody>
            <a:bodyPr wrap="none" rtlCol="0">
              <a:spAutoFit/>
            </a:bodyPr>
            <a:lstStyle/>
            <a:p>
              <a:pPr algn="l">
                <a:spcAft>
                  <a:spcPts val="600"/>
                </a:spcAft>
              </a:pPr>
              <a:r>
                <a:rPr lang="en-US" sz="1100" b="1"/>
                <a:t>Legend</a:t>
              </a:r>
            </a:p>
          </p:txBody>
        </p:sp>
        <p:sp>
          <p:nvSpPr>
            <p:cNvPr id="16" name="Rectangle 15">
              <a:extLst>
                <a:ext uri="{FF2B5EF4-FFF2-40B4-BE49-F238E27FC236}">
                  <a16:creationId xmlns:a16="http://schemas.microsoft.com/office/drawing/2014/main" id="{5A37E88F-FD32-3BFD-4FDF-4475A6468C2D}"/>
                </a:ext>
              </a:extLst>
            </p:cNvPr>
            <p:cNvSpPr/>
            <p:nvPr/>
          </p:nvSpPr>
          <p:spPr>
            <a:xfrm>
              <a:off x="4414308" y="6197835"/>
              <a:ext cx="527400" cy="72442"/>
            </a:xfrm>
            <a:prstGeom prst="rect">
              <a:avLst/>
            </a:prstGeom>
            <a:solidFill>
              <a:srgbClr val="00B050"/>
            </a:solidFill>
            <a:ln w="9525">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7" name="Rectangle 16">
              <a:extLst>
                <a:ext uri="{FF2B5EF4-FFF2-40B4-BE49-F238E27FC236}">
                  <a16:creationId xmlns:a16="http://schemas.microsoft.com/office/drawing/2014/main" id="{EC363703-93BB-D7AE-0C69-0028467797A5}"/>
                </a:ext>
              </a:extLst>
            </p:cNvPr>
            <p:cNvSpPr/>
            <p:nvPr/>
          </p:nvSpPr>
          <p:spPr>
            <a:xfrm>
              <a:off x="4414308" y="6341826"/>
              <a:ext cx="527400" cy="72442"/>
            </a:xfrm>
            <a:prstGeom prst="rect">
              <a:avLst/>
            </a:prstGeom>
            <a:solidFill>
              <a:schemeClr val="accent6">
                <a:lumMod val="60000"/>
                <a:lumOff val="40000"/>
              </a:schemeClr>
            </a:solidFill>
            <a:ln w="9525">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8" name="Rectangle 17">
              <a:extLst>
                <a:ext uri="{FF2B5EF4-FFF2-40B4-BE49-F238E27FC236}">
                  <a16:creationId xmlns:a16="http://schemas.microsoft.com/office/drawing/2014/main" id="{2907E830-3ED1-733E-87D3-DBAB73C5875A}"/>
                </a:ext>
              </a:extLst>
            </p:cNvPr>
            <p:cNvSpPr/>
            <p:nvPr/>
          </p:nvSpPr>
          <p:spPr>
            <a:xfrm>
              <a:off x="4414308" y="6495666"/>
              <a:ext cx="527400" cy="72442"/>
            </a:xfrm>
            <a:prstGeom prst="rect">
              <a:avLst/>
            </a:prstGeom>
            <a:solidFill>
              <a:schemeClr val="bg2"/>
            </a:solid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9" name="Rectangle 18">
              <a:extLst>
                <a:ext uri="{FF2B5EF4-FFF2-40B4-BE49-F238E27FC236}">
                  <a16:creationId xmlns:a16="http://schemas.microsoft.com/office/drawing/2014/main" id="{6B2557C2-284C-C78E-EE04-A1A85271906A}"/>
                </a:ext>
              </a:extLst>
            </p:cNvPr>
            <p:cNvSpPr/>
            <p:nvPr/>
          </p:nvSpPr>
          <p:spPr>
            <a:xfrm>
              <a:off x="4414308" y="6661542"/>
              <a:ext cx="527400" cy="72442"/>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0" name="TextBox 19">
              <a:extLst>
                <a:ext uri="{FF2B5EF4-FFF2-40B4-BE49-F238E27FC236}">
                  <a16:creationId xmlns:a16="http://schemas.microsoft.com/office/drawing/2014/main" id="{6E2A15D6-48BE-7D8C-102A-44A70332D569}"/>
                </a:ext>
              </a:extLst>
            </p:cNvPr>
            <p:cNvSpPr txBox="1"/>
            <p:nvPr/>
          </p:nvSpPr>
          <p:spPr>
            <a:xfrm>
              <a:off x="4972875" y="6089797"/>
              <a:ext cx="787395" cy="230832"/>
            </a:xfrm>
            <a:prstGeom prst="rect">
              <a:avLst/>
            </a:prstGeom>
          </p:spPr>
          <p:txBody>
            <a:bodyPr wrap="none" rtlCol="0">
              <a:spAutoFit/>
            </a:bodyPr>
            <a:lstStyle/>
            <a:p>
              <a:pPr algn="l">
                <a:spcAft>
                  <a:spcPts val="600"/>
                </a:spcAft>
              </a:pPr>
              <a:r>
                <a:rPr lang="en-US" sz="900"/>
                <a:t>Very prepared</a:t>
              </a:r>
            </a:p>
          </p:txBody>
        </p:sp>
        <p:sp>
          <p:nvSpPr>
            <p:cNvPr id="21" name="TextBox 20">
              <a:extLst>
                <a:ext uri="{FF2B5EF4-FFF2-40B4-BE49-F238E27FC236}">
                  <a16:creationId xmlns:a16="http://schemas.microsoft.com/office/drawing/2014/main" id="{6DB527CA-728A-6A2F-AD88-1303833D1045}"/>
                </a:ext>
              </a:extLst>
            </p:cNvPr>
            <p:cNvSpPr txBox="1"/>
            <p:nvPr/>
          </p:nvSpPr>
          <p:spPr>
            <a:xfrm>
              <a:off x="4964294" y="6249988"/>
              <a:ext cx="575799" cy="230832"/>
            </a:xfrm>
            <a:prstGeom prst="rect">
              <a:avLst/>
            </a:prstGeom>
          </p:spPr>
          <p:txBody>
            <a:bodyPr wrap="none" rtlCol="0">
              <a:spAutoFit/>
            </a:bodyPr>
            <a:lstStyle/>
            <a:p>
              <a:pPr algn="l">
                <a:spcAft>
                  <a:spcPts val="600"/>
                </a:spcAft>
              </a:pPr>
              <a:r>
                <a:rPr lang="en-US" sz="900"/>
                <a:t>Prepared</a:t>
              </a:r>
            </a:p>
          </p:txBody>
        </p:sp>
        <p:sp>
          <p:nvSpPr>
            <p:cNvPr id="41" name="TextBox 40">
              <a:extLst>
                <a:ext uri="{FF2B5EF4-FFF2-40B4-BE49-F238E27FC236}">
                  <a16:creationId xmlns:a16="http://schemas.microsoft.com/office/drawing/2014/main" id="{DAA12107-51F7-2DC8-7F1B-BE4CAA03EABD}"/>
                </a:ext>
              </a:extLst>
            </p:cNvPr>
            <p:cNvSpPr txBox="1"/>
            <p:nvPr/>
          </p:nvSpPr>
          <p:spPr>
            <a:xfrm>
              <a:off x="4964294" y="6401082"/>
              <a:ext cx="1064715" cy="230832"/>
            </a:xfrm>
            <a:prstGeom prst="rect">
              <a:avLst/>
            </a:prstGeom>
          </p:spPr>
          <p:txBody>
            <a:bodyPr wrap="none" rtlCol="0">
              <a:spAutoFit/>
            </a:bodyPr>
            <a:lstStyle/>
            <a:p>
              <a:pPr algn="l">
                <a:spcAft>
                  <a:spcPts val="600"/>
                </a:spcAft>
              </a:pPr>
              <a:r>
                <a:rPr lang="en-US" sz="900"/>
                <a:t>Somewhat prepared </a:t>
              </a:r>
            </a:p>
          </p:txBody>
        </p:sp>
        <p:sp>
          <p:nvSpPr>
            <p:cNvPr id="42" name="TextBox 41">
              <a:extLst>
                <a:ext uri="{FF2B5EF4-FFF2-40B4-BE49-F238E27FC236}">
                  <a16:creationId xmlns:a16="http://schemas.microsoft.com/office/drawing/2014/main" id="{084A847F-89DF-41C2-FC66-23187D69ED4C}"/>
                </a:ext>
              </a:extLst>
            </p:cNvPr>
            <p:cNvSpPr txBox="1"/>
            <p:nvPr/>
          </p:nvSpPr>
          <p:spPr>
            <a:xfrm>
              <a:off x="4964294" y="6566958"/>
              <a:ext cx="971741" cy="230832"/>
            </a:xfrm>
            <a:prstGeom prst="rect">
              <a:avLst/>
            </a:prstGeom>
          </p:spPr>
          <p:txBody>
            <a:bodyPr wrap="none" rtlCol="0">
              <a:spAutoFit/>
            </a:bodyPr>
            <a:lstStyle/>
            <a:p>
              <a:pPr algn="l">
                <a:spcAft>
                  <a:spcPts val="600"/>
                </a:spcAft>
              </a:pPr>
              <a:r>
                <a:rPr lang="en-US" sz="900"/>
                <a:t>Not very prepared </a:t>
              </a:r>
            </a:p>
          </p:txBody>
        </p:sp>
      </p:grpSp>
      <p:sp>
        <p:nvSpPr>
          <p:cNvPr id="4" name="Slide Number Placeholder 3">
            <a:extLst>
              <a:ext uri="{FF2B5EF4-FFF2-40B4-BE49-F238E27FC236}">
                <a16:creationId xmlns:a16="http://schemas.microsoft.com/office/drawing/2014/main" id="{85BBCFA0-6264-820D-DCFE-FA57E105F39C}"/>
              </a:ext>
            </a:extLst>
          </p:cNvPr>
          <p:cNvSpPr>
            <a:spLocks noGrp="1"/>
          </p:cNvSpPr>
          <p:nvPr>
            <p:ph type="sldNum" sz="quarter" idx="11"/>
          </p:nvPr>
        </p:nvSpPr>
        <p:spPr/>
        <p:txBody>
          <a:bodyPr/>
          <a:lstStyle/>
          <a:p>
            <a:fld id="{2ED7E6EB-FFB6-2B46-ABEA-442EF21ADA9F}" type="slidenum">
              <a:rPr lang="en-US" smtClean="0"/>
              <a:pPr/>
              <a:t>31</a:t>
            </a:fld>
            <a:endParaRPr lang="en-US"/>
          </a:p>
        </p:txBody>
      </p:sp>
    </p:spTree>
    <p:extLst>
      <p:ext uri="{BB962C8B-B14F-4D97-AF65-F5344CB8AC3E}">
        <p14:creationId xmlns:p14="http://schemas.microsoft.com/office/powerpoint/2010/main" val="3934279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BF0CD-FE48-BB19-FD15-E196C4578F1A}"/>
              </a:ext>
            </a:extLst>
          </p:cNvPr>
          <p:cNvSpPr>
            <a:spLocks noGrp="1"/>
          </p:cNvSpPr>
          <p:nvPr>
            <p:ph type="title"/>
          </p:nvPr>
        </p:nvSpPr>
        <p:spPr>
          <a:xfrm>
            <a:off x="165148" y="148808"/>
            <a:ext cx="9575704" cy="369332"/>
          </a:xfrm>
        </p:spPr>
        <p:txBody>
          <a:bodyPr/>
          <a:lstStyle/>
          <a:p>
            <a:r>
              <a:rPr lang="en-US"/>
              <a:t>Participant behaviour and leadership </a:t>
            </a:r>
          </a:p>
        </p:txBody>
      </p:sp>
      <p:sp>
        <p:nvSpPr>
          <p:cNvPr id="6" name="Rectangle 5">
            <a:extLst>
              <a:ext uri="{FF2B5EF4-FFF2-40B4-BE49-F238E27FC236}">
                <a16:creationId xmlns:a16="http://schemas.microsoft.com/office/drawing/2014/main" id="{C6EC5746-3C75-AD54-0229-939FA00FCE2E}"/>
              </a:ext>
              <a:ext uri="{C183D7F6-B498-43B3-948B-1728B52AA6E4}">
                <adec:decorative xmlns:adec="http://schemas.microsoft.com/office/drawing/2017/decorative" val="1"/>
              </a:ext>
            </a:extLst>
          </p:cNvPr>
          <p:cNvSpPr/>
          <p:nvPr/>
        </p:nvSpPr>
        <p:spPr>
          <a:xfrm>
            <a:off x="2966548" y="6133707"/>
            <a:ext cx="2724620" cy="696978"/>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0" name="Text Placeholder 1">
            <a:extLst>
              <a:ext uri="{FF2B5EF4-FFF2-40B4-BE49-F238E27FC236}">
                <a16:creationId xmlns:a16="http://schemas.microsoft.com/office/drawing/2014/main" id="{0D52C978-527F-2858-37E3-D08879F8799C}"/>
              </a:ext>
            </a:extLst>
          </p:cNvPr>
          <p:cNvSpPr txBox="1">
            <a:spLocks/>
          </p:cNvSpPr>
          <p:nvPr/>
        </p:nvSpPr>
        <p:spPr>
          <a:xfrm>
            <a:off x="165148" y="611735"/>
            <a:ext cx="9575704" cy="492443"/>
          </a:xfrm>
          <a:prstGeom prst="rect">
            <a:avLst/>
          </a:prstGeom>
        </p:spPr>
        <p:txBody>
          <a:bodyPr vert="horz" wrap="square" lIns="0" tIns="0" rIns="0" bIns="0" rtlCol="0" anchor="t" anchorCtr="0">
            <a:spAutoFit/>
          </a:bodyPr>
          <a:lstStyle>
            <a:lvl1pPr marL="0" indent="0" algn="l" defTabSz="457200" rtl="0" eaLnBrk="1" latinLnBrk="0" hangingPunct="1">
              <a:spcBef>
                <a:spcPts val="0"/>
              </a:spcBef>
              <a:spcAft>
                <a:spcPts val="600"/>
              </a:spcAft>
              <a:buClr>
                <a:schemeClr val="tx2"/>
              </a:buClr>
              <a:buFont typeface="Arial" panose="020B0604020202020204" pitchFamily="34" charset="0"/>
              <a:buNone/>
              <a:defRPr sz="1600" b="0" i="0" kern="1200">
                <a:solidFill>
                  <a:schemeClr val="tx1">
                    <a:lumMod val="50000"/>
                    <a:lumOff val="50000"/>
                  </a:schemeClr>
                </a:solidFill>
                <a:latin typeface="+mn-lt"/>
                <a:ea typeface="+mn-ea"/>
                <a:cs typeface="Arial Narrow"/>
              </a:defRPr>
            </a:lvl1pPr>
            <a:lvl2pPr marL="17145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2pPr>
            <a:lvl3pPr marL="400050" indent="0" algn="l" defTabSz="457200" rtl="0" eaLnBrk="1" latinLnBrk="0" hangingPunct="1">
              <a:spcBef>
                <a:spcPts val="0"/>
              </a:spcBef>
              <a:spcAft>
                <a:spcPts val="600"/>
              </a:spcAft>
              <a:buClr>
                <a:schemeClr val="tx2"/>
              </a:buClr>
              <a:buFont typeface="Arial" panose="020B0604020202020204" pitchFamily="34" charset="0"/>
              <a:buNone/>
              <a:defRPr sz="1100" b="0" i="0" kern="1200">
                <a:solidFill>
                  <a:schemeClr val="tx1"/>
                </a:solidFill>
                <a:latin typeface="+mn-lt"/>
                <a:ea typeface="+mn-ea"/>
                <a:cs typeface="Arial Narrow"/>
              </a:defRPr>
            </a:lvl3pPr>
            <a:lvl4pPr marL="5715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4pPr>
            <a:lvl5pPr marL="18288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Across both cohorts, we have seen small improvements in participant leadership </a:t>
            </a:r>
            <a:r>
              <a:rPr lang="en-US" dirty="0" err="1"/>
              <a:t>behaviour</a:t>
            </a:r>
            <a:r>
              <a:rPr lang="en-US" dirty="0"/>
              <a:t> and practice, according to their peers and leaders. Participants expressed value in the self reflection and feedback mechanism of the 360 degree survey.</a:t>
            </a:r>
          </a:p>
        </p:txBody>
      </p:sp>
      <p:graphicFrame>
        <p:nvGraphicFramePr>
          <p:cNvPr id="23" name="Chart 22">
            <a:extLst>
              <a:ext uri="{FF2B5EF4-FFF2-40B4-BE49-F238E27FC236}">
                <a16:creationId xmlns:a16="http://schemas.microsoft.com/office/drawing/2014/main" id="{CAF35B53-DB0E-EF50-45D1-8AC2F75FA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3476483"/>
              </p:ext>
            </p:extLst>
          </p:nvPr>
        </p:nvGraphicFramePr>
        <p:xfrm>
          <a:off x="165148" y="1197773"/>
          <a:ext cx="9366508" cy="2028495"/>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a:extLst>
              <a:ext uri="{FF2B5EF4-FFF2-40B4-BE49-F238E27FC236}">
                <a16:creationId xmlns:a16="http://schemas.microsoft.com/office/drawing/2014/main" id="{BBADF700-2C10-3DC4-B312-D28E8B548D62}"/>
              </a:ext>
            </a:extLst>
          </p:cNvPr>
          <p:cNvSpPr txBox="1"/>
          <p:nvPr/>
        </p:nvSpPr>
        <p:spPr>
          <a:xfrm>
            <a:off x="128692" y="3253001"/>
            <a:ext cx="1537600" cy="261610"/>
          </a:xfrm>
          <a:prstGeom prst="rect">
            <a:avLst/>
          </a:prstGeom>
        </p:spPr>
        <p:txBody>
          <a:bodyPr wrap="none" rtlCol="0">
            <a:spAutoFit/>
          </a:bodyPr>
          <a:lstStyle/>
          <a:p>
            <a:pPr algn="l">
              <a:spcAft>
                <a:spcPts val="600"/>
              </a:spcAft>
            </a:pPr>
            <a:r>
              <a:rPr lang="en-US" sz="1100" b="1" dirty="0">
                <a:solidFill>
                  <a:schemeClr val="tx2"/>
                </a:solidFill>
              </a:rPr>
              <a:t>Feedback and reflection </a:t>
            </a:r>
          </a:p>
        </p:txBody>
      </p:sp>
      <p:sp>
        <p:nvSpPr>
          <p:cNvPr id="48" name="TextBox 47">
            <a:extLst>
              <a:ext uri="{FF2B5EF4-FFF2-40B4-BE49-F238E27FC236}">
                <a16:creationId xmlns:a16="http://schemas.microsoft.com/office/drawing/2014/main" id="{BA09195E-264E-E1DD-AB9F-AD3CB1306D61}"/>
              </a:ext>
            </a:extLst>
          </p:cNvPr>
          <p:cNvSpPr txBox="1"/>
          <p:nvPr/>
        </p:nvSpPr>
        <p:spPr>
          <a:xfrm>
            <a:off x="128692" y="3504557"/>
            <a:ext cx="4722087" cy="2523768"/>
          </a:xfrm>
          <a:prstGeom prst="rect">
            <a:avLst/>
          </a:prstGeom>
        </p:spPr>
        <p:txBody>
          <a:bodyPr wrap="square" rtlCol="0">
            <a:spAutoFit/>
          </a:bodyPr>
          <a:lstStyle/>
          <a:p>
            <a:pPr>
              <a:spcAft>
                <a:spcPts val="600"/>
              </a:spcAft>
            </a:pPr>
            <a:r>
              <a:rPr lang="en-US" sz="1100" dirty="0"/>
              <a:t>Across almost all of the leadership and </a:t>
            </a:r>
            <a:r>
              <a:rPr lang="en-US" sz="1100" dirty="0" err="1"/>
              <a:t>behaviour</a:t>
            </a:r>
            <a:r>
              <a:rPr lang="en-US" sz="1100" dirty="0"/>
              <a:t> areas participants, colleagues and principals reported a small improvement in skills post program.  </a:t>
            </a:r>
          </a:p>
          <a:p>
            <a:pPr>
              <a:spcAft>
                <a:spcPts val="600"/>
              </a:spcAft>
            </a:pPr>
            <a:r>
              <a:rPr lang="en-US" sz="1100" dirty="0"/>
              <a:t>Relational leadership was the only category where colleagues and principals felt some participants’ skills had declined. We </a:t>
            </a:r>
            <a:r>
              <a:rPr lang="en-US" sz="1100" dirty="0" err="1"/>
              <a:t>hypothesise</a:t>
            </a:r>
            <a:r>
              <a:rPr lang="en-US" sz="1100" dirty="0"/>
              <a:t> this may be due to a combination of factors, including: </a:t>
            </a:r>
          </a:p>
          <a:p>
            <a:pPr marL="171450" indent="-171450">
              <a:spcAft>
                <a:spcPts val="600"/>
              </a:spcAft>
              <a:buClr>
                <a:schemeClr val="tx2"/>
              </a:buClr>
              <a:buSzPct val="100000"/>
              <a:buFont typeface="Arial" panose="020B0604020202020204" pitchFamily="34" charset="0"/>
              <a:buChar char="•"/>
            </a:pPr>
            <a:r>
              <a:rPr lang="en-US" sz="1100" b="1" dirty="0">
                <a:solidFill>
                  <a:schemeClr val="tx2"/>
                </a:solidFill>
              </a:rPr>
              <a:t>Gaining a better understanding of what leadership skills require. </a:t>
            </a:r>
            <a:r>
              <a:rPr lang="en-US" sz="1100" dirty="0"/>
              <a:t>Upon completion of the program, participants told us they were optimistic about their skillsets prior to entering the program and were humbled to develop their leadership toolkit. </a:t>
            </a:r>
          </a:p>
          <a:p>
            <a:pPr marL="171450" indent="-171450">
              <a:spcAft>
                <a:spcPts val="600"/>
              </a:spcAft>
              <a:buClr>
                <a:schemeClr val="tx2"/>
              </a:buClr>
              <a:buSzPct val="100000"/>
              <a:buFont typeface="Arial" panose="020B0604020202020204" pitchFamily="34" charset="0"/>
              <a:buChar char="•"/>
            </a:pPr>
            <a:r>
              <a:rPr lang="en-US" sz="1100" b="1" dirty="0">
                <a:solidFill>
                  <a:schemeClr val="tx2"/>
                </a:solidFill>
              </a:rPr>
              <a:t>Dealing with conflict. </a:t>
            </a:r>
            <a:r>
              <a:rPr lang="en-US" sz="1100" dirty="0"/>
              <a:t>Some participants experienced tension or conflict with leaders at their school which may have affected impressions of relational leadership. For these participants, managing these conflicts was a key focus of their coaching sessions. </a:t>
            </a:r>
          </a:p>
        </p:txBody>
      </p:sp>
      <p:sp>
        <p:nvSpPr>
          <p:cNvPr id="16" name="TextBox 15">
            <a:extLst>
              <a:ext uri="{FF2B5EF4-FFF2-40B4-BE49-F238E27FC236}">
                <a16:creationId xmlns:a16="http://schemas.microsoft.com/office/drawing/2014/main" id="{136D723E-3E59-3DED-3511-A10A2AEF6FA1}"/>
              </a:ext>
            </a:extLst>
          </p:cNvPr>
          <p:cNvSpPr txBox="1"/>
          <p:nvPr/>
        </p:nvSpPr>
        <p:spPr>
          <a:xfrm>
            <a:off x="5189139" y="3809751"/>
            <a:ext cx="306494" cy="230832"/>
          </a:xfrm>
          <a:prstGeom prst="rect">
            <a:avLst/>
          </a:prstGeom>
        </p:spPr>
        <p:txBody>
          <a:bodyPr wrap="none" rtlCol="0">
            <a:spAutoFit/>
          </a:bodyPr>
          <a:lstStyle/>
          <a:p>
            <a:pPr algn="l">
              <a:spcAft>
                <a:spcPts val="600"/>
              </a:spcAft>
            </a:pPr>
            <a:r>
              <a:rPr lang="en-US" sz="900" b="1"/>
              <a:t>C1</a:t>
            </a:r>
          </a:p>
        </p:txBody>
      </p:sp>
      <p:sp>
        <p:nvSpPr>
          <p:cNvPr id="14" name="TextBox 13">
            <a:extLst>
              <a:ext uri="{FF2B5EF4-FFF2-40B4-BE49-F238E27FC236}">
                <a16:creationId xmlns:a16="http://schemas.microsoft.com/office/drawing/2014/main" id="{CB388DB9-060A-EC79-10A4-E04C20D75AA5}"/>
              </a:ext>
            </a:extLst>
          </p:cNvPr>
          <p:cNvSpPr txBox="1"/>
          <p:nvPr/>
        </p:nvSpPr>
        <p:spPr>
          <a:xfrm>
            <a:off x="4866971" y="4027738"/>
            <a:ext cx="824197" cy="338554"/>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931B2F"/>
                </a:solidFill>
                <a:effectLst/>
                <a:uLnTx/>
                <a:uFillTx/>
              </a:rPr>
              <a:t>100%</a:t>
            </a:r>
          </a:p>
        </p:txBody>
      </p:sp>
      <p:sp>
        <p:nvSpPr>
          <p:cNvPr id="17" name="TextBox 16">
            <a:extLst>
              <a:ext uri="{FF2B5EF4-FFF2-40B4-BE49-F238E27FC236}">
                <a16:creationId xmlns:a16="http://schemas.microsoft.com/office/drawing/2014/main" id="{47460866-4419-74A8-ACCD-E3BF63ED4B97}"/>
              </a:ext>
            </a:extLst>
          </p:cNvPr>
          <p:cNvSpPr txBox="1"/>
          <p:nvPr/>
        </p:nvSpPr>
        <p:spPr>
          <a:xfrm>
            <a:off x="5833993" y="3809751"/>
            <a:ext cx="306494" cy="230832"/>
          </a:xfrm>
          <a:prstGeom prst="rect">
            <a:avLst/>
          </a:prstGeom>
        </p:spPr>
        <p:txBody>
          <a:bodyPr wrap="none" rtlCol="0">
            <a:spAutoFit/>
          </a:bodyPr>
          <a:lstStyle/>
          <a:p>
            <a:pPr algn="l">
              <a:spcAft>
                <a:spcPts val="600"/>
              </a:spcAft>
            </a:pPr>
            <a:r>
              <a:rPr lang="en-US" sz="900" b="1"/>
              <a:t>C2</a:t>
            </a:r>
          </a:p>
        </p:txBody>
      </p:sp>
      <p:sp>
        <p:nvSpPr>
          <p:cNvPr id="15" name="TextBox 14">
            <a:extLst>
              <a:ext uri="{FF2B5EF4-FFF2-40B4-BE49-F238E27FC236}">
                <a16:creationId xmlns:a16="http://schemas.microsoft.com/office/drawing/2014/main" id="{63B271FB-07F8-52CC-3D1F-AC31DB3E18CF}"/>
              </a:ext>
            </a:extLst>
          </p:cNvPr>
          <p:cNvSpPr txBox="1"/>
          <p:nvPr/>
        </p:nvSpPr>
        <p:spPr>
          <a:xfrm>
            <a:off x="5575141" y="4027738"/>
            <a:ext cx="82419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srgbClr val="931B2F"/>
                </a:solidFill>
              </a:rPr>
              <a:t>75</a:t>
            </a:r>
            <a:r>
              <a:rPr kumimoji="0" lang="en-US" sz="1600" b="1" i="0" u="none" strike="noStrike" kern="0" cap="none" spc="0" normalizeH="0" baseline="0" noProof="0">
                <a:ln>
                  <a:noFill/>
                </a:ln>
                <a:solidFill>
                  <a:srgbClr val="931B2F"/>
                </a:solidFill>
                <a:effectLst/>
                <a:uLnTx/>
                <a:uFillTx/>
              </a:rPr>
              <a:t>%</a:t>
            </a:r>
          </a:p>
        </p:txBody>
      </p:sp>
      <p:sp>
        <p:nvSpPr>
          <p:cNvPr id="13" name="Text Placeholder 3">
            <a:extLst>
              <a:ext uri="{FF2B5EF4-FFF2-40B4-BE49-F238E27FC236}">
                <a16:creationId xmlns:a16="http://schemas.microsoft.com/office/drawing/2014/main" id="{51C33125-D988-0BF8-26D1-08008663CAB8}"/>
              </a:ext>
            </a:extLst>
          </p:cNvPr>
          <p:cNvSpPr txBox="1">
            <a:spLocks/>
          </p:cNvSpPr>
          <p:nvPr/>
        </p:nvSpPr>
        <p:spPr>
          <a:xfrm>
            <a:off x="4963620" y="4406353"/>
            <a:ext cx="1516195" cy="86177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lang="en-US" sz="1000" dirty="0">
                <a:solidFill>
                  <a:schemeClr val="accent3"/>
                </a:solidFill>
              </a:rPr>
              <a:t>o</a:t>
            </a:r>
            <a:r>
              <a:rPr kumimoji="0" lang="en-US" sz="1000" b="0" i="0" u="none" strike="noStrike" kern="1200" cap="none" spc="0" normalizeH="0" baseline="0" noProof="0" dirty="0">
                <a:ln>
                  <a:noFill/>
                </a:ln>
                <a:solidFill>
                  <a:schemeClr val="accent3"/>
                </a:solidFill>
                <a:effectLst/>
                <a:uLnTx/>
                <a:uFillTx/>
                <a:latin typeface="Arial Narrow"/>
                <a:ea typeface="+mn-ea"/>
                <a:cs typeface="Arial Narrow"/>
              </a:rPr>
              <a:t>f principals agree they have seen a positive impact on the participants leadership development as a result of their participation in the FLP</a:t>
            </a:r>
          </a:p>
        </p:txBody>
      </p:sp>
      <p:sp>
        <p:nvSpPr>
          <p:cNvPr id="50" name="TextBox 49">
            <a:extLst>
              <a:ext uri="{FF2B5EF4-FFF2-40B4-BE49-F238E27FC236}">
                <a16:creationId xmlns:a16="http://schemas.microsoft.com/office/drawing/2014/main" id="{78CA2A97-F81B-8C18-F273-DD8559A64747}"/>
              </a:ext>
            </a:extLst>
          </p:cNvPr>
          <p:cNvSpPr txBox="1"/>
          <p:nvPr/>
        </p:nvSpPr>
        <p:spPr>
          <a:xfrm>
            <a:off x="6763870" y="3599867"/>
            <a:ext cx="1646605" cy="261610"/>
          </a:xfrm>
          <a:prstGeom prst="rect">
            <a:avLst/>
          </a:prstGeom>
        </p:spPr>
        <p:txBody>
          <a:bodyPr wrap="none" rtlCol="0">
            <a:spAutoFit/>
          </a:bodyPr>
          <a:lstStyle/>
          <a:p>
            <a:pPr algn="l">
              <a:spcAft>
                <a:spcPts val="600"/>
              </a:spcAft>
            </a:pPr>
            <a:r>
              <a:rPr lang="en-US" sz="1100" b="1" dirty="0">
                <a:solidFill>
                  <a:schemeClr val="tx2"/>
                </a:solidFill>
              </a:rPr>
              <a:t>Reflection for participants </a:t>
            </a:r>
          </a:p>
        </p:txBody>
      </p:sp>
      <p:sp>
        <p:nvSpPr>
          <p:cNvPr id="12" name="TextBox 11">
            <a:extLst>
              <a:ext uri="{FF2B5EF4-FFF2-40B4-BE49-F238E27FC236}">
                <a16:creationId xmlns:a16="http://schemas.microsoft.com/office/drawing/2014/main" id="{CF0A6B7B-1A89-2161-B6B6-2ABECF4597B8}"/>
              </a:ext>
            </a:extLst>
          </p:cNvPr>
          <p:cNvSpPr txBox="1"/>
          <p:nvPr/>
        </p:nvSpPr>
        <p:spPr>
          <a:xfrm>
            <a:off x="6763870" y="3929791"/>
            <a:ext cx="2959185" cy="769441"/>
          </a:xfrm>
          <a:prstGeom prst="rect">
            <a:avLst/>
          </a:prstGeom>
        </p:spPr>
        <p:txBody>
          <a:bodyPr wrap="square" rtlCol="0">
            <a:spAutoFit/>
          </a:bodyPr>
          <a:lstStyle/>
          <a:p>
            <a:pPr algn="l">
              <a:spcAft>
                <a:spcPts val="600"/>
              </a:spcAft>
            </a:pPr>
            <a:r>
              <a:rPr lang="en-US" sz="1100"/>
              <a:t>The 360-feedback component of the program was a tool for self reflection that participants valued. For some participants, it also served to reinforce their developed self confidence during the program. </a:t>
            </a:r>
          </a:p>
        </p:txBody>
      </p:sp>
      <p:sp>
        <p:nvSpPr>
          <p:cNvPr id="11" name="Rounded Rectangular Callout 10">
            <a:extLst>
              <a:ext uri="{FF2B5EF4-FFF2-40B4-BE49-F238E27FC236}">
                <a16:creationId xmlns:a16="http://schemas.microsoft.com/office/drawing/2014/main" id="{B5DAFD56-C389-A524-B21A-C392A33F4BD8}"/>
              </a:ext>
            </a:extLst>
          </p:cNvPr>
          <p:cNvSpPr/>
          <p:nvPr/>
        </p:nvSpPr>
        <p:spPr>
          <a:xfrm>
            <a:off x="6763871" y="4767546"/>
            <a:ext cx="2959184" cy="1019243"/>
          </a:xfrm>
          <a:prstGeom prst="wedgeRoundRectCallout">
            <a:avLst>
              <a:gd name="adj1" fmla="val 23802"/>
              <a:gd name="adj2" fmla="val 65909"/>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The 360-degree feedback was rigorous but at the end of the day very impactful. It showed me what my strengths were and my areas for growth… I used to be afraid of feedback but I’m not anymore. (Participant – Cohort 2)</a:t>
            </a:r>
          </a:p>
          <a:p>
            <a:pPr algn="l">
              <a:spcAft>
                <a:spcPts val="600"/>
              </a:spcAft>
            </a:pPr>
            <a:endParaRPr lang="en-US" sz="1100">
              <a:solidFill>
                <a:schemeClr val="tx1"/>
              </a:solidFill>
            </a:endParaRPr>
          </a:p>
        </p:txBody>
      </p:sp>
      <p:sp>
        <p:nvSpPr>
          <p:cNvPr id="37" name="Rectangle 36">
            <a:extLst>
              <a:ext uri="{FF2B5EF4-FFF2-40B4-BE49-F238E27FC236}">
                <a16:creationId xmlns:a16="http://schemas.microsoft.com/office/drawing/2014/main" id="{BC843307-AA5E-97A4-7707-2B4B6FD3761E}"/>
              </a:ext>
              <a:ext uri="{C183D7F6-B498-43B3-948B-1728B52AA6E4}">
                <adec:decorative xmlns:adec="http://schemas.microsoft.com/office/drawing/2017/decorative" val="1"/>
              </a:ext>
            </a:extLst>
          </p:cNvPr>
          <p:cNvSpPr/>
          <p:nvPr/>
        </p:nvSpPr>
        <p:spPr>
          <a:xfrm>
            <a:off x="3545845" y="6372968"/>
            <a:ext cx="388960" cy="94407"/>
          </a:xfrm>
          <a:prstGeom prst="rect">
            <a:avLst/>
          </a:prstGeom>
          <a:solidFill>
            <a:schemeClr val="accent1"/>
          </a:solidFill>
          <a:ln w="952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8" name="Rectangle 37">
            <a:extLst>
              <a:ext uri="{FF2B5EF4-FFF2-40B4-BE49-F238E27FC236}">
                <a16:creationId xmlns:a16="http://schemas.microsoft.com/office/drawing/2014/main" id="{14775E5D-026F-DB34-6B57-5133F07201B3}"/>
              </a:ext>
              <a:ext uri="{C183D7F6-B498-43B3-948B-1728B52AA6E4}">
                <adec:decorative xmlns:adec="http://schemas.microsoft.com/office/drawing/2017/decorative" val="1"/>
              </a:ext>
            </a:extLst>
          </p:cNvPr>
          <p:cNvSpPr/>
          <p:nvPr/>
        </p:nvSpPr>
        <p:spPr>
          <a:xfrm>
            <a:off x="3545845" y="6523845"/>
            <a:ext cx="388960" cy="94407"/>
          </a:xfrm>
          <a:prstGeom prst="rect">
            <a:avLst/>
          </a:prstGeom>
          <a:solidFill>
            <a:schemeClr val="bg2">
              <a:lumMod val="90000"/>
            </a:schemeClr>
          </a:solidFill>
          <a:ln w="95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9" name="Rectangle 38">
            <a:extLst>
              <a:ext uri="{FF2B5EF4-FFF2-40B4-BE49-F238E27FC236}">
                <a16:creationId xmlns:a16="http://schemas.microsoft.com/office/drawing/2014/main" id="{8942CBC9-EBD6-7812-8127-C2185C7FE981}"/>
              </a:ext>
              <a:ext uri="{C183D7F6-B498-43B3-948B-1728B52AA6E4}">
                <adec:decorative xmlns:adec="http://schemas.microsoft.com/office/drawing/2017/decorative" val="1"/>
              </a:ext>
            </a:extLst>
          </p:cNvPr>
          <p:cNvSpPr/>
          <p:nvPr/>
        </p:nvSpPr>
        <p:spPr>
          <a:xfrm>
            <a:off x="3545845" y="6685269"/>
            <a:ext cx="388960" cy="94407"/>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0" name="Rectangle 39">
            <a:extLst>
              <a:ext uri="{FF2B5EF4-FFF2-40B4-BE49-F238E27FC236}">
                <a16:creationId xmlns:a16="http://schemas.microsoft.com/office/drawing/2014/main" id="{45DCD7A9-71A9-5A28-7ABD-249C7A5FCB90}"/>
              </a:ext>
              <a:ext uri="{C183D7F6-B498-43B3-948B-1728B52AA6E4}">
                <adec:decorative xmlns:adec="http://schemas.microsoft.com/office/drawing/2017/decorative" val="1"/>
              </a:ext>
            </a:extLst>
          </p:cNvPr>
          <p:cNvSpPr/>
          <p:nvPr/>
        </p:nvSpPr>
        <p:spPr>
          <a:xfrm>
            <a:off x="3985562" y="6373304"/>
            <a:ext cx="388960" cy="94407"/>
          </a:xfrm>
          <a:prstGeom prst="rect">
            <a:avLst/>
          </a:prstGeom>
          <a:solidFill>
            <a:schemeClr val="accent1">
              <a:lumMod val="90000"/>
            </a:schemeClr>
          </a:solidFill>
          <a:ln w="9525">
            <a:solidFill>
              <a:schemeClr val="accent1">
                <a:lumMod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1" name="Rectangle 40">
            <a:extLst>
              <a:ext uri="{FF2B5EF4-FFF2-40B4-BE49-F238E27FC236}">
                <a16:creationId xmlns:a16="http://schemas.microsoft.com/office/drawing/2014/main" id="{04AF9948-1093-C52D-3AE0-E9ADA197F932}"/>
              </a:ext>
              <a:ext uri="{C183D7F6-B498-43B3-948B-1728B52AA6E4}">
                <adec:decorative xmlns:adec="http://schemas.microsoft.com/office/drawing/2017/decorative" val="1"/>
              </a:ext>
            </a:extLst>
          </p:cNvPr>
          <p:cNvSpPr/>
          <p:nvPr/>
        </p:nvSpPr>
        <p:spPr>
          <a:xfrm>
            <a:off x="3985562" y="6524181"/>
            <a:ext cx="388960" cy="94407"/>
          </a:xfrm>
          <a:prstGeom prst="rect">
            <a:avLst/>
          </a:prstGeom>
          <a:solidFill>
            <a:schemeClr val="bg2">
              <a:lumMod val="75000"/>
            </a:schemeClr>
          </a:solidFill>
          <a:ln w="95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2" name="Rectangle 41">
            <a:extLst>
              <a:ext uri="{FF2B5EF4-FFF2-40B4-BE49-F238E27FC236}">
                <a16:creationId xmlns:a16="http://schemas.microsoft.com/office/drawing/2014/main" id="{22627509-16E1-8EFF-94AC-70CFB16E12F0}"/>
              </a:ext>
              <a:ext uri="{C183D7F6-B498-43B3-948B-1728B52AA6E4}">
                <adec:decorative xmlns:adec="http://schemas.microsoft.com/office/drawing/2017/decorative" val="1"/>
              </a:ext>
            </a:extLst>
          </p:cNvPr>
          <p:cNvSpPr/>
          <p:nvPr/>
        </p:nvSpPr>
        <p:spPr>
          <a:xfrm>
            <a:off x="3985562" y="6685605"/>
            <a:ext cx="388960" cy="94407"/>
          </a:xfrm>
          <a:prstGeom prst="rect">
            <a:avLst/>
          </a:prstGeom>
          <a:solidFill>
            <a:schemeClr val="tx2">
              <a:lumMod val="75000"/>
            </a:schemeClr>
          </a:solidFill>
          <a:ln w="952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5" name="TextBox 44">
            <a:extLst>
              <a:ext uri="{FF2B5EF4-FFF2-40B4-BE49-F238E27FC236}">
                <a16:creationId xmlns:a16="http://schemas.microsoft.com/office/drawing/2014/main" id="{CA9DD4D6-71CC-F443-3994-A635032C2CFA}"/>
              </a:ext>
              <a:ext uri="{C183D7F6-B498-43B3-948B-1728B52AA6E4}">
                <adec:decorative xmlns:adec="http://schemas.microsoft.com/office/drawing/2017/decorative" val="1"/>
              </a:ext>
            </a:extLst>
          </p:cNvPr>
          <p:cNvSpPr txBox="1"/>
          <p:nvPr/>
        </p:nvSpPr>
        <p:spPr>
          <a:xfrm>
            <a:off x="2928395" y="6345884"/>
            <a:ext cx="595035" cy="261610"/>
          </a:xfrm>
          <a:prstGeom prst="rect">
            <a:avLst/>
          </a:prstGeom>
        </p:spPr>
        <p:txBody>
          <a:bodyPr wrap="none" rtlCol="0">
            <a:spAutoFit/>
          </a:bodyPr>
          <a:lstStyle/>
          <a:p>
            <a:pPr algn="l">
              <a:spcAft>
                <a:spcPts val="600"/>
              </a:spcAft>
            </a:pPr>
            <a:r>
              <a:rPr lang="en-US" sz="1100" b="1"/>
              <a:t>Legend</a:t>
            </a:r>
          </a:p>
        </p:txBody>
      </p:sp>
      <p:sp>
        <p:nvSpPr>
          <p:cNvPr id="44" name="TextBox 43">
            <a:extLst>
              <a:ext uri="{FF2B5EF4-FFF2-40B4-BE49-F238E27FC236}">
                <a16:creationId xmlns:a16="http://schemas.microsoft.com/office/drawing/2014/main" id="{580B2B58-6038-A375-7687-D44731D8825A}"/>
              </a:ext>
              <a:ext uri="{C183D7F6-B498-43B3-948B-1728B52AA6E4}">
                <adec:decorative xmlns:adec="http://schemas.microsoft.com/office/drawing/2017/decorative" val="1"/>
              </a:ext>
            </a:extLst>
          </p:cNvPr>
          <p:cNvSpPr txBox="1"/>
          <p:nvPr/>
        </p:nvSpPr>
        <p:spPr>
          <a:xfrm>
            <a:off x="3973770" y="6133707"/>
            <a:ext cx="383438" cy="230832"/>
          </a:xfrm>
          <a:prstGeom prst="rect">
            <a:avLst/>
          </a:prstGeom>
        </p:spPr>
        <p:txBody>
          <a:bodyPr wrap="none" rtlCol="0">
            <a:spAutoFit/>
          </a:bodyPr>
          <a:lstStyle/>
          <a:p>
            <a:pPr algn="l">
              <a:spcAft>
                <a:spcPts val="600"/>
              </a:spcAft>
            </a:pPr>
            <a:r>
              <a:rPr lang="en-US" sz="900"/>
              <a:t>After</a:t>
            </a:r>
          </a:p>
        </p:txBody>
      </p:sp>
      <p:sp>
        <p:nvSpPr>
          <p:cNvPr id="43" name="TextBox 42">
            <a:extLst>
              <a:ext uri="{FF2B5EF4-FFF2-40B4-BE49-F238E27FC236}">
                <a16:creationId xmlns:a16="http://schemas.microsoft.com/office/drawing/2014/main" id="{4AF93057-1025-9324-DBC7-591746B2AAF7}"/>
              </a:ext>
              <a:ext uri="{C183D7F6-B498-43B3-948B-1728B52AA6E4}">
                <adec:decorative xmlns:adec="http://schemas.microsoft.com/office/drawing/2017/decorative" val="1"/>
              </a:ext>
            </a:extLst>
          </p:cNvPr>
          <p:cNvSpPr txBox="1"/>
          <p:nvPr/>
        </p:nvSpPr>
        <p:spPr>
          <a:xfrm>
            <a:off x="3486489" y="6133707"/>
            <a:ext cx="489236" cy="230832"/>
          </a:xfrm>
          <a:prstGeom prst="rect">
            <a:avLst/>
          </a:prstGeom>
        </p:spPr>
        <p:txBody>
          <a:bodyPr wrap="none" rtlCol="0">
            <a:spAutoFit/>
          </a:bodyPr>
          <a:lstStyle/>
          <a:p>
            <a:pPr algn="l">
              <a:spcAft>
                <a:spcPts val="600"/>
              </a:spcAft>
            </a:pPr>
            <a:r>
              <a:rPr lang="en-US" sz="900"/>
              <a:t>Before </a:t>
            </a:r>
          </a:p>
        </p:txBody>
      </p:sp>
      <p:sp>
        <p:nvSpPr>
          <p:cNvPr id="34" name="TextBox 33">
            <a:extLst>
              <a:ext uri="{FF2B5EF4-FFF2-40B4-BE49-F238E27FC236}">
                <a16:creationId xmlns:a16="http://schemas.microsoft.com/office/drawing/2014/main" id="{910579E9-D101-4254-11C2-8B6109888555}"/>
              </a:ext>
            </a:extLst>
          </p:cNvPr>
          <p:cNvSpPr txBox="1"/>
          <p:nvPr/>
        </p:nvSpPr>
        <p:spPr>
          <a:xfrm>
            <a:off x="4345657" y="6305138"/>
            <a:ext cx="1370888" cy="230832"/>
          </a:xfrm>
          <a:prstGeom prst="rect">
            <a:avLst/>
          </a:prstGeom>
        </p:spPr>
        <p:txBody>
          <a:bodyPr wrap="none" rtlCol="0">
            <a:spAutoFit/>
          </a:bodyPr>
          <a:lstStyle/>
          <a:p>
            <a:pPr algn="l">
              <a:spcAft>
                <a:spcPts val="600"/>
              </a:spcAft>
            </a:pPr>
            <a:r>
              <a:rPr lang="en-US" sz="900"/>
              <a:t>Participant self-assessment </a:t>
            </a:r>
          </a:p>
        </p:txBody>
      </p:sp>
      <p:sp>
        <p:nvSpPr>
          <p:cNvPr id="35" name="TextBox 34">
            <a:extLst>
              <a:ext uri="{FF2B5EF4-FFF2-40B4-BE49-F238E27FC236}">
                <a16:creationId xmlns:a16="http://schemas.microsoft.com/office/drawing/2014/main" id="{C414D8CF-BAB5-A585-91AC-FABA677BDA25}"/>
              </a:ext>
            </a:extLst>
          </p:cNvPr>
          <p:cNvSpPr txBox="1"/>
          <p:nvPr/>
        </p:nvSpPr>
        <p:spPr>
          <a:xfrm>
            <a:off x="4345657" y="6444699"/>
            <a:ext cx="1172116" cy="230832"/>
          </a:xfrm>
          <a:prstGeom prst="rect">
            <a:avLst/>
          </a:prstGeom>
        </p:spPr>
        <p:txBody>
          <a:bodyPr wrap="none" rtlCol="0">
            <a:spAutoFit/>
          </a:bodyPr>
          <a:lstStyle/>
          <a:p>
            <a:pPr algn="l">
              <a:spcAft>
                <a:spcPts val="600"/>
              </a:spcAft>
            </a:pPr>
            <a:r>
              <a:rPr lang="en-US" sz="900"/>
              <a:t>Colleague assessment </a:t>
            </a:r>
          </a:p>
        </p:txBody>
      </p:sp>
      <p:sp>
        <p:nvSpPr>
          <p:cNvPr id="36" name="TextBox 35">
            <a:extLst>
              <a:ext uri="{FF2B5EF4-FFF2-40B4-BE49-F238E27FC236}">
                <a16:creationId xmlns:a16="http://schemas.microsoft.com/office/drawing/2014/main" id="{383891A1-A952-4E22-7FE0-A6825F29FCA6}"/>
              </a:ext>
            </a:extLst>
          </p:cNvPr>
          <p:cNvSpPr txBox="1"/>
          <p:nvPr/>
        </p:nvSpPr>
        <p:spPr>
          <a:xfrm>
            <a:off x="4345657" y="6582805"/>
            <a:ext cx="1082348" cy="230832"/>
          </a:xfrm>
          <a:prstGeom prst="rect">
            <a:avLst/>
          </a:prstGeom>
        </p:spPr>
        <p:txBody>
          <a:bodyPr wrap="none" rtlCol="0">
            <a:spAutoFit/>
          </a:bodyPr>
          <a:lstStyle/>
          <a:p>
            <a:pPr algn="l">
              <a:spcAft>
                <a:spcPts val="600"/>
              </a:spcAft>
            </a:pPr>
            <a:r>
              <a:rPr lang="en-US" sz="900"/>
              <a:t>Principal assessment</a:t>
            </a:r>
          </a:p>
        </p:txBody>
      </p:sp>
      <p:sp>
        <p:nvSpPr>
          <p:cNvPr id="55" name="Round Same-side Corner of Rectangle 54">
            <a:extLst>
              <a:ext uri="{FF2B5EF4-FFF2-40B4-BE49-F238E27FC236}">
                <a16:creationId xmlns:a16="http://schemas.microsoft.com/office/drawing/2014/main" id="{F251AD9D-7E1C-6162-76FF-D51FF18811D7}"/>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a:solidFill>
                  <a:schemeClr val="tx2"/>
                </a:solidFill>
              </a:rPr>
              <a:t>Impact </a:t>
            </a:r>
          </a:p>
        </p:txBody>
      </p:sp>
      <p:sp>
        <p:nvSpPr>
          <p:cNvPr id="4" name="Slide Number Placeholder 3">
            <a:extLst>
              <a:ext uri="{FF2B5EF4-FFF2-40B4-BE49-F238E27FC236}">
                <a16:creationId xmlns:a16="http://schemas.microsoft.com/office/drawing/2014/main" id="{480CA049-2A97-56B4-69E5-F9377D711E9C}"/>
              </a:ext>
            </a:extLst>
          </p:cNvPr>
          <p:cNvSpPr>
            <a:spLocks noGrp="1"/>
          </p:cNvSpPr>
          <p:nvPr>
            <p:ph type="sldNum" sz="quarter" idx="11"/>
          </p:nvPr>
        </p:nvSpPr>
        <p:spPr/>
        <p:txBody>
          <a:bodyPr/>
          <a:lstStyle/>
          <a:p>
            <a:fld id="{2ED7E6EB-FFB6-2B46-ABEA-442EF21ADA9F}" type="slidenum">
              <a:rPr lang="en-US" smtClean="0"/>
              <a:pPr/>
              <a:t>32</a:t>
            </a:fld>
            <a:endParaRPr lang="en-US"/>
          </a:p>
        </p:txBody>
      </p:sp>
    </p:spTree>
    <p:extLst>
      <p:ext uri="{BB962C8B-B14F-4D97-AF65-F5344CB8AC3E}">
        <p14:creationId xmlns:p14="http://schemas.microsoft.com/office/powerpoint/2010/main" val="241458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079F9-3F1B-61D4-AEE2-610235978E93}"/>
              </a:ext>
            </a:extLst>
          </p:cNvPr>
          <p:cNvSpPr>
            <a:spLocks noGrp="1"/>
          </p:cNvSpPr>
          <p:nvPr>
            <p:ph type="title"/>
          </p:nvPr>
        </p:nvSpPr>
        <p:spPr>
          <a:xfrm>
            <a:off x="165148" y="229409"/>
            <a:ext cx="9575704" cy="369332"/>
          </a:xfrm>
        </p:spPr>
        <p:txBody>
          <a:bodyPr/>
          <a:lstStyle/>
          <a:p>
            <a:r>
              <a:rPr lang="en-US"/>
              <a:t>Change in participants’ aspirations and career progression </a:t>
            </a:r>
          </a:p>
        </p:txBody>
      </p:sp>
      <p:sp>
        <p:nvSpPr>
          <p:cNvPr id="2" name="Round Same-side Corner of Rectangle 1">
            <a:extLst>
              <a:ext uri="{FF2B5EF4-FFF2-40B4-BE49-F238E27FC236}">
                <a16:creationId xmlns:a16="http://schemas.microsoft.com/office/drawing/2014/main" id="{B4978B84-AD74-A197-C203-4633E5722B68}"/>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dirty="0">
                <a:solidFill>
                  <a:schemeClr val="tx2"/>
                </a:solidFill>
              </a:rPr>
              <a:t>Impact </a:t>
            </a:r>
          </a:p>
        </p:txBody>
      </p:sp>
      <p:sp>
        <p:nvSpPr>
          <p:cNvPr id="7" name="Text Placeholder 6">
            <a:extLst>
              <a:ext uri="{FF2B5EF4-FFF2-40B4-BE49-F238E27FC236}">
                <a16:creationId xmlns:a16="http://schemas.microsoft.com/office/drawing/2014/main" id="{22781AF3-B75A-3F40-CFA0-7BCB9DB2E16F}"/>
              </a:ext>
            </a:extLst>
          </p:cNvPr>
          <p:cNvSpPr>
            <a:spLocks noGrp="1"/>
          </p:cNvSpPr>
          <p:nvPr>
            <p:ph type="body" sz="quarter" idx="13"/>
          </p:nvPr>
        </p:nvSpPr>
        <p:spPr>
          <a:xfrm>
            <a:off x="165148" y="691333"/>
            <a:ext cx="9575704" cy="492443"/>
          </a:xfrm>
        </p:spPr>
        <p:txBody>
          <a:bodyPr/>
          <a:lstStyle/>
          <a:p>
            <a:r>
              <a:rPr lang="en-US"/>
              <a:t>While aspirations remained largely the same for the FLP participants, the program generally gave them the tools and confidence to get there. </a:t>
            </a:r>
          </a:p>
        </p:txBody>
      </p:sp>
      <p:sp>
        <p:nvSpPr>
          <p:cNvPr id="6" name="TextBox 5">
            <a:extLst>
              <a:ext uri="{FF2B5EF4-FFF2-40B4-BE49-F238E27FC236}">
                <a16:creationId xmlns:a16="http://schemas.microsoft.com/office/drawing/2014/main" id="{B6A34153-1DD5-E7A5-33FF-B5CACD0859B8}"/>
              </a:ext>
            </a:extLst>
          </p:cNvPr>
          <p:cNvSpPr txBox="1"/>
          <p:nvPr/>
        </p:nvSpPr>
        <p:spPr>
          <a:xfrm>
            <a:off x="165147" y="1175905"/>
            <a:ext cx="851515" cy="261610"/>
          </a:xfrm>
          <a:prstGeom prst="rect">
            <a:avLst/>
          </a:prstGeom>
        </p:spPr>
        <p:txBody>
          <a:bodyPr wrap="none" rtlCol="0">
            <a:spAutoFit/>
          </a:bodyPr>
          <a:lstStyle/>
          <a:p>
            <a:pPr algn="l">
              <a:spcAft>
                <a:spcPts val="600"/>
              </a:spcAft>
            </a:pPr>
            <a:r>
              <a:rPr lang="en-US" sz="1100" b="1" dirty="0">
                <a:solidFill>
                  <a:schemeClr val="tx2"/>
                </a:solidFill>
              </a:rPr>
              <a:t>Aspirations </a:t>
            </a:r>
          </a:p>
        </p:txBody>
      </p:sp>
      <p:sp>
        <p:nvSpPr>
          <p:cNvPr id="24" name="TextBox 23">
            <a:extLst>
              <a:ext uri="{FF2B5EF4-FFF2-40B4-BE49-F238E27FC236}">
                <a16:creationId xmlns:a16="http://schemas.microsoft.com/office/drawing/2014/main" id="{561DEC8F-F5CA-2E78-DE0D-473349FC76A5}"/>
              </a:ext>
            </a:extLst>
          </p:cNvPr>
          <p:cNvSpPr txBox="1"/>
          <p:nvPr/>
        </p:nvSpPr>
        <p:spPr>
          <a:xfrm>
            <a:off x="165147" y="1410608"/>
            <a:ext cx="5036971" cy="1600438"/>
          </a:xfrm>
          <a:prstGeom prst="rect">
            <a:avLst/>
          </a:prstGeom>
        </p:spPr>
        <p:txBody>
          <a:bodyPr wrap="square" rtlCol="0">
            <a:spAutoFit/>
          </a:bodyPr>
          <a:lstStyle/>
          <a:p>
            <a:pPr algn="l">
              <a:spcAft>
                <a:spcPts val="600"/>
              </a:spcAft>
            </a:pPr>
            <a:r>
              <a:rPr lang="en-US" sz="1100" dirty="0"/>
              <a:t>The aspirations of participants pre and post program show marginal positive changes, as seen in the table below. </a:t>
            </a:r>
          </a:p>
          <a:p>
            <a:pPr algn="l">
              <a:spcAft>
                <a:spcPts val="600"/>
              </a:spcAft>
            </a:pPr>
            <a:r>
              <a:rPr lang="en-US" sz="1100" dirty="0"/>
              <a:t>When speaking with participants and coaches, they said the value of the program was not in changing their goals, rather building their confidence and skills to progress into leadership roles. Participants felt the program broadened their knowledge of what leadership roles in schools can be and pathways to achieve them.  </a:t>
            </a:r>
          </a:p>
          <a:p>
            <a:pPr algn="l">
              <a:spcAft>
                <a:spcPts val="600"/>
              </a:spcAft>
            </a:pPr>
            <a:r>
              <a:rPr lang="en-US" sz="1100" dirty="0"/>
              <a:t>In some cases, rather than changing aspirations the program has worked to accelerate participant’s leadership aspirations for the marathon runner archetype. </a:t>
            </a:r>
          </a:p>
        </p:txBody>
      </p:sp>
      <p:sp>
        <p:nvSpPr>
          <p:cNvPr id="33" name="TextBox 32">
            <a:extLst>
              <a:ext uri="{FF2B5EF4-FFF2-40B4-BE49-F238E27FC236}">
                <a16:creationId xmlns:a16="http://schemas.microsoft.com/office/drawing/2014/main" id="{865166BD-50E8-03A7-FB45-B43F1FE8ECAA}"/>
              </a:ext>
            </a:extLst>
          </p:cNvPr>
          <p:cNvSpPr txBox="1"/>
          <p:nvPr/>
        </p:nvSpPr>
        <p:spPr>
          <a:xfrm>
            <a:off x="2248845" y="3089734"/>
            <a:ext cx="659155" cy="261610"/>
          </a:xfrm>
          <a:prstGeom prst="rect">
            <a:avLst/>
          </a:prstGeom>
        </p:spPr>
        <p:txBody>
          <a:bodyPr wrap="none" rtlCol="0">
            <a:spAutoFit/>
          </a:bodyPr>
          <a:lstStyle/>
          <a:p>
            <a:pPr algn="l">
              <a:spcAft>
                <a:spcPts val="600"/>
              </a:spcAft>
            </a:pPr>
            <a:r>
              <a:rPr lang="en-US" sz="1100" b="1" dirty="0"/>
              <a:t>Cohort 1</a:t>
            </a:r>
          </a:p>
        </p:txBody>
      </p:sp>
      <p:sp>
        <p:nvSpPr>
          <p:cNvPr id="35" name="Left Brace 34">
            <a:extLst>
              <a:ext uri="{FF2B5EF4-FFF2-40B4-BE49-F238E27FC236}">
                <a16:creationId xmlns:a16="http://schemas.microsoft.com/office/drawing/2014/main" id="{B1A1E921-233D-9E1C-FF35-63D658F6BFAA}"/>
              </a:ext>
              <a:ext uri="{C183D7F6-B498-43B3-948B-1728B52AA6E4}">
                <adec:decorative xmlns:adec="http://schemas.microsoft.com/office/drawing/2017/decorative" val="1"/>
              </a:ext>
            </a:extLst>
          </p:cNvPr>
          <p:cNvSpPr/>
          <p:nvPr/>
        </p:nvSpPr>
        <p:spPr>
          <a:xfrm rot="5400000">
            <a:off x="2388232" y="2514982"/>
            <a:ext cx="222972" cy="1895700"/>
          </a:xfrm>
          <a:prstGeom prst="leftBrace">
            <a:avLst/>
          </a:prstGeom>
          <a:ln w="9525" cap="flat" cmpd="sng" algn="ctr">
            <a:solidFill>
              <a:schemeClr val="tx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sp>
        <p:nvSpPr>
          <p:cNvPr id="34" name="TextBox 33">
            <a:extLst>
              <a:ext uri="{FF2B5EF4-FFF2-40B4-BE49-F238E27FC236}">
                <a16:creationId xmlns:a16="http://schemas.microsoft.com/office/drawing/2014/main" id="{0628BBD0-31D8-AF2F-BB5D-5E01F456E0FA}"/>
              </a:ext>
            </a:extLst>
          </p:cNvPr>
          <p:cNvSpPr txBox="1"/>
          <p:nvPr/>
        </p:nvSpPr>
        <p:spPr>
          <a:xfrm>
            <a:off x="4146807" y="3094932"/>
            <a:ext cx="691215" cy="261610"/>
          </a:xfrm>
          <a:prstGeom prst="rect">
            <a:avLst/>
          </a:prstGeom>
        </p:spPr>
        <p:txBody>
          <a:bodyPr wrap="none" rtlCol="0">
            <a:spAutoFit/>
          </a:bodyPr>
          <a:lstStyle/>
          <a:p>
            <a:pPr algn="l">
              <a:spcAft>
                <a:spcPts val="600"/>
              </a:spcAft>
            </a:pPr>
            <a:r>
              <a:rPr lang="en-US" sz="1100" b="1"/>
              <a:t>Cohort 2 </a:t>
            </a:r>
          </a:p>
        </p:txBody>
      </p:sp>
      <p:sp>
        <p:nvSpPr>
          <p:cNvPr id="36" name="Left Brace 35">
            <a:extLst>
              <a:ext uri="{FF2B5EF4-FFF2-40B4-BE49-F238E27FC236}">
                <a16:creationId xmlns:a16="http://schemas.microsoft.com/office/drawing/2014/main" id="{119794E9-AF93-6494-4158-595BDB1B49A5}"/>
              </a:ext>
              <a:ext uri="{C183D7F6-B498-43B3-948B-1728B52AA6E4}">
                <adec:decorative xmlns:adec="http://schemas.microsoft.com/office/drawing/2017/decorative" val="1"/>
              </a:ext>
            </a:extLst>
          </p:cNvPr>
          <p:cNvSpPr/>
          <p:nvPr/>
        </p:nvSpPr>
        <p:spPr>
          <a:xfrm rot="5400000">
            <a:off x="4380929" y="2514980"/>
            <a:ext cx="222972" cy="1895700"/>
          </a:xfrm>
          <a:prstGeom prst="leftBrace">
            <a:avLst/>
          </a:prstGeom>
          <a:ln w="9525" cap="flat" cmpd="sng" algn="ctr">
            <a:solidFill>
              <a:schemeClr val="tx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solidFill>
            </a:endParaRPr>
          </a:p>
        </p:txBody>
      </p:sp>
      <p:graphicFrame>
        <p:nvGraphicFramePr>
          <p:cNvPr id="32" name="Table 32">
            <a:extLst>
              <a:ext uri="{FF2B5EF4-FFF2-40B4-BE49-F238E27FC236}">
                <a16:creationId xmlns:a16="http://schemas.microsoft.com/office/drawing/2014/main" id="{AC387D61-A0A2-0AA3-98CF-6EB8D8FDA0CC}"/>
              </a:ext>
            </a:extLst>
          </p:cNvPr>
          <p:cNvGraphicFramePr>
            <a:graphicFrameLocks noGrp="1"/>
          </p:cNvGraphicFramePr>
          <p:nvPr>
            <p:extLst>
              <p:ext uri="{D42A27DB-BD31-4B8C-83A1-F6EECF244321}">
                <p14:modId xmlns:p14="http://schemas.microsoft.com/office/powerpoint/2010/main" val="439165926"/>
              </p:ext>
            </p:extLst>
          </p:nvPr>
        </p:nvGraphicFramePr>
        <p:xfrm>
          <a:off x="279537" y="3587340"/>
          <a:ext cx="5187865" cy="1874520"/>
        </p:xfrm>
        <a:graphic>
          <a:graphicData uri="http://schemas.openxmlformats.org/drawingml/2006/table">
            <a:tbl>
              <a:tblPr firstRow="1" bandRow="1">
                <a:tableStyleId>{5C22544A-7EE6-4342-B048-85BDC9FD1C3A}</a:tableStyleId>
              </a:tblPr>
              <a:tblGrid>
                <a:gridCol w="1265934">
                  <a:extLst>
                    <a:ext uri="{9D8B030D-6E8A-4147-A177-3AD203B41FA5}">
                      <a16:colId xmlns:a16="http://schemas.microsoft.com/office/drawing/2014/main" val="724758693"/>
                    </a:ext>
                  </a:extLst>
                </a:gridCol>
                <a:gridCol w="997527">
                  <a:extLst>
                    <a:ext uri="{9D8B030D-6E8A-4147-A177-3AD203B41FA5}">
                      <a16:colId xmlns:a16="http://schemas.microsoft.com/office/drawing/2014/main" val="2983362664"/>
                    </a:ext>
                  </a:extLst>
                </a:gridCol>
                <a:gridCol w="985652">
                  <a:extLst>
                    <a:ext uri="{9D8B030D-6E8A-4147-A177-3AD203B41FA5}">
                      <a16:colId xmlns:a16="http://schemas.microsoft.com/office/drawing/2014/main" val="2068505045"/>
                    </a:ext>
                  </a:extLst>
                </a:gridCol>
                <a:gridCol w="987055">
                  <a:extLst>
                    <a:ext uri="{9D8B030D-6E8A-4147-A177-3AD203B41FA5}">
                      <a16:colId xmlns:a16="http://schemas.microsoft.com/office/drawing/2014/main" val="2668455189"/>
                    </a:ext>
                  </a:extLst>
                </a:gridCol>
                <a:gridCol w="951697">
                  <a:extLst>
                    <a:ext uri="{9D8B030D-6E8A-4147-A177-3AD203B41FA5}">
                      <a16:colId xmlns:a16="http://schemas.microsoft.com/office/drawing/2014/main" val="2000356474"/>
                    </a:ext>
                  </a:extLst>
                </a:gridCol>
              </a:tblGrid>
              <a:tr h="444251">
                <a:tc>
                  <a:txBody>
                    <a:bodyPr/>
                    <a:lstStyle/>
                    <a:p>
                      <a:r>
                        <a:rPr lang="en-US" sz="1100">
                          <a:solidFill>
                            <a:schemeClr val="tx2"/>
                          </a:solidFill>
                        </a:rPr>
                        <a:t>In the next 3 – 5 years, you intend to: </a:t>
                      </a:r>
                    </a:p>
                  </a:txBody>
                  <a:tcPr/>
                </a:tc>
                <a:tc>
                  <a:txBody>
                    <a:bodyPr/>
                    <a:lstStyle/>
                    <a:p>
                      <a:r>
                        <a:rPr lang="en-US" sz="1100" dirty="0">
                          <a:solidFill>
                            <a:schemeClr val="tx2"/>
                          </a:solidFill>
                        </a:rPr>
                        <a:t>Before the FLP </a:t>
                      </a:r>
                    </a:p>
                  </a:txBody>
                  <a:tcPr/>
                </a:tc>
                <a:tc>
                  <a:txBody>
                    <a:bodyPr/>
                    <a:lstStyle/>
                    <a:p>
                      <a:r>
                        <a:rPr lang="en-US" sz="1100">
                          <a:solidFill>
                            <a:schemeClr val="tx2"/>
                          </a:solidFill>
                        </a:rPr>
                        <a:t>After the FLP </a:t>
                      </a:r>
                    </a:p>
                  </a:txBody>
                  <a:tcPr/>
                </a:tc>
                <a:tc>
                  <a:txBody>
                    <a:bodyPr/>
                    <a:lstStyle/>
                    <a:p>
                      <a:r>
                        <a:rPr lang="en-US" sz="1100">
                          <a:solidFill>
                            <a:schemeClr val="tx2"/>
                          </a:solidFill>
                        </a:rPr>
                        <a:t>Before the FLP </a:t>
                      </a:r>
                    </a:p>
                  </a:txBody>
                  <a:tcPr/>
                </a:tc>
                <a:tc>
                  <a:txBody>
                    <a:bodyPr/>
                    <a:lstStyle/>
                    <a:p>
                      <a:r>
                        <a:rPr lang="en-US" sz="1100">
                          <a:solidFill>
                            <a:schemeClr val="tx2"/>
                          </a:solidFill>
                        </a:rPr>
                        <a:t>After the FLP </a:t>
                      </a:r>
                    </a:p>
                  </a:txBody>
                  <a:tcPr/>
                </a:tc>
                <a:extLst>
                  <a:ext uri="{0D108BD9-81ED-4DB2-BD59-A6C34878D82A}">
                    <a16:rowId xmlns:a16="http://schemas.microsoft.com/office/drawing/2014/main" val="937528576"/>
                  </a:ext>
                </a:extLst>
              </a:tr>
              <a:tr h="370840">
                <a:tc>
                  <a:txBody>
                    <a:bodyPr/>
                    <a:lstStyle/>
                    <a:p>
                      <a:r>
                        <a:rPr lang="en-US" sz="1100"/>
                        <a:t>Seek a promotion at your current school</a:t>
                      </a:r>
                    </a:p>
                  </a:txBody>
                  <a:tcPr/>
                </a:tc>
                <a:tc>
                  <a:txBody>
                    <a:bodyPr/>
                    <a:lstStyle/>
                    <a:p>
                      <a:r>
                        <a:rPr lang="en-US" sz="1100"/>
                        <a:t>56%</a:t>
                      </a:r>
                    </a:p>
                  </a:txBody>
                  <a:tcPr/>
                </a:tc>
                <a:tc>
                  <a:txBody>
                    <a:bodyPr/>
                    <a:lstStyle/>
                    <a:p>
                      <a:r>
                        <a:rPr lang="en-US" sz="1100"/>
                        <a:t>53%</a:t>
                      </a:r>
                    </a:p>
                  </a:txBody>
                  <a:tcPr/>
                </a:tc>
                <a:tc>
                  <a:txBody>
                    <a:bodyPr/>
                    <a:lstStyle/>
                    <a:p>
                      <a:r>
                        <a:rPr lang="en-US" sz="1100"/>
                        <a:t>32%</a:t>
                      </a:r>
                    </a:p>
                  </a:txBody>
                  <a:tcPr/>
                </a:tc>
                <a:tc>
                  <a:txBody>
                    <a:bodyPr/>
                    <a:lstStyle/>
                    <a:p>
                      <a:r>
                        <a:rPr lang="en-US" sz="1100"/>
                        <a:t>24%</a:t>
                      </a:r>
                    </a:p>
                  </a:txBody>
                  <a:tcPr/>
                </a:tc>
                <a:extLst>
                  <a:ext uri="{0D108BD9-81ED-4DB2-BD59-A6C34878D82A}">
                    <a16:rowId xmlns:a16="http://schemas.microsoft.com/office/drawing/2014/main" val="2153478166"/>
                  </a:ext>
                </a:extLst>
              </a:tr>
              <a:tr h="370840">
                <a:tc>
                  <a:txBody>
                    <a:bodyPr/>
                    <a:lstStyle/>
                    <a:p>
                      <a:r>
                        <a:rPr lang="en-US" sz="1100"/>
                        <a:t>Continue in your current position </a:t>
                      </a:r>
                    </a:p>
                  </a:txBody>
                  <a:tcPr/>
                </a:tc>
                <a:tc>
                  <a:txBody>
                    <a:bodyPr/>
                    <a:lstStyle/>
                    <a:p>
                      <a:r>
                        <a:rPr lang="en-US" sz="1100"/>
                        <a:t>42%</a:t>
                      </a:r>
                    </a:p>
                  </a:txBody>
                  <a:tcPr/>
                </a:tc>
                <a:tc>
                  <a:txBody>
                    <a:bodyPr/>
                    <a:lstStyle/>
                    <a:p>
                      <a:r>
                        <a:rPr lang="en-US" sz="1100"/>
                        <a:t>41%</a:t>
                      </a:r>
                    </a:p>
                  </a:txBody>
                  <a:tcPr/>
                </a:tc>
                <a:tc>
                  <a:txBody>
                    <a:bodyPr/>
                    <a:lstStyle/>
                    <a:p>
                      <a:r>
                        <a:rPr lang="en-US" sz="1100"/>
                        <a:t>30%</a:t>
                      </a:r>
                    </a:p>
                  </a:txBody>
                  <a:tcPr/>
                </a:tc>
                <a:tc>
                  <a:txBody>
                    <a:bodyPr/>
                    <a:lstStyle/>
                    <a:p>
                      <a:r>
                        <a:rPr lang="en-US" sz="1100"/>
                        <a:t>23%</a:t>
                      </a:r>
                    </a:p>
                  </a:txBody>
                  <a:tcPr/>
                </a:tc>
                <a:extLst>
                  <a:ext uri="{0D108BD9-81ED-4DB2-BD59-A6C34878D82A}">
                    <a16:rowId xmlns:a16="http://schemas.microsoft.com/office/drawing/2014/main" val="1682041755"/>
                  </a:ext>
                </a:extLst>
              </a:tr>
              <a:tr h="370840">
                <a:tc>
                  <a:txBody>
                    <a:bodyPr/>
                    <a:lstStyle/>
                    <a:p>
                      <a:r>
                        <a:rPr lang="en-US" sz="1100"/>
                        <a:t>Move to another school sector </a:t>
                      </a:r>
                    </a:p>
                  </a:txBody>
                  <a:tcPr/>
                </a:tc>
                <a:tc>
                  <a:txBody>
                    <a:bodyPr/>
                    <a:lstStyle/>
                    <a:p>
                      <a:r>
                        <a:rPr lang="en-US" sz="1100"/>
                        <a:t>2%</a:t>
                      </a:r>
                    </a:p>
                  </a:txBody>
                  <a:tcPr/>
                </a:tc>
                <a:tc>
                  <a:txBody>
                    <a:bodyPr/>
                    <a:lstStyle/>
                    <a:p>
                      <a:r>
                        <a:rPr lang="en-US" sz="1100"/>
                        <a:t>4%</a:t>
                      </a:r>
                    </a:p>
                  </a:txBody>
                  <a:tcPr/>
                </a:tc>
                <a:tc>
                  <a:txBody>
                    <a:bodyPr/>
                    <a:lstStyle/>
                    <a:p>
                      <a:r>
                        <a:rPr lang="en-US" sz="1100"/>
                        <a:t>3%</a:t>
                      </a:r>
                    </a:p>
                  </a:txBody>
                  <a:tcPr/>
                </a:tc>
                <a:tc>
                  <a:txBody>
                    <a:bodyPr/>
                    <a:lstStyle/>
                    <a:p>
                      <a:r>
                        <a:rPr lang="en-US" sz="1100" dirty="0"/>
                        <a:t>8%</a:t>
                      </a:r>
                    </a:p>
                  </a:txBody>
                  <a:tcPr/>
                </a:tc>
                <a:extLst>
                  <a:ext uri="{0D108BD9-81ED-4DB2-BD59-A6C34878D82A}">
                    <a16:rowId xmlns:a16="http://schemas.microsoft.com/office/drawing/2014/main" val="2164824463"/>
                  </a:ext>
                </a:extLst>
              </a:tr>
            </a:tbl>
          </a:graphicData>
        </a:graphic>
      </p:graphicFrame>
      <p:cxnSp>
        <p:nvCxnSpPr>
          <p:cNvPr id="25" name="Straight Connector 24">
            <a:extLst>
              <a:ext uri="{FF2B5EF4-FFF2-40B4-BE49-F238E27FC236}">
                <a16:creationId xmlns:a16="http://schemas.microsoft.com/office/drawing/2014/main" id="{FFDBECAF-02A9-5CD7-0850-106C2656B24E}"/>
              </a:ext>
              <a:ext uri="{C183D7F6-B498-43B3-948B-1728B52AA6E4}">
                <adec:decorative xmlns:adec="http://schemas.microsoft.com/office/drawing/2017/decorative" val="1"/>
              </a:ext>
            </a:extLst>
          </p:cNvPr>
          <p:cNvCxnSpPr>
            <a:cxnSpLocks/>
          </p:cNvCxnSpPr>
          <p:nvPr/>
        </p:nvCxnSpPr>
        <p:spPr>
          <a:xfrm>
            <a:off x="5640211" y="1072266"/>
            <a:ext cx="0" cy="4713717"/>
          </a:xfrm>
          <a:prstGeom prst="line">
            <a:avLst/>
          </a:prstGeom>
          <a:noFill/>
          <a:ln w="9525" cap="flat" cmpd="sng" algn="ctr">
            <a:solidFill>
              <a:schemeClr val="accent2"/>
            </a:solidFill>
            <a:prstDash val="solid"/>
            <a:miter lim="800000"/>
            <a:headEnd type="none" w="med" len="med"/>
            <a:tailEnd type="none" w="med" len="med"/>
          </a:ln>
          <a:effectLst/>
        </p:spPr>
      </p:cxnSp>
      <p:sp>
        <p:nvSpPr>
          <p:cNvPr id="8" name="TextBox 7">
            <a:extLst>
              <a:ext uri="{FF2B5EF4-FFF2-40B4-BE49-F238E27FC236}">
                <a16:creationId xmlns:a16="http://schemas.microsoft.com/office/drawing/2014/main" id="{F64D4E12-55FE-2AE2-6B32-6A9B929AD216}"/>
              </a:ext>
            </a:extLst>
          </p:cNvPr>
          <p:cNvSpPr txBox="1"/>
          <p:nvPr/>
        </p:nvSpPr>
        <p:spPr>
          <a:xfrm>
            <a:off x="5741964" y="1177420"/>
            <a:ext cx="1281120" cy="261610"/>
          </a:xfrm>
          <a:prstGeom prst="rect">
            <a:avLst/>
          </a:prstGeom>
        </p:spPr>
        <p:txBody>
          <a:bodyPr wrap="none" rtlCol="0">
            <a:spAutoFit/>
          </a:bodyPr>
          <a:lstStyle/>
          <a:p>
            <a:pPr algn="l">
              <a:spcAft>
                <a:spcPts val="600"/>
              </a:spcAft>
            </a:pPr>
            <a:r>
              <a:rPr lang="en-US" sz="1100" b="1" dirty="0">
                <a:solidFill>
                  <a:schemeClr val="tx2"/>
                </a:solidFill>
              </a:rPr>
              <a:t>Career progression </a:t>
            </a:r>
          </a:p>
        </p:txBody>
      </p:sp>
      <p:sp>
        <p:nvSpPr>
          <p:cNvPr id="42" name="TextBox 41">
            <a:extLst>
              <a:ext uri="{FF2B5EF4-FFF2-40B4-BE49-F238E27FC236}">
                <a16:creationId xmlns:a16="http://schemas.microsoft.com/office/drawing/2014/main" id="{BF3A5902-DDF1-08A6-9CC8-705073B98620}"/>
              </a:ext>
            </a:extLst>
          </p:cNvPr>
          <p:cNvSpPr txBox="1"/>
          <p:nvPr/>
        </p:nvSpPr>
        <p:spPr>
          <a:xfrm>
            <a:off x="5764440" y="1434549"/>
            <a:ext cx="3958605" cy="769441"/>
          </a:xfrm>
          <a:prstGeom prst="rect">
            <a:avLst/>
          </a:prstGeom>
        </p:spPr>
        <p:txBody>
          <a:bodyPr wrap="square" rtlCol="0">
            <a:spAutoFit/>
          </a:bodyPr>
          <a:lstStyle/>
          <a:p>
            <a:pPr algn="l">
              <a:spcAft>
                <a:spcPts val="600"/>
              </a:spcAft>
            </a:pPr>
            <a:r>
              <a:rPr lang="en-US" sz="1100" dirty="0"/>
              <a:t>Across both cohorts, over half of participants think they wouldn’t be in the same position if it weren’t for the FLP. These changes were most material for Cohort 2, who were more successful in progressing their career post program. </a:t>
            </a:r>
          </a:p>
        </p:txBody>
      </p:sp>
      <p:sp>
        <p:nvSpPr>
          <p:cNvPr id="15" name="TextBox 14">
            <a:extLst>
              <a:ext uri="{FF2B5EF4-FFF2-40B4-BE49-F238E27FC236}">
                <a16:creationId xmlns:a16="http://schemas.microsoft.com/office/drawing/2014/main" id="{2E46C633-231C-B3D1-FB7C-6534628EC652}"/>
              </a:ext>
            </a:extLst>
          </p:cNvPr>
          <p:cNvSpPr txBox="1"/>
          <p:nvPr/>
        </p:nvSpPr>
        <p:spPr>
          <a:xfrm>
            <a:off x="5989809" y="2270702"/>
            <a:ext cx="332142" cy="261610"/>
          </a:xfrm>
          <a:prstGeom prst="rect">
            <a:avLst/>
          </a:prstGeom>
        </p:spPr>
        <p:txBody>
          <a:bodyPr wrap="none" rtlCol="0">
            <a:spAutoFit/>
          </a:bodyPr>
          <a:lstStyle/>
          <a:p>
            <a:pPr algn="l">
              <a:spcAft>
                <a:spcPts val="600"/>
              </a:spcAft>
            </a:pPr>
            <a:r>
              <a:rPr lang="en-US" sz="1100" b="1"/>
              <a:t>C1</a:t>
            </a:r>
          </a:p>
        </p:txBody>
      </p:sp>
      <p:sp>
        <p:nvSpPr>
          <p:cNvPr id="14" name="TextBox 13">
            <a:extLst>
              <a:ext uri="{FF2B5EF4-FFF2-40B4-BE49-F238E27FC236}">
                <a16:creationId xmlns:a16="http://schemas.microsoft.com/office/drawing/2014/main" id="{C37DBFEF-D1EF-A015-7624-018A8C0BFE54}"/>
              </a:ext>
            </a:extLst>
          </p:cNvPr>
          <p:cNvSpPr txBox="1"/>
          <p:nvPr/>
        </p:nvSpPr>
        <p:spPr>
          <a:xfrm>
            <a:off x="5751444" y="2499969"/>
            <a:ext cx="764312" cy="400110"/>
          </a:xfrm>
          <a:prstGeom prst="rect">
            <a:avLst/>
          </a:prstGeom>
          <a:noFill/>
        </p:spPr>
        <p:txBody>
          <a:bodyPr wrap="square">
            <a:spAutoFit/>
          </a:bodyPr>
          <a:lstStyle/>
          <a:p>
            <a:pPr algn="r"/>
            <a:r>
              <a:rPr lang="en-US" sz="2000" b="1">
                <a:solidFill>
                  <a:schemeClr val="tx2"/>
                </a:solidFill>
              </a:rPr>
              <a:t>68%</a:t>
            </a:r>
          </a:p>
        </p:txBody>
      </p:sp>
      <p:sp>
        <p:nvSpPr>
          <p:cNvPr id="16" name="TextBox 15">
            <a:extLst>
              <a:ext uri="{FF2B5EF4-FFF2-40B4-BE49-F238E27FC236}">
                <a16:creationId xmlns:a16="http://schemas.microsoft.com/office/drawing/2014/main" id="{50D419CA-52C7-749E-FA6A-C9490A2AA48D}"/>
              </a:ext>
            </a:extLst>
          </p:cNvPr>
          <p:cNvSpPr txBox="1"/>
          <p:nvPr/>
        </p:nvSpPr>
        <p:spPr>
          <a:xfrm>
            <a:off x="6636783" y="2262048"/>
            <a:ext cx="364202" cy="261610"/>
          </a:xfrm>
          <a:prstGeom prst="rect">
            <a:avLst/>
          </a:prstGeom>
        </p:spPr>
        <p:txBody>
          <a:bodyPr wrap="none" rtlCol="0">
            <a:spAutoFit/>
          </a:bodyPr>
          <a:lstStyle/>
          <a:p>
            <a:pPr algn="l">
              <a:spcAft>
                <a:spcPts val="600"/>
              </a:spcAft>
            </a:pPr>
            <a:r>
              <a:rPr lang="en-US" sz="1100" b="1"/>
              <a:t>C2 </a:t>
            </a:r>
          </a:p>
        </p:txBody>
      </p:sp>
      <p:sp>
        <p:nvSpPr>
          <p:cNvPr id="17" name="TextBox 16">
            <a:extLst>
              <a:ext uri="{FF2B5EF4-FFF2-40B4-BE49-F238E27FC236}">
                <a16:creationId xmlns:a16="http://schemas.microsoft.com/office/drawing/2014/main" id="{FA6B3F29-79D9-ED3D-30D9-FAA45B5923DF}"/>
              </a:ext>
            </a:extLst>
          </p:cNvPr>
          <p:cNvSpPr txBox="1"/>
          <p:nvPr/>
        </p:nvSpPr>
        <p:spPr>
          <a:xfrm>
            <a:off x="6515756" y="2499969"/>
            <a:ext cx="606256" cy="400110"/>
          </a:xfrm>
          <a:prstGeom prst="rect">
            <a:avLst/>
          </a:prstGeom>
        </p:spPr>
        <p:txBody>
          <a:bodyPr wrap="none" rtlCol="0">
            <a:spAutoFit/>
          </a:bodyPr>
          <a:lstStyle/>
          <a:p>
            <a:pPr algn="l">
              <a:spcAft>
                <a:spcPts val="600"/>
              </a:spcAft>
            </a:pPr>
            <a:r>
              <a:rPr lang="en-US" sz="2000" b="1">
                <a:solidFill>
                  <a:schemeClr val="tx2"/>
                </a:solidFill>
              </a:rPr>
              <a:t>74%</a:t>
            </a:r>
          </a:p>
        </p:txBody>
      </p:sp>
      <p:sp>
        <p:nvSpPr>
          <p:cNvPr id="13" name="Text Placeholder 3">
            <a:extLst>
              <a:ext uri="{FF2B5EF4-FFF2-40B4-BE49-F238E27FC236}">
                <a16:creationId xmlns:a16="http://schemas.microsoft.com/office/drawing/2014/main" id="{2D8AF9A8-A05D-6C7F-A86B-E57550305839}"/>
              </a:ext>
            </a:extLst>
          </p:cNvPr>
          <p:cNvSpPr txBox="1">
            <a:spLocks/>
          </p:cNvSpPr>
          <p:nvPr/>
        </p:nvSpPr>
        <p:spPr>
          <a:xfrm>
            <a:off x="7122012" y="2395447"/>
            <a:ext cx="2634759" cy="60016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3"/>
                </a:solidFill>
              </a:rPr>
              <a:t>Agreed / strongly agreed that they would not be in the same position in their career today, had they not completed the FLP</a:t>
            </a:r>
          </a:p>
        </p:txBody>
      </p:sp>
      <p:sp>
        <p:nvSpPr>
          <p:cNvPr id="41" name="TextBox 40">
            <a:extLst>
              <a:ext uri="{FF2B5EF4-FFF2-40B4-BE49-F238E27FC236}">
                <a16:creationId xmlns:a16="http://schemas.microsoft.com/office/drawing/2014/main" id="{0999FCE4-2AAB-DD16-DAB2-2C5AA2BEDBAA}"/>
              </a:ext>
            </a:extLst>
          </p:cNvPr>
          <p:cNvSpPr txBox="1"/>
          <p:nvPr/>
        </p:nvSpPr>
        <p:spPr>
          <a:xfrm>
            <a:off x="5915693" y="3100258"/>
            <a:ext cx="606256" cy="400110"/>
          </a:xfrm>
          <a:prstGeom prst="rect">
            <a:avLst/>
          </a:prstGeom>
        </p:spPr>
        <p:txBody>
          <a:bodyPr wrap="none" rtlCol="0">
            <a:spAutoFit/>
          </a:bodyPr>
          <a:lstStyle/>
          <a:p>
            <a:pPr algn="l">
              <a:spcAft>
                <a:spcPts val="600"/>
              </a:spcAft>
            </a:pPr>
            <a:r>
              <a:rPr lang="en-US" sz="2000" b="1">
                <a:solidFill>
                  <a:schemeClr val="tx2"/>
                </a:solidFill>
              </a:rPr>
              <a:t>45%</a:t>
            </a:r>
          </a:p>
        </p:txBody>
      </p:sp>
      <p:sp>
        <p:nvSpPr>
          <p:cNvPr id="39" name="TextBox 38">
            <a:extLst>
              <a:ext uri="{FF2B5EF4-FFF2-40B4-BE49-F238E27FC236}">
                <a16:creationId xmlns:a16="http://schemas.microsoft.com/office/drawing/2014/main" id="{57E291EA-0342-FBBC-B9F4-70416F1BA92A}"/>
              </a:ext>
            </a:extLst>
          </p:cNvPr>
          <p:cNvSpPr txBox="1"/>
          <p:nvPr/>
        </p:nvSpPr>
        <p:spPr>
          <a:xfrm>
            <a:off x="6510319" y="3091005"/>
            <a:ext cx="606256" cy="400110"/>
          </a:xfrm>
          <a:prstGeom prst="rect">
            <a:avLst/>
          </a:prstGeom>
        </p:spPr>
        <p:txBody>
          <a:bodyPr wrap="none" rtlCol="0">
            <a:spAutoFit/>
          </a:bodyPr>
          <a:lstStyle/>
          <a:p>
            <a:pPr algn="l">
              <a:spcAft>
                <a:spcPts val="600"/>
              </a:spcAft>
            </a:pPr>
            <a:r>
              <a:rPr lang="en-US" sz="2000" b="1">
                <a:solidFill>
                  <a:schemeClr val="tx2"/>
                </a:solidFill>
              </a:rPr>
              <a:t>73%</a:t>
            </a:r>
          </a:p>
        </p:txBody>
      </p:sp>
      <p:sp>
        <p:nvSpPr>
          <p:cNvPr id="40" name="TextBox 39">
            <a:extLst>
              <a:ext uri="{FF2B5EF4-FFF2-40B4-BE49-F238E27FC236}">
                <a16:creationId xmlns:a16="http://schemas.microsoft.com/office/drawing/2014/main" id="{026D2246-B561-021C-23C7-E03860885484}"/>
              </a:ext>
            </a:extLst>
          </p:cNvPr>
          <p:cNvSpPr txBox="1"/>
          <p:nvPr/>
        </p:nvSpPr>
        <p:spPr>
          <a:xfrm>
            <a:off x="7116575" y="3100258"/>
            <a:ext cx="2509670" cy="430887"/>
          </a:xfrm>
          <a:prstGeom prst="rect">
            <a:avLst/>
          </a:prstGeom>
        </p:spPr>
        <p:txBody>
          <a:bodyPr wrap="square" rtlCol="0">
            <a:spAutoFit/>
          </a:bodyPr>
          <a:lstStyle/>
          <a:p>
            <a:pPr algn="l">
              <a:spcAft>
                <a:spcPts val="600"/>
              </a:spcAft>
            </a:pPr>
            <a:r>
              <a:rPr lang="en-US" sz="1100">
                <a:solidFill>
                  <a:schemeClr val="accent3"/>
                </a:solidFill>
              </a:rPr>
              <a:t>Were successful in their applications for new positions post program </a:t>
            </a:r>
          </a:p>
        </p:txBody>
      </p:sp>
      <p:sp>
        <p:nvSpPr>
          <p:cNvPr id="10" name="TextBox 9">
            <a:extLst>
              <a:ext uri="{FF2B5EF4-FFF2-40B4-BE49-F238E27FC236}">
                <a16:creationId xmlns:a16="http://schemas.microsoft.com/office/drawing/2014/main" id="{1226E7C0-E9D8-76DA-9C55-39A87B57F5B1}"/>
              </a:ext>
            </a:extLst>
          </p:cNvPr>
          <p:cNvSpPr txBox="1"/>
          <p:nvPr/>
        </p:nvSpPr>
        <p:spPr>
          <a:xfrm>
            <a:off x="5751444" y="3690606"/>
            <a:ext cx="3959523" cy="600164"/>
          </a:xfrm>
          <a:prstGeom prst="rect">
            <a:avLst/>
          </a:prstGeom>
        </p:spPr>
        <p:txBody>
          <a:bodyPr wrap="square" rtlCol="0">
            <a:spAutoFit/>
          </a:bodyPr>
          <a:lstStyle/>
          <a:p>
            <a:pPr algn="l">
              <a:spcAft>
                <a:spcPts val="600"/>
              </a:spcAft>
            </a:pPr>
            <a:r>
              <a:rPr lang="en-US" sz="1100"/>
              <a:t>Participants from both cohorts told us it was the increased confidence from going through the program and improved skillset that motivated them to apply for career progressing positions post program. </a:t>
            </a:r>
          </a:p>
        </p:txBody>
      </p:sp>
      <p:sp>
        <p:nvSpPr>
          <p:cNvPr id="18" name="Rounded Rectangular Callout 17">
            <a:extLst>
              <a:ext uri="{FF2B5EF4-FFF2-40B4-BE49-F238E27FC236}">
                <a16:creationId xmlns:a16="http://schemas.microsoft.com/office/drawing/2014/main" id="{1CBA40D3-E54F-6BA2-15DC-77B144B47C98}"/>
              </a:ext>
            </a:extLst>
          </p:cNvPr>
          <p:cNvSpPr/>
          <p:nvPr/>
        </p:nvSpPr>
        <p:spPr>
          <a:xfrm>
            <a:off x="5807211" y="4364119"/>
            <a:ext cx="1852834" cy="1421864"/>
          </a:xfrm>
          <a:prstGeom prst="wedgeRoundRectCallout">
            <a:avLst>
              <a:gd name="adj1" fmla="val -21315"/>
              <a:gd name="adj2" fmla="val 64427"/>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Partaking in the program has given me the confidence to participate in more leadership roles at my school. It has also shown my leadership team that I am willing to give this a go. (Participant – Cohort 1) </a:t>
            </a:r>
          </a:p>
        </p:txBody>
      </p:sp>
      <p:sp>
        <p:nvSpPr>
          <p:cNvPr id="12" name="Rounded Rectangular Callout 11">
            <a:extLst>
              <a:ext uri="{FF2B5EF4-FFF2-40B4-BE49-F238E27FC236}">
                <a16:creationId xmlns:a16="http://schemas.microsoft.com/office/drawing/2014/main" id="{B00CDC5D-56D7-507F-E6BC-97E39E45F24C}"/>
              </a:ext>
            </a:extLst>
          </p:cNvPr>
          <p:cNvSpPr/>
          <p:nvPr/>
        </p:nvSpPr>
        <p:spPr>
          <a:xfrm>
            <a:off x="7827044" y="4583875"/>
            <a:ext cx="1982121" cy="1315954"/>
          </a:xfrm>
          <a:prstGeom prst="wedgeRoundRectCallout">
            <a:avLst>
              <a:gd name="adj1" fmla="val 21383"/>
              <a:gd name="adj2" fmla="val 58608"/>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a:solidFill>
                  <a:schemeClr val="tx1"/>
                </a:solidFill>
              </a:rPr>
              <a:t>Belief in myself as a leader. Providing strategies to deal with the 'harder' parts of leadership such as difficult conversations, managing up and time management. (Participant – Cohort 2) </a:t>
            </a:r>
          </a:p>
        </p:txBody>
      </p:sp>
      <p:sp>
        <p:nvSpPr>
          <p:cNvPr id="4" name="Slide Number Placeholder 3">
            <a:extLst>
              <a:ext uri="{FF2B5EF4-FFF2-40B4-BE49-F238E27FC236}">
                <a16:creationId xmlns:a16="http://schemas.microsoft.com/office/drawing/2014/main" id="{1EF56A3D-A647-005B-459C-A5B4E8632217}"/>
              </a:ext>
            </a:extLst>
          </p:cNvPr>
          <p:cNvSpPr>
            <a:spLocks noGrp="1"/>
          </p:cNvSpPr>
          <p:nvPr>
            <p:ph type="sldNum" sz="quarter" idx="11"/>
          </p:nvPr>
        </p:nvSpPr>
        <p:spPr/>
        <p:txBody>
          <a:bodyPr/>
          <a:lstStyle/>
          <a:p>
            <a:fld id="{2ED7E6EB-FFB6-2B46-ABEA-442EF21ADA9F}" type="slidenum">
              <a:rPr lang="en-US" smtClean="0"/>
              <a:pPr/>
              <a:t>33</a:t>
            </a:fld>
            <a:endParaRPr lang="en-US"/>
          </a:p>
        </p:txBody>
      </p:sp>
    </p:spTree>
    <p:extLst>
      <p:ext uri="{BB962C8B-B14F-4D97-AF65-F5344CB8AC3E}">
        <p14:creationId xmlns:p14="http://schemas.microsoft.com/office/powerpoint/2010/main" val="122068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A8429D-CB09-8DA2-D64F-CED38F23F30D}"/>
              </a:ext>
            </a:extLst>
          </p:cNvPr>
          <p:cNvSpPr>
            <a:spLocks noGrp="1"/>
          </p:cNvSpPr>
          <p:nvPr>
            <p:ph type="title"/>
          </p:nvPr>
        </p:nvSpPr>
        <p:spPr>
          <a:xfrm>
            <a:off x="165148" y="173654"/>
            <a:ext cx="9575704" cy="369332"/>
          </a:xfrm>
        </p:spPr>
        <p:txBody>
          <a:bodyPr/>
          <a:lstStyle/>
          <a:p>
            <a:r>
              <a:rPr lang="en-US" dirty="0"/>
              <a:t>School level impact</a:t>
            </a:r>
          </a:p>
        </p:txBody>
      </p:sp>
      <p:sp>
        <p:nvSpPr>
          <p:cNvPr id="11" name="Round Same-side Corner of Rectangle 10">
            <a:extLst>
              <a:ext uri="{FF2B5EF4-FFF2-40B4-BE49-F238E27FC236}">
                <a16:creationId xmlns:a16="http://schemas.microsoft.com/office/drawing/2014/main" id="{DADF07B5-F057-BEAC-69F8-F447D836F608}"/>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dirty="0">
                <a:solidFill>
                  <a:schemeClr val="tx2"/>
                </a:solidFill>
              </a:rPr>
              <a:t>Impact </a:t>
            </a:r>
          </a:p>
        </p:txBody>
      </p:sp>
      <p:sp>
        <p:nvSpPr>
          <p:cNvPr id="13" name="Title 1">
            <a:extLst>
              <a:ext uri="{FF2B5EF4-FFF2-40B4-BE49-F238E27FC236}">
                <a16:creationId xmlns:a16="http://schemas.microsoft.com/office/drawing/2014/main" id="{FA1AE582-EC91-2F5F-DB14-2C961426D92F}"/>
              </a:ext>
            </a:extLst>
          </p:cNvPr>
          <p:cNvSpPr txBox="1">
            <a:spLocks/>
          </p:cNvSpPr>
          <p:nvPr/>
        </p:nvSpPr>
        <p:spPr>
          <a:xfrm>
            <a:off x="165148" y="635578"/>
            <a:ext cx="9575703" cy="49244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lvl1pPr algn="l" defTabSz="457200" rtl="0" eaLnBrk="1" latinLnBrk="0" hangingPunct="1">
              <a:spcBef>
                <a:spcPts val="0"/>
              </a:spcBef>
              <a:buNone/>
              <a:defRPr lang="en-AU" sz="2400" b="0" i="0" kern="1200" cap="none" dirty="0" smtClean="0">
                <a:solidFill>
                  <a:schemeClr val="tx2"/>
                </a:solidFill>
                <a:latin typeface="+mj-lt"/>
                <a:ea typeface="+mj-ea"/>
                <a:cs typeface="Times New Roman" charset="0"/>
              </a:defRPr>
            </a:lvl1pPr>
          </a:lstStyle>
          <a:p>
            <a:pPr>
              <a:spcAft>
                <a:spcPts val="600"/>
              </a:spcAft>
            </a:pPr>
            <a:r>
              <a:rPr lang="en-US" sz="1600">
                <a:solidFill>
                  <a:schemeClr val="tx1">
                    <a:lumMod val="50000"/>
                    <a:lumOff val="50000"/>
                  </a:schemeClr>
                </a:solidFill>
                <a:latin typeface="Arial Narrow" panose="020B0604020202020204" pitchFamily="34" charset="0"/>
                <a:cs typeface="Times New Roman"/>
              </a:rPr>
              <a:t>There is evidence that the FLP is having a positive impact on participants’ colleagues and the broader school environment. Schools see value in repeated participation of their school in the FLP and this may enhance school level impact in the longer term.</a:t>
            </a:r>
            <a:endParaRPr lang="en-US" sz="1600">
              <a:solidFill>
                <a:schemeClr val="tx1">
                  <a:lumMod val="50000"/>
                  <a:lumOff val="50000"/>
                </a:schemeClr>
              </a:solidFill>
              <a:latin typeface="Arial Narrow" panose="020B0604020202020204" pitchFamily="34" charset="0"/>
            </a:endParaRPr>
          </a:p>
        </p:txBody>
      </p:sp>
      <p:pic>
        <p:nvPicPr>
          <p:cNvPr id="15" name="Graphic 14">
            <a:extLst>
              <a:ext uri="{FF2B5EF4-FFF2-40B4-BE49-F238E27FC236}">
                <a16:creationId xmlns:a16="http://schemas.microsoft.com/office/drawing/2014/main" id="{AE11703F-3ED2-B1AF-1DCB-7331A89E824B}"/>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524797" y="1082531"/>
            <a:ext cx="490118" cy="490118"/>
          </a:xfrm>
          <a:prstGeom prst="rect">
            <a:avLst/>
          </a:prstGeom>
        </p:spPr>
      </p:pic>
      <p:sp>
        <p:nvSpPr>
          <p:cNvPr id="6" name="Rectangle 5">
            <a:extLst>
              <a:ext uri="{FF2B5EF4-FFF2-40B4-BE49-F238E27FC236}">
                <a16:creationId xmlns:a16="http://schemas.microsoft.com/office/drawing/2014/main" id="{51E518CA-F114-332C-12D0-6AE5ECD1F313}"/>
              </a:ext>
            </a:extLst>
          </p:cNvPr>
          <p:cNvSpPr/>
          <p:nvPr/>
        </p:nvSpPr>
        <p:spPr>
          <a:xfrm>
            <a:off x="170269" y="1583430"/>
            <a:ext cx="3201221" cy="261610"/>
          </a:xfrm>
          <a:prstGeom prst="rect">
            <a:avLst/>
          </a:prstGeom>
          <a:solidFill>
            <a:schemeClr val="accent3">
              <a:lumMod val="20000"/>
              <a:lumOff val="80000"/>
            </a:schemeClr>
          </a:solidFill>
          <a:ln>
            <a:noFill/>
          </a:ln>
        </p:spPr>
        <p:txBody>
          <a:bodyPr wrap="square" lIns="91440" tIns="45720" rIns="91440" bIns="45720" anchor="t">
            <a:spAutoFit/>
          </a:bodyPr>
          <a:lstStyle/>
          <a:p>
            <a:pPr algn="ctr"/>
            <a:r>
              <a:rPr lang="en-US" sz="1100" b="1">
                <a:solidFill>
                  <a:schemeClr val="tx2"/>
                </a:solidFill>
              </a:rPr>
              <a:t>Impact on staff</a:t>
            </a:r>
            <a:endParaRPr lang="en-US" sz="1100">
              <a:solidFill>
                <a:schemeClr val="tx2"/>
              </a:solidFill>
            </a:endParaRPr>
          </a:p>
        </p:txBody>
      </p:sp>
      <p:sp>
        <p:nvSpPr>
          <p:cNvPr id="26" name="TextBox 25">
            <a:extLst>
              <a:ext uri="{FF2B5EF4-FFF2-40B4-BE49-F238E27FC236}">
                <a16:creationId xmlns:a16="http://schemas.microsoft.com/office/drawing/2014/main" id="{D2DC3141-A379-9524-156D-76F6D842B6BC}"/>
              </a:ext>
            </a:extLst>
          </p:cNvPr>
          <p:cNvSpPr txBox="1"/>
          <p:nvPr/>
        </p:nvSpPr>
        <p:spPr>
          <a:xfrm>
            <a:off x="187552" y="1835467"/>
            <a:ext cx="3183938" cy="769441"/>
          </a:xfrm>
          <a:prstGeom prst="rect">
            <a:avLst/>
          </a:prstGeom>
        </p:spPr>
        <p:txBody>
          <a:bodyPr wrap="square" rtlCol="0">
            <a:spAutoFit/>
          </a:bodyPr>
          <a:lstStyle/>
          <a:p>
            <a:pPr algn="l">
              <a:spcAft>
                <a:spcPts val="600"/>
              </a:spcAft>
            </a:pPr>
            <a:r>
              <a:rPr lang="en-US" sz="1100" dirty="0"/>
              <a:t>Across both cohorts, there is evidence that participants were impacting other staff members through their innovation projects and general involvement and learnings from the FLP. </a:t>
            </a:r>
          </a:p>
        </p:txBody>
      </p:sp>
      <p:sp>
        <p:nvSpPr>
          <p:cNvPr id="22" name="TextBox 21">
            <a:extLst>
              <a:ext uri="{FF2B5EF4-FFF2-40B4-BE49-F238E27FC236}">
                <a16:creationId xmlns:a16="http://schemas.microsoft.com/office/drawing/2014/main" id="{8DBD2DE2-71D0-4D6D-8604-352612D729BA}"/>
              </a:ext>
            </a:extLst>
          </p:cNvPr>
          <p:cNvSpPr txBox="1"/>
          <p:nvPr/>
        </p:nvSpPr>
        <p:spPr>
          <a:xfrm>
            <a:off x="331417" y="2663734"/>
            <a:ext cx="332142" cy="261610"/>
          </a:xfrm>
          <a:prstGeom prst="rect">
            <a:avLst/>
          </a:prstGeom>
        </p:spPr>
        <p:txBody>
          <a:bodyPr wrap="none" rtlCol="0">
            <a:spAutoFit/>
          </a:bodyPr>
          <a:lstStyle/>
          <a:p>
            <a:pPr algn="l">
              <a:spcAft>
                <a:spcPts val="600"/>
              </a:spcAft>
            </a:pPr>
            <a:r>
              <a:rPr lang="en-US" sz="1100" b="1"/>
              <a:t>C1</a:t>
            </a:r>
          </a:p>
        </p:txBody>
      </p:sp>
      <p:sp>
        <p:nvSpPr>
          <p:cNvPr id="21" name="TextBox 20">
            <a:extLst>
              <a:ext uri="{FF2B5EF4-FFF2-40B4-BE49-F238E27FC236}">
                <a16:creationId xmlns:a16="http://schemas.microsoft.com/office/drawing/2014/main" id="{FF9E5CCF-FD70-3A98-FEE4-5940F64FF6CD}"/>
              </a:ext>
            </a:extLst>
          </p:cNvPr>
          <p:cNvSpPr txBox="1"/>
          <p:nvPr/>
        </p:nvSpPr>
        <p:spPr>
          <a:xfrm>
            <a:off x="185127" y="2848423"/>
            <a:ext cx="723275" cy="369332"/>
          </a:xfrm>
          <a:prstGeom prst="rect">
            <a:avLst/>
          </a:prstGeom>
        </p:spPr>
        <p:txBody>
          <a:bodyPr wrap="none" rtlCol="0">
            <a:spAutoFit/>
          </a:bodyPr>
          <a:lstStyle/>
          <a:p>
            <a:pPr algn="l">
              <a:spcAft>
                <a:spcPts val="600"/>
              </a:spcAft>
            </a:pPr>
            <a:r>
              <a:rPr lang="en-US" b="1">
                <a:solidFill>
                  <a:schemeClr val="tx2"/>
                </a:solidFill>
              </a:rPr>
              <a:t>100% </a:t>
            </a:r>
          </a:p>
        </p:txBody>
      </p:sp>
      <p:sp>
        <p:nvSpPr>
          <p:cNvPr id="23" name="TextBox 22">
            <a:extLst>
              <a:ext uri="{FF2B5EF4-FFF2-40B4-BE49-F238E27FC236}">
                <a16:creationId xmlns:a16="http://schemas.microsoft.com/office/drawing/2014/main" id="{35297760-C675-8C7D-1F65-AEFCF1E5917C}"/>
              </a:ext>
            </a:extLst>
          </p:cNvPr>
          <p:cNvSpPr txBox="1"/>
          <p:nvPr/>
        </p:nvSpPr>
        <p:spPr>
          <a:xfrm>
            <a:off x="1009546" y="2663734"/>
            <a:ext cx="332142" cy="261610"/>
          </a:xfrm>
          <a:prstGeom prst="rect">
            <a:avLst/>
          </a:prstGeom>
        </p:spPr>
        <p:txBody>
          <a:bodyPr wrap="none" rtlCol="0">
            <a:spAutoFit/>
          </a:bodyPr>
          <a:lstStyle/>
          <a:p>
            <a:pPr algn="l">
              <a:spcAft>
                <a:spcPts val="600"/>
              </a:spcAft>
            </a:pPr>
            <a:r>
              <a:rPr lang="en-US" sz="1100" b="1"/>
              <a:t>C2</a:t>
            </a:r>
          </a:p>
        </p:txBody>
      </p:sp>
      <p:sp>
        <p:nvSpPr>
          <p:cNvPr id="19" name="TextBox 18">
            <a:extLst>
              <a:ext uri="{FF2B5EF4-FFF2-40B4-BE49-F238E27FC236}">
                <a16:creationId xmlns:a16="http://schemas.microsoft.com/office/drawing/2014/main" id="{C2397D08-F6DE-304E-A493-FD70CC120BAB}"/>
              </a:ext>
            </a:extLst>
          </p:cNvPr>
          <p:cNvSpPr txBox="1"/>
          <p:nvPr/>
        </p:nvSpPr>
        <p:spPr>
          <a:xfrm>
            <a:off x="910992" y="2836442"/>
            <a:ext cx="617477" cy="369332"/>
          </a:xfrm>
          <a:prstGeom prst="rect">
            <a:avLst/>
          </a:prstGeom>
        </p:spPr>
        <p:txBody>
          <a:bodyPr wrap="none" rtlCol="0">
            <a:spAutoFit/>
          </a:bodyPr>
          <a:lstStyle/>
          <a:p>
            <a:pPr algn="l">
              <a:spcAft>
                <a:spcPts val="600"/>
              </a:spcAft>
            </a:pPr>
            <a:r>
              <a:rPr lang="en-US" b="1">
                <a:solidFill>
                  <a:schemeClr val="tx2"/>
                </a:solidFill>
              </a:rPr>
              <a:t>75% </a:t>
            </a:r>
          </a:p>
        </p:txBody>
      </p:sp>
      <p:sp>
        <p:nvSpPr>
          <p:cNvPr id="20" name="TextBox 19">
            <a:extLst>
              <a:ext uri="{FF2B5EF4-FFF2-40B4-BE49-F238E27FC236}">
                <a16:creationId xmlns:a16="http://schemas.microsoft.com/office/drawing/2014/main" id="{930FE303-5CF0-2639-DB15-89742E0D6EF4}"/>
              </a:ext>
            </a:extLst>
          </p:cNvPr>
          <p:cNvSpPr txBox="1"/>
          <p:nvPr/>
        </p:nvSpPr>
        <p:spPr>
          <a:xfrm>
            <a:off x="1524797" y="2650722"/>
            <a:ext cx="1842086" cy="600164"/>
          </a:xfrm>
          <a:prstGeom prst="rect">
            <a:avLst/>
          </a:prstGeom>
        </p:spPr>
        <p:txBody>
          <a:bodyPr wrap="square" rtlCol="0">
            <a:spAutoFit/>
          </a:bodyPr>
          <a:lstStyle/>
          <a:p>
            <a:pPr algn="l">
              <a:spcAft>
                <a:spcPts val="600"/>
              </a:spcAft>
            </a:pPr>
            <a:r>
              <a:rPr lang="en-US" sz="1100">
                <a:solidFill>
                  <a:schemeClr val="accent3"/>
                </a:solidFill>
              </a:rPr>
              <a:t>of principals reported they saw a positive impact on staff as result of the FLP program. </a:t>
            </a:r>
          </a:p>
        </p:txBody>
      </p:sp>
      <p:sp>
        <p:nvSpPr>
          <p:cNvPr id="18" name="TextBox 17">
            <a:extLst>
              <a:ext uri="{FF2B5EF4-FFF2-40B4-BE49-F238E27FC236}">
                <a16:creationId xmlns:a16="http://schemas.microsoft.com/office/drawing/2014/main" id="{05FA3574-9EEF-38D7-1880-259D0A8FA064}"/>
              </a:ext>
            </a:extLst>
          </p:cNvPr>
          <p:cNvSpPr txBox="1"/>
          <p:nvPr/>
        </p:nvSpPr>
        <p:spPr>
          <a:xfrm>
            <a:off x="182945" y="3277356"/>
            <a:ext cx="3183938" cy="3000821"/>
          </a:xfrm>
          <a:prstGeom prst="rect">
            <a:avLst/>
          </a:prstGeom>
        </p:spPr>
        <p:txBody>
          <a:bodyPr wrap="square" rtlCol="0">
            <a:spAutoFit/>
          </a:bodyPr>
          <a:lstStyle/>
          <a:p>
            <a:pPr>
              <a:spcAft>
                <a:spcPts val="600"/>
              </a:spcAft>
            </a:pPr>
            <a:r>
              <a:rPr lang="en-US" sz="1100" dirty="0"/>
              <a:t>Examples of impact on staff: </a:t>
            </a:r>
          </a:p>
          <a:p>
            <a:pPr marL="171450" indent="-171450">
              <a:spcAft>
                <a:spcPts val="600"/>
              </a:spcAft>
              <a:buClr>
                <a:schemeClr val="tx2"/>
              </a:buClr>
              <a:buSzPct val="100000"/>
              <a:buFont typeface="Arial" panose="020B0604020202020204" pitchFamily="34" charset="0"/>
              <a:buChar char="•"/>
            </a:pPr>
            <a:r>
              <a:rPr lang="en-US" sz="1100" dirty="0"/>
              <a:t>The innovation projects were done in collaboration with other staff members as the FLP participants often had to generate ‘buy in’ from their colleagues for their projects. In some cases, committees were formed to help the rollout of these projects. </a:t>
            </a:r>
          </a:p>
          <a:p>
            <a:pPr marL="171450" indent="-171450">
              <a:spcAft>
                <a:spcPts val="600"/>
              </a:spcAft>
              <a:buClr>
                <a:schemeClr val="tx2"/>
              </a:buClr>
              <a:buSzPct val="100000"/>
              <a:buFont typeface="Arial" panose="020B0604020202020204" pitchFamily="34" charset="0"/>
              <a:buChar char="•"/>
            </a:pPr>
            <a:r>
              <a:rPr lang="en-US" sz="1100" dirty="0"/>
              <a:t>Supporting and inspiring colleagues to pursue their own leadership aspirations. </a:t>
            </a:r>
          </a:p>
          <a:p>
            <a:pPr marL="171450" indent="-171450">
              <a:spcAft>
                <a:spcPts val="600"/>
              </a:spcAft>
              <a:buClr>
                <a:schemeClr val="tx2"/>
              </a:buClr>
              <a:buSzPct val="100000"/>
              <a:buFont typeface="Arial" panose="020B0604020202020204" pitchFamily="34" charset="0"/>
              <a:buChar char="•"/>
            </a:pPr>
            <a:endParaRPr lang="en-US" sz="1100" dirty="0"/>
          </a:p>
          <a:p>
            <a:pPr marL="171450" indent="-171450">
              <a:spcAft>
                <a:spcPts val="600"/>
              </a:spcAft>
              <a:buClr>
                <a:schemeClr val="tx2"/>
              </a:buClr>
              <a:buSzPct val="100000"/>
              <a:buFont typeface="Arial" panose="020B0604020202020204" pitchFamily="34" charset="0"/>
              <a:buChar char="•"/>
            </a:pPr>
            <a:endParaRPr lang="en-US" sz="1100" dirty="0"/>
          </a:p>
          <a:p>
            <a:pPr marL="171450" indent="-171450">
              <a:spcAft>
                <a:spcPts val="600"/>
              </a:spcAft>
              <a:buClr>
                <a:schemeClr val="tx2"/>
              </a:buClr>
              <a:buSzPct val="100000"/>
              <a:buFont typeface="Arial" panose="020B0604020202020204" pitchFamily="34" charset="0"/>
              <a:buChar char="•"/>
            </a:pPr>
            <a:endParaRPr lang="en-US" sz="1100" dirty="0"/>
          </a:p>
          <a:p>
            <a:pPr marL="171450" indent="-171450">
              <a:spcAft>
                <a:spcPts val="600"/>
              </a:spcAft>
              <a:buClr>
                <a:schemeClr val="tx2"/>
              </a:buClr>
              <a:buSzPct val="100000"/>
              <a:buFont typeface="Arial" panose="020B0604020202020204" pitchFamily="34" charset="0"/>
              <a:buChar char="•"/>
            </a:pPr>
            <a:r>
              <a:rPr lang="en-US" sz="1100" dirty="0"/>
              <a:t>Collateral learning between the FLP participants and staff members. </a:t>
            </a:r>
          </a:p>
          <a:p>
            <a:pPr marL="228600" indent="-228600">
              <a:spcAft>
                <a:spcPts val="600"/>
              </a:spcAft>
              <a:buFont typeface="+mj-lt"/>
              <a:buChar char="•"/>
            </a:pPr>
            <a:endParaRPr lang="en-US" sz="1100" dirty="0"/>
          </a:p>
        </p:txBody>
      </p:sp>
      <p:sp>
        <p:nvSpPr>
          <p:cNvPr id="25" name="Rounded Rectangular Callout 24">
            <a:extLst>
              <a:ext uri="{FF2B5EF4-FFF2-40B4-BE49-F238E27FC236}">
                <a16:creationId xmlns:a16="http://schemas.microsoft.com/office/drawing/2014/main" id="{66B162F1-07D1-D7FD-F12E-DD390DD843D8}"/>
              </a:ext>
            </a:extLst>
          </p:cNvPr>
          <p:cNvSpPr/>
          <p:nvPr/>
        </p:nvSpPr>
        <p:spPr>
          <a:xfrm>
            <a:off x="345666" y="4956138"/>
            <a:ext cx="2848379" cy="509275"/>
          </a:xfrm>
          <a:prstGeom prst="wedgeRoundRectCallout">
            <a:avLst>
              <a:gd name="adj1" fmla="val 29729"/>
              <a:gd name="adj2" fmla="val 72910"/>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Three more aspirant leaders have been supported by me to apply (for the FLP). (Principal – Cohort 2)</a:t>
            </a:r>
            <a:endParaRPr lang="en-US" sz="1100" baseline="30000" dirty="0">
              <a:solidFill>
                <a:schemeClr val="tx1"/>
              </a:solidFill>
            </a:endParaRPr>
          </a:p>
        </p:txBody>
      </p:sp>
      <p:pic>
        <p:nvPicPr>
          <p:cNvPr id="16" name="Graphic 15">
            <a:extLst>
              <a:ext uri="{FF2B5EF4-FFF2-40B4-BE49-F238E27FC236}">
                <a16:creationId xmlns:a16="http://schemas.microsoft.com/office/drawing/2014/main" id="{ABDD9079-9517-8C03-E9A9-EB7F863FBA2F}"/>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720523" y="1104422"/>
            <a:ext cx="420157" cy="420157"/>
          </a:xfrm>
          <a:prstGeom prst="rect">
            <a:avLst/>
          </a:prstGeom>
        </p:spPr>
      </p:pic>
      <p:sp>
        <p:nvSpPr>
          <p:cNvPr id="12" name="Rectangle 11">
            <a:extLst>
              <a:ext uri="{FF2B5EF4-FFF2-40B4-BE49-F238E27FC236}">
                <a16:creationId xmlns:a16="http://schemas.microsoft.com/office/drawing/2014/main" id="{83476352-FA3D-EB6F-4020-1BCF519CDBC3}"/>
              </a:ext>
            </a:extLst>
          </p:cNvPr>
          <p:cNvSpPr/>
          <p:nvPr/>
        </p:nvSpPr>
        <p:spPr>
          <a:xfrm>
            <a:off x="3491373" y="1578195"/>
            <a:ext cx="2923258" cy="261610"/>
          </a:xfrm>
          <a:prstGeom prst="rect">
            <a:avLst/>
          </a:prstGeom>
          <a:solidFill>
            <a:schemeClr val="accent3">
              <a:lumMod val="20000"/>
              <a:lumOff val="80000"/>
            </a:schemeClr>
          </a:solidFill>
          <a:ln>
            <a:noFill/>
          </a:ln>
        </p:spPr>
        <p:txBody>
          <a:bodyPr wrap="square" lIns="91440" tIns="45720" rIns="91440" bIns="45720" anchor="t">
            <a:spAutoFit/>
          </a:bodyPr>
          <a:lstStyle/>
          <a:p>
            <a:pPr algn="ctr"/>
            <a:r>
              <a:rPr lang="en-US" sz="1100" b="1">
                <a:solidFill>
                  <a:schemeClr val="tx2"/>
                </a:solidFill>
              </a:rPr>
              <a:t>Impact on the school environment</a:t>
            </a:r>
            <a:endParaRPr lang="en-US" sz="1100">
              <a:solidFill>
                <a:schemeClr val="tx2"/>
              </a:solidFill>
            </a:endParaRPr>
          </a:p>
        </p:txBody>
      </p:sp>
      <p:sp>
        <p:nvSpPr>
          <p:cNvPr id="54" name="Text Placeholder 3">
            <a:extLst>
              <a:ext uri="{FF2B5EF4-FFF2-40B4-BE49-F238E27FC236}">
                <a16:creationId xmlns:a16="http://schemas.microsoft.com/office/drawing/2014/main" id="{987C61D1-76A5-4E9E-55F1-23D1C9AC653C}"/>
              </a:ext>
            </a:extLst>
          </p:cNvPr>
          <p:cNvSpPr txBox="1">
            <a:spLocks/>
          </p:cNvSpPr>
          <p:nvPr/>
        </p:nvSpPr>
        <p:spPr>
          <a:xfrm>
            <a:off x="3491372" y="1864552"/>
            <a:ext cx="2923258" cy="769441"/>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Principals reported seeing impacts / benefits in their school environment. This was mainly articulated as impacts from the participants’ school innovation projects. </a:t>
            </a:r>
          </a:p>
        </p:txBody>
      </p:sp>
      <p:sp>
        <p:nvSpPr>
          <p:cNvPr id="48" name="TextBox 47">
            <a:extLst>
              <a:ext uri="{FF2B5EF4-FFF2-40B4-BE49-F238E27FC236}">
                <a16:creationId xmlns:a16="http://schemas.microsoft.com/office/drawing/2014/main" id="{646F4F69-BFF1-93AD-BB5C-AE3884AA9FC3}"/>
              </a:ext>
            </a:extLst>
          </p:cNvPr>
          <p:cNvSpPr txBox="1"/>
          <p:nvPr/>
        </p:nvSpPr>
        <p:spPr>
          <a:xfrm>
            <a:off x="3623310" y="2579230"/>
            <a:ext cx="332142" cy="261610"/>
          </a:xfrm>
          <a:prstGeom prst="rect">
            <a:avLst/>
          </a:prstGeom>
        </p:spPr>
        <p:txBody>
          <a:bodyPr wrap="none" rtlCol="0">
            <a:spAutoFit/>
          </a:bodyPr>
          <a:lstStyle/>
          <a:p>
            <a:pPr algn="l">
              <a:spcAft>
                <a:spcPts val="600"/>
              </a:spcAft>
            </a:pPr>
            <a:r>
              <a:rPr lang="en-US" sz="1100" b="1" dirty="0"/>
              <a:t>C1</a:t>
            </a:r>
          </a:p>
        </p:txBody>
      </p:sp>
      <p:sp>
        <p:nvSpPr>
          <p:cNvPr id="47" name="TextBox 46">
            <a:extLst>
              <a:ext uri="{FF2B5EF4-FFF2-40B4-BE49-F238E27FC236}">
                <a16:creationId xmlns:a16="http://schemas.microsoft.com/office/drawing/2014/main" id="{9CCA6E0F-DCCC-6421-E714-546C9FAFD0E3}"/>
              </a:ext>
            </a:extLst>
          </p:cNvPr>
          <p:cNvSpPr txBox="1"/>
          <p:nvPr/>
        </p:nvSpPr>
        <p:spPr>
          <a:xfrm>
            <a:off x="3489068" y="2809134"/>
            <a:ext cx="612104"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931B2F"/>
                </a:solidFill>
                <a:effectLst/>
                <a:uLnTx/>
                <a:uFillTx/>
              </a:rPr>
              <a:t>87%</a:t>
            </a:r>
          </a:p>
        </p:txBody>
      </p:sp>
      <p:sp>
        <p:nvSpPr>
          <p:cNvPr id="50" name="TextBox 49">
            <a:extLst>
              <a:ext uri="{FF2B5EF4-FFF2-40B4-BE49-F238E27FC236}">
                <a16:creationId xmlns:a16="http://schemas.microsoft.com/office/drawing/2014/main" id="{727E953C-D4D7-E231-20CA-FF817030AD40}"/>
              </a:ext>
            </a:extLst>
          </p:cNvPr>
          <p:cNvSpPr txBox="1"/>
          <p:nvPr/>
        </p:nvSpPr>
        <p:spPr>
          <a:xfrm>
            <a:off x="4242518" y="2579230"/>
            <a:ext cx="332142" cy="261610"/>
          </a:xfrm>
          <a:prstGeom prst="rect">
            <a:avLst/>
          </a:prstGeom>
        </p:spPr>
        <p:txBody>
          <a:bodyPr wrap="none" rtlCol="0">
            <a:spAutoFit/>
          </a:bodyPr>
          <a:lstStyle/>
          <a:p>
            <a:pPr algn="l">
              <a:spcAft>
                <a:spcPts val="600"/>
              </a:spcAft>
            </a:pPr>
            <a:r>
              <a:rPr lang="en-US" sz="1100" b="1"/>
              <a:t>C2</a:t>
            </a:r>
          </a:p>
        </p:txBody>
      </p:sp>
      <p:sp>
        <p:nvSpPr>
          <p:cNvPr id="49" name="TextBox 48">
            <a:extLst>
              <a:ext uri="{FF2B5EF4-FFF2-40B4-BE49-F238E27FC236}">
                <a16:creationId xmlns:a16="http://schemas.microsoft.com/office/drawing/2014/main" id="{A2387D0B-1A35-804C-CCFB-CA5DE3706314}"/>
              </a:ext>
            </a:extLst>
          </p:cNvPr>
          <p:cNvSpPr txBox="1"/>
          <p:nvPr/>
        </p:nvSpPr>
        <p:spPr>
          <a:xfrm>
            <a:off x="4145521" y="2809134"/>
            <a:ext cx="564578" cy="369332"/>
          </a:xfrm>
          <a:prstGeom prst="rect">
            <a:avLst/>
          </a:prstGeom>
        </p:spPr>
        <p:txBody>
          <a:bodyPr wrap="none" rtlCol="0">
            <a:spAutoFit/>
          </a:bodyPr>
          <a:lstStyle/>
          <a:p>
            <a:pPr algn="l">
              <a:spcAft>
                <a:spcPts val="600"/>
              </a:spcAft>
            </a:pPr>
            <a:r>
              <a:rPr lang="en-US" b="1">
                <a:solidFill>
                  <a:schemeClr val="tx2"/>
                </a:solidFill>
              </a:rPr>
              <a:t>70%</a:t>
            </a:r>
          </a:p>
        </p:txBody>
      </p:sp>
      <p:sp>
        <p:nvSpPr>
          <p:cNvPr id="46" name="Text Placeholder 3">
            <a:extLst>
              <a:ext uri="{FF2B5EF4-FFF2-40B4-BE49-F238E27FC236}">
                <a16:creationId xmlns:a16="http://schemas.microsoft.com/office/drawing/2014/main" id="{A78CB71C-50A0-B692-10A3-575E6725A352}"/>
              </a:ext>
            </a:extLst>
          </p:cNvPr>
          <p:cNvSpPr txBox="1">
            <a:spLocks/>
          </p:cNvSpPr>
          <p:nvPr/>
        </p:nvSpPr>
        <p:spPr>
          <a:xfrm>
            <a:off x="4720523" y="2598019"/>
            <a:ext cx="1694106" cy="600164"/>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lang="en-US" dirty="0">
                <a:solidFill>
                  <a:schemeClr val="accent3"/>
                </a:solidFill>
              </a:rPr>
              <a:t>o</a:t>
            </a:r>
            <a:r>
              <a:rPr kumimoji="0" lang="en-US" sz="1100" b="0" i="0" u="none" strike="noStrike" kern="1200" cap="none" spc="0" normalizeH="0" baseline="0" noProof="0" dirty="0">
                <a:ln>
                  <a:noFill/>
                </a:ln>
                <a:solidFill>
                  <a:schemeClr val="accent3"/>
                </a:solidFill>
                <a:effectLst/>
                <a:uLnTx/>
                <a:uFillTx/>
                <a:latin typeface="Arial Narrow"/>
                <a:ea typeface="+mn-ea"/>
                <a:cs typeface="Arial Narrow"/>
              </a:rPr>
              <a:t>f principals have seen their school benefit from the fellow’s participation in FLP</a:t>
            </a:r>
          </a:p>
        </p:txBody>
      </p:sp>
      <p:sp>
        <p:nvSpPr>
          <p:cNvPr id="43" name="TextBox 42">
            <a:extLst>
              <a:ext uri="{FF2B5EF4-FFF2-40B4-BE49-F238E27FC236}">
                <a16:creationId xmlns:a16="http://schemas.microsoft.com/office/drawing/2014/main" id="{F543DD81-FA7E-778A-07B4-A3CDC9CB7EFB}"/>
              </a:ext>
            </a:extLst>
          </p:cNvPr>
          <p:cNvSpPr txBox="1"/>
          <p:nvPr/>
        </p:nvSpPr>
        <p:spPr>
          <a:xfrm>
            <a:off x="3489067" y="3220491"/>
            <a:ext cx="2923258" cy="600164"/>
          </a:xfrm>
          <a:prstGeom prst="rect">
            <a:avLst/>
          </a:prstGeom>
        </p:spPr>
        <p:txBody>
          <a:bodyPr wrap="square" rtlCol="0">
            <a:spAutoFit/>
          </a:bodyPr>
          <a:lstStyle/>
          <a:p>
            <a:pPr algn="l">
              <a:spcAft>
                <a:spcPts val="600"/>
              </a:spcAft>
            </a:pPr>
            <a:r>
              <a:rPr lang="en-US" sz="1100" dirty="0"/>
              <a:t>There was less feedback from principals in Cohort 2 which created a limitation in measuring school environment impact. </a:t>
            </a:r>
          </a:p>
        </p:txBody>
      </p:sp>
      <p:sp>
        <p:nvSpPr>
          <p:cNvPr id="52" name="TextBox 51">
            <a:extLst>
              <a:ext uri="{FF2B5EF4-FFF2-40B4-BE49-F238E27FC236}">
                <a16:creationId xmlns:a16="http://schemas.microsoft.com/office/drawing/2014/main" id="{FB57B10F-C7DF-8462-49DB-A39C5313B716}"/>
              </a:ext>
            </a:extLst>
          </p:cNvPr>
          <p:cNvSpPr txBox="1"/>
          <p:nvPr/>
        </p:nvSpPr>
        <p:spPr>
          <a:xfrm>
            <a:off x="3504693" y="3827984"/>
            <a:ext cx="2832292" cy="664012"/>
          </a:xfrm>
          <a:prstGeom prst="wedgeRoundRectCallout">
            <a:avLst/>
          </a:prstGeom>
          <a:solidFill>
            <a:schemeClr val="bg2"/>
          </a:solidFill>
          <a:ln w="9525" cap="flat" cmpd="sng" algn="ctr">
            <a:solidFill>
              <a:schemeClr val="bg2"/>
            </a:solidFill>
            <a:prstDash val="solid"/>
            <a:round/>
            <a:headEnd type="none" w="med" len="med"/>
            <a:tailEnd type="none" w="med" len="med"/>
          </a:ln>
        </p:spPr>
        <p:txBody>
          <a:bodyPr wrap="square">
            <a:spAutoFit/>
          </a:bodyPr>
          <a:lstStyle>
            <a:defPPr>
              <a:defRPr lang="en-US"/>
            </a:defPPr>
            <a:lvl1pPr indent="0">
              <a:spcBef>
                <a:spcPts val="0"/>
              </a:spcBef>
              <a:buClr>
                <a:schemeClr val="tx2"/>
              </a:buClr>
              <a:buFont typeface="Arial" panose="020B0604020202020204" pitchFamily="34" charset="0"/>
              <a:buNone/>
              <a:defRPr sz="1100" b="0" i="0">
                <a:solidFill>
                  <a:schemeClr val="bg1">
                    <a:lumMod val="10000"/>
                  </a:schemeClr>
                </a:solidFill>
                <a:latin typeface="Arial Narrow"/>
                <a:cs typeface="Arial Narrow"/>
              </a:defRPr>
            </a:lvl1pPr>
            <a:lvl2pPr marL="400050" indent="-2286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2pPr>
            <a:lvl3pPr marL="571500" indent="-171450">
              <a:spcBef>
                <a:spcPts val="0"/>
              </a:spcBef>
              <a:buClr>
                <a:schemeClr val="tx2"/>
              </a:buClr>
              <a:buFont typeface="Arial" panose="020B0604020202020204" pitchFamily="34" charset="0"/>
              <a:buChar char="-"/>
              <a:defRPr sz="1100" b="0" i="0">
                <a:solidFill>
                  <a:schemeClr val="bg1">
                    <a:lumMod val="10000"/>
                  </a:schemeClr>
                </a:solidFill>
                <a:latin typeface="Arial Narrow"/>
                <a:cs typeface="Arial Narrow"/>
              </a:defRPr>
            </a:lvl3pPr>
            <a:lvl4pPr marL="6858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4pPr>
            <a:lvl5pPr marL="800100" indent="-114300">
              <a:spcBef>
                <a:spcPts val="0"/>
              </a:spcBef>
              <a:buClr>
                <a:schemeClr val="tx2"/>
              </a:buClr>
              <a:buFont typeface="Arial Narrow" panose="020B0606020202030204" pitchFamily="34" charset="0"/>
              <a:buChar char="."/>
              <a:defRPr sz="1100" b="0" i="0">
                <a:solidFill>
                  <a:schemeClr val="bg1">
                    <a:lumMod val="10000"/>
                  </a:schemeClr>
                </a:solidFill>
                <a:latin typeface="Arial Narrow"/>
                <a:cs typeface="Arial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a:t>
            </a:r>
            <a:r>
              <a:rPr lang="en-AU" dirty="0"/>
              <a:t>I think there was a real positive impact on the school, the project was very applicable for our school and very necessary</a:t>
            </a:r>
            <a:r>
              <a:rPr lang="en-US" dirty="0"/>
              <a:t>. (Principal – Cohort 1)</a:t>
            </a:r>
          </a:p>
        </p:txBody>
      </p:sp>
      <p:sp>
        <p:nvSpPr>
          <p:cNvPr id="8" name="TextBox 7">
            <a:extLst>
              <a:ext uri="{FF2B5EF4-FFF2-40B4-BE49-F238E27FC236}">
                <a16:creationId xmlns:a16="http://schemas.microsoft.com/office/drawing/2014/main" id="{81E92D10-7D55-E7A7-389A-0A75C7A0C9A5}"/>
              </a:ext>
            </a:extLst>
          </p:cNvPr>
          <p:cNvSpPr txBox="1"/>
          <p:nvPr/>
        </p:nvSpPr>
        <p:spPr>
          <a:xfrm>
            <a:off x="3489068" y="4568006"/>
            <a:ext cx="2923257" cy="1523494"/>
          </a:xfrm>
          <a:prstGeom prst="rect">
            <a:avLst/>
          </a:prstGeom>
        </p:spPr>
        <p:txBody>
          <a:bodyPr wrap="square" rtlCol="0">
            <a:spAutoFit/>
          </a:bodyPr>
          <a:lstStyle/>
          <a:p>
            <a:pPr algn="l">
              <a:spcAft>
                <a:spcPts val="600"/>
              </a:spcAft>
            </a:pPr>
            <a:r>
              <a:rPr lang="en-US" sz="1100" dirty="0"/>
              <a:t>There was lower engagement from principals in Cohort 2 both in survey responses and interview participation, which may explain the lower degree of reported impact. </a:t>
            </a:r>
          </a:p>
          <a:p>
            <a:pPr algn="l">
              <a:spcAft>
                <a:spcPts val="600"/>
              </a:spcAft>
            </a:pPr>
            <a:r>
              <a:rPr lang="en-US" sz="1100" dirty="0"/>
              <a:t>Principal buy in of the FLP program is important for </a:t>
            </a:r>
            <a:r>
              <a:rPr lang="en-US" sz="1100" dirty="0" err="1"/>
              <a:t>maximising</a:t>
            </a:r>
            <a:r>
              <a:rPr lang="en-US" sz="1100" dirty="0"/>
              <a:t> school impact, as they can either be an enabler or roadblock for program components like the innovation projects. </a:t>
            </a:r>
          </a:p>
        </p:txBody>
      </p:sp>
      <p:pic>
        <p:nvPicPr>
          <p:cNvPr id="17" name="Graphic 16">
            <a:extLst>
              <a:ext uri="{FF2B5EF4-FFF2-40B4-BE49-F238E27FC236}">
                <a16:creationId xmlns:a16="http://schemas.microsoft.com/office/drawing/2014/main" id="{2141A6A9-4936-3979-7A93-629A814B2C51}"/>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961045" y="1134384"/>
            <a:ext cx="420158" cy="420158"/>
          </a:xfrm>
          <a:prstGeom prst="rect">
            <a:avLst/>
          </a:prstGeom>
        </p:spPr>
      </p:pic>
      <p:sp>
        <p:nvSpPr>
          <p:cNvPr id="14" name="Rectangle 13">
            <a:extLst>
              <a:ext uri="{FF2B5EF4-FFF2-40B4-BE49-F238E27FC236}">
                <a16:creationId xmlns:a16="http://schemas.microsoft.com/office/drawing/2014/main" id="{466B87B4-6693-5486-2BF6-819873E2E238}"/>
              </a:ext>
            </a:extLst>
          </p:cNvPr>
          <p:cNvSpPr/>
          <p:nvPr/>
        </p:nvSpPr>
        <p:spPr>
          <a:xfrm>
            <a:off x="6534511" y="1578195"/>
            <a:ext cx="3151930" cy="261610"/>
          </a:xfrm>
          <a:prstGeom prst="rect">
            <a:avLst/>
          </a:prstGeom>
          <a:solidFill>
            <a:schemeClr val="accent3">
              <a:lumMod val="20000"/>
              <a:lumOff val="80000"/>
            </a:schemeClr>
          </a:solidFill>
          <a:ln>
            <a:noFill/>
          </a:ln>
        </p:spPr>
        <p:txBody>
          <a:bodyPr wrap="square" lIns="91440" tIns="45720" rIns="91440" bIns="45720" anchor="t">
            <a:spAutoFit/>
          </a:bodyPr>
          <a:lstStyle/>
          <a:p>
            <a:pPr algn="ctr"/>
            <a:r>
              <a:rPr lang="en-US" sz="1100" b="1" dirty="0">
                <a:solidFill>
                  <a:schemeClr val="tx2"/>
                </a:solidFill>
              </a:rPr>
              <a:t>Impact on students</a:t>
            </a:r>
            <a:endParaRPr lang="en-US" sz="1100" dirty="0">
              <a:solidFill>
                <a:schemeClr val="tx2"/>
              </a:solidFill>
            </a:endParaRPr>
          </a:p>
        </p:txBody>
      </p:sp>
      <p:sp>
        <p:nvSpPr>
          <p:cNvPr id="27" name="TextBox 26">
            <a:extLst>
              <a:ext uri="{FF2B5EF4-FFF2-40B4-BE49-F238E27FC236}">
                <a16:creationId xmlns:a16="http://schemas.microsoft.com/office/drawing/2014/main" id="{37099A03-2C80-F917-FF1B-A678BC37BCBB}"/>
              </a:ext>
            </a:extLst>
          </p:cNvPr>
          <p:cNvSpPr txBox="1"/>
          <p:nvPr/>
        </p:nvSpPr>
        <p:spPr>
          <a:xfrm>
            <a:off x="6537523" y="1898439"/>
            <a:ext cx="3151930" cy="1354217"/>
          </a:xfrm>
          <a:prstGeom prst="rect">
            <a:avLst/>
          </a:prstGeom>
        </p:spPr>
        <p:txBody>
          <a:bodyPr wrap="square" rtlCol="0">
            <a:spAutoFit/>
          </a:bodyPr>
          <a:lstStyle/>
          <a:p>
            <a:pPr>
              <a:spcAft>
                <a:spcPts val="600"/>
              </a:spcAft>
            </a:pPr>
            <a:r>
              <a:rPr lang="en-US" sz="1100" dirty="0"/>
              <a:t>In some cases, the innovation projects have had direct impact on students, such as the development of extracurricular activities and clubs. </a:t>
            </a:r>
          </a:p>
          <a:p>
            <a:pPr>
              <a:spcAft>
                <a:spcPts val="600"/>
              </a:spcAft>
            </a:pPr>
            <a:r>
              <a:rPr lang="en-US" sz="1100" dirty="0"/>
              <a:t>While it is too early to tell whether impact on students can be sustained, principals seemed confident that the FLP (both the participants and their school innovation projects) was a positive influence on the student outcomes.</a:t>
            </a:r>
          </a:p>
        </p:txBody>
      </p:sp>
      <p:sp>
        <p:nvSpPr>
          <p:cNvPr id="32" name="TextBox 31">
            <a:extLst>
              <a:ext uri="{FF2B5EF4-FFF2-40B4-BE49-F238E27FC236}">
                <a16:creationId xmlns:a16="http://schemas.microsoft.com/office/drawing/2014/main" id="{3C575A51-9368-24C0-12B6-35CCBF47C017}"/>
              </a:ext>
            </a:extLst>
          </p:cNvPr>
          <p:cNvSpPr txBox="1"/>
          <p:nvPr/>
        </p:nvSpPr>
        <p:spPr>
          <a:xfrm>
            <a:off x="6643844" y="3327827"/>
            <a:ext cx="332142" cy="261610"/>
          </a:xfrm>
          <a:prstGeom prst="rect">
            <a:avLst/>
          </a:prstGeom>
        </p:spPr>
        <p:txBody>
          <a:bodyPr wrap="none" rtlCol="0">
            <a:spAutoFit/>
          </a:bodyPr>
          <a:lstStyle/>
          <a:p>
            <a:pPr algn="l">
              <a:spcAft>
                <a:spcPts val="600"/>
              </a:spcAft>
            </a:pPr>
            <a:r>
              <a:rPr lang="en-US" sz="1100" b="1"/>
              <a:t>C1</a:t>
            </a:r>
          </a:p>
        </p:txBody>
      </p:sp>
      <p:sp>
        <p:nvSpPr>
          <p:cNvPr id="40" name="TextBox 39">
            <a:extLst>
              <a:ext uri="{FF2B5EF4-FFF2-40B4-BE49-F238E27FC236}">
                <a16:creationId xmlns:a16="http://schemas.microsoft.com/office/drawing/2014/main" id="{FA16864D-3629-B45B-B9D2-56DB58141F9F}"/>
              </a:ext>
            </a:extLst>
          </p:cNvPr>
          <p:cNvSpPr txBox="1"/>
          <p:nvPr/>
        </p:nvSpPr>
        <p:spPr>
          <a:xfrm>
            <a:off x="6474796" y="3683394"/>
            <a:ext cx="654104"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931B2F"/>
                </a:solidFill>
                <a:effectLst/>
                <a:uLnTx/>
                <a:uFillTx/>
              </a:rPr>
              <a:t>87%</a:t>
            </a:r>
          </a:p>
        </p:txBody>
      </p:sp>
      <p:sp>
        <p:nvSpPr>
          <p:cNvPr id="33" name="TextBox 32">
            <a:extLst>
              <a:ext uri="{FF2B5EF4-FFF2-40B4-BE49-F238E27FC236}">
                <a16:creationId xmlns:a16="http://schemas.microsoft.com/office/drawing/2014/main" id="{77737967-5F81-25FB-35E3-E876EC12F41C}"/>
              </a:ext>
            </a:extLst>
          </p:cNvPr>
          <p:cNvSpPr txBox="1"/>
          <p:nvPr/>
        </p:nvSpPr>
        <p:spPr>
          <a:xfrm>
            <a:off x="7213268" y="3327827"/>
            <a:ext cx="332142" cy="261610"/>
          </a:xfrm>
          <a:prstGeom prst="rect">
            <a:avLst/>
          </a:prstGeom>
        </p:spPr>
        <p:txBody>
          <a:bodyPr wrap="none" rtlCol="0">
            <a:spAutoFit/>
          </a:bodyPr>
          <a:lstStyle/>
          <a:p>
            <a:pPr algn="l">
              <a:spcAft>
                <a:spcPts val="600"/>
              </a:spcAft>
            </a:pPr>
            <a:r>
              <a:rPr lang="en-US" sz="1100" b="1"/>
              <a:t>C2</a:t>
            </a:r>
          </a:p>
        </p:txBody>
      </p:sp>
      <p:sp>
        <p:nvSpPr>
          <p:cNvPr id="41" name="TextBox 40">
            <a:extLst>
              <a:ext uri="{FF2B5EF4-FFF2-40B4-BE49-F238E27FC236}">
                <a16:creationId xmlns:a16="http://schemas.microsoft.com/office/drawing/2014/main" id="{D5C587AD-734A-7C97-A58E-4CF7319B7459}"/>
              </a:ext>
            </a:extLst>
          </p:cNvPr>
          <p:cNvSpPr txBox="1"/>
          <p:nvPr/>
        </p:nvSpPr>
        <p:spPr>
          <a:xfrm>
            <a:off x="7027988" y="3688922"/>
            <a:ext cx="654104"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931B2F"/>
                </a:solidFill>
                <a:effectLst/>
                <a:uLnTx/>
                <a:uFillTx/>
              </a:rPr>
              <a:t>63%</a:t>
            </a:r>
          </a:p>
        </p:txBody>
      </p:sp>
      <p:sp>
        <p:nvSpPr>
          <p:cNvPr id="39" name="Text Placeholder 3">
            <a:extLst>
              <a:ext uri="{FF2B5EF4-FFF2-40B4-BE49-F238E27FC236}">
                <a16:creationId xmlns:a16="http://schemas.microsoft.com/office/drawing/2014/main" id="{D707CC7D-1692-F330-3E9A-C62BCBCEA765}"/>
              </a:ext>
            </a:extLst>
          </p:cNvPr>
          <p:cNvSpPr txBox="1">
            <a:spLocks/>
          </p:cNvSpPr>
          <p:nvPr/>
        </p:nvSpPr>
        <p:spPr>
          <a:xfrm>
            <a:off x="7750686" y="3434642"/>
            <a:ext cx="1927889" cy="769441"/>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lang="en-US" dirty="0">
                <a:solidFill>
                  <a:schemeClr val="accent3"/>
                </a:solidFill>
              </a:rPr>
              <a:t>o</a:t>
            </a:r>
            <a:r>
              <a:rPr kumimoji="0" lang="en-US" sz="1100" b="0" i="0" u="none" strike="noStrike" kern="1200" cap="none" spc="0" normalizeH="0" baseline="0" noProof="0" dirty="0">
                <a:ln>
                  <a:noFill/>
                </a:ln>
                <a:solidFill>
                  <a:schemeClr val="accent3"/>
                </a:solidFill>
                <a:effectLst/>
                <a:uLnTx/>
                <a:uFillTx/>
                <a:latin typeface="Arial Narrow"/>
                <a:ea typeface="+mn-ea"/>
                <a:cs typeface="Arial Narrow"/>
              </a:rPr>
              <a:t>f principals agree that the fellow’s innovation project is improving outcomes for students at their school</a:t>
            </a:r>
          </a:p>
        </p:txBody>
      </p:sp>
      <p:sp>
        <p:nvSpPr>
          <p:cNvPr id="31" name="TextBox 30">
            <a:extLst>
              <a:ext uri="{FF2B5EF4-FFF2-40B4-BE49-F238E27FC236}">
                <a16:creationId xmlns:a16="http://schemas.microsoft.com/office/drawing/2014/main" id="{AF646896-BBBD-71C6-60E5-602F1D7E8F39}"/>
              </a:ext>
            </a:extLst>
          </p:cNvPr>
          <p:cNvSpPr txBox="1"/>
          <p:nvPr/>
        </p:nvSpPr>
        <p:spPr>
          <a:xfrm>
            <a:off x="6453651" y="4364411"/>
            <a:ext cx="685113"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931B2F"/>
                </a:solidFill>
                <a:effectLst/>
                <a:uLnTx/>
                <a:uFillTx/>
              </a:rPr>
              <a:t>73%</a:t>
            </a:r>
          </a:p>
        </p:txBody>
      </p:sp>
      <p:sp>
        <p:nvSpPr>
          <p:cNvPr id="34" name="TextBox 33">
            <a:extLst>
              <a:ext uri="{FF2B5EF4-FFF2-40B4-BE49-F238E27FC236}">
                <a16:creationId xmlns:a16="http://schemas.microsoft.com/office/drawing/2014/main" id="{89FFE3C8-9AD1-8DC3-BB00-A88F9265EB18}"/>
              </a:ext>
            </a:extLst>
          </p:cNvPr>
          <p:cNvSpPr txBox="1"/>
          <p:nvPr/>
        </p:nvSpPr>
        <p:spPr>
          <a:xfrm>
            <a:off x="7012483" y="4364411"/>
            <a:ext cx="685113" cy="369332"/>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b="1" kern="0">
                <a:solidFill>
                  <a:srgbClr val="931B2F"/>
                </a:solidFill>
              </a:rPr>
              <a:t>55</a:t>
            </a:r>
            <a:r>
              <a:rPr kumimoji="0" lang="en-US" b="1" i="0" u="none" strike="noStrike" kern="0" cap="none" spc="0" normalizeH="0" baseline="0" noProof="0">
                <a:ln>
                  <a:noFill/>
                </a:ln>
                <a:solidFill>
                  <a:srgbClr val="931B2F"/>
                </a:solidFill>
                <a:effectLst/>
                <a:uLnTx/>
                <a:uFillTx/>
              </a:rPr>
              <a:t>%</a:t>
            </a:r>
          </a:p>
        </p:txBody>
      </p:sp>
      <p:sp>
        <p:nvSpPr>
          <p:cNvPr id="30" name="Text Placeholder 3">
            <a:extLst>
              <a:ext uri="{FF2B5EF4-FFF2-40B4-BE49-F238E27FC236}">
                <a16:creationId xmlns:a16="http://schemas.microsoft.com/office/drawing/2014/main" id="{42B08804-0878-CE5C-2F34-79960BEC0373}"/>
              </a:ext>
            </a:extLst>
          </p:cNvPr>
          <p:cNvSpPr txBox="1">
            <a:spLocks/>
          </p:cNvSpPr>
          <p:nvPr/>
        </p:nvSpPr>
        <p:spPr>
          <a:xfrm>
            <a:off x="7747457" y="4239043"/>
            <a:ext cx="1931118" cy="769441"/>
          </a:xfrm>
          <a:prstGeom prst="rect">
            <a:avLst/>
          </a:prstGeom>
          <a:noFill/>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931B2F"/>
              </a:buClr>
              <a:buSzTx/>
              <a:buFont typeface="Arial" panose="020B0604020202020204" pitchFamily="34" charset="0"/>
              <a:buNone/>
              <a:tabLst/>
              <a:defRPr/>
            </a:pPr>
            <a:r>
              <a:rPr lang="en-US">
                <a:solidFill>
                  <a:schemeClr val="accent3"/>
                </a:solidFill>
              </a:rPr>
              <a:t>o</a:t>
            </a:r>
            <a:r>
              <a:rPr kumimoji="0" lang="en-US" sz="1100" b="0" i="0" u="none" strike="noStrike" kern="1200" cap="none" spc="0" normalizeH="0" baseline="0" noProof="0">
                <a:ln>
                  <a:noFill/>
                </a:ln>
                <a:solidFill>
                  <a:schemeClr val="accent3"/>
                </a:solidFill>
                <a:effectLst/>
                <a:uLnTx/>
                <a:uFillTx/>
                <a:latin typeface="Arial Narrow"/>
                <a:ea typeface="+mn-ea"/>
                <a:cs typeface="Arial Narrow"/>
              </a:rPr>
              <a:t>f principals have seen a positive impact on students at their school as a result of the fellow’s participation in FLP</a:t>
            </a:r>
          </a:p>
        </p:txBody>
      </p:sp>
      <p:sp>
        <p:nvSpPr>
          <p:cNvPr id="42" name="Rounded Rectangular Callout 41">
            <a:extLst>
              <a:ext uri="{FF2B5EF4-FFF2-40B4-BE49-F238E27FC236}">
                <a16:creationId xmlns:a16="http://schemas.microsoft.com/office/drawing/2014/main" id="{43EFEA49-3B7B-F826-CDF2-0F6FFF0D7379}"/>
              </a:ext>
            </a:extLst>
          </p:cNvPr>
          <p:cNvSpPr/>
          <p:nvPr/>
        </p:nvSpPr>
        <p:spPr>
          <a:xfrm>
            <a:off x="6534511" y="5127160"/>
            <a:ext cx="3083899" cy="780647"/>
          </a:xfrm>
          <a:prstGeom prst="wedgeRoundRectCallout">
            <a:avLst>
              <a:gd name="adj1" fmla="val 25743"/>
              <a:gd name="adj2" fmla="val 62183"/>
              <a:gd name="adj3" fmla="val 16667"/>
            </a:avLst>
          </a:prstGeom>
          <a:solidFill>
            <a:schemeClr val="tx2">
              <a:lumMod val="20000"/>
              <a:lumOff val="80000"/>
            </a:schemeClr>
          </a:solidFill>
          <a:ln w="952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My students have had a positive effect from the tutoring sessions program as they have now passed subjects that they were struggling with before. (Participant – Cohort 2).</a:t>
            </a:r>
            <a:endParaRPr lang="en-US" sz="1100" baseline="30000" dirty="0">
              <a:solidFill>
                <a:schemeClr val="tx1"/>
              </a:solidFill>
            </a:endParaRPr>
          </a:p>
        </p:txBody>
      </p:sp>
      <p:sp>
        <p:nvSpPr>
          <p:cNvPr id="4" name="Slide Number Placeholder 3">
            <a:extLst>
              <a:ext uri="{FF2B5EF4-FFF2-40B4-BE49-F238E27FC236}">
                <a16:creationId xmlns:a16="http://schemas.microsoft.com/office/drawing/2014/main" id="{ADFF7F81-E408-6404-CDFB-2DA8845A93D8}"/>
              </a:ext>
            </a:extLst>
          </p:cNvPr>
          <p:cNvSpPr>
            <a:spLocks noGrp="1"/>
          </p:cNvSpPr>
          <p:nvPr>
            <p:ph type="sldNum" sz="quarter" idx="11"/>
          </p:nvPr>
        </p:nvSpPr>
        <p:spPr/>
        <p:txBody>
          <a:bodyPr/>
          <a:lstStyle/>
          <a:p>
            <a:fld id="{2ED7E6EB-FFB6-2B46-ABEA-442EF21ADA9F}" type="slidenum">
              <a:rPr lang="en-US" smtClean="0"/>
              <a:pPr/>
              <a:t>34</a:t>
            </a:fld>
            <a:endParaRPr lang="en-US"/>
          </a:p>
        </p:txBody>
      </p:sp>
    </p:spTree>
    <p:extLst>
      <p:ext uri="{BB962C8B-B14F-4D97-AF65-F5344CB8AC3E}">
        <p14:creationId xmlns:p14="http://schemas.microsoft.com/office/powerpoint/2010/main" val="1816450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8A729-D4CC-CDEA-FDF1-D56A0B61C666}"/>
              </a:ext>
            </a:extLst>
          </p:cNvPr>
          <p:cNvSpPr>
            <a:spLocks noGrp="1"/>
          </p:cNvSpPr>
          <p:nvPr>
            <p:ph type="title"/>
          </p:nvPr>
        </p:nvSpPr>
        <p:spPr>
          <a:xfrm>
            <a:off x="165148" y="184805"/>
            <a:ext cx="9575704" cy="369332"/>
          </a:xfrm>
        </p:spPr>
        <p:txBody>
          <a:bodyPr/>
          <a:lstStyle/>
          <a:p>
            <a:r>
              <a:rPr lang="en-US"/>
              <a:t>Outcomes for regions</a:t>
            </a:r>
          </a:p>
        </p:txBody>
      </p:sp>
      <p:sp>
        <p:nvSpPr>
          <p:cNvPr id="9" name="Round Same-side Corner of Rectangle 8">
            <a:extLst>
              <a:ext uri="{FF2B5EF4-FFF2-40B4-BE49-F238E27FC236}">
                <a16:creationId xmlns:a16="http://schemas.microsoft.com/office/drawing/2014/main" id="{B0C78798-FB40-00AC-3340-2738CA6DBAA9}"/>
              </a:ext>
            </a:extLst>
          </p:cNvPr>
          <p:cNvSpPr/>
          <p:nvPr/>
        </p:nvSpPr>
        <p:spPr>
          <a:xfrm>
            <a:off x="7604777" y="83823"/>
            <a:ext cx="2095893" cy="281261"/>
          </a:xfrm>
          <a:prstGeom prst="round2SameRect">
            <a:avLst>
              <a:gd name="adj1" fmla="val 50000"/>
              <a:gd name="adj2" fmla="val 0"/>
            </a:avLst>
          </a:prstGeom>
          <a:solidFill>
            <a:srgbClr val="F0E6E7"/>
          </a:solidFill>
          <a:ln w="9525" cap="flat" cmpd="sng" algn="ctr">
            <a:solidFill>
              <a:srgbClr val="F0E6E7"/>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spcAft>
                <a:spcPts val="600"/>
              </a:spcAft>
            </a:pPr>
            <a:r>
              <a:rPr lang="en-US" sz="1100" dirty="0">
                <a:solidFill>
                  <a:schemeClr val="tx2"/>
                </a:solidFill>
              </a:rPr>
              <a:t>Impact </a:t>
            </a:r>
          </a:p>
        </p:txBody>
      </p:sp>
      <p:sp>
        <p:nvSpPr>
          <p:cNvPr id="22" name="Rounded Rectangle 21">
            <a:extLst>
              <a:ext uri="{FF2B5EF4-FFF2-40B4-BE49-F238E27FC236}">
                <a16:creationId xmlns:a16="http://schemas.microsoft.com/office/drawing/2014/main" id="{5D506CFD-31B8-89AA-D902-2EC0213C52BF}"/>
              </a:ext>
              <a:ext uri="{C183D7F6-B498-43B3-948B-1728B52AA6E4}">
                <adec:decorative xmlns:adec="http://schemas.microsoft.com/office/drawing/2017/decorative" val="1"/>
              </a:ext>
            </a:extLst>
          </p:cNvPr>
          <p:cNvSpPr/>
          <p:nvPr/>
        </p:nvSpPr>
        <p:spPr>
          <a:xfrm rot="16200000">
            <a:off x="1546277" y="3050452"/>
            <a:ext cx="1710501" cy="4124299"/>
          </a:xfrm>
          <a:prstGeom prst="roundRect">
            <a:avLst/>
          </a:prstGeom>
          <a:noFill/>
          <a:ln w="9525" cap="flat" cmpd="sng" algn="ctr">
            <a:solidFill>
              <a:schemeClr val="tx2"/>
            </a:solidFill>
            <a:prstDash val="lg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8" name="Rounded Rectangle 7">
            <a:extLst>
              <a:ext uri="{FF2B5EF4-FFF2-40B4-BE49-F238E27FC236}">
                <a16:creationId xmlns:a16="http://schemas.microsoft.com/office/drawing/2014/main" id="{705B4A37-B02D-8439-8547-C6740F2F44C3}"/>
              </a:ext>
              <a:ext uri="{C183D7F6-B498-43B3-948B-1728B52AA6E4}">
                <adec:decorative xmlns:adec="http://schemas.microsoft.com/office/drawing/2017/decorative" val="1"/>
              </a:ext>
            </a:extLst>
          </p:cNvPr>
          <p:cNvSpPr/>
          <p:nvPr/>
        </p:nvSpPr>
        <p:spPr>
          <a:xfrm>
            <a:off x="7239855" y="1864937"/>
            <a:ext cx="2500997" cy="2256879"/>
          </a:xfrm>
          <a:prstGeom prst="roundRect">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7" name="Rounded Rectangle 6">
            <a:extLst>
              <a:ext uri="{FF2B5EF4-FFF2-40B4-BE49-F238E27FC236}">
                <a16:creationId xmlns:a16="http://schemas.microsoft.com/office/drawing/2014/main" id="{0C5C2793-B3BE-ABAC-AE04-9DE203E8B8F8}"/>
              </a:ext>
              <a:ext uri="{C183D7F6-B498-43B3-948B-1728B52AA6E4}">
                <adec:decorative xmlns:adec="http://schemas.microsoft.com/office/drawing/2017/decorative" val="1"/>
              </a:ext>
            </a:extLst>
          </p:cNvPr>
          <p:cNvSpPr/>
          <p:nvPr/>
        </p:nvSpPr>
        <p:spPr>
          <a:xfrm>
            <a:off x="4581028" y="1864937"/>
            <a:ext cx="2500997" cy="2256879"/>
          </a:xfrm>
          <a:prstGeom prst="roundRect">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6" name="Rounded Rectangle 5">
            <a:extLst>
              <a:ext uri="{FF2B5EF4-FFF2-40B4-BE49-F238E27FC236}">
                <a16:creationId xmlns:a16="http://schemas.microsoft.com/office/drawing/2014/main" id="{1239BDE9-7DAC-2DB7-D014-191568431AED}"/>
              </a:ext>
              <a:ext uri="{C183D7F6-B498-43B3-948B-1728B52AA6E4}">
                <adec:decorative xmlns:adec="http://schemas.microsoft.com/office/drawing/2017/decorative" val="1"/>
              </a:ext>
            </a:extLst>
          </p:cNvPr>
          <p:cNvSpPr/>
          <p:nvPr/>
        </p:nvSpPr>
        <p:spPr>
          <a:xfrm>
            <a:off x="339382" y="1864937"/>
            <a:ext cx="4108935" cy="2256879"/>
          </a:xfrm>
          <a:prstGeom prst="roundRect">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 name="Text Placeholder 1">
            <a:extLst>
              <a:ext uri="{FF2B5EF4-FFF2-40B4-BE49-F238E27FC236}">
                <a16:creationId xmlns:a16="http://schemas.microsoft.com/office/drawing/2014/main" id="{368D8893-15BB-AD0C-F8EA-06D30AE32849}"/>
              </a:ext>
            </a:extLst>
          </p:cNvPr>
          <p:cNvSpPr>
            <a:spLocks noGrp="1"/>
          </p:cNvSpPr>
          <p:nvPr>
            <p:ph type="body" sz="quarter" idx="13"/>
          </p:nvPr>
        </p:nvSpPr>
        <p:spPr>
          <a:xfrm>
            <a:off x="165148" y="543661"/>
            <a:ext cx="9575704" cy="246221"/>
          </a:xfrm>
        </p:spPr>
        <p:txBody>
          <a:bodyPr/>
          <a:lstStyle/>
          <a:p>
            <a:r>
              <a:rPr lang="en-US" dirty="0"/>
              <a:t>We are yet to see long term impact for regions, but there are solid building blocks for improved supply, quality and retention.</a:t>
            </a:r>
          </a:p>
        </p:txBody>
      </p:sp>
      <p:sp>
        <p:nvSpPr>
          <p:cNvPr id="14" name="Manual Operation 13">
            <a:extLst>
              <a:ext uri="{FF2B5EF4-FFF2-40B4-BE49-F238E27FC236}">
                <a16:creationId xmlns:a16="http://schemas.microsoft.com/office/drawing/2014/main" id="{7E44F5D8-3DFE-EF1E-1653-42827F381617}"/>
              </a:ext>
            </a:extLst>
          </p:cNvPr>
          <p:cNvSpPr/>
          <p:nvPr/>
        </p:nvSpPr>
        <p:spPr>
          <a:xfrm>
            <a:off x="165148" y="883517"/>
            <a:ext cx="9575704" cy="938719"/>
          </a:xfrm>
          <a:prstGeom prst="flowChartManualOperation">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100" b="1" dirty="0">
                <a:solidFill>
                  <a:schemeClr val="tx2"/>
                </a:solidFill>
              </a:rPr>
              <a:t>Long term impact is still unclear </a:t>
            </a:r>
          </a:p>
          <a:p>
            <a:pPr algn="ctr">
              <a:spcAft>
                <a:spcPts val="600"/>
              </a:spcAft>
            </a:pPr>
            <a:r>
              <a:rPr lang="en-US" sz="1100" dirty="0">
                <a:solidFill>
                  <a:schemeClr val="tx1"/>
                </a:solidFill>
              </a:rPr>
              <a:t>As the FLP is still in its pilot phase, we are unable to measure long term impact for regions. What we can say, is that the program has been designed well to support participants by building peer networks, developing outcomes for the archetypes and filling a gap in professional development offerings. </a:t>
            </a:r>
            <a:br>
              <a:rPr lang="en-US" sz="1100" dirty="0">
                <a:solidFill>
                  <a:schemeClr val="tx1"/>
                </a:solidFill>
              </a:rPr>
            </a:br>
            <a:endParaRPr lang="en-US" sz="1100" dirty="0">
              <a:solidFill>
                <a:schemeClr val="tx1"/>
              </a:solidFill>
            </a:endParaRPr>
          </a:p>
        </p:txBody>
      </p:sp>
      <p:sp>
        <p:nvSpPr>
          <p:cNvPr id="78" name="TextBox 77">
            <a:extLst>
              <a:ext uri="{FF2B5EF4-FFF2-40B4-BE49-F238E27FC236}">
                <a16:creationId xmlns:a16="http://schemas.microsoft.com/office/drawing/2014/main" id="{2C9851DC-4A71-3DC3-562D-E55BF0845AA0}"/>
              </a:ext>
            </a:extLst>
          </p:cNvPr>
          <p:cNvSpPr txBox="1"/>
          <p:nvPr/>
        </p:nvSpPr>
        <p:spPr>
          <a:xfrm>
            <a:off x="508472" y="1946369"/>
            <a:ext cx="1454244" cy="261610"/>
          </a:xfrm>
          <a:prstGeom prst="rect">
            <a:avLst/>
          </a:prstGeom>
        </p:spPr>
        <p:txBody>
          <a:bodyPr wrap="none" rtlCol="0">
            <a:spAutoFit/>
          </a:bodyPr>
          <a:lstStyle/>
          <a:p>
            <a:pPr algn="l">
              <a:spcAft>
                <a:spcPts val="600"/>
              </a:spcAft>
            </a:pPr>
            <a:r>
              <a:rPr lang="en-US" sz="1100" b="1" dirty="0">
                <a:solidFill>
                  <a:schemeClr val="tx2"/>
                </a:solidFill>
              </a:rPr>
              <a:t>FLP’s peer networking </a:t>
            </a:r>
          </a:p>
        </p:txBody>
      </p:sp>
      <p:sp>
        <p:nvSpPr>
          <p:cNvPr id="28" name="TextBox 27">
            <a:extLst>
              <a:ext uri="{FF2B5EF4-FFF2-40B4-BE49-F238E27FC236}">
                <a16:creationId xmlns:a16="http://schemas.microsoft.com/office/drawing/2014/main" id="{671FC469-6FF0-C6F0-E187-BDCEF5BC49CE}"/>
              </a:ext>
            </a:extLst>
          </p:cNvPr>
          <p:cNvSpPr txBox="1"/>
          <p:nvPr/>
        </p:nvSpPr>
        <p:spPr>
          <a:xfrm>
            <a:off x="339382" y="2055406"/>
            <a:ext cx="4124298" cy="152349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spcBef>
                <a:spcPts val="600"/>
              </a:spcBef>
              <a:buClr>
                <a:schemeClr val="tx2"/>
              </a:buClr>
            </a:pPr>
            <a:endParaRPr lang="en-AU" sz="1100" b="1" dirty="0">
              <a:solidFill>
                <a:schemeClr val="tx2"/>
              </a:solidFill>
              <a:latin typeface="Arial Narrow"/>
            </a:endParaRPr>
          </a:p>
          <a:p>
            <a:pPr marL="171450" indent="-171450">
              <a:spcAft>
                <a:spcPts val="600"/>
              </a:spcAft>
              <a:buClr>
                <a:schemeClr val="tx2"/>
              </a:buClr>
              <a:buFont typeface="Arial" panose="020B0604020202020204" pitchFamily="34" charset="0"/>
              <a:buChar char="•"/>
            </a:pPr>
            <a:r>
              <a:rPr lang="en-AU" sz="1100" b="1" dirty="0">
                <a:solidFill>
                  <a:schemeClr val="tx1"/>
                </a:solidFill>
                <a:latin typeface="Arial Narrow"/>
              </a:rPr>
              <a:t>Valuable for participants – </a:t>
            </a:r>
            <a:r>
              <a:rPr lang="en-AU" sz="1100" dirty="0">
                <a:solidFill>
                  <a:schemeClr val="tx1"/>
                </a:solidFill>
                <a:latin typeface="Arial Narrow"/>
              </a:rPr>
              <a:t>it was a strong theme from Cohort 2 that the peer connections built a professional community that participants could access for advice and to reduce feelings of isolation and burnout</a:t>
            </a:r>
          </a:p>
          <a:p>
            <a:pPr marL="171450" indent="-171450">
              <a:spcAft>
                <a:spcPts val="600"/>
              </a:spcAft>
              <a:buClr>
                <a:schemeClr val="tx2"/>
              </a:buClr>
              <a:buFont typeface="Arial" panose="020B0604020202020204" pitchFamily="34" charset="0"/>
              <a:buChar char="•"/>
            </a:pPr>
            <a:r>
              <a:rPr lang="en-AU" sz="1100" b="1" dirty="0">
                <a:solidFill>
                  <a:schemeClr val="tx1"/>
                </a:solidFill>
                <a:latin typeface="Arial Narrow"/>
              </a:rPr>
              <a:t>Valuable for principals and schools </a:t>
            </a:r>
            <a:r>
              <a:rPr lang="en-AU" sz="1100" dirty="0">
                <a:solidFill>
                  <a:schemeClr val="tx1"/>
                </a:solidFill>
                <a:latin typeface="Arial Narrow"/>
              </a:rPr>
              <a:t>– in some cases we found principals valued the connections participants had made with other teachers across their region and country as it worked to lift the overall quality of leadership in their area</a:t>
            </a:r>
          </a:p>
        </p:txBody>
      </p:sp>
      <p:sp>
        <p:nvSpPr>
          <p:cNvPr id="43" name="Rounded Rectangular Callout 42">
            <a:extLst>
              <a:ext uri="{FF2B5EF4-FFF2-40B4-BE49-F238E27FC236}">
                <a16:creationId xmlns:a16="http://schemas.microsoft.com/office/drawing/2014/main" id="{EBE8A0EF-F1EC-30BE-8730-9CEDE59F8C72}"/>
              </a:ext>
            </a:extLst>
          </p:cNvPr>
          <p:cNvSpPr/>
          <p:nvPr/>
        </p:nvSpPr>
        <p:spPr>
          <a:xfrm>
            <a:off x="600929" y="3566574"/>
            <a:ext cx="3601196" cy="479742"/>
          </a:xfrm>
          <a:prstGeom prst="wedgeRoundRectCallout">
            <a:avLst>
              <a:gd name="adj1" fmla="val 22463"/>
              <a:gd name="adj2" fmla="val -78514"/>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Aft>
                <a:spcPts val="600"/>
              </a:spcAft>
            </a:pPr>
            <a:r>
              <a:rPr lang="en-AU" sz="1100" dirty="0">
                <a:solidFill>
                  <a:srgbClr val="000000"/>
                </a:solidFill>
                <a:effectLst/>
                <a:latin typeface="Arial Narrow" panose="020B0604020202020204" pitchFamily="34" charset="0"/>
                <a:ea typeface="Century Gothic" panose="020B0502020202020204" pitchFamily="34" charset="0"/>
                <a:cs typeface="Times New Roman" panose="02020603050405020304" pitchFamily="18" charset="0"/>
              </a:rPr>
              <a:t>Before FLP, leadership in our region as a whole was more reactive rather than proactive. (Principal – Cohort 2). </a:t>
            </a:r>
          </a:p>
        </p:txBody>
      </p:sp>
      <p:sp>
        <p:nvSpPr>
          <p:cNvPr id="10" name="TextBox 9">
            <a:extLst>
              <a:ext uri="{FF2B5EF4-FFF2-40B4-BE49-F238E27FC236}">
                <a16:creationId xmlns:a16="http://schemas.microsoft.com/office/drawing/2014/main" id="{4E0C6D3B-2C32-CB52-97E6-E355DCC31EC3}"/>
              </a:ext>
            </a:extLst>
          </p:cNvPr>
          <p:cNvSpPr txBox="1"/>
          <p:nvPr/>
        </p:nvSpPr>
        <p:spPr>
          <a:xfrm>
            <a:off x="4761611" y="1913422"/>
            <a:ext cx="2102327" cy="430887"/>
          </a:xfrm>
          <a:prstGeom prst="rect">
            <a:avLst/>
          </a:prstGeom>
        </p:spPr>
        <p:txBody>
          <a:bodyPr wrap="square" rtlCol="0">
            <a:spAutoFit/>
          </a:bodyPr>
          <a:lstStyle/>
          <a:p>
            <a:pPr algn="l">
              <a:spcAft>
                <a:spcPts val="600"/>
              </a:spcAft>
            </a:pPr>
            <a:r>
              <a:rPr lang="en-AU" sz="1100" b="1">
                <a:solidFill>
                  <a:schemeClr val="tx2"/>
                </a:solidFill>
                <a:latin typeface="Arial Narrow"/>
              </a:rPr>
              <a:t>Regional impact looks different for different archetypes</a:t>
            </a:r>
            <a:endParaRPr lang="en-US" sz="1100" err="1"/>
          </a:p>
        </p:txBody>
      </p:sp>
      <p:sp>
        <p:nvSpPr>
          <p:cNvPr id="46" name="TextBox 45">
            <a:extLst>
              <a:ext uri="{FF2B5EF4-FFF2-40B4-BE49-F238E27FC236}">
                <a16:creationId xmlns:a16="http://schemas.microsoft.com/office/drawing/2014/main" id="{ADC77F10-5079-08AD-B55A-9CCE0FFF092B}"/>
              </a:ext>
            </a:extLst>
          </p:cNvPr>
          <p:cNvSpPr txBox="1"/>
          <p:nvPr/>
        </p:nvSpPr>
        <p:spPr>
          <a:xfrm>
            <a:off x="4709864" y="2328224"/>
            <a:ext cx="2354368" cy="178510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spcBef>
                <a:spcPts val="600"/>
              </a:spcBef>
              <a:buClr>
                <a:schemeClr val="tx2"/>
              </a:buClr>
            </a:pPr>
            <a:r>
              <a:rPr lang="en-AU" sz="1100">
                <a:solidFill>
                  <a:schemeClr val="tx1"/>
                </a:solidFill>
                <a:latin typeface="Arial Narrow"/>
              </a:rPr>
              <a:t>As identified, the two archetypes have different motivators for joining the program. At this early stage, ‘Marathon Runners’ are a growing cohort in the program who are likely to already have established roots in their communities and participation in the program may further incentivise their retention by upskilling and building the confidence of this group to take the next step in their career. </a:t>
            </a:r>
          </a:p>
        </p:txBody>
      </p:sp>
      <p:sp>
        <p:nvSpPr>
          <p:cNvPr id="45" name="TextBox 44">
            <a:extLst>
              <a:ext uri="{FF2B5EF4-FFF2-40B4-BE49-F238E27FC236}">
                <a16:creationId xmlns:a16="http://schemas.microsoft.com/office/drawing/2014/main" id="{A27FFD6D-6ADA-47A7-39E9-DABD84102946}"/>
              </a:ext>
            </a:extLst>
          </p:cNvPr>
          <p:cNvSpPr txBox="1"/>
          <p:nvPr/>
        </p:nvSpPr>
        <p:spPr>
          <a:xfrm>
            <a:off x="7363729" y="1946369"/>
            <a:ext cx="2253247" cy="206210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spcBef>
                <a:spcPts val="600"/>
              </a:spcBef>
              <a:buClr>
                <a:schemeClr val="tx2"/>
              </a:buClr>
            </a:pPr>
            <a:r>
              <a:rPr lang="en-AU" sz="1100" b="1">
                <a:solidFill>
                  <a:schemeClr val="tx2"/>
                </a:solidFill>
                <a:latin typeface="Arial Narrow"/>
              </a:rPr>
              <a:t>FLP fills a gap in professional development </a:t>
            </a:r>
          </a:p>
          <a:p>
            <a:pPr>
              <a:spcAft>
                <a:spcPts val="600"/>
              </a:spcAft>
              <a:buClr>
                <a:schemeClr val="tx2"/>
              </a:buClr>
            </a:pPr>
            <a:endParaRPr lang="en-AU" sz="1100">
              <a:solidFill>
                <a:schemeClr val="tx1"/>
              </a:solidFill>
              <a:latin typeface="Arial Narrow"/>
            </a:endParaRPr>
          </a:p>
          <a:p>
            <a:pPr>
              <a:spcAft>
                <a:spcPts val="600"/>
              </a:spcAft>
              <a:buClr>
                <a:schemeClr val="tx2"/>
              </a:buClr>
            </a:pPr>
            <a:r>
              <a:rPr lang="en-AU" sz="1100">
                <a:solidFill>
                  <a:schemeClr val="tx1"/>
                </a:solidFill>
                <a:latin typeface="Arial Narrow"/>
              </a:rPr>
              <a:t>In all participating jurisdictions and diocese, the FLP is providing a unique and high value professional development option. In regions that face the challenges of RRR education, the FLP is having a positive impact on supply, quality and retention of educational leadership.  </a:t>
            </a:r>
          </a:p>
        </p:txBody>
      </p:sp>
      <p:sp>
        <p:nvSpPr>
          <p:cNvPr id="25" name="TextBox 24">
            <a:extLst>
              <a:ext uri="{FF2B5EF4-FFF2-40B4-BE49-F238E27FC236}">
                <a16:creationId xmlns:a16="http://schemas.microsoft.com/office/drawing/2014/main" id="{2219162B-8668-06D1-AAC1-2AB80F2672EB}"/>
              </a:ext>
            </a:extLst>
          </p:cNvPr>
          <p:cNvSpPr txBox="1"/>
          <p:nvPr/>
        </p:nvSpPr>
        <p:spPr>
          <a:xfrm rot="16200000">
            <a:off x="-362419" y="4990663"/>
            <a:ext cx="1024639" cy="261610"/>
          </a:xfrm>
          <a:prstGeom prst="rect">
            <a:avLst/>
          </a:prstGeom>
        </p:spPr>
        <p:txBody>
          <a:bodyPr wrap="none" rtlCol="0">
            <a:spAutoFit/>
          </a:bodyPr>
          <a:lstStyle/>
          <a:p>
            <a:pPr algn="l">
              <a:spcAft>
                <a:spcPts val="600"/>
              </a:spcAft>
            </a:pPr>
            <a:r>
              <a:rPr lang="en-US" sz="1100" b="1">
                <a:solidFill>
                  <a:schemeClr val="tx2"/>
                </a:solidFill>
              </a:rPr>
              <a:t>Considerations</a:t>
            </a:r>
          </a:p>
        </p:txBody>
      </p:sp>
      <p:sp>
        <p:nvSpPr>
          <p:cNvPr id="55" name="TextBox 54">
            <a:extLst>
              <a:ext uri="{FF2B5EF4-FFF2-40B4-BE49-F238E27FC236}">
                <a16:creationId xmlns:a16="http://schemas.microsoft.com/office/drawing/2014/main" id="{04179293-26F8-15FA-3963-75E810492C4A}"/>
              </a:ext>
            </a:extLst>
          </p:cNvPr>
          <p:cNvSpPr txBox="1"/>
          <p:nvPr/>
        </p:nvSpPr>
        <p:spPr>
          <a:xfrm>
            <a:off x="398056" y="4275082"/>
            <a:ext cx="4148337" cy="1692771"/>
          </a:xfrm>
          <a:prstGeom prst="rect">
            <a:avLst/>
          </a:prstGeom>
        </p:spPr>
        <p:txBody>
          <a:bodyPr wrap="square" rtlCol="0">
            <a:spAutoFit/>
          </a:bodyPr>
          <a:lstStyle/>
          <a:p>
            <a:pPr>
              <a:spcAft>
                <a:spcPts val="600"/>
              </a:spcAft>
            </a:pPr>
            <a:r>
              <a:rPr lang="en-US" sz="1100" dirty="0"/>
              <a:t>Through Cohort 2 and 3 of the program, there has been an increased consolidation of participants from the same schools participating in FLP. This can be beneficial to regions as it upskills a greater pool of educators and facilitates learning between educators in regional areas.</a:t>
            </a:r>
          </a:p>
          <a:p>
            <a:pPr>
              <a:spcAft>
                <a:spcPts val="600"/>
              </a:spcAft>
            </a:pPr>
            <a:r>
              <a:rPr lang="en-US" sz="1100" dirty="0"/>
              <a:t>However, the degree of remoteness can affect the peer networking opportunities for participants of the program, which may decrease long term outcomes for regions. TFA could consider how it can tailor the program further for remote school participants so that they can get the most out of peer networking opportunities. </a:t>
            </a:r>
          </a:p>
        </p:txBody>
      </p:sp>
      <p:sp>
        <p:nvSpPr>
          <p:cNvPr id="50" name="TextBox 49">
            <a:extLst>
              <a:ext uri="{FF2B5EF4-FFF2-40B4-BE49-F238E27FC236}">
                <a16:creationId xmlns:a16="http://schemas.microsoft.com/office/drawing/2014/main" id="{97A891FB-7EF4-8044-7450-CBBFBBF96024}"/>
              </a:ext>
            </a:extLst>
          </p:cNvPr>
          <p:cNvSpPr txBox="1"/>
          <p:nvPr/>
        </p:nvSpPr>
        <p:spPr>
          <a:xfrm>
            <a:off x="4726849" y="4386344"/>
            <a:ext cx="4890127" cy="1015663"/>
          </a:xfrm>
          <a:prstGeom prst="rect">
            <a:avLst/>
          </a:prstGeom>
        </p:spPr>
        <p:txBody>
          <a:bodyPr wrap="square" rtlCol="0">
            <a:spAutoFit/>
          </a:bodyPr>
          <a:lstStyle/>
          <a:p>
            <a:pPr>
              <a:spcAft>
                <a:spcPts val="600"/>
              </a:spcAft>
            </a:pPr>
            <a:r>
              <a:rPr lang="en-US" sz="1100"/>
              <a:t>TFA could consider more directly targeting the ‘Marathon Runner’ archetype in future recruitment, as this group tends to have more established ‘roots’ in communities and greater incentive to stay in rural, regional and remote areas. </a:t>
            </a:r>
          </a:p>
          <a:p>
            <a:pPr>
              <a:spcAft>
                <a:spcPts val="600"/>
              </a:spcAft>
            </a:pPr>
            <a:r>
              <a:rPr lang="en-US" sz="1100"/>
              <a:t>Sprinter archetypes may respond better to additional incentives to remain in rural, regional and remote areas long term. </a:t>
            </a:r>
          </a:p>
        </p:txBody>
      </p:sp>
      <p:sp>
        <p:nvSpPr>
          <p:cNvPr id="23" name="Rounded Rectangle 22">
            <a:extLst>
              <a:ext uri="{FF2B5EF4-FFF2-40B4-BE49-F238E27FC236}">
                <a16:creationId xmlns:a16="http://schemas.microsoft.com/office/drawing/2014/main" id="{B5DBF33D-8084-37ED-6C21-8B9103243415}"/>
              </a:ext>
              <a:ext uri="{C183D7F6-B498-43B3-948B-1728B52AA6E4}">
                <adec:decorative xmlns:adec="http://schemas.microsoft.com/office/drawing/2017/decorative" val="1"/>
              </a:ext>
            </a:extLst>
          </p:cNvPr>
          <p:cNvSpPr/>
          <p:nvPr/>
        </p:nvSpPr>
        <p:spPr>
          <a:xfrm rot="16200000">
            <a:off x="6542618" y="2299972"/>
            <a:ext cx="1218849" cy="5142029"/>
          </a:xfrm>
          <a:prstGeom prst="roundRect">
            <a:avLst/>
          </a:prstGeom>
          <a:noFill/>
          <a:ln w="9525" cap="flat" cmpd="sng" algn="ctr">
            <a:solidFill>
              <a:schemeClr val="tx2"/>
            </a:solidFill>
            <a:prstDash val="lgDash"/>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 name="Slide Number Placeholder 3">
            <a:extLst>
              <a:ext uri="{FF2B5EF4-FFF2-40B4-BE49-F238E27FC236}">
                <a16:creationId xmlns:a16="http://schemas.microsoft.com/office/drawing/2014/main" id="{83684A90-C571-9951-8269-C470D77AA6F5}"/>
              </a:ext>
            </a:extLst>
          </p:cNvPr>
          <p:cNvSpPr>
            <a:spLocks noGrp="1"/>
          </p:cNvSpPr>
          <p:nvPr>
            <p:ph type="sldNum" sz="quarter" idx="11"/>
          </p:nvPr>
        </p:nvSpPr>
        <p:spPr/>
        <p:txBody>
          <a:bodyPr/>
          <a:lstStyle/>
          <a:p>
            <a:fld id="{2ED7E6EB-FFB6-2B46-ABEA-442EF21ADA9F}" type="slidenum">
              <a:rPr lang="en-US" smtClean="0"/>
              <a:pPr/>
              <a:t>35</a:t>
            </a:fld>
            <a:endParaRPr lang="en-US"/>
          </a:p>
        </p:txBody>
      </p:sp>
    </p:spTree>
    <p:extLst>
      <p:ext uri="{BB962C8B-B14F-4D97-AF65-F5344CB8AC3E}">
        <p14:creationId xmlns:p14="http://schemas.microsoft.com/office/powerpoint/2010/main" val="16388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33D82D7-9532-4550-9D28-0100ED6FC478}"/>
              </a:ext>
            </a:extLst>
          </p:cNvPr>
          <p:cNvSpPr>
            <a:spLocks noGrp="1"/>
          </p:cNvSpPr>
          <p:nvPr>
            <p:ph type="body" sz="quarter" idx="12"/>
          </p:nvPr>
        </p:nvSpPr>
        <p:spPr/>
        <p:txBody>
          <a:bodyPr/>
          <a:lstStyle/>
          <a:p>
            <a:r>
              <a:rPr lang="en-US" dirty="0"/>
              <a:t>Scope of the evaluation</a:t>
            </a:r>
          </a:p>
        </p:txBody>
      </p:sp>
      <p:sp>
        <p:nvSpPr>
          <p:cNvPr id="6" name="Title 5">
            <a:extLst>
              <a:ext uri="{FF2B5EF4-FFF2-40B4-BE49-F238E27FC236}">
                <a16:creationId xmlns:a16="http://schemas.microsoft.com/office/drawing/2014/main" id="{36EC6A4A-6DD5-FAE6-CA3E-49D5965CAAF5}"/>
              </a:ext>
            </a:extLst>
          </p:cNvPr>
          <p:cNvSpPr>
            <a:spLocks noGrp="1"/>
          </p:cNvSpPr>
          <p:nvPr>
            <p:ph type="title"/>
          </p:nvPr>
        </p:nvSpPr>
        <p:spPr>
          <a:xfrm>
            <a:off x="147353" y="555789"/>
            <a:ext cx="9480042" cy="584775"/>
          </a:xfrm>
        </p:spPr>
        <p:txBody>
          <a:bodyPr/>
          <a:lstStyle/>
          <a:p>
            <a:r>
              <a:rPr lang="en-US" dirty="0"/>
              <a:t>The evaluation focused on the FLP as a two-year pilot, with the objective of sharing learnings and making recommendations for programmatic improvements.</a:t>
            </a:r>
          </a:p>
        </p:txBody>
      </p:sp>
      <p:graphicFrame>
        <p:nvGraphicFramePr>
          <p:cNvPr id="10" name="Table 9">
            <a:extLst>
              <a:ext uri="{FF2B5EF4-FFF2-40B4-BE49-F238E27FC236}">
                <a16:creationId xmlns:a16="http://schemas.microsoft.com/office/drawing/2014/main" id="{BCC49ABA-9720-DF94-0DD6-993FB448C5CA}"/>
              </a:ext>
            </a:extLst>
          </p:cNvPr>
          <p:cNvGraphicFramePr>
            <a:graphicFrameLocks noGrp="1"/>
          </p:cNvGraphicFramePr>
          <p:nvPr>
            <p:extLst>
              <p:ext uri="{D42A27DB-BD31-4B8C-83A1-F6EECF244321}">
                <p14:modId xmlns:p14="http://schemas.microsoft.com/office/powerpoint/2010/main" val="2791506116"/>
              </p:ext>
            </p:extLst>
          </p:nvPr>
        </p:nvGraphicFramePr>
        <p:xfrm>
          <a:off x="707716" y="1539971"/>
          <a:ext cx="8490568" cy="2902783"/>
        </p:xfrm>
        <a:graphic>
          <a:graphicData uri="http://schemas.openxmlformats.org/drawingml/2006/table">
            <a:tbl>
              <a:tblPr firstRow="1" bandRow="1">
                <a:tableStyleId>{69012ECD-51FC-41F1-AA8D-1B2483CD663E}</a:tableStyleId>
              </a:tblPr>
              <a:tblGrid>
                <a:gridCol w="4245284">
                  <a:extLst>
                    <a:ext uri="{9D8B030D-6E8A-4147-A177-3AD203B41FA5}">
                      <a16:colId xmlns:a16="http://schemas.microsoft.com/office/drawing/2014/main" val="3617659020"/>
                    </a:ext>
                  </a:extLst>
                </a:gridCol>
                <a:gridCol w="4245284">
                  <a:extLst>
                    <a:ext uri="{9D8B030D-6E8A-4147-A177-3AD203B41FA5}">
                      <a16:colId xmlns:a16="http://schemas.microsoft.com/office/drawing/2014/main" val="3898311677"/>
                    </a:ext>
                  </a:extLst>
                </a:gridCol>
              </a:tblGrid>
              <a:tr h="2518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t>In scope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1" dirty="0"/>
                        <a:t>Out of scope</a:t>
                      </a:r>
                    </a:p>
                  </a:txBody>
                  <a:tcPr/>
                </a:tc>
                <a:extLst>
                  <a:ext uri="{0D108BD9-81ED-4DB2-BD59-A6C34878D82A}">
                    <a16:rowId xmlns:a16="http://schemas.microsoft.com/office/drawing/2014/main" val="2183680517"/>
                  </a:ext>
                </a:extLst>
              </a:tr>
              <a:tr h="814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Evaluation of the FLP as a two-year pilot, to test a specific school leadership development model for regional, rural and remote Australia and share learnings with jurisdictions and program providers.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t>Evaluation of the FLP as a fully-fledged program that has been embedded for a significant period of time. </a:t>
                      </a:r>
                    </a:p>
                    <a:p>
                      <a:endParaRPr lang="en-US" sz="1100" dirty="0"/>
                    </a:p>
                  </a:txBody>
                  <a:tcPr/>
                </a:tc>
                <a:extLst>
                  <a:ext uri="{0D108BD9-81ED-4DB2-BD59-A6C34878D82A}">
                    <a16:rowId xmlns:a16="http://schemas.microsoft.com/office/drawing/2014/main" val="1390652562"/>
                  </a:ext>
                </a:extLst>
              </a:tr>
              <a:tr h="609780">
                <a:tc>
                  <a:txBody>
                    <a:bodyPr/>
                    <a:lstStyle/>
                    <a:p>
                      <a:r>
                        <a:rPr lang="en-US" sz="1100" dirty="0"/>
                        <a:t>Use of raw quantitative data supplied by TFA and analysed by dandolo.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Use of quantitative data collected directly by dandolo, noting that dandolo collected and analysed extensive qualitative data.</a:t>
                      </a:r>
                    </a:p>
                  </a:txBody>
                  <a:tcPr/>
                </a:tc>
                <a:extLst>
                  <a:ext uri="{0D108BD9-81ED-4DB2-BD59-A6C34878D82A}">
                    <a16:rowId xmlns:a16="http://schemas.microsoft.com/office/drawing/2014/main" val="2440490215"/>
                  </a:ext>
                </a:extLst>
              </a:tr>
              <a:tr h="609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Comprehensive analysis for FLP Cohort 1 (2021) and Cohort 2 (2022).</a:t>
                      </a:r>
                    </a:p>
                    <a:p>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Comprehensive analysis for FLP Cohort 3 (2023), noting that the evaluation concluded in mid-2023. </a:t>
                      </a:r>
                    </a:p>
                  </a:txBody>
                  <a:tcPr/>
                </a:tc>
                <a:extLst>
                  <a:ext uri="{0D108BD9-81ED-4DB2-BD59-A6C34878D82A}">
                    <a16:rowId xmlns:a16="http://schemas.microsoft.com/office/drawing/2014/main" val="2021177689"/>
                  </a:ext>
                </a:extLst>
              </a:tr>
              <a:tr h="609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solidFill>
                            <a:schemeClr val="tx1"/>
                          </a:solidFill>
                        </a:rPr>
                        <a:t>Programmatic recommendations on how to improve the FLP in its current form.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Recommendations on whether – and how – to fund the FLP in the future, noting this is a decision for the Australian Government.</a:t>
                      </a:r>
                    </a:p>
                  </a:txBody>
                  <a:tcPr/>
                </a:tc>
                <a:extLst>
                  <a:ext uri="{0D108BD9-81ED-4DB2-BD59-A6C34878D82A}">
                    <a16:rowId xmlns:a16="http://schemas.microsoft.com/office/drawing/2014/main" val="1017103681"/>
                  </a:ext>
                </a:extLst>
              </a:tr>
            </a:tbl>
          </a:graphicData>
        </a:graphic>
      </p:graphicFrame>
      <p:sp>
        <p:nvSpPr>
          <p:cNvPr id="3" name="Slide Number Placeholder 2">
            <a:extLst>
              <a:ext uri="{FF2B5EF4-FFF2-40B4-BE49-F238E27FC236}">
                <a16:creationId xmlns:a16="http://schemas.microsoft.com/office/drawing/2014/main" id="{0A5AA05F-B3EE-DC45-8855-882A0168A4E5}"/>
              </a:ext>
            </a:extLst>
          </p:cNvPr>
          <p:cNvSpPr>
            <a:spLocks noGrp="1"/>
          </p:cNvSpPr>
          <p:nvPr>
            <p:ph type="sldNum" sz="quarter" idx="10"/>
          </p:nvPr>
        </p:nvSpPr>
        <p:spPr/>
        <p:txBody>
          <a:bodyPr/>
          <a:lstStyle/>
          <a:p>
            <a:fld id="{8E793E86-3D78-F546-A494-18B76795FC70}" type="slidenum">
              <a:rPr lang="en-US" smtClean="0"/>
              <a:pPr/>
              <a:t>3</a:t>
            </a:fld>
            <a:endParaRPr lang="en-US"/>
          </a:p>
        </p:txBody>
      </p:sp>
    </p:spTree>
    <p:extLst>
      <p:ext uri="{BB962C8B-B14F-4D97-AF65-F5344CB8AC3E}">
        <p14:creationId xmlns:p14="http://schemas.microsoft.com/office/powerpoint/2010/main" val="18654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F02D51-1555-38D8-204D-F028C9A92233}"/>
              </a:ext>
            </a:extLst>
          </p:cNvPr>
          <p:cNvSpPr>
            <a:spLocks noGrp="1"/>
          </p:cNvSpPr>
          <p:nvPr>
            <p:ph type="title"/>
          </p:nvPr>
        </p:nvSpPr>
        <p:spPr/>
        <p:txBody>
          <a:bodyPr/>
          <a:lstStyle/>
          <a:p>
            <a:r>
              <a:rPr lang="en-US" dirty="0"/>
              <a:t>Evaluation on a page </a:t>
            </a:r>
          </a:p>
        </p:txBody>
      </p:sp>
      <p:sp>
        <p:nvSpPr>
          <p:cNvPr id="2" name="Text Placeholder 1">
            <a:extLst>
              <a:ext uri="{FF2B5EF4-FFF2-40B4-BE49-F238E27FC236}">
                <a16:creationId xmlns:a16="http://schemas.microsoft.com/office/drawing/2014/main" id="{A3371EA1-FA49-0F42-9C01-F371176C6010}"/>
              </a:ext>
            </a:extLst>
          </p:cNvPr>
          <p:cNvSpPr>
            <a:spLocks noGrp="1"/>
          </p:cNvSpPr>
          <p:nvPr>
            <p:ph type="body" sz="quarter" idx="13"/>
          </p:nvPr>
        </p:nvSpPr>
        <p:spPr>
          <a:xfrm>
            <a:off x="165148" y="579823"/>
            <a:ext cx="9575704" cy="492443"/>
          </a:xfrm>
        </p:spPr>
        <p:txBody>
          <a:bodyPr/>
          <a:lstStyle/>
          <a:p>
            <a:r>
              <a:rPr lang="en-US" dirty="0"/>
              <a:t>The FLP is a unique and valuable program in the school leadership development landscape. Despite its infancy, the program appears to be having a positive impact on the supply, retention and quality of school leaders in regional and remote Australia. </a:t>
            </a:r>
          </a:p>
        </p:txBody>
      </p:sp>
      <p:pic>
        <p:nvPicPr>
          <p:cNvPr id="7" name="Picture 6">
            <a:extLst>
              <a:ext uri="{FF2B5EF4-FFF2-40B4-BE49-F238E27FC236}">
                <a16:creationId xmlns:a16="http://schemas.microsoft.com/office/drawing/2014/main" id="{8BF4C891-80F3-4EB0-B75C-3DF98E6867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8399" y="1228111"/>
            <a:ext cx="641456" cy="641456"/>
          </a:xfrm>
          <a:prstGeom prst="rect">
            <a:avLst/>
          </a:prstGeom>
        </p:spPr>
      </p:pic>
      <p:sp>
        <p:nvSpPr>
          <p:cNvPr id="10" name="TextBox 9">
            <a:extLst>
              <a:ext uri="{FF2B5EF4-FFF2-40B4-BE49-F238E27FC236}">
                <a16:creationId xmlns:a16="http://schemas.microsoft.com/office/drawing/2014/main" id="{FA3BCFB0-B32B-57C4-759C-FB1B3F48F43E}"/>
              </a:ext>
            </a:extLst>
          </p:cNvPr>
          <p:cNvSpPr txBox="1"/>
          <p:nvPr/>
        </p:nvSpPr>
        <p:spPr>
          <a:xfrm>
            <a:off x="807846" y="1842765"/>
            <a:ext cx="1202573" cy="276999"/>
          </a:xfrm>
          <a:prstGeom prst="rect">
            <a:avLst/>
          </a:prstGeom>
        </p:spPr>
        <p:txBody>
          <a:bodyPr wrap="none" rtlCol="0">
            <a:spAutoFit/>
          </a:bodyPr>
          <a:lstStyle/>
          <a:p>
            <a:pPr algn="ctr"/>
            <a:r>
              <a:rPr lang="en-US" sz="1200" b="1">
                <a:solidFill>
                  <a:schemeClr val="tx2"/>
                </a:solidFill>
              </a:rPr>
              <a:t>Program outputs</a:t>
            </a:r>
          </a:p>
        </p:txBody>
      </p:sp>
      <p:cxnSp>
        <p:nvCxnSpPr>
          <p:cNvPr id="9" name="Straight Connector 8">
            <a:extLst>
              <a:ext uri="{FF2B5EF4-FFF2-40B4-BE49-F238E27FC236}">
                <a16:creationId xmlns:a16="http://schemas.microsoft.com/office/drawing/2014/main" id="{E5966D47-7ED3-2BF6-F6F6-172E552E3797}"/>
              </a:ext>
              <a:ext uri="{C183D7F6-B498-43B3-948B-1728B52AA6E4}">
                <adec:decorative xmlns:adec="http://schemas.microsoft.com/office/drawing/2017/decorative" val="1"/>
              </a:ext>
            </a:extLst>
          </p:cNvPr>
          <p:cNvCxnSpPr>
            <a:cxnSpLocks/>
          </p:cNvCxnSpPr>
          <p:nvPr/>
        </p:nvCxnSpPr>
        <p:spPr>
          <a:xfrm flipV="1">
            <a:off x="216416" y="2217391"/>
            <a:ext cx="2627453" cy="368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52C7FC-1C52-2D93-15DD-E4C792CC9609}"/>
              </a:ext>
            </a:extLst>
          </p:cNvPr>
          <p:cNvSpPr txBox="1"/>
          <p:nvPr/>
        </p:nvSpPr>
        <p:spPr>
          <a:xfrm>
            <a:off x="216416" y="2254918"/>
            <a:ext cx="2783897" cy="961345"/>
          </a:xfrm>
          <a:prstGeom prst="rect">
            <a:avLst/>
          </a:prstGeom>
          <a:noFill/>
          <a:ln>
            <a:noFill/>
          </a:ln>
        </p:spPr>
        <p:txBody>
          <a:bodyPr wrap="square" rtlCol="0">
            <a:noAutofit/>
          </a:bodyPr>
          <a:lstStyle/>
          <a:p>
            <a:pPr>
              <a:spcAft>
                <a:spcPts val="600"/>
              </a:spcAft>
            </a:pPr>
            <a:r>
              <a:rPr lang="en-US" sz="1100">
                <a:latin typeface="Arial Narrow" panose="020B0604020202020204" pitchFamily="34" charset="0"/>
              </a:rPr>
              <a:t>In its first two years, 100 teachers completed the program, and 74 teachers are currently participating in Cohort 3. </a:t>
            </a:r>
          </a:p>
          <a:p>
            <a:pPr>
              <a:spcAft>
                <a:spcPts val="600"/>
              </a:spcAft>
            </a:pPr>
            <a:r>
              <a:rPr lang="en-US" sz="1100">
                <a:latin typeface="Arial Narrow" panose="020B0604020202020204" pitchFamily="34" charset="0"/>
              </a:rPr>
              <a:t>The program has expanded into four jurisdictions, with a good spread of participation in these areas. </a:t>
            </a:r>
          </a:p>
        </p:txBody>
      </p:sp>
      <p:pic>
        <p:nvPicPr>
          <p:cNvPr id="31" name="Graphic 30">
            <a:extLst>
              <a:ext uri="{FF2B5EF4-FFF2-40B4-BE49-F238E27FC236}">
                <a16:creationId xmlns:a16="http://schemas.microsoft.com/office/drawing/2014/main" id="{865472DB-CF75-C63D-F58A-C39BBCF59A64}"/>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517497" y="1232061"/>
            <a:ext cx="670848" cy="644866"/>
          </a:xfrm>
          <a:prstGeom prst="rect">
            <a:avLst/>
          </a:prstGeom>
        </p:spPr>
      </p:pic>
      <p:sp>
        <p:nvSpPr>
          <p:cNvPr id="11" name="TextBox 10">
            <a:extLst>
              <a:ext uri="{FF2B5EF4-FFF2-40B4-BE49-F238E27FC236}">
                <a16:creationId xmlns:a16="http://schemas.microsoft.com/office/drawing/2014/main" id="{F65EA326-8029-0A52-A702-D0A7F5200A8F}"/>
              </a:ext>
            </a:extLst>
          </p:cNvPr>
          <p:cNvSpPr txBox="1"/>
          <p:nvPr/>
        </p:nvSpPr>
        <p:spPr>
          <a:xfrm>
            <a:off x="3660211" y="1854518"/>
            <a:ext cx="2385420" cy="276999"/>
          </a:xfrm>
          <a:prstGeom prst="rect">
            <a:avLst/>
          </a:prstGeom>
        </p:spPr>
        <p:txBody>
          <a:bodyPr wrap="square" rtlCol="0">
            <a:spAutoFit/>
          </a:bodyPr>
          <a:lstStyle/>
          <a:p>
            <a:pPr algn="ctr"/>
            <a:r>
              <a:rPr lang="en-US" sz="1200" b="1">
                <a:solidFill>
                  <a:schemeClr val="tx2"/>
                </a:solidFill>
              </a:rPr>
              <a:t>Program quality </a:t>
            </a:r>
          </a:p>
        </p:txBody>
      </p:sp>
      <p:cxnSp>
        <p:nvCxnSpPr>
          <p:cNvPr id="14" name="Straight Connector 13">
            <a:extLst>
              <a:ext uri="{FF2B5EF4-FFF2-40B4-BE49-F238E27FC236}">
                <a16:creationId xmlns:a16="http://schemas.microsoft.com/office/drawing/2014/main" id="{13D9BD0D-330E-2FB8-BAE7-7DFD2315C128}"/>
              </a:ext>
              <a:ext uri="{C183D7F6-B498-43B3-948B-1728B52AA6E4}">
                <adec:decorative xmlns:adec="http://schemas.microsoft.com/office/drawing/2017/decorative" val="1"/>
              </a:ext>
            </a:extLst>
          </p:cNvPr>
          <p:cNvCxnSpPr>
            <a:cxnSpLocks/>
          </p:cNvCxnSpPr>
          <p:nvPr/>
        </p:nvCxnSpPr>
        <p:spPr>
          <a:xfrm>
            <a:off x="3418207" y="2199670"/>
            <a:ext cx="2891451" cy="714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B72451-3425-19FE-56F4-28F8D8EB96B5}"/>
              </a:ext>
            </a:extLst>
          </p:cNvPr>
          <p:cNvSpPr txBox="1"/>
          <p:nvPr/>
        </p:nvSpPr>
        <p:spPr>
          <a:xfrm>
            <a:off x="3382027" y="2248471"/>
            <a:ext cx="2891451" cy="961345"/>
          </a:xfrm>
          <a:prstGeom prst="rect">
            <a:avLst/>
          </a:prstGeom>
          <a:noFill/>
          <a:ln>
            <a:noFill/>
          </a:ln>
        </p:spPr>
        <p:txBody>
          <a:bodyPr wrap="square" lIns="91440" tIns="45720" rIns="91440" bIns="45720" rtlCol="0" anchor="t">
            <a:noAutofit/>
          </a:bodyPr>
          <a:lstStyle/>
          <a:p>
            <a:pPr>
              <a:spcAft>
                <a:spcPts val="600"/>
              </a:spcAft>
            </a:pPr>
            <a:r>
              <a:rPr lang="en-US" sz="1100"/>
              <a:t>The FLP’s individual project components (coaching, workshops, peer networking and innovation projects) are high quality, but it is the unique combination and interconnection of program components that provides value to participants. Overall, participants were very satisfied with the FLP across the first two cohorts.</a:t>
            </a:r>
            <a:endParaRPr lang="en-US" sz="1200"/>
          </a:p>
        </p:txBody>
      </p:sp>
      <p:pic>
        <p:nvPicPr>
          <p:cNvPr id="35" name="Graphic 34">
            <a:extLst>
              <a:ext uri="{FF2B5EF4-FFF2-40B4-BE49-F238E27FC236}">
                <a16:creationId xmlns:a16="http://schemas.microsoft.com/office/drawing/2014/main" id="{232F9ACF-33C5-8174-A44C-38D4F23AA340}"/>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844915" y="1201321"/>
            <a:ext cx="670848" cy="654938"/>
          </a:xfrm>
          <a:prstGeom prst="rect">
            <a:avLst/>
          </a:prstGeom>
        </p:spPr>
      </p:pic>
      <p:sp>
        <p:nvSpPr>
          <p:cNvPr id="20" name="TextBox 19">
            <a:extLst>
              <a:ext uri="{FF2B5EF4-FFF2-40B4-BE49-F238E27FC236}">
                <a16:creationId xmlns:a16="http://schemas.microsoft.com/office/drawing/2014/main" id="{C23F6C73-E3D8-D01D-6D0B-C0C0C4E09355}"/>
              </a:ext>
            </a:extLst>
          </p:cNvPr>
          <p:cNvSpPr txBox="1"/>
          <p:nvPr/>
        </p:nvSpPr>
        <p:spPr>
          <a:xfrm>
            <a:off x="6985620" y="1836618"/>
            <a:ext cx="2385420" cy="276999"/>
          </a:xfrm>
          <a:prstGeom prst="rect">
            <a:avLst/>
          </a:prstGeom>
        </p:spPr>
        <p:txBody>
          <a:bodyPr wrap="square" rtlCol="0">
            <a:spAutoFit/>
          </a:bodyPr>
          <a:lstStyle/>
          <a:p>
            <a:pPr algn="ctr"/>
            <a:r>
              <a:rPr lang="en-US" sz="1200" b="1">
                <a:solidFill>
                  <a:schemeClr val="tx2"/>
                </a:solidFill>
              </a:rPr>
              <a:t>Program impact </a:t>
            </a:r>
          </a:p>
        </p:txBody>
      </p:sp>
      <p:cxnSp>
        <p:nvCxnSpPr>
          <p:cNvPr id="16" name="Straight Connector 15">
            <a:extLst>
              <a:ext uri="{FF2B5EF4-FFF2-40B4-BE49-F238E27FC236}">
                <a16:creationId xmlns:a16="http://schemas.microsoft.com/office/drawing/2014/main" id="{310426F9-1FE4-588C-DA3A-9DEBDBEA8E8F}"/>
              </a:ext>
              <a:ext uri="{C183D7F6-B498-43B3-948B-1728B52AA6E4}">
                <adec:decorative xmlns:adec="http://schemas.microsoft.com/office/drawing/2017/decorative" val="1"/>
              </a:ext>
            </a:extLst>
          </p:cNvPr>
          <p:cNvCxnSpPr>
            <a:cxnSpLocks/>
          </p:cNvCxnSpPr>
          <p:nvPr/>
        </p:nvCxnSpPr>
        <p:spPr>
          <a:xfrm flipV="1">
            <a:off x="6624869" y="2199670"/>
            <a:ext cx="3152163" cy="541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7DD3A9-EE56-BD5F-10C7-CEAA1CCDCAB7}"/>
              </a:ext>
            </a:extLst>
          </p:cNvPr>
          <p:cNvSpPr txBox="1"/>
          <p:nvPr/>
        </p:nvSpPr>
        <p:spPr>
          <a:xfrm>
            <a:off x="6588689" y="2248471"/>
            <a:ext cx="3206663" cy="961345"/>
          </a:xfrm>
          <a:prstGeom prst="rect">
            <a:avLst/>
          </a:prstGeom>
          <a:noFill/>
          <a:ln>
            <a:noFill/>
          </a:ln>
        </p:spPr>
        <p:txBody>
          <a:bodyPr wrap="square" rtlCol="0">
            <a:noAutofit/>
          </a:bodyPr>
          <a:lstStyle/>
          <a:p>
            <a:r>
              <a:rPr lang="en-US" sz="1100" dirty="0">
                <a:latin typeface="Arial Narrow"/>
                <a:cs typeface="Times New Roman"/>
              </a:rPr>
              <a:t>The FLP has had a high impact on participants’ leadership knowledge, skills and confidence. Most participants are having some positive impact on their colleagues and school environment. The program was particularly impactful for experienced educators needing a ‘push’ into leadership and ambitious educators who might have burnt out without the support. </a:t>
            </a:r>
            <a:endParaRPr lang="en-US" sz="1100" dirty="0"/>
          </a:p>
        </p:txBody>
      </p:sp>
      <p:pic>
        <p:nvPicPr>
          <p:cNvPr id="33" name="Graphic 32">
            <a:extLst>
              <a:ext uri="{FF2B5EF4-FFF2-40B4-BE49-F238E27FC236}">
                <a16:creationId xmlns:a16="http://schemas.microsoft.com/office/drawing/2014/main" id="{63E0CA42-16A0-5E8A-7022-E0351D9D3583}"/>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17033" y="3505475"/>
            <a:ext cx="615211" cy="608864"/>
          </a:xfrm>
          <a:prstGeom prst="rect">
            <a:avLst/>
          </a:prstGeom>
        </p:spPr>
      </p:pic>
      <p:sp>
        <p:nvSpPr>
          <p:cNvPr id="19" name="TextBox 18">
            <a:extLst>
              <a:ext uri="{FF2B5EF4-FFF2-40B4-BE49-F238E27FC236}">
                <a16:creationId xmlns:a16="http://schemas.microsoft.com/office/drawing/2014/main" id="{97016510-052E-E05E-7129-0E4FF535E04E}"/>
              </a:ext>
            </a:extLst>
          </p:cNvPr>
          <p:cNvSpPr txBox="1"/>
          <p:nvPr/>
        </p:nvSpPr>
        <p:spPr>
          <a:xfrm>
            <a:off x="2574651" y="4109615"/>
            <a:ext cx="1099981" cy="276999"/>
          </a:xfrm>
          <a:prstGeom prst="rect">
            <a:avLst/>
          </a:prstGeom>
        </p:spPr>
        <p:txBody>
          <a:bodyPr wrap="none" rtlCol="0">
            <a:spAutoFit/>
          </a:bodyPr>
          <a:lstStyle/>
          <a:p>
            <a:pPr algn="ctr"/>
            <a:r>
              <a:rPr lang="en-US" sz="1200" b="1">
                <a:solidFill>
                  <a:schemeClr val="tx2"/>
                </a:solidFill>
              </a:rPr>
              <a:t>Program value </a:t>
            </a:r>
          </a:p>
        </p:txBody>
      </p:sp>
      <p:cxnSp>
        <p:nvCxnSpPr>
          <p:cNvPr id="18" name="Straight Connector 17">
            <a:extLst>
              <a:ext uri="{FF2B5EF4-FFF2-40B4-BE49-F238E27FC236}">
                <a16:creationId xmlns:a16="http://schemas.microsoft.com/office/drawing/2014/main" id="{B0830EAC-5F7B-7FC2-5018-454A8F7B5A33}"/>
              </a:ext>
              <a:ext uri="{C183D7F6-B498-43B3-948B-1728B52AA6E4}">
                <adec:decorative xmlns:adec="http://schemas.microsoft.com/office/drawing/2017/decorative" val="1"/>
              </a:ext>
            </a:extLst>
          </p:cNvPr>
          <p:cNvCxnSpPr>
            <a:cxnSpLocks/>
          </p:cNvCxnSpPr>
          <p:nvPr/>
        </p:nvCxnSpPr>
        <p:spPr>
          <a:xfrm flipV="1">
            <a:off x="1931929" y="4462012"/>
            <a:ext cx="2385420" cy="368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FA84AC-C5DC-8148-13BC-80B87DD29F81}"/>
              </a:ext>
            </a:extLst>
          </p:cNvPr>
          <p:cNvSpPr txBox="1"/>
          <p:nvPr/>
        </p:nvSpPr>
        <p:spPr>
          <a:xfrm>
            <a:off x="1927016" y="4497601"/>
            <a:ext cx="2385420" cy="1231375"/>
          </a:xfrm>
          <a:prstGeom prst="rect">
            <a:avLst/>
          </a:prstGeom>
          <a:noFill/>
          <a:ln>
            <a:noFill/>
          </a:ln>
        </p:spPr>
        <p:txBody>
          <a:bodyPr wrap="square" rtlCol="0">
            <a:noAutofit/>
          </a:bodyPr>
          <a:lstStyle/>
          <a:p>
            <a:r>
              <a:rPr lang="en-AU" sz="1100"/>
              <a:t>As a pilot, the FLP has delivered value. In all participating jurisdictions, the FLP appears to have filled a gap in high quality professional development courses for educational leadership specifically targeted in regional and remote Australia. We estimate that this has improved the supply, retention and quality of school leaders.</a:t>
            </a:r>
            <a:endParaRPr lang="en-US" sz="1100"/>
          </a:p>
        </p:txBody>
      </p:sp>
      <p:pic>
        <p:nvPicPr>
          <p:cNvPr id="32" name="Graphic 31">
            <a:extLst>
              <a:ext uri="{FF2B5EF4-FFF2-40B4-BE49-F238E27FC236}">
                <a16:creationId xmlns:a16="http://schemas.microsoft.com/office/drawing/2014/main" id="{4FAF5204-4193-414C-1F15-B0551000A483}"/>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105821" y="3505475"/>
            <a:ext cx="583141" cy="608864"/>
          </a:xfrm>
          <a:prstGeom prst="rect">
            <a:avLst/>
          </a:prstGeom>
        </p:spPr>
      </p:pic>
      <p:sp>
        <p:nvSpPr>
          <p:cNvPr id="27" name="TextBox 26">
            <a:extLst>
              <a:ext uri="{FF2B5EF4-FFF2-40B4-BE49-F238E27FC236}">
                <a16:creationId xmlns:a16="http://schemas.microsoft.com/office/drawing/2014/main" id="{7643107D-2407-D850-54CB-4A125CEEC3BC}"/>
              </a:ext>
            </a:extLst>
          </p:cNvPr>
          <p:cNvSpPr txBox="1"/>
          <p:nvPr/>
        </p:nvSpPr>
        <p:spPr>
          <a:xfrm>
            <a:off x="5188345" y="4115012"/>
            <a:ext cx="2385420" cy="276999"/>
          </a:xfrm>
          <a:prstGeom prst="rect">
            <a:avLst/>
          </a:prstGeom>
        </p:spPr>
        <p:txBody>
          <a:bodyPr wrap="square" rtlCol="0">
            <a:spAutoFit/>
          </a:bodyPr>
          <a:lstStyle/>
          <a:p>
            <a:pPr algn="ctr"/>
            <a:r>
              <a:rPr lang="en-US" sz="1200" b="1">
                <a:solidFill>
                  <a:schemeClr val="tx2"/>
                </a:solidFill>
              </a:rPr>
              <a:t>Program recommendations</a:t>
            </a:r>
          </a:p>
        </p:txBody>
      </p:sp>
      <p:cxnSp>
        <p:nvCxnSpPr>
          <p:cNvPr id="28" name="Straight Connector 27">
            <a:extLst>
              <a:ext uri="{FF2B5EF4-FFF2-40B4-BE49-F238E27FC236}">
                <a16:creationId xmlns:a16="http://schemas.microsoft.com/office/drawing/2014/main" id="{02BFB623-5588-1EB3-0F62-B2F96F7D3A23}"/>
              </a:ext>
              <a:ext uri="{C183D7F6-B498-43B3-948B-1728B52AA6E4}">
                <adec:decorative xmlns:adec="http://schemas.microsoft.com/office/drawing/2017/decorative" val="1"/>
              </a:ext>
            </a:extLst>
          </p:cNvPr>
          <p:cNvCxnSpPr>
            <a:cxnSpLocks/>
          </p:cNvCxnSpPr>
          <p:nvPr/>
        </p:nvCxnSpPr>
        <p:spPr>
          <a:xfrm flipV="1">
            <a:off x="5188345" y="4467409"/>
            <a:ext cx="2385420" cy="368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E724E98-8A0A-830E-414F-9D989A2E9BD0}"/>
              </a:ext>
            </a:extLst>
          </p:cNvPr>
          <p:cNvSpPr txBox="1"/>
          <p:nvPr/>
        </p:nvSpPr>
        <p:spPr>
          <a:xfrm>
            <a:off x="5188345" y="4503443"/>
            <a:ext cx="2498090" cy="961345"/>
          </a:xfrm>
          <a:prstGeom prst="rect">
            <a:avLst/>
          </a:prstGeom>
          <a:noFill/>
          <a:ln>
            <a:noFill/>
          </a:ln>
        </p:spPr>
        <p:txBody>
          <a:bodyPr wrap="square" lIns="91440" tIns="45720" rIns="91440" bIns="45720" rtlCol="0" anchor="t">
            <a:noAutofit/>
          </a:bodyPr>
          <a:lstStyle/>
          <a:p>
            <a:r>
              <a:rPr lang="en-US" sz="1100"/>
              <a:t>We recommend the program continue to make iterative improvements and other changes, including:</a:t>
            </a:r>
          </a:p>
          <a:p>
            <a:pPr marL="171450" indent="-171450">
              <a:buFont typeface="Arial" panose="020B0604020202020204" pitchFamily="34" charset="0"/>
              <a:buChar char="•"/>
            </a:pPr>
            <a:r>
              <a:rPr lang="en-US" sz="1100"/>
              <a:t>Maintaining the high-quality package of program components </a:t>
            </a:r>
          </a:p>
          <a:p>
            <a:pPr marL="171450" indent="-171450">
              <a:buFont typeface="Arial" panose="020B0604020202020204" pitchFamily="34" charset="0"/>
              <a:buChar char="•"/>
            </a:pPr>
            <a:r>
              <a:rPr lang="en-US" sz="1100"/>
              <a:t>Scaling based on availability of quality coaches and jurisdictions in most need </a:t>
            </a:r>
          </a:p>
          <a:p>
            <a:pPr marL="171450" indent="-171450">
              <a:buFont typeface="Arial" panose="020B0604020202020204" pitchFamily="34" charset="0"/>
              <a:buChar char="•"/>
            </a:pPr>
            <a:r>
              <a:rPr lang="en-US" sz="1100"/>
              <a:t>A competitive procurement process </a:t>
            </a:r>
          </a:p>
          <a:p>
            <a:pPr marL="171450" indent="-171450">
              <a:buFont typeface="Arial" panose="020B0604020202020204" pitchFamily="34" charset="0"/>
              <a:buChar char="•"/>
            </a:pPr>
            <a:endParaRPr lang="en-US" sz="1100"/>
          </a:p>
          <a:p>
            <a:pPr marL="171450" indent="-171450">
              <a:buClr>
                <a:schemeClr val="tx2"/>
              </a:buClr>
              <a:buSzPct val="100000"/>
              <a:buFont typeface="Arial" panose="020B0604020202020204" pitchFamily="34" charset="0"/>
              <a:buChar char="•"/>
            </a:pPr>
            <a:endParaRPr lang="en-US" sz="1100"/>
          </a:p>
          <a:p>
            <a:pPr marL="228600" indent="-228600">
              <a:buFont typeface="+mj-lt"/>
              <a:buChar char="•"/>
            </a:pPr>
            <a:endParaRPr lang="en-US" sz="1100"/>
          </a:p>
        </p:txBody>
      </p:sp>
      <p:sp>
        <p:nvSpPr>
          <p:cNvPr id="4" name="Slide Number Placeholder 3">
            <a:extLst>
              <a:ext uri="{FF2B5EF4-FFF2-40B4-BE49-F238E27FC236}">
                <a16:creationId xmlns:a16="http://schemas.microsoft.com/office/drawing/2014/main" id="{D98777C6-E8A4-5D7D-6737-2AA85294F3CF}"/>
              </a:ext>
            </a:extLst>
          </p:cNvPr>
          <p:cNvSpPr>
            <a:spLocks noGrp="1"/>
          </p:cNvSpPr>
          <p:nvPr>
            <p:ph type="sldNum" sz="quarter" idx="11"/>
          </p:nvPr>
        </p:nvSpPr>
        <p:spPr/>
        <p:txBody>
          <a:bodyPr/>
          <a:lstStyle/>
          <a:p>
            <a:fld id="{2ED7E6EB-FFB6-2B46-ABEA-442EF21ADA9F}" type="slidenum">
              <a:rPr lang="en-US" smtClean="0"/>
              <a:pPr/>
              <a:t>4</a:t>
            </a:fld>
            <a:endParaRPr lang="en-US"/>
          </a:p>
        </p:txBody>
      </p:sp>
    </p:spTree>
    <p:extLst>
      <p:ext uri="{BB962C8B-B14F-4D97-AF65-F5344CB8AC3E}">
        <p14:creationId xmlns:p14="http://schemas.microsoft.com/office/powerpoint/2010/main" val="286593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6F99-C4F5-136A-715F-967DE15EB6E2}"/>
              </a:ext>
            </a:extLst>
          </p:cNvPr>
          <p:cNvSpPr>
            <a:spLocks noGrp="1"/>
          </p:cNvSpPr>
          <p:nvPr>
            <p:ph type="title"/>
          </p:nvPr>
        </p:nvSpPr>
        <p:spPr/>
        <p:txBody>
          <a:bodyPr/>
          <a:lstStyle/>
          <a:p>
            <a:r>
              <a:rPr lang="en-US"/>
              <a:t>Program summary</a:t>
            </a:r>
          </a:p>
        </p:txBody>
      </p:sp>
      <p:sp>
        <p:nvSpPr>
          <p:cNvPr id="4" name="Text Placeholder 3">
            <a:extLst>
              <a:ext uri="{FF2B5EF4-FFF2-40B4-BE49-F238E27FC236}">
                <a16:creationId xmlns:a16="http://schemas.microsoft.com/office/drawing/2014/main" id="{39ADA00E-93CA-ABF3-6477-7B4A5DA0DA5B}"/>
              </a:ext>
            </a:extLst>
          </p:cNvPr>
          <p:cNvSpPr>
            <a:spLocks noGrp="1"/>
          </p:cNvSpPr>
          <p:nvPr>
            <p:ph type="body" sz="quarter" idx="13"/>
          </p:nvPr>
        </p:nvSpPr>
        <p:spPr>
          <a:xfrm>
            <a:off x="165148" y="579823"/>
            <a:ext cx="9575704" cy="492443"/>
          </a:xfrm>
        </p:spPr>
        <p:txBody>
          <a:bodyPr/>
          <a:lstStyle/>
          <a:p>
            <a:r>
              <a:rPr lang="en-US" dirty="0"/>
              <a:t>The Department commissioned TFA to deliver a professional development program for high-achieving teachers who aspire to lead in regional, rural and remote schools.* </a:t>
            </a:r>
          </a:p>
        </p:txBody>
      </p:sp>
      <p:grpSp>
        <p:nvGrpSpPr>
          <p:cNvPr id="9" name="Group 8" descr="Purpose of the FLP">
            <a:extLst>
              <a:ext uri="{FF2B5EF4-FFF2-40B4-BE49-F238E27FC236}">
                <a16:creationId xmlns:a16="http://schemas.microsoft.com/office/drawing/2014/main" id="{A729B0AD-2F99-74FA-B3F3-04FB12B98AC9}"/>
              </a:ext>
              <a:ext uri="{C183D7F6-B498-43B3-948B-1728B52AA6E4}">
                <adec:decorative xmlns:adec="http://schemas.microsoft.com/office/drawing/2017/decorative" val="0"/>
              </a:ext>
            </a:extLst>
          </p:cNvPr>
          <p:cNvGrpSpPr/>
          <p:nvPr/>
        </p:nvGrpSpPr>
        <p:grpSpPr>
          <a:xfrm>
            <a:off x="165148" y="1106721"/>
            <a:ext cx="4884419" cy="2859557"/>
            <a:chOff x="165148" y="1106721"/>
            <a:chExt cx="4884419" cy="2859557"/>
          </a:xfrm>
        </p:grpSpPr>
        <p:sp>
          <p:nvSpPr>
            <p:cNvPr id="5" name="TextBox 4">
              <a:extLst>
                <a:ext uri="{FF2B5EF4-FFF2-40B4-BE49-F238E27FC236}">
                  <a16:creationId xmlns:a16="http://schemas.microsoft.com/office/drawing/2014/main" id="{65DDA200-43F2-2BFE-F93F-A1E44D39AB70}"/>
                </a:ext>
              </a:extLst>
            </p:cNvPr>
            <p:cNvSpPr txBox="1"/>
            <p:nvPr/>
          </p:nvSpPr>
          <p:spPr>
            <a:xfrm>
              <a:off x="165148" y="1106721"/>
              <a:ext cx="4787852" cy="337661"/>
            </a:xfrm>
            <a:prstGeom prst="rect">
              <a:avLst/>
            </a:prstGeom>
            <a:solidFill>
              <a:schemeClr val="accent2"/>
            </a:solidFill>
          </p:spPr>
          <p:txBody>
            <a:bodyPr wrap="square" lIns="503999" rtlCol="0" anchor="ctr">
              <a:noAutofit/>
            </a:bodyPr>
            <a:lstStyle/>
            <a:p>
              <a:r>
                <a:rPr lang="en-US" sz="1200" b="1"/>
                <a:t>Purpose of the FLP</a:t>
              </a:r>
            </a:p>
          </p:txBody>
        </p:sp>
        <p:sp>
          <p:nvSpPr>
            <p:cNvPr id="6" name="TextBox 5">
              <a:extLst>
                <a:ext uri="{FF2B5EF4-FFF2-40B4-BE49-F238E27FC236}">
                  <a16:creationId xmlns:a16="http://schemas.microsoft.com/office/drawing/2014/main" id="{8DBDBF96-1BF2-7D92-64C4-E7633281E335}"/>
                </a:ext>
              </a:extLst>
            </p:cNvPr>
            <p:cNvSpPr txBox="1"/>
            <p:nvPr/>
          </p:nvSpPr>
          <p:spPr>
            <a:xfrm>
              <a:off x="165149" y="1450205"/>
              <a:ext cx="4884418" cy="2516073"/>
            </a:xfrm>
            <a:prstGeom prst="rect">
              <a:avLst/>
            </a:prstGeom>
          </p:spPr>
          <p:txBody>
            <a:bodyPr wrap="square" rtlCol="0">
              <a:spAutoFit/>
            </a:bodyPr>
            <a:lstStyle/>
            <a:p>
              <a:r>
                <a:rPr lang="en-US" sz="1050" dirty="0"/>
                <a:t>In response to evidence of emerging shortages of school leaders in Australian schools, particularly in regional and remote schools, the Australian Government provided a grant of $7.54 million to Teach For Australia (TFA) to design and implement a school leadership development program with the following objectives: </a:t>
              </a:r>
            </a:p>
            <a:p>
              <a:pPr marL="171450" indent="-171450">
                <a:buFont typeface="Arial" panose="020B0604020202020204" pitchFamily="34" charset="0"/>
                <a:buChar char="•"/>
              </a:pPr>
              <a:r>
                <a:rPr lang="en-AU" sz="1050" dirty="0"/>
                <a:t>increase the quality of school leadership training and development in regional and remote schools</a:t>
              </a:r>
            </a:p>
            <a:p>
              <a:pPr marL="171450" indent="-171450">
                <a:buFont typeface="Arial" panose="020B0604020202020204" pitchFamily="34" charset="0"/>
                <a:buChar char="•"/>
              </a:pPr>
              <a:r>
                <a:rPr lang="en-US" sz="1050" dirty="0"/>
                <a:t>strengthen the school leadership pipeline in regional, rural and remote schools by:</a:t>
              </a:r>
            </a:p>
            <a:p>
              <a:pPr marL="358775" indent="-171450">
                <a:buFont typeface="Courier New" panose="02070309020205020404" pitchFamily="49" charset="0"/>
                <a:buChar char="o"/>
              </a:pPr>
              <a:r>
                <a:rPr lang="en-AU" sz="1050" dirty="0"/>
                <a:t>increasing aspirations among teachers in regional and remote schools to become school leaders, including principals</a:t>
              </a:r>
            </a:p>
            <a:p>
              <a:pPr marL="358775" indent="-171450">
                <a:buFont typeface="Courier New" panose="02070309020205020404" pitchFamily="49" charset="0"/>
                <a:buChar char="o"/>
              </a:pPr>
              <a:r>
                <a:rPr lang="en-AU" sz="1050" dirty="0"/>
                <a:t>increasing the supply of teachers with high quality leadership skills who can fill available leadership positions, </a:t>
              </a:r>
              <a:endParaRPr lang="en-US" sz="1050" dirty="0"/>
            </a:p>
            <a:p>
              <a:r>
                <a:rPr lang="en-US" sz="1050" dirty="0"/>
                <a:t>The FLP was originally intended to run for two cohorts in 2021 and 2022. A program underspend (due mainly to COVID-related factors) allowed the program to run for a </a:t>
              </a:r>
              <a:r>
                <a:rPr lang="en-AU" sz="1050" dirty="0">
                  <a:solidFill>
                    <a:schemeClr val="tx1"/>
                  </a:solidFill>
                </a:rPr>
                <a:t>third cohort in 2023. The evaluation does not examine the third cohort in detail due to time constraints and the original evaluation design</a:t>
              </a:r>
              <a:r>
                <a:rPr lang="en-AU" sz="1000" dirty="0">
                  <a:solidFill>
                    <a:schemeClr val="tx1"/>
                  </a:solidFill>
                </a:rPr>
                <a:t>.</a:t>
              </a:r>
            </a:p>
          </p:txBody>
        </p:sp>
      </p:grpSp>
      <p:pic>
        <p:nvPicPr>
          <p:cNvPr id="14" name="Graphic 13">
            <a:extLst>
              <a:ext uri="{FF2B5EF4-FFF2-40B4-BE49-F238E27FC236}">
                <a16:creationId xmlns:a16="http://schemas.microsoft.com/office/drawing/2014/main" id="{1E68B523-9D79-9108-B061-4FA9928F2171}"/>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55796" y="1158723"/>
            <a:ext cx="266595" cy="251737"/>
          </a:xfrm>
          <a:prstGeom prst="rect">
            <a:avLst/>
          </a:prstGeom>
        </p:spPr>
      </p:pic>
      <p:grpSp>
        <p:nvGrpSpPr>
          <p:cNvPr id="10" name="Group 9" descr="Program design">
            <a:extLst>
              <a:ext uri="{FF2B5EF4-FFF2-40B4-BE49-F238E27FC236}">
                <a16:creationId xmlns:a16="http://schemas.microsoft.com/office/drawing/2014/main" id="{D12583FE-A5E5-92FB-C5C7-CB59B76D31F2}"/>
              </a:ext>
              <a:ext uri="{C183D7F6-B498-43B3-948B-1728B52AA6E4}">
                <adec:decorative xmlns:adec="http://schemas.microsoft.com/office/drawing/2017/decorative" val="0"/>
              </a:ext>
            </a:extLst>
          </p:cNvPr>
          <p:cNvGrpSpPr/>
          <p:nvPr/>
        </p:nvGrpSpPr>
        <p:grpSpPr>
          <a:xfrm>
            <a:off x="5110307" y="1109551"/>
            <a:ext cx="2303515" cy="1522741"/>
            <a:chOff x="5110307" y="1109551"/>
            <a:chExt cx="2303515" cy="1522741"/>
          </a:xfrm>
        </p:grpSpPr>
        <p:sp>
          <p:nvSpPr>
            <p:cNvPr id="11" name="TextBox 10">
              <a:extLst>
                <a:ext uri="{FF2B5EF4-FFF2-40B4-BE49-F238E27FC236}">
                  <a16:creationId xmlns:a16="http://schemas.microsoft.com/office/drawing/2014/main" id="{F0164530-CCA0-D533-0304-C9C651F6617E}"/>
                </a:ext>
              </a:extLst>
            </p:cNvPr>
            <p:cNvSpPr txBox="1"/>
            <p:nvPr/>
          </p:nvSpPr>
          <p:spPr>
            <a:xfrm>
              <a:off x="5110307" y="1109551"/>
              <a:ext cx="2303515" cy="337661"/>
            </a:xfrm>
            <a:prstGeom prst="rect">
              <a:avLst/>
            </a:prstGeom>
            <a:solidFill>
              <a:schemeClr val="accent2"/>
            </a:solidFill>
          </p:spPr>
          <p:txBody>
            <a:bodyPr wrap="square" lIns="503999" rtlCol="0" anchor="ctr">
              <a:noAutofit/>
            </a:bodyPr>
            <a:lstStyle/>
            <a:p>
              <a:r>
                <a:rPr lang="en-US" sz="1200" b="1" dirty="0"/>
                <a:t>Program design</a:t>
              </a:r>
            </a:p>
          </p:txBody>
        </p:sp>
        <p:sp>
          <p:nvSpPr>
            <p:cNvPr id="12" name="TextBox 11">
              <a:extLst>
                <a:ext uri="{FF2B5EF4-FFF2-40B4-BE49-F238E27FC236}">
                  <a16:creationId xmlns:a16="http://schemas.microsoft.com/office/drawing/2014/main" id="{8B535BE8-6F5A-94EE-E7C0-75545FD6A650}"/>
                </a:ext>
              </a:extLst>
            </p:cNvPr>
            <p:cNvSpPr txBox="1"/>
            <p:nvPr/>
          </p:nvSpPr>
          <p:spPr>
            <a:xfrm>
              <a:off x="5110307" y="1524296"/>
              <a:ext cx="2303515" cy="1107996"/>
            </a:xfrm>
            <a:prstGeom prst="rect">
              <a:avLst/>
            </a:prstGeom>
          </p:spPr>
          <p:txBody>
            <a:bodyPr wrap="square" rtlCol="0">
              <a:spAutoFit/>
            </a:bodyPr>
            <a:lstStyle/>
            <a:p>
              <a:pPr algn="l"/>
              <a:r>
                <a:rPr lang="en-US" sz="1100" dirty="0"/>
                <a:t>The FLP is designed to </a:t>
              </a:r>
              <a:r>
                <a:rPr lang="en-US" sz="1100" b="1" dirty="0"/>
                <a:t>equip participants with the skills, knowledge and confidence required to transition to positions of leadership, </a:t>
              </a:r>
              <a:r>
                <a:rPr lang="en-US" sz="1100" dirty="0"/>
                <a:t>either in their schools or another regional or remote school.  </a:t>
              </a:r>
            </a:p>
          </p:txBody>
        </p:sp>
      </p:grpSp>
      <p:pic>
        <p:nvPicPr>
          <p:cNvPr id="15" name="Graphic 14">
            <a:extLst>
              <a:ext uri="{FF2B5EF4-FFF2-40B4-BE49-F238E27FC236}">
                <a16:creationId xmlns:a16="http://schemas.microsoft.com/office/drawing/2014/main" id="{2342DB62-830C-AD30-0A6E-060AFC99F94A}"/>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186780" y="1135235"/>
            <a:ext cx="266595" cy="283516"/>
          </a:xfrm>
          <a:prstGeom prst="rect">
            <a:avLst/>
          </a:prstGeom>
        </p:spPr>
      </p:pic>
      <p:grpSp>
        <p:nvGrpSpPr>
          <p:cNvPr id="28" name="Group 27" descr="Pilot cohorts">
            <a:extLst>
              <a:ext uri="{FF2B5EF4-FFF2-40B4-BE49-F238E27FC236}">
                <a16:creationId xmlns:a16="http://schemas.microsoft.com/office/drawing/2014/main" id="{4A290DAA-0406-281C-1281-E51FE6A1878F}"/>
              </a:ext>
              <a:ext uri="{C183D7F6-B498-43B3-948B-1728B52AA6E4}">
                <adec:decorative xmlns:adec="http://schemas.microsoft.com/office/drawing/2017/decorative" val="0"/>
              </a:ext>
            </a:extLst>
          </p:cNvPr>
          <p:cNvGrpSpPr/>
          <p:nvPr/>
        </p:nvGrpSpPr>
        <p:grpSpPr>
          <a:xfrm>
            <a:off x="7680182" y="1109551"/>
            <a:ext cx="2020488" cy="1769869"/>
            <a:chOff x="7680182" y="1109551"/>
            <a:chExt cx="2020488" cy="1769869"/>
          </a:xfrm>
        </p:grpSpPr>
        <p:sp>
          <p:nvSpPr>
            <p:cNvPr id="13" name="TextBox 12">
              <a:extLst>
                <a:ext uri="{FF2B5EF4-FFF2-40B4-BE49-F238E27FC236}">
                  <a16:creationId xmlns:a16="http://schemas.microsoft.com/office/drawing/2014/main" id="{C0BA1ED3-8581-FC49-8F9F-8AE45877D249}"/>
                </a:ext>
              </a:extLst>
            </p:cNvPr>
            <p:cNvSpPr txBox="1"/>
            <p:nvPr/>
          </p:nvSpPr>
          <p:spPr>
            <a:xfrm>
              <a:off x="7680182" y="1109551"/>
              <a:ext cx="2020488" cy="337661"/>
            </a:xfrm>
            <a:prstGeom prst="rect">
              <a:avLst/>
            </a:prstGeom>
            <a:solidFill>
              <a:schemeClr val="accent2"/>
            </a:solidFill>
          </p:spPr>
          <p:txBody>
            <a:bodyPr wrap="square" lIns="503999" rtlCol="0" anchor="ctr">
              <a:noAutofit/>
            </a:bodyPr>
            <a:lstStyle/>
            <a:p>
              <a:r>
                <a:rPr lang="en-US" sz="1200" b="1"/>
                <a:t>Pilot cohorts</a:t>
              </a:r>
            </a:p>
          </p:txBody>
        </p:sp>
        <p:sp>
          <p:nvSpPr>
            <p:cNvPr id="17" name="TextBox 16">
              <a:extLst>
                <a:ext uri="{FF2B5EF4-FFF2-40B4-BE49-F238E27FC236}">
                  <a16:creationId xmlns:a16="http://schemas.microsoft.com/office/drawing/2014/main" id="{7C1D8673-D4AB-93BD-EC0B-7D05DDE8EDB7}"/>
                </a:ext>
              </a:extLst>
            </p:cNvPr>
            <p:cNvSpPr txBox="1"/>
            <p:nvPr/>
          </p:nvSpPr>
          <p:spPr>
            <a:xfrm>
              <a:off x="7680182" y="1525203"/>
              <a:ext cx="2020488" cy="1354217"/>
            </a:xfrm>
            <a:prstGeom prst="rect">
              <a:avLst/>
            </a:prstGeom>
          </p:spPr>
          <p:txBody>
            <a:bodyPr wrap="square" rtlCol="0">
              <a:spAutoFit/>
            </a:bodyPr>
            <a:lstStyle/>
            <a:p>
              <a:pPr algn="l">
                <a:spcAft>
                  <a:spcPts val="600"/>
                </a:spcAft>
              </a:pPr>
              <a:r>
                <a:rPr lang="en-US" sz="1100" dirty="0"/>
                <a:t>Cohort 1 (2021): 43 teachers from 29 schools across Northern Territory (NT) and Western Australia (WA). </a:t>
              </a:r>
            </a:p>
            <a:p>
              <a:pPr algn="l">
                <a:spcAft>
                  <a:spcPts val="600"/>
                </a:spcAft>
              </a:pPr>
              <a:r>
                <a:rPr lang="en-US" sz="1100" dirty="0"/>
                <a:t>Cohort 2 (2022): 72 teachers from 55 schools across NT, WA and Catholic schools in NSW and QLD. </a:t>
              </a:r>
            </a:p>
          </p:txBody>
        </p:sp>
      </p:grpSp>
      <p:pic>
        <p:nvPicPr>
          <p:cNvPr id="16" name="Graphic 15">
            <a:extLst>
              <a:ext uri="{FF2B5EF4-FFF2-40B4-BE49-F238E27FC236}">
                <a16:creationId xmlns:a16="http://schemas.microsoft.com/office/drawing/2014/main" id="{8152F2B4-F8F4-864E-B80A-82E6530DCFD5}"/>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776749" y="1118405"/>
            <a:ext cx="266594" cy="342000"/>
          </a:xfrm>
          <a:prstGeom prst="rect">
            <a:avLst/>
          </a:prstGeom>
        </p:spPr>
      </p:pic>
      <p:grpSp>
        <p:nvGrpSpPr>
          <p:cNvPr id="32" name="Group 31" descr="Selection criteria">
            <a:extLst>
              <a:ext uri="{FF2B5EF4-FFF2-40B4-BE49-F238E27FC236}">
                <a16:creationId xmlns:a16="http://schemas.microsoft.com/office/drawing/2014/main" id="{DA975143-393F-1980-4F03-A3AC92132BCA}"/>
              </a:ext>
              <a:ext uri="{C183D7F6-B498-43B3-948B-1728B52AA6E4}">
                <adec:decorative xmlns:adec="http://schemas.microsoft.com/office/drawing/2017/decorative" val="0"/>
              </a:ext>
            </a:extLst>
          </p:cNvPr>
          <p:cNvGrpSpPr/>
          <p:nvPr/>
        </p:nvGrpSpPr>
        <p:grpSpPr>
          <a:xfrm>
            <a:off x="151218" y="3902196"/>
            <a:ext cx="7938076" cy="2615352"/>
            <a:chOff x="151218" y="3902196"/>
            <a:chExt cx="7938076" cy="2615352"/>
          </a:xfrm>
        </p:grpSpPr>
        <p:grpSp>
          <p:nvGrpSpPr>
            <p:cNvPr id="29" name="Group 28">
              <a:extLst>
                <a:ext uri="{FF2B5EF4-FFF2-40B4-BE49-F238E27FC236}">
                  <a16:creationId xmlns:a16="http://schemas.microsoft.com/office/drawing/2014/main" id="{6D27BD51-02B0-1E27-6FB0-65FCAB4F776D}"/>
                </a:ext>
              </a:extLst>
            </p:cNvPr>
            <p:cNvGrpSpPr/>
            <p:nvPr/>
          </p:nvGrpSpPr>
          <p:grpSpPr>
            <a:xfrm>
              <a:off x="151218" y="3902196"/>
              <a:ext cx="4458568" cy="2169604"/>
              <a:chOff x="151218" y="3902196"/>
              <a:chExt cx="4458568" cy="2169604"/>
            </a:xfrm>
          </p:grpSpPr>
          <p:sp>
            <p:nvSpPr>
              <p:cNvPr id="18" name="TextBox 17">
                <a:extLst>
                  <a:ext uri="{FF2B5EF4-FFF2-40B4-BE49-F238E27FC236}">
                    <a16:creationId xmlns:a16="http://schemas.microsoft.com/office/drawing/2014/main" id="{1CDE573C-4726-0E95-5F97-AB9FA29E31F3}"/>
                  </a:ext>
                </a:extLst>
              </p:cNvPr>
              <p:cNvSpPr txBox="1"/>
              <p:nvPr/>
            </p:nvSpPr>
            <p:spPr>
              <a:xfrm>
                <a:off x="165148" y="3902196"/>
                <a:ext cx="4444637" cy="337661"/>
              </a:xfrm>
              <a:prstGeom prst="rect">
                <a:avLst/>
              </a:prstGeom>
              <a:solidFill>
                <a:schemeClr val="accent2"/>
              </a:solidFill>
            </p:spPr>
            <p:txBody>
              <a:bodyPr wrap="square" lIns="503999" rtlCol="0" anchor="ctr">
                <a:noAutofit/>
              </a:bodyPr>
              <a:lstStyle/>
              <a:p>
                <a:r>
                  <a:rPr lang="en-US" sz="1200" b="1" dirty="0"/>
                  <a:t>Selection criteria</a:t>
                </a:r>
              </a:p>
            </p:txBody>
          </p:sp>
          <p:sp>
            <p:nvSpPr>
              <p:cNvPr id="25" name="Rectangle 24">
                <a:extLst>
                  <a:ext uri="{FF2B5EF4-FFF2-40B4-BE49-F238E27FC236}">
                    <a16:creationId xmlns:a16="http://schemas.microsoft.com/office/drawing/2014/main" id="{AF094685-FF0A-82B9-1FAD-01849FF8E301}"/>
                  </a:ext>
                </a:extLst>
              </p:cNvPr>
              <p:cNvSpPr/>
              <p:nvPr/>
            </p:nvSpPr>
            <p:spPr>
              <a:xfrm>
                <a:off x="151218" y="4286696"/>
                <a:ext cx="2683382" cy="1615827"/>
              </a:xfrm>
              <a:prstGeom prst="rect">
                <a:avLst/>
              </a:prstGeom>
            </p:spPr>
            <p:txBody>
              <a:bodyPr wrap="square">
                <a:spAutoFit/>
              </a:bodyPr>
              <a:lstStyle/>
              <a:p>
                <a:r>
                  <a:rPr lang="en-US" sz="1100"/>
                  <a:t>Teachers must have:</a:t>
                </a:r>
              </a:p>
              <a:p>
                <a:endParaRPr lang="en-US" sz="1100"/>
              </a:p>
              <a:p>
                <a:pPr marL="171450" indent="-171450">
                  <a:buClr>
                    <a:schemeClr val="tx2"/>
                  </a:buClr>
                  <a:buSzPct val="100000"/>
                  <a:buFont typeface="Arial" panose="020B0604020202020204" pitchFamily="34" charset="0"/>
                  <a:buChar char="•"/>
                </a:pPr>
                <a:r>
                  <a:rPr lang="en-US" sz="1100"/>
                  <a:t>2+ years of teaching experience</a:t>
                </a:r>
              </a:p>
              <a:p>
                <a:pPr marL="171450" indent="-171450">
                  <a:buClr>
                    <a:schemeClr val="tx2"/>
                  </a:buClr>
                  <a:buSzPct val="100000"/>
                  <a:buFont typeface="Arial" panose="020B0604020202020204" pitchFamily="34" charset="0"/>
                  <a:buChar char="•"/>
                </a:pPr>
                <a:r>
                  <a:rPr lang="en-US" sz="1100"/>
                  <a:t>Aspirations and motivation to move into a leadership position</a:t>
                </a:r>
              </a:p>
              <a:p>
                <a:pPr marL="171450" indent="-171450">
                  <a:buClr>
                    <a:schemeClr val="tx2"/>
                  </a:buClr>
                  <a:buSzPct val="100000"/>
                  <a:buFont typeface="Arial" panose="020B0604020202020204" pitchFamily="34" charset="0"/>
                  <a:buChar char="•"/>
                </a:pPr>
                <a:r>
                  <a:rPr lang="en-US" sz="1100"/>
                  <a:t>Willingness to live and work in outer regional, remote and very remote communities</a:t>
                </a:r>
              </a:p>
              <a:p>
                <a:pPr marL="171450" indent="-171450">
                  <a:buClr>
                    <a:schemeClr val="tx2"/>
                  </a:buClr>
                  <a:buSzPct val="100000"/>
                  <a:buFont typeface="Arial" panose="020B0604020202020204" pitchFamily="34" charset="0"/>
                  <a:buChar char="•"/>
                </a:pPr>
                <a:r>
                  <a:rPr lang="en-US" sz="1100"/>
                  <a:t>Written endorsement from their school principal to participate in the program</a:t>
                </a:r>
              </a:p>
            </p:txBody>
          </p:sp>
          <p:sp>
            <p:nvSpPr>
              <p:cNvPr id="24" name="Rectangle 23">
                <a:extLst>
                  <a:ext uri="{FF2B5EF4-FFF2-40B4-BE49-F238E27FC236}">
                    <a16:creationId xmlns:a16="http://schemas.microsoft.com/office/drawing/2014/main" id="{F3201AD3-4315-1D4C-0964-D540EE845EE5}"/>
                  </a:ext>
                </a:extLst>
              </p:cNvPr>
              <p:cNvSpPr/>
              <p:nvPr/>
            </p:nvSpPr>
            <p:spPr>
              <a:xfrm>
                <a:off x="2741726" y="4286696"/>
                <a:ext cx="1868060" cy="1785104"/>
              </a:xfrm>
              <a:prstGeom prst="rect">
                <a:avLst/>
              </a:prstGeom>
            </p:spPr>
            <p:txBody>
              <a:bodyPr wrap="square">
                <a:spAutoFit/>
              </a:bodyPr>
              <a:lstStyle/>
              <a:p>
                <a:r>
                  <a:rPr lang="en-US" sz="1100" dirty="0"/>
                  <a:t>Teachers must work at:  </a:t>
                </a:r>
              </a:p>
              <a:p>
                <a:endParaRPr lang="en-US" sz="1100" dirty="0"/>
              </a:p>
              <a:p>
                <a:pPr marL="171450" indent="-171450">
                  <a:buClr>
                    <a:schemeClr val="tx2"/>
                  </a:buClr>
                  <a:buFont typeface="Arial" panose="020B0604020202020204" pitchFamily="34" charset="0"/>
                  <a:buChar char="•"/>
                </a:pPr>
                <a:r>
                  <a:rPr lang="en-US" sz="1100" dirty="0"/>
                  <a:t>Schools that are classified outer regional, remote or very remote</a:t>
                </a:r>
                <a:endParaRPr lang="en-US" sz="1100" b="1" dirty="0"/>
              </a:p>
              <a:p>
                <a:pPr marL="171450" indent="-171450">
                  <a:buClr>
                    <a:schemeClr val="tx2"/>
                  </a:buClr>
                  <a:buFont typeface="Arial" panose="020B0604020202020204" pitchFamily="34" charset="0"/>
                  <a:buChar char="•"/>
                </a:pPr>
                <a:r>
                  <a:rPr lang="en-US" sz="1100" dirty="0"/>
                  <a:t>Schools that have an Index of Community Socio-Educational Advantage (ICSEA) score of less than 1000</a:t>
                </a:r>
              </a:p>
            </p:txBody>
          </p:sp>
        </p:grpSp>
        <p:sp>
          <p:nvSpPr>
            <p:cNvPr id="7" name="TextBox 6">
              <a:extLst>
                <a:ext uri="{FF2B5EF4-FFF2-40B4-BE49-F238E27FC236}">
                  <a16:creationId xmlns:a16="http://schemas.microsoft.com/office/drawing/2014/main" id="{AAC806F6-55B9-89BA-6B90-350D556F8306}"/>
                </a:ext>
              </a:extLst>
            </p:cNvPr>
            <p:cNvSpPr txBox="1"/>
            <p:nvPr/>
          </p:nvSpPr>
          <p:spPr>
            <a:xfrm>
              <a:off x="165148" y="6148216"/>
              <a:ext cx="7924146" cy="369332"/>
            </a:xfrm>
            <a:prstGeom prst="rect">
              <a:avLst/>
            </a:prstGeom>
          </p:spPr>
          <p:txBody>
            <a:bodyPr wrap="square" rtlCol="0">
              <a:spAutoFit/>
            </a:bodyPr>
            <a:lstStyle/>
            <a:p>
              <a:pPr>
                <a:spcAft>
                  <a:spcPts val="600"/>
                </a:spcAft>
              </a:pPr>
              <a:r>
                <a:rPr lang="en-US" sz="900" dirty="0"/>
                <a:t>* Using the ABS classification, eligibility is open to ‘outer regional’, ‘remote’ and ‘very remote’ locations. A small number of schools from ‘inner regional’ locations have also been granted special dispensation to participate in the program based on their characteristics.  </a:t>
              </a:r>
              <a:endParaRPr lang="en-AU" sz="900" dirty="0"/>
            </a:p>
          </p:txBody>
        </p:sp>
      </p:grpSp>
      <p:pic>
        <p:nvPicPr>
          <p:cNvPr id="21" name="Graphic 20">
            <a:extLst>
              <a:ext uri="{FF2B5EF4-FFF2-40B4-BE49-F238E27FC236}">
                <a16:creationId xmlns:a16="http://schemas.microsoft.com/office/drawing/2014/main" id="{23CB488F-8A49-4C77-8785-15F1301F47A6}"/>
              </a:ext>
              <a:ext uri="{C183D7F6-B498-43B3-948B-1728B52AA6E4}">
                <adec:decorative xmlns:adec="http://schemas.microsoft.com/office/drawing/2017/decorative" val="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34886" y="3949449"/>
            <a:ext cx="233168" cy="231015"/>
          </a:xfrm>
          <a:prstGeom prst="rect">
            <a:avLst/>
          </a:prstGeom>
        </p:spPr>
      </p:pic>
      <p:grpSp>
        <p:nvGrpSpPr>
          <p:cNvPr id="30" name="Group 29" descr="Content and delivery">
            <a:extLst>
              <a:ext uri="{FF2B5EF4-FFF2-40B4-BE49-F238E27FC236}">
                <a16:creationId xmlns:a16="http://schemas.microsoft.com/office/drawing/2014/main" id="{C044ACBC-83BF-0F41-56BB-1598BCD81569}"/>
              </a:ext>
              <a:ext uri="{C183D7F6-B498-43B3-948B-1728B52AA6E4}">
                <adec:decorative xmlns:adec="http://schemas.microsoft.com/office/drawing/2017/decorative" val="0"/>
              </a:ext>
            </a:extLst>
          </p:cNvPr>
          <p:cNvGrpSpPr/>
          <p:nvPr/>
        </p:nvGrpSpPr>
        <p:grpSpPr>
          <a:xfrm>
            <a:off x="4821328" y="3902196"/>
            <a:ext cx="2799739" cy="2313170"/>
            <a:chOff x="4821328" y="3902196"/>
            <a:chExt cx="2799739" cy="2313170"/>
          </a:xfrm>
        </p:grpSpPr>
        <p:sp>
          <p:nvSpPr>
            <p:cNvPr id="19" name="TextBox 18">
              <a:extLst>
                <a:ext uri="{FF2B5EF4-FFF2-40B4-BE49-F238E27FC236}">
                  <a16:creationId xmlns:a16="http://schemas.microsoft.com/office/drawing/2014/main" id="{8025DD56-131D-17C4-57AB-A9CB88A0BFBB}"/>
                </a:ext>
              </a:extLst>
            </p:cNvPr>
            <p:cNvSpPr txBox="1"/>
            <p:nvPr/>
          </p:nvSpPr>
          <p:spPr>
            <a:xfrm>
              <a:off x="4821329" y="3902196"/>
              <a:ext cx="2303515" cy="337661"/>
            </a:xfrm>
            <a:prstGeom prst="rect">
              <a:avLst/>
            </a:prstGeom>
            <a:solidFill>
              <a:schemeClr val="accent2"/>
            </a:solidFill>
          </p:spPr>
          <p:txBody>
            <a:bodyPr wrap="square" lIns="503999" rtlCol="0" anchor="ctr">
              <a:noAutofit/>
            </a:bodyPr>
            <a:lstStyle/>
            <a:p>
              <a:r>
                <a:rPr lang="en-US" sz="1200" b="1"/>
                <a:t>Content and delivery</a:t>
              </a:r>
            </a:p>
          </p:txBody>
        </p:sp>
        <p:sp>
          <p:nvSpPr>
            <p:cNvPr id="26" name="TextBox 25">
              <a:extLst>
                <a:ext uri="{FF2B5EF4-FFF2-40B4-BE49-F238E27FC236}">
                  <a16:creationId xmlns:a16="http://schemas.microsoft.com/office/drawing/2014/main" id="{172970AD-DB5C-6331-9A8E-443F0D964C23}"/>
                </a:ext>
              </a:extLst>
            </p:cNvPr>
            <p:cNvSpPr txBox="1"/>
            <p:nvPr/>
          </p:nvSpPr>
          <p:spPr>
            <a:xfrm>
              <a:off x="4821329" y="4236169"/>
              <a:ext cx="2569876" cy="1107996"/>
            </a:xfrm>
            <a:prstGeom prst="rect">
              <a:avLst/>
            </a:prstGeom>
          </p:spPr>
          <p:txBody>
            <a:bodyPr wrap="square" rtlCol="0">
              <a:spAutoFit/>
            </a:bodyPr>
            <a:lstStyle/>
            <a:p>
              <a:r>
                <a:rPr lang="en-US" sz="1100" dirty="0"/>
                <a:t>The one-year program includes:</a:t>
              </a:r>
            </a:p>
            <a:p>
              <a:pPr marL="171450" indent="-171450">
                <a:buClr>
                  <a:schemeClr val="tx2"/>
                </a:buClr>
                <a:buFont typeface="Arial" panose="020B0604020202020204" pitchFamily="34" charset="0"/>
                <a:buChar char="•"/>
              </a:pPr>
              <a:r>
                <a:rPr lang="en-US" sz="1100" dirty="0"/>
                <a:t>Four intensive workshops and peer networking</a:t>
              </a:r>
            </a:p>
            <a:p>
              <a:pPr marL="171450" indent="-171450">
                <a:buClr>
                  <a:schemeClr val="tx2"/>
                </a:buClr>
                <a:buFont typeface="Arial" panose="020B0604020202020204" pitchFamily="34" charset="0"/>
                <a:buChar char="•"/>
              </a:pPr>
              <a:r>
                <a:rPr lang="en-US" sz="1100" dirty="0"/>
                <a:t>Coaching and one-to-one support</a:t>
              </a:r>
            </a:p>
            <a:p>
              <a:pPr marL="171450" indent="-171450">
                <a:buClr>
                  <a:schemeClr val="tx2"/>
                </a:buClr>
                <a:buFont typeface="Arial" panose="020B0604020202020204" pitchFamily="34" charset="0"/>
                <a:buChar char="•"/>
              </a:pPr>
              <a:r>
                <a:rPr lang="en-US" sz="1100" dirty="0"/>
                <a:t>Individual school innovation projects</a:t>
              </a:r>
            </a:p>
            <a:p>
              <a:pPr marL="171450" indent="-171450">
                <a:buClr>
                  <a:schemeClr val="tx2"/>
                </a:buClr>
                <a:buFont typeface="Arial" panose="020B0604020202020204" pitchFamily="34" charset="0"/>
                <a:buChar char="•"/>
              </a:pPr>
              <a:r>
                <a:rPr lang="en-US" sz="1100" dirty="0"/>
                <a:t>TFA’s Leadership Competency Framework </a:t>
              </a:r>
            </a:p>
          </p:txBody>
        </p:sp>
        <p:sp>
          <p:nvSpPr>
            <p:cNvPr id="8" name="TextBox 7">
              <a:extLst>
                <a:ext uri="{FF2B5EF4-FFF2-40B4-BE49-F238E27FC236}">
                  <a16:creationId xmlns:a16="http://schemas.microsoft.com/office/drawing/2014/main" id="{C46FBFA6-EAD2-31F4-3D4F-98A3630818A0}"/>
                </a:ext>
              </a:extLst>
            </p:cNvPr>
            <p:cNvSpPr txBox="1"/>
            <p:nvPr/>
          </p:nvSpPr>
          <p:spPr>
            <a:xfrm>
              <a:off x="4821328" y="5276647"/>
              <a:ext cx="2799739" cy="938719"/>
            </a:xfrm>
            <a:prstGeom prst="rect">
              <a:avLst/>
            </a:prstGeom>
          </p:spPr>
          <p:txBody>
            <a:bodyPr wrap="square" rtlCol="0">
              <a:spAutoFit/>
            </a:bodyPr>
            <a:lstStyle/>
            <a:p>
              <a:r>
                <a:rPr lang="en-US" sz="1100"/>
                <a:t>Content is intended to:</a:t>
              </a:r>
            </a:p>
            <a:p>
              <a:pPr marL="171450" indent="-171450">
                <a:buClr>
                  <a:schemeClr val="tx2"/>
                </a:buClr>
                <a:buFont typeface="Arial" panose="020B0604020202020204" pitchFamily="34" charset="0"/>
                <a:buChar char="•"/>
              </a:pPr>
              <a:r>
                <a:rPr lang="en-US" sz="1100"/>
                <a:t>Align with Principal and Teaching Standards</a:t>
              </a:r>
            </a:p>
            <a:p>
              <a:pPr marL="171450" indent="-171450">
                <a:buClr>
                  <a:schemeClr val="tx2"/>
                </a:buClr>
                <a:buFont typeface="Arial" panose="020B0604020202020204" pitchFamily="34" charset="0"/>
                <a:buChar char="•"/>
              </a:pPr>
              <a:r>
                <a:rPr lang="en-US" sz="1100"/>
                <a:t>Reflect best practice</a:t>
              </a:r>
            </a:p>
            <a:p>
              <a:pPr marL="171450" indent="-171450">
                <a:buClr>
                  <a:schemeClr val="tx2"/>
                </a:buClr>
                <a:buFont typeface="Arial" panose="020B0604020202020204" pitchFamily="34" charset="0"/>
                <a:buChar char="•"/>
              </a:pPr>
              <a:r>
                <a:rPr lang="en-US" sz="1100"/>
                <a:t>Be flexible to participant needs</a:t>
              </a:r>
            </a:p>
            <a:p>
              <a:pPr algn="l">
                <a:spcAft>
                  <a:spcPts val="600"/>
                </a:spcAft>
              </a:pPr>
              <a:endParaRPr lang="en-US" sz="1100"/>
            </a:p>
          </p:txBody>
        </p:sp>
      </p:grpSp>
      <p:pic>
        <p:nvPicPr>
          <p:cNvPr id="22" name="Graphic 21">
            <a:extLst>
              <a:ext uri="{FF2B5EF4-FFF2-40B4-BE49-F238E27FC236}">
                <a16:creationId xmlns:a16="http://schemas.microsoft.com/office/drawing/2014/main" id="{E0CD3A28-54CA-2144-E7EA-67A651BE5A78}"/>
              </a:ext>
              <a:ext uri="{C183D7F6-B498-43B3-948B-1728B52AA6E4}">
                <adec:decorative xmlns:adec="http://schemas.microsoft.com/office/drawing/2017/decorative" val="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4921802" y="3940193"/>
            <a:ext cx="248940" cy="240570"/>
          </a:xfrm>
          <a:prstGeom prst="rect">
            <a:avLst/>
          </a:prstGeom>
        </p:spPr>
      </p:pic>
      <p:grpSp>
        <p:nvGrpSpPr>
          <p:cNvPr id="31" name="Group 30" descr="Progress">
            <a:extLst>
              <a:ext uri="{FF2B5EF4-FFF2-40B4-BE49-F238E27FC236}">
                <a16:creationId xmlns:a16="http://schemas.microsoft.com/office/drawing/2014/main" id="{0188E80F-0CBF-5086-3C8B-849FB9AE5A51}"/>
              </a:ext>
              <a:ext uri="{C183D7F6-B498-43B3-948B-1728B52AA6E4}">
                <adec:decorative xmlns:adec="http://schemas.microsoft.com/office/drawing/2017/decorative" val="0"/>
              </a:ext>
            </a:extLst>
          </p:cNvPr>
          <p:cNvGrpSpPr/>
          <p:nvPr/>
        </p:nvGrpSpPr>
        <p:grpSpPr>
          <a:xfrm>
            <a:off x="7413822" y="3902196"/>
            <a:ext cx="2286848" cy="2353427"/>
            <a:chOff x="7413822" y="3902196"/>
            <a:chExt cx="2286848" cy="2353427"/>
          </a:xfrm>
        </p:grpSpPr>
        <p:sp>
          <p:nvSpPr>
            <p:cNvPr id="20" name="TextBox 19">
              <a:extLst>
                <a:ext uri="{FF2B5EF4-FFF2-40B4-BE49-F238E27FC236}">
                  <a16:creationId xmlns:a16="http://schemas.microsoft.com/office/drawing/2014/main" id="{45F05910-1E41-E2DE-EC25-585B16F08132}"/>
                </a:ext>
              </a:extLst>
            </p:cNvPr>
            <p:cNvSpPr txBox="1"/>
            <p:nvPr/>
          </p:nvSpPr>
          <p:spPr>
            <a:xfrm>
              <a:off x="7413822" y="3902196"/>
              <a:ext cx="2286848" cy="337661"/>
            </a:xfrm>
            <a:prstGeom prst="rect">
              <a:avLst/>
            </a:prstGeom>
            <a:solidFill>
              <a:schemeClr val="accent2"/>
            </a:solidFill>
          </p:spPr>
          <p:txBody>
            <a:bodyPr wrap="square" lIns="503999" rtlCol="0" anchor="ctr">
              <a:noAutofit/>
            </a:bodyPr>
            <a:lstStyle/>
            <a:p>
              <a:r>
                <a:rPr lang="en-US" sz="1200" b="1"/>
                <a:t>Progress</a:t>
              </a:r>
            </a:p>
          </p:txBody>
        </p:sp>
        <p:sp>
          <p:nvSpPr>
            <p:cNvPr id="27" name="TextBox 26">
              <a:extLst>
                <a:ext uri="{FF2B5EF4-FFF2-40B4-BE49-F238E27FC236}">
                  <a16:creationId xmlns:a16="http://schemas.microsoft.com/office/drawing/2014/main" id="{C66DB859-2A90-CF39-B33A-1148B7EFA434}"/>
                </a:ext>
              </a:extLst>
            </p:cNvPr>
            <p:cNvSpPr txBox="1"/>
            <p:nvPr/>
          </p:nvSpPr>
          <p:spPr>
            <a:xfrm>
              <a:off x="7413822" y="4239687"/>
              <a:ext cx="2286848" cy="2015936"/>
            </a:xfrm>
            <a:prstGeom prst="rect">
              <a:avLst/>
            </a:prstGeom>
          </p:spPr>
          <p:txBody>
            <a:bodyPr wrap="square" rtlCol="0">
              <a:spAutoFit/>
            </a:bodyPr>
            <a:lstStyle/>
            <a:p>
              <a:pPr algn="l">
                <a:spcAft>
                  <a:spcPts val="600"/>
                </a:spcAft>
              </a:pPr>
              <a:r>
                <a:rPr lang="en-US" sz="1100"/>
                <a:t>Two cohorts have successfully completed the program to date and a third cohort is currently underway. </a:t>
              </a:r>
            </a:p>
            <a:p>
              <a:pPr algn="l">
                <a:spcAft>
                  <a:spcPts val="600"/>
                </a:spcAft>
              </a:pPr>
              <a:r>
                <a:rPr lang="en-US" sz="1100"/>
                <a:t>The program faced some initial challenges due to COVID-19, however, has since gone on to improve and iterate its in-person delivery. </a:t>
              </a:r>
            </a:p>
            <a:p>
              <a:pPr>
                <a:spcAft>
                  <a:spcPts val="600"/>
                </a:spcAft>
              </a:pPr>
              <a:r>
                <a:rPr lang="en-US" sz="1100"/>
                <a:t>We have seen positive outcomes from the program from the first two cohorts.</a:t>
              </a:r>
            </a:p>
            <a:p>
              <a:pPr algn="l">
                <a:spcAft>
                  <a:spcPts val="600"/>
                </a:spcAft>
              </a:pPr>
              <a:endParaRPr lang="en-US" sz="1100"/>
            </a:p>
          </p:txBody>
        </p:sp>
      </p:grpSp>
      <p:pic>
        <p:nvPicPr>
          <p:cNvPr id="23" name="Graphic 22">
            <a:extLst>
              <a:ext uri="{FF2B5EF4-FFF2-40B4-BE49-F238E27FC236}">
                <a16:creationId xmlns:a16="http://schemas.microsoft.com/office/drawing/2014/main" id="{C23A3E7E-B4E1-FD2F-BCC9-6D432862072B}"/>
              </a:ext>
              <a:ext uri="{C183D7F6-B498-43B3-948B-1728B52AA6E4}">
                <adec:decorative xmlns:adec="http://schemas.microsoft.com/office/drawing/2017/decorative" val="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7487770" y="3942655"/>
            <a:ext cx="266593" cy="275682"/>
          </a:xfrm>
          <a:prstGeom prst="rect">
            <a:avLst/>
          </a:prstGeom>
        </p:spPr>
      </p:pic>
      <p:sp>
        <p:nvSpPr>
          <p:cNvPr id="3" name="Slide Number Placeholder 2">
            <a:extLst>
              <a:ext uri="{FF2B5EF4-FFF2-40B4-BE49-F238E27FC236}">
                <a16:creationId xmlns:a16="http://schemas.microsoft.com/office/drawing/2014/main" id="{4073E8CB-91A0-B7A3-C288-CDE643459188}"/>
              </a:ext>
            </a:extLst>
          </p:cNvPr>
          <p:cNvSpPr>
            <a:spLocks noGrp="1"/>
          </p:cNvSpPr>
          <p:nvPr>
            <p:ph type="sldNum" sz="quarter" idx="11"/>
          </p:nvPr>
        </p:nvSpPr>
        <p:spPr>
          <a:xfrm>
            <a:off x="9398263" y="6317700"/>
            <a:ext cx="335678" cy="365125"/>
          </a:xfrm>
        </p:spPr>
        <p:txBody>
          <a:bodyPr/>
          <a:lstStyle/>
          <a:p>
            <a:fld id="{2ED7E6EB-FFB6-2B46-ABEA-442EF21ADA9F}" type="slidenum">
              <a:rPr lang="en-US" smtClean="0"/>
              <a:pPr/>
              <a:t>5</a:t>
            </a:fld>
            <a:endParaRPr lang="en-US"/>
          </a:p>
        </p:txBody>
      </p:sp>
    </p:spTree>
    <p:extLst>
      <p:ext uri="{BB962C8B-B14F-4D97-AF65-F5344CB8AC3E}">
        <p14:creationId xmlns:p14="http://schemas.microsoft.com/office/powerpoint/2010/main" val="406396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arallelogram 50">
            <a:extLst>
              <a:ext uri="{FF2B5EF4-FFF2-40B4-BE49-F238E27FC236}">
                <a16:creationId xmlns:a16="http://schemas.microsoft.com/office/drawing/2014/main" id="{38FD5735-0266-31B5-9FCE-E9D94697503F}"/>
              </a:ext>
              <a:ext uri="{C183D7F6-B498-43B3-948B-1728B52AA6E4}">
                <adec:decorative xmlns:adec="http://schemas.microsoft.com/office/drawing/2017/decorative" val="1"/>
              </a:ext>
            </a:extLst>
          </p:cNvPr>
          <p:cNvSpPr/>
          <p:nvPr/>
        </p:nvSpPr>
        <p:spPr>
          <a:xfrm rot="16200000">
            <a:off x="3134211" y="2408106"/>
            <a:ext cx="1094737" cy="977237"/>
          </a:xfrm>
          <a:prstGeom prst="parallelogram">
            <a:avLst>
              <a:gd name="adj" fmla="val 77987"/>
            </a:avLst>
          </a:prstGeom>
          <a:solidFill>
            <a:schemeClr val="tx2">
              <a:lumMod val="40000"/>
              <a:lumOff val="60000"/>
            </a:schemeClr>
          </a:solidFill>
          <a:ln w="9525">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55" name="Parallelogram 54">
            <a:extLst>
              <a:ext uri="{FF2B5EF4-FFF2-40B4-BE49-F238E27FC236}">
                <a16:creationId xmlns:a16="http://schemas.microsoft.com/office/drawing/2014/main" id="{E75ED535-761A-8855-464C-70570493304B}"/>
              </a:ext>
              <a:ext uri="{C183D7F6-B498-43B3-948B-1728B52AA6E4}">
                <adec:decorative xmlns:adec="http://schemas.microsoft.com/office/drawing/2017/decorative" val="1"/>
              </a:ext>
            </a:extLst>
          </p:cNvPr>
          <p:cNvSpPr/>
          <p:nvPr/>
        </p:nvSpPr>
        <p:spPr>
          <a:xfrm flipH="1">
            <a:off x="621057" y="2689942"/>
            <a:ext cx="3540848" cy="758272"/>
          </a:xfrm>
          <a:prstGeom prst="parallelogram">
            <a:avLst>
              <a:gd name="adj" fmla="val 128399"/>
            </a:avLst>
          </a:prstGeom>
          <a:solidFill>
            <a:schemeClr val="tx2">
              <a:lumMod val="20000"/>
              <a:lumOff val="80000"/>
              <a:alpha val="5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57" name="Parallelogram 56">
            <a:extLst>
              <a:ext uri="{FF2B5EF4-FFF2-40B4-BE49-F238E27FC236}">
                <a16:creationId xmlns:a16="http://schemas.microsoft.com/office/drawing/2014/main" id="{BD3D7145-FCA6-1DDF-BC48-A5898227F461}"/>
              </a:ext>
              <a:ext uri="{C183D7F6-B498-43B3-948B-1728B52AA6E4}">
                <adec:decorative xmlns:adec="http://schemas.microsoft.com/office/drawing/2017/decorative" val="1"/>
              </a:ext>
            </a:extLst>
          </p:cNvPr>
          <p:cNvSpPr/>
          <p:nvPr/>
        </p:nvSpPr>
        <p:spPr>
          <a:xfrm rot="16200000">
            <a:off x="368901" y="2943081"/>
            <a:ext cx="1481549" cy="977237"/>
          </a:xfrm>
          <a:prstGeom prst="parallelogram">
            <a:avLst>
              <a:gd name="adj" fmla="val 77987"/>
            </a:avLst>
          </a:prstGeom>
          <a:solidFill>
            <a:schemeClr val="tx2">
              <a:lumMod val="20000"/>
              <a:lumOff val="80000"/>
            </a:schemeClr>
          </a:solidFill>
          <a:ln w="9525">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58" name="Parallelogram 57">
            <a:extLst>
              <a:ext uri="{FF2B5EF4-FFF2-40B4-BE49-F238E27FC236}">
                <a16:creationId xmlns:a16="http://schemas.microsoft.com/office/drawing/2014/main" id="{1E7AD31E-D726-FA38-BCB8-BF2587BCCE55}"/>
              </a:ext>
              <a:ext uri="{C183D7F6-B498-43B3-948B-1728B52AA6E4}">
                <adec:decorative xmlns:adec="http://schemas.microsoft.com/office/drawing/2017/decorative" val="1"/>
              </a:ext>
            </a:extLst>
          </p:cNvPr>
          <p:cNvSpPr/>
          <p:nvPr/>
        </p:nvSpPr>
        <p:spPr>
          <a:xfrm rot="16200000">
            <a:off x="5714408" y="2070656"/>
            <a:ext cx="1094737" cy="977237"/>
          </a:xfrm>
          <a:prstGeom prst="parallelogram">
            <a:avLst>
              <a:gd name="adj" fmla="val 77987"/>
            </a:avLst>
          </a:prstGeom>
          <a:solidFill>
            <a:schemeClr val="tx2">
              <a:lumMod val="60000"/>
              <a:lumOff val="40000"/>
            </a:schemeClr>
          </a:solidFill>
          <a:ln w="9525">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59" name="Parallelogram 58">
            <a:extLst>
              <a:ext uri="{FF2B5EF4-FFF2-40B4-BE49-F238E27FC236}">
                <a16:creationId xmlns:a16="http://schemas.microsoft.com/office/drawing/2014/main" id="{FEFA41E2-709D-933E-133F-E9CBC0975A9E}"/>
              </a:ext>
              <a:ext uri="{C183D7F6-B498-43B3-948B-1728B52AA6E4}">
                <adec:decorative xmlns:adec="http://schemas.microsoft.com/office/drawing/2017/decorative" val="1"/>
              </a:ext>
            </a:extLst>
          </p:cNvPr>
          <p:cNvSpPr/>
          <p:nvPr/>
        </p:nvSpPr>
        <p:spPr>
          <a:xfrm flipH="1">
            <a:off x="3201254" y="2352492"/>
            <a:ext cx="3540848" cy="758272"/>
          </a:xfrm>
          <a:prstGeom prst="parallelogram">
            <a:avLst>
              <a:gd name="adj" fmla="val 128399"/>
            </a:avLst>
          </a:prstGeom>
          <a:solidFill>
            <a:schemeClr val="tx2">
              <a:lumMod val="40000"/>
              <a:lumOff val="60000"/>
              <a:alpha val="5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61" name="Parallelogram 60">
            <a:extLst>
              <a:ext uri="{FF2B5EF4-FFF2-40B4-BE49-F238E27FC236}">
                <a16:creationId xmlns:a16="http://schemas.microsoft.com/office/drawing/2014/main" id="{1260C856-F9CF-A654-4730-4A19999903F5}"/>
              </a:ext>
              <a:ext uri="{C183D7F6-B498-43B3-948B-1728B52AA6E4}">
                <adec:decorative xmlns:adec="http://schemas.microsoft.com/office/drawing/2017/decorative" val="1"/>
              </a:ext>
            </a:extLst>
          </p:cNvPr>
          <p:cNvSpPr/>
          <p:nvPr/>
        </p:nvSpPr>
        <p:spPr>
          <a:xfrm flipH="1">
            <a:off x="5773158" y="1997727"/>
            <a:ext cx="3540848" cy="758272"/>
          </a:xfrm>
          <a:prstGeom prst="parallelogram">
            <a:avLst>
              <a:gd name="adj" fmla="val 128399"/>
            </a:avLst>
          </a:prstGeom>
          <a:solidFill>
            <a:schemeClr val="tx2">
              <a:lumMod val="60000"/>
              <a:lumOff val="40000"/>
              <a:alpha val="50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62" name="Up Arrow 61">
            <a:extLst>
              <a:ext uri="{FF2B5EF4-FFF2-40B4-BE49-F238E27FC236}">
                <a16:creationId xmlns:a16="http://schemas.microsoft.com/office/drawing/2014/main" id="{45512B5E-D007-1E71-6077-B12B3C49575C}"/>
              </a:ext>
              <a:ext uri="{C183D7F6-B498-43B3-948B-1728B52AA6E4}">
                <adec:decorative xmlns:adec="http://schemas.microsoft.com/office/drawing/2017/decorative" val="1"/>
              </a:ext>
            </a:extLst>
          </p:cNvPr>
          <p:cNvSpPr/>
          <p:nvPr/>
        </p:nvSpPr>
        <p:spPr>
          <a:xfrm>
            <a:off x="8032842" y="1398890"/>
            <a:ext cx="1620000" cy="976338"/>
          </a:xfrm>
          <a:prstGeom prst="upArrow">
            <a:avLst>
              <a:gd name="adj1" fmla="val 61381"/>
              <a:gd name="adj2" fmla="val 66377"/>
            </a:avLst>
          </a:prstGeom>
          <a:solidFill>
            <a:schemeClr val="tx2"/>
          </a:solidFill>
          <a:ln w="9525">
            <a:solidFill>
              <a:schemeClr val="bg1"/>
            </a:solidFill>
          </a:ln>
          <a:effectLst/>
          <a:scene3d>
            <a:camera prst="isometricLeftDown">
              <a:rot lat="2100000" lon="3210000" rev="0"/>
            </a:camera>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5" name="Text Placeholder 4">
            <a:extLst>
              <a:ext uri="{FF2B5EF4-FFF2-40B4-BE49-F238E27FC236}">
                <a16:creationId xmlns:a16="http://schemas.microsoft.com/office/drawing/2014/main" id="{56BA3557-C567-3D4E-BD30-91A5AE540CF8}"/>
              </a:ext>
            </a:extLst>
          </p:cNvPr>
          <p:cNvSpPr>
            <a:spLocks noGrp="1"/>
          </p:cNvSpPr>
          <p:nvPr>
            <p:ph type="title" idx="4294967295"/>
          </p:nvPr>
        </p:nvSpPr>
        <p:spPr>
          <a:xfrm>
            <a:off x="147638" y="117475"/>
            <a:ext cx="9480550" cy="415925"/>
          </a:xfrm>
          <a:prstGeom prst="rect">
            <a:avLst/>
          </a:prstGeom>
          <a:noFill/>
          <a:ln>
            <a:noFill/>
            <a:prstDash/>
          </a:ln>
          <a:effectLst/>
        </p:spPr>
        <p:txBody>
          <a:bodyPr rot="0" spcFirstLastPara="0" vertOverflow="overflow" horzOverflow="overflow" vert="horz" wrap="square" lIns="0" tIns="4572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mn-lt"/>
                <a:ea typeface="+mn-ea"/>
                <a:cs typeface="Arial Narrow"/>
              </a:rPr>
              <a:t>Pilot policy and governance</a:t>
            </a:r>
          </a:p>
        </p:txBody>
      </p:sp>
      <p:sp>
        <p:nvSpPr>
          <p:cNvPr id="25" name="Title 1">
            <a:extLst>
              <a:ext uri="{FF2B5EF4-FFF2-40B4-BE49-F238E27FC236}">
                <a16:creationId xmlns:a16="http://schemas.microsoft.com/office/drawing/2014/main" id="{E78F109D-7179-1343-BD0C-2D606910423A}"/>
              </a:ext>
            </a:extLst>
          </p:cNvPr>
          <p:cNvSpPr txBox="1">
            <a:spLocks/>
          </p:cNvSpPr>
          <p:nvPr/>
        </p:nvSpPr>
        <p:spPr>
          <a:xfrm>
            <a:off x="60516" y="555789"/>
            <a:ext cx="9566879" cy="584775"/>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lumMod val="50000"/>
                    <a:lumOff val="50000"/>
                  </a:srgbClr>
                </a:solidFill>
                <a:effectLst/>
                <a:uLnTx/>
                <a:uFillTx/>
                <a:latin typeface="Arial Narrow" charset="0"/>
                <a:ea typeface="+mj-ea"/>
                <a:cs typeface="Times New Roman" charset="0"/>
              </a:rPr>
              <a:t>The FLP was scaffolded well by the Australian Government and TFA. Continuous improvement mechanisms and transparency has supported TFA to iteratively improve the program during implementation and increase the value of the initial investment.</a:t>
            </a:r>
          </a:p>
        </p:txBody>
      </p:sp>
      <p:sp>
        <p:nvSpPr>
          <p:cNvPr id="30" name="Text Placeholder 3">
            <a:extLst>
              <a:ext uri="{FF2B5EF4-FFF2-40B4-BE49-F238E27FC236}">
                <a16:creationId xmlns:a16="http://schemas.microsoft.com/office/drawing/2014/main" id="{86AC81C6-020C-709B-11A0-14807F4CDBEE}"/>
              </a:ext>
            </a:extLst>
          </p:cNvPr>
          <p:cNvSpPr txBox="1">
            <a:spLocks/>
          </p:cNvSpPr>
          <p:nvPr/>
        </p:nvSpPr>
        <p:spPr>
          <a:xfrm>
            <a:off x="1732750" y="3567418"/>
            <a:ext cx="2429155" cy="590349"/>
          </a:xfrm>
          <a:prstGeom prst="rect">
            <a:avLst/>
          </a:prstGeom>
          <a:solidFill>
            <a:srgbClr val="F5C6CD"/>
          </a:solidFill>
          <a:ln w="9525" cap="flat" cmpd="sng" algn="ctr">
            <a:solidFill>
              <a:srgbClr val="F5C6CD"/>
            </a:solidFill>
            <a:prstDash val="solid"/>
            <a:round/>
            <a:headEnd type="none" w="med" len="med"/>
            <a:tailEnd type="none" w="med" len="med"/>
          </a:ln>
        </p:spPr>
        <p:txBody>
          <a:bodyPr vert="horz" wrap="square" lIns="0" tIns="45720" rIns="0" bIns="36000" rtlCol="0" anchor="ctr">
            <a:spAutoFit/>
          </a:bodyPr>
          <a:lst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8001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931B2F"/>
              </a:buClr>
              <a:buSzTx/>
              <a:buFont typeface="Arial" panose="020B0604020202020204" pitchFamily="34" charset="0"/>
              <a:buNone/>
              <a:tabLst/>
              <a:defRPr/>
            </a:pPr>
            <a:r>
              <a:rPr kumimoji="0" lang="en-US" b="1" i="0" u="none" strike="noStrike" kern="1200" cap="none" spc="0" normalizeH="0" baseline="0" noProof="0">
                <a:ln>
                  <a:noFill/>
                </a:ln>
                <a:solidFill>
                  <a:srgbClr val="931B2F"/>
                </a:solidFill>
                <a:effectLst/>
                <a:uLnTx/>
                <a:uFillTx/>
                <a:latin typeface="Arial Narrow"/>
                <a:ea typeface="+mn-ea"/>
                <a:cs typeface="Arial Narrow"/>
              </a:rPr>
              <a:t>The pilot rationale was sound with a clear throughline between objectives and program design</a:t>
            </a:r>
          </a:p>
        </p:txBody>
      </p:sp>
      <p:sp>
        <p:nvSpPr>
          <p:cNvPr id="35" name="Rectangle 34">
            <a:extLst>
              <a:ext uri="{FF2B5EF4-FFF2-40B4-BE49-F238E27FC236}">
                <a16:creationId xmlns:a16="http://schemas.microsoft.com/office/drawing/2014/main" id="{44140543-0937-13BB-5420-14B05EFDE9E5}"/>
              </a:ext>
            </a:extLst>
          </p:cNvPr>
          <p:cNvSpPr/>
          <p:nvPr/>
        </p:nvSpPr>
        <p:spPr>
          <a:xfrm>
            <a:off x="1732748" y="4276972"/>
            <a:ext cx="2429156" cy="1607240"/>
          </a:xfrm>
          <a:prstGeom prst="rect">
            <a:avLst/>
          </a:prstGeom>
          <a:solidFill>
            <a:srgbClr val="FFFFFF"/>
          </a:solidFill>
          <a:ln>
            <a:solidFill>
              <a:schemeClr val="bg2"/>
            </a:solidFill>
          </a:ln>
        </p:spPr>
        <p:txBody>
          <a:bodyPr wrap="square">
            <a:noAutofit/>
          </a:bodyPr>
          <a:lstStyle/>
          <a:p>
            <a:pPr defTabSz="914400">
              <a:defRPr/>
            </a:pPr>
            <a:r>
              <a:rPr kumimoji="0" lang="en-US" sz="1100" b="0" i="0" u="none" strike="noStrike" kern="1200" cap="none" spc="0" normalizeH="0" baseline="0" noProof="0" dirty="0">
                <a:ln>
                  <a:noFill/>
                </a:ln>
                <a:solidFill>
                  <a:srgbClr val="000000"/>
                </a:solidFill>
                <a:effectLst/>
                <a:uLnTx/>
                <a:uFillTx/>
                <a:latin typeface="Arial Narrow"/>
                <a:ea typeface="+mn-ea"/>
                <a:cs typeface="Arial Narrow"/>
              </a:rPr>
              <a:t>The program objectives were logical and align with Government priorities to address a clearly defined challenge.</a:t>
            </a:r>
          </a:p>
          <a:p>
            <a:pPr defTabSz="914400">
              <a:defRPr/>
            </a:pPr>
            <a:endParaRPr kumimoji="0" lang="en-AU" sz="1100" b="0" i="0" u="none" strike="noStrike" kern="0" cap="none" spc="0" normalizeH="0" baseline="0" noProof="0" dirty="0">
              <a:ln>
                <a:noFill/>
              </a:ln>
              <a:solidFill>
                <a:srgbClr val="191919"/>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AU" sz="1100" b="0" i="0" u="none" strike="noStrike" kern="0" cap="none" spc="0" normalizeH="0" baseline="0" noProof="0" dirty="0">
                <a:ln>
                  <a:noFill/>
                </a:ln>
                <a:solidFill>
                  <a:srgbClr val="191919"/>
                </a:solidFill>
                <a:effectLst/>
                <a:uLnTx/>
                <a:uFillTx/>
              </a:rPr>
              <a:t>There was a clear and logical throughline between contracted objectives, designed activities, outputs and outcomes. </a:t>
            </a:r>
          </a:p>
        </p:txBody>
      </p:sp>
      <p:sp>
        <p:nvSpPr>
          <p:cNvPr id="32" name="Rectangle 31">
            <a:extLst>
              <a:ext uri="{FF2B5EF4-FFF2-40B4-BE49-F238E27FC236}">
                <a16:creationId xmlns:a16="http://schemas.microsoft.com/office/drawing/2014/main" id="{8192AC69-1D9B-5B36-C15C-C8E316D12AF2}"/>
              </a:ext>
            </a:extLst>
          </p:cNvPr>
          <p:cNvSpPr/>
          <p:nvPr/>
        </p:nvSpPr>
        <p:spPr>
          <a:xfrm>
            <a:off x="4296361" y="3219368"/>
            <a:ext cx="2454033" cy="938719"/>
          </a:xfrm>
          <a:prstGeom prst="rect">
            <a:avLst/>
          </a:prstGeom>
          <a:solidFill>
            <a:schemeClr val="tx2">
              <a:lumMod val="40000"/>
              <a:lumOff val="60000"/>
            </a:schemeClr>
          </a:solidFill>
          <a:ln w="9525" cap="flat" cmpd="sng" algn="ctr">
            <a:solidFill>
              <a:srgbClr val="F5C6CD"/>
            </a:solidFill>
            <a:prstDash val="solid"/>
            <a:round/>
            <a:headEnd type="none" w="med" len="med"/>
            <a:tailEnd type="none" w="med" len="me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accent4">
                    <a:lumMod val="75000"/>
                  </a:schemeClr>
                </a:solidFill>
                <a:effectLst/>
                <a:uLnTx/>
                <a:uFillTx/>
              </a:rPr>
              <a:t>The pilot design and implementation was informed and iterated with input from the stakeholder advisory group, interim evaluation findings and feedback from participants</a:t>
            </a:r>
          </a:p>
        </p:txBody>
      </p:sp>
      <p:sp>
        <p:nvSpPr>
          <p:cNvPr id="37" name="Rectangle 36">
            <a:extLst>
              <a:ext uri="{FF2B5EF4-FFF2-40B4-BE49-F238E27FC236}">
                <a16:creationId xmlns:a16="http://schemas.microsoft.com/office/drawing/2014/main" id="{DB7EE2D5-16ED-5E42-A44A-8C6799C8E515}"/>
              </a:ext>
            </a:extLst>
          </p:cNvPr>
          <p:cNvSpPr/>
          <p:nvPr/>
        </p:nvSpPr>
        <p:spPr>
          <a:xfrm>
            <a:off x="4296361" y="4244096"/>
            <a:ext cx="2454033" cy="1640116"/>
          </a:xfrm>
          <a:prstGeom prst="rect">
            <a:avLst/>
          </a:prstGeom>
          <a:solidFill>
            <a:srgbClr val="FFFFFF"/>
          </a:solidFill>
          <a:ln>
            <a:solidFill>
              <a:schemeClr val="tx2">
                <a:lumMod val="40000"/>
                <a:lumOff val="60000"/>
              </a:schemeClr>
            </a:solidFill>
          </a:ln>
        </p:spPr>
        <p:txBody>
          <a:bodyPr wrap="square">
            <a:noAutofit/>
          </a:bodyPr>
          <a:lstStyle/>
          <a:p>
            <a:pPr marL="0" marR="0" lvl="0" indent="0" defTabSz="914400" eaLnBrk="1" fontAlgn="auto" latinLnBrk="0" hangingPunct="1">
              <a:lnSpc>
                <a:spcPct val="100000"/>
              </a:lnSpc>
              <a:spcBef>
                <a:spcPts val="0"/>
              </a:spcBef>
              <a:spcAft>
                <a:spcPts val="0"/>
              </a:spcAft>
              <a:buClr>
                <a:srgbClr val="931B2F"/>
              </a:buClr>
              <a:buSzTx/>
              <a:buFontTx/>
              <a:buNone/>
              <a:tabLst/>
              <a:defRPr/>
            </a:pPr>
            <a:r>
              <a:rPr kumimoji="0" lang="en-AU" sz="1100" b="0" i="0" u="none" strike="noStrike" kern="0" cap="none" spc="0" normalizeH="0" baseline="0" noProof="0">
                <a:ln>
                  <a:noFill/>
                </a:ln>
                <a:solidFill>
                  <a:srgbClr val="191919"/>
                </a:solidFill>
                <a:effectLst/>
                <a:uLnTx/>
                <a:uFillTx/>
              </a:rPr>
              <a:t>The FLP contract established sound parameters for program governance that TFA translated into a stakeholder advisory group that largely informed the pilot’s design. TFA consistently sought and implemented feedback from participants, principals and staff and used findings and recommendations from previous evaluation reports to improve delivery.</a:t>
            </a:r>
          </a:p>
          <a:p>
            <a:pPr marL="0" marR="0" lvl="0" indent="0" defTabSz="914400" eaLnBrk="1" fontAlgn="auto" latinLnBrk="0" hangingPunct="1">
              <a:lnSpc>
                <a:spcPct val="100000"/>
              </a:lnSpc>
              <a:spcBef>
                <a:spcPts val="0"/>
              </a:spcBef>
              <a:spcAft>
                <a:spcPts val="0"/>
              </a:spcAft>
              <a:buClr>
                <a:srgbClr val="931B2F"/>
              </a:buClr>
              <a:buSzTx/>
              <a:buFontTx/>
              <a:buNone/>
              <a:tabLst/>
              <a:defRPr/>
            </a:pPr>
            <a:endParaRPr kumimoji="0" lang="en-US" sz="1100" b="0" i="0" u="none" strike="noStrike" kern="0" cap="none" spc="0" normalizeH="0" baseline="0" noProof="0">
              <a:ln>
                <a:noFill/>
              </a:ln>
              <a:solidFill>
                <a:srgbClr val="000000"/>
              </a:solidFill>
              <a:effectLst/>
              <a:uLnTx/>
              <a:uFillTx/>
            </a:endParaRPr>
          </a:p>
        </p:txBody>
      </p:sp>
      <p:sp>
        <p:nvSpPr>
          <p:cNvPr id="42" name="Rectangle 41">
            <a:extLst>
              <a:ext uri="{FF2B5EF4-FFF2-40B4-BE49-F238E27FC236}">
                <a16:creationId xmlns:a16="http://schemas.microsoft.com/office/drawing/2014/main" id="{6200A876-9B8D-0C5E-B5FF-93A0FA8A38D1}"/>
              </a:ext>
            </a:extLst>
          </p:cNvPr>
          <p:cNvSpPr/>
          <p:nvPr/>
        </p:nvSpPr>
        <p:spPr>
          <a:xfrm>
            <a:off x="6884851" y="2963289"/>
            <a:ext cx="2454032" cy="1107996"/>
          </a:xfrm>
          <a:prstGeom prst="rect">
            <a:avLst/>
          </a:prstGeom>
          <a:solidFill>
            <a:schemeClr val="tx2">
              <a:lumMod val="20000"/>
              <a:lumOff val="80000"/>
            </a:schemeClr>
          </a:solidFill>
          <a:ln w="9525" cap="flat" cmpd="sng" algn="ctr">
            <a:solidFill>
              <a:srgbClr val="F5C6CD"/>
            </a:solidFill>
            <a:prstDash val="solid"/>
            <a:round/>
            <a:headEnd type="none" w="med" len="med"/>
            <a:tailEnd type="none" w="med" len="me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chemeClr val="accent4">
                  <a:lumMod val="75000"/>
                </a:scheme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chemeClr val="accent4">
                    <a:lumMod val="75000"/>
                  </a:schemeClr>
                </a:solidFill>
                <a:effectLst/>
                <a:uLnTx/>
                <a:uFillTx/>
              </a:rPr>
              <a:t>The program was likely over-budgeted, however transparency and openness of communication enabled TFA to deliver an extra cohort under the initial budget.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chemeClr val="accent4">
                  <a:lumMod val="75000"/>
                </a:schemeClr>
              </a:solidFill>
              <a:effectLst/>
              <a:uLnTx/>
              <a:uFillTx/>
            </a:endParaRPr>
          </a:p>
        </p:txBody>
      </p:sp>
      <p:sp>
        <p:nvSpPr>
          <p:cNvPr id="43" name="Rectangle 42">
            <a:extLst>
              <a:ext uri="{FF2B5EF4-FFF2-40B4-BE49-F238E27FC236}">
                <a16:creationId xmlns:a16="http://schemas.microsoft.com/office/drawing/2014/main" id="{67C71E2F-6CF0-6A7E-AA93-71B1105F2C50}"/>
              </a:ext>
            </a:extLst>
          </p:cNvPr>
          <p:cNvSpPr/>
          <p:nvPr/>
        </p:nvSpPr>
        <p:spPr>
          <a:xfrm>
            <a:off x="6884851" y="4244095"/>
            <a:ext cx="2454032" cy="1649395"/>
          </a:xfrm>
          <a:prstGeom prst="rect">
            <a:avLst/>
          </a:prstGeom>
          <a:solidFill>
            <a:srgbClr val="FFFFFF"/>
          </a:solidFill>
          <a:ln>
            <a:solidFill>
              <a:schemeClr val="tx2">
                <a:lumMod val="60000"/>
                <a:lumOff val="40000"/>
              </a:schemeClr>
            </a:solidFill>
          </a:ln>
        </p:spPr>
        <p:txBody>
          <a:bodyPr wrap="square">
            <a:noAutofit/>
          </a:bodyPr>
          <a:lstStyle/>
          <a:p>
            <a:r>
              <a:rPr lang="en-US" sz="1100"/>
              <a:t>TFA will deliver three cohorts of approximately 170 teachers with improved leadership skills. The pilot is budgeted to deliver a small surplus, despite the additional third cohort.</a:t>
            </a:r>
          </a:p>
        </p:txBody>
      </p:sp>
      <p:sp>
        <p:nvSpPr>
          <p:cNvPr id="82" name="Freeform 81">
            <a:extLst>
              <a:ext uri="{FF2B5EF4-FFF2-40B4-BE49-F238E27FC236}">
                <a16:creationId xmlns:a16="http://schemas.microsoft.com/office/drawing/2014/main" id="{43F72E19-BA97-04B6-E43F-14DB628F2999}"/>
              </a:ext>
              <a:ext uri="{C183D7F6-B498-43B3-948B-1728B52AA6E4}">
                <adec:decorative xmlns:adec="http://schemas.microsoft.com/office/drawing/2017/decorative" val="1"/>
              </a:ext>
            </a:extLst>
          </p:cNvPr>
          <p:cNvSpPr/>
          <p:nvPr/>
        </p:nvSpPr>
        <p:spPr>
          <a:xfrm flipH="1">
            <a:off x="201609" y="3431208"/>
            <a:ext cx="1388391" cy="758272"/>
          </a:xfrm>
          <a:custGeom>
            <a:avLst/>
            <a:gdLst>
              <a:gd name="connsiteX0" fmla="*/ 1388391 w 1388391"/>
              <a:gd name="connsiteY0" fmla="*/ 0 h 758272"/>
              <a:gd name="connsiteX1" fmla="*/ 973614 w 1388391"/>
              <a:gd name="connsiteY1" fmla="*/ 0 h 758272"/>
              <a:gd name="connsiteX2" fmla="*/ 0 w 1388391"/>
              <a:gd name="connsiteY2" fmla="*/ 758272 h 758272"/>
              <a:gd name="connsiteX3" fmla="*/ 1388391 w 1388391"/>
              <a:gd name="connsiteY3" fmla="*/ 758272 h 758272"/>
            </a:gdLst>
            <a:ahLst/>
            <a:cxnLst>
              <a:cxn ang="0">
                <a:pos x="connsiteX0" y="connsiteY0"/>
              </a:cxn>
              <a:cxn ang="0">
                <a:pos x="connsiteX1" y="connsiteY1"/>
              </a:cxn>
              <a:cxn ang="0">
                <a:pos x="connsiteX2" y="connsiteY2"/>
              </a:cxn>
              <a:cxn ang="0">
                <a:pos x="connsiteX3" y="connsiteY3"/>
              </a:cxn>
            </a:cxnLst>
            <a:rect l="l" t="t" r="r" b="b"/>
            <a:pathLst>
              <a:path w="1388391" h="758272">
                <a:moveTo>
                  <a:pt x="1388391" y="0"/>
                </a:moveTo>
                <a:lnTo>
                  <a:pt x="973614" y="0"/>
                </a:lnTo>
                <a:lnTo>
                  <a:pt x="0" y="758272"/>
                </a:lnTo>
                <a:lnTo>
                  <a:pt x="1388391" y="758272"/>
                </a:lnTo>
                <a:close/>
              </a:path>
            </a:pathLst>
          </a:custGeom>
          <a:solidFill>
            <a:schemeClr val="bg1">
              <a:lumMod val="95000"/>
            </a:schemeClr>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89" name="Oval 88">
            <a:extLst>
              <a:ext uri="{FF2B5EF4-FFF2-40B4-BE49-F238E27FC236}">
                <a16:creationId xmlns:a16="http://schemas.microsoft.com/office/drawing/2014/main" id="{33D66B2B-4A27-3989-1ADE-BA5051213123}"/>
              </a:ext>
              <a:ext uri="{C183D7F6-B498-43B3-948B-1728B52AA6E4}">
                <adec:decorative xmlns:adec="http://schemas.microsoft.com/office/drawing/2017/decorative" val="1"/>
              </a:ext>
            </a:extLst>
          </p:cNvPr>
          <p:cNvSpPr/>
          <p:nvPr/>
        </p:nvSpPr>
        <p:spPr>
          <a:xfrm>
            <a:off x="1976018" y="2255287"/>
            <a:ext cx="812445" cy="812445"/>
          </a:xfrm>
          <a:prstGeom prst="ellipse">
            <a:avLst/>
          </a:prstGeom>
          <a:solidFill>
            <a:schemeClr val="bg2"/>
          </a:solidFill>
          <a:ln w="9525">
            <a:noFill/>
          </a:ln>
          <a:effectLst>
            <a:outerShdw dir="13500000" sy="23000" kx="1200000" algn="br" rotWithShape="0">
              <a:prstClr val="black">
                <a:alpha val="11087"/>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pic>
        <p:nvPicPr>
          <p:cNvPr id="86" name="Graphic 85">
            <a:extLst>
              <a:ext uri="{FF2B5EF4-FFF2-40B4-BE49-F238E27FC236}">
                <a16:creationId xmlns:a16="http://schemas.microsoft.com/office/drawing/2014/main" id="{7BFDB239-ACB0-2071-7A28-741CDFBB5BAD}"/>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087033" y="2348956"/>
            <a:ext cx="602181" cy="602181"/>
          </a:xfrm>
          <a:prstGeom prst="rect">
            <a:avLst/>
          </a:prstGeom>
        </p:spPr>
      </p:pic>
      <p:sp>
        <p:nvSpPr>
          <p:cNvPr id="90" name="Oval 89">
            <a:extLst>
              <a:ext uri="{FF2B5EF4-FFF2-40B4-BE49-F238E27FC236}">
                <a16:creationId xmlns:a16="http://schemas.microsoft.com/office/drawing/2014/main" id="{B343CA5B-2E4B-C306-B36B-D474B3D1CF4A}"/>
              </a:ext>
              <a:ext uri="{C183D7F6-B498-43B3-948B-1728B52AA6E4}">
                <adec:decorative xmlns:adec="http://schemas.microsoft.com/office/drawing/2017/decorative" val="1"/>
              </a:ext>
            </a:extLst>
          </p:cNvPr>
          <p:cNvSpPr/>
          <p:nvPr/>
        </p:nvSpPr>
        <p:spPr>
          <a:xfrm>
            <a:off x="4547955" y="1876782"/>
            <a:ext cx="812445" cy="812445"/>
          </a:xfrm>
          <a:prstGeom prst="ellipse">
            <a:avLst/>
          </a:prstGeom>
          <a:solidFill>
            <a:schemeClr val="tx2">
              <a:lumMod val="40000"/>
              <a:lumOff val="60000"/>
            </a:schemeClr>
          </a:solidFill>
          <a:ln w="9525">
            <a:noFill/>
          </a:ln>
          <a:effectLst>
            <a:outerShdw dir="13500000" sy="23000" kx="1200000" algn="br" rotWithShape="0">
              <a:prstClr val="black">
                <a:alpha val="11087"/>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pic>
        <p:nvPicPr>
          <p:cNvPr id="87" name="Graphic 86">
            <a:extLst>
              <a:ext uri="{FF2B5EF4-FFF2-40B4-BE49-F238E27FC236}">
                <a16:creationId xmlns:a16="http://schemas.microsoft.com/office/drawing/2014/main" id="{B3A37C3D-F2AF-7922-0988-755A660EE4CF}"/>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653087" y="1981914"/>
            <a:ext cx="602181" cy="602181"/>
          </a:xfrm>
          <a:prstGeom prst="rect">
            <a:avLst/>
          </a:prstGeom>
        </p:spPr>
      </p:pic>
      <p:sp>
        <p:nvSpPr>
          <p:cNvPr id="91" name="Oval 90">
            <a:extLst>
              <a:ext uri="{FF2B5EF4-FFF2-40B4-BE49-F238E27FC236}">
                <a16:creationId xmlns:a16="http://schemas.microsoft.com/office/drawing/2014/main" id="{5183F88C-0B99-2B50-825A-F6085A6D9434}"/>
              </a:ext>
              <a:ext uri="{C183D7F6-B498-43B3-948B-1728B52AA6E4}">
                <adec:decorative xmlns:adec="http://schemas.microsoft.com/office/drawing/2017/decorative" val="1"/>
              </a:ext>
            </a:extLst>
          </p:cNvPr>
          <p:cNvSpPr/>
          <p:nvPr/>
        </p:nvSpPr>
        <p:spPr>
          <a:xfrm>
            <a:off x="7105744" y="1563526"/>
            <a:ext cx="812445" cy="812445"/>
          </a:xfrm>
          <a:prstGeom prst="ellipse">
            <a:avLst/>
          </a:prstGeom>
          <a:solidFill>
            <a:schemeClr val="tx2">
              <a:lumMod val="60000"/>
              <a:lumOff val="40000"/>
            </a:schemeClr>
          </a:solidFill>
          <a:ln w="9525">
            <a:noFill/>
          </a:ln>
          <a:effectLst>
            <a:outerShdw dir="13500000" sy="23000" kx="1200000" algn="br" rotWithShape="0">
              <a:prstClr val="black">
                <a:alpha val="11087"/>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pic>
        <p:nvPicPr>
          <p:cNvPr id="88" name="Graphic 87">
            <a:extLst>
              <a:ext uri="{FF2B5EF4-FFF2-40B4-BE49-F238E27FC236}">
                <a16:creationId xmlns:a16="http://schemas.microsoft.com/office/drawing/2014/main" id="{91833656-C457-4F3D-A5C5-4DFC77CFE311}"/>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274420" y="1709624"/>
            <a:ext cx="497670" cy="497670"/>
          </a:xfrm>
          <a:prstGeom prst="rect">
            <a:avLst/>
          </a:prstGeom>
        </p:spPr>
      </p:pic>
      <p:sp>
        <p:nvSpPr>
          <p:cNvPr id="3" name="Slide Number Placeholder 2">
            <a:extLst>
              <a:ext uri="{FF2B5EF4-FFF2-40B4-BE49-F238E27FC236}">
                <a16:creationId xmlns:a16="http://schemas.microsoft.com/office/drawing/2014/main" id="{05EDA103-5121-1E4E-A672-8F2B7E2290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Tree>
    <p:extLst>
      <p:ext uri="{BB962C8B-B14F-4D97-AF65-F5344CB8AC3E}">
        <p14:creationId xmlns:p14="http://schemas.microsoft.com/office/powerpoint/2010/main" val="381575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DD28DDF8-EA70-1342-A0A8-3D2A9DA51BDB}"/>
              </a:ext>
              <a:ext uri="{C183D7F6-B498-43B3-948B-1728B52AA6E4}">
                <adec:decorative xmlns:adec="http://schemas.microsoft.com/office/drawing/2017/decorative" val="1"/>
              </a:ext>
            </a:extLst>
          </p:cNvPr>
          <p:cNvCxnSpPr>
            <a:cxnSpLocks/>
          </p:cNvCxnSpPr>
          <p:nvPr/>
        </p:nvCxnSpPr>
        <p:spPr>
          <a:xfrm flipH="1">
            <a:off x="5006835" y="648060"/>
            <a:ext cx="1" cy="5294519"/>
          </a:xfrm>
          <a:prstGeom prst="line">
            <a:avLst/>
          </a:prstGeom>
          <a:ln w="9525">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5C598BF4-CC81-CE49-A854-F01C8FB4FBB9}"/>
              </a:ext>
              <a:ext uri="{C183D7F6-B498-43B3-948B-1728B52AA6E4}">
                <adec:decorative xmlns:adec="http://schemas.microsoft.com/office/drawing/2017/decorative" val="0"/>
              </a:ext>
            </a:extLst>
          </p:cNvPr>
          <p:cNvSpPr>
            <a:spLocks noGrp="1"/>
          </p:cNvSpPr>
          <p:nvPr>
            <p:ph type="title" idx="4294967295"/>
          </p:nvPr>
        </p:nvSpPr>
        <p:spPr>
          <a:xfrm>
            <a:off x="165100" y="88900"/>
            <a:ext cx="9478963" cy="461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mn-lt"/>
                <a:ea typeface="+mn-ea"/>
                <a:cs typeface="Arial Narrow"/>
              </a:rPr>
              <a:t>The FLP’s Learning Competency Framework</a:t>
            </a:r>
          </a:p>
        </p:txBody>
      </p:sp>
      <p:sp>
        <p:nvSpPr>
          <p:cNvPr id="2" name="Title 1">
            <a:extLst>
              <a:ext uri="{FF2B5EF4-FFF2-40B4-BE49-F238E27FC236}">
                <a16:creationId xmlns:a16="http://schemas.microsoft.com/office/drawing/2014/main" id="{E7C43094-CD09-3942-BE99-BE8F3C7F00DA}"/>
              </a:ext>
              <a:ext uri="{C183D7F6-B498-43B3-948B-1728B52AA6E4}">
                <adec:decorative xmlns:adec="http://schemas.microsoft.com/office/drawing/2017/decorative" val="0"/>
              </a:ext>
            </a:extLst>
          </p:cNvPr>
          <p:cNvSpPr>
            <a:spLocks/>
          </p:cNvSpPr>
          <p:nvPr/>
        </p:nvSpPr>
        <p:spPr>
          <a:xfrm>
            <a:off x="165149" y="607816"/>
            <a:ext cx="4834836" cy="5097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tx1">
                    <a:lumMod val="50000"/>
                    <a:lumOff val="50000"/>
                  </a:schemeClr>
                </a:solidFill>
                <a:effectLst/>
                <a:uLnTx/>
                <a:uFillTx/>
                <a:latin typeface="Arial Narrow" panose="020B0604020202020204" pitchFamily="34" charset="0"/>
                <a:ea typeface="+mj-ea"/>
                <a:cs typeface="Times New Roman" charset="0"/>
              </a:rPr>
              <a:t>Program content is relevant to emerging leaders in regional and remote schools and the cohorts they serve.</a:t>
            </a:r>
            <a:endParaRPr kumimoji="0" lang="en-US" sz="1600" b="0" i="0" u="none" strike="noStrike" kern="1200" cap="none" spc="0" normalizeH="0" baseline="0" noProof="0" dirty="0">
              <a:ln>
                <a:noFill/>
              </a:ln>
              <a:solidFill>
                <a:schemeClr val="tx1">
                  <a:lumMod val="50000"/>
                  <a:lumOff val="50000"/>
                </a:schemeClr>
              </a:solidFill>
              <a:effectLst/>
              <a:uLnTx/>
              <a:uFillTx/>
              <a:latin typeface="Arial Narrow" panose="020B0604020202020204" pitchFamily="34" charset="0"/>
              <a:ea typeface="+mj-ea"/>
              <a:cs typeface="Times New Roman" charset="0"/>
            </a:endParaRPr>
          </a:p>
        </p:txBody>
      </p:sp>
      <p:sp>
        <p:nvSpPr>
          <p:cNvPr id="43" name="Rectangle 42">
            <a:extLst>
              <a:ext uri="{FF2B5EF4-FFF2-40B4-BE49-F238E27FC236}">
                <a16:creationId xmlns:a16="http://schemas.microsoft.com/office/drawing/2014/main" id="{5388DEDF-6FE6-C141-8DF5-87B016772CAA}"/>
              </a:ext>
              <a:ext uri="{C183D7F6-B498-43B3-948B-1728B52AA6E4}">
                <adec:decorative xmlns:adec="http://schemas.microsoft.com/office/drawing/2017/decorative" val="0"/>
              </a:ext>
            </a:extLst>
          </p:cNvPr>
          <p:cNvSpPr/>
          <p:nvPr/>
        </p:nvSpPr>
        <p:spPr>
          <a:xfrm>
            <a:off x="147903" y="1242899"/>
            <a:ext cx="4527779" cy="2633764"/>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sz="1100" b="1" dirty="0">
                <a:solidFill>
                  <a:schemeClr val="tx1"/>
                </a:solidFill>
              </a:rPr>
              <a:t>Extensive stakeholder engagement helped to ensure the program content is relevant. </a:t>
            </a:r>
            <a:r>
              <a:rPr lang="en-AU" sz="1100" dirty="0">
                <a:solidFill>
                  <a:schemeClr val="tx1"/>
                </a:solidFill>
              </a:rPr>
              <a:t>The FLP was designed following extensive engagement with jurisdictions and stakeholders, helping to ensure content meets their needs and is relevant to regional and remote schooling. </a:t>
            </a:r>
          </a:p>
          <a:p>
            <a:pPr marL="171450" indent="-171450">
              <a:buFont typeface="Arial" panose="020B0604020202020204" pitchFamily="34" charset="0"/>
              <a:buChar char="•"/>
            </a:pPr>
            <a:endParaRPr lang="en-AU" sz="1100" dirty="0">
              <a:solidFill>
                <a:schemeClr val="tx1"/>
              </a:solidFill>
            </a:endParaRPr>
          </a:p>
          <a:p>
            <a:pPr marL="171450" indent="-171450">
              <a:buFont typeface="Arial" panose="020B0604020202020204" pitchFamily="34" charset="0"/>
              <a:buChar char="•"/>
            </a:pPr>
            <a:r>
              <a:rPr lang="en-AU" sz="1100" b="1" dirty="0">
                <a:solidFill>
                  <a:schemeClr val="tx1"/>
                </a:solidFill>
              </a:rPr>
              <a:t>The clear focus on ‘two worlds learning’ (Indigenous and non-Indigenous) reflects the cohort of students participants serve. </a:t>
            </a:r>
            <a:r>
              <a:rPr lang="en-AU" sz="1100" dirty="0">
                <a:solidFill>
                  <a:schemeClr val="tx1"/>
                </a:solidFill>
              </a:rPr>
              <a:t>It is genuine and ‘lived’ by TFA and the course content. This element is unique, highly relevant, and could be a model for others.</a:t>
            </a:r>
          </a:p>
          <a:p>
            <a:pPr marL="171450" indent="-171450">
              <a:buFont typeface="Arial" panose="020B0604020202020204" pitchFamily="34" charset="0"/>
              <a:buChar char="•"/>
            </a:pPr>
            <a:endParaRPr lang="en-AU" sz="1100" b="1" dirty="0">
              <a:solidFill>
                <a:schemeClr val="tx1"/>
              </a:solidFill>
            </a:endParaRPr>
          </a:p>
          <a:p>
            <a:pPr marL="171450" indent="-171450">
              <a:buFont typeface="Arial" panose="020B0604020202020204" pitchFamily="34" charset="0"/>
              <a:buChar char="•"/>
            </a:pPr>
            <a:r>
              <a:rPr lang="en-AU" sz="1100" b="1" dirty="0">
                <a:solidFill>
                  <a:schemeClr val="tx1"/>
                </a:solidFill>
              </a:rPr>
              <a:t>The program may not be fully meeting the needs of very remote participants. </a:t>
            </a:r>
            <a:r>
              <a:rPr lang="en-AU" sz="1100" dirty="0">
                <a:solidFill>
                  <a:schemeClr val="tx1"/>
                </a:solidFill>
              </a:rPr>
              <a:t>Some stakeholders believe that the content may need to be adjusted to fully meet the needs of very remote participants, while acknowledging it is hard to balance and ensure relevance for all.   </a:t>
            </a:r>
          </a:p>
        </p:txBody>
      </p:sp>
      <p:sp>
        <p:nvSpPr>
          <p:cNvPr id="7" name="Rounded Rectangular Callout 6">
            <a:extLst>
              <a:ext uri="{FF2B5EF4-FFF2-40B4-BE49-F238E27FC236}">
                <a16:creationId xmlns:a16="http://schemas.microsoft.com/office/drawing/2014/main" id="{B617E96B-1049-A79C-2C0F-A8429889D10B}"/>
              </a:ext>
              <a:ext uri="{C183D7F6-B498-43B3-948B-1728B52AA6E4}">
                <adec:decorative xmlns:adec="http://schemas.microsoft.com/office/drawing/2017/decorative" val="0"/>
              </a:ext>
            </a:extLst>
          </p:cNvPr>
          <p:cNvSpPr/>
          <p:nvPr/>
        </p:nvSpPr>
        <p:spPr>
          <a:xfrm>
            <a:off x="310403" y="3876225"/>
            <a:ext cx="2085462" cy="1461497"/>
          </a:xfrm>
          <a:prstGeom prst="wedgeRoundRectCallout">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a:solidFill>
                  <a:schemeClr val="tx1"/>
                </a:solidFill>
              </a:rPr>
              <a:t>I like the diverse range of presenters we have had and diverse range of topics. The highlight for me so far was the work around resilience and wellbeing for leaders. (FLP participant)</a:t>
            </a:r>
          </a:p>
        </p:txBody>
      </p:sp>
      <p:sp>
        <p:nvSpPr>
          <p:cNvPr id="4" name="Rounded Rectangular Callout 3">
            <a:extLst>
              <a:ext uri="{FF2B5EF4-FFF2-40B4-BE49-F238E27FC236}">
                <a16:creationId xmlns:a16="http://schemas.microsoft.com/office/drawing/2014/main" id="{A91FCFC5-712A-D7EA-57F2-24A67C540F76}"/>
              </a:ext>
              <a:ext uri="{C183D7F6-B498-43B3-948B-1728B52AA6E4}">
                <adec:decorative xmlns:adec="http://schemas.microsoft.com/office/drawing/2017/decorative" val="0"/>
              </a:ext>
            </a:extLst>
          </p:cNvPr>
          <p:cNvSpPr/>
          <p:nvPr/>
        </p:nvSpPr>
        <p:spPr>
          <a:xfrm>
            <a:off x="2590221" y="4001974"/>
            <a:ext cx="2085461" cy="867797"/>
          </a:xfrm>
          <a:prstGeom prst="wedgeRoundRectCallout">
            <a:avLst>
              <a:gd name="adj1" fmla="val 20793"/>
              <a:gd name="adj2" fmla="val 75838"/>
              <a:gd name="adj3" fmla="val 16667"/>
            </a:avLst>
          </a:prstGeom>
          <a:solidFill>
            <a:schemeClr val="bg2"/>
          </a:solidFill>
          <a:ln w="9525" cap="flat" cmpd="sng" algn="ctr">
            <a:solidFill>
              <a:schemeClr val="bg2"/>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a:solidFill>
                  <a:schemeClr val="tx1"/>
                </a:solidFill>
              </a:rPr>
              <a:t>There is no other program like it specifically targeting aspiring leaders in regional schools. </a:t>
            </a:r>
            <a:br>
              <a:rPr lang="en-AU" sz="1100">
                <a:solidFill>
                  <a:schemeClr val="tx1"/>
                </a:solidFill>
              </a:rPr>
            </a:br>
            <a:r>
              <a:rPr lang="en-AU" sz="1100">
                <a:solidFill>
                  <a:schemeClr val="tx1"/>
                </a:solidFill>
              </a:rPr>
              <a:t>(FLP coach)</a:t>
            </a:r>
          </a:p>
        </p:txBody>
      </p:sp>
      <p:sp>
        <p:nvSpPr>
          <p:cNvPr id="25" name="Title 1">
            <a:extLst>
              <a:ext uri="{FF2B5EF4-FFF2-40B4-BE49-F238E27FC236}">
                <a16:creationId xmlns:a16="http://schemas.microsoft.com/office/drawing/2014/main" id="{8076F054-9401-274A-AE3E-71525AC5A492}"/>
              </a:ext>
              <a:ext uri="{C183D7F6-B498-43B3-948B-1728B52AA6E4}">
                <adec:decorative xmlns:adec="http://schemas.microsoft.com/office/drawing/2017/decorative" val="0"/>
              </a:ext>
            </a:extLst>
          </p:cNvPr>
          <p:cNvSpPr txBox="1">
            <a:spLocks/>
          </p:cNvSpPr>
          <p:nvPr/>
        </p:nvSpPr>
        <p:spPr>
          <a:xfrm>
            <a:off x="5171618" y="570314"/>
            <a:ext cx="4435743" cy="584775"/>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a:lstStyle>
          <a:p>
            <a:r>
              <a:rPr lang="en-US" dirty="0"/>
              <a:t>TFA designed a logical, high-quality program and aligned with the best evidence of what works.</a:t>
            </a:r>
          </a:p>
        </p:txBody>
      </p:sp>
      <p:sp>
        <p:nvSpPr>
          <p:cNvPr id="29" name="Rounded Rectangular Callout 28">
            <a:extLst>
              <a:ext uri="{FF2B5EF4-FFF2-40B4-BE49-F238E27FC236}">
                <a16:creationId xmlns:a16="http://schemas.microsoft.com/office/drawing/2014/main" id="{DCAE4449-F4C3-9948-A947-C7168649E36D}"/>
              </a:ext>
              <a:ext uri="{C183D7F6-B498-43B3-948B-1728B52AA6E4}">
                <adec:decorative xmlns:adec="http://schemas.microsoft.com/office/drawing/2017/decorative" val="0"/>
              </a:ext>
            </a:extLst>
          </p:cNvPr>
          <p:cNvSpPr/>
          <p:nvPr/>
        </p:nvSpPr>
        <p:spPr>
          <a:xfrm>
            <a:off x="5236965" y="1365684"/>
            <a:ext cx="4392846" cy="664012"/>
          </a:xfrm>
          <a:prstGeom prst="wedgeRoundRectCallout">
            <a:avLst/>
          </a:prstGeom>
          <a:solidFill>
            <a:schemeClr val="bg2"/>
          </a:solidFill>
          <a:ln w="9525" cap="flat" cmpd="sng" algn="ctr">
            <a:solidFill>
              <a:schemeClr val="bg2"/>
            </a:solidFill>
            <a:prstDash val="solid"/>
            <a:round/>
            <a:headEnd type="none" w="med" len="med"/>
            <a:tailEnd type="none" w="med" len="med"/>
          </a:ln>
        </p:spPr>
        <p:txBody>
          <a:bodyPr wrap="square" rIns="72000">
            <a:spAutoFit/>
          </a:bodyPr>
          <a:lstStyle/>
          <a:p>
            <a:r>
              <a:rPr lang="en-AU" sz="1100" dirty="0"/>
              <a:t>We were impressed with the quality – use of research, data and ‘two worlds’ learning that has informed the design and delivery of the Future Leaders Program.  (Bruce Armstrong and Tony Mackay)</a:t>
            </a:r>
          </a:p>
        </p:txBody>
      </p:sp>
      <p:sp>
        <p:nvSpPr>
          <p:cNvPr id="50" name="Rectangle 49">
            <a:extLst>
              <a:ext uri="{FF2B5EF4-FFF2-40B4-BE49-F238E27FC236}">
                <a16:creationId xmlns:a16="http://schemas.microsoft.com/office/drawing/2014/main" id="{A9986EBE-8D27-9944-9F91-FEDB760B9402}"/>
              </a:ext>
              <a:ext uri="{C183D7F6-B498-43B3-948B-1728B52AA6E4}">
                <adec:decorative xmlns:adec="http://schemas.microsoft.com/office/drawing/2017/decorative" val="0"/>
              </a:ext>
            </a:extLst>
          </p:cNvPr>
          <p:cNvSpPr/>
          <p:nvPr/>
        </p:nvSpPr>
        <p:spPr>
          <a:xfrm>
            <a:off x="5171618" y="2237017"/>
            <a:ext cx="4521125" cy="2905346"/>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sz="1100" b="1" dirty="0">
                <a:solidFill>
                  <a:schemeClr val="tx1"/>
                </a:solidFill>
              </a:rPr>
              <a:t>The program content is rigorous and evidence based. </a:t>
            </a:r>
            <a:r>
              <a:rPr lang="en-AU" sz="1100" dirty="0">
                <a:solidFill>
                  <a:schemeClr val="tx1"/>
                </a:solidFill>
              </a:rPr>
              <a:t>It is designed in line with contemporary evidence on leadership practice and what constitutes good professional learning. Our expert reviewers do think it could benefit from a more explicit theory of action. </a:t>
            </a:r>
          </a:p>
          <a:p>
            <a:pPr marL="171450" indent="-171450">
              <a:buFont typeface="Arial" panose="020B0604020202020204" pitchFamily="34" charset="0"/>
              <a:buChar char="•"/>
            </a:pPr>
            <a:endParaRPr lang="en-AU" sz="1100" b="1" dirty="0">
              <a:solidFill>
                <a:schemeClr val="tx1"/>
              </a:solidFill>
            </a:endParaRPr>
          </a:p>
          <a:p>
            <a:pPr marL="171450" indent="-171450">
              <a:buFont typeface="Arial" panose="020B0604020202020204" pitchFamily="34" charset="0"/>
              <a:buChar char="•"/>
            </a:pPr>
            <a:r>
              <a:rPr lang="en-AU" sz="1100" b="1" dirty="0">
                <a:solidFill>
                  <a:schemeClr val="tx1"/>
                </a:solidFill>
              </a:rPr>
              <a:t>The implementation plan for course content is intentional, detailed, thorough and flexible.</a:t>
            </a:r>
            <a:r>
              <a:rPr lang="en-AU" sz="1100" dirty="0">
                <a:solidFill>
                  <a:schemeClr val="tx1"/>
                </a:solidFill>
              </a:rPr>
              <a:t> This ensures the program is quality and has integrity, while being responsive to needs.</a:t>
            </a:r>
          </a:p>
          <a:p>
            <a:pPr marL="171450" indent="-171450">
              <a:buFont typeface="Arial" panose="020B0604020202020204" pitchFamily="34" charset="0"/>
              <a:buChar char="•"/>
            </a:pPr>
            <a:endParaRPr lang="en-AU" sz="1100" dirty="0">
              <a:solidFill>
                <a:schemeClr val="tx1"/>
              </a:solidFill>
            </a:endParaRPr>
          </a:p>
          <a:p>
            <a:pPr marL="171450" indent="-171450">
              <a:buFont typeface="Arial" panose="020B0604020202020204" pitchFamily="34" charset="0"/>
              <a:buChar char="•"/>
            </a:pPr>
            <a:r>
              <a:rPr lang="en-AU" sz="1100" b="1" dirty="0">
                <a:solidFill>
                  <a:schemeClr val="tx1"/>
                </a:solidFill>
              </a:rPr>
              <a:t>Participants value the content. </a:t>
            </a:r>
            <a:r>
              <a:rPr lang="en-AU" sz="1100" dirty="0">
                <a:solidFill>
                  <a:schemeClr val="tx1"/>
                </a:solidFill>
              </a:rPr>
              <a:t>We heard from participants, their coaches, their employers and their peak associations that the course content is high-quality and meets the needs of participants. </a:t>
            </a:r>
            <a:endParaRPr lang="en-AU" sz="1100" b="1" dirty="0">
              <a:solidFill>
                <a:schemeClr val="tx1"/>
              </a:solidFill>
            </a:endParaRPr>
          </a:p>
          <a:p>
            <a:pPr marL="171450" indent="-171450">
              <a:buFont typeface="Arial" panose="020B0604020202020204" pitchFamily="34" charset="0"/>
              <a:buChar char="•"/>
            </a:pPr>
            <a:endParaRPr lang="en-AU" sz="1100" dirty="0">
              <a:solidFill>
                <a:schemeClr val="tx1"/>
              </a:solidFill>
            </a:endParaRPr>
          </a:p>
          <a:p>
            <a:pPr marL="171450" indent="-171450">
              <a:buFont typeface="Arial" panose="020B0604020202020204" pitchFamily="34" charset="0"/>
              <a:buChar char="•"/>
            </a:pPr>
            <a:r>
              <a:rPr lang="en-AU" sz="1100" b="1" dirty="0">
                <a:solidFill>
                  <a:schemeClr val="tx1"/>
                </a:solidFill>
              </a:rPr>
              <a:t>There is some tension concerning the program’s ‘load’. </a:t>
            </a:r>
            <a:r>
              <a:rPr lang="en-AU" sz="1100" dirty="0">
                <a:solidFill>
                  <a:schemeClr val="tx1"/>
                </a:solidFill>
              </a:rPr>
              <a:t>The expectations are appropriate for the rigour and cost, but some participants expressed concern at the load, particularly holiday workshops. </a:t>
            </a:r>
          </a:p>
          <a:p>
            <a:pPr marL="171450" indent="-171450">
              <a:buFont typeface="Arial" panose="020B0604020202020204" pitchFamily="34" charset="0"/>
              <a:buChar char="•"/>
            </a:pPr>
            <a:endParaRPr lang="en-AU" sz="1100" dirty="0">
              <a:solidFill>
                <a:schemeClr val="tx1"/>
              </a:solidFill>
            </a:endParaRPr>
          </a:p>
          <a:p>
            <a:pPr marL="171450" indent="-171450">
              <a:buFont typeface="Arial" panose="020B0604020202020204" pitchFamily="34" charset="0"/>
              <a:buChar char="•"/>
            </a:pPr>
            <a:endParaRPr lang="en-AU" sz="1100" dirty="0">
              <a:solidFill>
                <a:schemeClr val="tx1"/>
              </a:solidFill>
            </a:endParaRPr>
          </a:p>
        </p:txBody>
      </p:sp>
      <p:sp>
        <p:nvSpPr>
          <p:cNvPr id="3" name="Slide Number Placeholder 2">
            <a:extLst>
              <a:ext uri="{FF2B5EF4-FFF2-40B4-BE49-F238E27FC236}">
                <a16:creationId xmlns:a16="http://schemas.microsoft.com/office/drawing/2014/main" id="{AC8CE7A8-3B93-6748-BB7F-0F1A2F3C6836}"/>
              </a:ext>
              <a:ext uri="{C183D7F6-B498-43B3-948B-1728B52AA6E4}">
                <adec:decorative xmlns:adec="http://schemas.microsoft.com/office/drawing/2017/decorative" val="1"/>
              </a:ext>
            </a:extLst>
          </p:cNvPr>
          <p:cNvSpPr>
            <a:spLocks noGrp="1"/>
          </p:cNvSpPr>
          <p:nvPr>
            <p:ph type="sldNum" sz="quarter" idx="10"/>
          </p:nvPr>
        </p:nvSpPr>
        <p:spPr/>
        <p:txBody>
          <a:bodyPr/>
          <a:lstStyle/>
          <a:p>
            <a:fld id="{8E793E86-3D78-F546-A494-18B76795FC70}" type="slidenum">
              <a:rPr lang="en-US" smtClean="0"/>
              <a:pPr/>
              <a:t>7</a:t>
            </a:fld>
            <a:endParaRPr lang="en-US"/>
          </a:p>
        </p:txBody>
      </p:sp>
    </p:spTree>
    <p:extLst>
      <p:ext uri="{BB962C8B-B14F-4D97-AF65-F5344CB8AC3E}">
        <p14:creationId xmlns:p14="http://schemas.microsoft.com/office/powerpoint/2010/main" val="247705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BA6E6-7D8C-0AAF-31AA-B6696EBFD097}"/>
              </a:ext>
            </a:extLst>
          </p:cNvPr>
          <p:cNvSpPr>
            <a:spLocks noGrp="1"/>
          </p:cNvSpPr>
          <p:nvPr>
            <p:ph type="title"/>
          </p:nvPr>
        </p:nvSpPr>
        <p:spPr/>
        <p:txBody>
          <a:bodyPr/>
          <a:lstStyle/>
          <a:p>
            <a:r>
              <a:rPr lang="en-US"/>
              <a:t>Pilot outputs and design quality</a:t>
            </a:r>
          </a:p>
        </p:txBody>
      </p:sp>
      <p:sp>
        <p:nvSpPr>
          <p:cNvPr id="2" name="Text Placeholder 1">
            <a:extLst>
              <a:ext uri="{FF2B5EF4-FFF2-40B4-BE49-F238E27FC236}">
                <a16:creationId xmlns:a16="http://schemas.microsoft.com/office/drawing/2014/main" id="{764AE38F-77E3-6020-F72D-ED1DDD640141}"/>
              </a:ext>
            </a:extLst>
          </p:cNvPr>
          <p:cNvSpPr>
            <a:spLocks noGrp="1"/>
          </p:cNvSpPr>
          <p:nvPr>
            <p:ph type="body" sz="quarter" idx="13"/>
          </p:nvPr>
        </p:nvSpPr>
        <p:spPr>
          <a:xfrm>
            <a:off x="165148" y="579823"/>
            <a:ext cx="9575704" cy="492443"/>
          </a:xfrm>
        </p:spPr>
        <p:txBody>
          <a:bodyPr/>
          <a:lstStyle/>
          <a:p>
            <a:r>
              <a:rPr lang="en-US"/>
              <a:t>The FLP’s individual project components are high quality, but it is the unique combination and interconnection of program components that provides value to participants.</a:t>
            </a:r>
          </a:p>
        </p:txBody>
      </p:sp>
      <p:sp>
        <p:nvSpPr>
          <p:cNvPr id="28" name="TextBox 27" descr="Program components">
            <a:extLst>
              <a:ext uri="{FF2B5EF4-FFF2-40B4-BE49-F238E27FC236}">
                <a16:creationId xmlns:a16="http://schemas.microsoft.com/office/drawing/2014/main" id="{BE10E25F-76F2-D2BA-7251-C970AF89F597}"/>
              </a:ext>
            </a:extLst>
          </p:cNvPr>
          <p:cNvSpPr txBox="1"/>
          <p:nvPr/>
        </p:nvSpPr>
        <p:spPr>
          <a:xfrm>
            <a:off x="159097" y="1089684"/>
            <a:ext cx="4934305" cy="312795"/>
          </a:xfrm>
          <a:prstGeom prst="rect">
            <a:avLst/>
          </a:prstGeom>
          <a:solidFill>
            <a:schemeClr val="bg1">
              <a:lumMod val="95000"/>
            </a:schemeClr>
          </a:solidFill>
        </p:spPr>
        <p:txBody>
          <a:bodyPr wrap="square" rtlCol="0">
            <a:spAutoFit/>
          </a:bodyPr>
          <a:lstStyle/>
          <a:p>
            <a:pPr algn="l">
              <a:spcAft>
                <a:spcPts val="600"/>
              </a:spcAft>
            </a:pPr>
            <a:endParaRPr lang="en-US" sz="1100" b="1"/>
          </a:p>
        </p:txBody>
      </p:sp>
      <p:sp>
        <p:nvSpPr>
          <p:cNvPr id="31" name="TextBox 30" descr="Interconnected program design">
            <a:extLst>
              <a:ext uri="{FF2B5EF4-FFF2-40B4-BE49-F238E27FC236}">
                <a16:creationId xmlns:a16="http://schemas.microsoft.com/office/drawing/2014/main" id="{B9D273C2-63C8-9AFA-E5A7-684DC02EF754}"/>
              </a:ext>
            </a:extLst>
          </p:cNvPr>
          <p:cNvSpPr txBox="1"/>
          <p:nvPr/>
        </p:nvSpPr>
        <p:spPr>
          <a:xfrm>
            <a:off x="5156811" y="1097859"/>
            <a:ext cx="4533375" cy="312795"/>
          </a:xfrm>
          <a:prstGeom prst="rect">
            <a:avLst/>
          </a:prstGeom>
          <a:solidFill>
            <a:schemeClr val="bg1">
              <a:lumMod val="95000"/>
            </a:schemeClr>
          </a:solidFill>
        </p:spPr>
        <p:txBody>
          <a:bodyPr wrap="square" rtlCol="0">
            <a:spAutoFit/>
          </a:bodyPr>
          <a:lstStyle/>
          <a:p>
            <a:pPr algn="l">
              <a:spcAft>
                <a:spcPts val="600"/>
              </a:spcAft>
            </a:pPr>
            <a:endParaRPr lang="en-US" sz="1100" b="1"/>
          </a:p>
        </p:txBody>
      </p:sp>
      <p:sp>
        <p:nvSpPr>
          <p:cNvPr id="8" name="Text Placeholder 3">
            <a:extLst>
              <a:ext uri="{FF2B5EF4-FFF2-40B4-BE49-F238E27FC236}">
                <a16:creationId xmlns:a16="http://schemas.microsoft.com/office/drawing/2014/main" id="{6EF19F0F-8FF4-81C8-041F-679E0989D46A}"/>
              </a:ext>
            </a:extLst>
          </p:cNvPr>
          <p:cNvSpPr txBox="1">
            <a:spLocks/>
          </p:cNvSpPr>
          <p:nvPr/>
        </p:nvSpPr>
        <p:spPr>
          <a:xfrm>
            <a:off x="165148" y="1520301"/>
            <a:ext cx="1884610" cy="489206"/>
          </a:xfrm>
          <a:prstGeom prst="rect">
            <a:avLst/>
          </a:prstGeom>
          <a:solidFill>
            <a:schemeClr val="accent1"/>
          </a:solidFill>
        </p:spPr>
        <p:txBody>
          <a:bodyPr wrap="square" lIns="503999"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Workshops</a:t>
            </a:r>
          </a:p>
        </p:txBody>
      </p:sp>
      <p:sp>
        <p:nvSpPr>
          <p:cNvPr id="16" name="TextBox 15">
            <a:extLst>
              <a:ext uri="{FF2B5EF4-FFF2-40B4-BE49-F238E27FC236}">
                <a16:creationId xmlns:a16="http://schemas.microsoft.com/office/drawing/2014/main" id="{1B1DB20D-A0D0-61AD-E49F-D7E94D901DB2}"/>
              </a:ext>
            </a:extLst>
          </p:cNvPr>
          <p:cNvSpPr txBox="1"/>
          <p:nvPr/>
        </p:nvSpPr>
        <p:spPr>
          <a:xfrm>
            <a:off x="2049757" y="1437577"/>
            <a:ext cx="3043645" cy="600164"/>
          </a:xfrm>
          <a:prstGeom prst="rect">
            <a:avLst/>
          </a:prstGeom>
        </p:spPr>
        <p:txBody>
          <a:bodyPr wrap="square" rtlCol="0">
            <a:spAutoFit/>
          </a:bodyPr>
          <a:lstStyle/>
          <a:p>
            <a:pPr>
              <a:spcAft>
                <a:spcPts val="600"/>
              </a:spcAft>
            </a:pPr>
            <a:r>
              <a:rPr lang="en-US" sz="1100"/>
              <a:t>Participants across both cohorts were highly satisfied with the workshops and felt that the content was relevant to their development. </a:t>
            </a:r>
          </a:p>
        </p:txBody>
      </p:sp>
      <p:sp>
        <p:nvSpPr>
          <p:cNvPr id="9" name="TextBox 8">
            <a:extLst>
              <a:ext uri="{FF2B5EF4-FFF2-40B4-BE49-F238E27FC236}">
                <a16:creationId xmlns:a16="http://schemas.microsoft.com/office/drawing/2014/main" id="{7A60E26D-A8F1-8159-FDC5-19F3A442B9FE}"/>
              </a:ext>
            </a:extLst>
          </p:cNvPr>
          <p:cNvSpPr txBox="1"/>
          <p:nvPr/>
        </p:nvSpPr>
        <p:spPr>
          <a:xfrm>
            <a:off x="5093402" y="1405158"/>
            <a:ext cx="4653502" cy="677108"/>
          </a:xfrm>
          <a:prstGeom prst="rect">
            <a:avLst/>
          </a:prstGeom>
        </p:spPr>
        <p:txBody>
          <a:bodyPr wrap="square" rtlCol="0">
            <a:spAutoFit/>
          </a:bodyPr>
          <a:lstStyle/>
          <a:p>
            <a:pPr algn="l">
              <a:spcAft>
                <a:spcPts val="600"/>
              </a:spcAft>
            </a:pPr>
            <a:r>
              <a:rPr lang="en-US" sz="1100"/>
              <a:t>The workshops served as an informal meeting ground for peer learning and connection.</a:t>
            </a:r>
          </a:p>
          <a:p>
            <a:pPr algn="l">
              <a:spcAft>
                <a:spcPts val="600"/>
              </a:spcAft>
            </a:pPr>
            <a:r>
              <a:rPr lang="en-US" sz="1100"/>
              <a:t>Workshops provided space for participants to surface challenges and connect content to their school innovation projects.</a:t>
            </a:r>
          </a:p>
        </p:txBody>
      </p:sp>
      <p:sp>
        <p:nvSpPr>
          <p:cNvPr id="11" name="Text Placeholder 3">
            <a:extLst>
              <a:ext uri="{FF2B5EF4-FFF2-40B4-BE49-F238E27FC236}">
                <a16:creationId xmlns:a16="http://schemas.microsoft.com/office/drawing/2014/main" id="{20C079AD-00D4-7C2B-74D9-8157119B4DB7}"/>
              </a:ext>
            </a:extLst>
          </p:cNvPr>
          <p:cNvSpPr txBox="1">
            <a:spLocks/>
          </p:cNvSpPr>
          <p:nvPr/>
        </p:nvSpPr>
        <p:spPr>
          <a:xfrm>
            <a:off x="159097" y="2339674"/>
            <a:ext cx="1884610" cy="489206"/>
          </a:xfrm>
          <a:prstGeom prst="rect">
            <a:avLst/>
          </a:prstGeom>
          <a:solidFill>
            <a:schemeClr val="tx2">
              <a:lumMod val="20000"/>
              <a:lumOff val="80000"/>
            </a:schemeClr>
          </a:solidFill>
        </p:spPr>
        <p:txBody>
          <a:bodyPr wrap="square" lIns="503999"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School innovation projects</a:t>
            </a:r>
          </a:p>
        </p:txBody>
      </p:sp>
      <p:sp>
        <p:nvSpPr>
          <p:cNvPr id="18" name="TextBox 17">
            <a:extLst>
              <a:ext uri="{FF2B5EF4-FFF2-40B4-BE49-F238E27FC236}">
                <a16:creationId xmlns:a16="http://schemas.microsoft.com/office/drawing/2014/main" id="{02717DD8-3EA7-901A-CF73-FC4546BEE432}"/>
              </a:ext>
            </a:extLst>
          </p:cNvPr>
          <p:cNvSpPr txBox="1"/>
          <p:nvPr/>
        </p:nvSpPr>
        <p:spPr>
          <a:xfrm>
            <a:off x="2043707" y="2196018"/>
            <a:ext cx="3049695" cy="769441"/>
          </a:xfrm>
          <a:prstGeom prst="rect">
            <a:avLst/>
          </a:prstGeom>
        </p:spPr>
        <p:txBody>
          <a:bodyPr wrap="square" rtlCol="0">
            <a:spAutoFit/>
          </a:bodyPr>
          <a:lstStyle/>
          <a:p>
            <a:pPr>
              <a:spcAft>
                <a:spcPts val="600"/>
              </a:spcAft>
            </a:pPr>
            <a:r>
              <a:rPr lang="en-US" sz="1100"/>
              <a:t>The innovation projects allowed participants to embed their learnings from the program in practice and collaborate with teachers and students for greater school impact. </a:t>
            </a:r>
          </a:p>
        </p:txBody>
      </p:sp>
      <p:sp>
        <p:nvSpPr>
          <p:cNvPr id="23" name="TextBox 22">
            <a:extLst>
              <a:ext uri="{FF2B5EF4-FFF2-40B4-BE49-F238E27FC236}">
                <a16:creationId xmlns:a16="http://schemas.microsoft.com/office/drawing/2014/main" id="{FF40AE47-9869-EEBE-E9C1-371582B00CB8}"/>
              </a:ext>
            </a:extLst>
          </p:cNvPr>
          <p:cNvSpPr txBox="1"/>
          <p:nvPr/>
        </p:nvSpPr>
        <p:spPr>
          <a:xfrm>
            <a:off x="5093401" y="2191682"/>
            <a:ext cx="4600727" cy="846386"/>
          </a:xfrm>
          <a:prstGeom prst="rect">
            <a:avLst/>
          </a:prstGeom>
        </p:spPr>
        <p:txBody>
          <a:bodyPr wrap="square" rtlCol="0">
            <a:spAutoFit/>
          </a:bodyPr>
          <a:lstStyle/>
          <a:p>
            <a:pPr algn="l">
              <a:spcAft>
                <a:spcPts val="600"/>
              </a:spcAft>
            </a:pPr>
            <a:r>
              <a:rPr lang="en-US" sz="1100"/>
              <a:t>The innovation projects were a key point of discussion during coaching sessions with participants. </a:t>
            </a:r>
          </a:p>
          <a:p>
            <a:pPr algn="l">
              <a:spcAft>
                <a:spcPts val="600"/>
              </a:spcAft>
            </a:pPr>
            <a:r>
              <a:rPr lang="en-US" sz="1100"/>
              <a:t>The workshop content was used as a tool to discuss approaches and guidelines for the innovation projects. </a:t>
            </a:r>
          </a:p>
        </p:txBody>
      </p:sp>
      <p:sp>
        <p:nvSpPr>
          <p:cNvPr id="7" name="Text Placeholder 3">
            <a:extLst>
              <a:ext uri="{FF2B5EF4-FFF2-40B4-BE49-F238E27FC236}">
                <a16:creationId xmlns:a16="http://schemas.microsoft.com/office/drawing/2014/main" id="{4CD74DE6-EB60-92AB-9C9B-F93A1BF07946}"/>
              </a:ext>
            </a:extLst>
          </p:cNvPr>
          <p:cNvSpPr txBox="1">
            <a:spLocks/>
          </p:cNvSpPr>
          <p:nvPr/>
        </p:nvSpPr>
        <p:spPr>
          <a:xfrm>
            <a:off x="176790" y="3246737"/>
            <a:ext cx="1884610" cy="489206"/>
          </a:xfrm>
          <a:prstGeom prst="rect">
            <a:avLst/>
          </a:prstGeom>
          <a:solidFill>
            <a:schemeClr val="tx2">
              <a:lumMod val="60000"/>
              <a:lumOff val="40000"/>
            </a:schemeClr>
          </a:solidFill>
        </p:spPr>
        <p:txBody>
          <a:bodyPr wrap="square" lIns="503999"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schemeClr val="bg2">
                    <a:lumMod val="10000"/>
                  </a:schemeClr>
                </a:solidFill>
              </a:rPr>
              <a:t>Coaching</a:t>
            </a:r>
          </a:p>
        </p:txBody>
      </p:sp>
      <p:sp>
        <p:nvSpPr>
          <p:cNvPr id="19" name="TextBox 18">
            <a:extLst>
              <a:ext uri="{FF2B5EF4-FFF2-40B4-BE49-F238E27FC236}">
                <a16:creationId xmlns:a16="http://schemas.microsoft.com/office/drawing/2014/main" id="{6CCBD6B3-222C-5B05-2DA8-E3A265ED36FD}"/>
              </a:ext>
            </a:extLst>
          </p:cNvPr>
          <p:cNvSpPr txBox="1"/>
          <p:nvPr/>
        </p:nvSpPr>
        <p:spPr>
          <a:xfrm>
            <a:off x="2043706" y="3170070"/>
            <a:ext cx="3049695" cy="600164"/>
          </a:xfrm>
          <a:prstGeom prst="rect">
            <a:avLst/>
          </a:prstGeom>
        </p:spPr>
        <p:txBody>
          <a:bodyPr wrap="square" rtlCol="0">
            <a:spAutoFit/>
          </a:bodyPr>
          <a:lstStyle/>
          <a:p>
            <a:pPr>
              <a:spcAft>
                <a:spcPts val="600"/>
              </a:spcAft>
            </a:pPr>
            <a:r>
              <a:rPr lang="en-US" sz="1100"/>
              <a:t>Coaching was the most valuable component of the program for participants. It helped them to develop their leadership toolkit and reduce feelings of isolation. </a:t>
            </a:r>
          </a:p>
        </p:txBody>
      </p:sp>
      <p:sp>
        <p:nvSpPr>
          <p:cNvPr id="47" name="TextBox 46">
            <a:extLst>
              <a:ext uri="{FF2B5EF4-FFF2-40B4-BE49-F238E27FC236}">
                <a16:creationId xmlns:a16="http://schemas.microsoft.com/office/drawing/2014/main" id="{86752F43-1350-C2B8-6C22-B7B2E09AB773}"/>
              </a:ext>
            </a:extLst>
          </p:cNvPr>
          <p:cNvSpPr txBox="1"/>
          <p:nvPr/>
        </p:nvSpPr>
        <p:spPr>
          <a:xfrm>
            <a:off x="5089459" y="3175818"/>
            <a:ext cx="4600727" cy="600164"/>
          </a:xfrm>
          <a:prstGeom prst="rect">
            <a:avLst/>
          </a:prstGeom>
        </p:spPr>
        <p:txBody>
          <a:bodyPr wrap="square" rtlCol="0">
            <a:spAutoFit/>
          </a:bodyPr>
          <a:lstStyle/>
          <a:p>
            <a:pPr algn="l">
              <a:spcAft>
                <a:spcPts val="600"/>
              </a:spcAft>
            </a:pPr>
            <a:r>
              <a:rPr lang="en-US" sz="1100"/>
              <a:t>The individualised approach to coaching meant participants were supported to connect and embed learning from across the pilot and situate it in their own contexts with their coaches’ help.</a:t>
            </a:r>
          </a:p>
        </p:txBody>
      </p:sp>
      <p:sp>
        <p:nvSpPr>
          <p:cNvPr id="6" name="Text Placeholder 3">
            <a:extLst>
              <a:ext uri="{FF2B5EF4-FFF2-40B4-BE49-F238E27FC236}">
                <a16:creationId xmlns:a16="http://schemas.microsoft.com/office/drawing/2014/main" id="{73176EA4-19FF-0065-185A-0B359C95154D}"/>
              </a:ext>
            </a:extLst>
          </p:cNvPr>
          <p:cNvSpPr txBox="1">
            <a:spLocks/>
          </p:cNvSpPr>
          <p:nvPr/>
        </p:nvSpPr>
        <p:spPr>
          <a:xfrm>
            <a:off x="176790" y="4036110"/>
            <a:ext cx="1884610" cy="489206"/>
          </a:xfrm>
          <a:prstGeom prst="rect">
            <a:avLst/>
          </a:prstGeom>
          <a:solidFill>
            <a:schemeClr val="tx2"/>
          </a:solidFill>
        </p:spPr>
        <p:txBody>
          <a:bodyPr wrap="square" lIns="503999"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solidFill>
                  <a:schemeClr val="bg1"/>
                </a:solidFill>
              </a:rPr>
              <a:t>Peer learning</a:t>
            </a:r>
          </a:p>
        </p:txBody>
      </p:sp>
      <p:sp>
        <p:nvSpPr>
          <p:cNvPr id="20" name="TextBox 19">
            <a:extLst>
              <a:ext uri="{FF2B5EF4-FFF2-40B4-BE49-F238E27FC236}">
                <a16:creationId xmlns:a16="http://schemas.microsoft.com/office/drawing/2014/main" id="{10E6A1CC-4A16-889D-170D-818D8D7E823A}"/>
              </a:ext>
            </a:extLst>
          </p:cNvPr>
          <p:cNvSpPr txBox="1"/>
          <p:nvPr/>
        </p:nvSpPr>
        <p:spPr>
          <a:xfrm>
            <a:off x="2043705" y="3967913"/>
            <a:ext cx="3045753" cy="769441"/>
          </a:xfrm>
          <a:prstGeom prst="rect">
            <a:avLst/>
          </a:prstGeom>
        </p:spPr>
        <p:txBody>
          <a:bodyPr wrap="square" rtlCol="0">
            <a:spAutoFit/>
          </a:bodyPr>
          <a:lstStyle/>
          <a:p>
            <a:pPr>
              <a:spcAft>
                <a:spcPts val="600"/>
              </a:spcAft>
            </a:pPr>
            <a:r>
              <a:rPr lang="en-US" sz="1100"/>
              <a:t>Participants had mixed responses to the peer learning opportunities across cohorts. In cases where peer connections were formed, participants highly valued the relationships. </a:t>
            </a:r>
          </a:p>
        </p:txBody>
      </p:sp>
      <p:sp>
        <p:nvSpPr>
          <p:cNvPr id="48" name="TextBox 47">
            <a:extLst>
              <a:ext uri="{FF2B5EF4-FFF2-40B4-BE49-F238E27FC236}">
                <a16:creationId xmlns:a16="http://schemas.microsoft.com/office/drawing/2014/main" id="{C2025A76-3CB4-C7D7-E661-DA59ECB683C8}"/>
              </a:ext>
            </a:extLst>
          </p:cNvPr>
          <p:cNvSpPr txBox="1"/>
          <p:nvPr/>
        </p:nvSpPr>
        <p:spPr>
          <a:xfrm>
            <a:off x="5089458" y="3967913"/>
            <a:ext cx="4651394" cy="600164"/>
          </a:xfrm>
          <a:prstGeom prst="rect">
            <a:avLst/>
          </a:prstGeom>
        </p:spPr>
        <p:txBody>
          <a:bodyPr wrap="square" rtlCol="0">
            <a:spAutoFit/>
          </a:bodyPr>
          <a:lstStyle/>
          <a:p>
            <a:pPr algn="l">
              <a:spcAft>
                <a:spcPts val="600"/>
              </a:spcAft>
            </a:pPr>
            <a:r>
              <a:rPr lang="en-US" sz="1100"/>
              <a:t>Peer learning was encouraged by coaches and participants told us they found the networking opportunities at the in-person workshops to be meaningful to their experience.</a:t>
            </a:r>
          </a:p>
        </p:txBody>
      </p:sp>
      <p:cxnSp>
        <p:nvCxnSpPr>
          <p:cNvPr id="37" name="Straight Connector 36">
            <a:extLst>
              <a:ext uri="{FF2B5EF4-FFF2-40B4-BE49-F238E27FC236}">
                <a16:creationId xmlns:a16="http://schemas.microsoft.com/office/drawing/2014/main" id="{6CA5A965-E582-B2CA-2FD6-6CB60736807A}"/>
              </a:ext>
              <a:ext uri="{C183D7F6-B498-43B3-948B-1728B52AA6E4}">
                <adec:decorative xmlns:adec="http://schemas.microsoft.com/office/drawing/2017/decorative" val="1"/>
              </a:ext>
            </a:extLst>
          </p:cNvPr>
          <p:cNvCxnSpPr>
            <a:cxnSpLocks/>
          </p:cNvCxnSpPr>
          <p:nvPr/>
        </p:nvCxnSpPr>
        <p:spPr>
          <a:xfrm>
            <a:off x="159097" y="2119363"/>
            <a:ext cx="9519743" cy="5041"/>
          </a:xfrm>
          <a:prstGeom prst="line">
            <a:avLst/>
          </a:prstGeom>
          <a:ln w="9525" cap="flat" cmpd="sng" algn="ctr">
            <a:solidFill>
              <a:schemeClr val="accent3"/>
            </a:solidFill>
            <a:prstDash val="lg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8D59248-06B8-8F64-CD95-5B18F1E5054E}"/>
              </a:ext>
              <a:ext uri="{C183D7F6-B498-43B3-948B-1728B52AA6E4}">
                <adec:decorative xmlns:adec="http://schemas.microsoft.com/office/drawing/2017/decorative" val="1"/>
              </a:ext>
            </a:extLst>
          </p:cNvPr>
          <p:cNvCxnSpPr>
            <a:cxnSpLocks/>
          </p:cNvCxnSpPr>
          <p:nvPr/>
        </p:nvCxnSpPr>
        <p:spPr>
          <a:xfrm>
            <a:off x="153897" y="3083407"/>
            <a:ext cx="9519743" cy="5041"/>
          </a:xfrm>
          <a:prstGeom prst="line">
            <a:avLst/>
          </a:prstGeom>
          <a:ln w="9525" cap="flat" cmpd="sng" algn="ctr">
            <a:solidFill>
              <a:schemeClr val="accent3"/>
            </a:solidFill>
            <a:prstDash val="lg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B1677C2-68A0-0EBF-9F7D-3F8236581DA3}"/>
              </a:ext>
              <a:ext uri="{C183D7F6-B498-43B3-948B-1728B52AA6E4}">
                <adec:decorative xmlns:adec="http://schemas.microsoft.com/office/drawing/2017/decorative" val="1"/>
              </a:ext>
            </a:extLst>
          </p:cNvPr>
          <p:cNvCxnSpPr>
            <a:cxnSpLocks/>
          </p:cNvCxnSpPr>
          <p:nvPr/>
        </p:nvCxnSpPr>
        <p:spPr>
          <a:xfrm flipV="1">
            <a:off x="153897" y="3845878"/>
            <a:ext cx="9536289" cy="8883"/>
          </a:xfrm>
          <a:prstGeom prst="line">
            <a:avLst/>
          </a:prstGeom>
          <a:ln w="9525" cap="flat" cmpd="sng" algn="ctr">
            <a:solidFill>
              <a:schemeClr val="accent3"/>
            </a:solidFill>
            <a:prstDash val="lg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 Placeholder 3">
            <a:extLst>
              <a:ext uri="{FF2B5EF4-FFF2-40B4-BE49-F238E27FC236}">
                <a16:creationId xmlns:a16="http://schemas.microsoft.com/office/drawing/2014/main" id="{53D6A456-CB9F-E5C0-DBC7-2E897ECAB99A}"/>
              </a:ext>
            </a:extLst>
          </p:cNvPr>
          <p:cNvSpPr txBox="1">
            <a:spLocks/>
          </p:cNvSpPr>
          <p:nvPr/>
        </p:nvSpPr>
        <p:spPr>
          <a:xfrm>
            <a:off x="983848" y="4995148"/>
            <a:ext cx="7731889" cy="208881"/>
          </a:xfrm>
          <a:prstGeom prst="rect">
            <a:avLst/>
          </a:prstGeom>
          <a:solidFill>
            <a:schemeClr val="accent2"/>
          </a:solidFill>
        </p:spPr>
        <p:txBody>
          <a:bodyPr wrap="square" lIns="90000" anchor="ctr">
            <a:no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100" b="1">
                <a:solidFill>
                  <a:schemeClr val="tx1"/>
                </a:solidFill>
              </a:rPr>
              <a:t>FLP’s learning capability framework</a:t>
            </a:r>
          </a:p>
        </p:txBody>
      </p:sp>
      <p:sp>
        <p:nvSpPr>
          <p:cNvPr id="12" name="TextBox 11">
            <a:extLst>
              <a:ext uri="{FF2B5EF4-FFF2-40B4-BE49-F238E27FC236}">
                <a16:creationId xmlns:a16="http://schemas.microsoft.com/office/drawing/2014/main" id="{30561B81-78F4-2A3F-1835-0CFAE6CD7268}"/>
              </a:ext>
            </a:extLst>
          </p:cNvPr>
          <p:cNvSpPr txBox="1"/>
          <p:nvPr/>
        </p:nvSpPr>
        <p:spPr>
          <a:xfrm>
            <a:off x="983848" y="5219615"/>
            <a:ext cx="7731889" cy="846386"/>
          </a:xfrm>
          <a:prstGeom prst="rect">
            <a:avLst/>
          </a:prstGeom>
        </p:spPr>
        <p:txBody>
          <a:bodyPr wrap="square" rtlCol="0">
            <a:spAutoFit/>
          </a:bodyPr>
          <a:lstStyle/>
          <a:p>
            <a:pPr algn="l">
              <a:spcAft>
                <a:spcPts val="600"/>
              </a:spcAft>
            </a:pPr>
            <a:r>
              <a:rPr lang="en-US" sz="1100" dirty="0"/>
              <a:t>The content and structure of FLP was underpinned by the learning competency framework TFA developed in consultation with key stakeholders through the stakeholder advisory group.</a:t>
            </a:r>
          </a:p>
          <a:p>
            <a:pPr algn="l">
              <a:spcAft>
                <a:spcPts val="600"/>
              </a:spcAft>
            </a:pPr>
            <a:r>
              <a:rPr lang="en-US" sz="1100" dirty="0"/>
              <a:t>A best practice review found that the content, structure and delivery based off the learning capability framework was high quality, relevant and in line with best practice professional development in education.</a:t>
            </a:r>
          </a:p>
        </p:txBody>
      </p:sp>
      <p:sp>
        <p:nvSpPr>
          <p:cNvPr id="13" name="TextBox 12">
            <a:extLst>
              <a:ext uri="{FF2B5EF4-FFF2-40B4-BE49-F238E27FC236}">
                <a16:creationId xmlns:a16="http://schemas.microsoft.com/office/drawing/2014/main" id="{7A566925-E156-9C45-E3A9-0A7D39CE790B}"/>
              </a:ext>
              <a:ext uri="{C183D7F6-B498-43B3-948B-1728B52AA6E4}">
                <adec:decorative xmlns:adec="http://schemas.microsoft.com/office/drawing/2017/decorative" val="1"/>
              </a:ext>
            </a:extLst>
          </p:cNvPr>
          <p:cNvSpPr txBox="1"/>
          <p:nvPr/>
        </p:nvSpPr>
        <p:spPr>
          <a:xfrm>
            <a:off x="5156811" y="1129626"/>
            <a:ext cx="2659829" cy="261610"/>
          </a:xfrm>
          <a:prstGeom prst="rect">
            <a:avLst/>
          </a:prstGeom>
        </p:spPr>
        <p:txBody>
          <a:bodyPr wrap="square" rtlCol="0">
            <a:spAutoFit/>
          </a:bodyPr>
          <a:lstStyle/>
          <a:p>
            <a:pPr>
              <a:spcAft>
                <a:spcPts val="600"/>
              </a:spcAft>
            </a:pPr>
            <a:r>
              <a:rPr lang="en-US" sz="1100" b="1"/>
              <a:t>Interconnected program design </a:t>
            </a:r>
          </a:p>
        </p:txBody>
      </p:sp>
      <p:sp>
        <p:nvSpPr>
          <p:cNvPr id="26" name="Left Brace 25">
            <a:extLst>
              <a:ext uri="{FF2B5EF4-FFF2-40B4-BE49-F238E27FC236}">
                <a16:creationId xmlns:a16="http://schemas.microsoft.com/office/drawing/2014/main" id="{52AAB44F-483A-DA31-ADC4-5E4D7BAA3716}"/>
              </a:ext>
              <a:ext uri="{C183D7F6-B498-43B3-948B-1728B52AA6E4}">
                <adec:decorative xmlns:adec="http://schemas.microsoft.com/office/drawing/2017/decorative" val="1"/>
              </a:ext>
            </a:extLst>
          </p:cNvPr>
          <p:cNvSpPr/>
          <p:nvPr/>
        </p:nvSpPr>
        <p:spPr>
          <a:xfrm rot="16200000">
            <a:off x="4788565" y="14270"/>
            <a:ext cx="289845" cy="9513396"/>
          </a:xfrm>
          <a:prstGeom prst="leftBrace">
            <a:avLst>
              <a:gd name="adj1" fmla="val 77697"/>
              <a:gd name="adj2" fmla="val 50000"/>
            </a:avLst>
          </a:prstGeom>
          <a:ln w="9525">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A8C3C3BD-97DF-5A96-E97D-86D563F9BC9C}"/>
              </a:ext>
              <a:ext uri="{C183D7F6-B498-43B3-948B-1728B52AA6E4}">
                <adec:decorative xmlns:adec="http://schemas.microsoft.com/office/drawing/2017/decorative" val="1"/>
              </a:ext>
            </a:extLst>
          </p:cNvPr>
          <p:cNvSpPr txBox="1"/>
          <p:nvPr/>
        </p:nvSpPr>
        <p:spPr>
          <a:xfrm>
            <a:off x="215814" y="1122520"/>
            <a:ext cx="1409360" cy="261610"/>
          </a:xfrm>
          <a:prstGeom prst="rect">
            <a:avLst/>
          </a:prstGeom>
        </p:spPr>
        <p:txBody>
          <a:bodyPr wrap="none" rtlCol="0">
            <a:spAutoFit/>
          </a:bodyPr>
          <a:lstStyle/>
          <a:p>
            <a:pPr>
              <a:spcAft>
                <a:spcPts val="600"/>
              </a:spcAft>
            </a:pPr>
            <a:r>
              <a:rPr lang="en-US" sz="1100" b="1"/>
              <a:t>Program components </a:t>
            </a:r>
          </a:p>
        </p:txBody>
      </p:sp>
      <p:sp>
        <p:nvSpPr>
          <p:cNvPr id="4" name="Slide Number Placeholder 3">
            <a:extLst>
              <a:ext uri="{FF2B5EF4-FFF2-40B4-BE49-F238E27FC236}">
                <a16:creationId xmlns:a16="http://schemas.microsoft.com/office/drawing/2014/main" id="{3CD13682-B5F3-6802-8747-D2CFC814FFCA}"/>
              </a:ext>
            </a:extLst>
          </p:cNvPr>
          <p:cNvSpPr>
            <a:spLocks noGrp="1"/>
          </p:cNvSpPr>
          <p:nvPr>
            <p:ph type="sldNum" sz="quarter" idx="11"/>
          </p:nvPr>
        </p:nvSpPr>
        <p:spPr/>
        <p:txBody>
          <a:bodyPr/>
          <a:lstStyle/>
          <a:p>
            <a:fld id="{2ED7E6EB-FFB6-2B46-ABEA-442EF21ADA9F}" type="slidenum">
              <a:rPr lang="en-US" smtClean="0"/>
              <a:pPr/>
              <a:t>8</a:t>
            </a:fld>
            <a:endParaRPr lang="en-US"/>
          </a:p>
        </p:txBody>
      </p:sp>
    </p:spTree>
    <p:extLst>
      <p:ext uri="{BB962C8B-B14F-4D97-AF65-F5344CB8AC3E}">
        <p14:creationId xmlns:p14="http://schemas.microsoft.com/office/powerpoint/2010/main" val="4029052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_ID" val="874150ea-22be-4afe-85a4-759813d54c6c"/>
  <p:tag name="EE4P_LANGUAGE_ID" val="308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24.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25.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26.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27.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28.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29.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andolo A4 template">
  <a:themeElements>
    <a:clrScheme name="dandolo">
      <a:dk1>
        <a:srgbClr val="191919"/>
      </a:dk1>
      <a:lt1>
        <a:srgbClr val="FFFFFF"/>
      </a:lt1>
      <a:dk2>
        <a:srgbClr val="931B2F"/>
      </a:dk2>
      <a:lt2>
        <a:srgbClr val="F5C6CD"/>
      </a:lt2>
      <a:accent1>
        <a:srgbClr val="EFE6E7"/>
      </a:accent1>
      <a:accent2>
        <a:srgbClr val="EAEAEA"/>
      </a:accent2>
      <a:accent3>
        <a:srgbClr val="A9A9A9"/>
      </a:accent3>
      <a:accent4>
        <a:srgbClr val="941100"/>
      </a:accent4>
      <a:accent5>
        <a:srgbClr val="FFD340"/>
      </a:accent5>
      <a:accent6>
        <a:srgbClr val="A7D146"/>
      </a:accent6>
      <a:hlink>
        <a:srgbClr val="000000"/>
      </a:hlink>
      <a:folHlink>
        <a:srgbClr val="931B2F"/>
      </a:folHlink>
    </a:clrScheme>
    <a:fontScheme name="Dandol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Aft>
            <a:spcPts val="600"/>
          </a:spcAft>
          <a:defRPr sz="11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l">
          <a:spcAft>
            <a:spcPts val="600"/>
          </a:spcAft>
          <a:defRPr sz="1100" dirty="0" err="1" smtClean="0"/>
        </a:defPPr>
      </a:lstStyle>
    </a:txDef>
  </a:objectDefaults>
  <a:extraClrSchemeLst/>
  <a:extLst>
    <a:ext uri="{05A4C25C-085E-4340-85A3-A5531E510DB2}">
      <thm15:themeFamily xmlns:thm15="http://schemas.microsoft.com/office/thememl/2012/main" name="Blank template" id="{AFB1BCA0-38BB-ED4E-AE6E-44F328E45BCC}" vid="{F1E3483F-88EA-4643-831D-452A0C5D6715}"/>
    </a:ext>
  </a:extLst>
</a:theme>
</file>

<file path=ppt/theme/theme2.xml><?xml version="1.0" encoding="utf-8"?>
<a:theme xmlns:a="http://schemas.openxmlformats.org/drawingml/2006/main" name="1_Dandolo A4 template">
  <a:themeElements>
    <a:clrScheme name="Dandolo">
      <a:dk1>
        <a:srgbClr val="000000"/>
      </a:dk1>
      <a:lt1>
        <a:srgbClr val="FFFFFF"/>
      </a:lt1>
      <a:dk2>
        <a:srgbClr val="931B2F"/>
      </a:dk2>
      <a:lt2>
        <a:srgbClr val="E4E5E3"/>
      </a:lt2>
      <a:accent1>
        <a:srgbClr val="931B2F"/>
      </a:accent1>
      <a:accent2>
        <a:srgbClr val="E4E5E3"/>
      </a:accent2>
      <a:accent3>
        <a:srgbClr val="72766D"/>
      </a:accent3>
      <a:accent4>
        <a:srgbClr val="E4E5E3"/>
      </a:accent4>
      <a:accent5>
        <a:srgbClr val="E4E5E3"/>
      </a:accent5>
      <a:accent6>
        <a:srgbClr val="E4E5E3"/>
      </a:accent6>
      <a:hlink>
        <a:srgbClr val="000000"/>
      </a:hlink>
      <a:folHlink>
        <a:srgbClr val="931B2F"/>
      </a:folHlink>
    </a:clrScheme>
    <a:fontScheme name="Dandol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0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l">
          <a:defRPr sz="1000" dirty="0" err="1" smtClean="0"/>
        </a:defPPr>
      </a:lstStyle>
    </a:txDef>
  </a:objectDefaults>
  <a:extraClrSchemeLst/>
  <a:extLst>
    <a:ext uri="{05A4C25C-085E-4340-85A3-A5531E510DB2}">
      <thm15:themeFamily xmlns:thm15="http://schemas.microsoft.com/office/thememl/2012/main" name="Blank template" id="{AFB1BCA0-38BB-ED4E-AE6E-44F328E45BCC}" vid="{F1E3483F-88EA-4643-831D-452A0C5D6715}"/>
    </a:ext>
  </a:extLst>
</a:theme>
</file>

<file path=ppt/theme/theme3.xml><?xml version="1.0" encoding="utf-8"?>
<a:theme xmlns:a="http://schemas.openxmlformats.org/drawingml/2006/main" name="2_Dandolo A4 template">
  <a:themeElements>
    <a:clrScheme name="dandolo">
      <a:dk1>
        <a:srgbClr val="191919"/>
      </a:dk1>
      <a:lt1>
        <a:srgbClr val="FFFFFF"/>
      </a:lt1>
      <a:dk2>
        <a:srgbClr val="931B2F"/>
      </a:dk2>
      <a:lt2>
        <a:srgbClr val="F5C6CD"/>
      </a:lt2>
      <a:accent1>
        <a:srgbClr val="EFE6E7"/>
      </a:accent1>
      <a:accent2>
        <a:srgbClr val="EAEAEA"/>
      </a:accent2>
      <a:accent3>
        <a:srgbClr val="A9A9A9"/>
      </a:accent3>
      <a:accent4>
        <a:srgbClr val="941100"/>
      </a:accent4>
      <a:accent5>
        <a:srgbClr val="FFD340"/>
      </a:accent5>
      <a:accent6>
        <a:srgbClr val="A7D146"/>
      </a:accent6>
      <a:hlink>
        <a:srgbClr val="000000"/>
      </a:hlink>
      <a:folHlink>
        <a:srgbClr val="931B2F"/>
      </a:folHlink>
    </a:clrScheme>
    <a:fontScheme name="Dandol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Aft>
            <a:spcPts val="600"/>
          </a:spcAft>
          <a:defRPr sz="11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l">
          <a:spcAft>
            <a:spcPts val="600"/>
          </a:spcAft>
          <a:defRPr sz="1100" dirty="0" err="1" smtClean="0"/>
        </a:defPPr>
      </a:lstStyle>
    </a:txDef>
  </a:objectDefaults>
  <a:extraClrSchemeLst/>
  <a:extLst>
    <a:ext uri="{05A4C25C-085E-4340-85A3-A5531E510DB2}">
      <thm15:themeFamily xmlns:thm15="http://schemas.microsoft.com/office/thememl/2012/main" name="Blank template" id="{AFB1BCA0-38BB-ED4E-AE6E-44F328E45BCC}" vid="{F1E3483F-88EA-4643-831D-452A0C5D67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EE2001B-7503-8443-AA9D-DF3AB7C838DC}">
  <we:reference id="wa104381063" version="1.0.0.1" store="en-GB"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C529599570B7449E83E7E7E9476654" ma:contentTypeVersion="5" ma:contentTypeDescription="Create a new document." ma:contentTypeScope="" ma:versionID="ecb3f30e4530567baee1ce7093d73123">
  <xsd:schema xmlns:xsd="http://www.w3.org/2001/XMLSchema" xmlns:xs="http://www.w3.org/2001/XMLSchema" xmlns:p="http://schemas.microsoft.com/office/2006/metadata/properties" xmlns:ns2="2266bd80-95f9-4c5f-8d16-2a9991447fe1" targetNamespace="http://schemas.microsoft.com/office/2006/metadata/properties" ma:root="true" ma:fieldsID="6806c866bb055d1df61ac3ffce1b00a2" ns2:_="">
    <xsd:import namespace="2266bd80-95f9-4c5f-8d16-2a9991447f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6bd80-95f9-4c5f-8d16-2a9991447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A146BB-46AC-4D30-9AE1-D5F4AC347001}">
  <ds:schemaRefs>
    <ds:schemaRef ds:uri="http://schemas.microsoft.com/sharepoint/v3/contenttype/forms"/>
  </ds:schemaRefs>
</ds:datastoreItem>
</file>

<file path=customXml/itemProps2.xml><?xml version="1.0" encoding="utf-8"?>
<ds:datastoreItem xmlns:ds="http://schemas.openxmlformats.org/officeDocument/2006/customXml" ds:itemID="{82B68018-AA2F-4069-9049-2287A5A06220}">
  <ds:schemaRefs>
    <ds:schemaRef ds:uri="2266bd80-95f9-4c5f-8d16-2a9991447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EAFAF7-0996-475B-9CAC-D26AF6B1774D}">
  <ds:schemaRefs>
    <ds:schemaRef ds:uri="2266bd80-95f9-4c5f-8d16-2a9991447fe1"/>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 template</Template>
  <TotalTime>2091</TotalTime>
  <Words>10667</Words>
  <Application>Microsoft Office PowerPoint</Application>
  <PresentationFormat>A4 Paper (210x297 mm)</PresentationFormat>
  <Paragraphs>896</Paragraphs>
  <Slides>36</Slides>
  <Notes>19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4" baseType="lpstr">
      <vt:lpstr>Arial</vt:lpstr>
      <vt:lpstr>Arial Narrow</vt:lpstr>
      <vt:lpstr>Calibri</vt:lpstr>
      <vt:lpstr>Courier New</vt:lpstr>
      <vt:lpstr>Dandolo A4 template</vt:lpstr>
      <vt:lpstr>1_Dandolo A4 template</vt:lpstr>
      <vt:lpstr>2_Dandolo A4 template</vt:lpstr>
      <vt:lpstr>think-cell Slide</vt:lpstr>
      <vt:lpstr>Evaluation of the Future Leaders Program</vt:lpstr>
      <vt:lpstr>Introduction</vt:lpstr>
      <vt:lpstr>Key findings</vt:lpstr>
      <vt:lpstr>The evaluation focused on the FLP as a two-year pilot, with the objective of sharing learnings and making recommendations for programmatic improvements.</vt:lpstr>
      <vt:lpstr>Evaluation on a page </vt:lpstr>
      <vt:lpstr>Program summary</vt:lpstr>
      <vt:lpstr>Pilot policy and governance</vt:lpstr>
      <vt:lpstr>The FLP’s Learning Competency Framework</vt:lpstr>
      <vt:lpstr>Pilot outputs and design quality</vt:lpstr>
      <vt:lpstr>Participant characteristics</vt:lpstr>
      <vt:lpstr>Participant archetypes</vt:lpstr>
      <vt:lpstr>Pilot satisfaction</vt:lpstr>
      <vt:lpstr>Participant level impact </vt:lpstr>
      <vt:lpstr>School level impact </vt:lpstr>
      <vt:lpstr>Region level impact</vt:lpstr>
      <vt:lpstr>Applying a value assessment framework</vt:lpstr>
      <vt:lpstr>For ‘Marathon Runners’, we heard that the FLP accelerates their transition into leadership while also improving the quality of their leadership. </vt:lpstr>
      <vt:lpstr>How the FLP benefits with ‘Sprinters’ </vt:lpstr>
      <vt:lpstr>Cost comparison</vt:lpstr>
      <vt:lpstr>Recommended program improvements </vt:lpstr>
      <vt:lpstr>Program components to maintain</vt:lpstr>
      <vt:lpstr>Appendix 1 – Components of the Future Leaders Program</vt:lpstr>
      <vt:lpstr>Component introduction</vt:lpstr>
      <vt:lpstr>Summary of program outputs (Cohort 1 and 2)  </vt:lpstr>
      <vt:lpstr>Workshops</vt:lpstr>
      <vt:lpstr>School innovation project </vt:lpstr>
      <vt:lpstr>Coaching</vt:lpstr>
      <vt:lpstr>Peer networking  </vt:lpstr>
      <vt:lpstr>Appendix 2 – Impact of the Future Leaders Program</vt:lpstr>
      <vt:lpstr>Summary of impact</vt:lpstr>
      <vt:lpstr>Participant impact (1/2) </vt:lpstr>
      <vt:lpstr>Participant impact (2/2)</vt:lpstr>
      <vt:lpstr>Participant behaviour and leadership </vt:lpstr>
      <vt:lpstr>Change in participants’ aspirations and career progression </vt:lpstr>
      <vt:lpstr>School level impact</vt:lpstr>
      <vt:lpstr>Outcomes for regions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GRANT,Graeme</dc:creator>
  <cp:lastModifiedBy>HAN,Lu</cp:lastModifiedBy>
  <cp:revision>53</cp:revision>
  <cp:lastPrinted>2023-11-28T04:28:17Z</cp:lastPrinted>
  <dcterms:created xsi:type="dcterms:W3CDTF">2021-12-14T07:52:33Z</dcterms:created>
  <dcterms:modified xsi:type="dcterms:W3CDTF">2024-09-30T04:12:18Z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0x01010002C529599570B7449E83E7E7E9476654</vt:lpwstr>
  </property>
  <property fmtid="{D5CDD505-2E9C-101B-9397-08002B2CF9AE}" pid="3" name="MSIP_Label_79d889eb-932f-4752-8739-64d25806ef64_Enabled">
    <vt:lpwstr>true</vt:lpwstr>
  </property>
  <property fmtid="{D5CDD505-2E9C-101B-9397-08002B2CF9AE}" pid="4" name="MSIP_Label_79d889eb-932f-4752-8739-64d25806ef64_SetDate">
    <vt:lpwstr>2023-08-09T00:43:57Z</vt:lpwstr>
  </property>
  <property fmtid="{D5CDD505-2E9C-101B-9397-08002B2CF9AE}" pid="5" name="MSIP_Label_79d889eb-932f-4752-8739-64d25806ef64_Method">
    <vt:lpwstr>Privileged</vt:lpwstr>
  </property>
  <property fmtid="{D5CDD505-2E9C-101B-9397-08002B2CF9AE}" pid="6" name="MSIP_Label_79d889eb-932f-4752-8739-64d25806ef64_Name">
    <vt:lpwstr>79d889eb-932f-4752-8739-64d25806ef64</vt:lpwstr>
  </property>
  <property fmtid="{D5CDD505-2E9C-101B-9397-08002B2CF9AE}" pid="7" name="MSIP_Label_79d889eb-932f-4752-8739-64d25806ef64_SiteId">
    <vt:lpwstr>dd0cfd15-4558-4b12-8bad-ea26984fc417</vt:lpwstr>
  </property>
  <property fmtid="{D5CDD505-2E9C-101B-9397-08002B2CF9AE}" pid="8" name="MSIP_Label_79d889eb-932f-4752-8739-64d25806ef64_ActionId">
    <vt:lpwstr>a7a8c702-deb0-4e0d-a55d-691bf81f6ade</vt:lpwstr>
  </property>
  <property fmtid="{D5CDD505-2E9C-101B-9397-08002B2CF9AE}" pid="9" name="MSIP_Label_79d889eb-932f-4752-8739-64d25806ef64_ContentBits">
    <vt:lpwstr>0</vt:lpwstr>
  </property>
</Properties>
</file>