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theme/themeOverride1.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 id="2147483729" r:id="rId5"/>
    <p:sldMasterId id="2147483722" r:id="rId6"/>
    <p:sldMasterId id="2147483737" r:id="rId7"/>
    <p:sldMasterId id="2147483744" r:id="rId8"/>
    <p:sldMasterId id="2147483747" r:id="rId9"/>
  </p:sldMasterIdLst>
  <p:notesMasterIdLst>
    <p:notesMasterId r:id="rId30"/>
  </p:notesMasterIdLst>
  <p:handoutMasterIdLst>
    <p:handoutMasterId r:id="rId31"/>
  </p:handoutMasterIdLst>
  <p:sldIdLst>
    <p:sldId id="267" r:id="rId10"/>
    <p:sldId id="2134806772" r:id="rId11"/>
    <p:sldId id="3349" r:id="rId12"/>
    <p:sldId id="2134806771" r:id="rId13"/>
    <p:sldId id="2134806773" r:id="rId14"/>
    <p:sldId id="3339" r:id="rId15"/>
    <p:sldId id="2134806774" r:id="rId16"/>
    <p:sldId id="2134806769" r:id="rId17"/>
    <p:sldId id="2134806775" r:id="rId18"/>
    <p:sldId id="2134806765" r:id="rId19"/>
    <p:sldId id="2134806761" r:id="rId20"/>
    <p:sldId id="2134806762" r:id="rId21"/>
    <p:sldId id="2134806766" r:id="rId22"/>
    <p:sldId id="3384" r:id="rId23"/>
    <p:sldId id="3347" r:id="rId24"/>
    <p:sldId id="3386" r:id="rId25"/>
    <p:sldId id="280" r:id="rId26"/>
    <p:sldId id="279" r:id="rId27"/>
    <p:sldId id="2134806776" r:id="rId28"/>
    <p:sldId id="3372" r:id="rId29"/>
  </p:sldIdLst>
  <p:sldSz cx="9144000" cy="514826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17B606-9D7D-FAA5-5CF0-E36535657631}" name="TALGASWATTA,Kalpa" initials="TA" userId="S::kalpa.talgaswatta@education.gov.au::f7bc0fcb-c58a-4f68-ab34-fd76b026ed4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2D3F"/>
    <a:srgbClr val="F06463"/>
    <a:srgbClr val="F16464"/>
    <a:srgbClr val="F26322"/>
    <a:srgbClr val="012C3D"/>
    <a:srgbClr val="F48071"/>
    <a:srgbClr val="E9A913"/>
    <a:srgbClr val="522761"/>
    <a:srgbClr val="5053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6" autoAdjust="0"/>
    <p:restoredTop sz="94361" autoAdjust="0"/>
  </p:normalViewPr>
  <p:slideViewPr>
    <p:cSldViewPr>
      <p:cViewPr varScale="1">
        <p:scale>
          <a:sx n="95" d="100"/>
          <a:sy n="95" d="100"/>
        </p:scale>
        <p:origin x="90" y="462"/>
      </p:cViewPr>
      <p:guideLst>
        <p:guide orient="horz" pos="1622"/>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1" d="100"/>
          <a:sy n="81" d="100"/>
        </p:scale>
        <p:origin x="3186"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microsoft.com/office/2018/10/relationships/authors" Target="author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C8306197-B16C-4167-B4A2-43E65F1E5A01}" type="datetimeFigureOut">
              <a:rPr lang="en-US" smtClean="0"/>
              <a:t>9/17/2024</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4B857B0-241B-4F33-A6B9-B9EFF8928931}" type="slidenum">
              <a:rPr lang="en-US" smtClean="0"/>
              <a:t>‹#›</a:t>
            </a:fld>
            <a:endParaRPr lang="en-US"/>
          </a:p>
        </p:txBody>
      </p:sp>
    </p:spTree>
    <p:extLst>
      <p:ext uri="{BB962C8B-B14F-4D97-AF65-F5344CB8AC3E}">
        <p14:creationId xmlns:p14="http://schemas.microsoft.com/office/powerpoint/2010/main" val="988907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878F842-560F-42A5-A306-F766D7D6B80D}" type="datetimeFigureOut">
              <a:rPr lang="en-AU" smtClean="0"/>
              <a:t>17/09/2024</a:t>
            </a:fld>
            <a:endParaRPr lang="en-AU"/>
          </a:p>
        </p:txBody>
      </p:sp>
      <p:sp>
        <p:nvSpPr>
          <p:cNvPr id="4" name="Slide Image Placeholder 3"/>
          <p:cNvSpPr>
            <a:spLocks noGrp="1" noRot="1" noChangeAspect="1"/>
          </p:cNvSpPr>
          <p:nvPr>
            <p:ph type="sldImg" idx="2"/>
          </p:nvPr>
        </p:nvSpPr>
        <p:spPr>
          <a:xfrm>
            <a:off x="425450" y="1241425"/>
            <a:ext cx="594677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BD3FCEB-6CB7-4478-9568-E9785AFEA658}" type="slidenum">
              <a:rPr lang="en-AU" smtClean="0"/>
              <a:t>‹#›</a:t>
            </a:fld>
            <a:endParaRPr lang="en-AU"/>
          </a:p>
        </p:txBody>
      </p:sp>
    </p:spTree>
    <p:extLst>
      <p:ext uri="{BB962C8B-B14F-4D97-AF65-F5344CB8AC3E}">
        <p14:creationId xmlns:p14="http://schemas.microsoft.com/office/powerpoint/2010/main" val="3398103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effectLst/>
                <a:latin typeface="Aptos" panose="020B0004020202020204" pitchFamily="34" charset="0"/>
                <a:ea typeface="Aptos" panose="020B0004020202020204" pitchFamily="34" charset="0"/>
                <a:cs typeface="Times New Roman" panose="02020603050405020304" pitchFamily="18" charset="0"/>
              </a:rPr>
              <a:t>The Albanese Government is establishing the ongoing Commonwealth Prac Payment ($427.4 million 2027-28) with $369.2 million to support higher education students, and </a:t>
            </a:r>
            <a:r>
              <a:rPr lang="en-US" sz="1200" dirty="0">
                <a:effectLst/>
                <a:latin typeface="Arial" panose="020B0604020202020204" pitchFamily="34" charset="0"/>
                <a:ea typeface="Aptos" panose="020B0004020202020204" pitchFamily="34" charset="0"/>
                <a:cs typeface="Aptos" panose="020B0004020202020204" pitchFamily="34" charset="0"/>
              </a:rPr>
              <a:t>​</a:t>
            </a:r>
            <a:r>
              <a:rPr lang="en-AU" sz="1200" dirty="0">
                <a:effectLst/>
                <a:latin typeface="Aptos" panose="020B0004020202020204" pitchFamily="34" charset="0"/>
                <a:ea typeface="Aptos" panose="020B0004020202020204" pitchFamily="34" charset="0"/>
                <a:cs typeface="Times New Roman" panose="02020603050405020304" pitchFamily="18" charset="0"/>
              </a:rPr>
              <a:t>$58.2 million to support vocational education and training students. </a:t>
            </a:r>
            <a:r>
              <a:rPr lang="en-AU" sz="1200" dirty="0">
                <a:effectLst/>
                <a:latin typeface="Arial" panose="020B0604020202020204" pitchFamily="34" charset="0"/>
                <a:ea typeface="Aptos" panose="020B0004020202020204" pitchFamily="34" charset="0"/>
                <a:cs typeface="Aptos" panose="020B00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effectLst/>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effectLst/>
                <a:latin typeface="Arial" panose="020B0604020202020204" pitchFamily="34" charset="0"/>
                <a:ea typeface="Aptos" panose="020B0004020202020204" pitchFamily="34" charset="0"/>
                <a:cs typeface="Aptos" panose="020B0004020202020204" pitchFamily="34" charset="0"/>
              </a:rPr>
              <a:t>The CPP will support around 68,000 higher education students undertaking a Bachelor or Masters qualification in teaching, nursing , midwifery and social work, and around 5,000 VET students undertaking a diploma of nursing.</a:t>
            </a:r>
            <a:endParaRPr lang="en-AU" sz="1200" dirty="0">
              <a:effectLst/>
              <a:latin typeface="Aptos" panose="020B0004020202020204" pitchFamily="34" charset="0"/>
              <a:ea typeface="Aptos" panose="020B0004020202020204" pitchFamily="34" charset="0"/>
              <a:cs typeface="Aptos" panose="020B0004020202020204" pitchFamily="34" charset="0"/>
            </a:endParaRP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4658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a:effectLst/>
                <a:latin typeface="Aptos" panose="020B0004020202020204" pitchFamily="34" charset="0"/>
                <a:ea typeface="Aptos" panose="020B0004020202020204" pitchFamily="34" charset="0"/>
                <a:cs typeface="Times New Roman" panose="02020603050405020304" pitchFamily="18" charset="0"/>
              </a:rPr>
              <a:t> </a:t>
            </a:r>
            <a:endParaRPr lang="en-AU"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AU" sz="1800" dirty="0">
                <a:effectLst/>
                <a:latin typeface="Aptos" panose="020B0004020202020204" pitchFamily="34" charset="0"/>
                <a:ea typeface="Aptos" panose="020B0004020202020204" pitchFamily="34" charset="0"/>
                <a:cs typeface="Times New Roman" panose="02020603050405020304" pitchFamily="18" charset="0"/>
              </a:rPr>
              <a:t>The Albanese Government is establishing the ongoing Commonwealth Prac Payment ($427.4 million 2027-28) with $369.2 million to support higher education students, and </a:t>
            </a:r>
            <a:r>
              <a:rPr lang="en-US" sz="1800" dirty="0">
                <a:effectLst/>
                <a:latin typeface="Arial" panose="020B0604020202020204" pitchFamily="34" charset="0"/>
                <a:ea typeface="Aptos" panose="020B0004020202020204" pitchFamily="34" charset="0"/>
                <a:cs typeface="Aptos" panose="020B0004020202020204" pitchFamily="34" charset="0"/>
              </a:rPr>
              <a:t>​</a:t>
            </a:r>
            <a:r>
              <a:rPr lang="en-AU" sz="1800" dirty="0">
                <a:effectLst/>
                <a:latin typeface="Aptos" panose="020B0004020202020204" pitchFamily="34" charset="0"/>
                <a:ea typeface="Aptos" panose="020B0004020202020204" pitchFamily="34" charset="0"/>
                <a:cs typeface="Times New Roman" panose="02020603050405020304" pitchFamily="18" charset="0"/>
              </a:rPr>
              <a:t>$58.2 million to support vocational education and training students. </a:t>
            </a:r>
            <a:r>
              <a:rPr lang="en-AU" sz="1800" dirty="0">
                <a:effectLst/>
                <a:latin typeface="Arial" panose="020B0604020202020204" pitchFamily="34" charset="0"/>
                <a:ea typeface="Aptos" panose="020B0004020202020204" pitchFamily="34" charset="0"/>
                <a:cs typeface="Aptos" panose="020B0004020202020204" pitchFamily="34" charset="0"/>
              </a:rPr>
              <a:t>​</a:t>
            </a:r>
            <a:endParaRPr lang="en-AU"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AU" sz="1800" dirty="0">
                <a:effectLst/>
                <a:latin typeface="Aptos" panose="020B0004020202020204" pitchFamily="34" charset="0"/>
                <a:ea typeface="Aptos" panose="020B0004020202020204" pitchFamily="34" charset="0"/>
                <a:cs typeface="Times New Roman" panose="02020603050405020304" pitchFamily="18" charset="0"/>
              </a:rPr>
              <a:t>A payment of $319.50 per week (benchmarked against the single </a:t>
            </a:r>
            <a:r>
              <a:rPr lang="en-AU" sz="1800" dirty="0" err="1">
                <a:effectLst/>
                <a:latin typeface="Aptos" panose="020B0004020202020204" pitchFamily="34" charset="0"/>
                <a:ea typeface="Aptos" panose="020B0004020202020204" pitchFamily="34" charset="0"/>
                <a:cs typeface="Times New Roman" panose="02020603050405020304" pitchFamily="18" charset="0"/>
              </a:rPr>
              <a:t>Austudy</a:t>
            </a:r>
            <a:r>
              <a:rPr lang="en-AU" sz="1800" dirty="0">
                <a:effectLst/>
                <a:latin typeface="Aptos" panose="020B0004020202020204" pitchFamily="34" charset="0"/>
                <a:ea typeface="Aptos" panose="020B0004020202020204" pitchFamily="34" charset="0"/>
                <a:cs typeface="Times New Roman" panose="02020603050405020304" pitchFamily="18" charset="0"/>
              </a:rPr>
              <a:t> rate) will be available from 1 July 2025 to support domestic students studying entry to practice Bachelor or Masters courses in teaching, nursing, midwifery, and social work during their mandatory placements. </a:t>
            </a:r>
            <a:r>
              <a:rPr lang="en-US" sz="1800" dirty="0">
                <a:effectLst/>
                <a:latin typeface="Arial" panose="020B0604020202020204" pitchFamily="34" charset="0"/>
                <a:ea typeface="Aptos" panose="020B0004020202020204" pitchFamily="34" charset="0"/>
                <a:cs typeface="Aptos" panose="020B0004020202020204" pitchFamily="34" charset="0"/>
              </a:rPr>
              <a:t>​</a:t>
            </a:r>
            <a:endParaRPr lang="en-AU"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AU" sz="1800" dirty="0">
                <a:effectLst/>
                <a:latin typeface="Aptos" panose="020B0004020202020204" pitchFamily="34" charset="0"/>
                <a:ea typeface="Aptos" panose="020B0004020202020204" pitchFamily="34" charset="0"/>
                <a:cs typeface="Times New Roman" panose="02020603050405020304" pitchFamily="18" charset="0"/>
              </a:rPr>
              <a:t>The payment will be means-tested, to target students on income support payments and students who normally need to work more than 15 hours per week during their studies</a:t>
            </a:r>
            <a:endParaRPr lang="en-AU" sz="1800" dirty="0">
              <a:effectLst/>
              <a:latin typeface="Aptos" panose="020B0004020202020204" pitchFamily="34" charset="0"/>
              <a:ea typeface="Aptos" panose="020B0004020202020204" pitchFamily="34" charset="0"/>
              <a:cs typeface="Aptos" panose="020B0004020202020204" pitchFamily="34" charset="0"/>
            </a:endParaRP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8769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SzPts val="1000"/>
              <a:buFont typeface="Symbol" panose="05050102010706020507" pitchFamily="18" charset="2"/>
              <a:buChar char=""/>
              <a:tabLst>
                <a:tab pos="457200" algn="l"/>
              </a:tabLst>
            </a:pPr>
            <a:r>
              <a:rPr lang="en-AU" sz="1800" dirty="0">
                <a:effectLst/>
                <a:latin typeface="Aptos" panose="020B0004020202020204" pitchFamily="34" charset="0"/>
                <a:ea typeface="Aptos" panose="020B0004020202020204" pitchFamily="34" charset="0"/>
                <a:cs typeface="Times New Roman" panose="02020603050405020304" pitchFamily="18" charset="0"/>
              </a:rPr>
              <a:t>The Universities Accord (Student Support and Other measures) Bill introduced into Parliament on 15 August 2024 and Education is in the process of drafting the supporting Guidelines and documentation for </a:t>
            </a:r>
            <a:r>
              <a:rPr lang="en-AU" sz="1800">
                <a:effectLst/>
                <a:latin typeface="Aptos" panose="020B0004020202020204" pitchFamily="34" charset="0"/>
                <a:ea typeface="Aptos" panose="020B0004020202020204" pitchFamily="34" charset="0"/>
                <a:cs typeface="Times New Roman" panose="02020603050405020304" pitchFamily="18" charset="0"/>
              </a:rPr>
              <a:t>the program.</a:t>
            </a:r>
            <a:endParaRPr lang="en-AU" sz="18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endParaRPr lang="en-AU"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AU" sz="1800" dirty="0">
                <a:effectLst/>
                <a:latin typeface="Aptos" panose="020B0004020202020204" pitchFamily="34" charset="0"/>
                <a:ea typeface="Aptos" panose="020B0004020202020204" pitchFamily="34" charset="0"/>
                <a:cs typeface="Times New Roman" panose="02020603050405020304" pitchFamily="18" charset="0"/>
              </a:rPr>
              <a:t>Consultation in underway with higher education providers, including Universities Australia, Councils of Deans,  Australian Network of University Planners and corporate areas, as well as other stakeholders to support the implementation of the CPP.</a:t>
            </a:r>
          </a:p>
          <a:p>
            <a:pPr marL="342900" lvl="0" indent="-342900">
              <a:buSzPts val="1000"/>
              <a:buFont typeface="Symbol" panose="05050102010706020507" pitchFamily="18" charset="2"/>
              <a:buChar char=""/>
              <a:tabLst>
                <a:tab pos="457200" algn="l"/>
              </a:tabLst>
            </a:pPr>
            <a:endParaRPr lang="en-AU" sz="18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AU" sz="1800" dirty="0">
                <a:effectLst/>
                <a:latin typeface="Aptos" panose="020B0004020202020204" pitchFamily="34" charset="0"/>
                <a:ea typeface="Aptos" panose="020B0004020202020204" pitchFamily="34" charset="0"/>
                <a:cs typeface="Times New Roman" panose="02020603050405020304" pitchFamily="18" charset="0"/>
              </a:rPr>
              <a:t>We would be very interested in engaging with this working group around the promotion and campaign communications material for students, particularly in ensuring the eligibility and other requirements of the programs are clearly articulated.</a:t>
            </a:r>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72383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Master" Target="../slideMasters/slideMaster5.xml"/><Relationship Id="rId1" Type="http://schemas.openxmlformats.org/officeDocument/2006/relationships/themeOverride" Target="../theme/themeOverride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Navy - Nav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rgbClr val="002D3F"/>
                </a:solidFill>
              </a:defRPr>
            </a:lvl1pPr>
          </a:lstStyle>
          <a:p>
            <a:r>
              <a:rPr lang="en-US"/>
              <a:t>Click to edit Master title style</a:t>
            </a:r>
            <a:endParaRPr lang="en-AU" dirty="0"/>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752841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Navy - Nav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7867"/>
            <a:ext cx="7886700" cy="3024371"/>
          </a:xfrm>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Box 3">
            <a:extLst>
              <a:ext uri="{FF2B5EF4-FFF2-40B4-BE49-F238E27FC236}">
                <a16:creationId xmlns:a16="http://schemas.microsoft.com/office/drawing/2014/main" id="{5A1F8CCE-0F65-DB37-DE44-613768D8D553}"/>
              </a:ext>
            </a:extLst>
          </p:cNvPr>
          <p:cNvSpPr txBox="1"/>
          <p:nvPr userDrawn="1"/>
        </p:nvSpPr>
        <p:spPr>
          <a:xfrm>
            <a:off x="3707904" y="4878387"/>
            <a:ext cx="1728192" cy="276999"/>
          </a:xfrm>
          <a:prstGeom prst="rect">
            <a:avLst/>
          </a:prstGeom>
          <a:noFill/>
        </p:spPr>
        <p:txBody>
          <a:bodyPr wrap="square" rtlCol="0">
            <a:spAutoFit/>
          </a:bodyPr>
          <a:lstStyle/>
          <a:p>
            <a:pPr algn="ctr"/>
            <a:r>
              <a:rPr lang="en-AU" sz="1200">
                <a:solidFill>
                  <a:srgbClr val="FF0000"/>
                </a:solidFill>
              </a:rPr>
              <a:t>OFFICIAL</a:t>
            </a:r>
          </a:p>
        </p:txBody>
      </p:sp>
      <p:sp>
        <p:nvSpPr>
          <p:cNvPr id="5" name="Title 4">
            <a:extLst>
              <a:ext uri="{FF2B5EF4-FFF2-40B4-BE49-F238E27FC236}">
                <a16:creationId xmlns:a16="http://schemas.microsoft.com/office/drawing/2014/main" id="{8C82DB57-A173-67B7-98C7-2B0B5E1B4169}"/>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54471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Whisper -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1560" y="2044800"/>
            <a:ext cx="6858000" cy="457323"/>
          </a:xfrm>
        </p:spPr>
        <p:txBody>
          <a:bodyPr lIns="0" tIns="0" rIns="0" bIns="0" anchor="t" anchorCtr="0">
            <a:normAutofit/>
          </a:bodyPr>
          <a:lstStyle>
            <a:lvl1pPr algn="l">
              <a:defRPr sz="2500" b="1">
                <a:solidFill>
                  <a:srgbClr val="002D3F"/>
                </a:solidFill>
                <a:latin typeface="+mn-lt"/>
              </a:defRPr>
            </a:lvl1pPr>
          </a:lstStyle>
          <a:p>
            <a:r>
              <a:rPr lang="en-US" dirty="0"/>
              <a:t>Title of the presentation</a:t>
            </a:r>
          </a:p>
        </p:txBody>
      </p:sp>
      <p:sp>
        <p:nvSpPr>
          <p:cNvPr id="3" name="Subtitle 2"/>
          <p:cNvSpPr>
            <a:spLocks noGrp="1"/>
          </p:cNvSpPr>
          <p:nvPr>
            <p:ph type="subTitle" idx="1" hasCustomPrompt="1"/>
          </p:nvPr>
        </p:nvSpPr>
        <p:spPr>
          <a:xfrm>
            <a:off x="611560" y="2574000"/>
            <a:ext cx="6858000" cy="432179"/>
          </a:xfrm>
          <a:prstGeom prst="rect">
            <a:avLst/>
          </a:prstGeom>
        </p:spPr>
        <p:txBody>
          <a:bodyPr lIns="0" tIns="0" rIns="0" bIns="0">
            <a:normAutofit/>
          </a:bodyPr>
          <a:lstStyle>
            <a:lvl1pPr marL="0" indent="0" algn="l">
              <a:buNone/>
              <a:defRPr sz="1800">
                <a:solidFill>
                  <a:srgbClr val="002D3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b="1" dirty="0">
                <a:solidFill>
                  <a:schemeClr val="bg2"/>
                </a:solidFill>
              </a:rPr>
              <a:t>Subtitle style  |  et </a:t>
            </a:r>
            <a:r>
              <a:rPr lang="en-AU" b="1" dirty="0" err="1">
                <a:solidFill>
                  <a:schemeClr val="bg2"/>
                </a:solidFill>
              </a:rPr>
              <a:t>milliaea</a:t>
            </a:r>
            <a:r>
              <a:rPr lang="en-AU" b="1" dirty="0">
                <a:solidFill>
                  <a:schemeClr val="bg2"/>
                </a:solidFill>
              </a:rPr>
              <a:t> </a:t>
            </a:r>
            <a:r>
              <a:rPr lang="en-AU" b="1" dirty="0" err="1">
                <a:solidFill>
                  <a:schemeClr val="bg2"/>
                </a:solidFill>
              </a:rPr>
              <a:t>doluptatur</a:t>
            </a:r>
            <a:r>
              <a:rPr lang="en-AU" b="1" dirty="0">
                <a:solidFill>
                  <a:schemeClr val="bg2"/>
                </a:solidFill>
              </a:rPr>
              <a:t>  |  as </a:t>
            </a:r>
            <a:r>
              <a:rPr lang="en-AU" b="1" dirty="0" err="1">
                <a:solidFill>
                  <a:schemeClr val="bg2"/>
                </a:solidFill>
              </a:rPr>
              <a:t>molupti</a:t>
            </a:r>
            <a:r>
              <a:rPr lang="en-AU" b="1" dirty="0">
                <a:solidFill>
                  <a:schemeClr val="bg2"/>
                </a:solidFill>
              </a:rPr>
              <a:t> </a:t>
            </a:r>
            <a:r>
              <a:rPr lang="en-AU" b="1" dirty="0" err="1">
                <a:solidFill>
                  <a:schemeClr val="bg2"/>
                </a:solidFill>
              </a:rPr>
              <a:t>oribus</a:t>
            </a:r>
            <a:endParaRPr lang="en-AU" b="1" dirty="0">
              <a:solidFill>
                <a:schemeClr val="bg2"/>
              </a:solidFill>
            </a:endParaRPr>
          </a:p>
        </p:txBody>
      </p:sp>
      <p:pic>
        <p:nvPicPr>
          <p:cNvPr id="5" name="Picture 4" descr="Australian Government Department of Education">
            <a:extLst>
              <a:ext uri="{FF2B5EF4-FFF2-40B4-BE49-F238E27FC236}">
                <a16:creationId xmlns:a16="http://schemas.microsoft.com/office/drawing/2014/main" id="{6751665B-50D3-4AE7-AA2F-2497173D6AA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69995" y="554850"/>
            <a:ext cx="2273813" cy="579121"/>
          </a:xfrm>
          <a:prstGeom prst="rect">
            <a:avLst/>
          </a:prstGeom>
        </p:spPr>
      </p:pic>
    </p:spTree>
    <p:extLst>
      <p:ext uri="{BB962C8B-B14F-4D97-AF65-F5344CB8AC3E}">
        <p14:creationId xmlns:p14="http://schemas.microsoft.com/office/powerpoint/2010/main" val="3457390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Whisper - Dark gre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243060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Whisper -  Light gre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707588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Whisper - Dark gre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chemeClr val="bg1"/>
                </a:solidFill>
              </a:defRPr>
            </a:lvl1p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312623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Whisper - Light gre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rgbClr val="002D3F"/>
                </a:solidFill>
              </a:defRPr>
            </a:lvl1p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466363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cSld name="Navy -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1560" y="2044800"/>
            <a:ext cx="6858000" cy="457323"/>
          </a:xfrm>
        </p:spPr>
        <p:txBody>
          <a:bodyPr lIns="0" tIns="0" rIns="0" bIns="0" anchor="t" anchorCtr="0">
            <a:normAutofit/>
          </a:bodyPr>
          <a:lstStyle>
            <a:lvl1pPr algn="l">
              <a:defRPr sz="2500" b="1">
                <a:solidFill>
                  <a:schemeClr val="bg1"/>
                </a:solidFill>
                <a:latin typeface="+mn-lt"/>
              </a:defRPr>
            </a:lvl1pPr>
          </a:lstStyle>
          <a:p>
            <a:r>
              <a:rPr lang="en-US" dirty="0"/>
              <a:t>Title of the presentation</a:t>
            </a:r>
          </a:p>
        </p:txBody>
      </p:sp>
      <p:sp>
        <p:nvSpPr>
          <p:cNvPr id="3" name="Subtitle 2"/>
          <p:cNvSpPr>
            <a:spLocks noGrp="1"/>
          </p:cNvSpPr>
          <p:nvPr>
            <p:ph type="subTitle" idx="1" hasCustomPrompt="1"/>
          </p:nvPr>
        </p:nvSpPr>
        <p:spPr>
          <a:xfrm>
            <a:off x="611560" y="2574000"/>
            <a:ext cx="6858000" cy="432179"/>
          </a:xfrm>
          <a:prstGeom prst="rect">
            <a:avLst/>
          </a:prstGeom>
        </p:spPr>
        <p:txBody>
          <a:bodyPr lIns="0" tIns="0" rIns="0" bIns="0">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b="1" dirty="0">
                <a:solidFill>
                  <a:schemeClr val="bg2"/>
                </a:solidFill>
              </a:rPr>
              <a:t>Subtitle style  |  et </a:t>
            </a:r>
            <a:r>
              <a:rPr lang="en-AU" b="1" dirty="0" err="1">
                <a:solidFill>
                  <a:schemeClr val="bg2"/>
                </a:solidFill>
              </a:rPr>
              <a:t>milliaea</a:t>
            </a:r>
            <a:r>
              <a:rPr lang="en-AU" b="1" dirty="0">
                <a:solidFill>
                  <a:schemeClr val="bg2"/>
                </a:solidFill>
              </a:rPr>
              <a:t> </a:t>
            </a:r>
            <a:r>
              <a:rPr lang="en-AU" b="1" dirty="0" err="1">
                <a:solidFill>
                  <a:schemeClr val="bg2"/>
                </a:solidFill>
              </a:rPr>
              <a:t>doluptatur</a:t>
            </a:r>
            <a:r>
              <a:rPr lang="en-AU" b="1" dirty="0">
                <a:solidFill>
                  <a:schemeClr val="bg2"/>
                </a:solidFill>
              </a:rPr>
              <a:t>  |  as </a:t>
            </a:r>
            <a:r>
              <a:rPr lang="en-AU" b="1" dirty="0" err="1">
                <a:solidFill>
                  <a:schemeClr val="bg2"/>
                </a:solidFill>
              </a:rPr>
              <a:t>molupti</a:t>
            </a:r>
            <a:r>
              <a:rPr lang="en-AU" b="1" dirty="0">
                <a:solidFill>
                  <a:schemeClr val="bg2"/>
                </a:solidFill>
              </a:rPr>
              <a:t> </a:t>
            </a:r>
            <a:r>
              <a:rPr lang="en-AU" b="1" dirty="0" err="1">
                <a:solidFill>
                  <a:schemeClr val="bg2"/>
                </a:solidFill>
              </a:rPr>
              <a:t>oribus</a:t>
            </a:r>
            <a:endParaRPr lang="en-AU" b="1" dirty="0">
              <a:solidFill>
                <a:schemeClr val="bg2"/>
              </a:solidFill>
            </a:endParaRPr>
          </a:p>
        </p:txBody>
      </p:sp>
      <p:pic>
        <p:nvPicPr>
          <p:cNvPr id="4" name="Picture 3" descr="Australian Government Department of Education">
            <a:extLst>
              <a:ext uri="{FF2B5EF4-FFF2-40B4-BE49-F238E27FC236}">
                <a16:creationId xmlns:a16="http://schemas.microsoft.com/office/drawing/2014/main" id="{2A6690E9-B436-4255-ABAB-43AD20BD2B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9995" y="554850"/>
            <a:ext cx="2273813" cy="579121"/>
          </a:xfrm>
          <a:prstGeom prst="rect">
            <a:avLst/>
          </a:prstGeom>
        </p:spPr>
      </p:pic>
    </p:spTree>
    <p:extLst>
      <p:ext uri="{BB962C8B-B14F-4D97-AF65-F5344CB8AC3E}">
        <p14:creationId xmlns:p14="http://schemas.microsoft.com/office/powerpoint/2010/main" val="16118855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Navy - Nav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rgbClr val="002D3F"/>
                </a:solidFill>
              </a:defRPr>
            </a:lvl1p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152412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Navy - Gre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rgbClr val="002D3F"/>
                </a:solidFill>
              </a:defRPr>
            </a:lvl1p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8123809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Navy - Nav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chemeClr val="bg1"/>
                </a:solidFill>
              </a:defRPr>
            </a:lvl1p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208608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Navy - Gre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rgbClr val="002D3F"/>
                </a:solidFill>
              </a:defRPr>
            </a:lvl1pPr>
          </a:lstStyle>
          <a:p>
            <a:r>
              <a:rPr lang="en-US"/>
              <a:t>Click to edit Master title style</a:t>
            </a:r>
            <a:endParaRPr lang="en-AU" dirty="0"/>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6157877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Navy - Gre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rgbClr val="002D3F"/>
                </a:solidFill>
              </a:defRPr>
            </a:lvl1p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2625286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Navy - Nav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7867"/>
            <a:ext cx="7886700" cy="3024371"/>
          </a:xfrm>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Box 3">
            <a:extLst>
              <a:ext uri="{FF2B5EF4-FFF2-40B4-BE49-F238E27FC236}">
                <a16:creationId xmlns:a16="http://schemas.microsoft.com/office/drawing/2014/main" id="{5A1F8CCE-0F65-DB37-DE44-613768D8D553}"/>
              </a:ext>
            </a:extLst>
          </p:cNvPr>
          <p:cNvSpPr txBox="1"/>
          <p:nvPr userDrawn="1"/>
        </p:nvSpPr>
        <p:spPr>
          <a:xfrm>
            <a:off x="3707904" y="4878387"/>
            <a:ext cx="1728192" cy="276999"/>
          </a:xfrm>
          <a:prstGeom prst="rect">
            <a:avLst/>
          </a:prstGeom>
          <a:noFill/>
        </p:spPr>
        <p:txBody>
          <a:bodyPr wrap="square" rtlCol="0">
            <a:spAutoFit/>
          </a:bodyPr>
          <a:lstStyle/>
          <a:p>
            <a:pPr algn="ctr"/>
            <a:r>
              <a:rPr lang="en-AU" sz="1200">
                <a:solidFill>
                  <a:srgbClr val="FF0000"/>
                </a:solidFill>
              </a:rPr>
              <a:t>OFFICIAL</a:t>
            </a:r>
          </a:p>
        </p:txBody>
      </p:sp>
      <p:sp>
        <p:nvSpPr>
          <p:cNvPr id="5" name="Title 4">
            <a:extLst>
              <a:ext uri="{FF2B5EF4-FFF2-40B4-BE49-F238E27FC236}">
                <a16:creationId xmlns:a16="http://schemas.microsoft.com/office/drawing/2014/main" id="{8C82DB57-A173-67B7-98C7-2B0B5E1B4169}"/>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0865164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Obj">
  <p:cSld name="Two Conte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sz="half" idx="1" hasCustomPrompt="1"/>
          </p:nvPr>
        </p:nvSpPr>
        <p:spPr>
          <a:xfrm>
            <a:off x="457200" y="1201265"/>
            <a:ext cx="4038600" cy="3397616"/>
          </a:xfrm>
        </p:spPr>
        <p:txBody>
          <a:bodyPr/>
          <a:lstStyle>
            <a:lvl1pPr marL="192885" marR="0" indent="-192885" algn="l" defTabSz="685814" rtl="0" eaLnBrk="1" fontAlgn="base" latinLnBrk="0" hangingPunct="1">
              <a:lnSpc>
                <a:spcPct val="100000"/>
              </a:lnSpc>
              <a:spcBef>
                <a:spcPct val="20000"/>
              </a:spcBef>
              <a:spcAft>
                <a:spcPct val="0"/>
              </a:spcAft>
              <a:buClr>
                <a:srgbClr val="004A7F"/>
              </a:buClr>
              <a:buSzTx/>
              <a:buFontTx/>
              <a:buChar char="•"/>
              <a:tabLst/>
              <a:defRPr sz="1575"/>
            </a:lvl1pPr>
            <a:lvl2pPr marL="417918" marR="0" indent="-160738" algn="l" defTabSz="685814" rtl="0" eaLnBrk="1" fontAlgn="base" latinLnBrk="0" hangingPunct="1">
              <a:lnSpc>
                <a:spcPct val="100000"/>
              </a:lnSpc>
              <a:spcBef>
                <a:spcPct val="20000"/>
              </a:spcBef>
              <a:spcAft>
                <a:spcPct val="0"/>
              </a:spcAft>
              <a:buClr>
                <a:srgbClr val="97BF0D"/>
              </a:buClr>
              <a:buSzTx/>
              <a:buFont typeface="Calibri" pitchFamily="34" charset="0"/>
              <a:buChar char="–"/>
              <a:tabLst/>
              <a:defRPr sz="1350"/>
            </a:lvl2pPr>
            <a:lvl3pPr marL="642950" marR="0" indent="-128590" algn="l" defTabSz="685814" rtl="0" eaLnBrk="1" fontAlgn="base" latinLnBrk="0" hangingPunct="1">
              <a:lnSpc>
                <a:spcPct val="100000"/>
              </a:lnSpc>
              <a:spcBef>
                <a:spcPct val="20000"/>
              </a:spcBef>
              <a:spcAft>
                <a:spcPct val="0"/>
              </a:spcAft>
              <a:buClr>
                <a:srgbClr val="3A6FAF"/>
              </a:buClr>
              <a:buSzTx/>
              <a:buFont typeface="Wingdings" pitchFamily="2" charset="2"/>
              <a:buChar char="§"/>
              <a:tabLst/>
              <a:defRPr sz="1125"/>
            </a:lvl3pPr>
            <a:lvl4pPr marL="900131" marR="0" indent="-128590" algn="l" defTabSz="685814" rtl="0" eaLnBrk="1" fontAlgn="base" latinLnBrk="0" hangingPunct="1">
              <a:lnSpc>
                <a:spcPct val="100000"/>
              </a:lnSpc>
              <a:spcBef>
                <a:spcPct val="20000"/>
              </a:spcBef>
              <a:spcAft>
                <a:spcPct val="0"/>
              </a:spcAft>
              <a:buClr>
                <a:srgbClr val="F7901E"/>
              </a:buClr>
              <a:buSzTx/>
              <a:buFont typeface="Arial" charset="0"/>
              <a:buChar char="»"/>
              <a:tabLst/>
              <a:defRPr sz="1013"/>
            </a:lvl4pPr>
            <a:lvl5pPr marL="1157311" marR="0" indent="-128590" algn="l" defTabSz="685814" rtl="0" eaLnBrk="1" fontAlgn="base" latinLnBrk="0" hangingPunct="1">
              <a:lnSpc>
                <a:spcPct val="100000"/>
              </a:lnSpc>
              <a:spcBef>
                <a:spcPct val="20000"/>
              </a:spcBef>
              <a:spcAft>
                <a:spcPct val="0"/>
              </a:spcAft>
              <a:buClr>
                <a:srgbClr val="00827F"/>
              </a:buClr>
              <a:buSzTx/>
              <a:buFont typeface="Arial" panose="020B0604020202020204" pitchFamily="34" charset="0"/>
              <a:buChar char="•"/>
              <a:tabLst/>
              <a:defRPr sz="1013"/>
            </a:lvl5pPr>
            <a:lvl6pPr>
              <a:defRPr sz="1013"/>
            </a:lvl6pPr>
            <a:lvl7pPr>
              <a:defRPr sz="1013"/>
            </a:lvl7pPr>
            <a:lvl8pPr>
              <a:defRPr sz="1013"/>
            </a:lvl8pPr>
            <a:lvl9pPr>
              <a:defRPr sz="1013"/>
            </a:lvl9pPr>
          </a:lstStyle>
          <a:p>
            <a:pPr marL="192885" marR="0" lvl="0" indent="-192885" algn="l" defTabSz="685814" rtl="0" eaLnBrk="1" fontAlgn="base" latinLnBrk="0" hangingPunct="1">
              <a:lnSpc>
                <a:spcPct val="100000"/>
              </a:lnSpc>
              <a:spcBef>
                <a:spcPct val="20000"/>
              </a:spcBef>
              <a:spcAft>
                <a:spcPct val="0"/>
              </a:spcAft>
              <a:buClr>
                <a:srgbClr val="004A7F"/>
              </a:buClr>
              <a:buSzTx/>
              <a:buFontTx/>
              <a:buChar char="•"/>
              <a:tabLst/>
              <a:defRPr/>
            </a:pPr>
            <a:r>
              <a:rPr kumimoji="0" lang="en-AU" sz="1800" b="0" i="0" u="none" strike="noStrike" kern="0" cap="none" spc="0" normalizeH="0" baseline="0" noProof="0">
                <a:ln>
                  <a:noFill/>
                </a:ln>
                <a:solidFill>
                  <a:prstClr val="black"/>
                </a:solidFill>
                <a:effectLst/>
                <a:uLnTx/>
                <a:uFillTx/>
                <a:latin typeface="+mn-lt"/>
                <a:ea typeface="+mn-ea"/>
                <a:cs typeface="+mn-cs"/>
              </a:rPr>
              <a:t>First level</a:t>
            </a:r>
          </a:p>
          <a:p>
            <a:pPr marL="417918" marR="0" lvl="1" indent="-160738" algn="l" defTabSz="685814" rtl="0" eaLnBrk="1" fontAlgn="base" latinLnBrk="0" hangingPunct="1">
              <a:lnSpc>
                <a:spcPct val="100000"/>
              </a:lnSpc>
              <a:spcBef>
                <a:spcPct val="20000"/>
              </a:spcBef>
              <a:spcAft>
                <a:spcPct val="0"/>
              </a:spcAft>
              <a:buClr>
                <a:srgbClr val="97BF0D"/>
              </a:buClr>
              <a:buSzTx/>
              <a:buFont typeface="Calibri" pitchFamily="34" charset="0"/>
              <a:buChar char="–"/>
              <a:tabLst/>
              <a:defRPr/>
            </a:pPr>
            <a:r>
              <a:rPr kumimoji="0" lang="en-AU" sz="1575" b="0" i="0" u="none" strike="noStrike" kern="0" cap="none" spc="0" normalizeH="0" baseline="0" noProof="0">
                <a:ln>
                  <a:noFill/>
                </a:ln>
                <a:solidFill>
                  <a:prstClr val="black"/>
                </a:solidFill>
                <a:effectLst/>
                <a:uLnTx/>
                <a:uFillTx/>
                <a:latin typeface="+mn-lt"/>
                <a:cs typeface="+mn-cs"/>
              </a:rPr>
              <a:t>Second level</a:t>
            </a:r>
          </a:p>
          <a:p>
            <a:pPr marL="642950" marR="0" lvl="2" indent="-128590" algn="l" defTabSz="685814" rtl="0" eaLnBrk="1" fontAlgn="base" latinLnBrk="0" hangingPunct="1">
              <a:lnSpc>
                <a:spcPct val="100000"/>
              </a:lnSpc>
              <a:spcBef>
                <a:spcPct val="20000"/>
              </a:spcBef>
              <a:spcAft>
                <a:spcPct val="0"/>
              </a:spcAft>
              <a:buClr>
                <a:srgbClr val="3A6FAF"/>
              </a:buClr>
              <a:buSzTx/>
              <a:buFont typeface="Wingdings" pitchFamily="2" charset="2"/>
              <a:buChar char="§"/>
              <a:tabLst/>
              <a:defRPr/>
            </a:pPr>
            <a:r>
              <a:rPr kumimoji="0" lang="en-AU" sz="1350" b="0" i="0" u="none" strike="noStrike" kern="0" cap="none" spc="0" normalizeH="0" baseline="0" noProof="0">
                <a:ln>
                  <a:noFill/>
                </a:ln>
                <a:solidFill>
                  <a:prstClr val="black"/>
                </a:solidFill>
                <a:effectLst/>
                <a:uLnTx/>
                <a:uFillTx/>
                <a:latin typeface="+mn-lt"/>
                <a:cs typeface="+mn-cs"/>
              </a:rPr>
              <a:t>Third level</a:t>
            </a:r>
          </a:p>
          <a:p>
            <a:pPr marL="900131" marR="0" lvl="3" indent="-128590" algn="l" defTabSz="685814" rtl="0" eaLnBrk="1" fontAlgn="base" latinLnBrk="0" hangingPunct="1">
              <a:lnSpc>
                <a:spcPct val="100000"/>
              </a:lnSpc>
              <a:spcBef>
                <a:spcPct val="20000"/>
              </a:spcBef>
              <a:spcAft>
                <a:spcPct val="0"/>
              </a:spcAft>
              <a:buClr>
                <a:srgbClr val="F7901E"/>
              </a:buClr>
              <a:buSzTx/>
              <a:buFont typeface="Arial" charset="0"/>
              <a:buChar char="»"/>
              <a:tabLst/>
              <a:defRPr/>
            </a:pPr>
            <a:r>
              <a:rPr kumimoji="0" lang="en-AU" sz="1125" b="0" i="0" u="none" strike="noStrike" kern="0" cap="none" spc="0" normalizeH="0" baseline="0" noProof="0">
                <a:ln>
                  <a:noFill/>
                </a:ln>
                <a:solidFill>
                  <a:prstClr val="black"/>
                </a:solidFill>
                <a:effectLst/>
                <a:uLnTx/>
                <a:uFillTx/>
                <a:latin typeface="+mn-lt"/>
                <a:cs typeface="+mn-cs"/>
              </a:rPr>
              <a:t>Fourth level</a:t>
            </a:r>
          </a:p>
          <a:p>
            <a:pPr marL="1157311" marR="0" lvl="4" indent="-128590" algn="l" defTabSz="685814" rtl="0" eaLnBrk="1" fontAlgn="base" latinLnBrk="0" hangingPunct="1">
              <a:lnSpc>
                <a:spcPct val="100000"/>
              </a:lnSpc>
              <a:spcBef>
                <a:spcPct val="20000"/>
              </a:spcBef>
              <a:spcAft>
                <a:spcPct val="0"/>
              </a:spcAft>
              <a:buClr>
                <a:srgbClr val="00827F"/>
              </a:buClr>
              <a:buSzTx/>
              <a:buFont typeface="Arial" panose="020B0604020202020204" pitchFamily="34" charset="0"/>
              <a:buChar char="•"/>
              <a:tabLst/>
              <a:defRPr/>
            </a:pPr>
            <a:r>
              <a:rPr kumimoji="0" lang="en-AU" sz="1125" b="0" i="0" u="none" strike="noStrike" kern="0" cap="none" spc="0" normalizeH="0" baseline="0" noProof="0">
                <a:ln>
                  <a:noFill/>
                </a:ln>
                <a:solidFill>
                  <a:prstClr val="black"/>
                </a:solidFill>
                <a:effectLst/>
                <a:uLnTx/>
                <a:uFillTx/>
                <a:latin typeface="+mn-lt"/>
                <a:cs typeface="+mn-cs"/>
              </a:rPr>
              <a:t>Fifth level</a:t>
            </a:r>
          </a:p>
        </p:txBody>
      </p:sp>
      <p:sp>
        <p:nvSpPr>
          <p:cNvPr id="4" name="Content Placeholder 3"/>
          <p:cNvSpPr>
            <a:spLocks noGrp="1"/>
          </p:cNvSpPr>
          <p:nvPr>
            <p:ph sz="half" idx="2" hasCustomPrompt="1"/>
          </p:nvPr>
        </p:nvSpPr>
        <p:spPr>
          <a:xfrm>
            <a:off x="4648200" y="1201265"/>
            <a:ext cx="4038600" cy="3397616"/>
          </a:xfrm>
        </p:spPr>
        <p:txBody>
          <a:bodyPr/>
          <a:lstStyle>
            <a:lvl1pPr marL="192885" marR="0" indent="-192885" algn="l" defTabSz="685814" rtl="0" eaLnBrk="1" fontAlgn="base" latinLnBrk="0" hangingPunct="1">
              <a:lnSpc>
                <a:spcPct val="100000"/>
              </a:lnSpc>
              <a:spcBef>
                <a:spcPct val="20000"/>
              </a:spcBef>
              <a:spcAft>
                <a:spcPct val="0"/>
              </a:spcAft>
              <a:buClr>
                <a:srgbClr val="004A7F"/>
              </a:buClr>
              <a:buSzTx/>
              <a:buFontTx/>
              <a:buChar char="•"/>
              <a:tabLst/>
              <a:defRPr sz="1575"/>
            </a:lvl1pPr>
            <a:lvl2pPr marL="417918" marR="0" indent="-160738" algn="l" defTabSz="685814" rtl="0" eaLnBrk="1" fontAlgn="base" latinLnBrk="0" hangingPunct="1">
              <a:lnSpc>
                <a:spcPct val="100000"/>
              </a:lnSpc>
              <a:spcBef>
                <a:spcPct val="20000"/>
              </a:spcBef>
              <a:spcAft>
                <a:spcPct val="0"/>
              </a:spcAft>
              <a:buClr>
                <a:srgbClr val="97BF0D"/>
              </a:buClr>
              <a:buSzTx/>
              <a:buFont typeface="Calibri" pitchFamily="34" charset="0"/>
              <a:buChar char="–"/>
              <a:tabLst/>
              <a:defRPr sz="1350"/>
            </a:lvl2pPr>
            <a:lvl3pPr marL="642950" marR="0" indent="-128590" algn="l" defTabSz="685814" rtl="0" eaLnBrk="1" fontAlgn="base" latinLnBrk="0" hangingPunct="1">
              <a:lnSpc>
                <a:spcPct val="100000"/>
              </a:lnSpc>
              <a:spcBef>
                <a:spcPct val="20000"/>
              </a:spcBef>
              <a:spcAft>
                <a:spcPct val="0"/>
              </a:spcAft>
              <a:buClr>
                <a:srgbClr val="3A6FAF"/>
              </a:buClr>
              <a:buSzTx/>
              <a:buFont typeface="Wingdings" pitchFamily="2" charset="2"/>
              <a:buChar char="§"/>
              <a:tabLst/>
              <a:defRPr sz="1125"/>
            </a:lvl3pPr>
            <a:lvl4pPr marL="900131" marR="0" indent="-128590" algn="l" defTabSz="685814" rtl="0" eaLnBrk="1" fontAlgn="base" latinLnBrk="0" hangingPunct="1">
              <a:lnSpc>
                <a:spcPct val="100000"/>
              </a:lnSpc>
              <a:spcBef>
                <a:spcPct val="20000"/>
              </a:spcBef>
              <a:spcAft>
                <a:spcPct val="0"/>
              </a:spcAft>
              <a:buClr>
                <a:srgbClr val="F7901E"/>
              </a:buClr>
              <a:buSzTx/>
              <a:buFont typeface="Arial" charset="0"/>
              <a:buChar char="»"/>
              <a:tabLst/>
              <a:defRPr sz="1013"/>
            </a:lvl4pPr>
            <a:lvl5pPr marL="1157311" marR="0" indent="-128590" algn="l" defTabSz="685814" rtl="0" eaLnBrk="1" fontAlgn="base" latinLnBrk="0" hangingPunct="1">
              <a:lnSpc>
                <a:spcPct val="100000"/>
              </a:lnSpc>
              <a:spcBef>
                <a:spcPct val="20000"/>
              </a:spcBef>
              <a:spcAft>
                <a:spcPct val="0"/>
              </a:spcAft>
              <a:buClr>
                <a:srgbClr val="00827F"/>
              </a:buClr>
              <a:buSzTx/>
              <a:buFont typeface="Arial" panose="020B0604020202020204" pitchFamily="34" charset="0"/>
              <a:buChar char="•"/>
              <a:tabLst/>
              <a:defRPr sz="1013"/>
            </a:lvl5pPr>
            <a:lvl6pPr>
              <a:defRPr sz="1013"/>
            </a:lvl6pPr>
            <a:lvl7pPr>
              <a:defRPr sz="1013"/>
            </a:lvl7pPr>
            <a:lvl8pPr>
              <a:defRPr sz="1013"/>
            </a:lvl8pPr>
            <a:lvl9pPr>
              <a:defRPr sz="1013"/>
            </a:lvl9pPr>
          </a:lstStyle>
          <a:p>
            <a:pPr marL="192885" marR="0" lvl="0" indent="-192885" algn="l" defTabSz="685814" rtl="0" eaLnBrk="1" fontAlgn="base" latinLnBrk="0" hangingPunct="1">
              <a:lnSpc>
                <a:spcPct val="100000"/>
              </a:lnSpc>
              <a:spcBef>
                <a:spcPct val="20000"/>
              </a:spcBef>
              <a:spcAft>
                <a:spcPct val="0"/>
              </a:spcAft>
              <a:buClr>
                <a:srgbClr val="004A7F"/>
              </a:buClr>
              <a:buSzTx/>
              <a:buFontTx/>
              <a:buChar char="•"/>
              <a:tabLst/>
              <a:defRPr/>
            </a:pPr>
            <a:r>
              <a:rPr kumimoji="0" lang="en-AU" sz="1800" b="0" i="0" u="none" strike="noStrike" kern="0" cap="none" spc="0" normalizeH="0" baseline="0" noProof="0">
                <a:ln>
                  <a:noFill/>
                </a:ln>
                <a:solidFill>
                  <a:prstClr val="black"/>
                </a:solidFill>
                <a:effectLst/>
                <a:uLnTx/>
                <a:uFillTx/>
                <a:latin typeface="+mn-lt"/>
                <a:ea typeface="+mn-ea"/>
                <a:cs typeface="+mn-cs"/>
              </a:rPr>
              <a:t>First level</a:t>
            </a:r>
          </a:p>
          <a:p>
            <a:pPr marL="417918" marR="0" lvl="1" indent="-160738" algn="l" defTabSz="685814" rtl="0" eaLnBrk="1" fontAlgn="base" latinLnBrk="0" hangingPunct="1">
              <a:lnSpc>
                <a:spcPct val="100000"/>
              </a:lnSpc>
              <a:spcBef>
                <a:spcPct val="20000"/>
              </a:spcBef>
              <a:spcAft>
                <a:spcPct val="0"/>
              </a:spcAft>
              <a:buClr>
                <a:srgbClr val="97BF0D"/>
              </a:buClr>
              <a:buSzTx/>
              <a:buFont typeface="Calibri" pitchFamily="34" charset="0"/>
              <a:buChar char="–"/>
              <a:tabLst/>
              <a:defRPr/>
            </a:pPr>
            <a:r>
              <a:rPr kumimoji="0" lang="en-AU" sz="1575" b="0" i="0" u="none" strike="noStrike" kern="0" cap="none" spc="0" normalizeH="0" baseline="0" noProof="0">
                <a:ln>
                  <a:noFill/>
                </a:ln>
                <a:solidFill>
                  <a:prstClr val="black"/>
                </a:solidFill>
                <a:effectLst/>
                <a:uLnTx/>
                <a:uFillTx/>
                <a:latin typeface="+mn-lt"/>
                <a:cs typeface="+mn-cs"/>
              </a:rPr>
              <a:t>Second level</a:t>
            </a:r>
          </a:p>
          <a:p>
            <a:pPr marL="642950" marR="0" lvl="2" indent="-128590" algn="l" defTabSz="685814" rtl="0" eaLnBrk="1" fontAlgn="base" latinLnBrk="0" hangingPunct="1">
              <a:lnSpc>
                <a:spcPct val="100000"/>
              </a:lnSpc>
              <a:spcBef>
                <a:spcPct val="20000"/>
              </a:spcBef>
              <a:spcAft>
                <a:spcPct val="0"/>
              </a:spcAft>
              <a:buClr>
                <a:srgbClr val="3A6FAF"/>
              </a:buClr>
              <a:buSzTx/>
              <a:buFont typeface="Wingdings" pitchFamily="2" charset="2"/>
              <a:buChar char="§"/>
              <a:tabLst/>
              <a:defRPr/>
            </a:pPr>
            <a:r>
              <a:rPr kumimoji="0" lang="en-AU" sz="1350" b="0" i="0" u="none" strike="noStrike" kern="0" cap="none" spc="0" normalizeH="0" baseline="0" noProof="0">
                <a:ln>
                  <a:noFill/>
                </a:ln>
                <a:solidFill>
                  <a:prstClr val="black"/>
                </a:solidFill>
                <a:effectLst/>
                <a:uLnTx/>
                <a:uFillTx/>
                <a:latin typeface="+mn-lt"/>
                <a:cs typeface="+mn-cs"/>
              </a:rPr>
              <a:t>Third level</a:t>
            </a:r>
          </a:p>
          <a:p>
            <a:pPr marL="900131" marR="0" lvl="3" indent="-128590" algn="l" defTabSz="685814" rtl="0" eaLnBrk="1" fontAlgn="base" latinLnBrk="0" hangingPunct="1">
              <a:lnSpc>
                <a:spcPct val="100000"/>
              </a:lnSpc>
              <a:spcBef>
                <a:spcPct val="20000"/>
              </a:spcBef>
              <a:spcAft>
                <a:spcPct val="0"/>
              </a:spcAft>
              <a:buClr>
                <a:srgbClr val="F7901E"/>
              </a:buClr>
              <a:buSzTx/>
              <a:buFont typeface="Arial" charset="0"/>
              <a:buChar char="»"/>
              <a:tabLst/>
              <a:defRPr/>
            </a:pPr>
            <a:r>
              <a:rPr kumimoji="0" lang="en-AU" sz="1125" b="0" i="0" u="none" strike="noStrike" kern="0" cap="none" spc="0" normalizeH="0" baseline="0" noProof="0">
                <a:ln>
                  <a:noFill/>
                </a:ln>
                <a:solidFill>
                  <a:prstClr val="black"/>
                </a:solidFill>
                <a:effectLst/>
                <a:uLnTx/>
                <a:uFillTx/>
                <a:latin typeface="+mn-lt"/>
                <a:cs typeface="+mn-cs"/>
              </a:rPr>
              <a:t>Fourth level</a:t>
            </a:r>
          </a:p>
          <a:p>
            <a:pPr marL="1157311" marR="0" lvl="4" indent="-128590" algn="l" defTabSz="685814" rtl="0" eaLnBrk="1" fontAlgn="base" latinLnBrk="0" hangingPunct="1">
              <a:lnSpc>
                <a:spcPct val="100000"/>
              </a:lnSpc>
              <a:spcBef>
                <a:spcPct val="20000"/>
              </a:spcBef>
              <a:spcAft>
                <a:spcPct val="0"/>
              </a:spcAft>
              <a:buClr>
                <a:srgbClr val="00827F"/>
              </a:buClr>
              <a:buSzTx/>
              <a:buFont typeface="Arial" panose="020B0604020202020204" pitchFamily="34" charset="0"/>
              <a:buChar char="•"/>
              <a:tabLst/>
              <a:defRPr/>
            </a:pPr>
            <a:r>
              <a:rPr kumimoji="0" lang="en-AU" sz="1125" b="0" i="0" u="none" strike="noStrike" kern="0" cap="none" spc="0" normalizeH="0" baseline="0" noProof="0">
                <a:ln>
                  <a:noFill/>
                </a:ln>
                <a:solidFill>
                  <a:prstClr val="black"/>
                </a:solidFill>
                <a:effectLst/>
                <a:uLnTx/>
                <a:uFillTx/>
                <a:latin typeface="+mn-lt"/>
                <a:cs typeface="+mn-cs"/>
              </a:rPr>
              <a:t>Fifth level</a:t>
            </a:r>
          </a:p>
        </p:txBody>
      </p:sp>
      <p:sp>
        <p:nvSpPr>
          <p:cNvPr id="5" name="Slide Number Placeholder 1"/>
          <p:cNvSpPr>
            <a:spLocks noGrp="1" noChangeAspect="1"/>
          </p:cNvSpPr>
          <p:nvPr>
            <p:ph type="sldNum" sz="quarter" idx="4"/>
          </p:nvPr>
        </p:nvSpPr>
        <p:spPr>
          <a:xfrm>
            <a:off x="6553200" y="4771681"/>
            <a:ext cx="2133600" cy="274097"/>
          </a:xfrm>
          <a:prstGeom prst="rect">
            <a:avLst/>
          </a:prstGeom>
          <a:noFill/>
          <a:ln>
            <a:noFill/>
          </a:ln>
        </p:spPr>
        <p:txBody>
          <a:bodyPr vert="horz" lIns="91440" tIns="45720" rIns="91440" bIns="45720" rtlCol="0" anchor="ctr"/>
          <a:lstStyle>
            <a:lvl1pPr algn="r">
              <a:defRPr sz="675">
                <a:solidFill>
                  <a:schemeClr val="tx1"/>
                </a:solidFill>
              </a:defRPr>
            </a:lvl1pPr>
          </a:lstStyle>
          <a:p>
            <a:fld id="{507CB5FE-55B8-41A4-92BC-1FB748DDE98A}" type="slidenum">
              <a:rPr lang="en-AU" smtClean="0"/>
              <a:pPr/>
              <a:t>‹#›</a:t>
            </a:fld>
            <a:endParaRPr lang="en-AU"/>
          </a:p>
        </p:txBody>
      </p:sp>
    </p:spTree>
    <p:extLst>
      <p:ext uri="{BB962C8B-B14F-4D97-AF65-F5344CB8AC3E}">
        <p14:creationId xmlns:p14="http://schemas.microsoft.com/office/powerpoint/2010/main" val="119263151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Navy - Nav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rgbClr val="002D3F"/>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6727478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Navy - Gre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rgbClr val="002D3F"/>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689012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Navy - Nav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chemeClr val="bg1"/>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0583100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Navy - Gre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rgbClr val="002D3F"/>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867675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Navy - Nav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chemeClr val="bg1"/>
                </a:solidFill>
              </a:defRPr>
            </a:lvl1pPr>
          </a:lstStyle>
          <a:p>
            <a:r>
              <a:rPr lang="en-US"/>
              <a:t>Click to edit Master title style</a:t>
            </a:r>
            <a:endParaRPr lang="en-AU"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3337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Navy - Gre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rgbClr val="002D3F"/>
                </a:solidFill>
              </a:defRPr>
            </a:lvl1pPr>
          </a:lstStyle>
          <a:p>
            <a:r>
              <a:rPr lang="en-US"/>
              <a:t>Click to edit Master title style</a:t>
            </a:r>
            <a:endParaRPr lang="en-AU" dirty="0"/>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624027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Ocean -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1560" y="2044800"/>
            <a:ext cx="6858000" cy="457323"/>
          </a:xfrm>
        </p:spPr>
        <p:txBody>
          <a:bodyPr lIns="0" tIns="0" rIns="0" bIns="0" anchor="t" anchorCtr="0">
            <a:normAutofit/>
          </a:bodyPr>
          <a:lstStyle>
            <a:lvl1pPr algn="l">
              <a:defRPr sz="2500" b="1">
                <a:solidFill>
                  <a:schemeClr val="bg1"/>
                </a:solidFill>
                <a:latin typeface="+mn-lt"/>
              </a:defRPr>
            </a:lvl1pPr>
          </a:lstStyle>
          <a:p>
            <a:r>
              <a:rPr lang="en-US" dirty="0"/>
              <a:t>Title of the presentation</a:t>
            </a:r>
          </a:p>
        </p:txBody>
      </p:sp>
      <p:sp>
        <p:nvSpPr>
          <p:cNvPr id="3" name="Subtitle 2"/>
          <p:cNvSpPr>
            <a:spLocks noGrp="1"/>
          </p:cNvSpPr>
          <p:nvPr>
            <p:ph type="subTitle" idx="1" hasCustomPrompt="1"/>
          </p:nvPr>
        </p:nvSpPr>
        <p:spPr>
          <a:xfrm>
            <a:off x="611560" y="2574000"/>
            <a:ext cx="6858000" cy="432179"/>
          </a:xfrm>
          <a:prstGeom prst="rect">
            <a:avLst/>
          </a:prstGeom>
        </p:spPr>
        <p:txBody>
          <a:bodyPr lIns="0" tIns="0" rIns="0" bIns="0">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b="1" dirty="0">
                <a:solidFill>
                  <a:schemeClr val="bg2"/>
                </a:solidFill>
              </a:rPr>
              <a:t>Subtitle style  |  et </a:t>
            </a:r>
            <a:r>
              <a:rPr lang="en-AU" b="1" dirty="0" err="1">
                <a:solidFill>
                  <a:schemeClr val="bg2"/>
                </a:solidFill>
              </a:rPr>
              <a:t>milliaea</a:t>
            </a:r>
            <a:r>
              <a:rPr lang="en-AU" b="1" dirty="0">
                <a:solidFill>
                  <a:schemeClr val="bg2"/>
                </a:solidFill>
              </a:rPr>
              <a:t> </a:t>
            </a:r>
            <a:r>
              <a:rPr lang="en-AU" b="1" dirty="0" err="1">
                <a:solidFill>
                  <a:schemeClr val="bg2"/>
                </a:solidFill>
              </a:rPr>
              <a:t>doluptatur</a:t>
            </a:r>
            <a:r>
              <a:rPr lang="en-AU" b="1" dirty="0">
                <a:solidFill>
                  <a:schemeClr val="bg2"/>
                </a:solidFill>
              </a:rPr>
              <a:t>  |  as </a:t>
            </a:r>
            <a:r>
              <a:rPr lang="en-AU" b="1" dirty="0" err="1">
                <a:solidFill>
                  <a:schemeClr val="bg2"/>
                </a:solidFill>
              </a:rPr>
              <a:t>molupti</a:t>
            </a:r>
            <a:r>
              <a:rPr lang="en-AU" b="1" dirty="0">
                <a:solidFill>
                  <a:schemeClr val="bg2"/>
                </a:solidFill>
              </a:rPr>
              <a:t> </a:t>
            </a:r>
            <a:r>
              <a:rPr lang="en-AU" b="1" dirty="0" err="1">
                <a:solidFill>
                  <a:schemeClr val="bg2"/>
                </a:solidFill>
              </a:rPr>
              <a:t>oribus</a:t>
            </a:r>
            <a:endParaRPr lang="en-AU" b="1" dirty="0">
              <a:solidFill>
                <a:schemeClr val="bg2"/>
              </a:solidFill>
            </a:endParaRPr>
          </a:p>
        </p:txBody>
      </p:sp>
      <p:pic>
        <p:nvPicPr>
          <p:cNvPr id="4" name="Picture 3" descr="Australian Government Department of Education">
            <a:extLst>
              <a:ext uri="{FF2B5EF4-FFF2-40B4-BE49-F238E27FC236}">
                <a16:creationId xmlns:a16="http://schemas.microsoft.com/office/drawing/2014/main" id="{2A6690E9-B436-4255-ABAB-43AD20BD2B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9995" y="554850"/>
            <a:ext cx="2273813" cy="579121"/>
          </a:xfrm>
          <a:prstGeom prst="rect">
            <a:avLst/>
          </a:prstGeom>
        </p:spPr>
      </p:pic>
    </p:spTree>
    <p:extLst>
      <p:ext uri="{BB962C8B-B14F-4D97-AF65-F5344CB8AC3E}">
        <p14:creationId xmlns:p14="http://schemas.microsoft.com/office/powerpoint/2010/main" val="1610509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Ocean - Ocean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rgbClr val="002D3F"/>
                </a:solidFill>
              </a:defRPr>
            </a:lvl1p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266076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Ocean - Gre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rgbClr val="002D3F"/>
                </a:solidFill>
              </a:defRPr>
            </a:lvl1p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453684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Ocean - Ocean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chemeClr val="bg1"/>
                </a:solidFill>
              </a:defRPr>
            </a:lvl1p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217530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Ocean - Gre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rgbClr val="002D3F"/>
                </a:solidFill>
              </a:defRPr>
            </a:lvl1p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1030008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6.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9200"/>
            <a:ext cx="6579900" cy="993775"/>
          </a:xfrm>
          <a:prstGeom prst="rect">
            <a:avLst/>
          </a:prstGeom>
        </p:spPr>
        <p:txBody>
          <a:bodyPr vert="horz" lIns="0" tIns="0" rIns="0" bIns="0" rtlCol="0" anchor="ctr">
            <a:normAutofit/>
          </a:bodyPr>
          <a:lstStyle/>
          <a:p>
            <a:r>
              <a:rPr lang="en-US"/>
              <a:t>Click to edit Master title style</a:t>
            </a:r>
            <a:endParaRPr lang="en-AU" dirty="0"/>
          </a:p>
        </p:txBody>
      </p:sp>
      <p:sp>
        <p:nvSpPr>
          <p:cNvPr id="3" name="Text Placeholder 2"/>
          <p:cNvSpPr>
            <a:spLocks noGrp="1"/>
          </p:cNvSpPr>
          <p:nvPr>
            <p:ph type="body" idx="1"/>
          </p:nvPr>
        </p:nvSpPr>
        <p:spPr>
          <a:xfrm>
            <a:off x="457200" y="1710000"/>
            <a:ext cx="7886700" cy="302437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639050964"/>
      </p:ext>
    </p:extLst>
  </p:cSld>
  <p:clrMap bg1="lt1" tx1="dk1" bg2="lt2" tx2="dk2" accent1="accent1" accent2="accent2" accent3="accent3" accent4="accent4" accent5="accent5" accent6="accent6" hlink="hlink" folHlink="folHlink"/>
  <p:sldLayoutIdLst>
    <p:sldLayoutId id="2147483700" r:id="rId1"/>
    <p:sldLayoutId id="2147483719" r:id="rId2"/>
    <p:sldLayoutId id="2147483720" r:id="rId3"/>
    <p:sldLayoutId id="2147483721" r:id="rId4"/>
  </p:sldLayoutIdLst>
  <p:txStyles>
    <p:titleStyle>
      <a:lvl1pPr algn="l" defTabSz="914400" rtl="0" eaLnBrk="1" latinLnBrk="0" hangingPunct="1">
        <a:lnSpc>
          <a:spcPct val="90000"/>
        </a:lnSpc>
        <a:spcBef>
          <a:spcPct val="0"/>
        </a:spcBef>
        <a:buNone/>
        <a:defRPr sz="2500" kern="1200">
          <a:solidFill>
            <a:srgbClr val="002D3F"/>
          </a:solidFill>
          <a:latin typeface="+mn-lt"/>
          <a:ea typeface="+mj-ea"/>
          <a:cs typeface="+mj-cs"/>
        </a:defRPr>
      </a:lvl1pPr>
    </p:titleStyle>
    <p:bodyStyle>
      <a:lvl1pPr marL="230400" indent="-230400" algn="l" defTabSz="914400" rtl="0" eaLnBrk="1" latinLnBrk="0" hangingPunct="1">
        <a:lnSpc>
          <a:spcPct val="90000"/>
        </a:lnSpc>
        <a:spcBef>
          <a:spcPts val="1000"/>
        </a:spcBef>
        <a:buFont typeface="Arial" panose="020B0604020202020204" pitchFamily="34" charset="0"/>
        <a:buChar char="•"/>
        <a:defRPr sz="2000" kern="1200">
          <a:solidFill>
            <a:srgbClr val="002D3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02D3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002D3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9200"/>
            <a:ext cx="6579900" cy="993775"/>
          </a:xfrm>
          <a:prstGeom prst="rect">
            <a:avLst/>
          </a:prstGeom>
        </p:spPr>
        <p:txBody>
          <a:bodyPr vert="horz" lIns="0" tIns="0" rIns="0" bIns="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710000"/>
            <a:ext cx="7886700" cy="3024371"/>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962613189"/>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43" r:id="rId6"/>
  </p:sldLayoutIdLst>
  <p:txStyles>
    <p:titleStyle>
      <a:lvl1pPr algn="l" defTabSz="914400" rtl="0" eaLnBrk="1" latinLnBrk="0" hangingPunct="1">
        <a:lnSpc>
          <a:spcPct val="90000"/>
        </a:lnSpc>
        <a:spcBef>
          <a:spcPct val="0"/>
        </a:spcBef>
        <a:buNone/>
        <a:defRPr sz="2500" kern="1200">
          <a:solidFill>
            <a:srgbClr val="002D3F"/>
          </a:solidFill>
          <a:latin typeface="+mn-lt"/>
          <a:ea typeface="+mj-ea"/>
          <a:cs typeface="+mj-cs"/>
        </a:defRPr>
      </a:lvl1pPr>
    </p:titleStyle>
    <p:bodyStyle>
      <a:lvl1pPr marL="230400" indent="-230400" algn="l" defTabSz="914400" rtl="0" eaLnBrk="1" latinLnBrk="0" hangingPunct="1">
        <a:lnSpc>
          <a:spcPct val="90000"/>
        </a:lnSpc>
        <a:spcBef>
          <a:spcPts val="1000"/>
        </a:spcBef>
        <a:buFont typeface="Arial" panose="020B0604020202020204" pitchFamily="34" charset="0"/>
        <a:buChar char="•"/>
        <a:defRPr sz="2000" kern="1200">
          <a:solidFill>
            <a:srgbClr val="002D3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02D3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002D3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9200"/>
            <a:ext cx="6579900" cy="993775"/>
          </a:xfrm>
          <a:prstGeom prst="rect">
            <a:avLst/>
          </a:prstGeom>
        </p:spPr>
        <p:txBody>
          <a:bodyPr vert="horz" lIns="0" tIns="0" rIns="0" bIns="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710000"/>
            <a:ext cx="7886700" cy="3024371"/>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668150601"/>
      </p:ext>
    </p:extLst>
  </p:cSld>
  <p:clrMap bg1="lt1" tx1="dk1" bg2="lt2" tx2="dk2" accent1="accent1" accent2="accent2" accent3="accent3" accent4="accent4" accent5="accent5" accent6="accent6" hlink="hlink" folHlink="folHlink"/>
  <p:sldLayoutIdLst>
    <p:sldLayoutId id="2147483728" r:id="rId1"/>
    <p:sldLayoutId id="2147483724" r:id="rId2"/>
    <p:sldLayoutId id="2147483725" r:id="rId3"/>
    <p:sldLayoutId id="2147483726" r:id="rId4"/>
    <p:sldLayoutId id="2147483727" r:id="rId5"/>
  </p:sldLayoutIdLst>
  <p:txStyles>
    <p:titleStyle>
      <a:lvl1pPr algn="l" defTabSz="914400" rtl="0" eaLnBrk="1" latinLnBrk="0" hangingPunct="1">
        <a:lnSpc>
          <a:spcPct val="90000"/>
        </a:lnSpc>
        <a:spcBef>
          <a:spcPct val="0"/>
        </a:spcBef>
        <a:buNone/>
        <a:defRPr sz="2500" kern="1200">
          <a:solidFill>
            <a:srgbClr val="002D3F"/>
          </a:solidFill>
          <a:latin typeface="+mn-lt"/>
          <a:ea typeface="+mj-ea"/>
          <a:cs typeface="+mj-cs"/>
        </a:defRPr>
      </a:lvl1pPr>
    </p:titleStyle>
    <p:bodyStyle>
      <a:lvl1pPr marL="230400" indent="-230400" algn="l" defTabSz="914400" rtl="0" eaLnBrk="1" latinLnBrk="0" hangingPunct="1">
        <a:lnSpc>
          <a:spcPct val="90000"/>
        </a:lnSpc>
        <a:spcBef>
          <a:spcPts val="1000"/>
        </a:spcBef>
        <a:buFont typeface="Arial" panose="020B0604020202020204" pitchFamily="34" charset="0"/>
        <a:buChar char="•"/>
        <a:defRPr sz="2000" kern="1200">
          <a:solidFill>
            <a:srgbClr val="002D3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02D3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002D3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9200"/>
            <a:ext cx="6579900" cy="993775"/>
          </a:xfrm>
          <a:prstGeom prst="rect">
            <a:avLst/>
          </a:prstGeom>
        </p:spPr>
        <p:txBody>
          <a:bodyPr vert="horz" lIns="0" tIns="0" rIns="0" bIns="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710000"/>
            <a:ext cx="7886700" cy="3024371"/>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56418682"/>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Lst>
  <p:txStyles>
    <p:titleStyle>
      <a:lvl1pPr algn="l" defTabSz="914400" rtl="0" eaLnBrk="1" latinLnBrk="0" hangingPunct="1">
        <a:lnSpc>
          <a:spcPct val="90000"/>
        </a:lnSpc>
        <a:spcBef>
          <a:spcPct val="0"/>
        </a:spcBef>
        <a:buNone/>
        <a:defRPr sz="2500" kern="1200">
          <a:solidFill>
            <a:srgbClr val="002D3F"/>
          </a:solidFill>
          <a:latin typeface="+mn-lt"/>
          <a:ea typeface="+mj-ea"/>
          <a:cs typeface="+mj-cs"/>
        </a:defRPr>
      </a:lvl1pPr>
    </p:titleStyle>
    <p:bodyStyle>
      <a:lvl1pPr marL="230400" indent="-230400" algn="l" defTabSz="914400" rtl="0" eaLnBrk="1" latinLnBrk="0" hangingPunct="1">
        <a:lnSpc>
          <a:spcPct val="90000"/>
        </a:lnSpc>
        <a:spcBef>
          <a:spcPts val="1000"/>
        </a:spcBef>
        <a:buFont typeface="Arial" panose="020B0604020202020204" pitchFamily="34" charset="0"/>
        <a:buChar char="•"/>
        <a:defRPr sz="2000" kern="1200">
          <a:solidFill>
            <a:srgbClr val="002D3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02D3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002D3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9200"/>
            <a:ext cx="6579900" cy="993775"/>
          </a:xfrm>
          <a:prstGeom prst="rect">
            <a:avLst/>
          </a:prstGeom>
        </p:spPr>
        <p:txBody>
          <a:bodyPr vert="horz" lIns="0" tIns="0" rIns="0" bIns="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710000"/>
            <a:ext cx="7886700" cy="302437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TextBox 5">
            <a:extLst>
              <a:ext uri="{FF2B5EF4-FFF2-40B4-BE49-F238E27FC236}">
                <a16:creationId xmlns:a16="http://schemas.microsoft.com/office/drawing/2014/main" id="{BCFC82A7-56FC-9BD7-F18A-2E8F9CBD9F95}"/>
              </a:ext>
            </a:extLst>
          </p:cNvPr>
          <p:cNvSpPr txBox="1"/>
          <p:nvPr userDrawn="1">
            <p:extLst>
              <p:ext uri="{1162E1C5-73C7-4A58-AE30-91384D911F3F}">
                <p184:classification xmlns:p184="http://schemas.microsoft.com/office/powerpoint/2018/4/main" val="hdr"/>
              </p:ext>
            </p:extLst>
          </p:nvPr>
        </p:nvSpPr>
        <p:spPr>
          <a:xfrm>
            <a:off x="4102100" y="63500"/>
            <a:ext cx="982663" cy="182880"/>
          </a:xfrm>
          <a:prstGeom prst="rect">
            <a:avLst/>
          </a:prstGeom>
        </p:spPr>
        <p:txBody>
          <a:bodyPr horzOverflow="overflow" lIns="0" tIns="0" rIns="0" bIns="0">
            <a:spAutoFit/>
          </a:bodyPr>
          <a:lstStyle/>
          <a:p>
            <a:pPr algn="l"/>
            <a:r>
              <a:rPr lang="en-AU" sz="1200">
                <a:solidFill>
                  <a:srgbClr val="FF0000"/>
                </a:solidFill>
                <a:latin typeface="ARIAL" panose="020B0604020202020204" pitchFamily="34" charset="0"/>
                <a:cs typeface="ARIAL" panose="020B0604020202020204" pitchFamily="34" charset="0"/>
              </a:rPr>
              <a:t>PROTECTED</a:t>
            </a:r>
          </a:p>
        </p:txBody>
      </p:sp>
      <p:sp>
        <p:nvSpPr>
          <p:cNvPr id="7" name="TextBox 6">
            <a:extLst>
              <a:ext uri="{FF2B5EF4-FFF2-40B4-BE49-F238E27FC236}">
                <a16:creationId xmlns:a16="http://schemas.microsoft.com/office/drawing/2014/main" id="{D5CB1B6A-46D0-0337-2396-3327F3F9DD38}"/>
              </a:ext>
            </a:extLst>
          </p:cNvPr>
          <p:cNvSpPr txBox="1"/>
          <p:nvPr userDrawn="1">
            <p:extLst>
              <p:ext uri="{1162E1C5-73C7-4A58-AE30-91384D911F3F}">
                <p184:classification xmlns:p184="http://schemas.microsoft.com/office/powerpoint/2018/4/main" val="ftr"/>
              </p:ext>
            </p:extLst>
          </p:nvPr>
        </p:nvSpPr>
        <p:spPr>
          <a:xfrm>
            <a:off x="4102100" y="4901883"/>
            <a:ext cx="982663" cy="182880"/>
          </a:xfrm>
          <a:prstGeom prst="rect">
            <a:avLst/>
          </a:prstGeom>
        </p:spPr>
        <p:txBody>
          <a:bodyPr horzOverflow="overflow" lIns="0" tIns="0" rIns="0" bIns="0">
            <a:spAutoFit/>
          </a:bodyPr>
          <a:lstStyle/>
          <a:p>
            <a:pPr algn="l"/>
            <a:r>
              <a:rPr lang="en-AU" sz="1200">
                <a:solidFill>
                  <a:srgbClr val="FF0000"/>
                </a:solidFill>
                <a:latin typeface="ARIAL" panose="020B0604020202020204" pitchFamily="34" charset="0"/>
                <a:cs typeface="ARIAL" panose="020B0604020202020204" pitchFamily="34" charset="0"/>
              </a:rPr>
              <a:t>PROTECTED</a:t>
            </a:r>
          </a:p>
        </p:txBody>
      </p:sp>
    </p:spTree>
    <p:extLst>
      <p:ext uri="{BB962C8B-B14F-4D97-AF65-F5344CB8AC3E}">
        <p14:creationId xmlns:p14="http://schemas.microsoft.com/office/powerpoint/2010/main" val="1754940371"/>
      </p:ext>
    </p:extLst>
  </p:cSld>
  <p:clrMap bg1="lt1" tx1="dk1" bg2="lt2" tx2="dk2" accent1="accent1" accent2="accent2" accent3="accent3" accent4="accent4" accent5="accent5" accent6="accent6" hlink="hlink" folHlink="folHlink"/>
  <p:sldLayoutIdLst>
    <p:sldLayoutId id="2147483745" r:id="rId1"/>
    <p:sldLayoutId id="2147483746" r:id="rId2"/>
  </p:sldLayoutIdLst>
  <p:txStyles>
    <p:titleStyle>
      <a:lvl1pPr algn="l" defTabSz="914400" rtl="0" eaLnBrk="1" latinLnBrk="0" hangingPunct="1">
        <a:lnSpc>
          <a:spcPct val="90000"/>
        </a:lnSpc>
        <a:spcBef>
          <a:spcPct val="0"/>
        </a:spcBef>
        <a:buNone/>
        <a:defRPr sz="2500" kern="1200">
          <a:solidFill>
            <a:srgbClr val="002D3F"/>
          </a:solidFill>
          <a:latin typeface="+mn-lt"/>
          <a:ea typeface="+mj-ea"/>
          <a:cs typeface="+mj-cs"/>
        </a:defRPr>
      </a:lvl1pPr>
    </p:titleStyle>
    <p:bodyStyle>
      <a:lvl1pPr marL="230400" indent="-230400" algn="l" defTabSz="914400" rtl="0" eaLnBrk="1" latinLnBrk="0" hangingPunct="1">
        <a:lnSpc>
          <a:spcPct val="90000"/>
        </a:lnSpc>
        <a:spcBef>
          <a:spcPts val="1000"/>
        </a:spcBef>
        <a:buFont typeface="Arial" panose="020B0604020202020204" pitchFamily="34" charset="0"/>
        <a:buChar char="•"/>
        <a:defRPr sz="2000" kern="1200">
          <a:solidFill>
            <a:srgbClr val="002D3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02D3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002D3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9200"/>
            <a:ext cx="6579900" cy="993775"/>
          </a:xfrm>
          <a:prstGeom prst="rect">
            <a:avLst/>
          </a:prstGeom>
        </p:spPr>
        <p:txBody>
          <a:bodyPr vert="horz" lIns="0" tIns="0" rIns="0" bIns="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710000"/>
            <a:ext cx="7886700" cy="302437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8508270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Lst>
  <p:txStyles>
    <p:titleStyle>
      <a:lvl1pPr algn="l" defTabSz="914400" rtl="0" eaLnBrk="1" latinLnBrk="0" hangingPunct="1">
        <a:lnSpc>
          <a:spcPct val="90000"/>
        </a:lnSpc>
        <a:spcBef>
          <a:spcPct val="0"/>
        </a:spcBef>
        <a:buNone/>
        <a:defRPr sz="2500" kern="1200">
          <a:solidFill>
            <a:srgbClr val="002D3F"/>
          </a:solidFill>
          <a:latin typeface="+mn-lt"/>
          <a:ea typeface="+mj-ea"/>
          <a:cs typeface="+mj-cs"/>
        </a:defRPr>
      </a:lvl1pPr>
    </p:titleStyle>
    <p:bodyStyle>
      <a:lvl1pPr marL="230400" indent="-230400" algn="l" defTabSz="914400" rtl="0" eaLnBrk="1" latinLnBrk="0" hangingPunct="1">
        <a:lnSpc>
          <a:spcPct val="90000"/>
        </a:lnSpc>
        <a:spcBef>
          <a:spcPts val="1000"/>
        </a:spcBef>
        <a:buFont typeface="Arial" panose="020B0604020202020204" pitchFamily="34" charset="0"/>
        <a:buChar char="•"/>
        <a:defRPr sz="2000" kern="1200">
          <a:solidFill>
            <a:srgbClr val="002D3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02D3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002D3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image" Target="../media/image22.sv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4.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hyperlink" Target="mailto:CommonwealthPracPayment@education.gov.au" TargetMode="Externa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education.gov.au/tertiary-access-payment/resources/shareable-content-tertiary-access-payments-resources" TargetMode="External"/><Relationship Id="rId1" Type="http://schemas.openxmlformats.org/officeDocument/2006/relationships/slideLayout" Target="../slideLayouts/slideLayout17.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hyperlink" Target="https://msg.dese.gov.au/subscribe-help-providers" TargetMode="External"/><Relationship Id="rId2" Type="http://schemas.openxmlformats.org/officeDocument/2006/relationships/hyperlink" Target="mailto:HEenquiries@education.gov.au" TargetMode="Externa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hyperlink" Target="http://www.education.gov.au/regional-university-study-hubs/list-regional-university-study-hubs"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0ABB4-C8F3-4F1A-B039-3BA55CAE6BEB}"/>
              </a:ext>
            </a:extLst>
          </p:cNvPr>
          <p:cNvSpPr>
            <a:spLocks noGrp="1"/>
          </p:cNvSpPr>
          <p:nvPr>
            <p:ph type="ctrTitle"/>
          </p:nvPr>
        </p:nvSpPr>
        <p:spPr>
          <a:xfrm>
            <a:off x="1043608" y="1782043"/>
            <a:ext cx="7056784" cy="961379"/>
          </a:xfrm>
        </p:spPr>
        <p:txBody>
          <a:bodyPr>
            <a:normAutofit fontScale="90000"/>
          </a:bodyPr>
          <a:lstStyle/>
          <a:p>
            <a:pPr algn="ctr"/>
            <a:r>
              <a:rPr lang="en-AU" sz="3600" dirty="0"/>
              <a:t>HELP Communications Working Group </a:t>
            </a:r>
            <a:br>
              <a:rPr lang="en-AU" dirty="0"/>
            </a:br>
            <a:r>
              <a:rPr lang="en-AU" dirty="0"/>
              <a:t>5 September 2024</a:t>
            </a:r>
            <a:br>
              <a:rPr lang="en-AU" dirty="0"/>
            </a:br>
            <a:endParaRPr lang="en-AU" dirty="0"/>
          </a:p>
        </p:txBody>
      </p:sp>
      <p:sp>
        <p:nvSpPr>
          <p:cNvPr id="3" name="Title 1">
            <a:extLst>
              <a:ext uri="{FF2B5EF4-FFF2-40B4-BE49-F238E27FC236}">
                <a16:creationId xmlns:a16="http://schemas.microsoft.com/office/drawing/2014/main" id="{C3166400-51B6-0B1E-268F-E7D86BF9DA3E}"/>
              </a:ext>
            </a:extLst>
          </p:cNvPr>
          <p:cNvSpPr txBox="1">
            <a:spLocks/>
          </p:cNvSpPr>
          <p:nvPr/>
        </p:nvSpPr>
        <p:spPr>
          <a:xfrm>
            <a:off x="3203848" y="2214091"/>
            <a:ext cx="7056784" cy="529331"/>
          </a:xfrm>
          <a:prstGeom prst="rect">
            <a:avLst/>
          </a:prstGeom>
        </p:spPr>
        <p:txBody>
          <a:bodyPr vert="horz" lIns="0" tIns="0" rIns="0" bIns="0" rtlCol="0" anchor="t" anchorCtr="0">
            <a:normAutofit fontScale="97500"/>
          </a:bodyPr>
          <a:lstStyle>
            <a:lvl1pPr algn="l" defTabSz="914400" rtl="0" eaLnBrk="1" latinLnBrk="0" hangingPunct="1">
              <a:lnSpc>
                <a:spcPct val="90000"/>
              </a:lnSpc>
              <a:spcBef>
                <a:spcPct val="0"/>
              </a:spcBef>
              <a:buNone/>
              <a:defRPr sz="2500" b="1" kern="1200">
                <a:solidFill>
                  <a:schemeClr val="bg1"/>
                </a:solidFill>
                <a:latin typeface="+mn-lt"/>
                <a:ea typeface="+mj-ea"/>
                <a:cs typeface="+mj-cs"/>
              </a:defRPr>
            </a:lvl1pPr>
          </a:lstStyle>
          <a:p>
            <a:endParaRPr lang="en-AU" dirty="0"/>
          </a:p>
        </p:txBody>
      </p:sp>
    </p:spTree>
    <p:extLst>
      <p:ext uri="{BB962C8B-B14F-4D97-AF65-F5344CB8AC3E}">
        <p14:creationId xmlns:p14="http://schemas.microsoft.com/office/powerpoint/2010/main" val="3373915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Woman studying in library">
            <a:extLst>
              <a:ext uri="{FF2B5EF4-FFF2-40B4-BE49-F238E27FC236}">
                <a16:creationId xmlns:a16="http://schemas.microsoft.com/office/drawing/2014/main" id="{BB08BF51-E028-3436-0A07-6ADFE195916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8709" r="13363"/>
          <a:stretch/>
        </p:blipFill>
        <p:spPr>
          <a:xfrm>
            <a:off x="5111102" y="-92034"/>
            <a:ext cx="5435380" cy="5332329"/>
          </a:xfrm>
          <a:prstGeom prst="flowChartInputOutput">
            <a:avLst/>
          </a:prstGeom>
        </p:spPr>
      </p:pic>
      <p:sp>
        <p:nvSpPr>
          <p:cNvPr id="2" name="Title 1">
            <a:extLst>
              <a:ext uri="{FF2B5EF4-FFF2-40B4-BE49-F238E27FC236}">
                <a16:creationId xmlns:a16="http://schemas.microsoft.com/office/drawing/2014/main" id="{11C6324B-AA17-C883-C3BE-DE84AA297B3F}"/>
              </a:ext>
            </a:extLst>
          </p:cNvPr>
          <p:cNvSpPr>
            <a:spLocks noGrp="1"/>
          </p:cNvSpPr>
          <p:nvPr>
            <p:ph type="title"/>
          </p:nvPr>
        </p:nvSpPr>
        <p:spPr>
          <a:xfrm>
            <a:off x="438218" y="228130"/>
            <a:ext cx="6364188" cy="993775"/>
          </a:xfrm>
        </p:spPr>
        <p:txBody>
          <a:bodyPr/>
          <a:lstStyle/>
          <a:p>
            <a:r>
              <a:rPr kumimoji="0" lang="en-AU" sz="2800" b="1" i="0" u="none" strike="noStrike" kern="1200" cap="none" spc="0" normalizeH="0" baseline="0" noProof="0" dirty="0">
                <a:ln>
                  <a:noFill/>
                </a:ln>
                <a:solidFill>
                  <a:schemeClr val="accent1"/>
                </a:solidFill>
                <a:effectLst/>
                <a:uLnTx/>
                <a:uFillTx/>
                <a:ea typeface="Times New Roman" panose="02020603050405020304" pitchFamily="18" charset="0"/>
                <a:cs typeface="Aptos" panose="020B0004020202020204" pitchFamily="34" charset="0"/>
              </a:rPr>
              <a:t>Commonwealth Prac Payment </a:t>
            </a:r>
            <a:br>
              <a:rPr kumimoji="0" lang="en-AU" sz="2800" b="1" i="0" u="none" strike="noStrike" kern="1200" cap="none" spc="0" normalizeH="0" baseline="0" noProof="0" dirty="0">
                <a:ln>
                  <a:noFill/>
                </a:ln>
                <a:solidFill>
                  <a:schemeClr val="accent1"/>
                </a:solidFill>
                <a:effectLst/>
                <a:uLnTx/>
                <a:uFillTx/>
                <a:ea typeface="Times New Roman" panose="02020603050405020304" pitchFamily="18" charset="0"/>
                <a:cs typeface="Aptos" panose="020B0004020202020204" pitchFamily="34" charset="0"/>
              </a:rPr>
            </a:br>
            <a:r>
              <a:rPr kumimoji="0" lang="en-AU" sz="2800" b="1" i="0" u="none" strike="noStrike" kern="1200" cap="none" spc="0" normalizeH="0" baseline="0" noProof="0" dirty="0">
                <a:ln>
                  <a:noFill/>
                </a:ln>
                <a:solidFill>
                  <a:schemeClr val="accent1"/>
                </a:solidFill>
                <a:effectLst/>
                <a:uLnTx/>
                <a:uFillTx/>
                <a:ea typeface="Times New Roman" panose="02020603050405020304" pitchFamily="18" charset="0"/>
                <a:cs typeface="Aptos" panose="020B0004020202020204" pitchFamily="34" charset="0"/>
              </a:rPr>
              <a:t>Overview</a:t>
            </a:r>
            <a:r>
              <a:rPr lang="en-AU" dirty="0">
                <a:solidFill>
                  <a:schemeClr val="accent1"/>
                </a:solidFill>
              </a:rPr>
              <a:t> </a:t>
            </a:r>
          </a:p>
        </p:txBody>
      </p:sp>
      <p:sp>
        <p:nvSpPr>
          <p:cNvPr id="6" name="Content Placeholder 2">
            <a:extLst>
              <a:ext uri="{FF2B5EF4-FFF2-40B4-BE49-F238E27FC236}">
                <a16:creationId xmlns:a16="http://schemas.microsoft.com/office/drawing/2014/main" id="{48BBBC9E-ADAF-3D9D-4B80-FCDD85A9220C}"/>
              </a:ext>
            </a:extLst>
          </p:cNvPr>
          <p:cNvSpPr txBox="1">
            <a:spLocks/>
          </p:cNvSpPr>
          <p:nvPr/>
        </p:nvSpPr>
        <p:spPr>
          <a:xfrm>
            <a:off x="457200" y="1133971"/>
            <a:ext cx="5230997" cy="1566557"/>
          </a:xfrm>
          <a:prstGeom prst="rect">
            <a:avLst/>
          </a:prstGeom>
        </p:spPr>
        <p:txBody>
          <a:bodyPr vert="horz" lIns="0" tIns="0" rIns="0" bIns="0" rtlCol="0">
            <a:noAutofit/>
          </a:bodyPr>
          <a:lstStyle>
            <a:lvl1pPr marL="230400" indent="-230400" algn="l" defTabSz="914400" rtl="0" eaLnBrk="1" latinLnBrk="0" hangingPunct="1">
              <a:lnSpc>
                <a:spcPct val="90000"/>
              </a:lnSpc>
              <a:spcBef>
                <a:spcPts val="1000"/>
              </a:spcBef>
              <a:buFont typeface="Arial" panose="020B0604020202020204" pitchFamily="34" charset="0"/>
              <a:buChar char="•"/>
              <a:defRPr sz="2000" kern="1200">
                <a:solidFill>
                  <a:srgbClr val="002D3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02D3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002D3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ts val="1000"/>
              </a:spcBef>
              <a:spcAft>
                <a:spcPts val="0"/>
              </a:spcAft>
              <a:buClrTx/>
              <a:buSzTx/>
              <a:buFont typeface="Arial" panose="020B0604020202020204" pitchFamily="34" charset="0"/>
              <a:buNone/>
              <a:tabLst/>
              <a:defRPr/>
            </a:pPr>
            <a:r>
              <a:rPr kumimoji="0" lang="en-AU" sz="1300" b="0" i="0" u="none" strike="noStrike" kern="1200" cap="none" spc="0" normalizeH="0" baseline="0" noProof="0" dirty="0">
                <a:ln>
                  <a:noFill/>
                </a:ln>
                <a:solidFill>
                  <a:srgbClr val="012C3D"/>
                </a:solidFill>
                <a:effectLst/>
                <a:uLnTx/>
                <a:uFillTx/>
                <a:ea typeface="+mn-ea"/>
                <a:cs typeface="+mn-cs"/>
              </a:rPr>
              <a:t>Placements are an important part of qualifications that provide students with the opportunity to translate learned theory into practice; and get the skills and experience they need to enter the workforce. </a:t>
            </a:r>
            <a:r>
              <a:rPr kumimoji="0" lang="en-US" sz="1300" b="0" i="0" u="none" strike="noStrike" kern="1200" cap="none" spc="0" normalizeH="0" baseline="0" noProof="0" dirty="0">
                <a:ln>
                  <a:noFill/>
                </a:ln>
                <a:solidFill>
                  <a:srgbClr val="000000"/>
                </a:solidFill>
                <a:effectLst/>
                <a:uLnTx/>
                <a:uFillTx/>
                <a:ea typeface="+mn-ea"/>
                <a:cs typeface="+mn-cs"/>
              </a:rPr>
              <a:t>​</a:t>
            </a:r>
          </a:p>
          <a:p>
            <a:pPr marL="0" marR="0" lvl="0" indent="0" algn="l" defTabSz="914400" rtl="0" eaLnBrk="1" fontAlgn="base" latinLnBrk="0" hangingPunct="1">
              <a:lnSpc>
                <a:spcPct val="120000"/>
              </a:lnSpc>
              <a:spcBef>
                <a:spcPts val="1000"/>
              </a:spcBef>
              <a:spcAft>
                <a:spcPts val="0"/>
              </a:spcAft>
              <a:buClrTx/>
              <a:buSzTx/>
              <a:buFont typeface="Arial" panose="020B0604020202020204" pitchFamily="34" charset="0"/>
              <a:buNone/>
              <a:tabLst/>
              <a:defRPr/>
            </a:pPr>
            <a:r>
              <a:rPr kumimoji="0" lang="en-AU" sz="1300" b="0" i="0" u="none" strike="noStrike" kern="1200" cap="none" spc="0" normalizeH="0" baseline="0" noProof="0" dirty="0">
                <a:ln>
                  <a:noFill/>
                </a:ln>
                <a:solidFill>
                  <a:srgbClr val="012C3D"/>
                </a:solidFill>
                <a:effectLst/>
                <a:uLnTx/>
                <a:uFillTx/>
                <a:ea typeface="+mn-ea"/>
                <a:cs typeface="+mn-cs"/>
              </a:rPr>
              <a:t>The Australian Government is investing $427.4 million over 2024-25 to 2027-28 introducing a new CPP for eligible teaching, nursing, midwifery, and social work students in higher education and VET complete their placements.</a:t>
            </a:r>
            <a:r>
              <a:rPr kumimoji="0" lang="en-US" sz="1300" b="0" i="0" u="none" strike="noStrike" kern="1200" cap="none" spc="0" normalizeH="0" baseline="0" noProof="0" dirty="0">
                <a:ln>
                  <a:noFill/>
                </a:ln>
                <a:solidFill>
                  <a:srgbClr val="000000"/>
                </a:solidFill>
                <a:effectLst/>
                <a:uLnTx/>
                <a:uFillTx/>
                <a:ea typeface="+mn-ea"/>
                <a:cs typeface="+mn-cs"/>
              </a:rPr>
              <a:t>​</a:t>
            </a:r>
          </a:p>
        </p:txBody>
      </p:sp>
      <p:sp>
        <p:nvSpPr>
          <p:cNvPr id="14" name="Rectangle: Rounded Corners 13">
            <a:extLst>
              <a:ext uri="{FF2B5EF4-FFF2-40B4-BE49-F238E27FC236}">
                <a16:creationId xmlns:a16="http://schemas.microsoft.com/office/drawing/2014/main" id="{0352EE38-4C59-A4E6-68EB-C236432721A7}"/>
              </a:ext>
            </a:extLst>
          </p:cNvPr>
          <p:cNvSpPr/>
          <p:nvPr/>
        </p:nvSpPr>
        <p:spPr>
          <a:xfrm>
            <a:off x="291263" y="2814761"/>
            <a:ext cx="6242272" cy="1645670"/>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7" name="Table 6">
            <a:extLst>
              <a:ext uri="{FF2B5EF4-FFF2-40B4-BE49-F238E27FC236}">
                <a16:creationId xmlns:a16="http://schemas.microsoft.com/office/drawing/2014/main" id="{0A447F40-44FB-D48B-D03D-B928D5206528}"/>
              </a:ext>
            </a:extLst>
          </p:cNvPr>
          <p:cNvGraphicFramePr>
            <a:graphicFrameLocks noGrp="1"/>
          </p:cNvGraphicFramePr>
          <p:nvPr>
            <p:extLst>
              <p:ext uri="{D42A27DB-BD31-4B8C-83A1-F6EECF244321}">
                <p14:modId xmlns:p14="http://schemas.microsoft.com/office/powerpoint/2010/main" val="2751041222"/>
              </p:ext>
            </p:extLst>
          </p:nvPr>
        </p:nvGraphicFramePr>
        <p:xfrm>
          <a:off x="364253" y="2764361"/>
          <a:ext cx="6063889" cy="1696070"/>
        </p:xfrm>
        <a:graphic>
          <a:graphicData uri="http://schemas.openxmlformats.org/drawingml/2006/table">
            <a:tbl>
              <a:tblPr firstRow="1" bandRow="1">
                <a:tableStyleId>{5C22544A-7EE6-4342-B048-85BDC9FD1C3A}</a:tableStyleId>
              </a:tblPr>
              <a:tblGrid>
                <a:gridCol w="2200257">
                  <a:extLst>
                    <a:ext uri="{9D8B030D-6E8A-4147-A177-3AD203B41FA5}">
                      <a16:colId xmlns:a16="http://schemas.microsoft.com/office/drawing/2014/main" val="3886652152"/>
                    </a:ext>
                  </a:extLst>
                </a:gridCol>
                <a:gridCol w="1842336">
                  <a:extLst>
                    <a:ext uri="{9D8B030D-6E8A-4147-A177-3AD203B41FA5}">
                      <a16:colId xmlns:a16="http://schemas.microsoft.com/office/drawing/2014/main" val="682240672"/>
                    </a:ext>
                  </a:extLst>
                </a:gridCol>
                <a:gridCol w="2021296">
                  <a:extLst>
                    <a:ext uri="{9D8B030D-6E8A-4147-A177-3AD203B41FA5}">
                      <a16:colId xmlns:a16="http://schemas.microsoft.com/office/drawing/2014/main" val="833171916"/>
                    </a:ext>
                  </a:extLst>
                </a:gridCol>
              </a:tblGrid>
              <a:tr h="737960">
                <a:tc>
                  <a:txBody>
                    <a:bodyPr/>
                    <a:lstStyle/>
                    <a:p>
                      <a:pPr algn="ctr"/>
                      <a:endParaRPr lang="en-AU" sz="11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AU" sz="11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AU" sz="11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7877085"/>
                  </a:ext>
                </a:extLst>
              </a:tr>
              <a:tr h="9581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100" b="0" i="0" u="none" dirty="0">
                          <a:solidFill>
                            <a:schemeClr val="bg1"/>
                          </a:solidFill>
                        </a:rPr>
                        <a:t>≈68,000 eligible higher education teaching, nursing, midwifery &amp; social work students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100" dirty="0">
                        <a:solidFill>
                          <a:schemeClr val="bg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100" dirty="0">
                          <a:solidFill>
                            <a:schemeClr val="bg1"/>
                          </a:solidFill>
                        </a:rPr>
                        <a:t>Commencing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1100" dirty="0">
                          <a:solidFill>
                            <a:schemeClr val="bg1"/>
                          </a:solidFill>
                        </a:rPr>
                        <a:t>1 July 2025</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AU" sz="1100" dirty="0">
                          <a:solidFill>
                            <a:schemeClr val="bg1"/>
                          </a:solidFill>
                        </a:rPr>
                        <a:t>$319.50</a:t>
                      </a:r>
                    </a:p>
                    <a:p>
                      <a:pPr algn="ctr"/>
                      <a:r>
                        <a:rPr lang="en-AU" sz="1100" dirty="0">
                          <a:solidFill>
                            <a:schemeClr val="bg1"/>
                          </a:solidFill>
                        </a:rPr>
                        <a:t>Benchmarked against the single </a:t>
                      </a:r>
                      <a:r>
                        <a:rPr lang="en-AU" sz="1100" dirty="0" err="1">
                          <a:solidFill>
                            <a:schemeClr val="bg1"/>
                          </a:solidFill>
                        </a:rPr>
                        <a:t>Austudy</a:t>
                      </a:r>
                      <a:r>
                        <a:rPr lang="en-AU" sz="1100" dirty="0">
                          <a:solidFill>
                            <a:schemeClr val="bg1"/>
                          </a:solidFill>
                        </a:rPr>
                        <a:t> rate.​</a:t>
                      </a:r>
                    </a:p>
                    <a:p>
                      <a:pPr algn="ctr"/>
                      <a:endParaRPr lang="en-AU" sz="11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93235833"/>
                  </a:ext>
                </a:extLst>
              </a:tr>
            </a:tbl>
          </a:graphicData>
        </a:graphic>
      </p:graphicFrame>
      <p:pic>
        <p:nvPicPr>
          <p:cNvPr id="11" name="Graphic 10" descr="Books outline">
            <a:extLst>
              <a:ext uri="{FF2B5EF4-FFF2-40B4-BE49-F238E27FC236}">
                <a16:creationId xmlns:a16="http://schemas.microsoft.com/office/drawing/2014/main" id="{751597BA-0CBF-CB29-82BC-94BEA3AD93C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22516" y="2906288"/>
            <a:ext cx="576000" cy="576000"/>
          </a:xfrm>
          <a:prstGeom prst="rect">
            <a:avLst/>
          </a:prstGeom>
        </p:spPr>
      </p:pic>
      <p:pic>
        <p:nvPicPr>
          <p:cNvPr id="12" name="Graphic 11" descr="Stopwatch outline">
            <a:extLst>
              <a:ext uri="{FF2B5EF4-FFF2-40B4-BE49-F238E27FC236}">
                <a16:creationId xmlns:a16="http://schemas.microsoft.com/office/drawing/2014/main" id="{6EB5599F-5128-4ED9-2530-2C5D7E652B1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63182" y="2909349"/>
            <a:ext cx="576000" cy="576000"/>
          </a:xfrm>
          <a:prstGeom prst="rect">
            <a:avLst/>
          </a:prstGeom>
        </p:spPr>
      </p:pic>
      <p:pic>
        <p:nvPicPr>
          <p:cNvPr id="13" name="Graphic 12" descr="Bank outline">
            <a:extLst>
              <a:ext uri="{FF2B5EF4-FFF2-40B4-BE49-F238E27FC236}">
                <a16:creationId xmlns:a16="http://schemas.microsoft.com/office/drawing/2014/main" id="{CA3DE11E-B61A-B8E0-DAE3-A3AF4959CFE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12197" y="2906288"/>
            <a:ext cx="576000" cy="576000"/>
          </a:xfrm>
          <a:prstGeom prst="rect">
            <a:avLst/>
          </a:prstGeom>
        </p:spPr>
      </p:pic>
    </p:spTree>
    <p:extLst>
      <p:ext uri="{BB962C8B-B14F-4D97-AF65-F5344CB8AC3E}">
        <p14:creationId xmlns:p14="http://schemas.microsoft.com/office/powerpoint/2010/main" val="501965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23B92AE9-1B74-A7CF-E791-4C7011BD7694}"/>
              </a:ext>
            </a:extLst>
          </p:cNvPr>
          <p:cNvGrpSpPr/>
          <p:nvPr/>
        </p:nvGrpSpPr>
        <p:grpSpPr>
          <a:xfrm>
            <a:off x="2258332" y="1081912"/>
            <a:ext cx="6274108" cy="3580450"/>
            <a:chOff x="1186726" y="372882"/>
            <a:chExt cx="6558298" cy="3801467"/>
          </a:xfrm>
        </p:grpSpPr>
        <p:grpSp>
          <p:nvGrpSpPr>
            <p:cNvPr id="15" name="Group 14">
              <a:extLst>
                <a:ext uri="{FF2B5EF4-FFF2-40B4-BE49-F238E27FC236}">
                  <a16:creationId xmlns:a16="http://schemas.microsoft.com/office/drawing/2014/main" id="{84D4547B-94D9-9C55-D81A-06016B9FB319}"/>
                </a:ext>
              </a:extLst>
            </p:cNvPr>
            <p:cNvGrpSpPr/>
            <p:nvPr/>
          </p:nvGrpSpPr>
          <p:grpSpPr>
            <a:xfrm>
              <a:off x="1186726" y="372882"/>
              <a:ext cx="6558298" cy="3801467"/>
              <a:chOff x="956326" y="666635"/>
              <a:chExt cx="6558298" cy="3801467"/>
            </a:xfrm>
            <a:solidFill>
              <a:srgbClr val="5EB2BF"/>
            </a:solidFill>
          </p:grpSpPr>
          <p:sp>
            <p:nvSpPr>
              <p:cNvPr id="2" name="Rectangle: Rounded Corners 1">
                <a:extLst>
                  <a:ext uri="{FF2B5EF4-FFF2-40B4-BE49-F238E27FC236}">
                    <a16:creationId xmlns:a16="http://schemas.microsoft.com/office/drawing/2014/main" id="{2BB8BFCA-1CED-2EFD-584D-E54F9100B2C1}"/>
                  </a:ext>
                </a:extLst>
              </p:cNvPr>
              <p:cNvSpPr/>
              <p:nvPr/>
            </p:nvSpPr>
            <p:spPr>
              <a:xfrm>
                <a:off x="956326" y="3874321"/>
                <a:ext cx="6558298" cy="593781"/>
              </a:xfrm>
              <a:prstGeom prst="roundRect">
                <a:avLst/>
              </a:prstGeom>
              <a:solidFill>
                <a:srgbClr val="7FC2CC"/>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rgbClr val="004C6C">
                        <a:lumMod val="75000"/>
                      </a:srgbClr>
                    </a:solidFill>
                    <a:effectLst/>
                    <a:uLnTx/>
                    <a:uFillTx/>
                    <a:latin typeface="Calibri" panose="020F0502020204030204"/>
                    <a:ea typeface="Calibri" panose="020F0502020204030204" pitchFamily="34" charset="0"/>
                    <a:cs typeface="Calibri" panose="020F0502020204030204" pitchFamily="34" charset="0"/>
                  </a:rPr>
                  <a:t>Minimum </a:t>
                </a:r>
                <a:r>
                  <a:rPr kumimoji="0" lang="en-AU" sz="1400" b="1" i="0" u="none" strike="noStrike" kern="1200" cap="none" spc="0" normalizeH="0" baseline="0" noProof="0" dirty="0">
                    <a:ln>
                      <a:noFill/>
                    </a:ln>
                    <a:solidFill>
                      <a:srgbClr val="004C6C">
                        <a:lumMod val="75000"/>
                      </a:srgbClr>
                    </a:solidFill>
                    <a:effectLst/>
                    <a:uLnTx/>
                    <a:uFillTx/>
                    <a:latin typeface="Calibri" panose="020F0502020204030204"/>
                    <a:ea typeface="Calibri" panose="020F0502020204030204" pitchFamily="34" charset="0"/>
                    <a:cs typeface="Calibri" panose="020F0502020204030204" pitchFamily="34" charset="0"/>
                  </a:rPr>
                  <a:t>mandatory</a:t>
                </a:r>
                <a:r>
                  <a:rPr kumimoji="0" lang="en-AU" sz="1400" b="0" i="0" u="none" strike="noStrike" kern="1200" cap="none" spc="0" normalizeH="0" baseline="0" noProof="0" dirty="0">
                    <a:ln>
                      <a:noFill/>
                    </a:ln>
                    <a:solidFill>
                      <a:srgbClr val="004C6C">
                        <a:lumMod val="75000"/>
                      </a:srgbClr>
                    </a:solidFill>
                    <a:effectLst/>
                    <a:uLnTx/>
                    <a:uFillTx/>
                    <a:latin typeface="Calibri" panose="020F0502020204030204"/>
                    <a:ea typeface="Calibri" panose="020F0502020204030204" pitchFamily="34" charset="0"/>
                    <a:cs typeface="Calibri" panose="020F0502020204030204" pitchFamily="34" charset="0"/>
                  </a:rPr>
                  <a:t> placement hours required as part of entry-to-practice accreditation obligations.</a:t>
                </a:r>
                <a:endParaRPr kumimoji="0" lang="en-AU"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1B858935-025D-D233-7243-463F3A702D92}"/>
                  </a:ext>
                </a:extLst>
              </p:cNvPr>
              <p:cNvSpPr/>
              <p:nvPr/>
            </p:nvSpPr>
            <p:spPr>
              <a:xfrm>
                <a:off x="983413" y="666635"/>
                <a:ext cx="4070988" cy="1060165"/>
              </a:xfrm>
              <a:prstGeom prst="round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schemeClr val="bg1"/>
                    </a:solidFill>
                    <a:effectLst/>
                    <a:uLnTx/>
                    <a:uFillTx/>
                    <a:latin typeface="Calibri" panose="020F0502020204030204"/>
                    <a:ea typeface="Calibri"/>
                    <a:cs typeface="Calibri"/>
                  </a:rPr>
                  <a:t>Higher Education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chemeClr val="bg1"/>
                    </a:solidFill>
                    <a:effectLst/>
                    <a:uLnTx/>
                    <a:uFillTx/>
                    <a:latin typeface="Calibri" panose="020F0502020204030204"/>
                    <a:ea typeface="Calibri"/>
                    <a:cs typeface="Calibri"/>
                  </a:rPr>
                  <a:t>Entry-to-practice Bachelor or Masters qualification in Teaching, Nursing, Midwifery, Social Work</a:t>
                </a:r>
              </a:p>
            </p:txBody>
          </p:sp>
          <p:sp>
            <p:nvSpPr>
              <p:cNvPr id="17" name="Rectangle: Rounded Corners 16">
                <a:extLst>
                  <a:ext uri="{FF2B5EF4-FFF2-40B4-BE49-F238E27FC236}">
                    <a16:creationId xmlns:a16="http://schemas.microsoft.com/office/drawing/2014/main" id="{0DCC9AF6-B598-E476-C5E4-2E4099F6F2CE}"/>
                  </a:ext>
                </a:extLst>
              </p:cNvPr>
              <p:cNvSpPr/>
              <p:nvPr/>
            </p:nvSpPr>
            <p:spPr>
              <a:xfrm>
                <a:off x="5205597" y="666635"/>
                <a:ext cx="2309027" cy="1048842"/>
              </a:xfrm>
              <a:prstGeom prst="roundRect">
                <a:avLst/>
              </a:prstGeom>
              <a:solidFill>
                <a:schemeClr val="accent4">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srgbClr val="004C6C">
                        <a:lumMod val="75000"/>
                      </a:srgbClr>
                    </a:solidFill>
                    <a:effectLst/>
                    <a:uLnTx/>
                    <a:uFillTx/>
                    <a:latin typeface="Calibri" panose="020F0502020204030204"/>
                    <a:ea typeface="Calibri"/>
                    <a:cs typeface="Calibri"/>
                  </a:rPr>
                  <a:t>VET Student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rgbClr val="004C6C">
                        <a:lumMod val="75000"/>
                      </a:srgbClr>
                    </a:solidFill>
                    <a:effectLst/>
                    <a:uLnTx/>
                    <a:uFillTx/>
                    <a:latin typeface="Calibri" panose="020F0502020204030204"/>
                    <a:ea typeface="Calibri"/>
                    <a:cs typeface="Calibri"/>
                  </a:rPr>
                  <a:t>Diploma of Nursing</a:t>
                </a:r>
              </a:p>
            </p:txBody>
          </p:sp>
          <p:sp>
            <p:nvSpPr>
              <p:cNvPr id="9" name="TextBox 8">
                <a:extLst>
                  <a:ext uri="{FF2B5EF4-FFF2-40B4-BE49-F238E27FC236}">
                    <a16:creationId xmlns:a16="http://schemas.microsoft.com/office/drawing/2014/main" id="{2A3D7DCD-4A83-4189-AF4C-8E55BF209014}"/>
                  </a:ext>
                </a:extLst>
              </p:cNvPr>
              <p:cNvSpPr txBox="1"/>
              <p:nvPr/>
            </p:nvSpPr>
            <p:spPr>
              <a:xfrm>
                <a:off x="3989086" y="3029905"/>
                <a:ext cx="460993" cy="326776"/>
              </a:xfrm>
              <a:prstGeom prst="rect">
                <a:avLst/>
              </a:prstGeom>
              <a:solidFill>
                <a:schemeClr val="bg1"/>
              </a:solid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srgbClr val="00254A">
                        <a:lumMod val="90000"/>
                        <a:lumOff val="10000"/>
                      </a:srgbClr>
                    </a:solidFill>
                    <a:effectLst/>
                    <a:uLnTx/>
                    <a:uFillTx/>
                    <a:latin typeface="Calibri" panose="020F0502020204030204"/>
                    <a:ea typeface="+mn-ea"/>
                    <a:cs typeface="+mn-cs"/>
                  </a:rPr>
                  <a:t>OR</a:t>
                </a:r>
              </a:p>
            </p:txBody>
          </p:sp>
          <p:sp>
            <p:nvSpPr>
              <p:cNvPr id="6" name="Rectangle: Rounded Corners 5">
                <a:extLst>
                  <a:ext uri="{FF2B5EF4-FFF2-40B4-BE49-F238E27FC236}">
                    <a16:creationId xmlns:a16="http://schemas.microsoft.com/office/drawing/2014/main" id="{04F1A152-A76E-ADAA-3942-71C02F800ED4}"/>
                  </a:ext>
                </a:extLst>
              </p:cNvPr>
              <p:cNvSpPr/>
              <p:nvPr/>
            </p:nvSpPr>
            <p:spPr>
              <a:xfrm>
                <a:off x="4407671" y="2686113"/>
                <a:ext cx="3106953" cy="1060165"/>
              </a:xfrm>
              <a:prstGeom prst="roundRect">
                <a:avLst/>
              </a:prstGeom>
              <a:solidFill>
                <a:srgbClr val="7FC2CC"/>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rgbClr val="004C6C">
                        <a:lumMod val="75000"/>
                      </a:srgbClr>
                    </a:solidFill>
                    <a:effectLst/>
                    <a:uLnTx/>
                    <a:uFillTx/>
                    <a:latin typeface="Calibri" panose="020F0502020204030204"/>
                    <a:ea typeface="Calibri"/>
                    <a:cs typeface="Calibri"/>
                  </a:rPr>
                  <a:t>Work on average &gt;15 hrs per week up to an income limit.</a:t>
                </a:r>
                <a:endParaRPr kumimoji="0" lang="en-AU" sz="1400" b="0" i="0" u="none" strike="noStrike" kern="1200" cap="none" spc="0" normalizeH="0" baseline="0" noProof="0" dirty="0">
                  <a:ln>
                    <a:noFill/>
                  </a:ln>
                  <a:solidFill>
                    <a:srgbClr val="004C6C">
                      <a:lumMod val="75000"/>
                    </a:srgbClr>
                  </a:solidFill>
                  <a:effectLst/>
                  <a:uLnTx/>
                  <a:uFillTx/>
                  <a:latin typeface="Calibri" panose="020F0502020204030204"/>
                  <a:ea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0E5B4C5E-235E-3E99-F96D-DFD4E2E58DA3}"/>
                  </a:ext>
                </a:extLst>
              </p:cNvPr>
              <p:cNvSpPr/>
              <p:nvPr/>
            </p:nvSpPr>
            <p:spPr>
              <a:xfrm>
                <a:off x="983412" y="2693943"/>
                <a:ext cx="3048082" cy="1060165"/>
              </a:xfrm>
              <a:prstGeom prst="roundRect">
                <a:avLst/>
              </a:prstGeom>
              <a:solidFill>
                <a:srgbClr val="7FC2CC"/>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rgbClr val="003951"/>
                    </a:solidFill>
                    <a:effectLst/>
                    <a:uLnTx/>
                    <a:uFillTx/>
                    <a:latin typeface="Calibri" panose="020F0502020204030204" pitchFamily="34" charset="0"/>
                    <a:ea typeface="+mn-ea"/>
                    <a:cs typeface="+mn-cs"/>
                  </a:rPr>
                  <a:t>Be an income support payment recipient</a:t>
                </a:r>
                <a:endParaRPr kumimoji="0" lang="en-AU"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5" name="Rectangle: Rounded Corners 24">
              <a:extLst>
                <a:ext uri="{FF2B5EF4-FFF2-40B4-BE49-F238E27FC236}">
                  <a16:creationId xmlns:a16="http://schemas.microsoft.com/office/drawing/2014/main" id="{A2E5BDDD-D34F-80AA-395B-1BC58E99E7D3}"/>
                </a:ext>
              </a:extLst>
            </p:cNvPr>
            <p:cNvSpPr/>
            <p:nvPr/>
          </p:nvSpPr>
          <p:spPr>
            <a:xfrm>
              <a:off x="1213813" y="1600448"/>
              <a:ext cx="4070988" cy="618065"/>
            </a:xfrm>
            <a:prstGeom prst="round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chemeClr val="bg1"/>
                  </a:solidFill>
                  <a:effectLst/>
                  <a:uLnTx/>
                  <a:uFillTx/>
                  <a:latin typeface="Calibri" panose="020F0502020204030204"/>
                  <a:ea typeface="Calibri" panose="020F0502020204030204" pitchFamily="34" charset="0"/>
                  <a:cs typeface="Calibri" panose="020F0502020204030204" pitchFamily="34" charset="0"/>
                </a:rPr>
                <a:t>Payment delivered via Higher Education providers </a:t>
              </a:r>
              <a:endParaRPr kumimoji="0" lang="en-AU" sz="14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26" name="Rectangle: Rounded Corners 25">
              <a:extLst>
                <a:ext uri="{FF2B5EF4-FFF2-40B4-BE49-F238E27FC236}">
                  <a16:creationId xmlns:a16="http://schemas.microsoft.com/office/drawing/2014/main" id="{6DBDDD60-1C1F-2CCA-3E94-7ED2F6E71183}"/>
                </a:ext>
              </a:extLst>
            </p:cNvPr>
            <p:cNvSpPr/>
            <p:nvPr/>
          </p:nvSpPr>
          <p:spPr>
            <a:xfrm>
              <a:off x="5435997" y="1593628"/>
              <a:ext cx="2309027" cy="618065"/>
            </a:xfrm>
            <a:prstGeom prst="roundRect">
              <a:avLst/>
            </a:prstGeom>
            <a:solidFill>
              <a:schemeClr val="accent4">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rgbClr val="004C6C">
                      <a:lumMod val="75000"/>
                    </a:srgbClr>
                  </a:solidFill>
                  <a:effectLst/>
                  <a:uLnTx/>
                  <a:uFillTx/>
                  <a:latin typeface="Calibri" panose="020F0502020204030204"/>
                  <a:ea typeface="Calibri" panose="020F0502020204030204" pitchFamily="34" charset="0"/>
                  <a:cs typeface="Calibri" panose="020F0502020204030204" pitchFamily="34" charset="0"/>
                </a:rPr>
                <a:t>Payment delivered via DEWR</a:t>
              </a:r>
              <a:endParaRPr kumimoji="0" lang="en-AU"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1" name="Rectangle: Rounded Corners 30">
            <a:extLst>
              <a:ext uri="{FF2B5EF4-FFF2-40B4-BE49-F238E27FC236}">
                <a16:creationId xmlns:a16="http://schemas.microsoft.com/office/drawing/2014/main" id="{02F78E9A-609B-7C40-7535-1B4DFFFF2F32}"/>
              </a:ext>
            </a:extLst>
          </p:cNvPr>
          <p:cNvSpPr/>
          <p:nvPr/>
        </p:nvSpPr>
        <p:spPr>
          <a:xfrm rot="5400000">
            <a:off x="914518" y="871232"/>
            <a:ext cx="987863" cy="1430553"/>
          </a:xfrm>
          <a:prstGeom prst="roundRect">
            <a:avLst/>
          </a:prstGeom>
          <a:solidFill>
            <a:srgbClr val="012C3D"/>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Courses</a:t>
            </a:r>
            <a:r>
              <a:rPr kumimoji="0" lang="en-AU" sz="1400" b="0" i="0" u="none" strike="noStrike" kern="1200" cap="none" spc="0" normalizeH="0" baseline="0" noProof="0" dirty="0">
                <a:ln>
                  <a:noFill/>
                </a:ln>
                <a:solidFill>
                  <a:srgbClr val="004C6C">
                    <a:lumMod val="75000"/>
                  </a:srgbClr>
                </a:solidFill>
                <a:effectLst/>
                <a:uLnTx/>
                <a:uFillTx/>
                <a:latin typeface="Calibri" panose="020F0502020204030204"/>
                <a:ea typeface="Calibri" panose="020F0502020204030204" pitchFamily="34" charset="0"/>
                <a:cs typeface="Calibri" panose="020F0502020204030204" pitchFamily="34" charset="0"/>
              </a:rPr>
              <a:t> </a:t>
            </a:r>
            <a:endParaRPr kumimoji="0" lang="en-AU"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Rectangle: Rounded Corners 31">
            <a:extLst>
              <a:ext uri="{FF2B5EF4-FFF2-40B4-BE49-F238E27FC236}">
                <a16:creationId xmlns:a16="http://schemas.microsoft.com/office/drawing/2014/main" id="{8EC0547F-286A-545A-B7CC-2C354AEDC184}"/>
              </a:ext>
            </a:extLst>
          </p:cNvPr>
          <p:cNvSpPr/>
          <p:nvPr/>
        </p:nvSpPr>
        <p:spPr>
          <a:xfrm rot="5400000">
            <a:off x="909186" y="2775340"/>
            <a:ext cx="998527" cy="1430553"/>
          </a:xfrm>
          <a:prstGeom prst="roundRect">
            <a:avLst/>
          </a:prstGeom>
          <a:solidFill>
            <a:srgbClr val="012C3D"/>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vert270"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Calibri" panose="020F0502020204030204"/>
                <a:ea typeface="Calibri"/>
                <a:cs typeface="Calibri"/>
              </a:rPr>
              <a:t>Income and </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Calibri" panose="020F0502020204030204"/>
                <a:ea typeface="Calibri"/>
                <a:cs typeface="Calibri"/>
              </a:rPr>
              <a:t>'Need to work' test</a:t>
            </a:r>
            <a:endParaRPr kumimoji="0" lang="en-AU"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Rectangle: Rounded Corners 33">
            <a:extLst>
              <a:ext uri="{FF2B5EF4-FFF2-40B4-BE49-F238E27FC236}">
                <a16:creationId xmlns:a16="http://schemas.microsoft.com/office/drawing/2014/main" id="{0D07D157-8E35-13CC-5239-E415ACC255ED}"/>
              </a:ext>
            </a:extLst>
          </p:cNvPr>
          <p:cNvSpPr/>
          <p:nvPr/>
        </p:nvSpPr>
        <p:spPr>
          <a:xfrm rot="5400000">
            <a:off x="1128820" y="3667457"/>
            <a:ext cx="559258" cy="1430553"/>
          </a:xfrm>
          <a:prstGeom prst="roundRect">
            <a:avLst/>
          </a:prstGeom>
          <a:solidFill>
            <a:srgbClr val="012C3D"/>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Placement</a:t>
            </a:r>
            <a:endParaRPr kumimoji="0" lang="en-AU"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Rounded Corners 35">
            <a:extLst>
              <a:ext uri="{FF2B5EF4-FFF2-40B4-BE49-F238E27FC236}">
                <a16:creationId xmlns:a16="http://schemas.microsoft.com/office/drawing/2014/main" id="{ED028197-7811-122E-D9F5-8722DF8AAB05}"/>
              </a:ext>
            </a:extLst>
          </p:cNvPr>
          <p:cNvSpPr/>
          <p:nvPr/>
        </p:nvSpPr>
        <p:spPr>
          <a:xfrm rot="5400000">
            <a:off x="1116769" y="1808091"/>
            <a:ext cx="583364" cy="1430553"/>
          </a:xfrm>
          <a:prstGeom prst="roundRect">
            <a:avLst/>
          </a:prstGeom>
          <a:solidFill>
            <a:srgbClr val="012C3D"/>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Delivery</a:t>
            </a:r>
            <a:endParaRPr kumimoji="0" lang="en-AU"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E5E3F08A-AF23-D3AA-E54E-01B9142D7FFE}"/>
              </a:ext>
            </a:extLst>
          </p:cNvPr>
          <p:cNvSpPr txBox="1"/>
          <p:nvPr/>
        </p:nvSpPr>
        <p:spPr>
          <a:xfrm>
            <a:off x="431540" y="332803"/>
            <a:ext cx="8280920" cy="492443"/>
          </a:xfrm>
          <a:prstGeom prst="rect">
            <a:avLst/>
          </a:prstGeom>
          <a:noFill/>
        </p:spPr>
        <p:txBody>
          <a:bodyPr wrap="square">
            <a:spAutoFit/>
          </a:bodyPr>
          <a:lstStyle/>
          <a:p>
            <a:pPr algn="ctr"/>
            <a:r>
              <a:rPr kumimoji="0" lang="en-AU" sz="2600" b="1" i="0" u="none" strike="noStrike" kern="1200" cap="none" spc="0" normalizeH="0" baseline="0" noProof="0" dirty="0">
                <a:ln>
                  <a:noFill/>
                </a:ln>
                <a:solidFill>
                  <a:schemeClr val="accent1"/>
                </a:solidFill>
                <a:effectLst/>
                <a:uLnTx/>
                <a:uFillTx/>
                <a:ea typeface="Times New Roman" panose="02020603050405020304" pitchFamily="18" charset="0"/>
                <a:cs typeface="Aptos" panose="020B0004020202020204" pitchFamily="34" charset="0"/>
              </a:rPr>
              <a:t>Commonwealth Prac Payment: Student Eligibility setting</a:t>
            </a:r>
            <a:r>
              <a:rPr lang="en-AU" sz="2600" dirty="0">
                <a:solidFill>
                  <a:schemeClr val="accent1"/>
                </a:solidFill>
              </a:rPr>
              <a:t> </a:t>
            </a:r>
            <a:endParaRPr lang="en-AU" sz="2600" dirty="0"/>
          </a:p>
        </p:txBody>
      </p:sp>
    </p:spTree>
    <p:extLst>
      <p:ext uri="{BB962C8B-B14F-4D97-AF65-F5344CB8AC3E}">
        <p14:creationId xmlns:p14="http://schemas.microsoft.com/office/powerpoint/2010/main" val="1091942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C4228B3-C4A1-CEF8-7DCA-15153855E59E}"/>
              </a:ext>
            </a:extLst>
          </p:cNvPr>
          <p:cNvGrpSpPr/>
          <p:nvPr/>
        </p:nvGrpSpPr>
        <p:grpSpPr>
          <a:xfrm>
            <a:off x="-116281" y="1742473"/>
            <a:ext cx="8972061" cy="2897714"/>
            <a:chOff x="-61396" y="2212303"/>
            <a:chExt cx="11187500" cy="3656685"/>
          </a:xfrm>
        </p:grpSpPr>
        <p:sp>
          <p:nvSpPr>
            <p:cNvPr id="12" name="Arrow: Notched Right 11">
              <a:extLst>
                <a:ext uri="{FF2B5EF4-FFF2-40B4-BE49-F238E27FC236}">
                  <a16:creationId xmlns:a16="http://schemas.microsoft.com/office/drawing/2014/main" id="{E6FEC9FB-2ABD-64D2-CE22-5948A092A4F1}"/>
                </a:ext>
              </a:extLst>
            </p:cNvPr>
            <p:cNvSpPr/>
            <p:nvPr/>
          </p:nvSpPr>
          <p:spPr>
            <a:xfrm>
              <a:off x="610504" y="2844129"/>
              <a:ext cx="10515600" cy="1707515"/>
            </a:xfrm>
            <a:prstGeom prst="notched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35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29BFF260-3E06-59EF-6EF8-F97CDD0D69A2}"/>
                </a:ext>
              </a:extLst>
            </p:cNvPr>
            <p:cNvSpPr/>
            <p:nvPr/>
          </p:nvSpPr>
          <p:spPr>
            <a:xfrm>
              <a:off x="-61396" y="2837287"/>
              <a:ext cx="1343800" cy="535952"/>
            </a:xfrm>
            <a:custGeom>
              <a:avLst/>
              <a:gdLst>
                <a:gd name="connsiteX0" fmla="*/ 0 w 1100980"/>
                <a:gd name="connsiteY0" fmla="*/ 0 h 1707515"/>
                <a:gd name="connsiteX1" fmla="*/ 1100980 w 1100980"/>
                <a:gd name="connsiteY1" fmla="*/ 0 h 1707515"/>
                <a:gd name="connsiteX2" fmla="*/ 1100980 w 1100980"/>
                <a:gd name="connsiteY2" fmla="*/ 1707515 h 1707515"/>
                <a:gd name="connsiteX3" fmla="*/ 0 w 1100980"/>
                <a:gd name="connsiteY3" fmla="*/ 1707515 h 1707515"/>
                <a:gd name="connsiteX4" fmla="*/ 0 w 1100980"/>
                <a:gd name="connsiteY4" fmla="*/ 0 h 1707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980" h="1707515">
                  <a:moveTo>
                    <a:pt x="0" y="0"/>
                  </a:moveTo>
                  <a:lnTo>
                    <a:pt x="1100980" y="0"/>
                  </a:lnTo>
                  <a:lnTo>
                    <a:pt x="1100980" y="1707515"/>
                  </a:lnTo>
                  <a:lnTo>
                    <a:pt x="0" y="17075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b" anchorCtr="1">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AU" sz="1200" b="1" i="0" u="none" strike="noStrike" kern="1200" cap="none" spc="0" normalizeH="0" baseline="0" noProof="0">
                  <a:ln>
                    <a:noFill/>
                  </a:ln>
                  <a:solidFill>
                    <a:srgbClr val="00254A"/>
                  </a:solidFill>
                  <a:effectLst/>
                  <a:uLnTx/>
                  <a:uFillTx/>
                  <a:latin typeface="Calibri" panose="020F0502020204030204"/>
                  <a:ea typeface="+mn-ea"/>
                  <a:cs typeface="+mn-cs"/>
                </a:rPr>
                <a:t> </a:t>
              </a:r>
            </a:p>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AU" sz="800" b="1" i="0" u="none" strike="noStrike" kern="1200" cap="none" spc="0" normalizeH="0" baseline="0" noProof="0">
                  <a:ln>
                    <a:noFill/>
                  </a:ln>
                  <a:solidFill>
                    <a:srgbClr val="00254A"/>
                  </a:solidFill>
                  <a:effectLst/>
                  <a:uLnTx/>
                  <a:uFillTx/>
                  <a:latin typeface="Calibri" panose="020F0502020204030204"/>
                  <a:ea typeface="Gadugi" panose="020B0502040204020203" pitchFamily="34" charset="0"/>
                  <a:cs typeface="+mn-cs"/>
                </a:rPr>
                <a:t>6 May 2024</a:t>
              </a:r>
            </a:p>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AU" sz="800" b="0" i="0" u="none" strike="noStrike" kern="1200" cap="none" spc="0" normalizeH="0" baseline="0" noProof="0">
                  <a:ln>
                    <a:noFill/>
                  </a:ln>
                  <a:solidFill>
                    <a:srgbClr val="00254A"/>
                  </a:solidFill>
                  <a:effectLst/>
                  <a:uLnTx/>
                  <a:uFillTx/>
                  <a:latin typeface="Calibri" panose="020F0502020204030204"/>
                  <a:ea typeface="Gadugi" panose="020B0502040204020203" pitchFamily="34" charset="0"/>
                  <a:cs typeface="+mn-cs"/>
                </a:rPr>
                <a:t>CPP announced in 2024-25 Budget	</a:t>
              </a:r>
              <a:endParaRPr kumimoji="0" lang="en-AU" sz="800" b="0" i="0" u="none" strike="noStrike" kern="1200" cap="none" spc="0" normalizeH="0" baseline="0" noProof="0">
                <a:ln>
                  <a:noFill/>
                </a:ln>
                <a:solidFill>
                  <a:srgbClr val="00254A"/>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FACE32CE-F25A-8C73-80B3-EED95FB4002D}"/>
                </a:ext>
              </a:extLst>
            </p:cNvPr>
            <p:cNvSpPr/>
            <p:nvPr/>
          </p:nvSpPr>
          <p:spPr>
            <a:xfrm>
              <a:off x="1972575" y="4161473"/>
              <a:ext cx="2091091" cy="1707515"/>
            </a:xfrm>
            <a:custGeom>
              <a:avLst/>
              <a:gdLst>
                <a:gd name="connsiteX0" fmla="*/ 0 w 1931229"/>
                <a:gd name="connsiteY0" fmla="*/ 0 h 1707515"/>
                <a:gd name="connsiteX1" fmla="*/ 1931229 w 1931229"/>
                <a:gd name="connsiteY1" fmla="*/ 0 h 1707515"/>
                <a:gd name="connsiteX2" fmla="*/ 1931229 w 1931229"/>
                <a:gd name="connsiteY2" fmla="*/ 1707515 h 1707515"/>
                <a:gd name="connsiteX3" fmla="*/ 0 w 1931229"/>
                <a:gd name="connsiteY3" fmla="*/ 1707515 h 1707515"/>
                <a:gd name="connsiteX4" fmla="*/ 0 w 1931229"/>
                <a:gd name="connsiteY4" fmla="*/ 0 h 1707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1229" h="1707515">
                  <a:moveTo>
                    <a:pt x="0" y="0"/>
                  </a:moveTo>
                  <a:lnTo>
                    <a:pt x="1931229" y="0"/>
                  </a:lnTo>
                  <a:lnTo>
                    <a:pt x="1931229" y="1707515"/>
                  </a:lnTo>
                  <a:lnTo>
                    <a:pt x="0" y="17075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t" anchorCtr="1">
              <a:noAutofit/>
            </a:bodyP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en-AU" sz="1600" b="1" i="0" u="none" strike="noStrike" kern="1200" cap="none" spc="0" normalizeH="0" baseline="0" noProof="0">
                  <a:ln>
                    <a:noFill/>
                  </a:ln>
                  <a:solidFill>
                    <a:srgbClr val="00254A"/>
                  </a:solidFill>
                  <a:effectLst/>
                  <a:uLnTx/>
                  <a:uFillTx/>
                  <a:latin typeface="Calibri" panose="020F0502020204030204"/>
                  <a:ea typeface="+mn-ea"/>
                  <a:cs typeface="+mn-cs"/>
                </a:rPr>
                <a:t>   </a:t>
              </a:r>
              <a:endParaRPr kumimoji="0" lang="en-AU" sz="1400" b="1" i="0" u="none" strike="noStrike" kern="1200" cap="none" spc="0" normalizeH="0" baseline="0" noProof="0">
                <a:ln>
                  <a:noFill/>
                </a:ln>
                <a:solidFill>
                  <a:srgbClr val="00254A"/>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4B96676B-6D5E-5E5E-71B7-A511C3404122}"/>
                </a:ext>
              </a:extLst>
            </p:cNvPr>
            <p:cNvSpPr/>
            <p:nvPr/>
          </p:nvSpPr>
          <p:spPr>
            <a:xfrm>
              <a:off x="945774" y="4309428"/>
              <a:ext cx="2183626" cy="863594"/>
            </a:xfrm>
            <a:custGeom>
              <a:avLst/>
              <a:gdLst>
                <a:gd name="connsiteX0" fmla="*/ 0 w 1827583"/>
                <a:gd name="connsiteY0" fmla="*/ 0 h 1707515"/>
                <a:gd name="connsiteX1" fmla="*/ 1827583 w 1827583"/>
                <a:gd name="connsiteY1" fmla="*/ 0 h 1707515"/>
                <a:gd name="connsiteX2" fmla="*/ 1827583 w 1827583"/>
                <a:gd name="connsiteY2" fmla="*/ 1707515 h 1707515"/>
                <a:gd name="connsiteX3" fmla="*/ 0 w 1827583"/>
                <a:gd name="connsiteY3" fmla="*/ 1707515 h 1707515"/>
                <a:gd name="connsiteX4" fmla="*/ 0 w 1827583"/>
                <a:gd name="connsiteY4" fmla="*/ 0 h 1707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583" h="1707515">
                  <a:moveTo>
                    <a:pt x="0" y="0"/>
                  </a:moveTo>
                  <a:lnTo>
                    <a:pt x="1827583" y="0"/>
                  </a:lnTo>
                  <a:lnTo>
                    <a:pt x="1827583" y="1707515"/>
                  </a:lnTo>
                  <a:lnTo>
                    <a:pt x="0" y="17075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b" anchorCtr="1">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AU" sz="800" b="1" i="0" u="none" strike="noStrike" kern="1200" cap="none" spc="0" normalizeH="0" baseline="0" noProof="0" dirty="0">
                  <a:ln>
                    <a:noFill/>
                  </a:ln>
                  <a:solidFill>
                    <a:srgbClr val="00254A"/>
                  </a:solidFill>
                  <a:effectLst/>
                  <a:uLnTx/>
                  <a:uFillTx/>
                  <a:latin typeface="Calibri" panose="020F0502020204030204"/>
                  <a:ea typeface="+mn-ea"/>
                  <a:cs typeface="+mn-cs"/>
                </a:rPr>
                <a:t>15</a:t>
              </a:r>
              <a:r>
                <a:rPr kumimoji="0" lang="en-AU" sz="800" b="1" i="0" u="none" strike="noStrike" kern="1200" cap="none" spc="0" normalizeH="0" baseline="0" noProof="0" dirty="0">
                  <a:ln>
                    <a:noFill/>
                  </a:ln>
                  <a:solidFill>
                    <a:srgbClr val="00254A"/>
                  </a:solidFill>
                  <a:effectLst/>
                  <a:uLnTx/>
                  <a:uFillTx/>
                  <a:latin typeface="Calibri" panose="020F0502020204030204"/>
                  <a:ea typeface="Gadugi"/>
                  <a:cs typeface="+mn-cs"/>
                </a:rPr>
                <a:t> August 2024</a:t>
              </a:r>
            </a:p>
            <a:p>
              <a:pPr marL="0" marR="0" lvl="1" indent="0" algn="ctr" defTabSz="300038" rtl="0" eaLnBrk="1" fontAlgn="auto" latinLnBrk="0" hangingPunct="1">
                <a:lnSpc>
                  <a:spcPct val="90000"/>
                </a:lnSpc>
                <a:spcBef>
                  <a:spcPct val="0"/>
                </a:spcBef>
                <a:spcAft>
                  <a:spcPct val="15000"/>
                </a:spcAft>
                <a:buClrTx/>
                <a:buSzTx/>
                <a:buFontTx/>
                <a:buNone/>
                <a:tabLst/>
                <a:defRPr/>
              </a:pPr>
              <a:r>
                <a:rPr kumimoji="0" lang="en-AU" sz="800" b="0" i="0" u="none" strike="noStrike" kern="1200" cap="none" spc="0" normalizeH="0" baseline="0" noProof="0" dirty="0">
                  <a:ln>
                    <a:noFill/>
                  </a:ln>
                  <a:solidFill>
                    <a:srgbClr val="00254A"/>
                  </a:solidFill>
                  <a:effectLst/>
                  <a:uLnTx/>
                  <a:uFillTx/>
                  <a:latin typeface="Calibri" panose="020F0502020204030204"/>
                  <a:ea typeface="Gadugi"/>
                  <a:cs typeface="+mn-cs"/>
                </a:rPr>
                <a:t>The Universities Accord (Student Support and Other measures) Bill introduced into Parliament</a:t>
              </a:r>
            </a:p>
          </p:txBody>
        </p:sp>
        <p:sp>
          <p:nvSpPr>
            <p:cNvPr id="19" name="Freeform: Shape 18">
              <a:extLst>
                <a:ext uri="{FF2B5EF4-FFF2-40B4-BE49-F238E27FC236}">
                  <a16:creationId xmlns:a16="http://schemas.microsoft.com/office/drawing/2014/main" id="{3A39E464-5F6B-85CB-FEA1-ABC969F9D83D}"/>
                </a:ext>
              </a:extLst>
            </p:cNvPr>
            <p:cNvSpPr/>
            <p:nvPr/>
          </p:nvSpPr>
          <p:spPr>
            <a:xfrm>
              <a:off x="1618006" y="2481366"/>
              <a:ext cx="2812098" cy="644433"/>
            </a:xfrm>
            <a:custGeom>
              <a:avLst/>
              <a:gdLst>
                <a:gd name="connsiteX0" fmla="*/ 0 w 1992994"/>
                <a:gd name="connsiteY0" fmla="*/ 0 h 1707515"/>
                <a:gd name="connsiteX1" fmla="*/ 1992994 w 1992994"/>
                <a:gd name="connsiteY1" fmla="*/ 0 h 1707515"/>
                <a:gd name="connsiteX2" fmla="*/ 1992994 w 1992994"/>
                <a:gd name="connsiteY2" fmla="*/ 1707515 h 1707515"/>
                <a:gd name="connsiteX3" fmla="*/ 0 w 1992994"/>
                <a:gd name="connsiteY3" fmla="*/ 1707515 h 1707515"/>
                <a:gd name="connsiteX4" fmla="*/ 0 w 1992994"/>
                <a:gd name="connsiteY4" fmla="*/ 0 h 1707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2994" h="1707515">
                  <a:moveTo>
                    <a:pt x="0" y="0"/>
                  </a:moveTo>
                  <a:lnTo>
                    <a:pt x="1992994" y="0"/>
                  </a:lnTo>
                  <a:lnTo>
                    <a:pt x="1992994" y="1707515"/>
                  </a:lnTo>
                  <a:lnTo>
                    <a:pt x="0" y="17075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t" anchorCtr="1">
              <a:noAutofit/>
            </a:bodyPr>
            <a:lstStyle/>
            <a:p>
              <a:pPr marL="0" marR="0" lvl="1" indent="0" algn="ctr" defTabSz="300038" rtl="0" eaLnBrk="1" fontAlgn="auto" latinLnBrk="0" hangingPunct="1">
                <a:lnSpc>
                  <a:spcPct val="90000"/>
                </a:lnSpc>
                <a:spcBef>
                  <a:spcPct val="0"/>
                </a:spcBef>
                <a:spcAft>
                  <a:spcPct val="15000"/>
                </a:spcAft>
                <a:buClrTx/>
                <a:buSzTx/>
                <a:buFontTx/>
                <a:buNone/>
                <a:tabLst/>
                <a:defRPr/>
              </a:pPr>
              <a:r>
                <a:rPr kumimoji="0" lang="en-AU" sz="800" b="0" i="0" u="none" strike="noStrike" kern="1200" cap="none" spc="0" normalizeH="0" baseline="0" noProof="0">
                  <a:ln>
                    <a:noFill/>
                  </a:ln>
                  <a:solidFill>
                    <a:srgbClr val="00254A"/>
                  </a:solidFill>
                  <a:effectLst/>
                  <a:uLnTx/>
                  <a:uFillTx/>
                  <a:latin typeface="Calibri" panose="020F0502020204030204"/>
                  <a:ea typeface="Gadugi" panose="020B0502040204020203" pitchFamily="34" charset="0"/>
                  <a:cs typeface="+mn-cs"/>
                </a:rPr>
                <a:t>Consultation and engagement finalise guidelines and establish administrative and system processes to support student payments</a:t>
              </a:r>
            </a:p>
          </p:txBody>
        </p:sp>
        <p:sp>
          <p:nvSpPr>
            <p:cNvPr id="21" name="Freeform: Shape 20">
              <a:extLst>
                <a:ext uri="{FF2B5EF4-FFF2-40B4-BE49-F238E27FC236}">
                  <a16:creationId xmlns:a16="http://schemas.microsoft.com/office/drawing/2014/main" id="{CC59E0AB-98B1-538A-B91B-A53EA35DBE93}"/>
                </a:ext>
              </a:extLst>
            </p:cNvPr>
            <p:cNvSpPr/>
            <p:nvPr/>
          </p:nvSpPr>
          <p:spPr>
            <a:xfrm>
              <a:off x="6488655" y="2212303"/>
              <a:ext cx="1615599" cy="838524"/>
            </a:xfrm>
            <a:custGeom>
              <a:avLst/>
              <a:gdLst>
                <a:gd name="connsiteX0" fmla="*/ 0 w 1233218"/>
                <a:gd name="connsiteY0" fmla="*/ 0 h 1707515"/>
                <a:gd name="connsiteX1" fmla="*/ 1233218 w 1233218"/>
                <a:gd name="connsiteY1" fmla="*/ 0 h 1707515"/>
                <a:gd name="connsiteX2" fmla="*/ 1233218 w 1233218"/>
                <a:gd name="connsiteY2" fmla="*/ 1707515 h 1707515"/>
                <a:gd name="connsiteX3" fmla="*/ 0 w 1233218"/>
                <a:gd name="connsiteY3" fmla="*/ 1707515 h 1707515"/>
                <a:gd name="connsiteX4" fmla="*/ 0 w 1233218"/>
                <a:gd name="connsiteY4" fmla="*/ 0 h 1707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218" h="1707515">
                  <a:moveTo>
                    <a:pt x="0" y="0"/>
                  </a:moveTo>
                  <a:lnTo>
                    <a:pt x="1233218" y="0"/>
                  </a:lnTo>
                  <a:lnTo>
                    <a:pt x="1233218" y="1707515"/>
                  </a:lnTo>
                  <a:lnTo>
                    <a:pt x="0" y="17075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en-AU" sz="1400" b="1" i="0" u="none" strike="noStrike" kern="1200" cap="none" spc="0" normalizeH="0" baseline="0" noProof="0">
                  <a:ln>
                    <a:noFill/>
                  </a:ln>
                  <a:solidFill>
                    <a:srgbClr val="00254A"/>
                  </a:solidFill>
                  <a:effectLst/>
                  <a:uLnTx/>
                  <a:uFillTx/>
                  <a:latin typeface="Calibri" panose="020F0502020204030204"/>
                  <a:ea typeface="Gadugi" panose="020B0502040204020203" pitchFamily="34" charset="0"/>
                  <a:cs typeface="+mn-cs"/>
                </a:rPr>
                <a:t>   </a:t>
              </a:r>
              <a:endParaRPr kumimoji="0" lang="en-AU" sz="700" b="0" i="0" u="none" strike="noStrike" kern="1200" cap="none" spc="0" normalizeH="0" baseline="0" noProof="0">
                <a:ln>
                  <a:noFill/>
                </a:ln>
                <a:solidFill>
                  <a:srgbClr val="00254A"/>
                </a:solidFill>
                <a:effectLst/>
                <a:uLnTx/>
                <a:uFillTx/>
                <a:latin typeface="Calibri" panose="020F0502020204030204"/>
                <a:ea typeface="+mn-ea"/>
                <a:cs typeface="+mn-cs"/>
              </a:endParaRPr>
            </a:p>
          </p:txBody>
        </p:sp>
      </p:grpSp>
      <p:sp>
        <p:nvSpPr>
          <p:cNvPr id="3" name="TextBox 2">
            <a:extLst>
              <a:ext uri="{FF2B5EF4-FFF2-40B4-BE49-F238E27FC236}">
                <a16:creationId xmlns:a16="http://schemas.microsoft.com/office/drawing/2014/main" id="{FD9A5C47-9731-7C98-0966-F0732F7541BD}"/>
              </a:ext>
            </a:extLst>
          </p:cNvPr>
          <p:cNvSpPr txBox="1"/>
          <p:nvPr/>
        </p:nvSpPr>
        <p:spPr>
          <a:xfrm>
            <a:off x="725246" y="1084191"/>
            <a:ext cx="15186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srgbClr val="00254A"/>
                </a:solidFill>
                <a:effectLst/>
                <a:uLnTx/>
                <a:uFillTx/>
                <a:latin typeface="Calibri" panose="020F0502020204030204"/>
                <a:ea typeface="+mn-ea"/>
                <a:cs typeface="+mn-cs"/>
              </a:rPr>
              <a:t>2024</a:t>
            </a:r>
          </a:p>
        </p:txBody>
      </p:sp>
      <p:sp>
        <p:nvSpPr>
          <p:cNvPr id="8" name="Freeform: Shape 7">
            <a:extLst>
              <a:ext uri="{FF2B5EF4-FFF2-40B4-BE49-F238E27FC236}">
                <a16:creationId xmlns:a16="http://schemas.microsoft.com/office/drawing/2014/main" id="{7AE00A1B-F4D2-6D14-7489-5EF4DF068867}"/>
              </a:ext>
            </a:extLst>
          </p:cNvPr>
          <p:cNvSpPr/>
          <p:nvPr/>
        </p:nvSpPr>
        <p:spPr>
          <a:xfrm>
            <a:off x="8220641" y="2030365"/>
            <a:ext cx="756168" cy="420166"/>
          </a:xfrm>
          <a:custGeom>
            <a:avLst/>
            <a:gdLst>
              <a:gd name="connsiteX0" fmla="*/ 0 w 1233218"/>
              <a:gd name="connsiteY0" fmla="*/ 0 h 1707515"/>
              <a:gd name="connsiteX1" fmla="*/ 1233218 w 1233218"/>
              <a:gd name="connsiteY1" fmla="*/ 0 h 1707515"/>
              <a:gd name="connsiteX2" fmla="*/ 1233218 w 1233218"/>
              <a:gd name="connsiteY2" fmla="*/ 1707515 h 1707515"/>
              <a:gd name="connsiteX3" fmla="*/ 0 w 1233218"/>
              <a:gd name="connsiteY3" fmla="*/ 1707515 h 1707515"/>
              <a:gd name="connsiteX4" fmla="*/ 0 w 1233218"/>
              <a:gd name="connsiteY4" fmla="*/ 0 h 1707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218" h="1707515">
                <a:moveTo>
                  <a:pt x="0" y="0"/>
                </a:moveTo>
                <a:lnTo>
                  <a:pt x="1233218" y="0"/>
                </a:lnTo>
                <a:lnTo>
                  <a:pt x="1233218" y="1707515"/>
                </a:lnTo>
                <a:lnTo>
                  <a:pt x="0" y="17075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AU" sz="1200" b="1" i="0" u="none" strike="noStrike" kern="1200" cap="none" spc="0" normalizeH="0" baseline="0" noProof="0">
                <a:ln>
                  <a:noFill/>
                </a:ln>
                <a:solidFill>
                  <a:srgbClr val="00254A"/>
                </a:solidFill>
                <a:effectLst/>
                <a:uLnTx/>
                <a:uFillTx/>
                <a:latin typeface="Calibri" panose="020F0502020204030204"/>
                <a:ea typeface="Gadugi" panose="020B0502040204020203" pitchFamily="34" charset="0"/>
                <a:cs typeface="+mn-cs"/>
              </a:rPr>
              <a:t>   </a:t>
            </a:r>
          </a:p>
          <a:p>
            <a:pPr marL="0" marR="0" lvl="1" indent="0" algn="ctr" defTabSz="400050" rtl="0" eaLnBrk="1" fontAlgn="auto" latinLnBrk="0" hangingPunct="1">
              <a:lnSpc>
                <a:spcPct val="90000"/>
              </a:lnSpc>
              <a:spcBef>
                <a:spcPct val="0"/>
              </a:spcBef>
              <a:spcAft>
                <a:spcPct val="15000"/>
              </a:spcAft>
              <a:buClrTx/>
              <a:buSzTx/>
              <a:buFontTx/>
              <a:buNone/>
              <a:tabLst/>
              <a:defRPr/>
            </a:pPr>
            <a:r>
              <a:rPr kumimoji="0" lang="en-AU" sz="800" b="1" i="0" u="none" strike="noStrike" kern="1200" cap="none" spc="0" normalizeH="0" baseline="0" noProof="0">
                <a:ln>
                  <a:noFill/>
                </a:ln>
                <a:solidFill>
                  <a:srgbClr val="00254A"/>
                </a:solidFill>
                <a:effectLst/>
                <a:uLnTx/>
                <a:uFillTx/>
                <a:latin typeface="Calibri" panose="020F0502020204030204"/>
                <a:ea typeface="+mn-ea"/>
                <a:cs typeface="+mn-cs"/>
              </a:rPr>
              <a:t>1 July 2025</a:t>
            </a:r>
          </a:p>
          <a:p>
            <a:pPr marL="0" marR="0" lvl="1" indent="0" algn="ctr" defTabSz="400050" rtl="0" eaLnBrk="1" fontAlgn="auto" latinLnBrk="0" hangingPunct="1">
              <a:lnSpc>
                <a:spcPct val="90000"/>
              </a:lnSpc>
              <a:spcBef>
                <a:spcPct val="0"/>
              </a:spcBef>
              <a:spcAft>
                <a:spcPct val="15000"/>
              </a:spcAft>
              <a:buClrTx/>
              <a:buSzTx/>
              <a:buFontTx/>
              <a:buNone/>
              <a:tabLst/>
              <a:defRPr/>
            </a:pPr>
            <a:r>
              <a:rPr kumimoji="0" lang="en-AU" sz="800" b="0" i="0" u="none" strike="noStrike" kern="1200" cap="none" spc="0" normalizeH="0" baseline="0" noProof="0">
                <a:ln>
                  <a:noFill/>
                </a:ln>
                <a:solidFill>
                  <a:srgbClr val="00254A"/>
                </a:solidFill>
                <a:effectLst/>
                <a:uLnTx/>
                <a:uFillTx/>
                <a:latin typeface="Calibri" panose="020F0502020204030204"/>
                <a:ea typeface="+mn-ea"/>
                <a:cs typeface="+mn-cs"/>
              </a:rPr>
              <a:t>CPP live</a:t>
            </a:r>
          </a:p>
        </p:txBody>
      </p:sp>
      <p:sp>
        <p:nvSpPr>
          <p:cNvPr id="25" name="Oval 24">
            <a:extLst>
              <a:ext uri="{FF2B5EF4-FFF2-40B4-BE49-F238E27FC236}">
                <a16:creationId xmlns:a16="http://schemas.microsoft.com/office/drawing/2014/main" id="{FD56B7D4-40B4-41CD-6A3C-8C42E220AD3B}"/>
              </a:ext>
            </a:extLst>
          </p:cNvPr>
          <p:cNvSpPr/>
          <p:nvPr/>
        </p:nvSpPr>
        <p:spPr>
          <a:xfrm>
            <a:off x="2150904" y="2713454"/>
            <a:ext cx="380170" cy="398278"/>
          </a:xfrm>
          <a:prstGeom prst="ellipse">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6FA8A896-D0AA-650E-0645-1337F51F3439}"/>
              </a:ext>
            </a:extLst>
          </p:cNvPr>
          <p:cNvSpPr/>
          <p:nvPr/>
        </p:nvSpPr>
        <p:spPr>
          <a:xfrm>
            <a:off x="3197400" y="2713454"/>
            <a:ext cx="380170" cy="398278"/>
          </a:xfrm>
          <a:prstGeom prst="ellipse">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110380E0-D676-7986-1A57-8679475250A2}"/>
              </a:ext>
            </a:extLst>
          </p:cNvPr>
          <p:cNvSpPr/>
          <p:nvPr/>
        </p:nvSpPr>
        <p:spPr>
          <a:xfrm>
            <a:off x="1104408" y="2713454"/>
            <a:ext cx="380170" cy="398278"/>
          </a:xfrm>
          <a:prstGeom prst="ellipse">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1500629E-F32A-F187-0AEC-1D8C5AFB8DC4}"/>
              </a:ext>
            </a:extLst>
          </p:cNvPr>
          <p:cNvSpPr/>
          <p:nvPr/>
        </p:nvSpPr>
        <p:spPr>
          <a:xfrm>
            <a:off x="4243896" y="2713454"/>
            <a:ext cx="380170" cy="398278"/>
          </a:xfrm>
          <a:prstGeom prst="ellipse">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3CA796BE-5BE9-409C-2C83-122EBF97E648}"/>
              </a:ext>
            </a:extLst>
          </p:cNvPr>
          <p:cNvSpPr/>
          <p:nvPr/>
        </p:nvSpPr>
        <p:spPr>
          <a:xfrm>
            <a:off x="6336888" y="2713454"/>
            <a:ext cx="380170" cy="398278"/>
          </a:xfrm>
          <a:prstGeom prst="ellipse">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85842620-B35A-2EB9-25E1-A9F96C8894D4}"/>
              </a:ext>
            </a:extLst>
          </p:cNvPr>
          <p:cNvSpPr/>
          <p:nvPr/>
        </p:nvSpPr>
        <p:spPr>
          <a:xfrm>
            <a:off x="7383382" y="2713454"/>
            <a:ext cx="380170" cy="398278"/>
          </a:xfrm>
          <a:prstGeom prst="ellipse">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31BFB343-4F4A-5DD1-F7E6-3EDBDC706BD4}"/>
              </a:ext>
            </a:extLst>
          </p:cNvPr>
          <p:cNvSpPr/>
          <p:nvPr/>
        </p:nvSpPr>
        <p:spPr>
          <a:xfrm>
            <a:off x="5290392" y="2713454"/>
            <a:ext cx="380170" cy="398278"/>
          </a:xfrm>
          <a:prstGeom prst="ellipse">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05A0BA97-54D3-E2B7-374A-89FC577C4FBB}"/>
              </a:ext>
            </a:extLst>
          </p:cNvPr>
          <p:cNvSpPr txBox="1"/>
          <p:nvPr/>
        </p:nvSpPr>
        <p:spPr>
          <a:xfrm>
            <a:off x="1450772" y="2694704"/>
            <a:ext cx="76774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a:ln>
                  <a:noFill/>
                </a:ln>
                <a:solidFill>
                  <a:srgbClr val="004C6C"/>
                </a:solidFill>
                <a:effectLst/>
                <a:uLnTx/>
                <a:uFillTx/>
                <a:latin typeface="Calibri" panose="020F0502020204030204"/>
                <a:ea typeface="+mn-ea"/>
                <a:cs typeface="+mn-cs"/>
              </a:rPr>
              <a:t>Consultation</a:t>
            </a:r>
          </a:p>
        </p:txBody>
      </p:sp>
      <p:cxnSp>
        <p:nvCxnSpPr>
          <p:cNvPr id="18" name="Straight Arrow Connector 17">
            <a:extLst>
              <a:ext uri="{FF2B5EF4-FFF2-40B4-BE49-F238E27FC236}">
                <a16:creationId xmlns:a16="http://schemas.microsoft.com/office/drawing/2014/main" id="{423FBEF3-5814-027E-B4F6-828846BD5FDA}"/>
              </a:ext>
            </a:extLst>
          </p:cNvPr>
          <p:cNvCxnSpPr>
            <a:cxnSpLocks/>
          </p:cNvCxnSpPr>
          <p:nvPr/>
        </p:nvCxnSpPr>
        <p:spPr>
          <a:xfrm>
            <a:off x="1521260" y="2912593"/>
            <a:ext cx="570775" cy="7119"/>
          </a:xfrm>
          <a:prstGeom prst="straightConnector1">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BFA856E-1618-48E1-4DF6-36AB00A0DAE4}"/>
              </a:ext>
            </a:extLst>
          </p:cNvPr>
          <p:cNvSpPr txBox="1"/>
          <p:nvPr/>
        </p:nvSpPr>
        <p:spPr>
          <a:xfrm>
            <a:off x="4639172" y="1083519"/>
            <a:ext cx="15186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srgbClr val="00254A"/>
                </a:solidFill>
                <a:effectLst/>
                <a:uLnTx/>
                <a:uFillTx/>
                <a:latin typeface="Calibri" panose="020F0502020204030204"/>
                <a:ea typeface="+mn-ea"/>
                <a:cs typeface="+mn-cs"/>
              </a:rPr>
              <a:t>2025</a:t>
            </a:r>
          </a:p>
        </p:txBody>
      </p:sp>
      <p:graphicFrame>
        <p:nvGraphicFramePr>
          <p:cNvPr id="6" name="Table 5">
            <a:extLst>
              <a:ext uri="{FF2B5EF4-FFF2-40B4-BE49-F238E27FC236}">
                <a16:creationId xmlns:a16="http://schemas.microsoft.com/office/drawing/2014/main" id="{A08B21C5-3A91-6994-D9F1-A17AC23ECD87}"/>
              </a:ext>
            </a:extLst>
          </p:cNvPr>
          <p:cNvGraphicFramePr>
            <a:graphicFrameLocks noGrp="1"/>
          </p:cNvGraphicFramePr>
          <p:nvPr/>
        </p:nvGraphicFramePr>
        <p:xfrm>
          <a:off x="632133" y="1435822"/>
          <a:ext cx="7886700" cy="358378"/>
        </p:xfrm>
        <a:graphic>
          <a:graphicData uri="http://schemas.openxmlformats.org/drawingml/2006/table">
            <a:tbl>
              <a:tblPr/>
              <a:tblGrid>
                <a:gridCol w="657225">
                  <a:extLst>
                    <a:ext uri="{9D8B030D-6E8A-4147-A177-3AD203B41FA5}">
                      <a16:colId xmlns:a16="http://schemas.microsoft.com/office/drawing/2014/main" val="180874869"/>
                    </a:ext>
                  </a:extLst>
                </a:gridCol>
                <a:gridCol w="657225">
                  <a:extLst>
                    <a:ext uri="{9D8B030D-6E8A-4147-A177-3AD203B41FA5}">
                      <a16:colId xmlns:a16="http://schemas.microsoft.com/office/drawing/2014/main" val="3953814865"/>
                    </a:ext>
                  </a:extLst>
                </a:gridCol>
                <a:gridCol w="657225">
                  <a:extLst>
                    <a:ext uri="{9D8B030D-6E8A-4147-A177-3AD203B41FA5}">
                      <a16:colId xmlns:a16="http://schemas.microsoft.com/office/drawing/2014/main" val="4178762388"/>
                    </a:ext>
                  </a:extLst>
                </a:gridCol>
                <a:gridCol w="657225">
                  <a:extLst>
                    <a:ext uri="{9D8B030D-6E8A-4147-A177-3AD203B41FA5}">
                      <a16:colId xmlns:a16="http://schemas.microsoft.com/office/drawing/2014/main" val="1923934564"/>
                    </a:ext>
                  </a:extLst>
                </a:gridCol>
                <a:gridCol w="657225">
                  <a:extLst>
                    <a:ext uri="{9D8B030D-6E8A-4147-A177-3AD203B41FA5}">
                      <a16:colId xmlns:a16="http://schemas.microsoft.com/office/drawing/2014/main" val="2232203815"/>
                    </a:ext>
                  </a:extLst>
                </a:gridCol>
                <a:gridCol w="657225">
                  <a:extLst>
                    <a:ext uri="{9D8B030D-6E8A-4147-A177-3AD203B41FA5}">
                      <a16:colId xmlns:a16="http://schemas.microsoft.com/office/drawing/2014/main" val="2852555725"/>
                    </a:ext>
                  </a:extLst>
                </a:gridCol>
                <a:gridCol w="657225">
                  <a:extLst>
                    <a:ext uri="{9D8B030D-6E8A-4147-A177-3AD203B41FA5}">
                      <a16:colId xmlns:a16="http://schemas.microsoft.com/office/drawing/2014/main" val="2759787147"/>
                    </a:ext>
                  </a:extLst>
                </a:gridCol>
                <a:gridCol w="657225">
                  <a:extLst>
                    <a:ext uri="{9D8B030D-6E8A-4147-A177-3AD203B41FA5}">
                      <a16:colId xmlns:a16="http://schemas.microsoft.com/office/drawing/2014/main" val="73526798"/>
                    </a:ext>
                  </a:extLst>
                </a:gridCol>
                <a:gridCol w="657225">
                  <a:extLst>
                    <a:ext uri="{9D8B030D-6E8A-4147-A177-3AD203B41FA5}">
                      <a16:colId xmlns:a16="http://schemas.microsoft.com/office/drawing/2014/main" val="2724877869"/>
                    </a:ext>
                  </a:extLst>
                </a:gridCol>
                <a:gridCol w="657225">
                  <a:extLst>
                    <a:ext uri="{9D8B030D-6E8A-4147-A177-3AD203B41FA5}">
                      <a16:colId xmlns:a16="http://schemas.microsoft.com/office/drawing/2014/main" val="971665809"/>
                    </a:ext>
                  </a:extLst>
                </a:gridCol>
                <a:gridCol w="657225">
                  <a:extLst>
                    <a:ext uri="{9D8B030D-6E8A-4147-A177-3AD203B41FA5}">
                      <a16:colId xmlns:a16="http://schemas.microsoft.com/office/drawing/2014/main" val="3952366627"/>
                    </a:ext>
                  </a:extLst>
                </a:gridCol>
                <a:gridCol w="657225">
                  <a:extLst>
                    <a:ext uri="{9D8B030D-6E8A-4147-A177-3AD203B41FA5}">
                      <a16:colId xmlns:a16="http://schemas.microsoft.com/office/drawing/2014/main" val="128261390"/>
                    </a:ext>
                  </a:extLst>
                </a:gridCol>
              </a:tblGrid>
              <a:tr h="358378">
                <a:tc>
                  <a:txBody>
                    <a:bodyPr/>
                    <a:lstStyle/>
                    <a:p>
                      <a:pPr algn="ctr" rtl="0" fontAlgn="base"/>
                      <a:r>
                        <a:rPr lang="en-US" sz="1100" b="1" i="0" dirty="0">
                          <a:solidFill>
                            <a:srgbClr val="002D3F"/>
                          </a:solidFill>
                          <a:effectLst/>
                          <a:latin typeface="Calibri" panose="020F0502020204030204" pitchFamily="34" charset="0"/>
                        </a:rPr>
                        <a:t>JUL</a:t>
                      </a:r>
                      <a:r>
                        <a:rPr lang="en-US" sz="1100" b="1" i="0" dirty="0">
                          <a:solidFill>
                            <a:srgbClr val="FFFFFF"/>
                          </a:solidFill>
                          <a:effectLst/>
                          <a:latin typeface="Calibri" panose="020F0502020204030204" pitchFamily="34" charset="0"/>
                        </a:rPr>
                        <a:t>​</a:t>
                      </a:r>
                      <a:endParaRPr lang="en-US" sz="1600" b="1" i="0" dirty="0">
                        <a:solidFill>
                          <a:srgbClr val="FFFFFF"/>
                        </a:solidFill>
                        <a:effectLst/>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0458" cap="flat" cmpd="sng" algn="ctr">
                      <a:solidFill>
                        <a:srgbClr val="004C6C"/>
                      </a:solidFill>
                      <a:prstDash val="solid"/>
                      <a:round/>
                      <a:headEnd type="none" w="med" len="med"/>
                      <a:tailEnd type="none" w="med" len="med"/>
                    </a:lnB>
                    <a:noFill/>
                  </a:tcPr>
                </a:tc>
                <a:tc>
                  <a:txBody>
                    <a:bodyPr/>
                    <a:lstStyle/>
                    <a:p>
                      <a:pPr algn="ctr" rtl="0" fontAlgn="base"/>
                      <a:r>
                        <a:rPr lang="en-US" sz="1100" b="1" i="0" dirty="0">
                          <a:solidFill>
                            <a:srgbClr val="002D3F"/>
                          </a:solidFill>
                          <a:effectLst/>
                          <a:latin typeface="Calibri" panose="020F0502020204030204" pitchFamily="34" charset="0"/>
                        </a:rPr>
                        <a:t>AUG</a:t>
                      </a:r>
                      <a:r>
                        <a:rPr lang="en-US" sz="1100" b="1" i="0" dirty="0">
                          <a:solidFill>
                            <a:srgbClr val="FFFFFF"/>
                          </a:solidFill>
                          <a:effectLst/>
                          <a:latin typeface="Calibri" panose="020F0502020204030204" pitchFamily="34" charset="0"/>
                        </a:rPr>
                        <a:t>​</a:t>
                      </a:r>
                      <a:endParaRPr lang="en-US" sz="1600" b="1" i="0" dirty="0">
                        <a:solidFill>
                          <a:srgbClr val="FFFFFF"/>
                        </a:solidFill>
                        <a:effectLst/>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0458" cap="flat" cmpd="sng" algn="ctr">
                      <a:solidFill>
                        <a:srgbClr val="004C6C"/>
                      </a:solidFill>
                      <a:prstDash val="solid"/>
                      <a:round/>
                      <a:headEnd type="none" w="med" len="med"/>
                      <a:tailEnd type="none" w="med" len="med"/>
                    </a:lnB>
                    <a:noFill/>
                  </a:tcPr>
                </a:tc>
                <a:tc>
                  <a:txBody>
                    <a:bodyPr/>
                    <a:lstStyle/>
                    <a:p>
                      <a:pPr algn="ctr" rtl="0" fontAlgn="base"/>
                      <a:r>
                        <a:rPr lang="en-US" sz="1100" b="1" i="0" dirty="0">
                          <a:solidFill>
                            <a:srgbClr val="002D3F"/>
                          </a:solidFill>
                          <a:effectLst/>
                          <a:latin typeface="Calibri" panose="020F0502020204030204" pitchFamily="34" charset="0"/>
                        </a:rPr>
                        <a:t>SEP</a:t>
                      </a:r>
                      <a:r>
                        <a:rPr lang="en-US" sz="1100" b="1" i="0" dirty="0">
                          <a:solidFill>
                            <a:srgbClr val="FFFFFF"/>
                          </a:solidFill>
                          <a:effectLst/>
                          <a:latin typeface="Calibri" panose="020F0502020204030204" pitchFamily="34" charset="0"/>
                        </a:rPr>
                        <a:t>​</a:t>
                      </a:r>
                      <a:endParaRPr lang="en-US" sz="1600" b="1" i="0" dirty="0">
                        <a:solidFill>
                          <a:srgbClr val="FFFFFF"/>
                        </a:solidFill>
                        <a:effectLst/>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0458" cap="flat" cmpd="sng" algn="ctr">
                      <a:solidFill>
                        <a:srgbClr val="004C6C"/>
                      </a:solidFill>
                      <a:prstDash val="solid"/>
                      <a:round/>
                      <a:headEnd type="none" w="med" len="med"/>
                      <a:tailEnd type="none" w="med" len="med"/>
                    </a:lnB>
                    <a:noFill/>
                  </a:tcPr>
                </a:tc>
                <a:tc>
                  <a:txBody>
                    <a:bodyPr/>
                    <a:lstStyle/>
                    <a:p>
                      <a:pPr algn="ctr" rtl="0" fontAlgn="base"/>
                      <a:r>
                        <a:rPr lang="en-US" sz="1100" b="1" i="0" dirty="0">
                          <a:solidFill>
                            <a:srgbClr val="002D3F"/>
                          </a:solidFill>
                          <a:effectLst/>
                          <a:latin typeface="Calibri" panose="020F0502020204030204" pitchFamily="34" charset="0"/>
                        </a:rPr>
                        <a:t>OCT</a:t>
                      </a:r>
                      <a:r>
                        <a:rPr lang="en-US" sz="1100" b="1" i="0" dirty="0">
                          <a:solidFill>
                            <a:srgbClr val="FFFFFF"/>
                          </a:solidFill>
                          <a:effectLst/>
                          <a:latin typeface="Calibri" panose="020F0502020204030204" pitchFamily="34" charset="0"/>
                        </a:rPr>
                        <a:t>​</a:t>
                      </a:r>
                      <a:endParaRPr lang="en-US" sz="1600" b="1" i="0" dirty="0">
                        <a:solidFill>
                          <a:srgbClr val="FFFFFF"/>
                        </a:solidFill>
                        <a:effectLst/>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0458" cap="flat" cmpd="sng" algn="ctr">
                      <a:solidFill>
                        <a:srgbClr val="004C6C"/>
                      </a:solidFill>
                      <a:prstDash val="solid"/>
                      <a:round/>
                      <a:headEnd type="none" w="med" len="med"/>
                      <a:tailEnd type="none" w="med" len="med"/>
                    </a:lnB>
                    <a:noFill/>
                  </a:tcPr>
                </a:tc>
                <a:tc>
                  <a:txBody>
                    <a:bodyPr/>
                    <a:lstStyle/>
                    <a:p>
                      <a:pPr algn="ctr" rtl="0" fontAlgn="base"/>
                      <a:r>
                        <a:rPr lang="en-US" sz="1100" b="1" i="0" dirty="0">
                          <a:solidFill>
                            <a:srgbClr val="002D3F"/>
                          </a:solidFill>
                          <a:effectLst/>
                          <a:latin typeface="Calibri" panose="020F0502020204030204" pitchFamily="34" charset="0"/>
                        </a:rPr>
                        <a:t>NOV</a:t>
                      </a:r>
                      <a:r>
                        <a:rPr lang="en-US" sz="1100" b="1" i="0" dirty="0">
                          <a:solidFill>
                            <a:srgbClr val="FFFFFF"/>
                          </a:solidFill>
                          <a:effectLst/>
                          <a:latin typeface="Calibri" panose="020F0502020204030204" pitchFamily="34" charset="0"/>
                        </a:rPr>
                        <a:t>​</a:t>
                      </a:r>
                      <a:endParaRPr lang="en-US" sz="1600" b="1" i="0" dirty="0">
                        <a:solidFill>
                          <a:srgbClr val="FFFFFF"/>
                        </a:solidFill>
                        <a:effectLst/>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0458" cap="flat" cmpd="sng" algn="ctr">
                      <a:solidFill>
                        <a:srgbClr val="004C6C"/>
                      </a:solidFill>
                      <a:prstDash val="solid"/>
                      <a:round/>
                      <a:headEnd type="none" w="med" len="med"/>
                      <a:tailEnd type="none" w="med" len="med"/>
                    </a:lnB>
                    <a:noFill/>
                  </a:tcPr>
                </a:tc>
                <a:tc>
                  <a:txBody>
                    <a:bodyPr/>
                    <a:lstStyle/>
                    <a:p>
                      <a:pPr algn="ctr" rtl="0" fontAlgn="base"/>
                      <a:r>
                        <a:rPr lang="en-US" sz="1100" b="1" i="0" dirty="0">
                          <a:solidFill>
                            <a:srgbClr val="002D3F"/>
                          </a:solidFill>
                          <a:effectLst/>
                          <a:latin typeface="Calibri" panose="020F0502020204030204" pitchFamily="34" charset="0"/>
                        </a:rPr>
                        <a:t>DEC</a:t>
                      </a:r>
                      <a:r>
                        <a:rPr lang="en-US" sz="1100" b="1" i="0" dirty="0">
                          <a:solidFill>
                            <a:srgbClr val="FFFFFF"/>
                          </a:solidFill>
                          <a:effectLst/>
                          <a:latin typeface="Calibri" panose="020F0502020204030204" pitchFamily="34" charset="0"/>
                        </a:rPr>
                        <a:t>​</a:t>
                      </a:r>
                      <a:endParaRPr lang="en-US" sz="1600" b="1" i="0" dirty="0">
                        <a:solidFill>
                          <a:srgbClr val="FFFFFF"/>
                        </a:solidFill>
                        <a:effectLst/>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0458" cap="flat" cmpd="sng" algn="ctr">
                      <a:solidFill>
                        <a:srgbClr val="004C6C"/>
                      </a:solidFill>
                      <a:prstDash val="solid"/>
                      <a:round/>
                      <a:headEnd type="none" w="med" len="med"/>
                      <a:tailEnd type="none" w="med" len="med"/>
                    </a:lnB>
                    <a:noFill/>
                  </a:tcPr>
                </a:tc>
                <a:tc>
                  <a:txBody>
                    <a:bodyPr/>
                    <a:lstStyle/>
                    <a:p>
                      <a:pPr algn="ctr" rtl="0" fontAlgn="base"/>
                      <a:r>
                        <a:rPr lang="en-US" sz="1100" b="1" i="0" dirty="0">
                          <a:solidFill>
                            <a:srgbClr val="002D3F"/>
                          </a:solidFill>
                          <a:effectLst/>
                          <a:latin typeface="Calibri" panose="020F0502020204030204" pitchFamily="34" charset="0"/>
                        </a:rPr>
                        <a:t>JAN</a:t>
                      </a:r>
                      <a:r>
                        <a:rPr lang="en-US" sz="1100" b="1" i="0" dirty="0">
                          <a:solidFill>
                            <a:srgbClr val="FFFFFF"/>
                          </a:solidFill>
                          <a:effectLst/>
                          <a:latin typeface="Calibri" panose="020F0502020204030204" pitchFamily="34" charset="0"/>
                        </a:rPr>
                        <a:t>​</a:t>
                      </a:r>
                      <a:endParaRPr lang="en-US" sz="1600" b="1" i="0" dirty="0">
                        <a:solidFill>
                          <a:srgbClr val="FFFFFF"/>
                        </a:solidFill>
                        <a:effectLst/>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0458" cap="flat" cmpd="sng" algn="ctr">
                      <a:solidFill>
                        <a:srgbClr val="004C6C"/>
                      </a:solidFill>
                      <a:prstDash val="solid"/>
                      <a:round/>
                      <a:headEnd type="none" w="med" len="med"/>
                      <a:tailEnd type="none" w="med" len="med"/>
                    </a:lnB>
                    <a:noFill/>
                  </a:tcPr>
                </a:tc>
                <a:tc>
                  <a:txBody>
                    <a:bodyPr/>
                    <a:lstStyle/>
                    <a:p>
                      <a:pPr algn="ctr" rtl="0" fontAlgn="base"/>
                      <a:r>
                        <a:rPr lang="en-US" sz="1100" b="1" i="0" dirty="0">
                          <a:solidFill>
                            <a:srgbClr val="002D3F"/>
                          </a:solidFill>
                          <a:effectLst/>
                          <a:latin typeface="Calibri" panose="020F0502020204030204" pitchFamily="34" charset="0"/>
                        </a:rPr>
                        <a:t>FEB</a:t>
                      </a:r>
                      <a:r>
                        <a:rPr lang="en-US" sz="1100" b="1" i="0" dirty="0">
                          <a:solidFill>
                            <a:srgbClr val="FFFFFF"/>
                          </a:solidFill>
                          <a:effectLst/>
                          <a:latin typeface="Calibri" panose="020F0502020204030204" pitchFamily="34" charset="0"/>
                        </a:rPr>
                        <a:t>​</a:t>
                      </a:r>
                      <a:endParaRPr lang="en-US" sz="1600" b="1" i="0" dirty="0">
                        <a:solidFill>
                          <a:srgbClr val="FFFFFF"/>
                        </a:solidFill>
                        <a:effectLst/>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0458" cap="flat" cmpd="sng" algn="ctr">
                      <a:solidFill>
                        <a:srgbClr val="004C6C"/>
                      </a:solidFill>
                      <a:prstDash val="solid"/>
                      <a:round/>
                      <a:headEnd type="none" w="med" len="med"/>
                      <a:tailEnd type="none" w="med" len="med"/>
                    </a:lnB>
                    <a:noFill/>
                  </a:tcPr>
                </a:tc>
                <a:tc>
                  <a:txBody>
                    <a:bodyPr/>
                    <a:lstStyle/>
                    <a:p>
                      <a:pPr algn="ctr" rtl="0" fontAlgn="base"/>
                      <a:r>
                        <a:rPr lang="en-US" sz="1100" b="1" i="0" dirty="0">
                          <a:solidFill>
                            <a:srgbClr val="002D3F"/>
                          </a:solidFill>
                          <a:effectLst/>
                          <a:latin typeface="Calibri" panose="020F0502020204030204" pitchFamily="34" charset="0"/>
                        </a:rPr>
                        <a:t>MAR</a:t>
                      </a:r>
                      <a:r>
                        <a:rPr lang="en-US" sz="1100" b="1" i="0" dirty="0">
                          <a:solidFill>
                            <a:srgbClr val="FFFFFF"/>
                          </a:solidFill>
                          <a:effectLst/>
                          <a:latin typeface="Calibri" panose="020F0502020204030204" pitchFamily="34" charset="0"/>
                        </a:rPr>
                        <a:t>​</a:t>
                      </a:r>
                      <a:endParaRPr lang="en-US" sz="1600" b="1" i="0" dirty="0">
                        <a:solidFill>
                          <a:srgbClr val="FFFFFF"/>
                        </a:solidFill>
                        <a:effectLst/>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0458" cap="flat" cmpd="sng" algn="ctr">
                      <a:solidFill>
                        <a:srgbClr val="004C6C"/>
                      </a:solidFill>
                      <a:prstDash val="solid"/>
                      <a:round/>
                      <a:headEnd type="none" w="med" len="med"/>
                      <a:tailEnd type="none" w="med" len="med"/>
                    </a:lnB>
                    <a:noFill/>
                  </a:tcPr>
                </a:tc>
                <a:tc>
                  <a:txBody>
                    <a:bodyPr/>
                    <a:lstStyle/>
                    <a:p>
                      <a:pPr algn="ctr" rtl="0" fontAlgn="base"/>
                      <a:r>
                        <a:rPr lang="en-US" sz="1100" b="1" i="0" dirty="0">
                          <a:solidFill>
                            <a:srgbClr val="002D3F"/>
                          </a:solidFill>
                          <a:effectLst/>
                          <a:latin typeface="Calibri" panose="020F0502020204030204" pitchFamily="34" charset="0"/>
                        </a:rPr>
                        <a:t>APR</a:t>
                      </a:r>
                      <a:r>
                        <a:rPr lang="en-US" sz="1100" b="1" i="0" dirty="0">
                          <a:solidFill>
                            <a:srgbClr val="FFFFFF"/>
                          </a:solidFill>
                          <a:effectLst/>
                          <a:latin typeface="Calibri" panose="020F0502020204030204" pitchFamily="34" charset="0"/>
                        </a:rPr>
                        <a:t>​</a:t>
                      </a:r>
                      <a:endParaRPr lang="en-US" sz="1600" b="1" i="0" dirty="0">
                        <a:solidFill>
                          <a:srgbClr val="FFFFFF"/>
                        </a:solidFill>
                        <a:effectLst/>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0458" cap="flat" cmpd="sng" algn="ctr">
                      <a:solidFill>
                        <a:srgbClr val="004C6C"/>
                      </a:solidFill>
                      <a:prstDash val="solid"/>
                      <a:round/>
                      <a:headEnd type="none" w="med" len="med"/>
                      <a:tailEnd type="none" w="med" len="med"/>
                    </a:lnB>
                    <a:noFill/>
                  </a:tcPr>
                </a:tc>
                <a:tc>
                  <a:txBody>
                    <a:bodyPr/>
                    <a:lstStyle/>
                    <a:p>
                      <a:pPr algn="ctr" rtl="0" fontAlgn="base"/>
                      <a:r>
                        <a:rPr lang="en-US" sz="1100" b="1" i="0" dirty="0">
                          <a:solidFill>
                            <a:srgbClr val="002D3F"/>
                          </a:solidFill>
                          <a:effectLst/>
                          <a:latin typeface="Calibri" panose="020F0502020204030204" pitchFamily="34" charset="0"/>
                        </a:rPr>
                        <a:t>MAY</a:t>
                      </a:r>
                      <a:r>
                        <a:rPr lang="en-US" sz="1100" b="1" i="0" dirty="0">
                          <a:solidFill>
                            <a:srgbClr val="FFFFFF"/>
                          </a:solidFill>
                          <a:effectLst/>
                          <a:latin typeface="Calibri" panose="020F0502020204030204" pitchFamily="34" charset="0"/>
                        </a:rPr>
                        <a:t>​</a:t>
                      </a:r>
                      <a:endParaRPr lang="en-US" sz="1600" b="1" i="0" dirty="0">
                        <a:solidFill>
                          <a:srgbClr val="FFFFFF"/>
                        </a:solidFill>
                        <a:effectLst/>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0458" cap="flat" cmpd="sng" algn="ctr">
                      <a:solidFill>
                        <a:srgbClr val="004C6C"/>
                      </a:solidFill>
                      <a:prstDash val="solid"/>
                      <a:round/>
                      <a:headEnd type="none" w="med" len="med"/>
                      <a:tailEnd type="none" w="med" len="med"/>
                    </a:lnB>
                    <a:noFill/>
                  </a:tcPr>
                </a:tc>
                <a:tc>
                  <a:txBody>
                    <a:bodyPr/>
                    <a:lstStyle/>
                    <a:p>
                      <a:pPr algn="ctr" rtl="0" fontAlgn="base"/>
                      <a:r>
                        <a:rPr lang="en-US" sz="1100" b="1" i="0" dirty="0">
                          <a:solidFill>
                            <a:srgbClr val="002D3F"/>
                          </a:solidFill>
                          <a:effectLst/>
                          <a:latin typeface="Calibri" panose="020F0502020204030204" pitchFamily="34" charset="0"/>
                        </a:rPr>
                        <a:t>JUN</a:t>
                      </a:r>
                      <a:r>
                        <a:rPr lang="en-US" sz="1100" b="1" i="0" dirty="0">
                          <a:solidFill>
                            <a:srgbClr val="FFFFFF"/>
                          </a:solidFill>
                          <a:effectLst/>
                          <a:latin typeface="Calibri" panose="020F0502020204030204" pitchFamily="34" charset="0"/>
                        </a:rPr>
                        <a:t>​</a:t>
                      </a:r>
                      <a:endParaRPr lang="en-US" sz="1600" b="1" i="0" dirty="0">
                        <a:solidFill>
                          <a:srgbClr val="FFFFFF"/>
                        </a:solidFill>
                        <a:effectLst/>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0458" cap="flat" cmpd="sng" algn="ctr">
                      <a:solidFill>
                        <a:srgbClr val="004C6C"/>
                      </a:solidFill>
                      <a:prstDash val="solid"/>
                      <a:round/>
                      <a:headEnd type="none" w="med" len="med"/>
                      <a:tailEnd type="none" w="med" len="med"/>
                    </a:lnB>
                    <a:noFill/>
                  </a:tcPr>
                </a:tc>
                <a:extLst>
                  <a:ext uri="{0D108BD9-81ED-4DB2-BD59-A6C34878D82A}">
                    <a16:rowId xmlns:a16="http://schemas.microsoft.com/office/drawing/2014/main" val="4160549660"/>
                  </a:ext>
                </a:extLst>
              </a:tr>
            </a:tbl>
          </a:graphicData>
        </a:graphic>
      </p:graphicFrame>
      <p:cxnSp>
        <p:nvCxnSpPr>
          <p:cNvPr id="35" name="Straight Arrow Connector 34">
            <a:extLst>
              <a:ext uri="{FF2B5EF4-FFF2-40B4-BE49-F238E27FC236}">
                <a16:creationId xmlns:a16="http://schemas.microsoft.com/office/drawing/2014/main" id="{2136A43C-7C37-AF1F-E30C-587539AF2FAB}"/>
              </a:ext>
            </a:extLst>
          </p:cNvPr>
          <p:cNvCxnSpPr>
            <a:cxnSpLocks/>
          </p:cNvCxnSpPr>
          <p:nvPr/>
        </p:nvCxnSpPr>
        <p:spPr>
          <a:xfrm>
            <a:off x="2590775" y="2912592"/>
            <a:ext cx="570775" cy="7119"/>
          </a:xfrm>
          <a:prstGeom prst="straightConnector1">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BE8496C9-A518-C25D-84EE-05BA0C7D53E9}"/>
              </a:ext>
            </a:extLst>
          </p:cNvPr>
          <p:cNvSpPr txBox="1"/>
          <p:nvPr/>
        </p:nvSpPr>
        <p:spPr>
          <a:xfrm>
            <a:off x="2531074" y="2694704"/>
            <a:ext cx="76774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a:ln>
                  <a:noFill/>
                </a:ln>
                <a:solidFill>
                  <a:srgbClr val="004C6C"/>
                </a:solidFill>
                <a:effectLst/>
                <a:uLnTx/>
                <a:uFillTx/>
                <a:latin typeface="Calibri" panose="020F0502020204030204"/>
                <a:ea typeface="+mn-ea"/>
                <a:cs typeface="+mn-cs"/>
              </a:rPr>
              <a:t>Consultation</a:t>
            </a:r>
          </a:p>
        </p:txBody>
      </p:sp>
      <p:sp>
        <p:nvSpPr>
          <p:cNvPr id="37" name="Freeform: Shape 36">
            <a:extLst>
              <a:ext uri="{FF2B5EF4-FFF2-40B4-BE49-F238E27FC236}">
                <a16:creationId xmlns:a16="http://schemas.microsoft.com/office/drawing/2014/main" id="{B214E075-6BF8-A9BD-461C-26827002722A}"/>
              </a:ext>
            </a:extLst>
          </p:cNvPr>
          <p:cNvSpPr/>
          <p:nvPr/>
        </p:nvSpPr>
        <p:spPr>
          <a:xfrm>
            <a:off x="2369028" y="3550388"/>
            <a:ext cx="1434806" cy="509260"/>
          </a:xfrm>
          <a:custGeom>
            <a:avLst/>
            <a:gdLst>
              <a:gd name="connsiteX0" fmla="*/ 0 w 1992994"/>
              <a:gd name="connsiteY0" fmla="*/ 0 h 1707515"/>
              <a:gd name="connsiteX1" fmla="*/ 1992994 w 1992994"/>
              <a:gd name="connsiteY1" fmla="*/ 0 h 1707515"/>
              <a:gd name="connsiteX2" fmla="*/ 1992994 w 1992994"/>
              <a:gd name="connsiteY2" fmla="*/ 1707515 h 1707515"/>
              <a:gd name="connsiteX3" fmla="*/ 0 w 1992994"/>
              <a:gd name="connsiteY3" fmla="*/ 1707515 h 1707515"/>
              <a:gd name="connsiteX4" fmla="*/ 0 w 1992994"/>
              <a:gd name="connsiteY4" fmla="*/ 0 h 1707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2994" h="1707515">
                <a:moveTo>
                  <a:pt x="0" y="0"/>
                </a:moveTo>
                <a:lnTo>
                  <a:pt x="1992994" y="0"/>
                </a:lnTo>
                <a:lnTo>
                  <a:pt x="1992994" y="1707515"/>
                </a:lnTo>
                <a:lnTo>
                  <a:pt x="0" y="17075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t" anchorCtr="1">
            <a:noAutofit/>
          </a:bodyPr>
          <a:lstStyle/>
          <a:p>
            <a:pPr marL="0" marR="0" lvl="1" indent="0" algn="ctr" defTabSz="300038" rtl="0" eaLnBrk="1" fontAlgn="auto" latinLnBrk="0" hangingPunct="1">
              <a:lnSpc>
                <a:spcPct val="90000"/>
              </a:lnSpc>
              <a:spcBef>
                <a:spcPct val="0"/>
              </a:spcBef>
              <a:spcAft>
                <a:spcPct val="15000"/>
              </a:spcAft>
              <a:buClrTx/>
              <a:buSzTx/>
              <a:buFontTx/>
              <a:buNone/>
              <a:tabLst/>
              <a:defRPr/>
            </a:pPr>
            <a:r>
              <a:rPr kumimoji="0" lang="en-AU" sz="800" b="0" i="0" u="none" strike="noStrike" kern="1200" cap="none" spc="0" normalizeH="0" baseline="0" noProof="0" dirty="0">
                <a:ln>
                  <a:noFill/>
                </a:ln>
                <a:solidFill>
                  <a:srgbClr val="00254A"/>
                </a:solidFill>
                <a:effectLst/>
                <a:uLnTx/>
                <a:uFillTx/>
                <a:latin typeface="Calibri" panose="020F0502020204030204"/>
                <a:ea typeface="Gadugi" panose="020B0502040204020203" pitchFamily="34" charset="0"/>
                <a:cs typeface="+mn-cs"/>
              </a:rPr>
              <a:t>Drafting of Higher Education (Other Grants) Guidelines 2022 amendment</a:t>
            </a:r>
          </a:p>
        </p:txBody>
      </p:sp>
      <p:sp>
        <p:nvSpPr>
          <p:cNvPr id="42" name="Freeform: Shape 41">
            <a:extLst>
              <a:ext uri="{FF2B5EF4-FFF2-40B4-BE49-F238E27FC236}">
                <a16:creationId xmlns:a16="http://schemas.microsoft.com/office/drawing/2014/main" id="{19ADDCD7-2DF4-BC78-375F-22C7C55A9661}"/>
              </a:ext>
            </a:extLst>
          </p:cNvPr>
          <p:cNvSpPr/>
          <p:nvPr/>
        </p:nvSpPr>
        <p:spPr>
          <a:xfrm>
            <a:off x="3348376" y="1958738"/>
            <a:ext cx="2255224" cy="510676"/>
          </a:xfrm>
          <a:custGeom>
            <a:avLst/>
            <a:gdLst>
              <a:gd name="connsiteX0" fmla="*/ 0 w 1992994"/>
              <a:gd name="connsiteY0" fmla="*/ 0 h 1707515"/>
              <a:gd name="connsiteX1" fmla="*/ 1992994 w 1992994"/>
              <a:gd name="connsiteY1" fmla="*/ 0 h 1707515"/>
              <a:gd name="connsiteX2" fmla="*/ 1992994 w 1992994"/>
              <a:gd name="connsiteY2" fmla="*/ 1707515 h 1707515"/>
              <a:gd name="connsiteX3" fmla="*/ 0 w 1992994"/>
              <a:gd name="connsiteY3" fmla="*/ 1707515 h 1707515"/>
              <a:gd name="connsiteX4" fmla="*/ 0 w 1992994"/>
              <a:gd name="connsiteY4" fmla="*/ 0 h 1707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2994" h="1707515">
                <a:moveTo>
                  <a:pt x="0" y="0"/>
                </a:moveTo>
                <a:lnTo>
                  <a:pt x="1992994" y="0"/>
                </a:lnTo>
                <a:lnTo>
                  <a:pt x="1992994" y="1707515"/>
                </a:lnTo>
                <a:lnTo>
                  <a:pt x="0" y="17075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t" anchorCtr="1">
            <a:noAutofit/>
          </a:bodyPr>
          <a:lstStyle/>
          <a:p>
            <a:pPr marL="0" marR="0" lvl="1" indent="0" algn="ctr" defTabSz="300038" rtl="0" eaLnBrk="1" fontAlgn="auto" latinLnBrk="0" hangingPunct="1">
              <a:lnSpc>
                <a:spcPct val="90000"/>
              </a:lnSpc>
              <a:spcBef>
                <a:spcPct val="0"/>
              </a:spcBef>
              <a:spcAft>
                <a:spcPct val="15000"/>
              </a:spcAft>
              <a:buClrTx/>
              <a:buSzTx/>
              <a:buFontTx/>
              <a:buNone/>
              <a:tabLst/>
              <a:defRPr/>
            </a:pPr>
            <a:r>
              <a:rPr kumimoji="0" lang="en-AU" sz="800" b="0" i="0" u="none" strike="noStrike" kern="1200" cap="none" spc="0" normalizeH="0" baseline="0" noProof="0">
                <a:ln>
                  <a:noFill/>
                </a:ln>
                <a:solidFill>
                  <a:srgbClr val="00254A"/>
                </a:solidFill>
                <a:effectLst/>
                <a:uLnTx/>
                <a:uFillTx/>
                <a:latin typeface="Calibri" panose="020F0502020204030204"/>
                <a:ea typeface="Gadugi" panose="020B0502040204020203" pitchFamily="34" charset="0"/>
                <a:cs typeface="+mn-cs"/>
              </a:rPr>
              <a:t>Feedback and consultation for Program Guidelines and FAQs</a:t>
            </a:r>
          </a:p>
          <a:p>
            <a:pPr marL="0" marR="0" lvl="1" indent="0" algn="ctr" defTabSz="300038" rtl="0" eaLnBrk="1" fontAlgn="auto" latinLnBrk="0" hangingPunct="1">
              <a:lnSpc>
                <a:spcPct val="90000"/>
              </a:lnSpc>
              <a:spcBef>
                <a:spcPct val="0"/>
              </a:spcBef>
              <a:spcAft>
                <a:spcPct val="15000"/>
              </a:spcAft>
              <a:buClrTx/>
              <a:buSzTx/>
              <a:buFontTx/>
              <a:buNone/>
              <a:tabLst/>
              <a:defRPr/>
            </a:pPr>
            <a:r>
              <a:rPr kumimoji="0" lang="en-AU" sz="800" b="0" i="0" u="none" strike="noStrike" kern="1200" cap="none" spc="0" normalizeH="0" baseline="0" noProof="0">
                <a:ln>
                  <a:noFill/>
                </a:ln>
                <a:solidFill>
                  <a:srgbClr val="00254A"/>
                </a:solidFill>
                <a:effectLst/>
                <a:uLnTx/>
                <a:uFillTx/>
                <a:latin typeface="Calibri" panose="020F0502020204030204"/>
                <a:ea typeface="Gadugi" panose="020B0502040204020203" pitchFamily="34" charset="0"/>
                <a:cs typeface="+mn-cs"/>
              </a:rPr>
              <a:t>Publish Program Guidelines and FAQs</a:t>
            </a:r>
          </a:p>
        </p:txBody>
      </p:sp>
      <p:sp>
        <p:nvSpPr>
          <p:cNvPr id="43" name="Freeform: Shape 42">
            <a:extLst>
              <a:ext uri="{FF2B5EF4-FFF2-40B4-BE49-F238E27FC236}">
                <a16:creationId xmlns:a16="http://schemas.microsoft.com/office/drawing/2014/main" id="{20549D4D-B3E7-58D7-9C99-35E7B9CC9B88}"/>
              </a:ext>
            </a:extLst>
          </p:cNvPr>
          <p:cNvSpPr/>
          <p:nvPr/>
        </p:nvSpPr>
        <p:spPr>
          <a:xfrm>
            <a:off x="5480477" y="2017163"/>
            <a:ext cx="2543266" cy="436314"/>
          </a:xfrm>
          <a:custGeom>
            <a:avLst/>
            <a:gdLst>
              <a:gd name="connsiteX0" fmla="*/ 0 w 1992994"/>
              <a:gd name="connsiteY0" fmla="*/ 0 h 1707515"/>
              <a:gd name="connsiteX1" fmla="*/ 1992994 w 1992994"/>
              <a:gd name="connsiteY1" fmla="*/ 0 h 1707515"/>
              <a:gd name="connsiteX2" fmla="*/ 1992994 w 1992994"/>
              <a:gd name="connsiteY2" fmla="*/ 1707515 h 1707515"/>
              <a:gd name="connsiteX3" fmla="*/ 0 w 1992994"/>
              <a:gd name="connsiteY3" fmla="*/ 1707515 h 1707515"/>
              <a:gd name="connsiteX4" fmla="*/ 0 w 1992994"/>
              <a:gd name="connsiteY4" fmla="*/ 0 h 1707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2994" h="1707515">
                <a:moveTo>
                  <a:pt x="0" y="0"/>
                </a:moveTo>
                <a:lnTo>
                  <a:pt x="1992994" y="0"/>
                </a:lnTo>
                <a:lnTo>
                  <a:pt x="1992994" y="1707515"/>
                </a:lnTo>
                <a:lnTo>
                  <a:pt x="0" y="17075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t" anchorCtr="1">
            <a:noAutofit/>
          </a:bodyPr>
          <a:lstStyle/>
          <a:p>
            <a:pPr marL="0" marR="0" lvl="1" indent="0" algn="ctr" defTabSz="300038" rtl="0" eaLnBrk="1" fontAlgn="auto" latinLnBrk="0" hangingPunct="1">
              <a:lnSpc>
                <a:spcPct val="90000"/>
              </a:lnSpc>
              <a:spcBef>
                <a:spcPct val="0"/>
              </a:spcBef>
              <a:spcAft>
                <a:spcPct val="15000"/>
              </a:spcAft>
              <a:buClrTx/>
              <a:buSzTx/>
              <a:buFontTx/>
              <a:buNone/>
              <a:tabLst/>
              <a:defRPr/>
            </a:pPr>
            <a:r>
              <a:rPr kumimoji="0" lang="en-AU" sz="800" b="0" i="0" u="none" strike="noStrike" kern="1200" cap="none" spc="0" normalizeH="0" baseline="0" noProof="0">
                <a:ln>
                  <a:noFill/>
                </a:ln>
                <a:solidFill>
                  <a:srgbClr val="00254A"/>
                </a:solidFill>
                <a:effectLst/>
                <a:uLnTx/>
                <a:uFillTx/>
                <a:latin typeface="Calibri" panose="020F0502020204030204"/>
                <a:ea typeface="Gadugi" panose="020B0502040204020203" pitchFamily="34" charset="0"/>
                <a:cs typeface="+mn-cs"/>
              </a:rPr>
              <a:t>Engagement w/ sector to monitor and support implementation with Providers and alignment to DEWR</a:t>
            </a:r>
          </a:p>
        </p:txBody>
      </p:sp>
      <p:sp>
        <p:nvSpPr>
          <p:cNvPr id="44" name="Freeform: Shape 43">
            <a:extLst>
              <a:ext uri="{FF2B5EF4-FFF2-40B4-BE49-F238E27FC236}">
                <a16:creationId xmlns:a16="http://schemas.microsoft.com/office/drawing/2014/main" id="{CFAC0B60-9315-BCC0-859A-81BACA629700}"/>
              </a:ext>
            </a:extLst>
          </p:cNvPr>
          <p:cNvSpPr/>
          <p:nvPr/>
        </p:nvSpPr>
        <p:spPr>
          <a:xfrm>
            <a:off x="5445425" y="3466396"/>
            <a:ext cx="2543266" cy="436314"/>
          </a:xfrm>
          <a:custGeom>
            <a:avLst/>
            <a:gdLst>
              <a:gd name="connsiteX0" fmla="*/ 0 w 1992994"/>
              <a:gd name="connsiteY0" fmla="*/ 0 h 1707515"/>
              <a:gd name="connsiteX1" fmla="*/ 1992994 w 1992994"/>
              <a:gd name="connsiteY1" fmla="*/ 0 h 1707515"/>
              <a:gd name="connsiteX2" fmla="*/ 1992994 w 1992994"/>
              <a:gd name="connsiteY2" fmla="*/ 1707515 h 1707515"/>
              <a:gd name="connsiteX3" fmla="*/ 0 w 1992994"/>
              <a:gd name="connsiteY3" fmla="*/ 1707515 h 1707515"/>
              <a:gd name="connsiteX4" fmla="*/ 0 w 1992994"/>
              <a:gd name="connsiteY4" fmla="*/ 0 h 1707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2994" h="1707515">
                <a:moveTo>
                  <a:pt x="0" y="0"/>
                </a:moveTo>
                <a:lnTo>
                  <a:pt x="1992994" y="0"/>
                </a:lnTo>
                <a:lnTo>
                  <a:pt x="1992994" y="1707515"/>
                </a:lnTo>
                <a:lnTo>
                  <a:pt x="0" y="17075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t" anchorCtr="1">
            <a:noAutofit/>
          </a:bodyPr>
          <a:lstStyle/>
          <a:p>
            <a:pPr marL="0" marR="0" lvl="1" indent="0" algn="ctr" defTabSz="300038" rtl="0" eaLnBrk="1" fontAlgn="auto" latinLnBrk="0" hangingPunct="1">
              <a:lnSpc>
                <a:spcPct val="90000"/>
              </a:lnSpc>
              <a:spcBef>
                <a:spcPct val="0"/>
              </a:spcBef>
              <a:spcAft>
                <a:spcPct val="15000"/>
              </a:spcAft>
              <a:buClrTx/>
              <a:buSzTx/>
              <a:buFontTx/>
              <a:buNone/>
              <a:tabLst/>
              <a:defRPr/>
            </a:pPr>
            <a:r>
              <a:rPr kumimoji="0" lang="en-AU" sz="800" b="0" i="0" u="none" strike="noStrike" kern="1200" cap="none" spc="0" normalizeH="0" baseline="0" noProof="0">
                <a:ln>
                  <a:noFill/>
                </a:ln>
                <a:solidFill>
                  <a:srgbClr val="00254A"/>
                </a:solidFill>
                <a:effectLst/>
                <a:uLnTx/>
                <a:uFillTx/>
                <a:latin typeface="Calibri" panose="020F0502020204030204"/>
                <a:ea typeface="Gadugi" panose="020B0502040204020203" pitchFamily="34" charset="0"/>
                <a:cs typeface="+mn-cs"/>
              </a:rPr>
              <a:t>Promotion and campaign of CPP to students</a:t>
            </a:r>
          </a:p>
        </p:txBody>
      </p:sp>
      <p:sp>
        <p:nvSpPr>
          <p:cNvPr id="5" name="TextBox 4">
            <a:extLst>
              <a:ext uri="{FF2B5EF4-FFF2-40B4-BE49-F238E27FC236}">
                <a16:creationId xmlns:a16="http://schemas.microsoft.com/office/drawing/2014/main" id="{7CD912EC-F121-A52C-4305-727F11198940}"/>
              </a:ext>
            </a:extLst>
          </p:cNvPr>
          <p:cNvSpPr txBox="1"/>
          <p:nvPr/>
        </p:nvSpPr>
        <p:spPr>
          <a:xfrm>
            <a:off x="1043608" y="312266"/>
            <a:ext cx="7151992" cy="492443"/>
          </a:xfrm>
          <a:prstGeom prst="rect">
            <a:avLst/>
          </a:prstGeom>
          <a:noFill/>
        </p:spPr>
        <p:txBody>
          <a:bodyPr wrap="square">
            <a:spAutoFit/>
          </a:bodyPr>
          <a:lstStyle/>
          <a:p>
            <a:r>
              <a:rPr kumimoji="0" lang="en-AU" sz="2600" b="1" i="0" u="none" strike="noStrike" kern="1200" cap="none" spc="0" normalizeH="0" baseline="0" noProof="0" dirty="0">
                <a:ln>
                  <a:noFill/>
                </a:ln>
                <a:solidFill>
                  <a:schemeClr val="accent1"/>
                </a:solidFill>
                <a:effectLst/>
                <a:uLnTx/>
                <a:uFillTx/>
                <a:ea typeface="Times New Roman" panose="02020603050405020304" pitchFamily="18" charset="0"/>
                <a:cs typeface="Aptos" panose="020B0004020202020204" pitchFamily="34" charset="0"/>
              </a:rPr>
              <a:t>Commonwealth Prac Payment: Indicative timeline</a:t>
            </a:r>
            <a:endParaRPr lang="en-AU" sz="2600" dirty="0"/>
          </a:p>
        </p:txBody>
      </p:sp>
    </p:spTree>
    <p:extLst>
      <p:ext uri="{BB962C8B-B14F-4D97-AF65-F5344CB8AC3E}">
        <p14:creationId xmlns:p14="http://schemas.microsoft.com/office/powerpoint/2010/main" val="968777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FAAF0-DCCF-7555-4D34-4E7B08A9BF67}"/>
              </a:ext>
            </a:extLst>
          </p:cNvPr>
          <p:cNvSpPr>
            <a:spLocks noGrp="1"/>
          </p:cNvSpPr>
          <p:nvPr>
            <p:ph type="title"/>
          </p:nvPr>
        </p:nvSpPr>
        <p:spPr>
          <a:xfrm>
            <a:off x="625252" y="701923"/>
            <a:ext cx="7715200" cy="993775"/>
          </a:xfrm>
        </p:spPr>
        <p:txBody>
          <a:bodyPr>
            <a:normAutofit/>
          </a:bodyPr>
          <a:lstStyle/>
          <a:p>
            <a:pPr algn="ctr"/>
            <a:r>
              <a:rPr kumimoji="0" lang="en-AU" sz="2600" b="1" i="0" u="none" strike="noStrike" kern="1200" cap="none" spc="0" normalizeH="0" baseline="0" noProof="0" dirty="0">
                <a:ln>
                  <a:noFill/>
                </a:ln>
                <a:solidFill>
                  <a:schemeClr val="accent1"/>
                </a:solidFill>
                <a:effectLst/>
                <a:uLnTx/>
                <a:uFillTx/>
                <a:ea typeface="Times New Roman" panose="02020603050405020304" pitchFamily="18" charset="0"/>
                <a:cs typeface="Aptos" panose="020B0004020202020204" pitchFamily="34" charset="0"/>
              </a:rPr>
              <a:t>Commonwealth Prac Payment: </a:t>
            </a:r>
            <a:r>
              <a:rPr lang="en-US" sz="2600" b="1" dirty="0">
                <a:solidFill>
                  <a:schemeClr val="accent1"/>
                </a:solidFill>
                <a:ea typeface="Calibri"/>
                <a:cs typeface="Calibri"/>
              </a:rPr>
              <a:t>Further questions</a:t>
            </a:r>
            <a:endParaRPr lang="en-US" sz="2600" b="1" dirty="0">
              <a:solidFill>
                <a:schemeClr val="accent1"/>
              </a:solidFill>
            </a:endParaRPr>
          </a:p>
        </p:txBody>
      </p:sp>
      <p:sp>
        <p:nvSpPr>
          <p:cNvPr id="3" name="Content Placeholder 2">
            <a:extLst>
              <a:ext uri="{FF2B5EF4-FFF2-40B4-BE49-F238E27FC236}">
                <a16:creationId xmlns:a16="http://schemas.microsoft.com/office/drawing/2014/main" id="{50B25FE4-E3B1-531B-AE03-8815EF5BC990}"/>
              </a:ext>
            </a:extLst>
          </p:cNvPr>
          <p:cNvSpPr>
            <a:spLocks noGrp="1"/>
          </p:cNvSpPr>
          <p:nvPr>
            <p:ph idx="1"/>
          </p:nvPr>
        </p:nvSpPr>
        <p:spPr>
          <a:xfrm>
            <a:off x="803548" y="1342975"/>
            <a:ext cx="7886700" cy="3024371"/>
          </a:xfrm>
        </p:spPr>
        <p:txBody>
          <a:bodyPr vert="horz" lIns="0" tIns="0" rIns="0" bIns="0" rtlCol="0" anchor="t">
            <a:normAutofit/>
          </a:bodyPr>
          <a:lstStyle/>
          <a:p>
            <a:pPr marL="0" indent="0">
              <a:buNone/>
            </a:pPr>
            <a:endParaRPr lang="en-US" dirty="0">
              <a:ea typeface="Calibri"/>
              <a:cs typeface="Calibri"/>
            </a:endParaRPr>
          </a:p>
          <a:p>
            <a:pPr marL="0" indent="0">
              <a:buNone/>
            </a:pPr>
            <a:endParaRPr lang="en-US" dirty="0">
              <a:ea typeface="Calibri"/>
              <a:cs typeface="Calibri"/>
            </a:endParaRPr>
          </a:p>
          <a:p>
            <a:pPr marL="0" indent="0">
              <a:buNone/>
            </a:pPr>
            <a:r>
              <a:rPr lang="en-US" dirty="0">
                <a:ea typeface="Calibri"/>
                <a:cs typeface="Calibri"/>
              </a:rPr>
              <a:t>                  </a:t>
            </a:r>
            <a:r>
              <a:rPr lang="en-US" dirty="0">
                <a:ea typeface="Calibri"/>
                <a:cs typeface="Calibri"/>
                <a:hlinkClick r:id="rId2"/>
              </a:rPr>
              <a:t>CommonwealthPracPayment@education.gov.au</a:t>
            </a:r>
            <a:r>
              <a:rPr lang="en-US" dirty="0">
                <a:ea typeface="Calibri"/>
                <a:cs typeface="Calibri"/>
              </a:rPr>
              <a:t> </a:t>
            </a:r>
          </a:p>
        </p:txBody>
      </p:sp>
    </p:spTree>
    <p:extLst>
      <p:ext uri="{BB962C8B-B14F-4D97-AF65-F5344CB8AC3E}">
        <p14:creationId xmlns:p14="http://schemas.microsoft.com/office/powerpoint/2010/main" val="4120290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FFC6569-E3C7-3501-7BFC-5656E27DD66A}"/>
              </a:ext>
            </a:extLst>
          </p:cNvPr>
          <p:cNvSpPr>
            <a:spLocks noGrp="1"/>
          </p:cNvSpPr>
          <p:nvPr>
            <p:ph type="title"/>
          </p:nvPr>
        </p:nvSpPr>
        <p:spPr>
          <a:xfrm>
            <a:off x="678395" y="100892"/>
            <a:ext cx="7787209" cy="993775"/>
          </a:xfrm>
        </p:spPr>
        <p:txBody>
          <a:bodyPr>
            <a:normAutofit/>
          </a:bodyPr>
          <a:lstStyle/>
          <a:p>
            <a:pPr algn="ctr"/>
            <a:r>
              <a:rPr lang="en-AU" sz="2600" b="1" dirty="0">
                <a:solidFill>
                  <a:schemeClr val="accent1"/>
                </a:solidFill>
              </a:rPr>
              <a:t>Tertiary Access Payment Stakeholder Content Kit</a:t>
            </a:r>
          </a:p>
        </p:txBody>
      </p:sp>
      <p:sp>
        <p:nvSpPr>
          <p:cNvPr id="2" name="TextBox 1">
            <a:extLst>
              <a:ext uri="{FF2B5EF4-FFF2-40B4-BE49-F238E27FC236}">
                <a16:creationId xmlns:a16="http://schemas.microsoft.com/office/drawing/2014/main" id="{74BED540-5CEF-62C3-FDB7-E40D786F48FC}"/>
              </a:ext>
            </a:extLst>
          </p:cNvPr>
          <p:cNvSpPr txBox="1"/>
          <p:nvPr/>
        </p:nvSpPr>
        <p:spPr>
          <a:xfrm>
            <a:off x="457199" y="1094667"/>
            <a:ext cx="6137564" cy="303159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AU" sz="1600" dirty="0"/>
              <a:t>The Tertiary Access Payment (TAP) is a non-indexed, means-tested payment of up to $5,000 to school-leavers from regional or remote areas who need to relocate for full-time, higher-level tertiary education at a provider located at least 90 minutes by public transport from their family home.</a:t>
            </a:r>
          </a:p>
          <a:p>
            <a:pPr marL="285750" indent="-285750">
              <a:spcAft>
                <a:spcPts val="600"/>
              </a:spcAft>
              <a:buFont typeface="Arial" panose="020B0604020202020204" pitchFamily="34" charset="0"/>
              <a:buChar char="•"/>
            </a:pPr>
            <a:r>
              <a:rPr lang="en-AU" sz="1600" dirty="0"/>
              <a:t>TAP Stakeholder content kit contains text and images for social media, newsletters, and websites.</a:t>
            </a:r>
          </a:p>
          <a:p>
            <a:pPr marL="285750" indent="-285750">
              <a:spcAft>
                <a:spcPts val="600"/>
              </a:spcAft>
              <a:buFont typeface="Arial" panose="020B0604020202020204" pitchFamily="34" charset="0"/>
              <a:buChar char="•"/>
            </a:pPr>
            <a:r>
              <a:rPr lang="en-AU" sz="1600" dirty="0"/>
              <a:t>We encourage all stakeholders to review the kit and use the content in relevant communications with students.</a:t>
            </a:r>
          </a:p>
          <a:p>
            <a:pPr>
              <a:spcAft>
                <a:spcPts val="600"/>
              </a:spcAft>
            </a:pPr>
            <a:r>
              <a:rPr lang="en-AU" sz="1600" dirty="0">
                <a:hlinkClick r:id="rId2"/>
              </a:rPr>
              <a:t>www.education.gov.au/tertiary-access-payment/resources/shareable-content-tertiary-access-payments-resources</a:t>
            </a:r>
            <a:r>
              <a:rPr lang="en-AU" sz="1600" dirty="0"/>
              <a:t> </a:t>
            </a:r>
          </a:p>
        </p:txBody>
      </p:sp>
      <p:pic>
        <p:nvPicPr>
          <p:cNvPr id="4" name="Picture 3" descr="A group of people walking on grass&#10;&#10;Description automatically generated">
            <a:extLst>
              <a:ext uri="{FF2B5EF4-FFF2-40B4-BE49-F238E27FC236}">
                <a16:creationId xmlns:a16="http://schemas.microsoft.com/office/drawing/2014/main" id="{2752186C-627B-5F65-07FE-1BD470CA55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5703" y="1086074"/>
            <a:ext cx="1704079" cy="1704079"/>
          </a:xfrm>
          <a:prstGeom prst="rect">
            <a:avLst/>
          </a:prstGeom>
        </p:spPr>
      </p:pic>
      <p:pic>
        <p:nvPicPr>
          <p:cNvPr id="7" name="Picture 6" descr="A person sitting at a desk with a computer and a notepad&#10;&#10;Description automatically generated">
            <a:extLst>
              <a:ext uri="{FF2B5EF4-FFF2-40B4-BE49-F238E27FC236}">
                <a16:creationId xmlns:a16="http://schemas.microsoft.com/office/drawing/2014/main" id="{0B019A4A-AE6C-C819-F38A-54B93E7F06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5703" y="2931890"/>
            <a:ext cx="1704079" cy="1704079"/>
          </a:xfrm>
          <a:prstGeom prst="rect">
            <a:avLst/>
          </a:prstGeom>
        </p:spPr>
      </p:pic>
    </p:spTree>
    <p:extLst>
      <p:ext uri="{BB962C8B-B14F-4D97-AF65-F5344CB8AC3E}">
        <p14:creationId xmlns:p14="http://schemas.microsoft.com/office/powerpoint/2010/main" val="727214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012F0-4C66-4BE5-D262-9F15AB5AE473}"/>
              </a:ext>
            </a:extLst>
          </p:cNvPr>
          <p:cNvSpPr>
            <a:spLocks noGrp="1"/>
          </p:cNvSpPr>
          <p:nvPr>
            <p:ph type="title"/>
          </p:nvPr>
        </p:nvSpPr>
        <p:spPr>
          <a:xfrm>
            <a:off x="1389906" y="341733"/>
            <a:ext cx="6364188" cy="792238"/>
          </a:xfrm>
        </p:spPr>
        <p:txBody>
          <a:bodyPr>
            <a:normAutofit/>
          </a:bodyPr>
          <a:lstStyle/>
          <a:p>
            <a:pPr algn="ctr"/>
            <a:r>
              <a:rPr lang="en-AU" sz="2600" b="1" dirty="0">
                <a:solidFill>
                  <a:schemeClr val="accent1"/>
                </a:solidFill>
                <a:ea typeface="ADLaM Display" panose="020F0502020204030204" pitchFamily="2" charset="0"/>
                <a:cs typeface="ADLaM Display" panose="020F0502020204030204" pitchFamily="2" charset="0"/>
              </a:rPr>
              <a:t>StudyAssist Website Redesign</a:t>
            </a:r>
          </a:p>
        </p:txBody>
      </p:sp>
      <p:pic>
        <p:nvPicPr>
          <p:cNvPr id="5" name="Content Placeholder 4">
            <a:extLst>
              <a:ext uri="{FF2B5EF4-FFF2-40B4-BE49-F238E27FC236}">
                <a16:creationId xmlns:a16="http://schemas.microsoft.com/office/drawing/2014/main" id="{178C9D21-7526-DA4A-4022-1ED04C6E75A1}"/>
              </a:ext>
            </a:extLst>
          </p:cNvPr>
          <p:cNvPicPr>
            <a:picLocks noGrp="1" noChangeAspect="1"/>
          </p:cNvPicPr>
          <p:nvPr>
            <p:ph idx="1"/>
          </p:nvPr>
        </p:nvPicPr>
        <p:blipFill>
          <a:blip r:embed="rId2"/>
          <a:stretch>
            <a:fillRect/>
          </a:stretch>
        </p:blipFill>
        <p:spPr>
          <a:xfrm>
            <a:off x="758509" y="1133971"/>
            <a:ext cx="7626982" cy="3342313"/>
          </a:xfrm>
        </p:spPr>
      </p:pic>
    </p:spTree>
    <p:extLst>
      <p:ext uri="{BB962C8B-B14F-4D97-AF65-F5344CB8AC3E}">
        <p14:creationId xmlns:p14="http://schemas.microsoft.com/office/powerpoint/2010/main" val="3392085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97FFC-7C60-646F-5DB8-F66351151F28}"/>
              </a:ext>
            </a:extLst>
          </p:cNvPr>
          <p:cNvSpPr>
            <a:spLocks noGrp="1"/>
          </p:cNvSpPr>
          <p:nvPr>
            <p:ph type="title"/>
          </p:nvPr>
        </p:nvSpPr>
        <p:spPr>
          <a:xfrm>
            <a:off x="1389906" y="-128568"/>
            <a:ext cx="6364188" cy="992855"/>
          </a:xfrm>
        </p:spPr>
        <p:txBody>
          <a:bodyPr>
            <a:normAutofit/>
          </a:bodyPr>
          <a:lstStyle/>
          <a:p>
            <a:pPr algn="ctr"/>
            <a:r>
              <a:rPr lang="en-AU" sz="2600" b="1" dirty="0" err="1">
                <a:solidFill>
                  <a:schemeClr val="accent1"/>
                </a:solidFill>
              </a:rPr>
              <a:t>StudyAssist</a:t>
            </a:r>
            <a:r>
              <a:rPr lang="en-AU" sz="2600" b="1" dirty="0">
                <a:solidFill>
                  <a:schemeClr val="accent1"/>
                </a:solidFill>
              </a:rPr>
              <a:t> Homepage</a:t>
            </a:r>
          </a:p>
        </p:txBody>
      </p:sp>
      <p:pic>
        <p:nvPicPr>
          <p:cNvPr id="15" name="Picture 14">
            <a:extLst>
              <a:ext uri="{FF2B5EF4-FFF2-40B4-BE49-F238E27FC236}">
                <a16:creationId xmlns:a16="http://schemas.microsoft.com/office/drawing/2014/main" id="{4A55D5C8-7C3E-C6B0-5419-8379B1C3BA27}"/>
              </a:ext>
            </a:extLst>
          </p:cNvPr>
          <p:cNvPicPr>
            <a:picLocks noChangeAspect="1"/>
          </p:cNvPicPr>
          <p:nvPr/>
        </p:nvPicPr>
        <p:blipFill>
          <a:blip r:embed="rId2"/>
          <a:stretch>
            <a:fillRect/>
          </a:stretch>
        </p:blipFill>
        <p:spPr>
          <a:xfrm>
            <a:off x="5004048" y="3223080"/>
            <a:ext cx="3575002" cy="1440071"/>
          </a:xfrm>
          <a:prstGeom prst="rect">
            <a:avLst/>
          </a:prstGeom>
        </p:spPr>
      </p:pic>
      <p:pic>
        <p:nvPicPr>
          <p:cNvPr id="17" name="Picture 16">
            <a:extLst>
              <a:ext uri="{FF2B5EF4-FFF2-40B4-BE49-F238E27FC236}">
                <a16:creationId xmlns:a16="http://schemas.microsoft.com/office/drawing/2014/main" id="{1B8C3ED8-E4B5-7D12-A59B-E6FCB400A0B5}"/>
              </a:ext>
            </a:extLst>
          </p:cNvPr>
          <p:cNvPicPr>
            <a:picLocks noChangeAspect="1"/>
          </p:cNvPicPr>
          <p:nvPr/>
        </p:nvPicPr>
        <p:blipFill>
          <a:blip r:embed="rId3"/>
          <a:stretch>
            <a:fillRect/>
          </a:stretch>
        </p:blipFill>
        <p:spPr>
          <a:xfrm>
            <a:off x="5292080" y="1771130"/>
            <a:ext cx="3419872" cy="1182813"/>
          </a:xfrm>
          <a:prstGeom prst="rect">
            <a:avLst/>
          </a:prstGeom>
        </p:spPr>
      </p:pic>
      <p:pic>
        <p:nvPicPr>
          <p:cNvPr id="19" name="Picture 18">
            <a:extLst>
              <a:ext uri="{FF2B5EF4-FFF2-40B4-BE49-F238E27FC236}">
                <a16:creationId xmlns:a16="http://schemas.microsoft.com/office/drawing/2014/main" id="{0A5089FB-6E5D-D5B1-CBC0-D7275B3BFBC2}"/>
              </a:ext>
            </a:extLst>
          </p:cNvPr>
          <p:cNvPicPr>
            <a:picLocks noChangeAspect="1"/>
          </p:cNvPicPr>
          <p:nvPr/>
        </p:nvPicPr>
        <p:blipFill>
          <a:blip r:embed="rId4"/>
          <a:stretch>
            <a:fillRect/>
          </a:stretch>
        </p:blipFill>
        <p:spPr>
          <a:xfrm>
            <a:off x="967560" y="3582243"/>
            <a:ext cx="3244400" cy="1298231"/>
          </a:xfrm>
          <a:prstGeom prst="rect">
            <a:avLst/>
          </a:prstGeom>
        </p:spPr>
      </p:pic>
      <p:pic>
        <p:nvPicPr>
          <p:cNvPr id="21" name="Picture 20">
            <a:extLst>
              <a:ext uri="{FF2B5EF4-FFF2-40B4-BE49-F238E27FC236}">
                <a16:creationId xmlns:a16="http://schemas.microsoft.com/office/drawing/2014/main" id="{65758439-FE1C-D776-8E99-8DAB3333475D}"/>
              </a:ext>
            </a:extLst>
          </p:cNvPr>
          <p:cNvPicPr>
            <a:picLocks noChangeAspect="1"/>
          </p:cNvPicPr>
          <p:nvPr/>
        </p:nvPicPr>
        <p:blipFill>
          <a:blip r:embed="rId5"/>
          <a:stretch>
            <a:fillRect/>
          </a:stretch>
        </p:blipFill>
        <p:spPr>
          <a:xfrm>
            <a:off x="93987" y="1671979"/>
            <a:ext cx="4766045" cy="1910264"/>
          </a:xfrm>
          <a:prstGeom prst="rect">
            <a:avLst/>
          </a:prstGeom>
        </p:spPr>
      </p:pic>
      <p:pic>
        <p:nvPicPr>
          <p:cNvPr id="23" name="Picture 22">
            <a:extLst>
              <a:ext uri="{FF2B5EF4-FFF2-40B4-BE49-F238E27FC236}">
                <a16:creationId xmlns:a16="http://schemas.microsoft.com/office/drawing/2014/main" id="{CEACC633-65D5-B3EA-8825-BD4ACAA6434E}"/>
              </a:ext>
            </a:extLst>
          </p:cNvPr>
          <p:cNvPicPr>
            <a:picLocks noChangeAspect="1"/>
          </p:cNvPicPr>
          <p:nvPr/>
        </p:nvPicPr>
        <p:blipFill>
          <a:blip r:embed="rId6"/>
          <a:stretch>
            <a:fillRect/>
          </a:stretch>
        </p:blipFill>
        <p:spPr>
          <a:xfrm>
            <a:off x="1259632" y="782312"/>
            <a:ext cx="6259941" cy="789172"/>
          </a:xfrm>
          <a:prstGeom prst="rect">
            <a:avLst/>
          </a:prstGeom>
        </p:spPr>
      </p:pic>
      <p:sp>
        <p:nvSpPr>
          <p:cNvPr id="24" name="Oval 23">
            <a:extLst>
              <a:ext uri="{FF2B5EF4-FFF2-40B4-BE49-F238E27FC236}">
                <a16:creationId xmlns:a16="http://schemas.microsoft.com/office/drawing/2014/main" id="{EE610EF4-B0D9-4504-41F6-AA00696076A2}"/>
              </a:ext>
            </a:extLst>
          </p:cNvPr>
          <p:cNvSpPr/>
          <p:nvPr/>
        </p:nvSpPr>
        <p:spPr>
          <a:xfrm>
            <a:off x="3275856" y="613004"/>
            <a:ext cx="360040" cy="39173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Oval 24">
            <a:extLst>
              <a:ext uri="{FF2B5EF4-FFF2-40B4-BE49-F238E27FC236}">
                <a16:creationId xmlns:a16="http://schemas.microsoft.com/office/drawing/2014/main" id="{2AEB19E8-4244-0688-0B27-1A86FEA21778}"/>
              </a:ext>
            </a:extLst>
          </p:cNvPr>
          <p:cNvSpPr/>
          <p:nvPr/>
        </p:nvSpPr>
        <p:spPr>
          <a:xfrm>
            <a:off x="5292080" y="580568"/>
            <a:ext cx="936104" cy="39173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502634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97FFC-7C60-646F-5DB8-F66351151F28}"/>
              </a:ext>
            </a:extLst>
          </p:cNvPr>
          <p:cNvSpPr>
            <a:spLocks noGrp="1"/>
          </p:cNvSpPr>
          <p:nvPr>
            <p:ph type="title"/>
          </p:nvPr>
        </p:nvSpPr>
        <p:spPr>
          <a:xfrm>
            <a:off x="1389906" y="40606"/>
            <a:ext cx="6364188" cy="992855"/>
          </a:xfrm>
        </p:spPr>
        <p:txBody>
          <a:bodyPr>
            <a:normAutofit/>
          </a:bodyPr>
          <a:lstStyle/>
          <a:p>
            <a:pPr algn="ctr"/>
            <a:r>
              <a:rPr lang="en-AU" sz="2600" b="1" dirty="0">
                <a:solidFill>
                  <a:schemeClr val="accent1"/>
                </a:solidFill>
              </a:rPr>
              <a:t>Provider Concierge Page</a:t>
            </a:r>
          </a:p>
        </p:txBody>
      </p:sp>
      <p:pic>
        <p:nvPicPr>
          <p:cNvPr id="5" name="Content Placeholder 4">
            <a:extLst>
              <a:ext uri="{FF2B5EF4-FFF2-40B4-BE49-F238E27FC236}">
                <a16:creationId xmlns:a16="http://schemas.microsoft.com/office/drawing/2014/main" id="{9F298EF5-9064-7B17-5449-22FFA36EC0CB}"/>
              </a:ext>
            </a:extLst>
          </p:cNvPr>
          <p:cNvPicPr>
            <a:picLocks noGrp="1" noChangeAspect="1"/>
          </p:cNvPicPr>
          <p:nvPr>
            <p:ph idx="1"/>
          </p:nvPr>
        </p:nvPicPr>
        <p:blipFill>
          <a:blip r:embed="rId2"/>
          <a:stretch>
            <a:fillRect/>
          </a:stretch>
        </p:blipFill>
        <p:spPr>
          <a:xfrm>
            <a:off x="352011" y="989955"/>
            <a:ext cx="5588141" cy="2156538"/>
          </a:xfrm>
        </p:spPr>
      </p:pic>
      <p:pic>
        <p:nvPicPr>
          <p:cNvPr id="7" name="Picture 6">
            <a:extLst>
              <a:ext uri="{FF2B5EF4-FFF2-40B4-BE49-F238E27FC236}">
                <a16:creationId xmlns:a16="http://schemas.microsoft.com/office/drawing/2014/main" id="{BCA62FE3-4A40-8649-2BA3-51C5E405EAAE}"/>
              </a:ext>
            </a:extLst>
          </p:cNvPr>
          <p:cNvPicPr>
            <a:picLocks noChangeAspect="1"/>
          </p:cNvPicPr>
          <p:nvPr/>
        </p:nvPicPr>
        <p:blipFill rotWithShape="1">
          <a:blip r:embed="rId3"/>
          <a:srcRect t="2464"/>
          <a:stretch/>
        </p:blipFill>
        <p:spPr>
          <a:xfrm>
            <a:off x="5940152" y="989954"/>
            <a:ext cx="3151079" cy="1556909"/>
          </a:xfrm>
          <a:prstGeom prst="rect">
            <a:avLst/>
          </a:prstGeom>
        </p:spPr>
      </p:pic>
      <p:pic>
        <p:nvPicPr>
          <p:cNvPr id="9" name="Picture 8">
            <a:extLst>
              <a:ext uri="{FF2B5EF4-FFF2-40B4-BE49-F238E27FC236}">
                <a16:creationId xmlns:a16="http://schemas.microsoft.com/office/drawing/2014/main" id="{13FBCAFF-1308-2F8B-DA4C-0ADFB3F14623}"/>
              </a:ext>
            </a:extLst>
          </p:cNvPr>
          <p:cNvPicPr>
            <a:picLocks noChangeAspect="1"/>
          </p:cNvPicPr>
          <p:nvPr/>
        </p:nvPicPr>
        <p:blipFill>
          <a:blip r:embed="rId4"/>
          <a:stretch>
            <a:fillRect/>
          </a:stretch>
        </p:blipFill>
        <p:spPr>
          <a:xfrm>
            <a:off x="3801569" y="3607180"/>
            <a:ext cx="3146695" cy="1199199"/>
          </a:xfrm>
          <a:prstGeom prst="rect">
            <a:avLst/>
          </a:prstGeom>
        </p:spPr>
      </p:pic>
      <p:pic>
        <p:nvPicPr>
          <p:cNvPr id="11" name="Picture 10">
            <a:extLst>
              <a:ext uri="{FF2B5EF4-FFF2-40B4-BE49-F238E27FC236}">
                <a16:creationId xmlns:a16="http://schemas.microsoft.com/office/drawing/2014/main" id="{551263FA-4830-66BB-703B-0240D3019377}"/>
              </a:ext>
            </a:extLst>
          </p:cNvPr>
          <p:cNvPicPr>
            <a:picLocks noChangeAspect="1"/>
          </p:cNvPicPr>
          <p:nvPr/>
        </p:nvPicPr>
        <p:blipFill>
          <a:blip r:embed="rId5"/>
          <a:stretch>
            <a:fillRect/>
          </a:stretch>
        </p:blipFill>
        <p:spPr>
          <a:xfrm>
            <a:off x="683568" y="3294211"/>
            <a:ext cx="3015495" cy="1199199"/>
          </a:xfrm>
          <a:prstGeom prst="rect">
            <a:avLst/>
          </a:prstGeom>
        </p:spPr>
      </p:pic>
      <p:pic>
        <p:nvPicPr>
          <p:cNvPr id="13" name="Picture 12">
            <a:extLst>
              <a:ext uri="{FF2B5EF4-FFF2-40B4-BE49-F238E27FC236}">
                <a16:creationId xmlns:a16="http://schemas.microsoft.com/office/drawing/2014/main" id="{A574DD0C-E353-17D3-3579-C932799AC182}"/>
              </a:ext>
            </a:extLst>
          </p:cNvPr>
          <p:cNvPicPr>
            <a:picLocks noChangeAspect="1"/>
          </p:cNvPicPr>
          <p:nvPr/>
        </p:nvPicPr>
        <p:blipFill>
          <a:blip r:embed="rId6"/>
          <a:stretch>
            <a:fillRect/>
          </a:stretch>
        </p:blipFill>
        <p:spPr>
          <a:xfrm>
            <a:off x="6181956" y="2683074"/>
            <a:ext cx="2801786" cy="1043185"/>
          </a:xfrm>
          <a:prstGeom prst="rect">
            <a:avLst/>
          </a:prstGeom>
        </p:spPr>
      </p:pic>
      <p:sp>
        <p:nvSpPr>
          <p:cNvPr id="3" name="Oval 2">
            <a:extLst>
              <a:ext uri="{FF2B5EF4-FFF2-40B4-BE49-F238E27FC236}">
                <a16:creationId xmlns:a16="http://schemas.microsoft.com/office/drawing/2014/main" id="{D0B3A864-28DC-D1EE-C49E-359A29E31F5E}"/>
              </a:ext>
            </a:extLst>
          </p:cNvPr>
          <p:cNvSpPr/>
          <p:nvPr/>
        </p:nvSpPr>
        <p:spPr>
          <a:xfrm>
            <a:off x="3303389" y="1205979"/>
            <a:ext cx="504056" cy="28803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008362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9099F-0D8D-D47A-94CC-61967970332F}"/>
              </a:ext>
            </a:extLst>
          </p:cNvPr>
          <p:cNvSpPr>
            <a:spLocks noGrp="1"/>
          </p:cNvSpPr>
          <p:nvPr>
            <p:ph type="title"/>
          </p:nvPr>
        </p:nvSpPr>
        <p:spPr>
          <a:xfrm>
            <a:off x="1217492" y="-23806"/>
            <a:ext cx="6752119" cy="992855"/>
          </a:xfrm>
        </p:spPr>
        <p:txBody>
          <a:bodyPr anchor="ctr">
            <a:normAutofit/>
          </a:bodyPr>
          <a:lstStyle/>
          <a:p>
            <a:pPr algn="ctr"/>
            <a:r>
              <a:rPr lang="en-AU" sz="2600" b="1" dirty="0">
                <a:solidFill>
                  <a:schemeClr val="accent1"/>
                </a:solidFill>
              </a:rPr>
              <a:t>User Testing Progression: Round 1 to 4</a:t>
            </a:r>
          </a:p>
        </p:txBody>
      </p:sp>
      <p:pic>
        <p:nvPicPr>
          <p:cNvPr id="7" name="Content Placeholder 4">
            <a:extLst>
              <a:ext uri="{FF2B5EF4-FFF2-40B4-BE49-F238E27FC236}">
                <a16:creationId xmlns:a16="http://schemas.microsoft.com/office/drawing/2014/main" id="{FDF18359-F25A-8975-02FC-3FE9E40C49F4}"/>
              </a:ext>
            </a:extLst>
          </p:cNvPr>
          <p:cNvPicPr>
            <a:picLocks noGrp="1" noChangeAspect="1"/>
          </p:cNvPicPr>
          <p:nvPr>
            <p:ph idx="1"/>
          </p:nvPr>
        </p:nvPicPr>
        <p:blipFill>
          <a:blip r:embed="rId2"/>
          <a:stretch>
            <a:fillRect/>
          </a:stretch>
        </p:blipFill>
        <p:spPr>
          <a:xfrm>
            <a:off x="352687" y="719371"/>
            <a:ext cx="8481730" cy="3942992"/>
          </a:xfrm>
          <a:noFill/>
        </p:spPr>
      </p:pic>
    </p:spTree>
    <p:extLst>
      <p:ext uri="{BB962C8B-B14F-4D97-AF65-F5344CB8AC3E}">
        <p14:creationId xmlns:p14="http://schemas.microsoft.com/office/powerpoint/2010/main" val="3199087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7D7DD4-2288-CE23-7690-0F89EF23E615}"/>
              </a:ext>
            </a:extLst>
          </p:cNvPr>
          <p:cNvSpPr>
            <a:spLocks noGrp="1"/>
          </p:cNvSpPr>
          <p:nvPr>
            <p:ph type="title"/>
          </p:nvPr>
        </p:nvSpPr>
        <p:spPr/>
        <p:txBody>
          <a:bodyPr/>
          <a:lstStyle/>
          <a:p>
            <a:endParaRPr lang="en-AU"/>
          </a:p>
        </p:txBody>
      </p:sp>
      <p:graphicFrame>
        <p:nvGraphicFramePr>
          <p:cNvPr id="8" name="Table 7">
            <a:extLst>
              <a:ext uri="{FF2B5EF4-FFF2-40B4-BE49-F238E27FC236}">
                <a16:creationId xmlns:a16="http://schemas.microsoft.com/office/drawing/2014/main" id="{6B7AF488-15F7-5976-0DD7-2905D096F556}"/>
              </a:ext>
            </a:extLst>
          </p:cNvPr>
          <p:cNvGraphicFramePr>
            <a:graphicFrameLocks noGrp="1"/>
          </p:cNvGraphicFramePr>
          <p:nvPr/>
        </p:nvGraphicFramePr>
        <p:xfrm>
          <a:off x="179512" y="231915"/>
          <a:ext cx="8762770" cy="4734462"/>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1242448094"/>
                    </a:ext>
                  </a:extLst>
                </a:gridCol>
                <a:gridCol w="1368152">
                  <a:extLst>
                    <a:ext uri="{9D8B030D-6E8A-4147-A177-3AD203B41FA5}">
                      <a16:colId xmlns:a16="http://schemas.microsoft.com/office/drawing/2014/main" val="3367518385"/>
                    </a:ext>
                  </a:extLst>
                </a:gridCol>
                <a:gridCol w="2085348">
                  <a:extLst>
                    <a:ext uri="{9D8B030D-6E8A-4147-A177-3AD203B41FA5}">
                      <a16:colId xmlns:a16="http://schemas.microsoft.com/office/drawing/2014/main" val="1707681258"/>
                    </a:ext>
                  </a:extLst>
                </a:gridCol>
                <a:gridCol w="2163124">
                  <a:extLst>
                    <a:ext uri="{9D8B030D-6E8A-4147-A177-3AD203B41FA5}">
                      <a16:colId xmlns:a16="http://schemas.microsoft.com/office/drawing/2014/main" val="1823190654"/>
                    </a:ext>
                  </a:extLst>
                </a:gridCol>
                <a:gridCol w="2426066">
                  <a:extLst>
                    <a:ext uri="{9D8B030D-6E8A-4147-A177-3AD203B41FA5}">
                      <a16:colId xmlns:a16="http://schemas.microsoft.com/office/drawing/2014/main" val="1298076674"/>
                    </a:ext>
                  </a:extLst>
                </a:gridCol>
              </a:tblGrid>
              <a:tr h="287685">
                <a:tc>
                  <a:txBody>
                    <a:bodyPr/>
                    <a:lstStyle/>
                    <a:p>
                      <a:r>
                        <a:rPr lang="en-AU" sz="1200" dirty="0">
                          <a:latin typeface="+mn-lt"/>
                        </a:rPr>
                        <a:t>Item</a:t>
                      </a:r>
                    </a:p>
                  </a:txBody>
                  <a:tcPr/>
                </a:tc>
                <a:tc>
                  <a:txBody>
                    <a:bodyPr/>
                    <a:lstStyle/>
                    <a:p>
                      <a:r>
                        <a:rPr lang="en-AU" sz="1200">
                          <a:latin typeface="+mn-lt"/>
                        </a:rPr>
                        <a:t>Speaker</a:t>
                      </a:r>
                      <a:endParaRPr lang="en-AU" sz="1200" dirty="0">
                        <a:latin typeface="+mn-lt"/>
                      </a:endParaRPr>
                    </a:p>
                  </a:txBody>
                  <a:tcPr/>
                </a:tc>
                <a:tc>
                  <a:txBody>
                    <a:bodyPr/>
                    <a:lstStyle/>
                    <a:p>
                      <a:r>
                        <a:rPr lang="en-AU" sz="1200">
                          <a:latin typeface="+mn-lt"/>
                        </a:rPr>
                        <a:t>Representing</a:t>
                      </a:r>
                      <a:endParaRPr lang="en-AU" sz="1200" dirty="0">
                        <a:latin typeface="+mn-lt"/>
                      </a:endParaRPr>
                    </a:p>
                  </a:txBody>
                  <a:tcPr/>
                </a:tc>
                <a:tc gridSpan="2">
                  <a:txBody>
                    <a:bodyPr/>
                    <a:lstStyle/>
                    <a:p>
                      <a:r>
                        <a:rPr lang="en-AU" sz="1200" dirty="0">
                          <a:latin typeface="+mn-lt"/>
                        </a:rPr>
                        <a:t>Agenda Item</a:t>
                      </a:r>
                    </a:p>
                  </a:txBody>
                  <a:tcPr/>
                </a:tc>
                <a:tc hMerge="1">
                  <a:txBody>
                    <a:bodyPr/>
                    <a:lstStyle/>
                    <a:p>
                      <a:endParaRPr lang="en-AU"/>
                    </a:p>
                  </a:txBody>
                  <a:tcPr/>
                </a:tc>
                <a:extLst>
                  <a:ext uri="{0D108BD9-81ED-4DB2-BD59-A6C34878D82A}">
                    <a16:rowId xmlns:a16="http://schemas.microsoft.com/office/drawing/2014/main" val="1792238371"/>
                  </a:ext>
                </a:extLst>
              </a:tr>
              <a:tr h="281947">
                <a:tc>
                  <a:txBody>
                    <a:bodyPr/>
                    <a:lstStyle/>
                    <a:p>
                      <a:r>
                        <a:rPr lang="en-AU" sz="1150" b="0" dirty="0">
                          <a:latin typeface="+mn-lt"/>
                        </a:rPr>
                        <a:t>Item 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dirty="0">
                          <a:latin typeface="+mn-lt"/>
                        </a:rPr>
                        <a:t>Kellie McInnes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dirty="0">
                          <a:latin typeface="+mn-lt"/>
                        </a:rPr>
                        <a:t>MC</a:t>
                      </a: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dirty="0">
                          <a:latin typeface="+mn-lt"/>
                        </a:rPr>
                        <a:t>Welcome, housekeeping and introduction</a:t>
                      </a:r>
                    </a:p>
                  </a:txBody>
                  <a:tcPr/>
                </a:tc>
                <a:tc hMerge="1">
                  <a:txBody>
                    <a:bodyPr/>
                    <a:lstStyle/>
                    <a:p>
                      <a:endParaRPr lang="en-AU"/>
                    </a:p>
                  </a:txBody>
                  <a:tcPr/>
                </a:tc>
                <a:extLst>
                  <a:ext uri="{0D108BD9-81ED-4DB2-BD59-A6C34878D82A}">
                    <a16:rowId xmlns:a16="http://schemas.microsoft.com/office/drawing/2014/main" val="2590566024"/>
                  </a:ext>
                </a:extLst>
              </a:tr>
              <a:tr h="270762">
                <a:tc gridSpan="5">
                  <a:txBody>
                    <a:bodyPr/>
                    <a:lstStyle/>
                    <a:p>
                      <a:pPr algn="ctr"/>
                      <a:r>
                        <a:rPr lang="en-AU" sz="1200" b="1" u="none" dirty="0">
                          <a:latin typeface="+mn-lt"/>
                        </a:rPr>
                        <a:t>Policy updates</a:t>
                      </a:r>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951446196"/>
                  </a:ext>
                </a:extLst>
              </a:tr>
              <a:tr h="270762">
                <a:tc>
                  <a:txBody>
                    <a:bodyPr/>
                    <a:lstStyle/>
                    <a:p>
                      <a:r>
                        <a:rPr lang="en-AU" sz="1150" b="0" dirty="0">
                          <a:latin typeface="+mn-lt"/>
                        </a:rPr>
                        <a:t>Item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kern="1200">
                          <a:solidFill>
                            <a:schemeClr val="dk1"/>
                          </a:solidFill>
                          <a:latin typeface="+mn-lt"/>
                          <a:ea typeface="+mn-ea"/>
                          <a:cs typeface="+mn-cs"/>
                        </a:rPr>
                        <a:t>Phil Hawkins</a:t>
                      </a:r>
                      <a:endParaRPr lang="en-AU" sz="1150" b="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AU" sz="1150" b="0">
                          <a:latin typeface="+mn-lt"/>
                        </a:rPr>
                        <a:t> HELP Policy Team</a:t>
                      </a:r>
                      <a:endParaRPr lang="en-AU" sz="1150" b="0" kern="1200" dirty="0">
                        <a:solidFill>
                          <a:schemeClr val="dk1"/>
                        </a:solidFill>
                        <a:latin typeface="+mn-lt"/>
                        <a:ea typeface="+mn-ea"/>
                        <a:cs typeface="+mn-cs"/>
                      </a:endParaRPr>
                    </a:p>
                  </a:txBody>
                  <a:tcPr marL="68580" marR="68580" marT="0" marB="0"/>
                </a:tc>
                <a:tc gridSpan="2">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AU" sz="1150" b="0" i="0" kern="1200">
                          <a:solidFill>
                            <a:schemeClr val="dk1"/>
                          </a:solidFill>
                          <a:effectLst/>
                          <a:latin typeface="+mn-lt"/>
                          <a:ea typeface="+mn-ea"/>
                          <a:cs typeface="+mn-cs"/>
                        </a:rPr>
                        <a:t>Introduction of the Universities Accord (Student Support and Other Measures) Bill. </a:t>
                      </a:r>
                      <a:endParaRPr lang="en-AU" sz="1150" b="0" kern="1200" dirty="0">
                        <a:solidFill>
                          <a:schemeClr val="dk1"/>
                        </a:solidFill>
                        <a:latin typeface="+mn-lt"/>
                        <a:ea typeface="+mn-ea"/>
                        <a:cs typeface="+mn-cs"/>
                      </a:endParaRPr>
                    </a:p>
                  </a:txBody>
                  <a:tcPr/>
                </a:tc>
                <a:tc hMerge="1">
                  <a:txBody>
                    <a:bodyPr/>
                    <a:lstStyle/>
                    <a:p>
                      <a:endParaRPr lang="en-AU"/>
                    </a:p>
                  </a:txBody>
                  <a:tcPr/>
                </a:tc>
                <a:extLst>
                  <a:ext uri="{0D108BD9-81ED-4DB2-BD59-A6C34878D82A}">
                    <a16:rowId xmlns:a16="http://schemas.microsoft.com/office/drawing/2014/main" val="3143428996"/>
                  </a:ext>
                </a:extLst>
              </a:tr>
              <a:tr h="270762">
                <a:tc>
                  <a:txBody>
                    <a:bodyPr/>
                    <a:lstStyle/>
                    <a:p>
                      <a:r>
                        <a:rPr lang="en-AU" sz="1150" b="0" dirty="0">
                          <a:latin typeface="+mn-lt"/>
                        </a:rPr>
                        <a:t>Item 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latin typeface="+mn-lt"/>
                        </a:rPr>
                        <a:t>Craig Nightingale </a:t>
                      </a:r>
                      <a:endParaRPr lang="en-AU" sz="115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kern="1200">
                          <a:solidFill>
                            <a:schemeClr val="dk1"/>
                          </a:solidFill>
                          <a:latin typeface="+mn-lt"/>
                          <a:ea typeface="+mn-ea"/>
                          <a:cs typeface="+mn-cs"/>
                        </a:rPr>
                        <a:t>Workforce Programs Team</a:t>
                      </a:r>
                      <a:endParaRPr lang="en-AU" sz="1150" b="0" kern="1200" dirty="0">
                        <a:solidFill>
                          <a:schemeClr val="dk1"/>
                        </a:solidFill>
                        <a:latin typeface="+mn-lt"/>
                        <a:ea typeface="+mn-ea"/>
                        <a:cs typeface="+mn-cs"/>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kern="1200">
                          <a:solidFill>
                            <a:schemeClr val="dk1"/>
                          </a:solidFill>
                          <a:effectLst/>
                          <a:latin typeface="+mn-lt"/>
                          <a:ea typeface="+mn-ea"/>
                          <a:cs typeface="+mn-cs"/>
                        </a:rPr>
                        <a:t>FEE-FREE Uni Ready courses</a:t>
                      </a:r>
                      <a:endParaRPr lang="en-AU" sz="1150" b="0" kern="1200" dirty="0">
                        <a:solidFill>
                          <a:schemeClr val="dk1"/>
                        </a:solidFill>
                        <a:latin typeface="+mn-lt"/>
                        <a:ea typeface="+mn-ea"/>
                        <a:cs typeface="+mn-cs"/>
                      </a:endParaRPr>
                    </a:p>
                  </a:txBody>
                  <a:tcPr/>
                </a:tc>
                <a:tc hMerge="1">
                  <a:txBody>
                    <a:bodyPr/>
                    <a:lstStyle/>
                    <a:p>
                      <a:endParaRPr lang="en-AU"/>
                    </a:p>
                  </a:txBody>
                  <a:tcPr/>
                </a:tc>
                <a:extLst>
                  <a:ext uri="{0D108BD9-81ED-4DB2-BD59-A6C34878D82A}">
                    <a16:rowId xmlns:a16="http://schemas.microsoft.com/office/drawing/2014/main" val="2142079201"/>
                  </a:ext>
                </a:extLst>
              </a:tr>
              <a:tr h="2707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dirty="0">
                          <a:latin typeface="+mn-lt"/>
                        </a:rPr>
                        <a:t>Item 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kern="1200">
                          <a:solidFill>
                            <a:schemeClr val="dk1"/>
                          </a:solidFill>
                          <a:latin typeface="+mn-lt"/>
                          <a:ea typeface="+mn-ea"/>
                          <a:cs typeface="+mn-cs"/>
                        </a:rPr>
                        <a:t>Libby Beattie</a:t>
                      </a:r>
                      <a:endParaRPr lang="en-AU" sz="1150" b="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i="0" kern="1200" dirty="0">
                          <a:solidFill>
                            <a:schemeClr val="dk1"/>
                          </a:solidFill>
                          <a:effectLst/>
                          <a:latin typeface="+mn-lt"/>
                          <a:ea typeface="+mn-ea"/>
                          <a:cs typeface="+mn-cs"/>
                        </a:rPr>
                        <a:t>Regional University Study Hubs Team</a:t>
                      </a:r>
                      <a:endParaRPr lang="en-AU" sz="1150" b="0" kern="1200" dirty="0">
                        <a:solidFill>
                          <a:schemeClr val="dk1"/>
                        </a:solidFill>
                        <a:latin typeface="+mn-lt"/>
                        <a:ea typeface="+mn-ea"/>
                        <a:cs typeface="+mn-cs"/>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i="0" kern="1200">
                          <a:solidFill>
                            <a:schemeClr val="dk1"/>
                          </a:solidFill>
                          <a:effectLst/>
                          <a:latin typeface="+mn-lt"/>
                          <a:ea typeface="+mn-ea"/>
                          <a:cs typeface="+mn-cs"/>
                        </a:rPr>
                        <a:t>Regional University Study Hubs </a:t>
                      </a:r>
                      <a:endParaRPr lang="en-AU" sz="1150" b="0" kern="1200" dirty="0">
                        <a:solidFill>
                          <a:schemeClr val="dk1"/>
                        </a:solidFill>
                        <a:latin typeface="+mn-lt"/>
                        <a:ea typeface="+mn-ea"/>
                        <a:cs typeface="+mn-cs"/>
                      </a:endParaRPr>
                    </a:p>
                  </a:txBody>
                  <a:tcPr/>
                </a:tc>
                <a:tc hMerge="1">
                  <a:txBody>
                    <a:bodyPr/>
                    <a:lstStyle/>
                    <a:p>
                      <a:endParaRPr lang="en-AU"/>
                    </a:p>
                  </a:txBody>
                  <a:tcPr/>
                </a:tc>
                <a:extLst>
                  <a:ext uri="{0D108BD9-81ED-4DB2-BD59-A6C34878D82A}">
                    <a16:rowId xmlns:a16="http://schemas.microsoft.com/office/drawing/2014/main" val="3606393296"/>
                  </a:ext>
                </a:extLst>
              </a:tr>
              <a:tr h="2707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dirty="0">
                          <a:latin typeface="+mn-lt"/>
                        </a:rPr>
                        <a:t>Item 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kern="1200">
                          <a:solidFill>
                            <a:schemeClr val="dk1"/>
                          </a:solidFill>
                          <a:latin typeface="+mn-lt"/>
                          <a:ea typeface="+mn-ea"/>
                          <a:cs typeface="+mn-cs"/>
                        </a:rPr>
                        <a:t>Eric Bennett</a:t>
                      </a:r>
                      <a:endParaRPr lang="en-AU" sz="1150" b="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kern="1200">
                          <a:solidFill>
                            <a:schemeClr val="dk1"/>
                          </a:solidFill>
                          <a:latin typeface="+mn-lt"/>
                          <a:ea typeface="+mn-ea"/>
                          <a:cs typeface="+mn-cs"/>
                        </a:rPr>
                        <a:t>Modelling and Payments Team</a:t>
                      </a:r>
                      <a:endParaRPr lang="en-AU" sz="1150" b="0" kern="1200" dirty="0">
                        <a:solidFill>
                          <a:schemeClr val="dk1"/>
                        </a:solidFill>
                        <a:latin typeface="+mn-lt"/>
                        <a:ea typeface="+mn-ea"/>
                        <a:cs typeface="+mn-cs"/>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kern="1200">
                          <a:solidFill>
                            <a:schemeClr val="dk1"/>
                          </a:solidFill>
                          <a:latin typeface="+mn-lt"/>
                          <a:ea typeface="+mn-ea"/>
                          <a:cs typeface="+mn-cs"/>
                        </a:rPr>
                        <a:t>University course closures </a:t>
                      </a:r>
                      <a:endParaRPr lang="en-AU" sz="1150" b="0" kern="1200" dirty="0">
                        <a:solidFill>
                          <a:schemeClr val="dk1"/>
                        </a:solidFill>
                        <a:latin typeface="+mn-lt"/>
                        <a:ea typeface="+mn-ea"/>
                        <a:cs typeface="+mn-cs"/>
                      </a:endParaRPr>
                    </a:p>
                  </a:txBody>
                  <a:tcPr/>
                </a:tc>
                <a:tc hMerge="1">
                  <a:txBody>
                    <a:bodyPr/>
                    <a:lstStyle/>
                    <a:p>
                      <a:endParaRPr lang="en-AU"/>
                    </a:p>
                  </a:txBody>
                  <a:tcPr/>
                </a:tc>
                <a:extLst>
                  <a:ext uri="{0D108BD9-81ED-4DB2-BD59-A6C34878D82A}">
                    <a16:rowId xmlns:a16="http://schemas.microsoft.com/office/drawing/2014/main" val="2071017969"/>
                  </a:ext>
                </a:extLst>
              </a:tr>
              <a:tr h="2707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dirty="0">
                          <a:latin typeface="+mn-lt"/>
                        </a:rPr>
                        <a:t>Item 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kern="1200" dirty="0">
                          <a:solidFill>
                            <a:schemeClr val="dk1"/>
                          </a:solidFill>
                          <a:latin typeface="+mn-lt"/>
                          <a:ea typeface="+mn-ea"/>
                          <a:cs typeface="+mn-cs"/>
                        </a:rPr>
                        <a:t>Annette </a:t>
                      </a:r>
                      <a:r>
                        <a:rPr lang="en-AU" sz="1150" b="0" kern="1200" dirty="0" err="1">
                          <a:solidFill>
                            <a:schemeClr val="dk1"/>
                          </a:solidFill>
                          <a:latin typeface="+mn-lt"/>
                          <a:ea typeface="+mn-ea"/>
                          <a:cs typeface="+mn-cs"/>
                        </a:rPr>
                        <a:t>Cannell</a:t>
                      </a:r>
                      <a:endParaRPr lang="en-AU" sz="1150" b="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i="0" kern="1200" dirty="0">
                          <a:solidFill>
                            <a:schemeClr val="dk1"/>
                          </a:solidFill>
                          <a:effectLst/>
                          <a:latin typeface="+mn-lt"/>
                          <a:ea typeface="+mn-ea"/>
                          <a:cs typeface="+mn-cs"/>
                        </a:rPr>
                        <a:t>Industry Linkage and Advanced Apprenticeships Team</a:t>
                      </a:r>
                      <a:endParaRPr lang="en-AU" sz="1150" b="0" kern="1200" dirty="0">
                        <a:solidFill>
                          <a:schemeClr val="dk1"/>
                        </a:solidFill>
                        <a:latin typeface="+mn-lt"/>
                        <a:ea typeface="+mn-ea"/>
                        <a:cs typeface="+mn-cs"/>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i="0" u="none" strike="noStrike" kern="1200" dirty="0">
                          <a:solidFill>
                            <a:schemeClr val="tx1"/>
                          </a:solidFill>
                          <a:effectLst/>
                          <a:latin typeface="+mn-lt"/>
                          <a:ea typeface="+mn-ea"/>
                          <a:cs typeface="+mn-cs"/>
                        </a:rPr>
                        <a:t>Commonwealth Prac Payment</a:t>
                      </a:r>
                      <a:r>
                        <a:rPr lang="en-AU" sz="1150" b="0" i="0" u="none" kern="1200" dirty="0">
                          <a:solidFill>
                            <a:schemeClr val="tx1"/>
                          </a:solidFill>
                          <a:effectLst/>
                          <a:latin typeface="+mn-lt"/>
                          <a:ea typeface="+mn-ea"/>
                          <a:cs typeface="+mn-cs"/>
                        </a:rPr>
                        <a:t> (CPP)</a:t>
                      </a:r>
                      <a:endParaRPr lang="en-AU" sz="1150" b="0" kern="1200" dirty="0">
                        <a:solidFill>
                          <a:schemeClr val="dk1"/>
                        </a:solidFill>
                        <a:latin typeface="+mn-lt"/>
                        <a:ea typeface="+mn-ea"/>
                        <a:cs typeface="+mn-cs"/>
                      </a:endParaRPr>
                    </a:p>
                  </a:txBody>
                  <a:tcPr/>
                </a:tc>
                <a:tc hMerge="1">
                  <a:txBody>
                    <a:bodyPr/>
                    <a:lstStyle/>
                    <a:p>
                      <a:endParaRPr lang="en-AU"/>
                    </a:p>
                  </a:txBody>
                  <a:tcPr/>
                </a:tc>
                <a:extLst>
                  <a:ext uri="{0D108BD9-81ED-4DB2-BD59-A6C34878D82A}">
                    <a16:rowId xmlns:a16="http://schemas.microsoft.com/office/drawing/2014/main" val="1993721650"/>
                  </a:ext>
                </a:extLst>
              </a:tr>
              <a:tr h="270762">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b="1" u="none" dirty="0">
                          <a:latin typeface="+mn-lt"/>
                        </a:rPr>
                        <a:t>Communication activities</a:t>
                      </a:r>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853911126"/>
                  </a:ext>
                </a:extLst>
              </a:tr>
              <a:tr h="4399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dirty="0">
                          <a:latin typeface="+mn-lt"/>
                        </a:rPr>
                        <a:t>Item 7</a:t>
                      </a:r>
                    </a:p>
                  </a:txBody>
                  <a:tcPr/>
                </a:tc>
                <a:tc>
                  <a:txBody>
                    <a:bodyPr/>
                    <a:lstStyle/>
                    <a:p>
                      <a:r>
                        <a:rPr lang="en-AU" sz="1150" b="0">
                          <a:latin typeface="+mn-lt"/>
                        </a:rPr>
                        <a:t>Tristan Krautz</a:t>
                      </a:r>
                      <a:endParaRPr lang="en-AU"/>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u="none" kern="1200">
                          <a:solidFill>
                            <a:schemeClr val="dk1"/>
                          </a:solidFill>
                          <a:effectLst/>
                          <a:latin typeface="+mn-lt"/>
                          <a:ea typeface="+mn-ea"/>
                          <a:cs typeface="+mn-cs"/>
                        </a:rPr>
                        <a:t>Higher Education Program Management Team</a:t>
                      </a:r>
                      <a:endParaRPr lang="en-AU" sz="1150" b="0" kern="1200" dirty="0">
                        <a:solidFill>
                          <a:schemeClr val="dk1"/>
                        </a:solidFill>
                        <a:latin typeface="+mn-lt"/>
                        <a:ea typeface="+mn-ea"/>
                        <a:cs typeface="+mn-cs"/>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50" b="0" kern="1200" dirty="0">
                          <a:solidFill>
                            <a:schemeClr val="dk1"/>
                          </a:solidFill>
                          <a:latin typeface="+mn-lt"/>
                          <a:ea typeface="+mn-ea"/>
                          <a:cs typeface="+mn-cs"/>
                        </a:rPr>
                        <a:t>Tertiary Access Payment (TAP) Stakeholder Content Kit</a:t>
                      </a:r>
                      <a:endParaRPr lang="en-AU" sz="1150" b="0" dirty="0">
                        <a:latin typeface="+mn-lt"/>
                      </a:endParaRPr>
                    </a:p>
                  </a:txBody>
                  <a:tcPr/>
                </a:tc>
                <a:tc hMerge="1">
                  <a:txBody>
                    <a:bodyPr/>
                    <a:lstStyle/>
                    <a:p>
                      <a:endParaRPr lang="en-AU"/>
                    </a:p>
                  </a:txBody>
                  <a:tcPr/>
                </a:tc>
                <a:extLst>
                  <a:ext uri="{0D108BD9-81ED-4DB2-BD59-A6C34878D82A}">
                    <a16:rowId xmlns:a16="http://schemas.microsoft.com/office/drawing/2014/main" val="3697574055"/>
                  </a:ext>
                </a:extLst>
              </a:tr>
              <a:tr h="6092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dirty="0">
                          <a:latin typeface="+mn-lt"/>
                        </a:rPr>
                        <a:t>Item 8</a:t>
                      </a:r>
                    </a:p>
                    <a:p>
                      <a:endParaRPr lang="en-AU" sz="115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kern="1200">
                          <a:solidFill>
                            <a:schemeClr val="dk1"/>
                          </a:solidFill>
                          <a:latin typeface="+mn-lt"/>
                          <a:ea typeface="+mn-ea"/>
                          <a:cs typeface="+mn-cs"/>
                        </a:rPr>
                        <a:t>Nicole Ranieri</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kern="1200">
                          <a:solidFill>
                            <a:schemeClr val="dk1"/>
                          </a:solidFill>
                          <a:latin typeface="+mn-lt"/>
                          <a:ea typeface="+mn-ea"/>
                          <a:cs typeface="+mn-cs"/>
                        </a:rPr>
                        <a:t>Beth Betts</a:t>
                      </a:r>
                      <a:endParaRPr lang="en-AU"/>
                    </a:p>
                  </a:txBody>
                  <a:tcPr/>
                </a:tc>
                <a:tc>
                  <a:txBody>
                    <a:bodyPr/>
                    <a:lstStyle/>
                    <a:p>
                      <a:r>
                        <a:rPr lang="en-AU" sz="1150" b="0">
                          <a:latin typeface="+mn-lt"/>
                        </a:rPr>
                        <a:t>Student Engagement Team</a:t>
                      </a:r>
                      <a:endParaRPr lang="en-AU" sz="1150" b="0" kern="1200" dirty="0">
                        <a:solidFill>
                          <a:schemeClr val="dk1"/>
                        </a:solidFill>
                        <a:latin typeface="+mn-lt"/>
                        <a:ea typeface="+mn-ea"/>
                        <a:cs typeface="+mn-cs"/>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50" b="0" kern="1200" dirty="0">
                          <a:solidFill>
                            <a:schemeClr val="dk1"/>
                          </a:solidFill>
                          <a:latin typeface="+mn-lt"/>
                          <a:ea typeface="+mn-ea"/>
                          <a:cs typeface="+mn-cs"/>
                        </a:rPr>
                        <a:t>Study Assist website and videos</a:t>
                      </a:r>
                    </a:p>
                    <a:p>
                      <a:pPr marL="171450" indent="-171450">
                        <a:buFont typeface="Arial" panose="020B0604020202020204" pitchFamily="34" charset="0"/>
                        <a:buChar char="•"/>
                      </a:pPr>
                      <a:r>
                        <a:rPr lang="en-AU" sz="1150" b="0" kern="1200" dirty="0">
                          <a:solidFill>
                            <a:schemeClr val="dk1"/>
                          </a:solidFill>
                          <a:latin typeface="+mn-lt"/>
                          <a:ea typeface="+mn-ea"/>
                          <a:cs typeface="+mn-cs"/>
                        </a:rPr>
                        <a:t>Communication strategy</a:t>
                      </a:r>
                    </a:p>
                  </a:txBody>
                  <a:tcPr/>
                </a:tc>
                <a:tc>
                  <a:txBody>
                    <a:bodyPr/>
                    <a:lstStyle/>
                    <a:p>
                      <a:pPr marL="171450" indent="-171450">
                        <a:buFont typeface="Arial" panose="020B0604020202020204" pitchFamily="34" charset="0"/>
                        <a:buChar char="•"/>
                      </a:pPr>
                      <a:r>
                        <a:rPr lang="en-AU" sz="1150" b="0" dirty="0">
                          <a:latin typeface="+mn-lt"/>
                        </a:rPr>
                        <a:t>eCAF Update – Stocktake; what's required; eCAF Factsheet; and Rolling eCAF</a:t>
                      </a:r>
                    </a:p>
                  </a:txBody>
                  <a:tcPr/>
                </a:tc>
                <a:extLst>
                  <a:ext uri="{0D108BD9-81ED-4DB2-BD59-A6C34878D82A}">
                    <a16:rowId xmlns:a16="http://schemas.microsoft.com/office/drawing/2014/main" val="2834829120"/>
                  </a:ext>
                </a:extLst>
              </a:tr>
              <a:tr h="270762">
                <a:tc>
                  <a:txBody>
                    <a:bodyPr/>
                    <a:lstStyle/>
                    <a:p>
                      <a:r>
                        <a:rPr lang="en-AU" sz="1150" b="0" dirty="0">
                          <a:latin typeface="+mn-lt"/>
                        </a:rPr>
                        <a:t>Item 9</a:t>
                      </a:r>
                    </a:p>
                  </a:txBody>
                  <a:tcPr/>
                </a:tc>
                <a:tc>
                  <a:txBody>
                    <a:bodyPr/>
                    <a:lstStyle/>
                    <a:p>
                      <a:r>
                        <a:rPr lang="en-AU" sz="1150" b="0" kern="1200">
                          <a:solidFill>
                            <a:schemeClr val="dk1"/>
                          </a:solidFill>
                          <a:latin typeface="+mn-lt"/>
                          <a:ea typeface="+mn-ea"/>
                          <a:cs typeface="+mn-cs"/>
                        </a:rPr>
                        <a:t>Kellie McInnes</a:t>
                      </a:r>
                      <a:endParaRPr lang="en-AU"/>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latin typeface="+mn-lt"/>
                        </a:rPr>
                        <a:t>MC</a:t>
                      </a:r>
                      <a:endParaRPr lang="en-AU" sz="1150" b="0" kern="1200" dirty="0">
                        <a:solidFill>
                          <a:schemeClr val="dk1"/>
                        </a:solidFill>
                        <a:latin typeface="+mn-lt"/>
                        <a:ea typeface="+mn-ea"/>
                        <a:cs typeface="+mn-cs"/>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latin typeface="+mn-lt"/>
                        </a:rPr>
                        <a:t>Other business and Q&amp;A</a:t>
                      </a:r>
                      <a:endParaRPr lang="en-AU" sz="1150" b="0" kern="1200" dirty="0">
                        <a:solidFill>
                          <a:schemeClr val="dk1"/>
                        </a:solidFill>
                        <a:latin typeface="+mn-lt"/>
                        <a:ea typeface="+mn-ea"/>
                        <a:cs typeface="+mn-cs"/>
                      </a:endParaRPr>
                    </a:p>
                  </a:txBody>
                  <a:tcPr/>
                </a:tc>
                <a:tc hMerge="1">
                  <a:txBody>
                    <a:bodyPr/>
                    <a:lstStyle/>
                    <a:p>
                      <a:endParaRPr lang="en-AU"/>
                    </a:p>
                  </a:txBody>
                  <a:tcPr/>
                </a:tc>
                <a:extLst>
                  <a:ext uri="{0D108BD9-81ED-4DB2-BD59-A6C34878D82A}">
                    <a16:rowId xmlns:a16="http://schemas.microsoft.com/office/drawing/2014/main" val="4124502292"/>
                  </a:ext>
                </a:extLst>
              </a:tr>
              <a:tr h="270762">
                <a:tc>
                  <a:txBody>
                    <a:bodyPr/>
                    <a:lstStyle/>
                    <a:p>
                      <a:r>
                        <a:rPr lang="en-AU" sz="1150" b="0" dirty="0">
                          <a:latin typeface="+mn-lt"/>
                        </a:rPr>
                        <a:t>Item 10</a:t>
                      </a:r>
                    </a:p>
                  </a:txBody>
                  <a:tcPr/>
                </a:tc>
                <a:tc>
                  <a:txBody>
                    <a:bodyPr/>
                    <a:lstStyle/>
                    <a:p>
                      <a:r>
                        <a:rPr lang="en-AU" sz="1150" b="0" kern="1200" dirty="0">
                          <a:solidFill>
                            <a:schemeClr val="dk1"/>
                          </a:solidFill>
                          <a:latin typeface="+mn-lt"/>
                          <a:ea typeface="+mn-ea"/>
                          <a:cs typeface="+mn-cs"/>
                        </a:rPr>
                        <a:t>Kellie McInnes</a:t>
                      </a:r>
                      <a:endParaRPr lang="en-A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dirty="0">
                          <a:latin typeface="+mn-lt"/>
                        </a:rPr>
                        <a:t>MC</a:t>
                      </a:r>
                      <a:endParaRPr lang="en-AU" sz="1150" b="0" kern="1200" dirty="0">
                        <a:solidFill>
                          <a:schemeClr val="dk1"/>
                        </a:solidFill>
                        <a:latin typeface="+mn-lt"/>
                        <a:ea typeface="+mn-ea"/>
                        <a:cs typeface="+mn-cs"/>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dirty="0">
                          <a:latin typeface="+mn-lt"/>
                        </a:rPr>
                        <a:t>Meeting close and wrap-up</a:t>
                      </a:r>
                      <a:endParaRPr lang="en-AU" sz="1150" b="0" kern="1200" dirty="0">
                        <a:solidFill>
                          <a:schemeClr val="dk1"/>
                        </a:solidFill>
                        <a:latin typeface="+mn-lt"/>
                        <a:ea typeface="+mn-ea"/>
                        <a:cs typeface="+mn-cs"/>
                      </a:endParaRPr>
                    </a:p>
                  </a:txBody>
                  <a:tcPr/>
                </a:tc>
                <a:tc hMerge="1">
                  <a:txBody>
                    <a:bodyPr/>
                    <a:lstStyle/>
                    <a:p>
                      <a:endParaRPr lang="en-AU"/>
                    </a:p>
                  </a:txBody>
                  <a:tcPr/>
                </a:tc>
                <a:extLst>
                  <a:ext uri="{0D108BD9-81ED-4DB2-BD59-A6C34878D82A}">
                    <a16:rowId xmlns:a16="http://schemas.microsoft.com/office/drawing/2014/main" val="2457628040"/>
                  </a:ext>
                </a:extLst>
              </a:tr>
            </a:tbl>
          </a:graphicData>
        </a:graphic>
      </p:graphicFrame>
    </p:spTree>
    <p:extLst>
      <p:ext uri="{BB962C8B-B14F-4D97-AF65-F5344CB8AC3E}">
        <p14:creationId xmlns:p14="http://schemas.microsoft.com/office/powerpoint/2010/main" val="2662766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43D11-186F-3C29-825D-E8C92849CF00}"/>
              </a:ext>
            </a:extLst>
          </p:cNvPr>
          <p:cNvSpPr txBox="1">
            <a:spLocks/>
          </p:cNvSpPr>
          <p:nvPr/>
        </p:nvSpPr>
        <p:spPr>
          <a:xfrm>
            <a:off x="1389906" y="125859"/>
            <a:ext cx="6364188" cy="993775"/>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500" kern="1200">
                <a:solidFill>
                  <a:schemeClr val="bg1"/>
                </a:solidFill>
                <a:latin typeface="+mn-lt"/>
                <a:ea typeface="+mj-ea"/>
                <a:cs typeface="+mj-cs"/>
              </a:defRPr>
            </a:lvl1pPr>
          </a:lstStyle>
          <a:p>
            <a:pPr algn="ctr"/>
            <a:r>
              <a:rPr lang="en-AU" b="1" dirty="0"/>
              <a:t>Department of Education attendees</a:t>
            </a:r>
          </a:p>
        </p:txBody>
      </p:sp>
      <p:graphicFrame>
        <p:nvGraphicFramePr>
          <p:cNvPr id="4" name="Content Placeholder 3">
            <a:extLst>
              <a:ext uri="{FF2B5EF4-FFF2-40B4-BE49-F238E27FC236}">
                <a16:creationId xmlns:a16="http://schemas.microsoft.com/office/drawing/2014/main" id="{6657AFCE-C851-9B87-CF4B-D42CCDB6AD07}"/>
              </a:ext>
            </a:extLst>
          </p:cNvPr>
          <p:cNvGraphicFramePr>
            <a:graphicFrameLocks noGrp="1"/>
          </p:cNvGraphicFramePr>
          <p:nvPr>
            <p:ph idx="1"/>
            <p:extLst>
              <p:ext uri="{D42A27DB-BD31-4B8C-83A1-F6EECF244321}">
                <p14:modId xmlns:p14="http://schemas.microsoft.com/office/powerpoint/2010/main" val="2048010733"/>
              </p:ext>
            </p:extLst>
          </p:nvPr>
        </p:nvGraphicFramePr>
        <p:xfrm>
          <a:off x="539552" y="989955"/>
          <a:ext cx="8064896" cy="3201714"/>
        </p:xfrm>
        <a:graphic>
          <a:graphicData uri="http://schemas.openxmlformats.org/drawingml/2006/table">
            <a:tbl>
              <a:tblPr firstRow="1" bandRow="1">
                <a:tableStyleId>{5C22544A-7EE6-4342-B048-85BDC9FD1C3A}</a:tableStyleId>
              </a:tblPr>
              <a:tblGrid>
                <a:gridCol w="3495897">
                  <a:extLst>
                    <a:ext uri="{9D8B030D-6E8A-4147-A177-3AD203B41FA5}">
                      <a16:colId xmlns:a16="http://schemas.microsoft.com/office/drawing/2014/main" val="1894437568"/>
                    </a:ext>
                  </a:extLst>
                </a:gridCol>
                <a:gridCol w="4568999">
                  <a:extLst>
                    <a:ext uri="{9D8B030D-6E8A-4147-A177-3AD203B41FA5}">
                      <a16:colId xmlns:a16="http://schemas.microsoft.com/office/drawing/2014/main" val="2884951409"/>
                    </a:ext>
                  </a:extLst>
                </a:gridCol>
              </a:tblGrid>
              <a:tr h="329072">
                <a:tc>
                  <a:txBody>
                    <a:bodyPr/>
                    <a:lstStyle/>
                    <a:p>
                      <a:r>
                        <a:rPr lang="en-AU" sz="1400" dirty="0"/>
                        <a:t>Team</a:t>
                      </a:r>
                    </a:p>
                  </a:txBody>
                  <a:tcPr/>
                </a:tc>
                <a:tc>
                  <a:txBody>
                    <a:bodyPr/>
                    <a:lstStyle/>
                    <a:p>
                      <a:r>
                        <a:rPr lang="en-AU" sz="1400" dirty="0"/>
                        <a:t>Attendees</a:t>
                      </a:r>
                    </a:p>
                  </a:txBody>
                  <a:tcPr/>
                </a:tc>
                <a:extLst>
                  <a:ext uri="{0D108BD9-81ED-4DB2-BD59-A6C34878D82A}">
                    <a16:rowId xmlns:a16="http://schemas.microsoft.com/office/drawing/2014/main" val="2039408103"/>
                  </a:ext>
                </a:extLst>
              </a:tr>
              <a:tr h="431580">
                <a:tc>
                  <a:txBody>
                    <a:bodyPr/>
                    <a:lstStyle/>
                    <a:p>
                      <a:r>
                        <a:rPr lang="en-AU" sz="1200" b="0" dirty="0">
                          <a:latin typeface="+mn-lt"/>
                        </a:rPr>
                        <a:t>Student Engagement Team</a:t>
                      </a:r>
                    </a:p>
                  </a:txBody>
                  <a:tcPr anchor="ctr"/>
                </a:tc>
                <a:tc>
                  <a:txBody>
                    <a:bodyPr/>
                    <a:lstStyle/>
                    <a:p>
                      <a:r>
                        <a:rPr lang="en-AU" sz="1200" b="0" dirty="0">
                          <a:latin typeface="+mn-lt"/>
                        </a:rPr>
                        <a:t>Kellie McInnes, Nicole Ranieri, Stephanie Stockwell, Abbigail Peters, Dylan Parker, Beth Betts, Danni Montesin and Carley Adams</a:t>
                      </a:r>
                    </a:p>
                  </a:txBody>
                  <a:tcPr anchor="ctr"/>
                </a:tc>
                <a:extLst>
                  <a:ext uri="{0D108BD9-81ED-4DB2-BD59-A6C34878D82A}">
                    <a16:rowId xmlns:a16="http://schemas.microsoft.com/office/drawing/2014/main" val="405937980"/>
                  </a:ext>
                </a:extLst>
              </a:tr>
              <a:tr h="329072">
                <a:tc>
                  <a:txBody>
                    <a:bodyPr/>
                    <a:lstStyle/>
                    <a:p>
                      <a:r>
                        <a:rPr lang="en-AU" sz="1200" b="0" dirty="0">
                          <a:latin typeface="+mn-lt"/>
                        </a:rPr>
                        <a:t>HELP Policy</a:t>
                      </a:r>
                    </a:p>
                  </a:txBody>
                  <a:tcPr anchor="ctr"/>
                </a:tc>
                <a:tc>
                  <a:txBody>
                    <a:bodyPr/>
                    <a:lstStyle/>
                    <a:p>
                      <a:r>
                        <a:rPr lang="en-AU" sz="1200" b="0" dirty="0">
                          <a:latin typeface="+mn-lt"/>
                        </a:rPr>
                        <a:t>Phil Hawkins</a:t>
                      </a:r>
                    </a:p>
                  </a:txBody>
                  <a:tcPr anchor="ctr"/>
                </a:tc>
                <a:extLst>
                  <a:ext uri="{0D108BD9-81ED-4DB2-BD59-A6C34878D82A}">
                    <a16:rowId xmlns:a16="http://schemas.microsoft.com/office/drawing/2014/main" val="2477474722"/>
                  </a:ext>
                </a:extLst>
              </a:tr>
              <a:tr h="3602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kern="1200" dirty="0">
                          <a:solidFill>
                            <a:schemeClr val="dk1"/>
                          </a:solidFill>
                          <a:latin typeface="+mn-lt"/>
                          <a:ea typeface="+mn-ea"/>
                          <a:cs typeface="+mn-cs"/>
                        </a:rPr>
                        <a:t>Governance and Funding Branch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kern="1200" dirty="0">
                          <a:solidFill>
                            <a:schemeClr val="dk1"/>
                          </a:solidFill>
                          <a:latin typeface="+mn-lt"/>
                          <a:ea typeface="+mn-ea"/>
                          <a:cs typeface="+mn-cs"/>
                        </a:rPr>
                        <a:t>Craig Nightingale</a:t>
                      </a:r>
                    </a:p>
                  </a:txBody>
                  <a:tcPr anchor="ctr"/>
                </a:tc>
                <a:extLst>
                  <a:ext uri="{0D108BD9-81ED-4DB2-BD59-A6C34878D82A}">
                    <a16:rowId xmlns:a16="http://schemas.microsoft.com/office/drawing/2014/main" val="2246066401"/>
                  </a:ext>
                </a:extLst>
              </a:tr>
              <a:tr h="2722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kern="1200" dirty="0">
                          <a:solidFill>
                            <a:schemeClr val="dk1"/>
                          </a:solidFill>
                          <a:latin typeface="+mn-lt"/>
                        </a:rPr>
                        <a:t>Program Management Team</a:t>
                      </a:r>
                      <a:endParaRPr lang="en-AU" sz="1200" b="0" kern="1200" dirty="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kern="1200" dirty="0">
                          <a:solidFill>
                            <a:schemeClr val="dk1"/>
                          </a:solidFill>
                          <a:latin typeface="+mn-lt"/>
                        </a:rPr>
                        <a:t>Tristan </a:t>
                      </a:r>
                      <a:r>
                        <a:rPr lang="en-AU" sz="1200" b="0" kern="1200" dirty="0" err="1">
                          <a:solidFill>
                            <a:schemeClr val="dk1"/>
                          </a:solidFill>
                          <a:latin typeface="+mn-lt"/>
                        </a:rPr>
                        <a:t>Krautz</a:t>
                      </a:r>
                      <a:endParaRPr lang="en-AU" sz="1200" b="0" kern="1200" dirty="0">
                        <a:solidFill>
                          <a:schemeClr val="dk1"/>
                        </a:solidFill>
                        <a:latin typeface="+mn-lt"/>
                        <a:ea typeface="+mn-ea"/>
                        <a:cs typeface="+mn-cs"/>
                      </a:endParaRPr>
                    </a:p>
                  </a:txBody>
                  <a:tcPr anchor="ctr"/>
                </a:tc>
                <a:extLst>
                  <a:ext uri="{0D108BD9-81ED-4DB2-BD59-A6C34878D82A}">
                    <a16:rowId xmlns:a16="http://schemas.microsoft.com/office/drawing/2014/main" val="3060627666"/>
                  </a:ext>
                </a:extLst>
              </a:tr>
              <a:tr h="344986">
                <a:tc>
                  <a:txBody>
                    <a:bodyPr/>
                    <a:lstStyle/>
                    <a:p>
                      <a:r>
                        <a:rPr lang="en-AU" sz="1200" b="0" kern="1200" dirty="0">
                          <a:solidFill>
                            <a:schemeClr val="dk1"/>
                          </a:solidFill>
                          <a:effectLst/>
                          <a:latin typeface="+mn-lt"/>
                          <a:ea typeface="+mn-ea"/>
                          <a:cs typeface="+mn-cs"/>
                        </a:rPr>
                        <a:t>Regional University Study Hubs </a:t>
                      </a:r>
                      <a:endParaRPr lang="en-AU" sz="1200" b="0" kern="1200" dirty="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kern="1200" dirty="0">
                          <a:solidFill>
                            <a:schemeClr val="dk1"/>
                          </a:solidFill>
                          <a:latin typeface="+mn-lt"/>
                          <a:ea typeface="+mn-ea"/>
                          <a:cs typeface="+mn-cs"/>
                        </a:rPr>
                        <a:t>Libby Beattie</a:t>
                      </a:r>
                    </a:p>
                  </a:txBody>
                  <a:tcPr anchor="ctr"/>
                </a:tc>
                <a:extLst>
                  <a:ext uri="{0D108BD9-81ED-4DB2-BD59-A6C34878D82A}">
                    <a16:rowId xmlns:a16="http://schemas.microsoft.com/office/drawing/2014/main" val="939597632"/>
                  </a:ext>
                </a:extLst>
              </a:tr>
              <a:tr h="360258">
                <a:tc>
                  <a:txBody>
                    <a:bodyPr/>
                    <a:lstStyle/>
                    <a:p>
                      <a:r>
                        <a:rPr lang="en-AU" sz="1200" b="0" kern="1200" dirty="0">
                          <a:solidFill>
                            <a:schemeClr val="dk1"/>
                          </a:solidFill>
                          <a:effectLst/>
                          <a:latin typeface="+mn-lt"/>
                          <a:ea typeface="+mn-ea"/>
                          <a:cs typeface="+mn-cs"/>
                        </a:rPr>
                        <a:t>Commonwealth Prac Payment (CPP) Program </a:t>
                      </a:r>
                      <a:endParaRPr lang="en-AU" sz="1200" b="0" dirty="0">
                        <a:latin typeface="+mn-lt"/>
                      </a:endParaRPr>
                    </a:p>
                  </a:txBody>
                  <a:tcPr anchor="ctr"/>
                </a:tc>
                <a:tc>
                  <a:txBody>
                    <a:bodyPr/>
                    <a:lstStyle/>
                    <a:p>
                      <a:r>
                        <a:rPr lang="en-AU" sz="1200" b="0" kern="1200" dirty="0">
                          <a:solidFill>
                            <a:schemeClr val="dk1"/>
                          </a:solidFill>
                          <a:effectLst/>
                          <a:latin typeface="+mn-lt"/>
                          <a:ea typeface="+mn-ea"/>
                          <a:cs typeface="+mn-cs"/>
                        </a:rPr>
                        <a:t>Annette </a:t>
                      </a:r>
                      <a:r>
                        <a:rPr lang="en-AU" sz="1200" b="0" kern="1200" dirty="0" err="1">
                          <a:solidFill>
                            <a:schemeClr val="dk1"/>
                          </a:solidFill>
                          <a:effectLst/>
                          <a:latin typeface="+mn-lt"/>
                          <a:ea typeface="+mn-ea"/>
                          <a:cs typeface="+mn-cs"/>
                        </a:rPr>
                        <a:t>Cannell</a:t>
                      </a:r>
                      <a:endParaRPr lang="en-AU" sz="1200" b="0" dirty="0">
                        <a:latin typeface="+mn-lt"/>
                      </a:endParaRPr>
                    </a:p>
                  </a:txBody>
                  <a:tcPr anchor="ctr"/>
                </a:tc>
                <a:extLst>
                  <a:ext uri="{0D108BD9-81ED-4DB2-BD59-A6C34878D82A}">
                    <a16:rowId xmlns:a16="http://schemas.microsoft.com/office/drawing/2014/main" val="448394956"/>
                  </a:ext>
                </a:extLst>
              </a:tr>
              <a:tr h="3862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kern="1200" dirty="0">
                          <a:solidFill>
                            <a:schemeClr val="dk1"/>
                          </a:solidFill>
                          <a:latin typeface="+mn-lt"/>
                          <a:ea typeface="+mn-ea"/>
                          <a:cs typeface="+mn-cs"/>
                        </a:rPr>
                        <a:t>Governance and Funding Branch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dirty="0">
                          <a:latin typeface="+mn-lt"/>
                        </a:rPr>
                        <a:t>Eric Bennett</a:t>
                      </a:r>
                    </a:p>
                  </a:txBody>
                  <a:tcPr anchor="ctr"/>
                </a:tc>
                <a:extLst>
                  <a:ext uri="{0D108BD9-81ED-4DB2-BD59-A6C34878D82A}">
                    <a16:rowId xmlns:a16="http://schemas.microsoft.com/office/drawing/2014/main" val="3556034103"/>
                  </a:ext>
                </a:extLst>
              </a:tr>
              <a:tr h="3602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kern="1200" dirty="0">
                          <a:solidFill>
                            <a:schemeClr val="dk1"/>
                          </a:solidFill>
                          <a:effectLst/>
                          <a:latin typeface="+mn-lt"/>
                          <a:ea typeface="+mn-ea"/>
                          <a:cs typeface="+mn-cs"/>
                        </a:rPr>
                        <a:t>HELP Integrity and Superannuation</a:t>
                      </a:r>
                      <a:endParaRPr lang="en-AU" sz="1200" b="0" dirty="0">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dirty="0">
                          <a:latin typeface="+mn-lt"/>
                        </a:rPr>
                        <a:t>Ryan Herbert </a:t>
                      </a:r>
                      <a:endParaRPr lang="en-AU" sz="1200" b="0" dirty="0">
                        <a:highlight>
                          <a:srgbClr val="FFFF00"/>
                        </a:highlight>
                        <a:latin typeface="+mn-lt"/>
                      </a:endParaRPr>
                    </a:p>
                  </a:txBody>
                  <a:tcPr anchor="ctr"/>
                </a:tc>
                <a:extLst>
                  <a:ext uri="{0D108BD9-81ED-4DB2-BD59-A6C34878D82A}">
                    <a16:rowId xmlns:a16="http://schemas.microsoft.com/office/drawing/2014/main" val="2773684439"/>
                  </a:ext>
                </a:extLst>
              </a:tr>
            </a:tbl>
          </a:graphicData>
        </a:graphic>
      </p:graphicFrame>
    </p:spTree>
    <p:extLst>
      <p:ext uri="{BB962C8B-B14F-4D97-AF65-F5344CB8AC3E}">
        <p14:creationId xmlns:p14="http://schemas.microsoft.com/office/powerpoint/2010/main" val="2921240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6E38F8B-20DF-6125-70C5-095D27363DDA}"/>
              </a:ext>
            </a:extLst>
          </p:cNvPr>
          <p:cNvSpPr txBox="1">
            <a:spLocks/>
          </p:cNvSpPr>
          <p:nvPr/>
        </p:nvSpPr>
        <p:spPr>
          <a:xfrm>
            <a:off x="827584" y="125859"/>
            <a:ext cx="7704856" cy="4662364"/>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500" kern="1200">
                <a:solidFill>
                  <a:srgbClr val="002D3F"/>
                </a:solidFill>
                <a:latin typeface="+mn-lt"/>
                <a:ea typeface="+mj-ea"/>
                <a:cs typeface="+mj-cs"/>
              </a:defRPr>
            </a:lvl1pPr>
          </a:lstStyle>
          <a:p>
            <a:r>
              <a:rPr lang="en-AU" sz="2800" b="1" dirty="0">
                <a:solidFill>
                  <a:schemeClr val="bg1"/>
                </a:solidFill>
              </a:rPr>
              <a:t>Thank you all for attending </a:t>
            </a:r>
            <a:br>
              <a:rPr lang="en-AU" sz="2800" dirty="0">
                <a:solidFill>
                  <a:schemeClr val="bg1"/>
                </a:solidFill>
              </a:rPr>
            </a:br>
            <a:br>
              <a:rPr lang="en-AU" sz="2800" dirty="0">
                <a:solidFill>
                  <a:schemeClr val="bg1"/>
                </a:solidFill>
              </a:rPr>
            </a:br>
            <a:r>
              <a:rPr lang="en-AU" sz="2800" dirty="0">
                <a:solidFill>
                  <a:schemeClr val="bg1"/>
                </a:solidFill>
              </a:rPr>
              <a:t>For questions or feedback, reach out to us at </a:t>
            </a:r>
            <a:r>
              <a:rPr lang="en-AU" sz="2800" b="1" dirty="0">
                <a:solidFill>
                  <a:schemeClr val="bg1"/>
                </a:solidFill>
                <a:hlinkClick r:id="rId2">
                  <a:extLst>
                    <a:ext uri="{A12FA001-AC4F-418D-AE19-62706E023703}">
                      <ahyp:hlinkClr xmlns:ahyp="http://schemas.microsoft.com/office/drawing/2018/hyperlinkcolor" val="tx"/>
                    </a:ext>
                  </a:extLst>
                </a:hlinkClick>
              </a:rPr>
              <a:t>HEenquiries@education.gov.au</a:t>
            </a:r>
            <a:r>
              <a:rPr lang="en-AU" sz="2800" b="1" dirty="0">
                <a:solidFill>
                  <a:schemeClr val="bg1"/>
                </a:solidFill>
              </a:rPr>
              <a:t> </a:t>
            </a:r>
          </a:p>
          <a:p>
            <a:endParaRPr lang="en-AU" sz="2800" b="1" dirty="0">
              <a:solidFill>
                <a:schemeClr val="bg1"/>
              </a:solidFill>
            </a:endParaRPr>
          </a:p>
          <a:p>
            <a:r>
              <a:rPr lang="en-AU" sz="2800" dirty="0">
                <a:solidFill>
                  <a:schemeClr val="bg1"/>
                </a:solidFill>
              </a:rPr>
              <a:t>Subscribe to the Provider Updates at </a:t>
            </a:r>
            <a:r>
              <a:rPr lang="en-AU" sz="2800" b="1" dirty="0">
                <a:solidFill>
                  <a:schemeClr val="bg1"/>
                </a:solidFill>
                <a:hlinkClick r:id="rId3">
                  <a:extLst>
                    <a:ext uri="{A12FA001-AC4F-418D-AE19-62706E023703}">
                      <ahyp:hlinkClr xmlns:ahyp="http://schemas.microsoft.com/office/drawing/2018/hyperlinkcolor" val="tx"/>
                    </a:ext>
                  </a:extLst>
                </a:hlinkClick>
              </a:rPr>
              <a:t>https://msg.dese.gov.au/subscribe-help-providers</a:t>
            </a:r>
            <a:endParaRPr lang="en-AU" sz="2800" dirty="0">
              <a:solidFill>
                <a:schemeClr val="bg1"/>
              </a:solidFill>
            </a:endParaRPr>
          </a:p>
        </p:txBody>
      </p:sp>
    </p:spTree>
    <p:extLst>
      <p:ext uri="{BB962C8B-B14F-4D97-AF65-F5344CB8AC3E}">
        <p14:creationId xmlns:p14="http://schemas.microsoft.com/office/powerpoint/2010/main" val="1791888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7D7DD4-2288-CE23-7690-0F89EF23E615}"/>
              </a:ext>
            </a:extLst>
          </p:cNvPr>
          <p:cNvSpPr>
            <a:spLocks noGrp="1"/>
          </p:cNvSpPr>
          <p:nvPr>
            <p:ph type="title"/>
          </p:nvPr>
        </p:nvSpPr>
        <p:spPr/>
        <p:txBody>
          <a:bodyPr/>
          <a:lstStyle/>
          <a:p>
            <a:endParaRPr lang="en-AU"/>
          </a:p>
        </p:txBody>
      </p:sp>
      <p:graphicFrame>
        <p:nvGraphicFramePr>
          <p:cNvPr id="8" name="Table 7">
            <a:extLst>
              <a:ext uri="{FF2B5EF4-FFF2-40B4-BE49-F238E27FC236}">
                <a16:creationId xmlns:a16="http://schemas.microsoft.com/office/drawing/2014/main" id="{6B7AF488-15F7-5976-0DD7-2905D096F556}"/>
              </a:ext>
            </a:extLst>
          </p:cNvPr>
          <p:cNvGraphicFramePr>
            <a:graphicFrameLocks noGrp="1"/>
          </p:cNvGraphicFramePr>
          <p:nvPr>
            <p:extLst>
              <p:ext uri="{D42A27DB-BD31-4B8C-83A1-F6EECF244321}">
                <p14:modId xmlns:p14="http://schemas.microsoft.com/office/powerpoint/2010/main" val="4232043420"/>
              </p:ext>
            </p:extLst>
          </p:nvPr>
        </p:nvGraphicFramePr>
        <p:xfrm>
          <a:off x="179512" y="231915"/>
          <a:ext cx="8762770" cy="4734462"/>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1242448094"/>
                    </a:ext>
                  </a:extLst>
                </a:gridCol>
                <a:gridCol w="1368152">
                  <a:extLst>
                    <a:ext uri="{9D8B030D-6E8A-4147-A177-3AD203B41FA5}">
                      <a16:colId xmlns:a16="http://schemas.microsoft.com/office/drawing/2014/main" val="3367518385"/>
                    </a:ext>
                  </a:extLst>
                </a:gridCol>
                <a:gridCol w="2085348">
                  <a:extLst>
                    <a:ext uri="{9D8B030D-6E8A-4147-A177-3AD203B41FA5}">
                      <a16:colId xmlns:a16="http://schemas.microsoft.com/office/drawing/2014/main" val="1707681258"/>
                    </a:ext>
                  </a:extLst>
                </a:gridCol>
                <a:gridCol w="2163124">
                  <a:extLst>
                    <a:ext uri="{9D8B030D-6E8A-4147-A177-3AD203B41FA5}">
                      <a16:colId xmlns:a16="http://schemas.microsoft.com/office/drawing/2014/main" val="1823190654"/>
                    </a:ext>
                  </a:extLst>
                </a:gridCol>
                <a:gridCol w="2426066">
                  <a:extLst>
                    <a:ext uri="{9D8B030D-6E8A-4147-A177-3AD203B41FA5}">
                      <a16:colId xmlns:a16="http://schemas.microsoft.com/office/drawing/2014/main" val="1298076674"/>
                    </a:ext>
                  </a:extLst>
                </a:gridCol>
              </a:tblGrid>
              <a:tr h="287685">
                <a:tc>
                  <a:txBody>
                    <a:bodyPr/>
                    <a:lstStyle/>
                    <a:p>
                      <a:r>
                        <a:rPr lang="en-AU" sz="1200" dirty="0">
                          <a:latin typeface="+mn-lt"/>
                        </a:rPr>
                        <a:t>Item</a:t>
                      </a:r>
                    </a:p>
                  </a:txBody>
                  <a:tcPr/>
                </a:tc>
                <a:tc>
                  <a:txBody>
                    <a:bodyPr/>
                    <a:lstStyle/>
                    <a:p>
                      <a:r>
                        <a:rPr lang="en-AU" sz="1200">
                          <a:latin typeface="+mn-lt"/>
                        </a:rPr>
                        <a:t>Speaker</a:t>
                      </a:r>
                      <a:endParaRPr lang="en-AU" sz="1200" dirty="0">
                        <a:latin typeface="+mn-lt"/>
                      </a:endParaRPr>
                    </a:p>
                  </a:txBody>
                  <a:tcPr/>
                </a:tc>
                <a:tc>
                  <a:txBody>
                    <a:bodyPr/>
                    <a:lstStyle/>
                    <a:p>
                      <a:r>
                        <a:rPr lang="en-AU" sz="1200">
                          <a:latin typeface="+mn-lt"/>
                        </a:rPr>
                        <a:t>Representing</a:t>
                      </a:r>
                      <a:endParaRPr lang="en-AU" sz="1200" dirty="0">
                        <a:latin typeface="+mn-lt"/>
                      </a:endParaRPr>
                    </a:p>
                  </a:txBody>
                  <a:tcPr/>
                </a:tc>
                <a:tc gridSpan="2">
                  <a:txBody>
                    <a:bodyPr/>
                    <a:lstStyle/>
                    <a:p>
                      <a:r>
                        <a:rPr lang="en-AU" sz="1200" dirty="0">
                          <a:latin typeface="+mn-lt"/>
                        </a:rPr>
                        <a:t>Agenda Item</a:t>
                      </a:r>
                    </a:p>
                  </a:txBody>
                  <a:tcPr/>
                </a:tc>
                <a:tc hMerge="1">
                  <a:txBody>
                    <a:bodyPr/>
                    <a:lstStyle/>
                    <a:p>
                      <a:endParaRPr lang="en-AU"/>
                    </a:p>
                  </a:txBody>
                  <a:tcPr/>
                </a:tc>
                <a:extLst>
                  <a:ext uri="{0D108BD9-81ED-4DB2-BD59-A6C34878D82A}">
                    <a16:rowId xmlns:a16="http://schemas.microsoft.com/office/drawing/2014/main" val="1792238371"/>
                  </a:ext>
                </a:extLst>
              </a:tr>
              <a:tr h="281947">
                <a:tc>
                  <a:txBody>
                    <a:bodyPr/>
                    <a:lstStyle/>
                    <a:p>
                      <a:r>
                        <a:rPr lang="en-AU" sz="1150" b="0" dirty="0">
                          <a:latin typeface="+mn-lt"/>
                        </a:rPr>
                        <a:t>Item 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dirty="0">
                          <a:latin typeface="+mn-lt"/>
                        </a:rPr>
                        <a:t>Kellie McInnes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dirty="0">
                          <a:latin typeface="+mn-lt"/>
                        </a:rPr>
                        <a:t>MC</a:t>
                      </a: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dirty="0">
                          <a:latin typeface="+mn-lt"/>
                        </a:rPr>
                        <a:t>Welcome, housekeeping and introduction</a:t>
                      </a:r>
                    </a:p>
                  </a:txBody>
                  <a:tcPr/>
                </a:tc>
                <a:tc hMerge="1">
                  <a:txBody>
                    <a:bodyPr/>
                    <a:lstStyle/>
                    <a:p>
                      <a:endParaRPr lang="en-AU"/>
                    </a:p>
                  </a:txBody>
                  <a:tcPr/>
                </a:tc>
                <a:extLst>
                  <a:ext uri="{0D108BD9-81ED-4DB2-BD59-A6C34878D82A}">
                    <a16:rowId xmlns:a16="http://schemas.microsoft.com/office/drawing/2014/main" val="2590566024"/>
                  </a:ext>
                </a:extLst>
              </a:tr>
              <a:tr h="270762">
                <a:tc gridSpan="5">
                  <a:txBody>
                    <a:bodyPr/>
                    <a:lstStyle/>
                    <a:p>
                      <a:pPr algn="ctr"/>
                      <a:r>
                        <a:rPr lang="en-AU" sz="1200" b="1" u="none" dirty="0">
                          <a:latin typeface="+mn-lt"/>
                        </a:rPr>
                        <a:t>Policy updates</a:t>
                      </a:r>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951446196"/>
                  </a:ext>
                </a:extLst>
              </a:tr>
              <a:tr h="270762">
                <a:tc>
                  <a:txBody>
                    <a:bodyPr/>
                    <a:lstStyle/>
                    <a:p>
                      <a:r>
                        <a:rPr lang="en-AU" sz="1150" b="0" dirty="0">
                          <a:latin typeface="+mn-lt"/>
                        </a:rPr>
                        <a:t>Item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kern="1200">
                          <a:solidFill>
                            <a:schemeClr val="dk1"/>
                          </a:solidFill>
                          <a:latin typeface="+mn-lt"/>
                          <a:ea typeface="+mn-ea"/>
                          <a:cs typeface="+mn-cs"/>
                        </a:rPr>
                        <a:t>Phil Hawkins</a:t>
                      </a:r>
                      <a:endParaRPr lang="en-AU" sz="1150" b="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AU" sz="1150" b="0">
                          <a:latin typeface="+mn-lt"/>
                        </a:rPr>
                        <a:t> HELP Policy Team</a:t>
                      </a:r>
                      <a:endParaRPr lang="en-AU" sz="1150" b="0" kern="1200" dirty="0">
                        <a:solidFill>
                          <a:schemeClr val="dk1"/>
                        </a:solidFill>
                        <a:latin typeface="+mn-lt"/>
                        <a:ea typeface="+mn-ea"/>
                        <a:cs typeface="+mn-cs"/>
                      </a:endParaRPr>
                    </a:p>
                  </a:txBody>
                  <a:tcPr marL="68580" marR="68580" marT="0" marB="0"/>
                </a:tc>
                <a:tc gridSpan="2">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AU" sz="1150" b="0" i="0" kern="1200">
                          <a:solidFill>
                            <a:schemeClr val="dk1"/>
                          </a:solidFill>
                          <a:effectLst/>
                          <a:latin typeface="+mn-lt"/>
                          <a:ea typeface="+mn-ea"/>
                          <a:cs typeface="+mn-cs"/>
                        </a:rPr>
                        <a:t>Introduction of the Universities Accord (Student Support and Other Measures) Bill. </a:t>
                      </a:r>
                      <a:endParaRPr lang="en-AU" sz="1150" b="0" kern="1200" dirty="0">
                        <a:solidFill>
                          <a:schemeClr val="dk1"/>
                        </a:solidFill>
                        <a:latin typeface="+mn-lt"/>
                        <a:ea typeface="+mn-ea"/>
                        <a:cs typeface="+mn-cs"/>
                      </a:endParaRPr>
                    </a:p>
                  </a:txBody>
                  <a:tcPr/>
                </a:tc>
                <a:tc hMerge="1">
                  <a:txBody>
                    <a:bodyPr/>
                    <a:lstStyle/>
                    <a:p>
                      <a:endParaRPr lang="en-AU"/>
                    </a:p>
                  </a:txBody>
                  <a:tcPr/>
                </a:tc>
                <a:extLst>
                  <a:ext uri="{0D108BD9-81ED-4DB2-BD59-A6C34878D82A}">
                    <a16:rowId xmlns:a16="http://schemas.microsoft.com/office/drawing/2014/main" val="3143428996"/>
                  </a:ext>
                </a:extLst>
              </a:tr>
              <a:tr h="270762">
                <a:tc>
                  <a:txBody>
                    <a:bodyPr/>
                    <a:lstStyle/>
                    <a:p>
                      <a:r>
                        <a:rPr lang="en-AU" sz="1150" b="0" dirty="0">
                          <a:latin typeface="+mn-lt"/>
                        </a:rPr>
                        <a:t>Item 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latin typeface="+mn-lt"/>
                        </a:rPr>
                        <a:t>Craig Nightingale </a:t>
                      </a:r>
                      <a:endParaRPr lang="en-AU" sz="115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kern="1200">
                          <a:solidFill>
                            <a:schemeClr val="dk1"/>
                          </a:solidFill>
                          <a:latin typeface="+mn-lt"/>
                          <a:ea typeface="+mn-ea"/>
                          <a:cs typeface="+mn-cs"/>
                        </a:rPr>
                        <a:t>Workforce Programs Team</a:t>
                      </a:r>
                      <a:endParaRPr lang="en-AU" sz="1150" b="0" kern="1200" dirty="0">
                        <a:solidFill>
                          <a:schemeClr val="dk1"/>
                        </a:solidFill>
                        <a:latin typeface="+mn-lt"/>
                        <a:ea typeface="+mn-ea"/>
                        <a:cs typeface="+mn-cs"/>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kern="1200">
                          <a:solidFill>
                            <a:schemeClr val="dk1"/>
                          </a:solidFill>
                          <a:effectLst/>
                          <a:latin typeface="+mn-lt"/>
                          <a:ea typeface="+mn-ea"/>
                          <a:cs typeface="+mn-cs"/>
                        </a:rPr>
                        <a:t>FEE-FREE Uni Ready courses</a:t>
                      </a:r>
                      <a:endParaRPr lang="en-AU" sz="1150" b="0" kern="1200" dirty="0">
                        <a:solidFill>
                          <a:schemeClr val="dk1"/>
                        </a:solidFill>
                        <a:latin typeface="+mn-lt"/>
                        <a:ea typeface="+mn-ea"/>
                        <a:cs typeface="+mn-cs"/>
                      </a:endParaRPr>
                    </a:p>
                  </a:txBody>
                  <a:tcPr/>
                </a:tc>
                <a:tc hMerge="1">
                  <a:txBody>
                    <a:bodyPr/>
                    <a:lstStyle/>
                    <a:p>
                      <a:endParaRPr lang="en-AU"/>
                    </a:p>
                  </a:txBody>
                  <a:tcPr/>
                </a:tc>
                <a:extLst>
                  <a:ext uri="{0D108BD9-81ED-4DB2-BD59-A6C34878D82A}">
                    <a16:rowId xmlns:a16="http://schemas.microsoft.com/office/drawing/2014/main" val="2142079201"/>
                  </a:ext>
                </a:extLst>
              </a:tr>
              <a:tr h="2707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dirty="0">
                          <a:latin typeface="+mn-lt"/>
                        </a:rPr>
                        <a:t>Item 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kern="1200">
                          <a:solidFill>
                            <a:schemeClr val="dk1"/>
                          </a:solidFill>
                          <a:latin typeface="+mn-lt"/>
                          <a:ea typeface="+mn-ea"/>
                          <a:cs typeface="+mn-cs"/>
                        </a:rPr>
                        <a:t>Libby Beattie</a:t>
                      </a:r>
                      <a:endParaRPr lang="en-AU" sz="1150" b="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i="0" kern="1200" dirty="0">
                          <a:solidFill>
                            <a:schemeClr val="dk1"/>
                          </a:solidFill>
                          <a:effectLst/>
                          <a:latin typeface="+mn-lt"/>
                          <a:ea typeface="+mn-ea"/>
                          <a:cs typeface="+mn-cs"/>
                        </a:rPr>
                        <a:t>Regional University Study Hubs Team</a:t>
                      </a:r>
                      <a:endParaRPr lang="en-AU" sz="1150" b="0" kern="1200" dirty="0">
                        <a:solidFill>
                          <a:schemeClr val="dk1"/>
                        </a:solidFill>
                        <a:latin typeface="+mn-lt"/>
                        <a:ea typeface="+mn-ea"/>
                        <a:cs typeface="+mn-cs"/>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i="0" kern="1200">
                          <a:solidFill>
                            <a:schemeClr val="dk1"/>
                          </a:solidFill>
                          <a:effectLst/>
                          <a:latin typeface="+mn-lt"/>
                          <a:ea typeface="+mn-ea"/>
                          <a:cs typeface="+mn-cs"/>
                        </a:rPr>
                        <a:t>Regional University Study Hubs </a:t>
                      </a:r>
                      <a:endParaRPr lang="en-AU" sz="1150" b="0" kern="1200" dirty="0">
                        <a:solidFill>
                          <a:schemeClr val="dk1"/>
                        </a:solidFill>
                        <a:latin typeface="+mn-lt"/>
                        <a:ea typeface="+mn-ea"/>
                        <a:cs typeface="+mn-cs"/>
                      </a:endParaRPr>
                    </a:p>
                  </a:txBody>
                  <a:tcPr/>
                </a:tc>
                <a:tc hMerge="1">
                  <a:txBody>
                    <a:bodyPr/>
                    <a:lstStyle/>
                    <a:p>
                      <a:endParaRPr lang="en-AU"/>
                    </a:p>
                  </a:txBody>
                  <a:tcPr/>
                </a:tc>
                <a:extLst>
                  <a:ext uri="{0D108BD9-81ED-4DB2-BD59-A6C34878D82A}">
                    <a16:rowId xmlns:a16="http://schemas.microsoft.com/office/drawing/2014/main" val="3606393296"/>
                  </a:ext>
                </a:extLst>
              </a:tr>
              <a:tr h="2707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dirty="0">
                          <a:latin typeface="+mn-lt"/>
                        </a:rPr>
                        <a:t>Item 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kern="1200">
                          <a:solidFill>
                            <a:schemeClr val="dk1"/>
                          </a:solidFill>
                          <a:latin typeface="+mn-lt"/>
                          <a:ea typeface="+mn-ea"/>
                          <a:cs typeface="+mn-cs"/>
                        </a:rPr>
                        <a:t>Eric Bennett</a:t>
                      </a:r>
                      <a:endParaRPr lang="en-AU" sz="1150" b="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kern="1200">
                          <a:solidFill>
                            <a:schemeClr val="dk1"/>
                          </a:solidFill>
                          <a:latin typeface="+mn-lt"/>
                          <a:ea typeface="+mn-ea"/>
                          <a:cs typeface="+mn-cs"/>
                        </a:rPr>
                        <a:t>Modelling and Payments Team</a:t>
                      </a:r>
                      <a:endParaRPr lang="en-AU" sz="1150" b="0" kern="1200" dirty="0">
                        <a:solidFill>
                          <a:schemeClr val="dk1"/>
                        </a:solidFill>
                        <a:latin typeface="+mn-lt"/>
                        <a:ea typeface="+mn-ea"/>
                        <a:cs typeface="+mn-cs"/>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kern="1200">
                          <a:solidFill>
                            <a:schemeClr val="dk1"/>
                          </a:solidFill>
                          <a:latin typeface="+mn-lt"/>
                          <a:ea typeface="+mn-ea"/>
                          <a:cs typeface="+mn-cs"/>
                        </a:rPr>
                        <a:t>University course closures </a:t>
                      </a:r>
                      <a:endParaRPr lang="en-AU" sz="1150" b="0" kern="1200" dirty="0">
                        <a:solidFill>
                          <a:schemeClr val="dk1"/>
                        </a:solidFill>
                        <a:latin typeface="+mn-lt"/>
                        <a:ea typeface="+mn-ea"/>
                        <a:cs typeface="+mn-cs"/>
                      </a:endParaRPr>
                    </a:p>
                  </a:txBody>
                  <a:tcPr/>
                </a:tc>
                <a:tc hMerge="1">
                  <a:txBody>
                    <a:bodyPr/>
                    <a:lstStyle/>
                    <a:p>
                      <a:endParaRPr lang="en-AU"/>
                    </a:p>
                  </a:txBody>
                  <a:tcPr/>
                </a:tc>
                <a:extLst>
                  <a:ext uri="{0D108BD9-81ED-4DB2-BD59-A6C34878D82A}">
                    <a16:rowId xmlns:a16="http://schemas.microsoft.com/office/drawing/2014/main" val="2071017969"/>
                  </a:ext>
                </a:extLst>
              </a:tr>
              <a:tr h="2707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dirty="0">
                          <a:latin typeface="+mn-lt"/>
                        </a:rPr>
                        <a:t>Item 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kern="1200" dirty="0">
                          <a:solidFill>
                            <a:schemeClr val="dk1"/>
                          </a:solidFill>
                          <a:latin typeface="+mn-lt"/>
                          <a:ea typeface="+mn-ea"/>
                          <a:cs typeface="+mn-cs"/>
                        </a:rPr>
                        <a:t>Annette </a:t>
                      </a:r>
                      <a:r>
                        <a:rPr lang="en-AU" sz="1150" b="0" kern="1200" dirty="0" err="1">
                          <a:solidFill>
                            <a:schemeClr val="dk1"/>
                          </a:solidFill>
                          <a:latin typeface="+mn-lt"/>
                          <a:ea typeface="+mn-ea"/>
                          <a:cs typeface="+mn-cs"/>
                        </a:rPr>
                        <a:t>Cannell</a:t>
                      </a:r>
                      <a:endParaRPr lang="en-AU" sz="1150" b="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i="0" kern="1200" dirty="0">
                          <a:solidFill>
                            <a:schemeClr val="dk1"/>
                          </a:solidFill>
                          <a:effectLst/>
                          <a:latin typeface="+mn-lt"/>
                          <a:ea typeface="+mn-ea"/>
                          <a:cs typeface="+mn-cs"/>
                        </a:rPr>
                        <a:t>Industry Linkage and Advanced Apprenticeships Team</a:t>
                      </a:r>
                      <a:endParaRPr lang="en-AU" sz="1150" b="0" kern="1200" dirty="0">
                        <a:solidFill>
                          <a:schemeClr val="dk1"/>
                        </a:solidFill>
                        <a:latin typeface="+mn-lt"/>
                        <a:ea typeface="+mn-ea"/>
                        <a:cs typeface="+mn-cs"/>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i="0" u="none" strike="noStrike" kern="1200" dirty="0">
                          <a:solidFill>
                            <a:schemeClr val="tx1"/>
                          </a:solidFill>
                          <a:effectLst/>
                          <a:latin typeface="+mn-lt"/>
                          <a:ea typeface="+mn-ea"/>
                          <a:cs typeface="+mn-cs"/>
                        </a:rPr>
                        <a:t>Commonwealth Prac Payment</a:t>
                      </a:r>
                      <a:r>
                        <a:rPr lang="en-AU" sz="1150" b="0" i="0" u="none" kern="1200" dirty="0">
                          <a:solidFill>
                            <a:schemeClr val="tx1"/>
                          </a:solidFill>
                          <a:effectLst/>
                          <a:latin typeface="+mn-lt"/>
                          <a:ea typeface="+mn-ea"/>
                          <a:cs typeface="+mn-cs"/>
                        </a:rPr>
                        <a:t> (CPP)</a:t>
                      </a:r>
                      <a:endParaRPr lang="en-AU" sz="1150" b="0" kern="1200" dirty="0">
                        <a:solidFill>
                          <a:schemeClr val="dk1"/>
                        </a:solidFill>
                        <a:latin typeface="+mn-lt"/>
                        <a:ea typeface="+mn-ea"/>
                        <a:cs typeface="+mn-cs"/>
                      </a:endParaRPr>
                    </a:p>
                  </a:txBody>
                  <a:tcPr/>
                </a:tc>
                <a:tc hMerge="1">
                  <a:txBody>
                    <a:bodyPr/>
                    <a:lstStyle/>
                    <a:p>
                      <a:endParaRPr lang="en-AU"/>
                    </a:p>
                  </a:txBody>
                  <a:tcPr/>
                </a:tc>
                <a:extLst>
                  <a:ext uri="{0D108BD9-81ED-4DB2-BD59-A6C34878D82A}">
                    <a16:rowId xmlns:a16="http://schemas.microsoft.com/office/drawing/2014/main" val="1993721650"/>
                  </a:ext>
                </a:extLst>
              </a:tr>
              <a:tr h="270762">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b="1" u="none" dirty="0">
                          <a:latin typeface="+mn-lt"/>
                        </a:rPr>
                        <a:t>Communication activities</a:t>
                      </a:r>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853911126"/>
                  </a:ext>
                </a:extLst>
              </a:tr>
              <a:tr h="4399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dirty="0">
                          <a:latin typeface="+mn-lt"/>
                        </a:rPr>
                        <a:t>Item 7</a:t>
                      </a:r>
                    </a:p>
                  </a:txBody>
                  <a:tcPr/>
                </a:tc>
                <a:tc>
                  <a:txBody>
                    <a:bodyPr/>
                    <a:lstStyle/>
                    <a:p>
                      <a:r>
                        <a:rPr lang="en-AU" sz="1150" b="0">
                          <a:latin typeface="+mn-lt"/>
                        </a:rPr>
                        <a:t>Tristan Krautz</a:t>
                      </a:r>
                      <a:endParaRPr lang="en-AU"/>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u="none" kern="1200">
                          <a:solidFill>
                            <a:schemeClr val="dk1"/>
                          </a:solidFill>
                          <a:effectLst/>
                          <a:latin typeface="+mn-lt"/>
                          <a:ea typeface="+mn-ea"/>
                          <a:cs typeface="+mn-cs"/>
                        </a:rPr>
                        <a:t>Higher Education Program Management Team</a:t>
                      </a:r>
                      <a:endParaRPr lang="en-AU" sz="1150" b="0" kern="1200" dirty="0">
                        <a:solidFill>
                          <a:schemeClr val="dk1"/>
                        </a:solidFill>
                        <a:latin typeface="+mn-lt"/>
                        <a:ea typeface="+mn-ea"/>
                        <a:cs typeface="+mn-cs"/>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50" b="0" kern="1200" dirty="0">
                          <a:solidFill>
                            <a:schemeClr val="dk1"/>
                          </a:solidFill>
                          <a:latin typeface="+mn-lt"/>
                          <a:ea typeface="+mn-ea"/>
                          <a:cs typeface="+mn-cs"/>
                        </a:rPr>
                        <a:t>Tertiary Access Payment (TAP) Stakeholder Content Kit</a:t>
                      </a:r>
                      <a:endParaRPr lang="en-AU" sz="1150" b="0" dirty="0">
                        <a:latin typeface="+mn-lt"/>
                      </a:endParaRPr>
                    </a:p>
                  </a:txBody>
                  <a:tcPr/>
                </a:tc>
                <a:tc hMerge="1">
                  <a:txBody>
                    <a:bodyPr/>
                    <a:lstStyle/>
                    <a:p>
                      <a:endParaRPr lang="en-AU"/>
                    </a:p>
                  </a:txBody>
                  <a:tcPr/>
                </a:tc>
                <a:extLst>
                  <a:ext uri="{0D108BD9-81ED-4DB2-BD59-A6C34878D82A}">
                    <a16:rowId xmlns:a16="http://schemas.microsoft.com/office/drawing/2014/main" val="3697574055"/>
                  </a:ext>
                </a:extLst>
              </a:tr>
              <a:tr h="6092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dirty="0">
                          <a:latin typeface="+mn-lt"/>
                        </a:rPr>
                        <a:t>Item 8</a:t>
                      </a:r>
                    </a:p>
                    <a:p>
                      <a:endParaRPr lang="en-AU" sz="115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kern="1200">
                          <a:solidFill>
                            <a:schemeClr val="dk1"/>
                          </a:solidFill>
                          <a:latin typeface="+mn-lt"/>
                          <a:ea typeface="+mn-ea"/>
                          <a:cs typeface="+mn-cs"/>
                        </a:rPr>
                        <a:t>Nicole Ranieri</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kern="1200">
                          <a:solidFill>
                            <a:schemeClr val="dk1"/>
                          </a:solidFill>
                          <a:latin typeface="+mn-lt"/>
                          <a:ea typeface="+mn-ea"/>
                          <a:cs typeface="+mn-cs"/>
                        </a:rPr>
                        <a:t>Beth Betts</a:t>
                      </a:r>
                      <a:endParaRPr lang="en-AU"/>
                    </a:p>
                  </a:txBody>
                  <a:tcPr/>
                </a:tc>
                <a:tc>
                  <a:txBody>
                    <a:bodyPr/>
                    <a:lstStyle/>
                    <a:p>
                      <a:r>
                        <a:rPr lang="en-AU" sz="1150" b="0">
                          <a:latin typeface="+mn-lt"/>
                        </a:rPr>
                        <a:t>Student Engagement Team</a:t>
                      </a:r>
                      <a:endParaRPr lang="en-AU" sz="1150" b="0" kern="1200" dirty="0">
                        <a:solidFill>
                          <a:schemeClr val="dk1"/>
                        </a:solidFill>
                        <a:latin typeface="+mn-lt"/>
                        <a:ea typeface="+mn-ea"/>
                        <a:cs typeface="+mn-cs"/>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50" b="0" kern="1200" dirty="0">
                          <a:solidFill>
                            <a:schemeClr val="dk1"/>
                          </a:solidFill>
                          <a:latin typeface="+mn-lt"/>
                          <a:ea typeface="+mn-ea"/>
                          <a:cs typeface="+mn-cs"/>
                        </a:rPr>
                        <a:t>Study Assist website and videos</a:t>
                      </a:r>
                    </a:p>
                    <a:p>
                      <a:pPr marL="171450" indent="-171450">
                        <a:buFont typeface="Arial" panose="020B0604020202020204" pitchFamily="34" charset="0"/>
                        <a:buChar char="•"/>
                      </a:pPr>
                      <a:r>
                        <a:rPr lang="en-AU" sz="1150" b="0" kern="1200" dirty="0">
                          <a:solidFill>
                            <a:schemeClr val="dk1"/>
                          </a:solidFill>
                          <a:latin typeface="+mn-lt"/>
                          <a:ea typeface="+mn-ea"/>
                          <a:cs typeface="+mn-cs"/>
                        </a:rPr>
                        <a:t>Communication strategy</a:t>
                      </a:r>
                    </a:p>
                  </a:txBody>
                  <a:tcPr/>
                </a:tc>
                <a:tc>
                  <a:txBody>
                    <a:bodyPr/>
                    <a:lstStyle/>
                    <a:p>
                      <a:pPr marL="171450" indent="-171450">
                        <a:buFont typeface="Arial" panose="020B0604020202020204" pitchFamily="34" charset="0"/>
                        <a:buChar char="•"/>
                      </a:pPr>
                      <a:r>
                        <a:rPr lang="en-AU" sz="1150" b="0" dirty="0">
                          <a:latin typeface="+mn-lt"/>
                        </a:rPr>
                        <a:t>eCAF Update – Stocktake; what's required; eCAF Factsheet; and Rolling eCAF</a:t>
                      </a:r>
                    </a:p>
                  </a:txBody>
                  <a:tcPr/>
                </a:tc>
                <a:extLst>
                  <a:ext uri="{0D108BD9-81ED-4DB2-BD59-A6C34878D82A}">
                    <a16:rowId xmlns:a16="http://schemas.microsoft.com/office/drawing/2014/main" val="2834829120"/>
                  </a:ext>
                </a:extLst>
              </a:tr>
              <a:tr h="270762">
                <a:tc>
                  <a:txBody>
                    <a:bodyPr/>
                    <a:lstStyle/>
                    <a:p>
                      <a:r>
                        <a:rPr lang="en-AU" sz="1150" b="0" dirty="0">
                          <a:latin typeface="+mn-lt"/>
                        </a:rPr>
                        <a:t>Item 9</a:t>
                      </a:r>
                    </a:p>
                  </a:txBody>
                  <a:tcPr/>
                </a:tc>
                <a:tc>
                  <a:txBody>
                    <a:bodyPr/>
                    <a:lstStyle/>
                    <a:p>
                      <a:r>
                        <a:rPr lang="en-AU" sz="1150" b="0" kern="1200">
                          <a:solidFill>
                            <a:schemeClr val="dk1"/>
                          </a:solidFill>
                          <a:latin typeface="+mn-lt"/>
                          <a:ea typeface="+mn-ea"/>
                          <a:cs typeface="+mn-cs"/>
                        </a:rPr>
                        <a:t>Kellie McInnes</a:t>
                      </a:r>
                      <a:endParaRPr lang="en-AU"/>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latin typeface="+mn-lt"/>
                        </a:rPr>
                        <a:t>MC</a:t>
                      </a:r>
                      <a:endParaRPr lang="en-AU" sz="1150" b="0" kern="1200" dirty="0">
                        <a:solidFill>
                          <a:schemeClr val="dk1"/>
                        </a:solidFill>
                        <a:latin typeface="+mn-lt"/>
                        <a:ea typeface="+mn-ea"/>
                        <a:cs typeface="+mn-cs"/>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latin typeface="+mn-lt"/>
                        </a:rPr>
                        <a:t>Other business and Q&amp;A</a:t>
                      </a:r>
                      <a:endParaRPr lang="en-AU" sz="1150" b="0" kern="1200" dirty="0">
                        <a:solidFill>
                          <a:schemeClr val="dk1"/>
                        </a:solidFill>
                        <a:latin typeface="+mn-lt"/>
                        <a:ea typeface="+mn-ea"/>
                        <a:cs typeface="+mn-cs"/>
                      </a:endParaRPr>
                    </a:p>
                  </a:txBody>
                  <a:tcPr/>
                </a:tc>
                <a:tc hMerge="1">
                  <a:txBody>
                    <a:bodyPr/>
                    <a:lstStyle/>
                    <a:p>
                      <a:endParaRPr lang="en-AU"/>
                    </a:p>
                  </a:txBody>
                  <a:tcPr/>
                </a:tc>
                <a:extLst>
                  <a:ext uri="{0D108BD9-81ED-4DB2-BD59-A6C34878D82A}">
                    <a16:rowId xmlns:a16="http://schemas.microsoft.com/office/drawing/2014/main" val="4124502292"/>
                  </a:ext>
                </a:extLst>
              </a:tr>
              <a:tr h="270762">
                <a:tc>
                  <a:txBody>
                    <a:bodyPr/>
                    <a:lstStyle/>
                    <a:p>
                      <a:r>
                        <a:rPr lang="en-AU" sz="1150" b="0" dirty="0">
                          <a:latin typeface="+mn-lt"/>
                        </a:rPr>
                        <a:t>Item 10</a:t>
                      </a:r>
                    </a:p>
                  </a:txBody>
                  <a:tcPr/>
                </a:tc>
                <a:tc>
                  <a:txBody>
                    <a:bodyPr/>
                    <a:lstStyle/>
                    <a:p>
                      <a:r>
                        <a:rPr lang="en-AU" sz="1150" b="0" kern="1200" dirty="0">
                          <a:solidFill>
                            <a:schemeClr val="dk1"/>
                          </a:solidFill>
                          <a:latin typeface="+mn-lt"/>
                          <a:ea typeface="+mn-ea"/>
                          <a:cs typeface="+mn-cs"/>
                        </a:rPr>
                        <a:t>Kellie McInnes</a:t>
                      </a:r>
                      <a:endParaRPr lang="en-A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dirty="0">
                          <a:latin typeface="+mn-lt"/>
                        </a:rPr>
                        <a:t>MC</a:t>
                      </a:r>
                      <a:endParaRPr lang="en-AU" sz="1150" b="0" kern="1200" dirty="0">
                        <a:solidFill>
                          <a:schemeClr val="dk1"/>
                        </a:solidFill>
                        <a:latin typeface="+mn-lt"/>
                        <a:ea typeface="+mn-ea"/>
                        <a:cs typeface="+mn-cs"/>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dirty="0">
                          <a:latin typeface="+mn-lt"/>
                        </a:rPr>
                        <a:t>Meeting close and wrap-up</a:t>
                      </a:r>
                      <a:endParaRPr lang="en-AU" sz="1150" b="0" kern="1200" dirty="0">
                        <a:solidFill>
                          <a:schemeClr val="dk1"/>
                        </a:solidFill>
                        <a:latin typeface="+mn-lt"/>
                        <a:ea typeface="+mn-ea"/>
                        <a:cs typeface="+mn-cs"/>
                      </a:endParaRPr>
                    </a:p>
                  </a:txBody>
                  <a:tcPr/>
                </a:tc>
                <a:tc hMerge="1">
                  <a:txBody>
                    <a:bodyPr/>
                    <a:lstStyle/>
                    <a:p>
                      <a:endParaRPr lang="en-AU"/>
                    </a:p>
                  </a:txBody>
                  <a:tcPr/>
                </a:tc>
                <a:extLst>
                  <a:ext uri="{0D108BD9-81ED-4DB2-BD59-A6C34878D82A}">
                    <a16:rowId xmlns:a16="http://schemas.microsoft.com/office/drawing/2014/main" val="2457628040"/>
                  </a:ext>
                </a:extLst>
              </a:tr>
            </a:tbl>
          </a:graphicData>
        </a:graphic>
      </p:graphicFrame>
    </p:spTree>
    <p:extLst>
      <p:ext uri="{BB962C8B-B14F-4D97-AF65-F5344CB8AC3E}">
        <p14:creationId xmlns:p14="http://schemas.microsoft.com/office/powerpoint/2010/main" val="4207331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5A6ADF-E0EA-5363-3383-11D30BF00223}"/>
              </a:ext>
            </a:extLst>
          </p:cNvPr>
          <p:cNvSpPr/>
          <p:nvPr/>
        </p:nvSpPr>
        <p:spPr>
          <a:xfrm>
            <a:off x="6367576" y="2434470"/>
            <a:ext cx="2571600" cy="8640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0FFC6569-E3C7-3501-7BFC-5656E27DD66A}"/>
              </a:ext>
            </a:extLst>
          </p:cNvPr>
          <p:cNvSpPr>
            <a:spLocks noGrp="1"/>
          </p:cNvSpPr>
          <p:nvPr>
            <p:ph type="title"/>
          </p:nvPr>
        </p:nvSpPr>
        <p:spPr>
          <a:xfrm>
            <a:off x="1356024" y="341883"/>
            <a:ext cx="6364188" cy="993775"/>
          </a:xfrm>
        </p:spPr>
        <p:txBody>
          <a:bodyPr/>
          <a:lstStyle/>
          <a:p>
            <a:pPr algn="ctr"/>
            <a:r>
              <a:rPr lang="en-AU" b="1" dirty="0"/>
              <a:t>Introduction of the Universities Accord (Student Support and Other Measures) Bill</a:t>
            </a:r>
          </a:p>
        </p:txBody>
      </p:sp>
      <p:sp>
        <p:nvSpPr>
          <p:cNvPr id="2" name="TextBox 1">
            <a:extLst>
              <a:ext uri="{FF2B5EF4-FFF2-40B4-BE49-F238E27FC236}">
                <a16:creationId xmlns:a16="http://schemas.microsoft.com/office/drawing/2014/main" id="{8139AF93-764C-719B-2379-72FA6E8CCADE}"/>
              </a:ext>
            </a:extLst>
          </p:cNvPr>
          <p:cNvSpPr txBox="1"/>
          <p:nvPr/>
        </p:nvSpPr>
        <p:spPr>
          <a:xfrm>
            <a:off x="611560" y="1566019"/>
            <a:ext cx="5472608"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a:ln>
                  <a:noFill/>
                </a:ln>
                <a:solidFill>
                  <a:prstClr val="white"/>
                </a:solidFill>
                <a:effectLst/>
                <a:uLnTx/>
                <a:uFillTx/>
                <a:ea typeface="Aptos" panose="020B0004020202020204" pitchFamily="34" charset="0"/>
                <a:cs typeface="Aptos" panose="020B0004020202020204" pitchFamily="34" charset="0"/>
              </a:rPr>
              <a:t>The Bill includes five measures: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a:ln>
                  <a:noFill/>
                </a:ln>
                <a:solidFill>
                  <a:prstClr val="white"/>
                </a:solidFill>
                <a:effectLst/>
                <a:uLnTx/>
                <a:uFillTx/>
                <a:ea typeface="Aptos" panose="020B0004020202020204" pitchFamily="34" charset="0"/>
                <a:cs typeface="Aptos" panose="020B0004020202020204" pitchFamily="34" charset="0"/>
              </a:rPr>
              <a:t> </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AU" sz="2000" b="1" i="0" u="none" strike="noStrike" kern="1200" cap="none" spc="0" normalizeH="0" baseline="0" noProof="0" dirty="0">
                <a:ln>
                  <a:noFill/>
                </a:ln>
                <a:solidFill>
                  <a:srgbClr val="47BFAF">
                    <a:lumMod val="60000"/>
                    <a:lumOff val="40000"/>
                  </a:srgbClr>
                </a:solidFill>
                <a:effectLst/>
                <a:uLnTx/>
                <a:uFillTx/>
                <a:ea typeface="Times New Roman" panose="02020603050405020304" pitchFamily="18" charset="0"/>
                <a:cs typeface="Aptos" panose="020B0004020202020204" pitchFamily="34" charset="0"/>
              </a:rPr>
              <a:t>HELP indexation 2024-25 Budget measure</a:t>
            </a:r>
            <a:endParaRPr kumimoji="0" lang="en-AU" sz="2000" b="1" i="0" u="none" strike="noStrike" kern="1200" cap="none" spc="0" normalizeH="0" baseline="0" noProof="0" dirty="0">
              <a:ln>
                <a:noFill/>
              </a:ln>
              <a:solidFill>
                <a:srgbClr val="47BFAF">
                  <a:lumMod val="60000"/>
                  <a:lumOff val="40000"/>
                </a:srgbClr>
              </a:solidFill>
              <a:effectLst/>
              <a:uLnTx/>
              <a:uFillTx/>
              <a:ea typeface="Aptos" panose="020B0004020202020204" pitchFamily="34" charset="0"/>
              <a:cs typeface="Aptos" panose="020B00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AU" sz="2000" b="0" i="0" u="none" strike="noStrike" kern="1200" cap="none" spc="0" normalizeH="0" baseline="0" noProof="0" dirty="0">
                <a:ln>
                  <a:noFill/>
                </a:ln>
                <a:solidFill>
                  <a:prstClr val="white"/>
                </a:solidFill>
                <a:effectLst/>
                <a:uLnTx/>
                <a:uFillTx/>
                <a:ea typeface="Times New Roman" panose="02020603050405020304" pitchFamily="18" charset="0"/>
                <a:cs typeface="Aptos" panose="020B0004020202020204" pitchFamily="34" charset="0"/>
              </a:rPr>
              <a:t>Commonwealth Prac Payment 2024-25 Budget measure</a:t>
            </a:r>
            <a:endParaRPr kumimoji="0" lang="en-AU" sz="2000" b="0" i="0" u="none" strike="noStrike" kern="1200" cap="none" spc="0" normalizeH="0" baseline="0" noProof="0" dirty="0">
              <a:ln>
                <a:noFill/>
              </a:ln>
              <a:solidFill>
                <a:prstClr val="white"/>
              </a:solidFill>
              <a:effectLst/>
              <a:uLnTx/>
              <a:uFillTx/>
              <a:ea typeface="Aptos" panose="020B0004020202020204" pitchFamily="34" charset="0"/>
              <a:cs typeface="Aptos" panose="020B00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AU" sz="2000" b="0" i="0" u="none" strike="noStrike" kern="1200" cap="none" spc="0" normalizeH="0" baseline="0" noProof="0" dirty="0">
                <a:ln>
                  <a:noFill/>
                </a:ln>
                <a:solidFill>
                  <a:prstClr val="white"/>
                </a:solidFill>
                <a:effectLst/>
                <a:uLnTx/>
                <a:uFillTx/>
                <a:ea typeface="Times New Roman" panose="02020603050405020304" pitchFamily="18" charset="0"/>
                <a:cs typeface="Aptos" panose="020B0004020202020204" pitchFamily="34" charset="0"/>
              </a:rPr>
              <a:t>Student Services and Amenities Fees 2024-25 Budget measure</a:t>
            </a:r>
            <a:endParaRPr kumimoji="0" lang="en-AU" sz="2000" b="0" i="0" u="none" strike="noStrike" kern="1200" cap="none" spc="0" normalizeH="0" baseline="0" noProof="0" dirty="0">
              <a:ln>
                <a:noFill/>
              </a:ln>
              <a:solidFill>
                <a:prstClr val="white"/>
              </a:solidFill>
              <a:effectLst/>
              <a:uLnTx/>
              <a:uFillTx/>
              <a:ea typeface="Aptos" panose="020B0004020202020204" pitchFamily="34" charset="0"/>
              <a:cs typeface="Aptos" panose="020B00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AU" sz="2000" b="0" i="0" u="none" strike="noStrike" kern="1200" cap="none" spc="0" normalizeH="0" baseline="0" noProof="0" dirty="0">
                <a:ln>
                  <a:noFill/>
                </a:ln>
                <a:solidFill>
                  <a:prstClr val="white"/>
                </a:solidFill>
                <a:effectLst/>
                <a:uLnTx/>
                <a:uFillTx/>
                <a:ea typeface="Times New Roman" panose="02020603050405020304" pitchFamily="18" charset="0"/>
                <a:cs typeface="Aptos" panose="020B0004020202020204" pitchFamily="34" charset="0"/>
              </a:rPr>
              <a:t>FEE Free Uni Ready 2024-25 Budget measure</a:t>
            </a:r>
            <a:endParaRPr kumimoji="0" lang="en-AU" sz="2000" b="0" i="0" u="none" strike="noStrike" kern="1200" cap="none" spc="0" normalizeH="0" baseline="0" noProof="0" dirty="0">
              <a:ln>
                <a:noFill/>
              </a:ln>
              <a:solidFill>
                <a:prstClr val="white"/>
              </a:solidFill>
              <a:effectLst/>
              <a:uLnTx/>
              <a:uFillTx/>
              <a:ea typeface="Aptos" panose="020B0004020202020204" pitchFamily="34" charset="0"/>
              <a:cs typeface="Aptos" panose="020B00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AU" sz="2000" b="0" i="0" u="none" strike="noStrike" kern="1200" cap="none" spc="0" normalizeH="0" baseline="0" noProof="0" dirty="0">
                <a:ln>
                  <a:noFill/>
                </a:ln>
                <a:solidFill>
                  <a:prstClr val="white"/>
                </a:solidFill>
                <a:effectLst/>
                <a:uLnTx/>
                <a:uFillTx/>
                <a:ea typeface="Times New Roman" panose="02020603050405020304" pitchFamily="18" charset="0"/>
                <a:cs typeface="Aptos" panose="020B0004020202020204" pitchFamily="34" charset="0"/>
              </a:rPr>
              <a:t>Adelaide University Merger</a:t>
            </a:r>
            <a:endParaRPr kumimoji="0" lang="en-AU" sz="2000" b="0" i="0" u="none" strike="noStrike" kern="1200" cap="none" spc="0" normalizeH="0" baseline="0" noProof="0" dirty="0">
              <a:ln>
                <a:noFill/>
              </a:ln>
              <a:solidFill>
                <a:prstClr val="white"/>
              </a:solidFill>
              <a:effectLst/>
              <a:uLnTx/>
              <a:uFillTx/>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CEA7BBE-43AB-A639-32DA-70070169EFE3}"/>
              </a:ext>
            </a:extLst>
          </p:cNvPr>
          <p:cNvSpPr txBox="1"/>
          <p:nvPr/>
        </p:nvSpPr>
        <p:spPr>
          <a:xfrm>
            <a:off x="6501248" y="2574131"/>
            <a:ext cx="243792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prstClr val="white"/>
                </a:solidFill>
                <a:effectLst/>
                <a:uLnTx/>
                <a:uFillTx/>
                <a:latin typeface="Calibri" panose="020F0502020204030204"/>
                <a:ea typeface="+mn-ea"/>
                <a:cs typeface="+mn-cs"/>
              </a:rPr>
              <a:t>Introduced: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prstClr val="white"/>
                </a:solidFill>
                <a:effectLst/>
                <a:uLnTx/>
                <a:uFillTx/>
                <a:latin typeface="Calibri" panose="020F0502020204030204"/>
                <a:ea typeface="+mn-ea"/>
                <a:cs typeface="+mn-cs"/>
              </a:rPr>
              <a:t>Thursday 15 August 2024</a:t>
            </a:r>
          </a:p>
        </p:txBody>
      </p:sp>
    </p:spTree>
    <p:extLst>
      <p:ext uri="{BB962C8B-B14F-4D97-AF65-F5344CB8AC3E}">
        <p14:creationId xmlns:p14="http://schemas.microsoft.com/office/powerpoint/2010/main" val="1698126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5A6ADF-E0EA-5363-3383-11D30BF00223}"/>
              </a:ext>
            </a:extLst>
          </p:cNvPr>
          <p:cNvSpPr/>
          <p:nvPr/>
        </p:nvSpPr>
        <p:spPr>
          <a:xfrm>
            <a:off x="6367576" y="2434470"/>
            <a:ext cx="2571600" cy="8640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0FFC6569-E3C7-3501-7BFC-5656E27DD66A}"/>
              </a:ext>
            </a:extLst>
          </p:cNvPr>
          <p:cNvSpPr>
            <a:spLocks noGrp="1"/>
          </p:cNvSpPr>
          <p:nvPr>
            <p:ph type="title"/>
          </p:nvPr>
        </p:nvSpPr>
        <p:spPr>
          <a:xfrm>
            <a:off x="1356024" y="341883"/>
            <a:ext cx="6364188" cy="993775"/>
          </a:xfrm>
        </p:spPr>
        <p:txBody>
          <a:bodyPr/>
          <a:lstStyle/>
          <a:p>
            <a:pPr algn="ctr"/>
            <a:r>
              <a:rPr lang="en-AU" b="1" dirty="0"/>
              <a:t>Introduction of the Universities Accord (Student Support and Other Measures) Bill</a:t>
            </a:r>
          </a:p>
        </p:txBody>
      </p:sp>
      <p:sp>
        <p:nvSpPr>
          <p:cNvPr id="2" name="TextBox 1">
            <a:extLst>
              <a:ext uri="{FF2B5EF4-FFF2-40B4-BE49-F238E27FC236}">
                <a16:creationId xmlns:a16="http://schemas.microsoft.com/office/drawing/2014/main" id="{8139AF93-764C-719B-2379-72FA6E8CCADE}"/>
              </a:ext>
            </a:extLst>
          </p:cNvPr>
          <p:cNvSpPr txBox="1"/>
          <p:nvPr/>
        </p:nvSpPr>
        <p:spPr>
          <a:xfrm>
            <a:off x="611560" y="1566019"/>
            <a:ext cx="5472608"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a:ln>
                  <a:noFill/>
                </a:ln>
                <a:solidFill>
                  <a:prstClr val="white"/>
                </a:solidFill>
                <a:effectLst/>
                <a:uLnTx/>
                <a:uFillTx/>
                <a:ea typeface="Aptos" panose="020B0004020202020204" pitchFamily="34" charset="0"/>
                <a:cs typeface="Aptos" panose="020B0004020202020204" pitchFamily="34" charset="0"/>
              </a:rPr>
              <a:t>The Bill includes five measures: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a:ln>
                  <a:noFill/>
                </a:ln>
                <a:solidFill>
                  <a:prstClr val="white"/>
                </a:solidFill>
                <a:effectLst/>
                <a:uLnTx/>
                <a:uFillTx/>
                <a:ea typeface="Aptos" panose="020B0004020202020204" pitchFamily="34" charset="0"/>
                <a:cs typeface="Aptos" panose="020B0004020202020204" pitchFamily="34" charset="0"/>
              </a:rPr>
              <a:t> </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AU" sz="2000" i="0" u="none" strike="noStrike" kern="1200" cap="none" spc="0" normalizeH="0" baseline="0" noProof="0" dirty="0">
                <a:ln>
                  <a:noFill/>
                </a:ln>
                <a:solidFill>
                  <a:schemeClr val="bg1"/>
                </a:solidFill>
                <a:effectLst/>
                <a:uLnTx/>
                <a:uFillTx/>
                <a:ea typeface="Times New Roman" panose="02020603050405020304" pitchFamily="18" charset="0"/>
                <a:cs typeface="Aptos" panose="020B0004020202020204" pitchFamily="34" charset="0"/>
              </a:rPr>
              <a:t>HELP indexation 2024-25 Budget measure</a:t>
            </a:r>
            <a:endParaRPr kumimoji="0" lang="en-AU" sz="2000" i="0" u="none" strike="noStrike" kern="1200" cap="none" spc="0" normalizeH="0" baseline="0" noProof="0" dirty="0">
              <a:ln>
                <a:noFill/>
              </a:ln>
              <a:solidFill>
                <a:schemeClr val="bg1"/>
              </a:solidFill>
              <a:effectLst/>
              <a:uLnTx/>
              <a:uFillTx/>
              <a:ea typeface="Aptos" panose="020B0004020202020204" pitchFamily="34" charset="0"/>
              <a:cs typeface="Aptos" panose="020B00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AU" sz="2000" b="0" i="0" u="none" strike="noStrike" kern="1200" cap="none" spc="0" normalizeH="0" baseline="0" noProof="0" dirty="0">
                <a:ln>
                  <a:noFill/>
                </a:ln>
                <a:solidFill>
                  <a:prstClr val="white"/>
                </a:solidFill>
                <a:effectLst/>
                <a:uLnTx/>
                <a:uFillTx/>
                <a:ea typeface="Times New Roman" panose="02020603050405020304" pitchFamily="18" charset="0"/>
                <a:cs typeface="Aptos" panose="020B0004020202020204" pitchFamily="34" charset="0"/>
              </a:rPr>
              <a:t>Commonwealth Prac Payment 2024-25 Budget measure</a:t>
            </a:r>
            <a:endParaRPr kumimoji="0" lang="en-AU" sz="2000" b="0" i="0" u="none" strike="noStrike" kern="1200" cap="none" spc="0" normalizeH="0" baseline="0" noProof="0" dirty="0">
              <a:ln>
                <a:noFill/>
              </a:ln>
              <a:solidFill>
                <a:prstClr val="white"/>
              </a:solidFill>
              <a:effectLst/>
              <a:uLnTx/>
              <a:uFillTx/>
              <a:ea typeface="Aptos" panose="020B0004020202020204" pitchFamily="34" charset="0"/>
              <a:cs typeface="Aptos" panose="020B00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AU" sz="2000" b="0" i="0" u="none" strike="noStrike" kern="1200" cap="none" spc="0" normalizeH="0" baseline="0" noProof="0" dirty="0">
                <a:ln>
                  <a:noFill/>
                </a:ln>
                <a:solidFill>
                  <a:prstClr val="white"/>
                </a:solidFill>
                <a:effectLst/>
                <a:uLnTx/>
                <a:uFillTx/>
                <a:ea typeface="Times New Roman" panose="02020603050405020304" pitchFamily="18" charset="0"/>
                <a:cs typeface="Aptos" panose="020B0004020202020204" pitchFamily="34" charset="0"/>
              </a:rPr>
              <a:t>Student Services and Amenities Fees 2024-25 Budget measure</a:t>
            </a:r>
            <a:endParaRPr kumimoji="0" lang="en-AU" sz="2000" b="0" i="0" u="none" strike="noStrike" kern="1200" cap="none" spc="0" normalizeH="0" baseline="0" noProof="0" dirty="0">
              <a:ln>
                <a:noFill/>
              </a:ln>
              <a:solidFill>
                <a:prstClr val="white"/>
              </a:solidFill>
              <a:effectLst/>
              <a:uLnTx/>
              <a:uFillTx/>
              <a:ea typeface="Aptos" panose="020B0004020202020204" pitchFamily="34" charset="0"/>
              <a:cs typeface="Aptos" panose="020B00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AU" sz="2000" b="1" i="0" u="none" strike="noStrike" kern="1200" cap="none" spc="0" normalizeH="0" baseline="0" noProof="0" dirty="0">
                <a:ln>
                  <a:noFill/>
                </a:ln>
                <a:solidFill>
                  <a:schemeClr val="accent4">
                    <a:lumMod val="60000"/>
                    <a:lumOff val="40000"/>
                  </a:schemeClr>
                </a:solidFill>
                <a:effectLst/>
                <a:uLnTx/>
                <a:uFillTx/>
                <a:ea typeface="Times New Roman" panose="02020603050405020304" pitchFamily="18" charset="0"/>
                <a:cs typeface="Aptos" panose="020B0004020202020204" pitchFamily="34" charset="0"/>
              </a:rPr>
              <a:t>FEE Free Uni Ready 2024-25 Budget measure</a:t>
            </a:r>
            <a:endParaRPr kumimoji="0" lang="en-AU" sz="2000" b="1" i="0" u="none" strike="noStrike" kern="1200" cap="none" spc="0" normalizeH="0" baseline="0" noProof="0" dirty="0">
              <a:ln>
                <a:noFill/>
              </a:ln>
              <a:solidFill>
                <a:schemeClr val="accent4">
                  <a:lumMod val="60000"/>
                  <a:lumOff val="40000"/>
                </a:schemeClr>
              </a:solidFill>
              <a:effectLst/>
              <a:uLnTx/>
              <a:uFillTx/>
              <a:ea typeface="Aptos" panose="020B0004020202020204" pitchFamily="34" charset="0"/>
              <a:cs typeface="Aptos" panose="020B00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AU" sz="2000" b="0" i="0" u="none" strike="noStrike" kern="1200" cap="none" spc="0" normalizeH="0" baseline="0" noProof="0" dirty="0">
                <a:ln>
                  <a:noFill/>
                </a:ln>
                <a:solidFill>
                  <a:prstClr val="white"/>
                </a:solidFill>
                <a:effectLst/>
                <a:uLnTx/>
                <a:uFillTx/>
                <a:ea typeface="Times New Roman" panose="02020603050405020304" pitchFamily="18" charset="0"/>
                <a:cs typeface="Aptos" panose="020B0004020202020204" pitchFamily="34" charset="0"/>
              </a:rPr>
              <a:t>Adelaide University Merger</a:t>
            </a:r>
            <a:endParaRPr kumimoji="0" lang="en-AU" sz="2000" b="0" i="0" u="none" strike="noStrike" kern="1200" cap="none" spc="0" normalizeH="0" baseline="0" noProof="0" dirty="0">
              <a:ln>
                <a:noFill/>
              </a:ln>
              <a:solidFill>
                <a:prstClr val="white"/>
              </a:solidFill>
              <a:effectLst/>
              <a:uLnTx/>
              <a:uFillTx/>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CEA7BBE-43AB-A639-32DA-70070169EFE3}"/>
              </a:ext>
            </a:extLst>
          </p:cNvPr>
          <p:cNvSpPr txBox="1"/>
          <p:nvPr/>
        </p:nvSpPr>
        <p:spPr>
          <a:xfrm>
            <a:off x="6501248" y="2574131"/>
            <a:ext cx="243792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prstClr val="white"/>
                </a:solidFill>
                <a:effectLst/>
                <a:uLnTx/>
                <a:uFillTx/>
                <a:latin typeface="Calibri" panose="020F0502020204030204"/>
                <a:ea typeface="+mn-ea"/>
                <a:cs typeface="+mn-cs"/>
              </a:rPr>
              <a:t>Introduced: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prstClr val="white"/>
                </a:solidFill>
                <a:effectLst/>
                <a:uLnTx/>
                <a:uFillTx/>
                <a:latin typeface="Calibri" panose="020F0502020204030204"/>
                <a:ea typeface="+mn-ea"/>
                <a:cs typeface="+mn-cs"/>
              </a:rPr>
              <a:t>Thursday 15 August 2024</a:t>
            </a:r>
          </a:p>
        </p:txBody>
      </p:sp>
    </p:spTree>
    <p:extLst>
      <p:ext uri="{BB962C8B-B14F-4D97-AF65-F5344CB8AC3E}">
        <p14:creationId xmlns:p14="http://schemas.microsoft.com/office/powerpoint/2010/main" val="2689817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1335C9-F877-57C5-7D48-8C9B58CA652C}"/>
              </a:ext>
            </a:extLst>
          </p:cNvPr>
          <p:cNvSpPr>
            <a:spLocks noGrp="1"/>
          </p:cNvSpPr>
          <p:nvPr>
            <p:ph type="title"/>
          </p:nvPr>
        </p:nvSpPr>
        <p:spPr>
          <a:xfrm>
            <a:off x="1389906" y="68170"/>
            <a:ext cx="6364188" cy="993775"/>
          </a:xfrm>
        </p:spPr>
        <p:txBody>
          <a:bodyPr/>
          <a:lstStyle/>
          <a:p>
            <a:pPr algn="ctr"/>
            <a:r>
              <a:rPr lang="en-AU" b="1" dirty="0">
                <a:solidFill>
                  <a:schemeClr val="bg1">
                    <a:lumMod val="95000"/>
                  </a:schemeClr>
                </a:solidFill>
              </a:rPr>
              <a:t>Regional University Study Hubs</a:t>
            </a:r>
          </a:p>
        </p:txBody>
      </p:sp>
      <p:sp>
        <p:nvSpPr>
          <p:cNvPr id="2" name="Content Placeholder 1">
            <a:extLst>
              <a:ext uri="{FF2B5EF4-FFF2-40B4-BE49-F238E27FC236}">
                <a16:creationId xmlns:a16="http://schemas.microsoft.com/office/drawing/2014/main" id="{94D0780E-B69C-D42D-28C0-4E9A8759CD17}"/>
              </a:ext>
            </a:extLst>
          </p:cNvPr>
          <p:cNvSpPr>
            <a:spLocks noGrp="1"/>
          </p:cNvSpPr>
          <p:nvPr>
            <p:ph idx="1"/>
          </p:nvPr>
        </p:nvSpPr>
        <p:spPr>
          <a:xfrm>
            <a:off x="323528" y="845940"/>
            <a:ext cx="8496944" cy="648072"/>
          </a:xfrm>
        </p:spPr>
        <p:txBody>
          <a:bodyPr vert="horz" wrap="square" lIns="0" tIns="0" rIns="0" bIns="0" rtlCol="0" anchor="t">
            <a:noAutofit/>
          </a:bodyPr>
          <a:lstStyle/>
          <a:p>
            <a:pPr marL="0" indent="0">
              <a:buNone/>
            </a:pPr>
            <a:r>
              <a:rPr lang="en-AU" sz="1700" dirty="0"/>
              <a:t>Last year the Australian Government announced funding to double the number of University Study Hubs.</a:t>
            </a:r>
          </a:p>
          <a:p>
            <a:pPr marL="229870" indent="-229870"/>
            <a:endParaRPr lang="en-AU" sz="1800" dirty="0"/>
          </a:p>
          <a:p>
            <a:pPr marL="229870" indent="-229870"/>
            <a:endParaRPr lang="en-AU" sz="1800" dirty="0"/>
          </a:p>
          <a:p>
            <a:pPr marL="0" indent="0">
              <a:buNone/>
            </a:pPr>
            <a:endParaRPr lang="en-AU" sz="1800" dirty="0"/>
          </a:p>
          <a:p>
            <a:pPr marL="229870" indent="-229870"/>
            <a:endParaRPr lang="en-AU" sz="1800" dirty="0"/>
          </a:p>
        </p:txBody>
      </p:sp>
      <p:graphicFrame>
        <p:nvGraphicFramePr>
          <p:cNvPr id="6" name="Table 5">
            <a:extLst>
              <a:ext uri="{FF2B5EF4-FFF2-40B4-BE49-F238E27FC236}">
                <a16:creationId xmlns:a16="http://schemas.microsoft.com/office/drawing/2014/main" id="{9BD3F855-4F5A-2C8A-F96D-D344104234EE}"/>
              </a:ext>
            </a:extLst>
          </p:cNvPr>
          <p:cNvGraphicFramePr>
            <a:graphicFrameLocks noGrp="1"/>
          </p:cNvGraphicFramePr>
          <p:nvPr>
            <p:extLst>
              <p:ext uri="{D42A27DB-BD31-4B8C-83A1-F6EECF244321}">
                <p14:modId xmlns:p14="http://schemas.microsoft.com/office/powerpoint/2010/main" val="4186112973"/>
              </p:ext>
            </p:extLst>
          </p:nvPr>
        </p:nvGraphicFramePr>
        <p:xfrm>
          <a:off x="215516" y="1380242"/>
          <a:ext cx="8712968" cy="1783080"/>
        </p:xfrm>
        <a:graphic>
          <a:graphicData uri="http://schemas.openxmlformats.org/drawingml/2006/table">
            <a:tbl>
              <a:tblPr firstRow="1" bandRow="1">
                <a:tableStyleId>{5C22544A-7EE6-4342-B048-85BDC9FD1C3A}</a:tableStyleId>
              </a:tblPr>
              <a:tblGrid>
                <a:gridCol w="5184576">
                  <a:extLst>
                    <a:ext uri="{9D8B030D-6E8A-4147-A177-3AD203B41FA5}">
                      <a16:colId xmlns:a16="http://schemas.microsoft.com/office/drawing/2014/main" val="3851526089"/>
                    </a:ext>
                  </a:extLst>
                </a:gridCol>
                <a:gridCol w="3528392">
                  <a:extLst>
                    <a:ext uri="{9D8B030D-6E8A-4147-A177-3AD203B41FA5}">
                      <a16:colId xmlns:a16="http://schemas.microsoft.com/office/drawing/2014/main" val="284165779"/>
                    </a:ext>
                  </a:extLst>
                </a:gridCol>
              </a:tblGrid>
              <a:tr h="274490">
                <a:tc>
                  <a:txBody>
                    <a:bodyPr/>
                    <a:lstStyle/>
                    <a:p>
                      <a:r>
                        <a:rPr lang="en-AU" sz="1500" dirty="0"/>
                        <a:t>Cohort 5</a:t>
                      </a:r>
                    </a:p>
                  </a:txBody>
                  <a:tcPr/>
                </a:tc>
                <a:tc>
                  <a:txBody>
                    <a:bodyPr/>
                    <a:lstStyle/>
                    <a:p>
                      <a:r>
                        <a:rPr lang="en-AU" sz="1500"/>
                        <a:t>Cohort 4</a:t>
                      </a:r>
                      <a:endParaRPr lang="en-AU" sz="1500" dirty="0"/>
                    </a:p>
                  </a:txBody>
                  <a:tcPr/>
                </a:tc>
                <a:extLst>
                  <a:ext uri="{0D108BD9-81ED-4DB2-BD59-A6C34878D82A}">
                    <a16:rowId xmlns:a16="http://schemas.microsoft.com/office/drawing/2014/main" val="2706795493"/>
                  </a:ext>
                </a:extLst>
              </a:tr>
              <a:tr h="1135360">
                <a:tc>
                  <a:txBody>
                    <a:bodyPr/>
                    <a:lstStyle/>
                    <a:p>
                      <a:pPr marL="283950" lvl="0" indent="-285750">
                        <a:buFont typeface="Arial" panose="020B0604020202020204" pitchFamily="34" charset="0"/>
                        <a:buChar char="•"/>
                      </a:pPr>
                      <a:r>
                        <a:rPr lang="en-AU" sz="1500" dirty="0"/>
                        <a:t>Applications are open until 18 October 2024, to establish up to 10 new Hubs. As a trial, this cohort invites universities to apply to operate a Regional University Study Hub.</a:t>
                      </a:r>
                    </a:p>
                    <a:p>
                      <a:pPr marL="283950" lvl="0" indent="-285750">
                        <a:buFont typeface="Arial" panose="020B0604020202020204" pitchFamily="34" charset="0"/>
                        <a:buChar char="•"/>
                      </a:pPr>
                      <a:r>
                        <a:rPr lang="en-AU" sz="1500" dirty="0"/>
                        <a:t>Universities must meet all requirements – including supporting students from any provider and be community-embedded</a:t>
                      </a:r>
                      <a:endParaRPr lang="en-US" sz="1500" dirty="0"/>
                    </a:p>
                  </a:txBody>
                  <a:tcPr/>
                </a:tc>
                <a:tc>
                  <a:txBody>
                    <a:bodyPr/>
                    <a:lstStyle/>
                    <a:p>
                      <a:pPr marL="283950" lvl="0" indent="-285750">
                        <a:buFont typeface="Arial" panose="020B0604020202020204" pitchFamily="34" charset="0"/>
                        <a:buChar char="•"/>
                      </a:pPr>
                      <a:r>
                        <a:rPr lang="en-AU" sz="1500" dirty="0"/>
                        <a:t>In March, the Minister announced 12 Regional University Study Hubs funded in Cohort 4.</a:t>
                      </a:r>
                    </a:p>
                    <a:p>
                      <a:pPr marL="283950" lvl="0" indent="-285750">
                        <a:buFont typeface="Arial" panose="020B0604020202020204" pitchFamily="34" charset="0"/>
                        <a:buChar char="•"/>
                      </a:pPr>
                      <a:r>
                        <a:rPr lang="en-AU" sz="1500" dirty="0"/>
                        <a:t>Some Hubs are already open, the remainder will open by Semester 1 2025.</a:t>
                      </a:r>
                    </a:p>
                  </a:txBody>
                  <a:tcPr/>
                </a:tc>
                <a:extLst>
                  <a:ext uri="{0D108BD9-81ED-4DB2-BD59-A6C34878D82A}">
                    <a16:rowId xmlns:a16="http://schemas.microsoft.com/office/drawing/2014/main" val="3377218964"/>
                  </a:ext>
                </a:extLst>
              </a:tr>
            </a:tbl>
          </a:graphicData>
        </a:graphic>
      </p:graphicFrame>
      <p:sp>
        <p:nvSpPr>
          <p:cNvPr id="7" name="TextBox 6">
            <a:extLst>
              <a:ext uri="{FF2B5EF4-FFF2-40B4-BE49-F238E27FC236}">
                <a16:creationId xmlns:a16="http://schemas.microsoft.com/office/drawing/2014/main" id="{98FFB3A6-6A1C-80DA-8C03-20118A90286D}"/>
              </a:ext>
            </a:extLst>
          </p:cNvPr>
          <p:cNvSpPr txBox="1"/>
          <p:nvPr/>
        </p:nvSpPr>
        <p:spPr>
          <a:xfrm>
            <a:off x="215516" y="3277091"/>
            <a:ext cx="8820980" cy="2092881"/>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AU" sz="1700" dirty="0">
                <a:solidFill>
                  <a:schemeClr val="bg1"/>
                </a:solidFill>
              </a:rPr>
              <a:t>There are 46 operating (or establishing) Hubs across Australia, see a list at: </a:t>
            </a:r>
            <a:r>
              <a:rPr kumimoji="0" lang="en-AU" altLang="en-US" sz="1700" b="0" i="0" u="none" strike="noStrike" cap="none" normalizeH="0" baseline="0" dirty="0">
                <a:ln>
                  <a:noFill/>
                </a:ln>
                <a:solidFill>
                  <a:schemeClr val="accent4">
                    <a:lumMod val="20000"/>
                    <a:lumOff val="80000"/>
                  </a:schemeClr>
                </a:solidFill>
                <a:effectLst/>
                <a:ea typeface="Aptos" panose="020B00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www.education.gov.au/regional-university-study-hubs/list-regional-university-study-hubs</a:t>
            </a:r>
            <a:r>
              <a:rPr kumimoji="0" lang="en-AU" altLang="en-US" sz="1700" b="0" i="0" u="none" strike="noStrike" cap="none" normalizeH="0" baseline="0" dirty="0">
                <a:ln>
                  <a:noFill/>
                </a:ln>
                <a:solidFill>
                  <a:schemeClr val="accent4">
                    <a:lumMod val="20000"/>
                    <a:lumOff val="80000"/>
                  </a:schemeClr>
                </a:solidFill>
                <a:effectLst/>
                <a:ea typeface="Aptos" panose="020B0004020202020204" pitchFamily="34" charset="0"/>
                <a:cs typeface="Times New Roman" panose="02020603050405020304" pitchFamily="18" charset="0"/>
              </a:rPr>
              <a:t>. </a:t>
            </a:r>
            <a:endParaRPr lang="en-AU" sz="1700" dirty="0">
              <a:solidFill>
                <a:schemeClr val="accent4">
                  <a:lumMod val="20000"/>
                  <a:lumOff val="80000"/>
                </a:schemeClr>
              </a:solidFill>
              <a:ea typeface="Calibri" panose="020F0502020204030204"/>
              <a:cs typeface="Times New Roman" panose="02020603050405020304" pitchFamily="18" charset="0"/>
            </a:endParaRPr>
          </a:p>
          <a:p>
            <a:pPr marL="285750" indent="-285750">
              <a:spcBef>
                <a:spcPts val="600"/>
              </a:spcBef>
              <a:buFont typeface="Arial" panose="020B0604020202020204" pitchFamily="34" charset="0"/>
              <a:buChar char="•"/>
            </a:pPr>
            <a:r>
              <a:rPr lang="en-AU" sz="1700" dirty="0">
                <a:solidFill>
                  <a:schemeClr val="bg1"/>
                </a:solidFill>
                <a:ea typeface="Calibri" panose="020F0502020204030204"/>
                <a:cs typeface="Calibri" panose="020F0502020204030204"/>
              </a:rPr>
              <a:t>Universities are strongly encouraged to build partnerships with new and existing Regional University Study Hubs; University partnerships are a key element of the program overall.</a:t>
            </a:r>
          </a:p>
          <a:p>
            <a:pPr marL="285750" indent="-285750">
              <a:spcBef>
                <a:spcPts val="600"/>
              </a:spcBef>
              <a:buFont typeface="Arial" panose="020B0604020202020204" pitchFamily="34" charset="0"/>
              <a:buChar char="•"/>
            </a:pPr>
            <a:r>
              <a:rPr lang="en-AU" sz="1700" dirty="0">
                <a:solidFill>
                  <a:schemeClr val="bg1"/>
                </a:solidFill>
              </a:rPr>
              <a:t>Universities are encouraged to make their regional and remote students aware of the hubs as an additional support service. </a:t>
            </a:r>
            <a:endParaRPr lang="en-AU" sz="1700" dirty="0">
              <a:solidFill>
                <a:schemeClr val="bg1"/>
              </a:solidFill>
              <a:ea typeface="Calibri" panose="020F0502020204030204"/>
              <a:cs typeface="Calibri" panose="020F0502020204030204"/>
            </a:endParaRPr>
          </a:p>
          <a:p>
            <a:endParaRPr lang="en-AU" dirty="0"/>
          </a:p>
        </p:txBody>
      </p:sp>
    </p:spTree>
    <p:extLst>
      <p:ext uri="{BB962C8B-B14F-4D97-AF65-F5344CB8AC3E}">
        <p14:creationId xmlns:p14="http://schemas.microsoft.com/office/powerpoint/2010/main" val="2246535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7D7DD4-2288-CE23-7690-0F89EF23E615}"/>
              </a:ext>
            </a:extLst>
          </p:cNvPr>
          <p:cNvSpPr>
            <a:spLocks noGrp="1"/>
          </p:cNvSpPr>
          <p:nvPr>
            <p:ph type="title"/>
          </p:nvPr>
        </p:nvSpPr>
        <p:spPr/>
        <p:txBody>
          <a:bodyPr/>
          <a:lstStyle/>
          <a:p>
            <a:endParaRPr lang="en-AU"/>
          </a:p>
        </p:txBody>
      </p:sp>
      <p:graphicFrame>
        <p:nvGraphicFramePr>
          <p:cNvPr id="8" name="Table 7">
            <a:extLst>
              <a:ext uri="{FF2B5EF4-FFF2-40B4-BE49-F238E27FC236}">
                <a16:creationId xmlns:a16="http://schemas.microsoft.com/office/drawing/2014/main" id="{6B7AF488-15F7-5976-0DD7-2905D096F556}"/>
              </a:ext>
            </a:extLst>
          </p:cNvPr>
          <p:cNvGraphicFramePr>
            <a:graphicFrameLocks noGrp="1"/>
          </p:cNvGraphicFramePr>
          <p:nvPr/>
        </p:nvGraphicFramePr>
        <p:xfrm>
          <a:off x="179512" y="231915"/>
          <a:ext cx="8762770" cy="4734462"/>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1242448094"/>
                    </a:ext>
                  </a:extLst>
                </a:gridCol>
                <a:gridCol w="1368152">
                  <a:extLst>
                    <a:ext uri="{9D8B030D-6E8A-4147-A177-3AD203B41FA5}">
                      <a16:colId xmlns:a16="http://schemas.microsoft.com/office/drawing/2014/main" val="3367518385"/>
                    </a:ext>
                  </a:extLst>
                </a:gridCol>
                <a:gridCol w="2085348">
                  <a:extLst>
                    <a:ext uri="{9D8B030D-6E8A-4147-A177-3AD203B41FA5}">
                      <a16:colId xmlns:a16="http://schemas.microsoft.com/office/drawing/2014/main" val="1707681258"/>
                    </a:ext>
                  </a:extLst>
                </a:gridCol>
                <a:gridCol w="2163124">
                  <a:extLst>
                    <a:ext uri="{9D8B030D-6E8A-4147-A177-3AD203B41FA5}">
                      <a16:colId xmlns:a16="http://schemas.microsoft.com/office/drawing/2014/main" val="1823190654"/>
                    </a:ext>
                  </a:extLst>
                </a:gridCol>
                <a:gridCol w="2426066">
                  <a:extLst>
                    <a:ext uri="{9D8B030D-6E8A-4147-A177-3AD203B41FA5}">
                      <a16:colId xmlns:a16="http://schemas.microsoft.com/office/drawing/2014/main" val="1298076674"/>
                    </a:ext>
                  </a:extLst>
                </a:gridCol>
              </a:tblGrid>
              <a:tr h="287685">
                <a:tc>
                  <a:txBody>
                    <a:bodyPr/>
                    <a:lstStyle/>
                    <a:p>
                      <a:r>
                        <a:rPr lang="en-AU" sz="1200" dirty="0">
                          <a:latin typeface="+mn-lt"/>
                        </a:rPr>
                        <a:t>Item</a:t>
                      </a:r>
                    </a:p>
                  </a:txBody>
                  <a:tcPr/>
                </a:tc>
                <a:tc>
                  <a:txBody>
                    <a:bodyPr/>
                    <a:lstStyle/>
                    <a:p>
                      <a:r>
                        <a:rPr lang="en-AU" sz="1200">
                          <a:latin typeface="+mn-lt"/>
                        </a:rPr>
                        <a:t>Speaker</a:t>
                      </a:r>
                      <a:endParaRPr lang="en-AU" sz="1200" dirty="0">
                        <a:latin typeface="+mn-lt"/>
                      </a:endParaRPr>
                    </a:p>
                  </a:txBody>
                  <a:tcPr/>
                </a:tc>
                <a:tc>
                  <a:txBody>
                    <a:bodyPr/>
                    <a:lstStyle/>
                    <a:p>
                      <a:r>
                        <a:rPr lang="en-AU" sz="1200">
                          <a:latin typeface="+mn-lt"/>
                        </a:rPr>
                        <a:t>Representing</a:t>
                      </a:r>
                      <a:endParaRPr lang="en-AU" sz="1200" dirty="0">
                        <a:latin typeface="+mn-lt"/>
                      </a:endParaRPr>
                    </a:p>
                  </a:txBody>
                  <a:tcPr/>
                </a:tc>
                <a:tc gridSpan="2">
                  <a:txBody>
                    <a:bodyPr/>
                    <a:lstStyle/>
                    <a:p>
                      <a:r>
                        <a:rPr lang="en-AU" sz="1200" dirty="0">
                          <a:latin typeface="+mn-lt"/>
                        </a:rPr>
                        <a:t>Agenda Item</a:t>
                      </a:r>
                    </a:p>
                  </a:txBody>
                  <a:tcPr/>
                </a:tc>
                <a:tc hMerge="1">
                  <a:txBody>
                    <a:bodyPr/>
                    <a:lstStyle/>
                    <a:p>
                      <a:endParaRPr lang="en-AU"/>
                    </a:p>
                  </a:txBody>
                  <a:tcPr/>
                </a:tc>
                <a:extLst>
                  <a:ext uri="{0D108BD9-81ED-4DB2-BD59-A6C34878D82A}">
                    <a16:rowId xmlns:a16="http://schemas.microsoft.com/office/drawing/2014/main" val="1792238371"/>
                  </a:ext>
                </a:extLst>
              </a:tr>
              <a:tr h="281947">
                <a:tc>
                  <a:txBody>
                    <a:bodyPr/>
                    <a:lstStyle/>
                    <a:p>
                      <a:r>
                        <a:rPr lang="en-AU" sz="1150" b="0" dirty="0">
                          <a:latin typeface="+mn-lt"/>
                        </a:rPr>
                        <a:t>Item 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dirty="0">
                          <a:latin typeface="+mn-lt"/>
                        </a:rPr>
                        <a:t>Kellie McInnes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dirty="0">
                          <a:latin typeface="+mn-lt"/>
                        </a:rPr>
                        <a:t>MC</a:t>
                      </a: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dirty="0">
                          <a:latin typeface="+mn-lt"/>
                        </a:rPr>
                        <a:t>Welcome, housekeeping and introduction</a:t>
                      </a:r>
                    </a:p>
                  </a:txBody>
                  <a:tcPr/>
                </a:tc>
                <a:tc hMerge="1">
                  <a:txBody>
                    <a:bodyPr/>
                    <a:lstStyle/>
                    <a:p>
                      <a:endParaRPr lang="en-AU"/>
                    </a:p>
                  </a:txBody>
                  <a:tcPr/>
                </a:tc>
                <a:extLst>
                  <a:ext uri="{0D108BD9-81ED-4DB2-BD59-A6C34878D82A}">
                    <a16:rowId xmlns:a16="http://schemas.microsoft.com/office/drawing/2014/main" val="2590566024"/>
                  </a:ext>
                </a:extLst>
              </a:tr>
              <a:tr h="270762">
                <a:tc gridSpan="5">
                  <a:txBody>
                    <a:bodyPr/>
                    <a:lstStyle/>
                    <a:p>
                      <a:pPr algn="ctr"/>
                      <a:r>
                        <a:rPr lang="en-AU" sz="1200" b="1" u="none" dirty="0">
                          <a:latin typeface="+mn-lt"/>
                        </a:rPr>
                        <a:t>Policy updates</a:t>
                      </a:r>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951446196"/>
                  </a:ext>
                </a:extLst>
              </a:tr>
              <a:tr h="270762">
                <a:tc>
                  <a:txBody>
                    <a:bodyPr/>
                    <a:lstStyle/>
                    <a:p>
                      <a:r>
                        <a:rPr lang="en-AU" sz="1150" b="0" dirty="0">
                          <a:latin typeface="+mn-lt"/>
                        </a:rPr>
                        <a:t>Item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kern="1200">
                          <a:solidFill>
                            <a:schemeClr val="dk1"/>
                          </a:solidFill>
                          <a:latin typeface="+mn-lt"/>
                          <a:ea typeface="+mn-ea"/>
                          <a:cs typeface="+mn-cs"/>
                        </a:rPr>
                        <a:t>Phil Hawkins</a:t>
                      </a:r>
                      <a:endParaRPr lang="en-AU" sz="1150" b="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AU" sz="1150" b="0">
                          <a:latin typeface="+mn-lt"/>
                        </a:rPr>
                        <a:t> HELP Policy Team</a:t>
                      </a:r>
                      <a:endParaRPr lang="en-AU" sz="1150" b="0" kern="1200" dirty="0">
                        <a:solidFill>
                          <a:schemeClr val="dk1"/>
                        </a:solidFill>
                        <a:latin typeface="+mn-lt"/>
                        <a:ea typeface="+mn-ea"/>
                        <a:cs typeface="+mn-cs"/>
                      </a:endParaRPr>
                    </a:p>
                  </a:txBody>
                  <a:tcPr marL="68580" marR="68580" marT="0" marB="0"/>
                </a:tc>
                <a:tc gridSpan="2">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AU" sz="1150" b="0" i="0" kern="1200">
                          <a:solidFill>
                            <a:schemeClr val="dk1"/>
                          </a:solidFill>
                          <a:effectLst/>
                          <a:latin typeface="+mn-lt"/>
                          <a:ea typeface="+mn-ea"/>
                          <a:cs typeface="+mn-cs"/>
                        </a:rPr>
                        <a:t>Introduction of the Universities Accord (Student Support and Other Measures) Bill. </a:t>
                      </a:r>
                      <a:endParaRPr lang="en-AU" sz="1150" b="0" kern="1200" dirty="0">
                        <a:solidFill>
                          <a:schemeClr val="dk1"/>
                        </a:solidFill>
                        <a:latin typeface="+mn-lt"/>
                        <a:ea typeface="+mn-ea"/>
                        <a:cs typeface="+mn-cs"/>
                      </a:endParaRPr>
                    </a:p>
                  </a:txBody>
                  <a:tcPr/>
                </a:tc>
                <a:tc hMerge="1">
                  <a:txBody>
                    <a:bodyPr/>
                    <a:lstStyle/>
                    <a:p>
                      <a:endParaRPr lang="en-AU"/>
                    </a:p>
                  </a:txBody>
                  <a:tcPr/>
                </a:tc>
                <a:extLst>
                  <a:ext uri="{0D108BD9-81ED-4DB2-BD59-A6C34878D82A}">
                    <a16:rowId xmlns:a16="http://schemas.microsoft.com/office/drawing/2014/main" val="3143428996"/>
                  </a:ext>
                </a:extLst>
              </a:tr>
              <a:tr h="270762">
                <a:tc>
                  <a:txBody>
                    <a:bodyPr/>
                    <a:lstStyle/>
                    <a:p>
                      <a:r>
                        <a:rPr lang="en-AU" sz="1150" b="0" dirty="0">
                          <a:latin typeface="+mn-lt"/>
                        </a:rPr>
                        <a:t>Item 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latin typeface="+mn-lt"/>
                        </a:rPr>
                        <a:t>Craig Nightingale </a:t>
                      </a:r>
                      <a:endParaRPr lang="en-AU" sz="115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kern="1200">
                          <a:solidFill>
                            <a:schemeClr val="dk1"/>
                          </a:solidFill>
                          <a:latin typeface="+mn-lt"/>
                          <a:ea typeface="+mn-ea"/>
                          <a:cs typeface="+mn-cs"/>
                        </a:rPr>
                        <a:t>Workforce Programs Team</a:t>
                      </a:r>
                      <a:endParaRPr lang="en-AU" sz="1150" b="0" kern="1200" dirty="0">
                        <a:solidFill>
                          <a:schemeClr val="dk1"/>
                        </a:solidFill>
                        <a:latin typeface="+mn-lt"/>
                        <a:ea typeface="+mn-ea"/>
                        <a:cs typeface="+mn-cs"/>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kern="1200">
                          <a:solidFill>
                            <a:schemeClr val="dk1"/>
                          </a:solidFill>
                          <a:effectLst/>
                          <a:latin typeface="+mn-lt"/>
                          <a:ea typeface="+mn-ea"/>
                          <a:cs typeface="+mn-cs"/>
                        </a:rPr>
                        <a:t>FEE-FREE Uni Ready courses</a:t>
                      </a:r>
                      <a:endParaRPr lang="en-AU" sz="1150" b="0" kern="1200" dirty="0">
                        <a:solidFill>
                          <a:schemeClr val="dk1"/>
                        </a:solidFill>
                        <a:latin typeface="+mn-lt"/>
                        <a:ea typeface="+mn-ea"/>
                        <a:cs typeface="+mn-cs"/>
                      </a:endParaRPr>
                    </a:p>
                  </a:txBody>
                  <a:tcPr/>
                </a:tc>
                <a:tc hMerge="1">
                  <a:txBody>
                    <a:bodyPr/>
                    <a:lstStyle/>
                    <a:p>
                      <a:endParaRPr lang="en-AU"/>
                    </a:p>
                  </a:txBody>
                  <a:tcPr/>
                </a:tc>
                <a:extLst>
                  <a:ext uri="{0D108BD9-81ED-4DB2-BD59-A6C34878D82A}">
                    <a16:rowId xmlns:a16="http://schemas.microsoft.com/office/drawing/2014/main" val="2142079201"/>
                  </a:ext>
                </a:extLst>
              </a:tr>
              <a:tr h="2707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dirty="0">
                          <a:latin typeface="+mn-lt"/>
                        </a:rPr>
                        <a:t>Item 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kern="1200">
                          <a:solidFill>
                            <a:schemeClr val="dk1"/>
                          </a:solidFill>
                          <a:latin typeface="+mn-lt"/>
                          <a:ea typeface="+mn-ea"/>
                          <a:cs typeface="+mn-cs"/>
                        </a:rPr>
                        <a:t>Libby Beattie</a:t>
                      </a:r>
                      <a:endParaRPr lang="en-AU" sz="1150" b="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i="0" kern="1200" dirty="0">
                          <a:solidFill>
                            <a:schemeClr val="dk1"/>
                          </a:solidFill>
                          <a:effectLst/>
                          <a:latin typeface="+mn-lt"/>
                          <a:ea typeface="+mn-ea"/>
                          <a:cs typeface="+mn-cs"/>
                        </a:rPr>
                        <a:t>Regional University Study Hubs Team</a:t>
                      </a:r>
                      <a:endParaRPr lang="en-AU" sz="1150" b="0" kern="1200" dirty="0">
                        <a:solidFill>
                          <a:schemeClr val="dk1"/>
                        </a:solidFill>
                        <a:latin typeface="+mn-lt"/>
                        <a:ea typeface="+mn-ea"/>
                        <a:cs typeface="+mn-cs"/>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i="0" kern="1200">
                          <a:solidFill>
                            <a:schemeClr val="dk1"/>
                          </a:solidFill>
                          <a:effectLst/>
                          <a:latin typeface="+mn-lt"/>
                          <a:ea typeface="+mn-ea"/>
                          <a:cs typeface="+mn-cs"/>
                        </a:rPr>
                        <a:t>Regional University Study Hubs </a:t>
                      </a:r>
                      <a:endParaRPr lang="en-AU" sz="1150" b="0" kern="1200" dirty="0">
                        <a:solidFill>
                          <a:schemeClr val="dk1"/>
                        </a:solidFill>
                        <a:latin typeface="+mn-lt"/>
                        <a:ea typeface="+mn-ea"/>
                        <a:cs typeface="+mn-cs"/>
                      </a:endParaRPr>
                    </a:p>
                  </a:txBody>
                  <a:tcPr/>
                </a:tc>
                <a:tc hMerge="1">
                  <a:txBody>
                    <a:bodyPr/>
                    <a:lstStyle/>
                    <a:p>
                      <a:endParaRPr lang="en-AU"/>
                    </a:p>
                  </a:txBody>
                  <a:tcPr/>
                </a:tc>
                <a:extLst>
                  <a:ext uri="{0D108BD9-81ED-4DB2-BD59-A6C34878D82A}">
                    <a16:rowId xmlns:a16="http://schemas.microsoft.com/office/drawing/2014/main" val="3606393296"/>
                  </a:ext>
                </a:extLst>
              </a:tr>
              <a:tr h="2707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dirty="0">
                          <a:latin typeface="+mn-lt"/>
                        </a:rPr>
                        <a:t>Item 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kern="1200">
                          <a:solidFill>
                            <a:schemeClr val="dk1"/>
                          </a:solidFill>
                          <a:latin typeface="+mn-lt"/>
                          <a:ea typeface="+mn-ea"/>
                          <a:cs typeface="+mn-cs"/>
                        </a:rPr>
                        <a:t>Eric Bennett</a:t>
                      </a:r>
                      <a:endParaRPr lang="en-AU" sz="1150" b="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kern="1200">
                          <a:solidFill>
                            <a:schemeClr val="dk1"/>
                          </a:solidFill>
                          <a:latin typeface="+mn-lt"/>
                          <a:ea typeface="+mn-ea"/>
                          <a:cs typeface="+mn-cs"/>
                        </a:rPr>
                        <a:t>Modelling and Payments Team</a:t>
                      </a:r>
                      <a:endParaRPr lang="en-AU" sz="1150" b="0" kern="1200" dirty="0">
                        <a:solidFill>
                          <a:schemeClr val="dk1"/>
                        </a:solidFill>
                        <a:latin typeface="+mn-lt"/>
                        <a:ea typeface="+mn-ea"/>
                        <a:cs typeface="+mn-cs"/>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kern="1200">
                          <a:solidFill>
                            <a:schemeClr val="dk1"/>
                          </a:solidFill>
                          <a:latin typeface="+mn-lt"/>
                          <a:ea typeface="+mn-ea"/>
                          <a:cs typeface="+mn-cs"/>
                        </a:rPr>
                        <a:t>University course closures </a:t>
                      </a:r>
                      <a:endParaRPr lang="en-AU" sz="1150" b="0" kern="1200" dirty="0">
                        <a:solidFill>
                          <a:schemeClr val="dk1"/>
                        </a:solidFill>
                        <a:latin typeface="+mn-lt"/>
                        <a:ea typeface="+mn-ea"/>
                        <a:cs typeface="+mn-cs"/>
                      </a:endParaRPr>
                    </a:p>
                  </a:txBody>
                  <a:tcPr/>
                </a:tc>
                <a:tc hMerge="1">
                  <a:txBody>
                    <a:bodyPr/>
                    <a:lstStyle/>
                    <a:p>
                      <a:endParaRPr lang="en-AU"/>
                    </a:p>
                  </a:txBody>
                  <a:tcPr/>
                </a:tc>
                <a:extLst>
                  <a:ext uri="{0D108BD9-81ED-4DB2-BD59-A6C34878D82A}">
                    <a16:rowId xmlns:a16="http://schemas.microsoft.com/office/drawing/2014/main" val="2071017969"/>
                  </a:ext>
                </a:extLst>
              </a:tr>
              <a:tr h="2707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dirty="0">
                          <a:latin typeface="+mn-lt"/>
                        </a:rPr>
                        <a:t>Item 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kern="1200" dirty="0">
                          <a:solidFill>
                            <a:schemeClr val="dk1"/>
                          </a:solidFill>
                          <a:latin typeface="+mn-lt"/>
                          <a:ea typeface="+mn-ea"/>
                          <a:cs typeface="+mn-cs"/>
                        </a:rPr>
                        <a:t>Annette </a:t>
                      </a:r>
                      <a:r>
                        <a:rPr lang="en-AU" sz="1150" b="0" kern="1200" dirty="0" err="1">
                          <a:solidFill>
                            <a:schemeClr val="dk1"/>
                          </a:solidFill>
                          <a:latin typeface="+mn-lt"/>
                          <a:ea typeface="+mn-ea"/>
                          <a:cs typeface="+mn-cs"/>
                        </a:rPr>
                        <a:t>Cannell</a:t>
                      </a:r>
                      <a:endParaRPr lang="en-AU" sz="1150" b="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i="0" kern="1200" dirty="0">
                          <a:solidFill>
                            <a:schemeClr val="dk1"/>
                          </a:solidFill>
                          <a:effectLst/>
                          <a:latin typeface="+mn-lt"/>
                          <a:ea typeface="+mn-ea"/>
                          <a:cs typeface="+mn-cs"/>
                        </a:rPr>
                        <a:t>Industry Linkage and Advanced Apprenticeships Team</a:t>
                      </a:r>
                      <a:endParaRPr lang="en-AU" sz="1150" b="0" kern="1200" dirty="0">
                        <a:solidFill>
                          <a:schemeClr val="dk1"/>
                        </a:solidFill>
                        <a:latin typeface="+mn-lt"/>
                        <a:ea typeface="+mn-ea"/>
                        <a:cs typeface="+mn-cs"/>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i="0" u="none" strike="noStrike" kern="1200" dirty="0">
                          <a:solidFill>
                            <a:schemeClr val="tx1"/>
                          </a:solidFill>
                          <a:effectLst/>
                          <a:latin typeface="+mn-lt"/>
                          <a:ea typeface="+mn-ea"/>
                          <a:cs typeface="+mn-cs"/>
                        </a:rPr>
                        <a:t>Commonwealth Prac Payment</a:t>
                      </a:r>
                      <a:r>
                        <a:rPr lang="en-AU" sz="1150" b="0" i="0" u="none" kern="1200" dirty="0">
                          <a:solidFill>
                            <a:schemeClr val="tx1"/>
                          </a:solidFill>
                          <a:effectLst/>
                          <a:latin typeface="+mn-lt"/>
                          <a:ea typeface="+mn-ea"/>
                          <a:cs typeface="+mn-cs"/>
                        </a:rPr>
                        <a:t> (CPP)</a:t>
                      </a:r>
                      <a:endParaRPr lang="en-AU" sz="1150" b="0" kern="1200" dirty="0">
                        <a:solidFill>
                          <a:schemeClr val="dk1"/>
                        </a:solidFill>
                        <a:latin typeface="+mn-lt"/>
                        <a:ea typeface="+mn-ea"/>
                        <a:cs typeface="+mn-cs"/>
                      </a:endParaRPr>
                    </a:p>
                  </a:txBody>
                  <a:tcPr/>
                </a:tc>
                <a:tc hMerge="1">
                  <a:txBody>
                    <a:bodyPr/>
                    <a:lstStyle/>
                    <a:p>
                      <a:endParaRPr lang="en-AU"/>
                    </a:p>
                  </a:txBody>
                  <a:tcPr/>
                </a:tc>
                <a:extLst>
                  <a:ext uri="{0D108BD9-81ED-4DB2-BD59-A6C34878D82A}">
                    <a16:rowId xmlns:a16="http://schemas.microsoft.com/office/drawing/2014/main" val="1993721650"/>
                  </a:ext>
                </a:extLst>
              </a:tr>
              <a:tr h="270762">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b="1" u="none" dirty="0">
                          <a:latin typeface="+mn-lt"/>
                        </a:rPr>
                        <a:t>Communication activities</a:t>
                      </a:r>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853911126"/>
                  </a:ext>
                </a:extLst>
              </a:tr>
              <a:tr h="4399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dirty="0">
                          <a:latin typeface="+mn-lt"/>
                        </a:rPr>
                        <a:t>Item 7</a:t>
                      </a:r>
                    </a:p>
                  </a:txBody>
                  <a:tcPr/>
                </a:tc>
                <a:tc>
                  <a:txBody>
                    <a:bodyPr/>
                    <a:lstStyle/>
                    <a:p>
                      <a:r>
                        <a:rPr lang="en-AU" sz="1150" b="0">
                          <a:latin typeface="+mn-lt"/>
                        </a:rPr>
                        <a:t>Tristan Krautz</a:t>
                      </a:r>
                      <a:endParaRPr lang="en-AU"/>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u="none" kern="1200">
                          <a:solidFill>
                            <a:schemeClr val="dk1"/>
                          </a:solidFill>
                          <a:effectLst/>
                          <a:latin typeface="+mn-lt"/>
                          <a:ea typeface="+mn-ea"/>
                          <a:cs typeface="+mn-cs"/>
                        </a:rPr>
                        <a:t>Higher Education Program Management Team</a:t>
                      </a:r>
                      <a:endParaRPr lang="en-AU" sz="1150" b="0" kern="1200" dirty="0">
                        <a:solidFill>
                          <a:schemeClr val="dk1"/>
                        </a:solidFill>
                        <a:latin typeface="+mn-lt"/>
                        <a:ea typeface="+mn-ea"/>
                        <a:cs typeface="+mn-cs"/>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50" b="0" kern="1200" dirty="0">
                          <a:solidFill>
                            <a:schemeClr val="dk1"/>
                          </a:solidFill>
                          <a:latin typeface="+mn-lt"/>
                          <a:ea typeface="+mn-ea"/>
                          <a:cs typeface="+mn-cs"/>
                        </a:rPr>
                        <a:t>Tertiary Access Payment (TAP) Stakeholder Content Kit</a:t>
                      </a:r>
                      <a:endParaRPr lang="en-AU" sz="1150" b="0" dirty="0">
                        <a:latin typeface="+mn-lt"/>
                      </a:endParaRPr>
                    </a:p>
                  </a:txBody>
                  <a:tcPr/>
                </a:tc>
                <a:tc hMerge="1">
                  <a:txBody>
                    <a:bodyPr/>
                    <a:lstStyle/>
                    <a:p>
                      <a:endParaRPr lang="en-AU"/>
                    </a:p>
                  </a:txBody>
                  <a:tcPr/>
                </a:tc>
                <a:extLst>
                  <a:ext uri="{0D108BD9-81ED-4DB2-BD59-A6C34878D82A}">
                    <a16:rowId xmlns:a16="http://schemas.microsoft.com/office/drawing/2014/main" val="3697574055"/>
                  </a:ext>
                </a:extLst>
              </a:tr>
              <a:tr h="6092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dirty="0">
                          <a:latin typeface="+mn-lt"/>
                        </a:rPr>
                        <a:t>Item 8</a:t>
                      </a:r>
                    </a:p>
                    <a:p>
                      <a:endParaRPr lang="en-AU" sz="115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kern="1200">
                          <a:solidFill>
                            <a:schemeClr val="dk1"/>
                          </a:solidFill>
                          <a:latin typeface="+mn-lt"/>
                          <a:ea typeface="+mn-ea"/>
                          <a:cs typeface="+mn-cs"/>
                        </a:rPr>
                        <a:t>Nicole Ranieri</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kern="1200">
                          <a:solidFill>
                            <a:schemeClr val="dk1"/>
                          </a:solidFill>
                          <a:latin typeface="+mn-lt"/>
                          <a:ea typeface="+mn-ea"/>
                          <a:cs typeface="+mn-cs"/>
                        </a:rPr>
                        <a:t>Beth Betts</a:t>
                      </a:r>
                      <a:endParaRPr lang="en-AU"/>
                    </a:p>
                  </a:txBody>
                  <a:tcPr/>
                </a:tc>
                <a:tc>
                  <a:txBody>
                    <a:bodyPr/>
                    <a:lstStyle/>
                    <a:p>
                      <a:r>
                        <a:rPr lang="en-AU" sz="1150" b="0">
                          <a:latin typeface="+mn-lt"/>
                        </a:rPr>
                        <a:t>Student Engagement Team</a:t>
                      </a:r>
                      <a:endParaRPr lang="en-AU" sz="1150" b="0" kern="1200" dirty="0">
                        <a:solidFill>
                          <a:schemeClr val="dk1"/>
                        </a:solidFill>
                        <a:latin typeface="+mn-lt"/>
                        <a:ea typeface="+mn-ea"/>
                        <a:cs typeface="+mn-cs"/>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50" b="0" kern="1200" dirty="0">
                          <a:solidFill>
                            <a:schemeClr val="dk1"/>
                          </a:solidFill>
                          <a:latin typeface="+mn-lt"/>
                          <a:ea typeface="+mn-ea"/>
                          <a:cs typeface="+mn-cs"/>
                        </a:rPr>
                        <a:t>Study Assist website and videos</a:t>
                      </a:r>
                    </a:p>
                    <a:p>
                      <a:pPr marL="171450" indent="-171450">
                        <a:buFont typeface="Arial" panose="020B0604020202020204" pitchFamily="34" charset="0"/>
                        <a:buChar char="•"/>
                      </a:pPr>
                      <a:r>
                        <a:rPr lang="en-AU" sz="1150" b="0" kern="1200" dirty="0">
                          <a:solidFill>
                            <a:schemeClr val="dk1"/>
                          </a:solidFill>
                          <a:latin typeface="+mn-lt"/>
                          <a:ea typeface="+mn-ea"/>
                          <a:cs typeface="+mn-cs"/>
                        </a:rPr>
                        <a:t>Communication strategy</a:t>
                      </a:r>
                    </a:p>
                  </a:txBody>
                  <a:tcPr/>
                </a:tc>
                <a:tc>
                  <a:txBody>
                    <a:bodyPr/>
                    <a:lstStyle/>
                    <a:p>
                      <a:pPr marL="171450" indent="-171450">
                        <a:buFont typeface="Arial" panose="020B0604020202020204" pitchFamily="34" charset="0"/>
                        <a:buChar char="•"/>
                      </a:pPr>
                      <a:r>
                        <a:rPr lang="en-AU" sz="1150" b="0" dirty="0">
                          <a:latin typeface="+mn-lt"/>
                        </a:rPr>
                        <a:t>eCAF Update – Stocktake; what's required; eCAF Factsheet; and Rolling eCAF</a:t>
                      </a:r>
                    </a:p>
                  </a:txBody>
                  <a:tcPr/>
                </a:tc>
                <a:extLst>
                  <a:ext uri="{0D108BD9-81ED-4DB2-BD59-A6C34878D82A}">
                    <a16:rowId xmlns:a16="http://schemas.microsoft.com/office/drawing/2014/main" val="2834829120"/>
                  </a:ext>
                </a:extLst>
              </a:tr>
              <a:tr h="270762">
                <a:tc>
                  <a:txBody>
                    <a:bodyPr/>
                    <a:lstStyle/>
                    <a:p>
                      <a:r>
                        <a:rPr lang="en-AU" sz="1150" b="0" dirty="0">
                          <a:latin typeface="+mn-lt"/>
                        </a:rPr>
                        <a:t>Item 9</a:t>
                      </a:r>
                    </a:p>
                  </a:txBody>
                  <a:tcPr/>
                </a:tc>
                <a:tc>
                  <a:txBody>
                    <a:bodyPr/>
                    <a:lstStyle/>
                    <a:p>
                      <a:r>
                        <a:rPr lang="en-AU" sz="1150" b="0" kern="1200">
                          <a:solidFill>
                            <a:schemeClr val="dk1"/>
                          </a:solidFill>
                          <a:latin typeface="+mn-lt"/>
                          <a:ea typeface="+mn-ea"/>
                          <a:cs typeface="+mn-cs"/>
                        </a:rPr>
                        <a:t>Kellie McInnes</a:t>
                      </a:r>
                      <a:endParaRPr lang="en-AU"/>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latin typeface="+mn-lt"/>
                        </a:rPr>
                        <a:t>MC</a:t>
                      </a:r>
                      <a:endParaRPr lang="en-AU" sz="1150" b="0" kern="1200" dirty="0">
                        <a:solidFill>
                          <a:schemeClr val="dk1"/>
                        </a:solidFill>
                        <a:latin typeface="+mn-lt"/>
                        <a:ea typeface="+mn-ea"/>
                        <a:cs typeface="+mn-cs"/>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latin typeface="+mn-lt"/>
                        </a:rPr>
                        <a:t>Other business and Q&amp;A</a:t>
                      </a:r>
                      <a:endParaRPr lang="en-AU" sz="1150" b="0" kern="1200" dirty="0">
                        <a:solidFill>
                          <a:schemeClr val="dk1"/>
                        </a:solidFill>
                        <a:latin typeface="+mn-lt"/>
                        <a:ea typeface="+mn-ea"/>
                        <a:cs typeface="+mn-cs"/>
                      </a:endParaRPr>
                    </a:p>
                  </a:txBody>
                  <a:tcPr/>
                </a:tc>
                <a:tc hMerge="1">
                  <a:txBody>
                    <a:bodyPr/>
                    <a:lstStyle/>
                    <a:p>
                      <a:endParaRPr lang="en-AU"/>
                    </a:p>
                  </a:txBody>
                  <a:tcPr/>
                </a:tc>
                <a:extLst>
                  <a:ext uri="{0D108BD9-81ED-4DB2-BD59-A6C34878D82A}">
                    <a16:rowId xmlns:a16="http://schemas.microsoft.com/office/drawing/2014/main" val="4124502292"/>
                  </a:ext>
                </a:extLst>
              </a:tr>
              <a:tr h="270762">
                <a:tc>
                  <a:txBody>
                    <a:bodyPr/>
                    <a:lstStyle/>
                    <a:p>
                      <a:r>
                        <a:rPr lang="en-AU" sz="1150" b="0" dirty="0">
                          <a:latin typeface="+mn-lt"/>
                        </a:rPr>
                        <a:t>Item 10</a:t>
                      </a:r>
                    </a:p>
                  </a:txBody>
                  <a:tcPr/>
                </a:tc>
                <a:tc>
                  <a:txBody>
                    <a:bodyPr/>
                    <a:lstStyle/>
                    <a:p>
                      <a:r>
                        <a:rPr lang="en-AU" sz="1150" b="0" kern="1200" dirty="0">
                          <a:solidFill>
                            <a:schemeClr val="dk1"/>
                          </a:solidFill>
                          <a:latin typeface="+mn-lt"/>
                          <a:ea typeface="+mn-ea"/>
                          <a:cs typeface="+mn-cs"/>
                        </a:rPr>
                        <a:t>Kellie McInnes</a:t>
                      </a:r>
                      <a:endParaRPr lang="en-A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dirty="0">
                          <a:latin typeface="+mn-lt"/>
                        </a:rPr>
                        <a:t>MC</a:t>
                      </a:r>
                      <a:endParaRPr lang="en-AU" sz="1150" b="0" kern="1200" dirty="0">
                        <a:solidFill>
                          <a:schemeClr val="dk1"/>
                        </a:solidFill>
                        <a:latin typeface="+mn-lt"/>
                        <a:ea typeface="+mn-ea"/>
                        <a:cs typeface="+mn-cs"/>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dirty="0">
                          <a:latin typeface="+mn-lt"/>
                        </a:rPr>
                        <a:t>Meeting close and wrap-up</a:t>
                      </a:r>
                      <a:endParaRPr lang="en-AU" sz="1150" b="0" kern="1200" dirty="0">
                        <a:solidFill>
                          <a:schemeClr val="dk1"/>
                        </a:solidFill>
                        <a:latin typeface="+mn-lt"/>
                        <a:ea typeface="+mn-ea"/>
                        <a:cs typeface="+mn-cs"/>
                      </a:endParaRPr>
                    </a:p>
                  </a:txBody>
                  <a:tcPr/>
                </a:tc>
                <a:tc hMerge="1">
                  <a:txBody>
                    <a:bodyPr/>
                    <a:lstStyle/>
                    <a:p>
                      <a:endParaRPr lang="en-AU"/>
                    </a:p>
                  </a:txBody>
                  <a:tcPr/>
                </a:tc>
                <a:extLst>
                  <a:ext uri="{0D108BD9-81ED-4DB2-BD59-A6C34878D82A}">
                    <a16:rowId xmlns:a16="http://schemas.microsoft.com/office/drawing/2014/main" val="2457628040"/>
                  </a:ext>
                </a:extLst>
              </a:tr>
            </a:tbl>
          </a:graphicData>
        </a:graphic>
      </p:graphicFrame>
    </p:spTree>
    <p:extLst>
      <p:ext uri="{BB962C8B-B14F-4D97-AF65-F5344CB8AC3E}">
        <p14:creationId xmlns:p14="http://schemas.microsoft.com/office/powerpoint/2010/main" val="2808118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1335C9-F877-57C5-7D48-8C9B58CA652C}"/>
              </a:ext>
            </a:extLst>
          </p:cNvPr>
          <p:cNvSpPr>
            <a:spLocks noGrp="1"/>
          </p:cNvSpPr>
          <p:nvPr>
            <p:ph type="title"/>
          </p:nvPr>
        </p:nvSpPr>
        <p:spPr>
          <a:xfrm>
            <a:off x="1979712" y="92770"/>
            <a:ext cx="6364188" cy="993775"/>
          </a:xfrm>
        </p:spPr>
        <p:txBody>
          <a:bodyPr>
            <a:normAutofit/>
          </a:bodyPr>
          <a:lstStyle/>
          <a:p>
            <a:r>
              <a:rPr lang="en-AU" sz="3000" b="1" dirty="0">
                <a:effectLst/>
                <a:ea typeface="Aptos" panose="020B0004020202020204" pitchFamily="34" charset="0"/>
                <a:cs typeface="Aptos" panose="020B0004020202020204" pitchFamily="34" charset="0"/>
              </a:rPr>
              <a:t>University Course Closures</a:t>
            </a:r>
          </a:p>
        </p:txBody>
      </p:sp>
      <p:sp>
        <p:nvSpPr>
          <p:cNvPr id="2" name="Content Placeholder 1">
            <a:extLst>
              <a:ext uri="{FF2B5EF4-FFF2-40B4-BE49-F238E27FC236}">
                <a16:creationId xmlns:a16="http://schemas.microsoft.com/office/drawing/2014/main" id="{94D0780E-B69C-D42D-28C0-4E9A8759CD17}"/>
              </a:ext>
            </a:extLst>
          </p:cNvPr>
          <p:cNvSpPr>
            <a:spLocks noGrp="1"/>
          </p:cNvSpPr>
          <p:nvPr>
            <p:ph idx="1"/>
          </p:nvPr>
        </p:nvSpPr>
        <p:spPr>
          <a:xfrm>
            <a:off x="539552" y="1349995"/>
            <a:ext cx="7886700" cy="3024371"/>
          </a:xfrm>
        </p:spPr>
        <p:txBody>
          <a:bodyPr vert="horz" wrap="square" lIns="0" tIns="0" rIns="0" bIns="0" rtlCol="0" anchor="t">
            <a:noAutofit/>
          </a:bodyPr>
          <a:lstStyle/>
          <a:p>
            <a:pPr marL="342900" lvl="0" indent="-342900">
              <a:buFont typeface="Symbol" panose="05050102010706020507" pitchFamily="18" charset="2"/>
              <a:buChar char=""/>
            </a:pPr>
            <a:r>
              <a:rPr lang="en-AU" sz="2800" dirty="0">
                <a:effectLst/>
                <a:ea typeface="Times New Roman" panose="02020603050405020304" pitchFamily="18" charset="0"/>
                <a:cs typeface="Aptos" panose="020B0004020202020204" pitchFamily="34" charset="0"/>
              </a:rPr>
              <a:t>Funding Agreement requirements to notify the Department</a:t>
            </a:r>
            <a:endParaRPr lang="en-AU" sz="2800" dirty="0">
              <a:effectLst/>
              <a:ea typeface="Aptos" panose="020B0004020202020204" pitchFamily="34" charset="0"/>
              <a:cs typeface="Aptos" panose="020B0004020202020204" pitchFamily="34" charset="0"/>
            </a:endParaRPr>
          </a:p>
          <a:p>
            <a:pPr marL="798300" lvl="1" indent="-342900">
              <a:buFont typeface="Symbol" panose="05050102010706020507" pitchFamily="18" charset="2"/>
              <a:buChar char=""/>
            </a:pPr>
            <a:r>
              <a:rPr lang="en-AU" sz="2600" dirty="0">
                <a:effectLst/>
                <a:ea typeface="Times New Roman" panose="02020603050405020304" pitchFamily="18" charset="0"/>
                <a:cs typeface="Aptos" panose="020B0004020202020204" pitchFamily="34" charset="0"/>
              </a:rPr>
              <a:t>Justification</a:t>
            </a:r>
            <a:endParaRPr lang="en-AU" sz="2600" dirty="0">
              <a:effectLst/>
              <a:ea typeface="Aptos" panose="020B0004020202020204" pitchFamily="34" charset="0"/>
              <a:cs typeface="Aptos" panose="020B0004020202020204" pitchFamily="34" charset="0"/>
            </a:endParaRPr>
          </a:p>
          <a:p>
            <a:pPr marL="798300" lvl="1" indent="-342900">
              <a:buFont typeface="Symbol" panose="05050102010706020507" pitchFamily="18" charset="2"/>
              <a:buChar char=""/>
            </a:pPr>
            <a:r>
              <a:rPr lang="en-AU" sz="2600" dirty="0">
                <a:effectLst/>
                <a:ea typeface="Times New Roman" panose="02020603050405020304" pitchFamily="18" charset="0"/>
                <a:cs typeface="Aptos" panose="020B0004020202020204" pitchFamily="34" charset="0"/>
              </a:rPr>
              <a:t>Exclusions</a:t>
            </a:r>
            <a:endParaRPr lang="en-AU" sz="2600" dirty="0">
              <a:effectLst/>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r>
              <a:rPr lang="en-AU" sz="2800" dirty="0">
                <a:effectLst/>
                <a:ea typeface="Times New Roman" panose="02020603050405020304" pitchFamily="18" charset="0"/>
                <a:cs typeface="Aptos" panose="020B0004020202020204" pitchFamily="34" charset="0"/>
              </a:rPr>
              <a:t>31 July cut-off</a:t>
            </a:r>
            <a:endParaRPr lang="en-AU" sz="2800" dirty="0">
              <a:effectLst/>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r>
              <a:rPr lang="en-AU" sz="2800" dirty="0">
                <a:effectLst/>
                <a:ea typeface="Times New Roman" panose="02020603050405020304" pitchFamily="18" charset="0"/>
                <a:cs typeface="Aptos" panose="020B0004020202020204" pitchFamily="34" charset="0"/>
              </a:rPr>
              <a:t>Forthcoming changes to requirements</a:t>
            </a:r>
            <a:endParaRPr lang="en-AU" sz="2800" dirty="0">
              <a:effectLst/>
              <a:ea typeface="Aptos" panose="020B0004020202020204" pitchFamily="34" charset="0"/>
              <a:cs typeface="Aptos" panose="020B0004020202020204" pitchFamily="34" charset="0"/>
            </a:endParaRPr>
          </a:p>
          <a:p>
            <a:pPr marL="229870" indent="-229870"/>
            <a:endParaRPr lang="en-AU" sz="1800" dirty="0">
              <a:solidFill>
                <a:schemeClr val="bg1">
                  <a:lumMod val="95000"/>
                </a:schemeClr>
              </a:solidFill>
              <a:ea typeface="Calibri" panose="020F0502020204030204"/>
              <a:cs typeface="Calibri" panose="020F0502020204030204"/>
            </a:endParaRPr>
          </a:p>
        </p:txBody>
      </p:sp>
    </p:spTree>
    <p:extLst>
      <p:ext uri="{BB962C8B-B14F-4D97-AF65-F5344CB8AC3E}">
        <p14:creationId xmlns:p14="http://schemas.microsoft.com/office/powerpoint/2010/main" val="2854062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5A6ADF-E0EA-5363-3383-11D30BF00223}"/>
              </a:ext>
            </a:extLst>
          </p:cNvPr>
          <p:cNvSpPr/>
          <p:nvPr/>
        </p:nvSpPr>
        <p:spPr>
          <a:xfrm>
            <a:off x="6367576" y="2434470"/>
            <a:ext cx="2571600" cy="8640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0FFC6569-E3C7-3501-7BFC-5656E27DD66A}"/>
              </a:ext>
            </a:extLst>
          </p:cNvPr>
          <p:cNvSpPr>
            <a:spLocks noGrp="1"/>
          </p:cNvSpPr>
          <p:nvPr>
            <p:ph type="title"/>
          </p:nvPr>
        </p:nvSpPr>
        <p:spPr>
          <a:xfrm>
            <a:off x="1356024" y="341883"/>
            <a:ext cx="6364188" cy="993775"/>
          </a:xfrm>
        </p:spPr>
        <p:txBody>
          <a:bodyPr/>
          <a:lstStyle/>
          <a:p>
            <a:pPr algn="ctr"/>
            <a:r>
              <a:rPr lang="en-AU" b="1" dirty="0"/>
              <a:t>Introduction of the Universities Accord (Student Support and Other Measures) Bill</a:t>
            </a:r>
          </a:p>
        </p:txBody>
      </p:sp>
      <p:sp>
        <p:nvSpPr>
          <p:cNvPr id="2" name="TextBox 1">
            <a:extLst>
              <a:ext uri="{FF2B5EF4-FFF2-40B4-BE49-F238E27FC236}">
                <a16:creationId xmlns:a16="http://schemas.microsoft.com/office/drawing/2014/main" id="{8139AF93-764C-719B-2379-72FA6E8CCADE}"/>
              </a:ext>
            </a:extLst>
          </p:cNvPr>
          <p:cNvSpPr txBox="1"/>
          <p:nvPr/>
        </p:nvSpPr>
        <p:spPr>
          <a:xfrm>
            <a:off x="611560" y="1566019"/>
            <a:ext cx="5472608"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a:ln>
                  <a:noFill/>
                </a:ln>
                <a:solidFill>
                  <a:prstClr val="white"/>
                </a:solidFill>
                <a:effectLst/>
                <a:uLnTx/>
                <a:uFillTx/>
                <a:ea typeface="Aptos" panose="020B0004020202020204" pitchFamily="34" charset="0"/>
                <a:cs typeface="Aptos" panose="020B0004020202020204" pitchFamily="34" charset="0"/>
              </a:rPr>
              <a:t>The Bill includes five measures: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a:ln>
                  <a:noFill/>
                </a:ln>
                <a:solidFill>
                  <a:prstClr val="white"/>
                </a:solidFill>
                <a:effectLst/>
                <a:uLnTx/>
                <a:uFillTx/>
                <a:ea typeface="Aptos" panose="020B0004020202020204" pitchFamily="34" charset="0"/>
                <a:cs typeface="Aptos" panose="020B0004020202020204" pitchFamily="34" charset="0"/>
              </a:rPr>
              <a:t> </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AU" sz="2000" i="0" u="none" strike="noStrike" kern="1200" cap="none" spc="0" normalizeH="0" baseline="0" noProof="0" dirty="0">
                <a:ln>
                  <a:noFill/>
                </a:ln>
                <a:solidFill>
                  <a:schemeClr val="bg1"/>
                </a:solidFill>
                <a:effectLst/>
                <a:uLnTx/>
                <a:uFillTx/>
                <a:ea typeface="Times New Roman" panose="02020603050405020304" pitchFamily="18" charset="0"/>
                <a:cs typeface="Aptos" panose="020B0004020202020204" pitchFamily="34" charset="0"/>
              </a:rPr>
              <a:t>HELP indexation 2024-25 Budget measure</a:t>
            </a:r>
            <a:endParaRPr kumimoji="0" lang="en-AU" sz="2000" i="0" u="none" strike="noStrike" kern="1200" cap="none" spc="0" normalizeH="0" baseline="0" noProof="0" dirty="0">
              <a:ln>
                <a:noFill/>
              </a:ln>
              <a:solidFill>
                <a:schemeClr val="bg1"/>
              </a:solidFill>
              <a:effectLst/>
              <a:uLnTx/>
              <a:uFillTx/>
              <a:ea typeface="Aptos" panose="020B0004020202020204" pitchFamily="34" charset="0"/>
              <a:cs typeface="Aptos" panose="020B00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AU" sz="2000" b="1" i="0" u="none" strike="noStrike" kern="1200" cap="none" spc="0" normalizeH="0" baseline="0" noProof="0" dirty="0">
                <a:ln>
                  <a:noFill/>
                </a:ln>
                <a:solidFill>
                  <a:schemeClr val="accent4">
                    <a:lumMod val="60000"/>
                    <a:lumOff val="40000"/>
                  </a:schemeClr>
                </a:solidFill>
                <a:effectLst/>
                <a:uLnTx/>
                <a:uFillTx/>
                <a:ea typeface="Times New Roman" panose="02020603050405020304" pitchFamily="18" charset="0"/>
                <a:cs typeface="Aptos" panose="020B0004020202020204" pitchFamily="34" charset="0"/>
              </a:rPr>
              <a:t>Commonwealth Prac Payment 2024-25 Budget measure</a:t>
            </a:r>
            <a:endParaRPr kumimoji="0" lang="en-AU" sz="2000" b="1" i="0" u="none" strike="noStrike" kern="1200" cap="none" spc="0" normalizeH="0" baseline="0" noProof="0" dirty="0">
              <a:ln>
                <a:noFill/>
              </a:ln>
              <a:solidFill>
                <a:schemeClr val="accent4">
                  <a:lumMod val="60000"/>
                  <a:lumOff val="40000"/>
                </a:schemeClr>
              </a:solidFill>
              <a:effectLst/>
              <a:uLnTx/>
              <a:uFillTx/>
              <a:ea typeface="Aptos" panose="020B0004020202020204" pitchFamily="34" charset="0"/>
              <a:cs typeface="Aptos" panose="020B00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AU" sz="2000" b="0" i="0" u="none" strike="noStrike" kern="1200" cap="none" spc="0" normalizeH="0" baseline="0" noProof="0" dirty="0">
                <a:ln>
                  <a:noFill/>
                </a:ln>
                <a:solidFill>
                  <a:prstClr val="white"/>
                </a:solidFill>
                <a:effectLst/>
                <a:uLnTx/>
                <a:uFillTx/>
                <a:ea typeface="Times New Roman" panose="02020603050405020304" pitchFamily="18" charset="0"/>
                <a:cs typeface="Aptos" panose="020B0004020202020204" pitchFamily="34" charset="0"/>
              </a:rPr>
              <a:t>Student Services and Amenities Fees 2024-25 Budget measure</a:t>
            </a:r>
            <a:endParaRPr kumimoji="0" lang="en-AU" sz="2000" b="0" i="0" u="none" strike="noStrike" kern="1200" cap="none" spc="0" normalizeH="0" baseline="0" noProof="0" dirty="0">
              <a:ln>
                <a:noFill/>
              </a:ln>
              <a:solidFill>
                <a:prstClr val="white"/>
              </a:solidFill>
              <a:effectLst/>
              <a:uLnTx/>
              <a:uFillTx/>
              <a:ea typeface="Aptos" panose="020B0004020202020204" pitchFamily="34" charset="0"/>
              <a:cs typeface="Aptos" panose="020B00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AU" sz="2000" b="0" i="0" u="none" strike="noStrike" kern="1200" cap="none" spc="0" normalizeH="0" baseline="0" noProof="0" dirty="0">
                <a:ln>
                  <a:noFill/>
                </a:ln>
                <a:solidFill>
                  <a:prstClr val="white"/>
                </a:solidFill>
                <a:effectLst/>
                <a:uLnTx/>
                <a:uFillTx/>
                <a:ea typeface="Times New Roman" panose="02020603050405020304" pitchFamily="18" charset="0"/>
                <a:cs typeface="Aptos" panose="020B0004020202020204" pitchFamily="34" charset="0"/>
              </a:rPr>
              <a:t>FEE Free Uni Ready 2024-25 Budget measure</a:t>
            </a:r>
            <a:endParaRPr kumimoji="0" lang="en-AU" sz="2000" b="0" i="0" u="none" strike="noStrike" kern="1200" cap="none" spc="0" normalizeH="0" baseline="0" noProof="0" dirty="0">
              <a:ln>
                <a:noFill/>
              </a:ln>
              <a:solidFill>
                <a:prstClr val="white"/>
              </a:solidFill>
              <a:effectLst/>
              <a:uLnTx/>
              <a:uFillTx/>
              <a:ea typeface="Aptos" panose="020B0004020202020204" pitchFamily="34" charset="0"/>
              <a:cs typeface="Aptos" panose="020B00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AU" sz="2000" b="0" i="0" u="none" strike="noStrike" kern="1200" cap="none" spc="0" normalizeH="0" baseline="0" noProof="0" dirty="0">
                <a:ln>
                  <a:noFill/>
                </a:ln>
                <a:solidFill>
                  <a:prstClr val="white"/>
                </a:solidFill>
                <a:effectLst/>
                <a:uLnTx/>
                <a:uFillTx/>
                <a:ea typeface="Times New Roman" panose="02020603050405020304" pitchFamily="18" charset="0"/>
                <a:cs typeface="Aptos" panose="020B0004020202020204" pitchFamily="34" charset="0"/>
              </a:rPr>
              <a:t>Adelaide University Merger</a:t>
            </a:r>
            <a:endParaRPr kumimoji="0" lang="en-AU" sz="2000" b="0" i="0" u="none" strike="noStrike" kern="1200" cap="none" spc="0" normalizeH="0" baseline="0" noProof="0" dirty="0">
              <a:ln>
                <a:noFill/>
              </a:ln>
              <a:solidFill>
                <a:prstClr val="white"/>
              </a:solidFill>
              <a:effectLst/>
              <a:uLnTx/>
              <a:uFillTx/>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CEA7BBE-43AB-A639-32DA-70070169EFE3}"/>
              </a:ext>
            </a:extLst>
          </p:cNvPr>
          <p:cNvSpPr txBox="1"/>
          <p:nvPr/>
        </p:nvSpPr>
        <p:spPr>
          <a:xfrm>
            <a:off x="6501248" y="2574131"/>
            <a:ext cx="243792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prstClr val="white"/>
                </a:solidFill>
                <a:effectLst/>
                <a:uLnTx/>
                <a:uFillTx/>
                <a:latin typeface="Calibri" panose="020F0502020204030204"/>
                <a:ea typeface="+mn-ea"/>
                <a:cs typeface="+mn-cs"/>
              </a:rPr>
              <a:t>Introduced: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prstClr val="white"/>
                </a:solidFill>
                <a:effectLst/>
                <a:uLnTx/>
                <a:uFillTx/>
                <a:latin typeface="Calibri" panose="020F0502020204030204"/>
                <a:ea typeface="+mn-ea"/>
                <a:cs typeface="+mn-cs"/>
              </a:rPr>
              <a:t>Thursday 15 August 2024</a:t>
            </a:r>
          </a:p>
        </p:txBody>
      </p:sp>
    </p:spTree>
    <p:extLst>
      <p:ext uri="{BB962C8B-B14F-4D97-AF65-F5344CB8AC3E}">
        <p14:creationId xmlns:p14="http://schemas.microsoft.com/office/powerpoint/2010/main" val="2382164426"/>
      </p:ext>
    </p:extLst>
  </p:cSld>
  <p:clrMapOvr>
    <a:masterClrMapping/>
  </p:clrMapOvr>
</p:sld>
</file>

<file path=ppt/theme/theme1.xml><?xml version="1.0" encoding="utf-8"?>
<a:theme xmlns:a="http://schemas.openxmlformats.org/drawingml/2006/main" name="Navy">
  <a:themeElements>
    <a:clrScheme name="Department of Education">
      <a:dk1>
        <a:sysClr val="windowText" lastClr="000000"/>
      </a:dk1>
      <a:lt1>
        <a:sysClr val="window" lastClr="FFFFFF"/>
      </a:lt1>
      <a:dk2>
        <a:srgbClr val="00254A"/>
      </a:dk2>
      <a:lt2>
        <a:srgbClr val="004C6C"/>
      </a:lt2>
      <a:accent1>
        <a:srgbClr val="008599"/>
      </a:accent1>
      <a:accent2>
        <a:srgbClr val="55437E"/>
      </a:accent2>
      <a:accent3>
        <a:srgbClr val="15BEF0"/>
      </a:accent3>
      <a:accent4>
        <a:srgbClr val="47BFAF"/>
      </a:accent4>
      <a:accent5>
        <a:srgbClr val="F16464"/>
      </a:accent5>
      <a:accent6>
        <a:srgbClr val="F99D2A"/>
      </a:accent6>
      <a:hlink>
        <a:srgbClr val="7F4594"/>
      </a:hlink>
      <a:folHlink>
        <a:srgbClr val="CE37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30_DE Powerpoint_AW.pptx" id="{A9B35BDE-1793-4DE2-975D-0889F12F0F95}" vid="{BF8F312E-01DB-445D-A4EC-437739D9D448}"/>
    </a:ext>
  </a:extLst>
</a:theme>
</file>

<file path=ppt/theme/theme2.xml><?xml version="1.0" encoding="utf-8"?>
<a:theme xmlns:a="http://schemas.openxmlformats.org/drawingml/2006/main" name="Ocean">
  <a:themeElements>
    <a:clrScheme name="Department of Education">
      <a:dk1>
        <a:sysClr val="windowText" lastClr="000000"/>
      </a:dk1>
      <a:lt1>
        <a:sysClr val="window" lastClr="FFFFFF"/>
      </a:lt1>
      <a:dk2>
        <a:srgbClr val="00254A"/>
      </a:dk2>
      <a:lt2>
        <a:srgbClr val="004C6C"/>
      </a:lt2>
      <a:accent1>
        <a:srgbClr val="008599"/>
      </a:accent1>
      <a:accent2>
        <a:srgbClr val="55437E"/>
      </a:accent2>
      <a:accent3>
        <a:srgbClr val="15BEF0"/>
      </a:accent3>
      <a:accent4>
        <a:srgbClr val="47BFAF"/>
      </a:accent4>
      <a:accent5>
        <a:srgbClr val="F16464"/>
      </a:accent5>
      <a:accent6>
        <a:srgbClr val="F99D2A"/>
      </a:accent6>
      <a:hlink>
        <a:srgbClr val="7F4594"/>
      </a:hlink>
      <a:folHlink>
        <a:srgbClr val="CE37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30_DE Powerpoint_AW.pptx" id="{A9B35BDE-1793-4DE2-975D-0889F12F0F95}" vid="{5F2DF266-1AFF-4AAE-A47D-E73350B398AD}"/>
    </a:ext>
  </a:extLst>
</a:theme>
</file>

<file path=ppt/theme/theme3.xml><?xml version="1.0" encoding="utf-8"?>
<a:theme xmlns:a="http://schemas.openxmlformats.org/drawingml/2006/main" name="Whisper">
  <a:themeElements>
    <a:clrScheme name="Department of Education">
      <a:dk1>
        <a:sysClr val="windowText" lastClr="000000"/>
      </a:dk1>
      <a:lt1>
        <a:sysClr val="window" lastClr="FFFFFF"/>
      </a:lt1>
      <a:dk2>
        <a:srgbClr val="00254A"/>
      </a:dk2>
      <a:lt2>
        <a:srgbClr val="004C6C"/>
      </a:lt2>
      <a:accent1>
        <a:srgbClr val="008599"/>
      </a:accent1>
      <a:accent2>
        <a:srgbClr val="55437E"/>
      </a:accent2>
      <a:accent3>
        <a:srgbClr val="15BEF0"/>
      </a:accent3>
      <a:accent4>
        <a:srgbClr val="47BFAF"/>
      </a:accent4>
      <a:accent5>
        <a:srgbClr val="F16464"/>
      </a:accent5>
      <a:accent6>
        <a:srgbClr val="F99D2A"/>
      </a:accent6>
      <a:hlink>
        <a:srgbClr val="7F4594"/>
      </a:hlink>
      <a:folHlink>
        <a:srgbClr val="CE37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30_DE Powerpoint_AW.pptx" id="{A9B35BDE-1793-4DE2-975D-0889F12F0F95}" vid="{8EE9FFCA-9F2F-4B6E-8225-5E7A018DDAD9}"/>
    </a:ext>
  </a:extLst>
</a:theme>
</file>

<file path=ppt/theme/theme4.xml><?xml version="1.0" encoding="utf-8"?>
<a:theme xmlns:a="http://schemas.openxmlformats.org/drawingml/2006/main" name="1_Navy">
  <a:themeElements>
    <a:clrScheme name="Department of Education">
      <a:dk1>
        <a:sysClr val="windowText" lastClr="000000"/>
      </a:dk1>
      <a:lt1>
        <a:sysClr val="window" lastClr="FFFFFF"/>
      </a:lt1>
      <a:dk2>
        <a:srgbClr val="00254A"/>
      </a:dk2>
      <a:lt2>
        <a:srgbClr val="004C6C"/>
      </a:lt2>
      <a:accent1>
        <a:srgbClr val="008599"/>
      </a:accent1>
      <a:accent2>
        <a:srgbClr val="55437E"/>
      </a:accent2>
      <a:accent3>
        <a:srgbClr val="15BEF0"/>
      </a:accent3>
      <a:accent4>
        <a:srgbClr val="47BFAF"/>
      </a:accent4>
      <a:accent5>
        <a:srgbClr val="F16464"/>
      </a:accent5>
      <a:accent6>
        <a:srgbClr val="F99D2A"/>
      </a:accent6>
      <a:hlink>
        <a:srgbClr val="7F4594"/>
      </a:hlink>
      <a:folHlink>
        <a:srgbClr val="CE37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67EBA71-21F7-4875-9EC0-E2E871BD726E}" vid="{7F349792-24D5-458E-A4C2-D619AF20AAB1}"/>
    </a:ext>
  </a:extLst>
</a:theme>
</file>

<file path=ppt/theme/theme5.xml><?xml version="1.0" encoding="utf-8"?>
<a:theme xmlns:a="http://schemas.openxmlformats.org/drawingml/2006/main" name="2_Navy">
  <a:themeElements>
    <a:clrScheme name="Department of Education">
      <a:dk1>
        <a:sysClr val="windowText" lastClr="000000"/>
      </a:dk1>
      <a:lt1>
        <a:sysClr val="window" lastClr="FFFFFF"/>
      </a:lt1>
      <a:dk2>
        <a:srgbClr val="00254A"/>
      </a:dk2>
      <a:lt2>
        <a:srgbClr val="004C6C"/>
      </a:lt2>
      <a:accent1>
        <a:srgbClr val="008599"/>
      </a:accent1>
      <a:accent2>
        <a:srgbClr val="55437E"/>
      </a:accent2>
      <a:accent3>
        <a:srgbClr val="15BEF0"/>
      </a:accent3>
      <a:accent4>
        <a:srgbClr val="47BFAF"/>
      </a:accent4>
      <a:accent5>
        <a:srgbClr val="F16464"/>
      </a:accent5>
      <a:accent6>
        <a:srgbClr val="F99D2A"/>
      </a:accent6>
      <a:hlink>
        <a:srgbClr val="7F4594"/>
      </a:hlink>
      <a:folHlink>
        <a:srgbClr val="CE37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30_DE Powerpoint_AW.pptx" id="{A9B35BDE-1793-4DE2-975D-0889F12F0F95}" vid="{BF8F312E-01DB-445D-A4EC-437739D9D448}"/>
    </a:ext>
  </a:extLst>
</a:theme>
</file>

<file path=ppt/theme/theme6.xml><?xml version="1.0" encoding="utf-8"?>
<a:theme xmlns:a="http://schemas.openxmlformats.org/drawingml/2006/main" name="3_Navy">
  <a:themeElements>
    <a:clrScheme name="Department of Education">
      <a:dk1>
        <a:sysClr val="windowText" lastClr="000000"/>
      </a:dk1>
      <a:lt1>
        <a:sysClr val="window" lastClr="FFFFFF"/>
      </a:lt1>
      <a:dk2>
        <a:srgbClr val="00254A"/>
      </a:dk2>
      <a:lt2>
        <a:srgbClr val="004C6C"/>
      </a:lt2>
      <a:accent1>
        <a:srgbClr val="008599"/>
      </a:accent1>
      <a:accent2>
        <a:srgbClr val="55437E"/>
      </a:accent2>
      <a:accent3>
        <a:srgbClr val="15BEF0"/>
      </a:accent3>
      <a:accent4>
        <a:srgbClr val="47BFAF"/>
      </a:accent4>
      <a:accent5>
        <a:srgbClr val="F16464"/>
      </a:accent5>
      <a:accent6>
        <a:srgbClr val="F99D2A"/>
      </a:accent6>
      <a:hlink>
        <a:srgbClr val="7F4594"/>
      </a:hlink>
      <a:folHlink>
        <a:srgbClr val="CE37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30_DE Powerpoint_AW.pptx" id="{A9B35BDE-1793-4DE2-975D-0889F12F0F95}" vid="{BF8F312E-01DB-445D-A4EC-437739D9D448}"/>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partment of Education">
    <a:dk1>
      <a:sysClr val="windowText" lastClr="000000"/>
    </a:dk1>
    <a:lt1>
      <a:sysClr val="window" lastClr="FFFFFF"/>
    </a:lt1>
    <a:dk2>
      <a:srgbClr val="00254A"/>
    </a:dk2>
    <a:lt2>
      <a:srgbClr val="004C6C"/>
    </a:lt2>
    <a:accent1>
      <a:srgbClr val="008599"/>
    </a:accent1>
    <a:accent2>
      <a:srgbClr val="55437E"/>
    </a:accent2>
    <a:accent3>
      <a:srgbClr val="15BEF0"/>
    </a:accent3>
    <a:accent4>
      <a:srgbClr val="47BFAF"/>
    </a:accent4>
    <a:accent5>
      <a:srgbClr val="F16464"/>
    </a:accent5>
    <a:accent6>
      <a:srgbClr val="F99D2A"/>
    </a:accent6>
    <a:hlink>
      <a:srgbClr val="7F4594"/>
    </a:hlink>
    <a:folHlink>
      <a:srgbClr val="CE372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A1FA163F83FC4DA7B02D4604972D30" ma:contentTypeVersion="24" ma:contentTypeDescription="Create a new document." ma:contentTypeScope="" ma:versionID="2c22112688840ef8a275f6597d7dda80">
  <xsd:schema xmlns:xsd="http://www.w3.org/2001/XMLSchema" xmlns:xs="http://www.w3.org/2001/XMLSchema" xmlns:p="http://schemas.microsoft.com/office/2006/metadata/properties" xmlns:ns1="http://schemas.microsoft.com/sharepoint/v3" xmlns:ns2="e72c3662-d489-4d5c-a678-b18c0e8aeb72" xmlns:ns4="ac66cff4-b0ee-4863-94d2-8c70a4f03800" targetNamespace="http://schemas.microsoft.com/office/2006/metadata/properties" ma:root="true" ma:fieldsID="16b44fb6a0d1719f1f5d0aaeb524b439" ns1:_="" ns2:_="" ns4:_="">
    <xsd:import namespace="http://schemas.microsoft.com/sharepoint/v3"/>
    <xsd:import namespace="e72c3662-d489-4d5c-a678-b18c0e8aeb72"/>
    <xsd:import namespace="ac66cff4-b0ee-4863-94d2-8c70a4f03800"/>
    <xsd:element name="properties">
      <xsd:complexType>
        <xsd:sequence>
          <xsd:element name="documentManagement">
            <xsd:complexType>
              <xsd:all>
                <xsd:element ref="ns1:PublishingStartDate" minOccurs="0"/>
                <xsd:element ref="ns1:PublishingExpirationDate" minOccurs="0"/>
                <xsd:element ref="ns2:la020d86e283469abb02d1589f8af8a1" minOccurs="0"/>
                <xsd:element ref="ns2:TaxCatchAll" minOccurs="0"/>
                <xsd:element ref="ns2:TaxCatchAllLabel" minOccurs="0"/>
                <xsd:element ref="ns2:pfc532bc3d924724be3e431fa8a34286" minOccurs="0"/>
                <xsd:element ref="ns2:ItemPublishedDate" minOccurs="0"/>
                <xsd:element ref="ns2:ItemSubFunction" minOccurs="0"/>
                <xsd:element ref="ns2:idf49b01858c4ab7b49fec8a6554c79a" minOccurs="0"/>
                <xsd:element ref="ns1:RoutingRuleDescription" minOccurs="0"/>
                <xsd:element ref="ns4:DepartmentStream"/>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RoutingRuleDescription" ma:index="21" nillable="true" ma:displayName="Description" ma:description="" ma:internalName="Description0"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72c3662-d489-4d5c-a678-b18c0e8aeb72" elementFormDefault="qualified">
    <xsd:import namespace="http://schemas.microsoft.com/office/2006/documentManagement/types"/>
    <xsd:import namespace="http://schemas.microsoft.com/office/infopath/2007/PartnerControls"/>
    <xsd:element name="la020d86e283469abb02d1589f8af8a1" ma:index="10" ma:taxonomy="true" ma:internalName="la020d86e283469abb02d1589f8af8a1" ma:taxonomyFieldName="ItemFunction" ma:displayName="ItemFunction" ma:readOnly="false" ma:default="" ma:fieldId="{5a020d86-e283-469a-bb02-d1589f8af8a1}" ma:taxonomyMulti="true" ma:sspId="e520a5ab-959b-4497-846e-ecf021209760" ma:termSetId="500dca29-876a-49bd-b8dc-c6f280456533" ma:anchorId="00000000-0000-0000-0000-000000000000" ma:open="false" ma:isKeyword="false">
      <xsd:complexType>
        <xsd:sequence>
          <xsd:element ref="pc:Terms" minOccurs="0" maxOccurs="1"/>
        </xsd:sequence>
      </xsd:complexType>
    </xsd:element>
    <xsd:element name="TaxCatchAll" ma:index="11" nillable="true" ma:displayName="Taxonomy Catch All Column" ma:description="" ma:hidden="true" ma:list="{d6138047-387a-4e95-b03f-01c654819da7}" ma:internalName="TaxCatchAll" ma:showField="CatchAllData" ma:web="e72c3662-d489-4d5c-a678-b18c0e8aeb72">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d6138047-387a-4e95-b03f-01c654819da7}" ma:internalName="TaxCatchAllLabel" ma:readOnly="true" ma:showField="CatchAllDataLabel" ma:web="e72c3662-d489-4d5c-a678-b18c0e8aeb72">
      <xsd:complexType>
        <xsd:complexContent>
          <xsd:extension base="dms:MultiChoiceLookup">
            <xsd:sequence>
              <xsd:element name="Value" type="dms:Lookup" maxOccurs="unbounded" minOccurs="0" nillable="true"/>
            </xsd:sequence>
          </xsd:extension>
        </xsd:complexContent>
      </xsd:complexType>
    </xsd:element>
    <xsd:element name="pfc532bc3d924724be3e431fa8a34286" ma:index="14" nillable="true" ma:taxonomy="true" ma:internalName="pfc532bc3d924724be3e431fa8a34286" ma:taxonomyFieldName="ItemKeywords" ma:displayName="ItemKeywords" ma:default="" ma:fieldId="{9fc532bc-3d92-4724-be3e-431fa8a34286}" ma:taxonomyMulti="true" ma:sspId="e520a5ab-959b-4497-846e-ecf021209760" ma:termSetId="52ec04fe-4771-452d-bd1c-6f9c996c5bd2" ma:anchorId="00000000-0000-0000-0000-000000000000" ma:open="true" ma:isKeyword="false">
      <xsd:complexType>
        <xsd:sequence>
          <xsd:element ref="pc:Terms" minOccurs="0" maxOccurs="1"/>
        </xsd:sequence>
      </xsd:complexType>
    </xsd:element>
    <xsd:element name="ItemPublishedDate" ma:index="16" nillable="true" ma:displayName="ItemPublishedDate" ma:format="DateOnly" ma:internalName="ItemPublishedDate">
      <xsd:simpleType>
        <xsd:restriction base="dms:DateTime"/>
      </xsd:simpleType>
    </xsd:element>
    <xsd:element name="ItemSubFunction" ma:index="17" nillable="true" ma:displayName="ItemSubFunction" ma:default="Resources" ma:format="Dropdown" ma:internalName="ItemSubFunction">
      <xsd:simpleType>
        <xsd:restriction base="dms:Choice">
          <xsd:enumeration value="Accounts Payable"/>
          <xsd:enumeration value="Advice and Support"/>
          <xsd:enumeration value="Approach to Market (ATM)/Tender Process"/>
          <xsd:enumeration value="Audit"/>
          <xsd:enumeration value="AusTender"/>
          <xsd:enumeration value="Branding"/>
          <xsd:enumeration value="Bullying and harassment"/>
          <xsd:enumeration value="Business continuity"/>
          <xsd:enumeration value="Case Study"/>
          <xsd:enumeration value="Child Safety"/>
          <xsd:enumeration value="Community of Practice"/>
          <xsd:enumeration value="Complaints"/>
          <xsd:enumeration value="4. Close Phase"/>
          <xsd:enumeration value="Communicate to the public"/>
          <xsd:enumeration value="Communicate to staff"/>
          <xsd:enumeration value="Confidentiality, Conflict of Interest, Probity and Risk"/>
          <xsd:enumeration value="Consultation"/>
          <xsd:enumeration value="Continuity"/>
          <xsd:enumeration value="Contracts"/>
          <xsd:enumeration value="Credit Card"/>
          <xsd:enumeration value="Delegated legislation"/>
          <xsd:enumeration value="Delegations and Authorisations Register"/>
          <xsd:enumeration value="Deregulation"/>
          <xsd:enumeration value="DEWR Resources"/>
          <xsd:enumeration value="Domestic and family violence support"/>
          <xsd:enumeration value="Domestic travel"/>
          <xsd:enumeration value="Education Credit Card"/>
          <xsd:enumeration value="Education Resources"/>
          <xsd:enumeration value="Education Travel"/>
          <xsd:enumeration value="Emergency"/>
          <xsd:enumeration value="Emergency plan and procedure"/>
          <xsd:enumeration value="Employee Responsibilities"/>
          <xsd:enumeration value="Employment Conditions"/>
          <xsd:enumeration value="Evaluation"/>
          <xsd:enumeration value="3. Execute Phase"/>
          <xsd:enumeration value="Financial Delegations"/>
          <xsd:enumeration value="Financial Framework (Supplementary Powers)"/>
          <xsd:enumeration value="Financial Viability"/>
          <xsd:enumeration value="Flexible working arrangements"/>
          <xsd:enumeration value="Forms and Templates"/>
          <xsd:enumeration value="Fraud"/>
          <xsd:enumeration value="General Procurement"/>
          <xsd:enumeration value="Good Receipting / Invoice Payments"/>
          <xsd:enumeration value="Grants"/>
          <xsd:enumeration value="Health and performance"/>
          <xsd:enumeration value="Help guides"/>
          <xsd:enumeration value="HUB"/>
          <xsd:enumeration value="HR strategy and operations"/>
          <xsd:enumeration value="ICT"/>
          <xsd:enumeration value="Intellectual Property"/>
          <xsd:enumeration value="Ill or injured employees"/>
          <xsd:enumeration value="Indigenous Procurement Policy"/>
          <xsd:enumeration value="1. Initiate Phase"/>
          <xsd:enumeration value="Innovation"/>
          <xsd:enumeration value="Internal Communication"/>
          <xsd:enumeration value="International travel"/>
          <xsd:enumeration value="Intranet"/>
          <xsd:enumeration value="Leave"/>
          <xsd:enumeration value="Legislation Compliance"/>
          <xsd:enumeration value="Library"/>
          <xsd:enumeration value="Litigation"/>
          <xsd:enumeration value="Managing people concerns"/>
          <xsd:enumeration value="Media"/>
          <xsd:enumeration value="Non ICT Contractors"/>
          <xsd:enumeration value="Ombudsman"/>
          <xsd:enumeration value="Onboarding"/>
          <xsd:enumeration value="Other"/>
          <xsd:enumeration value="Outside work"/>
          <xsd:enumeration value="PDMS"/>
          <xsd:enumeration value="Performance development"/>
          <xsd:enumeration value="Pilot Program Management Framework"/>
          <xsd:enumeration value="Pilot Program Management Templates"/>
          <xsd:enumeration value="Placemats"/>
          <xsd:enumeration value="Policy Capability"/>
          <xsd:enumeration value="2. Plan Phase"/>
          <xsd:enumeration value="Practical Guide"/>
          <xsd:enumeration value="Primary legislation"/>
          <xsd:enumeration value="Privacy"/>
          <xsd:enumeration value="Probation"/>
          <xsd:enumeration value="Process Maps and Policies"/>
          <xsd:enumeration value="Procurement contracts"/>
          <xsd:enumeration value="Project Factsheets"/>
          <xsd:enumeration value="Project Management"/>
          <xsd:enumeration value="Project Management Framework"/>
          <xsd:enumeration value="Portfolio Project Office"/>
          <xsd:enumeration value="Recruitment"/>
          <xsd:enumeration value="Research and Analysis"/>
          <xsd:enumeration value="Resources"/>
          <xsd:enumeration value="Review of Action"/>
          <xsd:enumeration value="Risk"/>
          <xsd:enumeration value="Security"/>
          <xsd:enumeration value="Snapshots"/>
          <xsd:enumeration value="Social Media"/>
          <xsd:enumeration value="Stationery Orders"/>
          <xsd:enumeration value="Strategic Projects"/>
          <xsd:enumeration value="Strategic Papers"/>
          <xsd:enumeration value="Supporting employees with disability"/>
          <xsd:enumeration value="Tabling"/>
          <xsd:enumeration value="Template"/>
          <xsd:enumeration value="Travel"/>
          <xsd:enumeration value="Useful documents"/>
          <xsd:enumeration value="Web Publishing"/>
          <xsd:enumeration value="Work Health and Safety"/>
          <xsd:enumeration value="Workforce planning and analytics"/>
        </xsd:restriction>
      </xsd:simpleType>
    </xsd:element>
    <xsd:element name="idf49b01858c4ab7b49fec8a6554c79a" ma:index="18" nillable="true" ma:taxonomy="true" ma:internalName="idf49b01858c4ab7b49fec8a6554c79a" ma:taxonomyFieldName="ItemType" ma:displayName="ItemType" ma:default="" ma:fieldId="{2df49b01-858c-4ab7-b49f-ec8a6554c79a}" ma:sspId="e520a5ab-959b-4497-846e-ecf021209760" ma:termSetId="e61d93ee-2930-434d-a8ce-0180227df0fc"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c66cff4-b0ee-4863-94d2-8c70a4f03800" elementFormDefault="qualified">
    <xsd:import namespace="http://schemas.microsoft.com/office/2006/documentManagement/types"/>
    <xsd:import namespace="http://schemas.microsoft.com/office/infopath/2007/PartnerControls"/>
    <xsd:element name="DepartmentStream" ma:index="23" ma:displayName="Department Stream" ma:format="RadioButtons" ma:internalName="DepartmentStream" ma:readOnly="false">
      <xsd:simpleType>
        <xsd:restriction base="dms:Choice">
          <xsd:enumeration value="DEWR"/>
          <xsd:enumeration value="Education"/>
          <xsd:enumeration value="Both (ED &amp; DEWR)"/>
          <xsd:enumeration value="DES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2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72c3662-d489-4d5c-a678-b18c0e8aeb72">
      <Value>1999</Value>
      <Value>1976</Value>
      <Value>1996</Value>
    </TaxCatchAll>
    <idf49b01858c4ab7b49fec8a6554c79a xmlns="e72c3662-d489-4d5c-a678-b18c0e8aeb72">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60f4875c-5740-43a9-8840-cfcba2da81bd</TermId>
        </TermInfo>
      </Terms>
    </idf49b01858c4ab7b49fec8a6554c79a>
    <DepartmentStream xmlns="ac66cff4-b0ee-4863-94d2-8c70a4f03800">Education</DepartmentStream>
    <pfc532bc3d924724be3e431fa8a34286 xmlns="e72c3662-d489-4d5c-a678-b18c0e8aeb72">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9706ad1b-dfa6-4d44-b515-12d7e5bc9d3f</TermId>
        </TermInfo>
      </Terms>
    </pfc532bc3d924724be3e431fa8a34286>
    <la020d86e283469abb02d1589f8af8a1 xmlns="e72c3662-d489-4d5c-a678-b18c0e8aeb72">
      <Terms xmlns="http://schemas.microsoft.com/office/infopath/2007/PartnerControls">
        <TermInfo xmlns="http://schemas.microsoft.com/office/infopath/2007/PartnerControls">
          <TermName xmlns="http://schemas.microsoft.com/office/infopath/2007/PartnerControls">communication</TermName>
          <TermId xmlns="http://schemas.microsoft.com/office/infopath/2007/PartnerControls">9d5354d3-d1c2-4163-a4db-c06e4aa61e3a</TermId>
        </TermInfo>
      </Terms>
    </la020d86e283469abb02d1589f8af8a1>
    <ItemPublishedDate xmlns="e72c3662-d489-4d5c-a678-b18c0e8aeb72" xsi:nil="true"/>
    <PublishingExpirationDate xmlns="http://schemas.microsoft.com/sharepoint/v3" xsi:nil="true"/>
    <RoutingRuleDescription xmlns="http://schemas.microsoft.com/sharepoint/v3">0168_DE Powerpoint</RoutingRuleDescription>
    <PublishingStartDate xmlns="http://schemas.microsoft.com/sharepoint/v3" xsi:nil="true"/>
    <ItemSubFunction xmlns="e72c3662-d489-4d5c-a678-b18c0e8aeb72">Resources</ItemSubFunction>
  </documentManagement>
</p:properties>
</file>

<file path=customXml/itemProps1.xml><?xml version="1.0" encoding="utf-8"?>
<ds:datastoreItem xmlns:ds="http://schemas.openxmlformats.org/officeDocument/2006/customXml" ds:itemID="{5847B031-0593-4385-B3DD-91C3E65F4E4E}">
  <ds:schemaRefs>
    <ds:schemaRef ds:uri="http://schemas.microsoft.com/sharepoint/v3/contenttype/forms"/>
  </ds:schemaRefs>
</ds:datastoreItem>
</file>

<file path=customXml/itemProps2.xml><?xml version="1.0" encoding="utf-8"?>
<ds:datastoreItem xmlns:ds="http://schemas.openxmlformats.org/officeDocument/2006/customXml" ds:itemID="{65BD100E-7122-4F27-820B-C0C32C6DE7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72c3662-d489-4d5c-a678-b18c0e8aeb72"/>
    <ds:schemaRef ds:uri="ac66cff4-b0ee-4863-94d2-8c70a4f038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55A463-E88A-4765-9A1A-8834114F8F6A}">
  <ds:schemaRefs>
    <ds:schemaRef ds:uri="http://www.w3.org/XML/1998/namespace"/>
    <ds:schemaRef ds:uri="http://schemas.microsoft.com/office/2006/documentManagement/types"/>
    <ds:schemaRef ds:uri="http://purl.org/dc/dcmitype/"/>
    <ds:schemaRef ds:uri="ac66cff4-b0ee-4863-94d2-8c70a4f03800"/>
    <ds:schemaRef ds:uri="http://purl.org/dc/elements/1.1/"/>
    <ds:schemaRef ds:uri="http://purl.org/dc/terms/"/>
    <ds:schemaRef ds:uri="http://schemas.microsoft.com/sharepoint/v3"/>
    <ds:schemaRef ds:uri="http://schemas.microsoft.com/office/infopath/2007/PartnerControls"/>
    <ds:schemaRef ds:uri="http://schemas.openxmlformats.org/package/2006/metadata/core-properties"/>
    <ds:schemaRef ds:uri="e72c3662-d489-4d5c-a678-b18c0e8aeb72"/>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2030_DE Powerpoint_AW</Template>
  <TotalTime>2877</TotalTime>
  <Words>1725</Words>
  <Application>Microsoft Office PowerPoint</Application>
  <PresentationFormat>Custom</PresentationFormat>
  <Paragraphs>304</Paragraphs>
  <Slides>20</Slides>
  <Notes>3</Notes>
  <HiddenSlides>0</HiddenSlides>
  <MMClips>0</MMClips>
  <ScaleCrop>false</ScaleCrop>
  <HeadingPairs>
    <vt:vector size="4" baseType="variant">
      <vt:variant>
        <vt:lpstr>Theme</vt:lpstr>
      </vt:variant>
      <vt:variant>
        <vt:i4>6</vt:i4>
      </vt:variant>
      <vt:variant>
        <vt:lpstr>Slide Titles</vt:lpstr>
      </vt:variant>
      <vt:variant>
        <vt:i4>20</vt:i4>
      </vt:variant>
    </vt:vector>
  </HeadingPairs>
  <TitlesOfParts>
    <vt:vector size="26" baseType="lpstr">
      <vt:lpstr>Navy</vt:lpstr>
      <vt:lpstr>Ocean</vt:lpstr>
      <vt:lpstr>Whisper</vt:lpstr>
      <vt:lpstr>1_Navy</vt:lpstr>
      <vt:lpstr>2_Navy</vt:lpstr>
      <vt:lpstr>3_Navy</vt:lpstr>
      <vt:lpstr>HELP Communications Working Group  5 September 2024 </vt:lpstr>
      <vt:lpstr>PowerPoint Presentation</vt:lpstr>
      <vt:lpstr>PowerPoint Presentation</vt:lpstr>
      <vt:lpstr>Introduction of the Universities Accord (Student Support and Other Measures) Bill</vt:lpstr>
      <vt:lpstr>Introduction of the Universities Accord (Student Support and Other Measures) Bill</vt:lpstr>
      <vt:lpstr>Regional University Study Hubs</vt:lpstr>
      <vt:lpstr>PowerPoint Presentation</vt:lpstr>
      <vt:lpstr>University Course Closures</vt:lpstr>
      <vt:lpstr>Introduction of the Universities Accord (Student Support and Other Measures) Bill</vt:lpstr>
      <vt:lpstr>Commonwealth Prac Payment  Overview </vt:lpstr>
      <vt:lpstr>PowerPoint Presentation</vt:lpstr>
      <vt:lpstr>PowerPoint Presentation</vt:lpstr>
      <vt:lpstr>Commonwealth Prac Payment: Further questions</vt:lpstr>
      <vt:lpstr>Tertiary Access Payment Stakeholder Content Kit</vt:lpstr>
      <vt:lpstr>StudyAssist Website Redesign</vt:lpstr>
      <vt:lpstr>StudyAssist Homepage</vt:lpstr>
      <vt:lpstr>Provider Concierge Page</vt:lpstr>
      <vt:lpstr>User Testing Progression: Round 1 to 4</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 Communications Working Group March 2024</dc:title>
  <dc:creator>TWOMEY,Nathan</dc:creator>
  <cp:keywords>0168_DE Powerpoint</cp:keywords>
  <cp:lastModifiedBy>MONTESIN,Danni</cp:lastModifiedBy>
  <cp:revision>119</cp:revision>
  <cp:lastPrinted>2024-09-05T02:46:08Z</cp:lastPrinted>
  <dcterms:created xsi:type="dcterms:W3CDTF">2024-02-29T23:44:05Z</dcterms:created>
  <dcterms:modified xsi:type="dcterms:W3CDTF">2024-09-17T23:16:43Z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67200</vt:r8>
  </property>
  <property fmtid="{D5CDD505-2E9C-101B-9397-08002B2CF9AE}" pid="3" name="xd_Signature">
    <vt:bool>false</vt:bool>
  </property>
  <property fmtid="{D5CDD505-2E9C-101B-9397-08002B2CF9AE}" pid="4" name="xd_ProgID">
    <vt:lpwstr/>
  </property>
  <property fmtid="{D5CDD505-2E9C-101B-9397-08002B2CF9AE}" pid="5" name="ContentTypeId">
    <vt:lpwstr>0x01010079A1FA163F83FC4DA7B02D4604972D30</vt:lpwstr>
  </property>
  <property fmtid="{D5CDD505-2E9C-101B-9397-08002B2CF9AE}" pid="6" name="Department Stream">
    <vt:lpwstr>Education</vt:lpwstr>
  </property>
  <property fmtid="{D5CDD505-2E9C-101B-9397-08002B2CF9AE}" pid="7" name="TemplateUrl">
    <vt:lpwstr/>
  </property>
  <property fmtid="{D5CDD505-2E9C-101B-9397-08002B2CF9AE}" pid="8" name="MSIP_Label_79d889eb-932f-4752-8739-64d25806ef64_Enabled">
    <vt:lpwstr>true</vt:lpwstr>
  </property>
  <property fmtid="{D5CDD505-2E9C-101B-9397-08002B2CF9AE}" pid="9" name="MSIP_Label_79d889eb-932f-4752-8739-64d25806ef64_SetDate">
    <vt:lpwstr>2022-06-10T07:23:39Z</vt:lpwstr>
  </property>
  <property fmtid="{D5CDD505-2E9C-101B-9397-08002B2CF9AE}" pid="10" name="MSIP_Label_79d889eb-932f-4752-8739-64d25806ef64_Method">
    <vt:lpwstr>Privileged</vt:lpwstr>
  </property>
  <property fmtid="{D5CDD505-2E9C-101B-9397-08002B2CF9AE}" pid="11" name="MSIP_Label_79d889eb-932f-4752-8739-64d25806ef64_Name">
    <vt:lpwstr>79d889eb-932f-4752-8739-64d25806ef64</vt:lpwstr>
  </property>
  <property fmtid="{D5CDD505-2E9C-101B-9397-08002B2CF9AE}" pid="12" name="MSIP_Label_79d889eb-932f-4752-8739-64d25806ef64_SiteId">
    <vt:lpwstr>dd0cfd15-4558-4b12-8bad-ea26984fc417</vt:lpwstr>
  </property>
  <property fmtid="{D5CDD505-2E9C-101B-9397-08002B2CF9AE}" pid="13" name="MSIP_Label_79d889eb-932f-4752-8739-64d25806ef64_ActionId">
    <vt:lpwstr>20a0e1c8-7f26-49c6-8b9b-dcbf8fabe1a1</vt:lpwstr>
  </property>
  <property fmtid="{D5CDD505-2E9C-101B-9397-08002B2CF9AE}" pid="14" name="MSIP_Label_79d889eb-932f-4752-8739-64d25806ef64_ContentBits">
    <vt:lpwstr>0</vt:lpwstr>
  </property>
  <property fmtid="{D5CDD505-2E9C-101B-9397-08002B2CF9AE}" pid="15" name="ItemKeywords">
    <vt:lpwstr>1996;#template|9706ad1b-dfa6-4d44-b515-12d7e5bc9d3f</vt:lpwstr>
  </property>
  <property fmtid="{D5CDD505-2E9C-101B-9397-08002B2CF9AE}" pid="16" name="ItemFunction">
    <vt:lpwstr>1976;#communication|9d5354d3-d1c2-4163-a4db-c06e4aa61e3a</vt:lpwstr>
  </property>
  <property fmtid="{D5CDD505-2E9C-101B-9397-08002B2CF9AE}" pid="17" name="ItemType">
    <vt:lpwstr>1999;#template|60f4875c-5740-43a9-8840-cfcba2da81bd</vt:lpwstr>
  </property>
</Properties>
</file>