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74" r:id="rId6"/>
  </p:sldMasterIdLst>
  <p:notesMasterIdLst>
    <p:notesMasterId r:id="rId45"/>
  </p:notesMasterIdLst>
  <p:sldIdLst>
    <p:sldId id="1002" r:id="rId7"/>
    <p:sldId id="553" r:id="rId8"/>
    <p:sldId id="1052" r:id="rId9"/>
    <p:sldId id="945" r:id="rId10"/>
    <p:sldId id="964" r:id="rId11"/>
    <p:sldId id="995" r:id="rId12"/>
    <p:sldId id="1056" r:id="rId13"/>
    <p:sldId id="947" r:id="rId14"/>
    <p:sldId id="960" r:id="rId15"/>
    <p:sldId id="1025" r:id="rId16"/>
    <p:sldId id="978" r:id="rId17"/>
    <p:sldId id="938" r:id="rId18"/>
    <p:sldId id="1054" r:id="rId19"/>
    <p:sldId id="942" r:id="rId20"/>
    <p:sldId id="963" r:id="rId21"/>
    <p:sldId id="1047" r:id="rId22"/>
    <p:sldId id="1050" r:id="rId23"/>
    <p:sldId id="1046" r:id="rId24"/>
    <p:sldId id="1029" r:id="rId25"/>
    <p:sldId id="1051" r:id="rId26"/>
    <p:sldId id="1055" r:id="rId27"/>
    <p:sldId id="973" r:id="rId28"/>
    <p:sldId id="306" r:id="rId29"/>
    <p:sldId id="1012" r:id="rId30"/>
    <p:sldId id="970" r:id="rId31"/>
    <p:sldId id="1018" r:id="rId32"/>
    <p:sldId id="1048" r:id="rId33"/>
    <p:sldId id="1032" r:id="rId34"/>
    <p:sldId id="1035" r:id="rId35"/>
    <p:sldId id="1034" r:id="rId36"/>
    <p:sldId id="996" r:id="rId37"/>
    <p:sldId id="988" r:id="rId38"/>
    <p:sldId id="974" r:id="rId39"/>
    <p:sldId id="1053" r:id="rId40"/>
    <p:sldId id="1057" r:id="rId41"/>
    <p:sldId id="1058" r:id="rId42"/>
    <p:sldId id="1059" r:id="rId43"/>
    <p:sldId id="531" r:id="rId44"/>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10E"/>
    <a:srgbClr val="D47F0E"/>
    <a:srgbClr val="CF7D0F"/>
    <a:srgbClr val="D68110"/>
    <a:srgbClr val="DA8310"/>
    <a:srgbClr val="E28810"/>
    <a:srgbClr val="58094F"/>
    <a:srgbClr val="DA9210"/>
    <a:srgbClr val="E29710"/>
    <a:srgbClr val="ED8E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9F327-020B-42C7-BCC7-5C5997844376}" v="17" dt="2024-08-23T01:50:28.707"/>
    <p1510:client id="{F99F8782-B2B5-4930-8BE7-EA826619D36C}" v="8" dt="2024-08-23T02:59:27.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87" autoAdjust="0"/>
  </p:normalViewPr>
  <p:slideViewPr>
    <p:cSldViewPr snapToGrid="0">
      <p:cViewPr varScale="1">
        <p:scale>
          <a:sx n="116" d="100"/>
          <a:sy n="116" d="100"/>
        </p:scale>
        <p:origin x="1464" y="96"/>
      </p:cViewPr>
      <p:guideLst>
        <p:guide orient="horz" pos="162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27/08/2024</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0"/>
              </a:spcAft>
            </a:pPr>
            <a:r>
              <a:rPr lang="en-AU" sz="1200" b="1">
                <a:solidFill>
                  <a:schemeClr val="tx1"/>
                </a:solidFill>
                <a:latin typeface="+mn-lt"/>
                <a:cs typeface="Calibri"/>
              </a:rPr>
              <a:t>Acknowledgement of Country</a:t>
            </a:r>
          </a:p>
          <a:p>
            <a:pPr>
              <a:lnSpc>
                <a:spcPct val="114000"/>
              </a:lnSpc>
              <a:spcBef>
                <a:spcPts val="0"/>
              </a:spcBef>
              <a:spcAft>
                <a:spcPts val="0"/>
              </a:spcAft>
            </a:pPr>
            <a:r>
              <a:rPr lang="en-AU" sz="1200" b="0" i="0">
                <a:solidFill>
                  <a:schemeClr val="tx1"/>
                </a:solidFill>
                <a:effectLst/>
                <a:latin typeface="+mn-lt"/>
              </a:rPr>
              <a:t>'I begin by acknowledging the Traditional Custodians of the land on which we meet today and pay my respects to their Elders past and present. I extend that respect to Aboriginal and Torres Strait Islander peoples here today.’</a:t>
            </a:r>
            <a:endParaRPr lang="en-AU" sz="1200" b="1">
              <a:solidFill>
                <a:schemeClr val="tx1"/>
              </a:solidFill>
              <a:latin typeface="+mn-lt"/>
              <a:cs typeface="Calibri"/>
            </a:endParaRPr>
          </a:p>
          <a:p>
            <a:pPr lvl="1">
              <a:lnSpc>
                <a:spcPct val="114000"/>
              </a:lnSpc>
              <a:spcBef>
                <a:spcPts val="0"/>
              </a:spcBef>
              <a:spcAft>
                <a:spcPts val="0"/>
              </a:spcAft>
            </a:pPr>
            <a:r>
              <a:rPr lang="en-US" sz="1200" b="1">
                <a:solidFill>
                  <a:schemeClr val="tx1"/>
                </a:solidFill>
                <a:latin typeface="+mn-lt"/>
              </a:rPr>
              <a:t>Canberra</a:t>
            </a:r>
            <a:r>
              <a:rPr lang="en-US" sz="1200">
                <a:solidFill>
                  <a:schemeClr val="tx1"/>
                </a:solidFill>
                <a:latin typeface="+mn-lt"/>
              </a:rPr>
              <a:t>: lands of the Ngunnawal people</a:t>
            </a:r>
          </a:p>
          <a:p>
            <a:pPr lvl="1">
              <a:lnSpc>
                <a:spcPct val="114000"/>
              </a:lnSpc>
              <a:spcBef>
                <a:spcPts val="0"/>
              </a:spcBef>
              <a:spcAft>
                <a:spcPts val="0"/>
              </a:spcAft>
            </a:pPr>
            <a:r>
              <a:rPr lang="en-US" sz="1200" b="1">
                <a:solidFill>
                  <a:schemeClr val="tx1"/>
                </a:solidFill>
                <a:latin typeface="+mn-lt"/>
              </a:rPr>
              <a:t>Sydney</a:t>
            </a:r>
            <a:r>
              <a:rPr lang="en-US" sz="1200">
                <a:solidFill>
                  <a:schemeClr val="tx1"/>
                </a:solidFill>
                <a:latin typeface="+mn-lt"/>
              </a:rPr>
              <a:t>: lands of the Gadigal people of the Eora nation</a:t>
            </a:r>
          </a:p>
          <a:p>
            <a:pPr lvl="1">
              <a:lnSpc>
                <a:spcPct val="114000"/>
              </a:lnSpc>
              <a:spcBef>
                <a:spcPts val="0"/>
              </a:spcBef>
              <a:spcAft>
                <a:spcPts val="0"/>
              </a:spcAft>
            </a:pPr>
            <a:r>
              <a:rPr lang="en-US" sz="1200" b="1">
                <a:solidFill>
                  <a:schemeClr val="tx1"/>
                </a:solidFill>
                <a:latin typeface="+mn-lt"/>
              </a:rPr>
              <a:t>Melbourne</a:t>
            </a:r>
            <a:r>
              <a:rPr lang="en-US" sz="1200">
                <a:solidFill>
                  <a:schemeClr val="tx1"/>
                </a:solidFill>
                <a:latin typeface="+mn-lt"/>
              </a:rPr>
              <a:t>: lands of the </a:t>
            </a:r>
            <a:r>
              <a:rPr lang="en-US" sz="1200" err="1">
                <a:solidFill>
                  <a:schemeClr val="tx1"/>
                </a:solidFill>
                <a:latin typeface="+mn-lt"/>
              </a:rPr>
              <a:t>Wurundjeri</a:t>
            </a:r>
            <a:r>
              <a:rPr lang="en-US" sz="1200">
                <a:solidFill>
                  <a:schemeClr val="tx1"/>
                </a:solidFill>
                <a:latin typeface="+mn-lt"/>
              </a:rPr>
              <a:t> (</a:t>
            </a:r>
            <a:r>
              <a:rPr lang="en-US" sz="1200" i="1" err="1">
                <a:solidFill>
                  <a:schemeClr val="tx1"/>
                </a:solidFill>
                <a:latin typeface="+mn-lt"/>
              </a:rPr>
              <a:t>wuh</a:t>
            </a:r>
            <a:r>
              <a:rPr lang="en-US" sz="1200" i="1">
                <a:solidFill>
                  <a:schemeClr val="tx1"/>
                </a:solidFill>
                <a:latin typeface="+mn-lt"/>
              </a:rPr>
              <a:t>-run-</a:t>
            </a:r>
            <a:r>
              <a:rPr lang="en-US" sz="1200" i="1" err="1">
                <a:solidFill>
                  <a:schemeClr val="tx1"/>
                </a:solidFill>
                <a:latin typeface="+mn-lt"/>
              </a:rPr>
              <a:t>jeh</a:t>
            </a:r>
            <a:r>
              <a:rPr lang="en-US" sz="1200" i="1">
                <a:solidFill>
                  <a:schemeClr val="tx1"/>
                </a:solidFill>
                <a:latin typeface="+mn-lt"/>
              </a:rPr>
              <a:t>-</a:t>
            </a:r>
            <a:r>
              <a:rPr lang="en-US" sz="1200" i="1" err="1">
                <a:solidFill>
                  <a:schemeClr val="tx1"/>
                </a:solidFill>
                <a:latin typeface="+mn-lt"/>
              </a:rPr>
              <a:t>ree</a:t>
            </a:r>
            <a:r>
              <a:rPr lang="en-US" sz="1200">
                <a:solidFill>
                  <a:schemeClr val="tx1"/>
                </a:solidFill>
                <a:latin typeface="+mn-lt"/>
              </a:rPr>
              <a:t>) people of the Kulin (</a:t>
            </a:r>
            <a:r>
              <a:rPr lang="en-US" sz="1200" i="1" err="1">
                <a:solidFill>
                  <a:schemeClr val="tx1"/>
                </a:solidFill>
                <a:latin typeface="+mn-lt"/>
              </a:rPr>
              <a:t>Kooh-lin</a:t>
            </a:r>
            <a:r>
              <a:rPr lang="en-US" sz="1200">
                <a:solidFill>
                  <a:schemeClr val="tx1"/>
                </a:solidFill>
                <a:latin typeface="+mn-lt"/>
              </a:rPr>
              <a:t>) nation</a:t>
            </a:r>
          </a:p>
          <a:p>
            <a:pPr lvl="1">
              <a:lnSpc>
                <a:spcPct val="114000"/>
              </a:lnSpc>
              <a:spcBef>
                <a:spcPts val="0"/>
              </a:spcBef>
              <a:spcAft>
                <a:spcPts val="0"/>
              </a:spcAft>
            </a:pPr>
            <a:r>
              <a:rPr lang="en-US" sz="1200" b="1">
                <a:solidFill>
                  <a:schemeClr val="tx1"/>
                </a:solidFill>
                <a:latin typeface="+mn-lt"/>
              </a:rPr>
              <a:t>Brisbane</a:t>
            </a:r>
            <a:r>
              <a:rPr lang="en-US" sz="1200">
                <a:solidFill>
                  <a:schemeClr val="tx1"/>
                </a:solidFill>
                <a:latin typeface="+mn-lt"/>
              </a:rPr>
              <a:t>: lands of the </a:t>
            </a:r>
            <a:r>
              <a:rPr lang="en-US" sz="1200" err="1">
                <a:solidFill>
                  <a:schemeClr val="tx1"/>
                </a:solidFill>
                <a:latin typeface="+mn-lt"/>
              </a:rPr>
              <a:t>Jagera</a:t>
            </a:r>
            <a:r>
              <a:rPr lang="en-US" sz="1200">
                <a:solidFill>
                  <a:schemeClr val="tx1"/>
                </a:solidFill>
                <a:latin typeface="+mn-lt"/>
              </a:rPr>
              <a:t> (</a:t>
            </a:r>
            <a:r>
              <a:rPr lang="en-US" sz="1200" i="1">
                <a:solidFill>
                  <a:schemeClr val="tx1"/>
                </a:solidFill>
                <a:latin typeface="+mn-lt"/>
              </a:rPr>
              <a:t>Yug-er-rah</a:t>
            </a:r>
            <a:r>
              <a:rPr lang="en-US" sz="1200">
                <a:solidFill>
                  <a:schemeClr val="tx1"/>
                </a:solidFill>
                <a:latin typeface="+mn-lt"/>
              </a:rPr>
              <a:t>) and </a:t>
            </a:r>
            <a:r>
              <a:rPr lang="en-US" sz="1200" err="1">
                <a:solidFill>
                  <a:schemeClr val="tx1"/>
                </a:solidFill>
                <a:latin typeface="+mn-lt"/>
              </a:rPr>
              <a:t>Turrbal</a:t>
            </a:r>
            <a:r>
              <a:rPr lang="en-US" sz="1200">
                <a:solidFill>
                  <a:schemeClr val="tx1"/>
                </a:solidFill>
                <a:latin typeface="+mn-lt"/>
              </a:rPr>
              <a:t> (</a:t>
            </a:r>
            <a:r>
              <a:rPr lang="en-US" sz="1200" i="1">
                <a:solidFill>
                  <a:schemeClr val="tx1"/>
                </a:solidFill>
                <a:latin typeface="+mn-lt"/>
              </a:rPr>
              <a:t>Tur-a-</a:t>
            </a:r>
            <a:r>
              <a:rPr lang="en-US" sz="1200" i="1" err="1">
                <a:solidFill>
                  <a:schemeClr val="tx1"/>
                </a:solidFill>
                <a:latin typeface="+mn-lt"/>
              </a:rPr>
              <a:t>bul</a:t>
            </a:r>
            <a:r>
              <a:rPr lang="en-US" sz="1200">
                <a:solidFill>
                  <a:schemeClr val="tx1"/>
                </a:solidFill>
                <a:latin typeface="+mn-lt"/>
              </a:rPr>
              <a:t>) peoples</a:t>
            </a:r>
          </a:p>
          <a:p>
            <a:pPr marL="457200" marR="0" lvl="1" indent="0" algn="l" defTabSz="914400" rtl="0" eaLnBrk="1" fontAlgn="auto" latinLnBrk="0" hangingPunct="1">
              <a:lnSpc>
                <a:spcPct val="114000"/>
              </a:lnSpc>
              <a:spcBef>
                <a:spcPts val="0"/>
              </a:spcBef>
              <a:spcAft>
                <a:spcPts val="0"/>
              </a:spcAft>
              <a:buClrTx/>
              <a:buSzTx/>
              <a:buFontTx/>
              <a:buNone/>
              <a:tabLst/>
              <a:defRPr/>
            </a:pPr>
            <a:r>
              <a:rPr lang="en-US" sz="1200" b="1">
                <a:solidFill>
                  <a:schemeClr val="tx1"/>
                </a:solidFill>
                <a:latin typeface="+mn-lt"/>
              </a:rPr>
              <a:t>Adelaide</a:t>
            </a:r>
            <a:r>
              <a:rPr lang="en-US" sz="1200">
                <a:solidFill>
                  <a:schemeClr val="tx1"/>
                </a:solidFill>
                <a:latin typeface="+mn-lt"/>
              </a:rPr>
              <a:t>: lands of the Kaurna (</a:t>
            </a:r>
            <a:r>
              <a:rPr lang="en-US" sz="1200" i="1">
                <a:solidFill>
                  <a:schemeClr val="tx1"/>
                </a:solidFill>
                <a:latin typeface="+mn-lt"/>
              </a:rPr>
              <a:t>Gar-nah</a:t>
            </a:r>
            <a:r>
              <a:rPr lang="en-US" sz="1200">
                <a:solidFill>
                  <a:schemeClr val="tx1"/>
                </a:solidFill>
                <a:latin typeface="+mn-lt"/>
              </a:rPr>
              <a:t>) people</a:t>
            </a:r>
          </a:p>
          <a:p>
            <a:pPr marL="457200" marR="0" lvl="1" indent="0" algn="l" defTabSz="914400" rtl="0" eaLnBrk="1" fontAlgn="auto" latinLnBrk="0" hangingPunct="1">
              <a:lnSpc>
                <a:spcPct val="114000"/>
              </a:lnSpc>
              <a:spcBef>
                <a:spcPts val="0"/>
              </a:spcBef>
              <a:spcAft>
                <a:spcPts val="0"/>
              </a:spcAft>
              <a:buClrTx/>
              <a:buSzTx/>
              <a:buFontTx/>
              <a:buNone/>
              <a:tabLst/>
              <a:defRPr/>
            </a:pPr>
            <a:r>
              <a:rPr lang="en-US" sz="1200" b="1">
                <a:solidFill>
                  <a:schemeClr val="tx1"/>
                </a:solidFill>
                <a:latin typeface="+mn-lt"/>
              </a:rPr>
              <a:t>Perth</a:t>
            </a:r>
            <a:r>
              <a:rPr lang="en-US" sz="1200">
                <a:solidFill>
                  <a:schemeClr val="tx1"/>
                </a:solidFill>
                <a:latin typeface="+mn-lt"/>
              </a:rPr>
              <a:t>: lands of the </a:t>
            </a:r>
            <a:r>
              <a:rPr lang="en-US" sz="1200" err="1">
                <a:solidFill>
                  <a:schemeClr val="tx1"/>
                </a:solidFill>
                <a:latin typeface="+mn-lt"/>
              </a:rPr>
              <a:t>Whadjuk</a:t>
            </a:r>
            <a:r>
              <a:rPr lang="en-US" sz="1200">
                <a:solidFill>
                  <a:schemeClr val="tx1"/>
                </a:solidFill>
                <a:latin typeface="+mn-lt"/>
              </a:rPr>
              <a:t> (</a:t>
            </a:r>
            <a:r>
              <a:rPr lang="en-US" sz="1200" i="1" err="1">
                <a:solidFill>
                  <a:schemeClr val="tx1"/>
                </a:solidFill>
                <a:latin typeface="+mn-lt"/>
              </a:rPr>
              <a:t>Wod-juk</a:t>
            </a:r>
            <a:r>
              <a:rPr lang="en-US" sz="1200">
                <a:solidFill>
                  <a:schemeClr val="tx1"/>
                </a:solidFill>
                <a:latin typeface="+mn-lt"/>
              </a:rPr>
              <a:t>) </a:t>
            </a:r>
            <a:r>
              <a:rPr lang="en-US" sz="1200" err="1">
                <a:solidFill>
                  <a:schemeClr val="tx1"/>
                </a:solidFill>
                <a:latin typeface="+mn-lt"/>
              </a:rPr>
              <a:t>Noongar</a:t>
            </a:r>
            <a:r>
              <a:rPr lang="en-US" sz="1200">
                <a:solidFill>
                  <a:schemeClr val="tx1"/>
                </a:solidFill>
                <a:latin typeface="+mn-lt"/>
              </a:rPr>
              <a:t> (</a:t>
            </a:r>
            <a:r>
              <a:rPr lang="en-US" sz="1200" err="1">
                <a:solidFill>
                  <a:schemeClr val="tx1"/>
                </a:solidFill>
                <a:latin typeface="+mn-lt"/>
              </a:rPr>
              <a:t>noong</a:t>
            </a:r>
            <a:r>
              <a:rPr lang="en-US" sz="1200">
                <a:solidFill>
                  <a:schemeClr val="tx1"/>
                </a:solidFill>
                <a:latin typeface="+mn-lt"/>
              </a:rPr>
              <a:t>-uh) people</a:t>
            </a:r>
          </a:p>
          <a:p>
            <a:pPr marL="457200" marR="0" lvl="1" indent="0" algn="l" defTabSz="914400" rtl="0" eaLnBrk="1" fontAlgn="auto" latinLnBrk="0" hangingPunct="1">
              <a:lnSpc>
                <a:spcPct val="114000"/>
              </a:lnSpc>
              <a:spcBef>
                <a:spcPts val="0"/>
              </a:spcBef>
              <a:spcAft>
                <a:spcPts val="0"/>
              </a:spcAft>
              <a:buClrTx/>
              <a:buSzTx/>
              <a:buFontTx/>
              <a:buNone/>
              <a:tabLst/>
              <a:defRPr/>
            </a:pPr>
            <a:r>
              <a:rPr lang="en-US" sz="1200" b="1">
                <a:solidFill>
                  <a:schemeClr val="tx1"/>
                </a:solidFill>
                <a:latin typeface="+mn-lt"/>
              </a:rPr>
              <a:t>Darwin</a:t>
            </a:r>
            <a:r>
              <a:rPr lang="en-US" sz="1200">
                <a:solidFill>
                  <a:schemeClr val="tx1"/>
                </a:solidFill>
                <a:latin typeface="+mn-lt"/>
              </a:rPr>
              <a:t>: lands of the Larrakia (</a:t>
            </a:r>
            <a:r>
              <a:rPr lang="en-US" sz="1200" i="1">
                <a:solidFill>
                  <a:schemeClr val="tx1"/>
                </a:solidFill>
                <a:latin typeface="+mn-lt"/>
              </a:rPr>
              <a:t>La-</a:t>
            </a:r>
            <a:r>
              <a:rPr lang="en-US" sz="1200" i="1" err="1">
                <a:solidFill>
                  <a:schemeClr val="tx1"/>
                </a:solidFill>
                <a:latin typeface="+mn-lt"/>
              </a:rPr>
              <a:t>ruh</a:t>
            </a:r>
            <a:r>
              <a:rPr lang="en-US" sz="1200" i="1">
                <a:solidFill>
                  <a:schemeClr val="tx1"/>
                </a:solidFill>
                <a:latin typeface="+mn-lt"/>
              </a:rPr>
              <a:t>-</a:t>
            </a:r>
            <a:r>
              <a:rPr lang="en-US" sz="1200" i="1" err="1">
                <a:solidFill>
                  <a:schemeClr val="tx1"/>
                </a:solidFill>
                <a:latin typeface="+mn-lt"/>
              </a:rPr>
              <a:t>kee</a:t>
            </a:r>
            <a:r>
              <a:rPr lang="en-US" sz="1200" i="1">
                <a:solidFill>
                  <a:schemeClr val="tx1"/>
                </a:solidFill>
                <a:latin typeface="+mn-lt"/>
              </a:rPr>
              <a:t>-ah</a:t>
            </a:r>
            <a:r>
              <a:rPr lang="en-US" sz="1200">
                <a:solidFill>
                  <a:schemeClr val="tx1"/>
                </a:solidFill>
                <a:latin typeface="+mn-lt"/>
              </a:rPr>
              <a:t>) people</a:t>
            </a:r>
          </a:p>
          <a:p>
            <a:pPr marL="457200" marR="0" lvl="1" indent="0" algn="l" defTabSz="914400" rtl="0" eaLnBrk="1" fontAlgn="auto" latinLnBrk="0" hangingPunct="1">
              <a:lnSpc>
                <a:spcPct val="114000"/>
              </a:lnSpc>
              <a:spcBef>
                <a:spcPts val="0"/>
              </a:spcBef>
              <a:spcAft>
                <a:spcPts val="0"/>
              </a:spcAft>
              <a:buClrTx/>
              <a:buSzTx/>
              <a:buFontTx/>
              <a:buNone/>
              <a:tabLst/>
              <a:defRPr/>
            </a:pPr>
            <a:r>
              <a:rPr lang="en-US" sz="1200" b="1">
                <a:solidFill>
                  <a:schemeClr val="tx1"/>
                </a:solidFill>
                <a:latin typeface="+mn-lt"/>
              </a:rPr>
              <a:t>Hobart</a:t>
            </a:r>
            <a:r>
              <a:rPr lang="en-US" sz="1200">
                <a:solidFill>
                  <a:schemeClr val="tx1"/>
                </a:solidFill>
                <a:latin typeface="+mn-lt"/>
              </a:rPr>
              <a:t>: lands of the </a:t>
            </a:r>
            <a:r>
              <a:rPr lang="en-US" sz="1200" err="1">
                <a:solidFill>
                  <a:schemeClr val="tx1"/>
                </a:solidFill>
                <a:latin typeface="+mn-lt"/>
              </a:rPr>
              <a:t>Muwinina</a:t>
            </a:r>
            <a:r>
              <a:rPr lang="en-US" sz="1200">
                <a:solidFill>
                  <a:schemeClr val="tx1"/>
                </a:solidFill>
                <a:latin typeface="+mn-lt"/>
              </a:rPr>
              <a:t> (Moo-we-</a:t>
            </a:r>
            <a:r>
              <a:rPr lang="en-US" sz="1200" err="1">
                <a:solidFill>
                  <a:schemeClr val="tx1"/>
                </a:solidFill>
                <a:latin typeface="+mn-lt"/>
              </a:rPr>
              <a:t>nin</a:t>
            </a:r>
            <a:r>
              <a:rPr lang="en-US" sz="1200">
                <a:solidFill>
                  <a:schemeClr val="tx1"/>
                </a:solidFill>
                <a:latin typeface="+mn-lt"/>
              </a:rPr>
              <a:t>-ah) people</a:t>
            </a: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97603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a:solidFill>
                  <a:schemeClr val="tx1"/>
                </a:solidFill>
              </a:rPr>
              <a:t>7 Aug</a:t>
            </a:r>
            <a:r>
              <a:rPr lang="en-AU" b="0">
                <a:solidFill>
                  <a:schemeClr val="tx1"/>
                </a:solidFill>
              </a:rPr>
              <a:t>: TPS Advisory Board provided its draft advice on the </a:t>
            </a:r>
            <a:r>
              <a:rPr lang="en-AU">
                <a:solidFill>
                  <a:schemeClr val="tx1"/>
                </a:solidFill>
              </a:rPr>
              <a:t>2025 levy settings to the TPS Director at its August meeting</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a:solidFill>
                  <a:schemeClr val="tx1"/>
                </a:solidFill>
              </a:rPr>
              <a:t>Aug-Oct</a:t>
            </a:r>
            <a:r>
              <a:rPr lang="en-AU">
                <a:solidFill>
                  <a:schemeClr val="tx1"/>
                </a:solidFill>
              </a:rPr>
              <a:t>: Sector consulted on draft levy settings as proposed by the Board</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a:solidFill>
                  <a:schemeClr val="tx1"/>
                </a:solidFill>
              </a:rPr>
              <a:t>16 Oct</a:t>
            </a:r>
            <a:r>
              <a:rPr lang="en-AU">
                <a:solidFill>
                  <a:schemeClr val="tx1"/>
                </a:solidFill>
              </a:rPr>
              <a:t>: Feedback from the sector will be provided to the Board for consideration before providing its final advice on the 2025 levy settings to the TPS Director at its October meeting</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a:solidFill>
                  <a:schemeClr val="tx1"/>
                </a:solidFill>
              </a:rPr>
              <a:t>I invite your comments, questions and feedback on the draft levy settings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a:solidFill>
                  <a:schemeClr val="tx1"/>
                </a:solidFill>
              </a:rPr>
              <a:t>By 1 Jan</a:t>
            </a:r>
            <a:r>
              <a:rPr lang="en-AU">
                <a:solidFill>
                  <a:schemeClr val="tx1"/>
                </a:solidFill>
              </a:rPr>
              <a:t>: Legislative Instruments must be made by 1 January 2025 specifying the 2025 levy settings</a:t>
            </a:r>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286336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a:solidFill>
                  <a:schemeClr val="tx1"/>
                </a:solidFill>
                <a:cs typeface="Calibri"/>
                <a:sym typeface="Wingdings" panose="05000000000000000000" pitchFamily="2" charset="2"/>
              </a:rPr>
              <a:t>The Board considers a range of factors when formulating its levy setting advice, including:</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cs typeface="Calibri"/>
              </a:rPr>
              <a:t>The strategic risk environment</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cs typeface="Calibri"/>
              </a:rPr>
              <a:t>Advice from the AGA</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cs typeface="Calibri"/>
              </a:rPr>
              <a:t>Views of the sector regulators, industry peak bodies and providers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cs typeface="Calibri"/>
              </a:rPr>
              <a:t>The post-COVID operating environment</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cs typeface="Calibri"/>
              </a:rPr>
              <a:t>The balance of the OSTF and the quantum of funds required for its long-term sustainability</a:t>
            </a:r>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383558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a:solidFill>
                  <a:schemeClr val="tx1"/>
                </a:solidFill>
              </a:rPr>
              <a:t>The Board’s levy setting advice is guided by these principles: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t>Advice should </a:t>
            </a:r>
            <a:r>
              <a:rPr lang="en-AU" sz="1200" b="1"/>
              <a:t>reflect the overall risk environment </a:t>
            </a:r>
            <a:r>
              <a:rPr lang="en-AU" sz="1200"/>
              <a:t>and ensure that revenue sustains the relevant fund, while also being sustainable for the industry</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t>The model for each levy should </a:t>
            </a:r>
            <a:r>
              <a:rPr lang="en-AU" sz="1200" b="1"/>
              <a:t>reflect gradual change </a:t>
            </a:r>
            <a:r>
              <a:rPr lang="en-AU" sz="1200"/>
              <a:t>and assist the industry with business planning by providing a stable regulatory environment</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t>The model should be as </a:t>
            </a:r>
            <a:r>
              <a:rPr lang="en-AU" sz="1200" b="1"/>
              <a:t>simple and transparent </a:t>
            </a:r>
            <a:r>
              <a:rPr lang="en-AU" sz="1200"/>
              <a:t>as possible, preferably based on a small number of risk factors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t>Risk premiums should provide </a:t>
            </a:r>
            <a:r>
              <a:rPr lang="en-AU" sz="1200" b="1"/>
              <a:t>incentives for education providers to adopt positive behaviours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t>Additional imposts on industry, such as data collection, should be minimised </a:t>
            </a:r>
            <a:r>
              <a:rPr lang="en-AU" sz="1200"/>
              <a:t>as far as possible, consistent with the ability to set sound risk-based levies</a:t>
            </a:r>
            <a:endParaRPr lang="en-AU" sz="120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822160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r>
              <a:rPr lang="en-AU" sz="1200" kern="100" dirty="0">
                <a:solidFill>
                  <a:schemeClr val="tx1"/>
                </a:solidFill>
                <a:effectLst/>
                <a:latin typeface="+mn-lt"/>
                <a:ea typeface="Aptos" panose="020B0004020202020204" pitchFamily="34" charset="0"/>
                <a:cs typeface="Times New Roman" panose="02020603050405020304" pitchFamily="18" charset="0"/>
              </a:rPr>
              <a:t>Levy Framework developed by the AGA</a:t>
            </a:r>
          </a:p>
          <a:p>
            <a:pPr marL="171450" indent="-171450">
              <a:lnSpc>
                <a:spcPct val="114000"/>
              </a:lnSpc>
              <a:spcAft>
                <a:spcPts val="0"/>
              </a:spcAft>
              <a:buFont typeface="Arial" panose="020B0604020202020204" pitchFamily="34" charset="0"/>
              <a:buChar char="•"/>
            </a:pPr>
            <a:r>
              <a:rPr lang="en-AU" sz="1200" kern="100" dirty="0">
                <a:solidFill>
                  <a:schemeClr val="tx1"/>
                </a:solidFill>
                <a:effectLst/>
                <a:latin typeface="+mn-lt"/>
                <a:ea typeface="Aptos" panose="020B0004020202020204" pitchFamily="34" charset="0"/>
                <a:cs typeface="Times New Roman" panose="02020603050405020304" pitchFamily="18" charset="0"/>
              </a:rPr>
              <a:t>Annual levy settings are set through 2 legislative instruments – one made by the Education Minister and one by the TPS Director</a:t>
            </a:r>
          </a:p>
          <a:p>
            <a:pPr marL="171450" indent="-171450">
              <a:lnSpc>
                <a:spcPct val="114000"/>
              </a:lnSpc>
              <a:spcAft>
                <a:spcPts val="0"/>
              </a:spcAft>
              <a:buFont typeface="Arial" panose="020B0604020202020204" pitchFamily="34" charset="0"/>
              <a:buChar char="•"/>
            </a:pPr>
            <a:r>
              <a:rPr lang="en-AU" sz="1200" kern="100" dirty="0">
                <a:solidFill>
                  <a:schemeClr val="tx1"/>
                </a:solidFill>
                <a:effectLst/>
                <a:latin typeface="+mn-lt"/>
                <a:ea typeface="Aptos" panose="020B0004020202020204" pitchFamily="34" charset="0"/>
                <a:cs typeface="Times New Roman" panose="02020603050405020304" pitchFamily="18" charset="0"/>
              </a:rPr>
              <a:t>A provider’s levy amount is calculated based on the size of the provider (i.e. student enrolment numbers and tuition fee income) and its risk of closure</a:t>
            </a:r>
          </a:p>
          <a:p>
            <a:pPr marL="171450" indent="-171450">
              <a:lnSpc>
                <a:spcPct val="114000"/>
              </a:lnSpc>
              <a:spcAft>
                <a:spcPts val="0"/>
              </a:spcAft>
              <a:buFont typeface="Arial" panose="020B0604020202020204" pitchFamily="34" charset="0"/>
              <a:buChar char="•"/>
            </a:pPr>
            <a:r>
              <a:rPr lang="en-AU" sz="1200" kern="100" dirty="0">
                <a:solidFill>
                  <a:schemeClr val="tx1"/>
                </a:solidFill>
                <a:effectLst/>
                <a:latin typeface="+mn-lt"/>
                <a:ea typeface="Aptos" panose="020B0004020202020204" pitchFamily="34" charset="0"/>
                <a:cs typeface="Times New Roman" panose="02020603050405020304" pitchFamily="18" charset="0"/>
              </a:rPr>
              <a:t>AGA provides advice on the levy settings to ensure the arrangements are financially sound</a:t>
            </a:r>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2314196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1319718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88272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International Levy paid into OSTF – a quarantined account managed by the TPS Director</a:t>
            </a:r>
            <a:endParaRPr lang="en-AU" sz="1200" b="1">
              <a:solidFill>
                <a:schemeClr val="tx1"/>
              </a:solidFill>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AGA recommends a target range</a:t>
            </a:r>
            <a:r>
              <a:rPr lang="en-AU" sz="1200" b="0">
                <a:solidFill>
                  <a:schemeClr val="tx1"/>
                </a:solidFill>
              </a:rPr>
              <a:t> for the OSTF, which is </a:t>
            </a:r>
            <a:r>
              <a:rPr lang="en-AU" sz="1200" b="1">
                <a:solidFill>
                  <a:schemeClr val="tx1"/>
                </a:solidFill>
              </a:rPr>
              <a:t>endorsed by the Board</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Target range </a:t>
            </a:r>
            <a:r>
              <a:rPr lang="en-AU" sz="1200" b="1">
                <a:solidFill>
                  <a:schemeClr val="tx1"/>
                </a:solidFill>
              </a:rPr>
              <a:t>guides the TPS Director in managing the OSTF</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Target range </a:t>
            </a:r>
            <a:r>
              <a:rPr lang="en-AU" sz="1200" b="1">
                <a:solidFill>
                  <a:schemeClr val="tx1"/>
                </a:solidFill>
              </a:rPr>
              <a:t>ensures sufficient funds are available </a:t>
            </a:r>
            <a:r>
              <a:rPr lang="en-AU" sz="1200">
                <a:solidFill>
                  <a:schemeClr val="tx1"/>
                </a:solidFill>
              </a:rPr>
              <a:t>to support students and replacement providers in the event of a large provider closure or multiple small to medium provider closures within a year</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AGA considers the risk profile of providers, particularly large providers, as </a:t>
            </a:r>
            <a:r>
              <a:rPr lang="en-AU" sz="1200" b="1">
                <a:solidFill>
                  <a:schemeClr val="tx1"/>
                </a:solidFill>
              </a:rPr>
              <a:t>not all providers that close will be ‘average’ in size</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AGA recommends increasing target range for 2025</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0">
                <a:solidFill>
                  <a:schemeClr val="tx1"/>
                </a:solidFill>
              </a:rPr>
              <a:t>Increased student population</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0">
                <a:solidFill>
                  <a:schemeClr val="tx1"/>
                </a:solidFill>
              </a:rPr>
              <a:t>Forecasted provider closures are higher than the previous few years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0">
                <a:solidFill>
                  <a:schemeClr val="tx1"/>
                </a:solidFill>
              </a:rPr>
              <a:t>First change since 2018</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Balance</a:t>
            </a:r>
            <a:r>
              <a:rPr lang="en-AU" sz="1200" b="0">
                <a:solidFill>
                  <a:schemeClr val="tx1"/>
                </a:solidFill>
              </a:rPr>
              <a:t>: $47.8 million (30 June 2024)</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Target range</a:t>
            </a:r>
            <a:r>
              <a:rPr lang="en-AU" sz="1200">
                <a:solidFill>
                  <a:schemeClr val="tx1"/>
                </a:solidFill>
              </a:rPr>
              <a:t>:</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Current: $35-60 million</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2025 recommendation: $40-60 million</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Mid-point</a:t>
            </a:r>
            <a:r>
              <a:rPr lang="en-AU" sz="1200">
                <a:solidFill>
                  <a:schemeClr val="tx1"/>
                </a:solidFill>
              </a:rPr>
              <a:t> of target range:</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Current: $47.5 million</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rPr>
              <a:t>2025 recommendation: $50 million</a:t>
            </a:r>
          </a:p>
          <a:p>
            <a:pPr marL="0" marR="0" lvl="0" indent="0" algn="l" defTabSz="914400" rtl="0" eaLnBrk="1" fontAlgn="auto" latinLnBrk="0" hangingPunct="1">
              <a:lnSpc>
                <a:spcPct val="114000"/>
              </a:lnSpc>
              <a:spcBef>
                <a:spcPts val="0"/>
              </a:spcBef>
              <a:spcAft>
                <a:spcPts val="0"/>
              </a:spcAft>
              <a:buClrTx/>
              <a:buSzTx/>
              <a:buFont typeface="Calibri" panose="020F0502020204030204" pitchFamily="34" charset="0"/>
              <a:buNone/>
              <a:tabLst/>
              <a:defRPr/>
            </a:pPr>
            <a:endParaRPr lang="en-AU" sz="1200" b="1">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Calibri" panose="020F0502020204030204" pitchFamily="34" charset="0"/>
              <a:buNone/>
              <a:tabLst/>
              <a:defRPr/>
            </a:pPr>
            <a:r>
              <a:rPr lang="en-AU" sz="1200" b="1">
                <a:solidFill>
                  <a:schemeClr val="tx1"/>
                </a:solidFill>
              </a:rPr>
              <a:t>International student numbers</a:t>
            </a:r>
            <a:r>
              <a:rPr lang="en-AU" sz="1200" b="0">
                <a:solidFill>
                  <a:schemeClr val="tx1"/>
                </a:solidFill>
              </a:rPr>
              <a:t>:</a:t>
            </a:r>
            <a:endParaRPr lang="en-AU" sz="1200" b="1">
              <a:solidFill>
                <a:schemeClr val="tx1"/>
              </a:solidFill>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2023 (Jan-Dec)</a:t>
            </a:r>
            <a:r>
              <a:rPr lang="en-AU" sz="1200" b="0">
                <a:solidFill>
                  <a:schemeClr val="tx1"/>
                </a:solidFill>
              </a:rPr>
              <a:t>:</a:t>
            </a:r>
            <a:r>
              <a:rPr lang="en-AU" sz="1200" b="1">
                <a:solidFill>
                  <a:schemeClr val="tx1"/>
                </a:solidFill>
              </a:rPr>
              <a:t> </a:t>
            </a:r>
            <a:r>
              <a:rPr lang="en-AU" sz="1200" b="0">
                <a:solidFill>
                  <a:schemeClr val="tx1"/>
                </a:solidFill>
              </a:rPr>
              <a:t>786,891 international students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2024 (YTD Jan-Apr): </a:t>
            </a:r>
            <a:r>
              <a:rPr lang="en-AU" sz="1200" b="0">
                <a:solidFill>
                  <a:schemeClr val="tx1"/>
                </a:solidFill>
              </a:rPr>
              <a:t>704,931 international students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0">
                <a:solidFill>
                  <a:schemeClr val="tx1"/>
                </a:solidFill>
              </a:rPr>
              <a:t>Change of 20% compared to the same period in 2023</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a:solidFill>
                  <a:schemeClr val="tx1"/>
                </a:solidFill>
              </a:rPr>
              <a:t>Source: https://www.education.gov.au/international-education-data-and-research/international-student-numbers-country-state-and-territory</a:t>
            </a:r>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313010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r>
              <a:rPr lang="en-AU" sz="1200" b="0">
                <a:solidFill>
                  <a:schemeClr val="tx1"/>
                </a:solidFill>
              </a:rPr>
              <a:t>Graphs show number of providers levied and total levy amount collected in most recent international and domestic levy collections</a:t>
            </a:r>
          </a:p>
          <a:p>
            <a:pPr marL="171450" indent="-171450">
              <a:lnSpc>
                <a:spcPct val="114000"/>
              </a:lnSpc>
              <a:spcBef>
                <a:spcPts val="0"/>
              </a:spcBef>
              <a:spcAft>
                <a:spcPts val="0"/>
              </a:spcAft>
              <a:buFont typeface="Arial" panose="020B0604020202020204" pitchFamily="34" charset="0"/>
              <a:buChar char="•"/>
            </a:pPr>
            <a:r>
              <a:rPr lang="en-AU" sz="1200" b="0">
                <a:solidFill>
                  <a:schemeClr val="tx1"/>
                </a:solidFill>
              </a:rPr>
              <a:t>Domestic levies collected for the first time in 2022</a:t>
            </a:r>
          </a:p>
          <a:p>
            <a:pPr marL="171450" indent="-171450">
              <a:lnSpc>
                <a:spcPct val="114000"/>
              </a:lnSpc>
              <a:spcBef>
                <a:spcPts val="0"/>
              </a:spcBef>
              <a:spcAft>
                <a:spcPts val="0"/>
              </a:spcAft>
              <a:buFont typeface="Arial" panose="020B0604020202020204" pitchFamily="34" charset="0"/>
              <a:buChar char="•"/>
            </a:pPr>
            <a:r>
              <a:rPr lang="en-AU" sz="1200" b="1">
                <a:solidFill>
                  <a:schemeClr val="tx1"/>
                </a:solidFill>
              </a:rPr>
              <a:t>International</a:t>
            </a:r>
            <a:r>
              <a:rPr lang="en-AU" sz="1200" b="0">
                <a:solidFill>
                  <a:schemeClr val="tx1"/>
                </a:solidFill>
              </a:rPr>
              <a:t>: Highest number of levied providers and levy amount collected of the 4 levies</a:t>
            </a:r>
          </a:p>
          <a:p>
            <a:pPr marL="628650" lvl="1" indent="-171450">
              <a:lnSpc>
                <a:spcPct val="114000"/>
              </a:lnSpc>
              <a:spcBef>
                <a:spcPts val="0"/>
              </a:spcBef>
              <a:spcAft>
                <a:spcPts val="0"/>
              </a:spcAft>
              <a:buFont typeface="Calibri" panose="020F0502020204030204" pitchFamily="34" charset="0"/>
              <a:buChar char="―"/>
            </a:pPr>
            <a:r>
              <a:rPr lang="en-AU" sz="1200" b="0">
                <a:solidFill>
                  <a:schemeClr val="tx1"/>
                </a:solidFill>
              </a:rPr>
              <a:t>Levy collection amount quoted = </a:t>
            </a:r>
            <a:r>
              <a:rPr lang="en-AU" sz="1200" b="0" u="sng">
                <a:solidFill>
                  <a:schemeClr val="tx1"/>
                </a:solidFill>
              </a:rPr>
              <a:t>actual amount collected as at 6 Aug 2024</a:t>
            </a:r>
            <a:endParaRPr lang="en-AU" sz="1200" b="0" u="none">
              <a:solidFill>
                <a:schemeClr val="tx1"/>
              </a:solidFill>
            </a:endParaRPr>
          </a:p>
          <a:p>
            <a:pPr marL="628650" lvl="1" indent="-171450">
              <a:lnSpc>
                <a:spcPct val="114000"/>
              </a:lnSpc>
              <a:spcBef>
                <a:spcPts val="0"/>
              </a:spcBef>
              <a:spcAft>
                <a:spcPts val="0"/>
              </a:spcAft>
              <a:buFont typeface="Calibri" panose="020F0502020204030204" pitchFamily="34" charset="0"/>
              <a:buChar char="―"/>
            </a:pPr>
            <a:r>
              <a:rPr lang="en-AU" sz="1200" b="0" u="none">
                <a:solidFill>
                  <a:schemeClr val="tx1"/>
                </a:solidFill>
              </a:rPr>
              <a:t>Estimated total = $4.36m (including $37,538 overdue payments)</a:t>
            </a:r>
            <a:endParaRPr lang="en-AU" sz="1200" b="0" u="sng">
              <a:solidFill>
                <a:schemeClr val="tx1"/>
              </a:solidFill>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Higher Education</a:t>
            </a:r>
            <a:r>
              <a:rPr lang="en-AU" sz="1200">
                <a:solidFill>
                  <a:schemeClr val="tx1"/>
                </a:solidFill>
              </a:rPr>
              <a:t>: Higher ratio of HE students to HE providers, hence larger HELP and up-front levy amount collected</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a:solidFill>
                  <a:schemeClr val="tx1"/>
                </a:solidFill>
              </a:rPr>
              <a:t>VSL</a:t>
            </a:r>
            <a:r>
              <a:rPr lang="en-AU" sz="1200" b="0">
                <a:solidFill>
                  <a:schemeClr val="tx1"/>
                </a:solidFill>
              </a:rPr>
              <a:t>: Lower</a:t>
            </a:r>
            <a:r>
              <a:rPr lang="en-AU" sz="1200">
                <a:solidFill>
                  <a:schemeClr val="tx1"/>
                </a:solidFill>
              </a:rPr>
              <a:t> ratio of VSL students to VSL providers, hence smaller VSL levy amount collected</a:t>
            </a:r>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4214660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t>2022 international levy waived by Australian Government as a COVID-19 relief measure</a:t>
            </a:r>
            <a:endParaRPr lang="en-AU" dirty="0"/>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dirty="0"/>
              <a:t>Data shows a decreasing trend overall in providers’ average international levy payment (blue line = total levy amount)</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dirty="0"/>
              <a:t>Increase to average payment for 2024:</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b="1" dirty="0"/>
              <a:t>Still low despite increased student numbers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dirty="0"/>
              <a:t>RRPC specified percentage increased from 0.04% to 0.05% to </a:t>
            </a:r>
            <a:r>
              <a:rPr lang="en-AU" dirty="0">
                <a:solidFill>
                  <a:schemeClr val="tx1"/>
                </a:solidFill>
              </a:rPr>
              <a:t>create a more robust Fund that could meet higher costs associated with a higher number of forecasted closures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dirty="0"/>
              <a:t>Base and Administrative Fee Components indexed</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dirty="0"/>
              <a:t>2025:</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dirty="0"/>
              <a:t>Maintain RRPC specified percentage at 0.05%</a:t>
            </a:r>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274383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t>Levy funds our international sector operating costs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dirty="0"/>
              <a:t>1,476 providers levied</a:t>
            </a:r>
            <a:r>
              <a:rPr lang="en-AU" b="0" dirty="0"/>
              <a:t> in 2024</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dirty="0"/>
              <a:t>179 providers did not pay by the due date</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b="0" dirty="0"/>
              <a:t>Providers were given a minimum of 28 days to pay the levy even though TPS is only obligated to give 14 days (under ESOS)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dirty="0">
                <a:cs typeface="Calibri"/>
              </a:rPr>
              <a:t>TPS sent out several notices to ensure providers paid their 2024 levy invoices, including:</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1" kern="1200" dirty="0">
                <a:solidFill>
                  <a:schemeClr val="tx1"/>
                </a:solidFill>
                <a:latin typeface="+mn-lt"/>
                <a:ea typeface="+mn-ea"/>
                <a:cs typeface="+mn-cs"/>
              </a:rPr>
              <a:t>Early advice: </a:t>
            </a:r>
            <a:r>
              <a:rPr lang="en-AU" sz="1200" b="0" kern="1200" dirty="0">
                <a:solidFill>
                  <a:schemeClr val="tx1"/>
                </a:solidFill>
                <a:latin typeface="+mn-lt"/>
                <a:ea typeface="+mn-ea"/>
                <a:cs typeface="+mn-cs"/>
              </a:rPr>
              <a:t>10 weeks prior to sending invoice</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1" kern="1200" dirty="0">
                <a:solidFill>
                  <a:schemeClr val="tx1"/>
                </a:solidFill>
                <a:latin typeface="+mn-lt"/>
                <a:ea typeface="+mn-ea"/>
                <a:cs typeface="+mn-cs"/>
              </a:rPr>
              <a:t>Request for information: </a:t>
            </a:r>
            <a:r>
              <a:rPr lang="en-AU" sz="1200" b="0" kern="1200" dirty="0">
                <a:solidFill>
                  <a:schemeClr val="tx1"/>
                </a:solidFill>
                <a:latin typeface="+mn-lt"/>
                <a:ea typeface="+mn-ea"/>
                <a:cs typeface="+mn-cs"/>
              </a:rPr>
              <a:t>9 weeks prior to sending invoice</a:t>
            </a:r>
            <a:endParaRPr lang="en-AU" sz="1200" b="1" kern="1200" dirty="0">
              <a:solidFill>
                <a:schemeClr val="tx1"/>
              </a:solidFill>
              <a:latin typeface="+mn-lt"/>
              <a:ea typeface="+mn-ea"/>
              <a:cs typeface="+mn-cs"/>
            </a:endParaRP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1" kern="1200" dirty="0">
                <a:solidFill>
                  <a:schemeClr val="tx1"/>
                </a:solidFill>
                <a:latin typeface="+mn-lt"/>
                <a:ea typeface="+mn-ea"/>
                <a:cs typeface="+mn-cs"/>
              </a:rPr>
              <a:t>Reminders: </a:t>
            </a:r>
            <a:r>
              <a:rPr lang="en-AU" dirty="0"/>
              <a:t>2 </a:t>
            </a:r>
            <a:r>
              <a:rPr lang="en-AU" b="0" dirty="0"/>
              <a:t>weeks prior to invoice due date</a:t>
            </a:r>
            <a:endParaRPr lang="en-AU" sz="1200" b="1" kern="1200" dirty="0">
              <a:solidFill>
                <a:schemeClr val="tx1"/>
              </a:solidFill>
              <a:latin typeface="+mn-lt"/>
              <a:ea typeface="+mn-ea"/>
              <a:cs typeface="+mn-cs"/>
            </a:endParaRP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1" kern="1200" dirty="0">
                <a:solidFill>
                  <a:schemeClr val="tx1"/>
                </a:solidFill>
                <a:latin typeface="+mn-lt"/>
                <a:ea typeface="+mn-ea"/>
                <a:cs typeface="+mn-cs"/>
              </a:rPr>
              <a:t>Overdue notices: </a:t>
            </a:r>
            <a:r>
              <a:rPr lang="en-AU" b="0" dirty="0"/>
              <a:t>1 week after due date to </a:t>
            </a:r>
            <a:r>
              <a:rPr lang="en-AU" dirty="0"/>
              <a:t>providers who had not paid</a:t>
            </a:r>
            <a:endParaRPr lang="en-AU" sz="1200" b="1" kern="1200" dirty="0">
              <a:solidFill>
                <a:schemeClr val="tx1"/>
              </a:solidFill>
              <a:latin typeface="+mn-lt"/>
              <a:ea typeface="+mn-ea"/>
              <a:cs typeface="+mn-cs"/>
            </a:endParaRP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b="1" kern="1200" dirty="0">
                <a:solidFill>
                  <a:schemeClr val="tx1"/>
                </a:solidFill>
                <a:latin typeface="+mn-lt"/>
                <a:ea typeface="+mn-ea"/>
                <a:cs typeface="+mn-cs"/>
              </a:rPr>
              <a:t>Phone call: </a:t>
            </a:r>
            <a:r>
              <a:rPr lang="en-AU" dirty="0"/>
              <a:t>2 weeks after due date </a:t>
            </a:r>
            <a:r>
              <a:rPr lang="en-AU" b="0" dirty="0"/>
              <a:t>where funds were still outstanding</a:t>
            </a:r>
          </a:p>
          <a:p>
            <a:pPr marL="1085850" marR="0" lvl="2" indent="-171450" algn="l"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a:pPr>
            <a:r>
              <a:rPr lang="en-AU" b="0" dirty="0"/>
              <a:t>Of the 56 calls made, 17 of them were either disconnected or rang out</a:t>
            </a:r>
          </a:p>
          <a:p>
            <a:pPr marL="1085850" marR="0" lvl="2" indent="-171450" algn="l"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a:pPr>
            <a:r>
              <a:rPr lang="en-AU" b="0" dirty="0"/>
              <a:t>Of these 17 providers, 75% were VET providers</a:t>
            </a:r>
          </a:p>
          <a:p>
            <a:pPr marL="1085850" marR="0" lvl="2" indent="-171450" algn="l"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a:pPr>
            <a:r>
              <a:rPr lang="en-AU" b="0" dirty="0"/>
              <a:t>10 of these 17 providers had alternative contacts who were then contacted by the TPS</a:t>
            </a:r>
          </a:p>
          <a:p>
            <a:pPr marL="1085850" marR="0" lvl="2" indent="-171450" algn="l"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a:pPr>
            <a:r>
              <a:rPr lang="en-AU" b="0" dirty="0"/>
              <a:t>4 of these calls were successful</a:t>
            </a:r>
          </a:p>
          <a:p>
            <a:pPr marL="1085850" marR="0" lvl="2" indent="-171450" algn="l"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a:pPr>
            <a:r>
              <a:rPr lang="en-AU" b="0" dirty="0"/>
              <a:t>Of these 4, 3 providers have now paid ($3,128.83)</a:t>
            </a:r>
          </a:p>
          <a:p>
            <a:pPr marL="1085850" marR="0" lvl="2" indent="-171450" algn="l" defTabSz="914400" rtl="0" eaLnBrk="1" fontAlgn="auto" latinLnBrk="0" hangingPunct="1">
              <a:lnSpc>
                <a:spcPct val="114000"/>
              </a:lnSpc>
              <a:spcBef>
                <a:spcPts val="0"/>
              </a:spcBef>
              <a:spcAft>
                <a:spcPts val="0"/>
              </a:spcAft>
              <a:buClrTx/>
              <a:buSzTx/>
              <a:buFont typeface="Courier New" panose="02070309020205020404" pitchFamily="49" charset="0"/>
              <a:buChar char="o"/>
              <a:tabLst/>
              <a:defRPr/>
            </a:pPr>
            <a:r>
              <a:rPr lang="en-AU" b="0" dirty="0"/>
              <a:t>Of the other 7, 2 have since paid ($2,143.68)</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dirty="0">
                <a:cs typeface="Calibri"/>
              </a:rPr>
              <a:t>5 Aug</a:t>
            </a:r>
            <a:r>
              <a:rPr lang="en-AU" b="0" dirty="0">
                <a:cs typeface="Calibri"/>
              </a:rPr>
              <a:t> 2024: </a:t>
            </a:r>
            <a:r>
              <a:rPr lang="en-AU" b="1" dirty="0">
                <a:cs typeface="Calibri"/>
              </a:rPr>
              <a:t>36 providers still had outstanding payments totalling $37,538.84</a:t>
            </a:r>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271559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r>
              <a:rPr lang="en-US" sz="1200">
                <a:solidFill>
                  <a:schemeClr val="tx1"/>
                </a:solidFill>
              </a:rPr>
              <a:t>Session purpose:</a:t>
            </a:r>
          </a:p>
          <a:p>
            <a:pPr marL="628650" lvl="1" indent="-171450">
              <a:lnSpc>
                <a:spcPct val="114000"/>
              </a:lnSpc>
              <a:spcBef>
                <a:spcPts val="0"/>
              </a:spcBef>
              <a:spcAft>
                <a:spcPts val="0"/>
              </a:spcAft>
              <a:buFont typeface="Calibri" panose="020F0502020204030204" pitchFamily="34" charset="0"/>
              <a:buChar char="―"/>
            </a:pPr>
            <a:r>
              <a:rPr lang="en-US" sz="1200">
                <a:solidFill>
                  <a:schemeClr val="tx1"/>
                </a:solidFill>
              </a:rPr>
              <a:t>To share the TPS Advisory Board’s draft advice on the 2025 International TPS Levy settings, and gather feedback from you on the proposed settings</a:t>
            </a:r>
          </a:p>
          <a:p>
            <a:pPr marL="628650" lvl="1" indent="-171450">
              <a:lnSpc>
                <a:spcPct val="114000"/>
              </a:lnSpc>
              <a:spcBef>
                <a:spcPts val="0"/>
              </a:spcBef>
              <a:spcAft>
                <a:spcPts val="0"/>
              </a:spcAft>
              <a:buFont typeface="Calibri" panose="020F0502020204030204" pitchFamily="34" charset="0"/>
              <a:buChar char="―"/>
            </a:pPr>
            <a:r>
              <a:rPr lang="en-US" sz="1200">
                <a:solidFill>
                  <a:schemeClr val="tx1"/>
                </a:solidFill>
              </a:rPr>
              <a:t>To explain the international levy components and calculations</a:t>
            </a:r>
          </a:p>
          <a:p>
            <a:pPr marL="628650" lvl="1" indent="-171450">
              <a:lnSpc>
                <a:spcPct val="114000"/>
              </a:lnSpc>
              <a:spcBef>
                <a:spcPts val="0"/>
              </a:spcBef>
              <a:spcAft>
                <a:spcPts val="0"/>
              </a:spcAft>
              <a:buFont typeface="Calibri" panose="020F0502020204030204" pitchFamily="34" charset="0"/>
              <a:buChar char="―"/>
            </a:pPr>
            <a:r>
              <a:rPr lang="en-US" sz="1200">
                <a:solidFill>
                  <a:schemeClr val="tx1"/>
                </a:solidFill>
              </a:rPr>
              <a:t>To answer your questions about the international levy</a:t>
            </a:r>
          </a:p>
          <a:p>
            <a:pPr marL="171450" indent="-171450">
              <a:lnSpc>
                <a:spcPct val="114000"/>
              </a:lnSpc>
              <a:spcBef>
                <a:spcPts val="0"/>
              </a:spcBef>
              <a:spcAft>
                <a:spcPts val="0"/>
              </a:spcAft>
              <a:buFont typeface="Arial" panose="020B0604020202020204" pitchFamily="34" charset="0"/>
              <a:buChar char="•"/>
            </a:pPr>
            <a:r>
              <a:rPr lang="en-US" sz="1200">
                <a:solidFill>
                  <a:schemeClr val="tx1"/>
                </a:solidFill>
              </a:rPr>
              <a:t>We invite you to provide feedback on the Board’s draft advice at this session, or by emailing the TPS at operations@tps.gov.au</a:t>
            </a:r>
          </a:p>
          <a:p>
            <a:pPr marL="171450" indent="-171450">
              <a:lnSpc>
                <a:spcPct val="114000"/>
              </a:lnSpc>
              <a:spcBef>
                <a:spcPts val="0"/>
              </a:spcBef>
              <a:spcAft>
                <a:spcPts val="0"/>
              </a:spcAft>
              <a:buFont typeface="Arial" panose="020B0604020202020204" pitchFamily="34" charset="0"/>
              <a:buChar char="•"/>
            </a:pPr>
            <a:r>
              <a:rPr lang="en-US" sz="1200">
                <a:solidFill>
                  <a:schemeClr val="tx1"/>
                </a:solidFill>
              </a:rPr>
              <a:t>Feedback from sector consultation will be provided to the TPS Advisory Board ahead of its October meeting. The Board will consider feedback before providing its final advice to the TPS Director on the 2025 international levy.</a:t>
            </a:r>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dirty="0">
                <a:solidFill>
                  <a:schemeClr val="tx1"/>
                </a:solidFill>
                <a:latin typeface="+mn-lt"/>
                <a:cs typeface="Calibri"/>
              </a:rPr>
              <a:t>The TPS is obligated to send </a:t>
            </a:r>
            <a:r>
              <a:rPr lang="en-AU" b="1" dirty="0">
                <a:solidFill>
                  <a:schemeClr val="tx1"/>
                </a:solidFill>
                <a:latin typeface="+mn-lt"/>
                <a:cs typeface="Calibri"/>
              </a:rPr>
              <a:t>one reminder notice </a:t>
            </a:r>
            <a:r>
              <a:rPr lang="en-AU" b="0" dirty="0">
                <a:solidFill>
                  <a:schemeClr val="tx1"/>
                </a:solidFill>
                <a:latin typeface="+mn-lt"/>
                <a:cs typeface="Calibri"/>
              </a:rPr>
              <a:t>to providers who have not paid their levy close to the </a:t>
            </a:r>
            <a:r>
              <a:rPr lang="en-AU" dirty="0">
                <a:solidFill>
                  <a:schemeClr val="tx1"/>
                </a:solidFill>
                <a:latin typeface="+mn-lt"/>
                <a:cs typeface="Calibri"/>
              </a:rPr>
              <a:t>invoice due date (</a:t>
            </a:r>
            <a:r>
              <a:rPr lang="en-AU" b="0" dirty="0">
                <a:solidFill>
                  <a:schemeClr val="tx1"/>
                </a:solidFill>
                <a:latin typeface="+mn-lt"/>
                <a:cs typeface="Calibri"/>
              </a:rPr>
              <a:t>s</a:t>
            </a:r>
            <a:r>
              <a:rPr lang="en-AU" b="0" dirty="0">
                <a:solidFill>
                  <a:schemeClr val="tx1"/>
                </a:solidFill>
                <a:latin typeface="+mn-lt"/>
              </a:rPr>
              <a:t>ection 53D ESOS Act)</a:t>
            </a:r>
            <a:endParaRPr lang="en-AU" dirty="0">
              <a:solidFill>
                <a:schemeClr val="tx1"/>
              </a:solidFill>
              <a:latin typeface="+mn-lt"/>
              <a:cs typeface="Calibri"/>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dirty="0">
                <a:solidFill>
                  <a:schemeClr val="tx1"/>
                </a:solidFill>
                <a:latin typeface="+mn-lt"/>
                <a:cs typeface="Calibri"/>
              </a:rPr>
              <a:t>Levy must be paid within 7 days</a:t>
            </a:r>
            <a:r>
              <a:rPr lang="en-AU" b="0" dirty="0">
                <a:solidFill>
                  <a:schemeClr val="tx1"/>
                </a:solidFill>
                <a:latin typeface="+mn-lt"/>
                <a:cs typeface="Calibri"/>
              </a:rPr>
              <a:t> of the reminder notice being given</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b="0" dirty="0">
              <a:solidFill>
                <a:schemeClr val="tx1"/>
              </a:solidFill>
              <a:latin typeface="+mn-lt"/>
              <a:cs typeface="Calibri"/>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0" dirty="0">
                <a:solidFill>
                  <a:schemeClr val="tx1"/>
                </a:solidFill>
                <a:latin typeface="+mn-lt"/>
                <a:cs typeface="Calibri"/>
              </a:rPr>
              <a:t>If a provider fails to comply with the reminder notice, the </a:t>
            </a:r>
            <a:r>
              <a:rPr lang="en-AU" b="1" dirty="0">
                <a:solidFill>
                  <a:schemeClr val="tx1"/>
                </a:solidFill>
                <a:latin typeface="+mn-lt"/>
                <a:cs typeface="Calibri"/>
              </a:rPr>
              <a:t>provider’s registration will be automatically suspended </a:t>
            </a:r>
            <a:r>
              <a:rPr lang="en-AU" dirty="0">
                <a:solidFill>
                  <a:schemeClr val="tx1"/>
                </a:solidFill>
                <a:latin typeface="+mn-lt"/>
              </a:rPr>
              <a:t>(section 90 ESOS Act)</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solidFill>
                  <a:schemeClr val="tx1"/>
                </a:solidFill>
                <a:latin typeface="+mn-lt"/>
              </a:rPr>
              <a:t>Generally, </a:t>
            </a:r>
            <a:r>
              <a:rPr lang="en-AU" b="1" dirty="0">
                <a:solidFill>
                  <a:schemeClr val="tx1"/>
                </a:solidFill>
                <a:latin typeface="+mn-lt"/>
              </a:rPr>
              <a:t>a suspended provider cannot</a:t>
            </a:r>
            <a:r>
              <a:rPr lang="en-AU" b="0" dirty="0">
                <a:solidFill>
                  <a:schemeClr val="tx1"/>
                </a:solidFill>
                <a:latin typeface="+mn-lt"/>
              </a:rPr>
              <a:t>:</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b="1" dirty="0">
                <a:solidFill>
                  <a:schemeClr val="tx1"/>
                </a:solidFill>
                <a:latin typeface="+mn-lt"/>
              </a:rPr>
              <a:t>Recruit/enrol </a:t>
            </a:r>
            <a:r>
              <a:rPr lang="en-AU" b="0" dirty="0">
                <a:solidFill>
                  <a:schemeClr val="tx1"/>
                </a:solidFill>
                <a:latin typeface="+mn-lt"/>
              </a:rPr>
              <a:t>international students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b="1" dirty="0">
                <a:solidFill>
                  <a:schemeClr val="tx1"/>
                </a:solidFill>
                <a:latin typeface="+mn-lt"/>
              </a:rPr>
              <a:t>Solicit or accept money </a:t>
            </a:r>
            <a:r>
              <a:rPr lang="en-AU" b="0" dirty="0">
                <a:solidFill>
                  <a:schemeClr val="tx1"/>
                </a:solidFill>
                <a:latin typeface="+mn-lt"/>
              </a:rPr>
              <a:t>from international students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b="1" dirty="0">
                <a:solidFill>
                  <a:schemeClr val="tx1"/>
                </a:solidFill>
                <a:latin typeface="+mn-lt"/>
              </a:rPr>
              <a:t>Permit students to start studying (if they have not already begun</a:t>
            </a:r>
            <a:r>
              <a:rPr lang="en-AU" b="0" dirty="0">
                <a:solidFill>
                  <a:schemeClr val="tx1"/>
                </a:solidFill>
                <a:latin typeface="+mn-lt"/>
              </a:rPr>
              <a:t>)</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i="0" dirty="0">
                <a:solidFill>
                  <a:schemeClr val="tx1"/>
                </a:solidFill>
                <a:effectLst/>
                <a:latin typeface="+mn-lt"/>
              </a:rPr>
              <a:t>The provider is still registered for the course for the location for all other purposes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i="0" dirty="0">
                <a:solidFill>
                  <a:schemeClr val="tx1"/>
                </a:solidFill>
                <a:effectLst/>
                <a:latin typeface="+mn-lt"/>
              </a:rPr>
              <a:t>Suspension will be removed when the provider has paid</a:t>
            </a:r>
            <a:r>
              <a:rPr lang="en-AU" b="0" i="0" dirty="0">
                <a:solidFill>
                  <a:schemeClr val="tx1"/>
                </a:solidFill>
                <a:effectLst/>
                <a:latin typeface="+mn-lt"/>
              </a:rPr>
              <a:t>:</a:t>
            </a:r>
          </a:p>
          <a:p>
            <a:pPr marL="628650" marR="0" lvl="1" indent="-171450" algn="l" defTabSz="914400" rtl="0" eaLnBrk="1" fontAlgn="auto" latinLnBrk="0" hangingPunct="1">
              <a:lnSpc>
                <a:spcPct val="114000"/>
              </a:lnSpc>
              <a:spcBef>
                <a:spcPts val="0"/>
              </a:spcBef>
              <a:spcAft>
                <a:spcPts val="0"/>
              </a:spcAft>
              <a:buClrTx/>
              <a:buSzTx/>
              <a:buFont typeface="Times New Roman" panose="02020603050405020304" pitchFamily="18" charset="0"/>
              <a:buChar char="―"/>
              <a:tabLst/>
              <a:defRPr/>
            </a:pPr>
            <a:r>
              <a:rPr lang="en-AU" b="0" i="0" dirty="0">
                <a:solidFill>
                  <a:schemeClr val="tx1"/>
                </a:solidFill>
                <a:effectLst/>
                <a:latin typeface="+mn-lt"/>
              </a:rPr>
              <a:t>The levy amount owing; and</a:t>
            </a:r>
          </a:p>
          <a:p>
            <a:pPr marL="628650" marR="0" lvl="1" indent="-171450" algn="l" defTabSz="914400" rtl="0" eaLnBrk="1" fontAlgn="auto" latinLnBrk="0" hangingPunct="1">
              <a:lnSpc>
                <a:spcPct val="114000"/>
              </a:lnSpc>
              <a:spcBef>
                <a:spcPts val="0"/>
              </a:spcBef>
              <a:spcAft>
                <a:spcPts val="0"/>
              </a:spcAft>
              <a:buClrTx/>
              <a:buSzTx/>
              <a:buFont typeface="Times New Roman" panose="02020603050405020304" pitchFamily="18" charset="0"/>
              <a:buChar char="―"/>
              <a:tabLst/>
              <a:defRPr/>
            </a:pPr>
            <a:r>
              <a:rPr lang="en-AU" b="0" i="0" dirty="0">
                <a:solidFill>
                  <a:schemeClr val="tx1"/>
                </a:solidFill>
                <a:effectLst/>
                <a:latin typeface="+mn-lt"/>
              </a:rPr>
              <a:t>Any associated late payment penalty; and</a:t>
            </a:r>
          </a:p>
          <a:p>
            <a:pPr marL="628650" marR="0" lvl="1" indent="-171450" algn="l" defTabSz="914400" rtl="0" eaLnBrk="1" fontAlgn="auto" latinLnBrk="0" hangingPunct="1">
              <a:lnSpc>
                <a:spcPct val="114000"/>
              </a:lnSpc>
              <a:spcBef>
                <a:spcPts val="0"/>
              </a:spcBef>
              <a:spcAft>
                <a:spcPts val="0"/>
              </a:spcAft>
              <a:buClrTx/>
              <a:buSzTx/>
              <a:buFont typeface="Times New Roman" panose="02020603050405020304" pitchFamily="18" charset="0"/>
              <a:buChar char="―"/>
              <a:tabLst/>
              <a:defRPr/>
            </a:pPr>
            <a:r>
              <a:rPr lang="en-AU" b="0" i="0" dirty="0">
                <a:solidFill>
                  <a:schemeClr val="tx1"/>
                </a:solidFill>
                <a:effectLst/>
                <a:latin typeface="+mn-lt"/>
              </a:rPr>
              <a:t>The associated reinstatement fee</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b="1" dirty="0">
              <a:solidFill>
                <a:schemeClr val="tx1"/>
              </a:solidFill>
              <a:latin typeface="+mn-lt"/>
              <a:cs typeface="Calibri"/>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1" dirty="0">
                <a:solidFill>
                  <a:schemeClr val="tx1"/>
                </a:solidFill>
                <a:latin typeface="+mn-lt"/>
                <a:cs typeface="Calibri"/>
              </a:rPr>
              <a:t>Providers that pay their levies after the due date</a:t>
            </a:r>
            <a:r>
              <a:rPr lang="en-AU" dirty="0">
                <a:solidFill>
                  <a:schemeClr val="tx1"/>
                </a:solidFill>
                <a:latin typeface="+mn-lt"/>
                <a:cs typeface="Calibri"/>
              </a:rPr>
              <a:t> will receive a </a:t>
            </a:r>
            <a:r>
              <a:rPr lang="en-AU" b="1" dirty="0">
                <a:solidFill>
                  <a:schemeClr val="tx1"/>
                </a:solidFill>
                <a:latin typeface="+mn-lt"/>
                <a:cs typeface="Calibri"/>
              </a:rPr>
              <a:t>late payment penalty for the next three years levy risk rating calculation.</a:t>
            </a:r>
            <a:endParaRPr lang="en-AU" b="0" dirty="0">
              <a:solidFill>
                <a:schemeClr val="tx1"/>
              </a:solidFill>
              <a:latin typeface="+mn-lt"/>
              <a:cs typeface="Calibri"/>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solidFill>
                  <a:schemeClr val="tx1"/>
                </a:solidFill>
                <a:latin typeface="+mn-lt"/>
                <a:cs typeface="Calibri"/>
              </a:rPr>
              <a:t>N</a:t>
            </a:r>
            <a:r>
              <a:rPr lang="en-AU" b="0" dirty="0">
                <a:solidFill>
                  <a:schemeClr val="tx1"/>
                </a:solidFill>
                <a:latin typeface="+mn-lt"/>
              </a:rPr>
              <a:t>on-compliance risk factor</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solidFill>
                <a:schemeClr val="tx1"/>
              </a:solidFill>
              <a:latin typeface="+mn-lt"/>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dirty="0">
                <a:solidFill>
                  <a:schemeClr val="tx1"/>
                </a:solidFill>
                <a:latin typeface="+mn-lt"/>
              </a:rPr>
              <a:t>Levy invoices are sent to PEO contacts in PRISMS. </a:t>
            </a:r>
            <a:r>
              <a:rPr lang="en-AU" b="1" dirty="0">
                <a:solidFill>
                  <a:schemeClr val="tx1"/>
                </a:solidFill>
                <a:latin typeface="+mn-lt"/>
              </a:rPr>
              <a:t>Keep your contact info in PRISMS up to date.</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dirty="0">
                <a:solidFill>
                  <a:schemeClr val="tx1"/>
                </a:solidFill>
                <a:latin typeface="+mn-lt"/>
              </a:rPr>
              <a:t>Providers are responsible </a:t>
            </a:r>
            <a:r>
              <a:rPr lang="en-AU" b="0" dirty="0">
                <a:solidFill>
                  <a:schemeClr val="tx1"/>
                </a:solidFill>
                <a:latin typeface="+mn-lt"/>
              </a:rPr>
              <a:t>for keeping their contact info up to date</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dirty="0">
                <a:solidFill>
                  <a:schemeClr val="tx1"/>
                </a:solidFill>
                <a:latin typeface="+mn-lt"/>
              </a:rPr>
              <a:t>TPS cannot update your contact details for you</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dirty="0">
                <a:solidFill>
                  <a:schemeClr val="tx1"/>
                </a:solidFill>
                <a:latin typeface="+mn-lt"/>
              </a:rPr>
              <a:t>You must contact your regulator to update your PEO contact details in PRISMS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solidFill>
                  <a:schemeClr val="tx1"/>
                </a:solidFill>
                <a:latin typeface="+mn-lt"/>
              </a:rPr>
              <a:t>Additionally, there are actions you must take to ensure you are complying with your obligations as an education provider. For example, providers who deliver VET courses must submit an annual declaration to ASQA which states your ownership and management structure details are up-to-date. Providers submit this declaration at the end of February each year, so when the TPS is sending out invoices for the international levy in April, contact details should be accurate. </a:t>
            </a:r>
            <a:endParaRPr lang="en-AU" b="1" dirty="0">
              <a:solidFill>
                <a:schemeClr val="tx1"/>
              </a:solidFill>
              <a:latin typeface="+mn-lt"/>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b="1" dirty="0">
              <a:solidFill>
                <a:schemeClr val="tx1"/>
              </a:solidFill>
              <a:latin typeface="+mn-lt"/>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1" dirty="0">
                <a:solidFill>
                  <a:schemeClr val="tx1"/>
                </a:solidFill>
                <a:latin typeface="+mn-lt"/>
              </a:rPr>
              <a:t>Pay your levy on time and in full to avoid all penalties.</a:t>
            </a:r>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3568265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1" dirty="0">
                <a:cs typeface="Calibri"/>
              </a:rPr>
              <a:t>We will send out fewer notices in 2025</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b="1" dirty="0">
              <a:cs typeface="Calibri"/>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0" dirty="0">
                <a:cs typeface="Calibri"/>
              </a:rPr>
              <a:t>Providers will receive the following notices about their 2025 levy:</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cs typeface="Calibri"/>
              </a:rPr>
              <a:t>Early advice</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cs typeface="Calibri"/>
              </a:rPr>
              <a:t>RFI</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cs typeface="Calibri"/>
              </a:rPr>
              <a:t>Invoice (with 28 days to pay)</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b="0" dirty="0">
                <a:cs typeface="Calibri"/>
              </a:rPr>
              <a:t>TPS obligated to give 14 days to pay</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dirty="0">
                <a:cs typeface="Calibri"/>
              </a:rPr>
              <a:t>Reminder notice (if payment has not been received)</a:t>
            </a:r>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3087613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en-AU" sz="1200" b="1" dirty="0">
                <a:solidFill>
                  <a:schemeClr val="tx1"/>
                </a:solidFill>
                <a:latin typeface="+mn-lt"/>
              </a:rPr>
              <a:t>Administrative and Base Fee components</a:t>
            </a:r>
            <a:endParaRPr lang="en-AU" sz="1200" b="0" dirty="0">
              <a:solidFill>
                <a:schemeClr val="tx1"/>
              </a:solidFill>
              <a:latin typeface="+mn-lt"/>
            </a:endParaRPr>
          </a:p>
          <a:p>
            <a:pPr marL="171450" indent="-171450" eaLnBrk="0" hangingPunct="0">
              <a:lnSpc>
                <a:spcPct val="114000"/>
              </a:lnSpc>
              <a:spcBef>
                <a:spcPts val="0"/>
              </a:spcBef>
              <a:spcAft>
                <a:spcPts val="0"/>
              </a:spcAft>
              <a:buFont typeface="Arial" panose="020B0604020202020204" pitchFamily="34" charset="0"/>
              <a:buChar char="•"/>
            </a:pPr>
            <a:r>
              <a:rPr lang="en-AU" sz="1200" b="1" dirty="0">
                <a:solidFill>
                  <a:schemeClr val="tx1"/>
                </a:solidFill>
                <a:latin typeface="+mn-lt"/>
                <a:cs typeface="Arial" panose="020B0604020202020204" pitchFamily="34" charset="0"/>
                <a:sym typeface="Calibri" pitchFamily="34" charset="0"/>
              </a:rPr>
              <a:t>Set by the Minister for Education, not the TPS Director </a:t>
            </a:r>
            <a:r>
              <a:rPr lang="en-AU" sz="1200" b="0" dirty="0">
                <a:solidFill>
                  <a:schemeClr val="tx1"/>
                </a:solidFill>
                <a:latin typeface="+mn-lt"/>
                <a:cs typeface="Arial" panose="020B0604020202020204" pitchFamily="34" charset="0"/>
                <a:sym typeface="Calibri" pitchFamily="34" charset="0"/>
              </a:rPr>
              <a:t>(i.e. only consulting on risk rated premium and special tuition protection components)</a:t>
            </a:r>
          </a:p>
          <a:p>
            <a:pPr marL="171450" indent="-171450" eaLnBrk="0" hangingPunct="0">
              <a:lnSpc>
                <a:spcPct val="114000"/>
              </a:lnSpc>
              <a:spcBef>
                <a:spcPts val="0"/>
              </a:spcBef>
              <a:spcAft>
                <a:spcPts val="0"/>
              </a:spcAft>
              <a:buFont typeface="Arial" panose="020B0604020202020204" pitchFamily="34" charset="0"/>
              <a:buChar char="•"/>
            </a:pPr>
            <a:r>
              <a:rPr lang="en-AU" sz="1200" dirty="0">
                <a:solidFill>
                  <a:schemeClr val="tx1"/>
                </a:solidFill>
                <a:latin typeface="+mn-lt"/>
                <a:cs typeface="Arial" panose="020B0604020202020204" pitchFamily="34" charset="0"/>
                <a:sym typeface="Calibri" pitchFamily="34" charset="0"/>
              </a:rPr>
              <a:t>An indexation will apply if the Minister decides </a:t>
            </a:r>
            <a:r>
              <a:rPr lang="en-AU" sz="1200" b="0" u="sng" dirty="0">
                <a:solidFill>
                  <a:schemeClr val="tx1"/>
                </a:solidFill>
                <a:latin typeface="+mn-lt"/>
                <a:cs typeface="Arial" panose="020B0604020202020204" pitchFamily="34" charset="0"/>
                <a:sym typeface="Calibri" pitchFamily="34" charset="0"/>
              </a:rPr>
              <a:t>not</a:t>
            </a:r>
            <a:r>
              <a:rPr lang="en-AU" sz="1200" dirty="0">
                <a:solidFill>
                  <a:schemeClr val="tx1"/>
                </a:solidFill>
                <a:latin typeface="+mn-lt"/>
                <a:cs typeface="Arial" panose="020B0604020202020204" pitchFamily="34" charset="0"/>
                <a:sym typeface="Calibri" pitchFamily="34" charset="0"/>
              </a:rPr>
              <a:t> to determine new administrative fee and base fee component amounts (Section 8 of </a:t>
            </a:r>
            <a:r>
              <a:rPr lang="en-AU" sz="1200" i="1" dirty="0">
                <a:solidFill>
                  <a:schemeClr val="tx1"/>
                </a:solidFill>
                <a:latin typeface="+mn-lt"/>
                <a:cs typeface="Arial" panose="020B0604020202020204" pitchFamily="34" charset="0"/>
                <a:sym typeface="Calibri" pitchFamily="34" charset="0"/>
              </a:rPr>
              <a:t>ESOS (TPS Levies) Act 2012</a:t>
            </a:r>
            <a:r>
              <a:rPr lang="en-AU" sz="1200" dirty="0">
                <a:solidFill>
                  <a:schemeClr val="tx1"/>
                </a:solidFill>
                <a:latin typeface="+mn-lt"/>
                <a:cs typeface="Arial" panose="020B0604020202020204" pitchFamily="34" charset="0"/>
                <a:sym typeface="Calibri" pitchFamily="34" charset="0"/>
              </a:rPr>
              <a:t>)</a:t>
            </a:r>
          </a:p>
          <a:p>
            <a:pPr marL="0" marR="0" lvl="0" indent="0" algn="l" defTabSz="914400" rtl="0" eaLnBrk="1" fontAlgn="auto" latinLnBrk="0" hangingPunct="1">
              <a:lnSpc>
                <a:spcPct val="114000"/>
              </a:lnSpc>
              <a:spcBef>
                <a:spcPts val="0"/>
              </a:spcBef>
              <a:spcAft>
                <a:spcPts val="0"/>
              </a:spcAft>
              <a:buClrTx/>
              <a:buSzTx/>
              <a:buFontTx/>
              <a:buNone/>
              <a:tabLst/>
              <a:defRPr/>
            </a:pPr>
            <a:endParaRPr lang="en-AU" sz="1200" b="1" dirty="0">
              <a:solidFill>
                <a:schemeClr val="tx1"/>
              </a:solidFill>
              <a:latin typeface="+mn-lt"/>
            </a:endParaRPr>
          </a:p>
          <a:p>
            <a:pPr marL="0" marR="0" lvl="0" indent="0" algn="l" defTabSz="914400" rtl="0" eaLnBrk="1" fontAlgn="auto" latinLnBrk="0" hangingPunct="1">
              <a:lnSpc>
                <a:spcPct val="114000"/>
              </a:lnSpc>
              <a:spcBef>
                <a:spcPts val="0"/>
              </a:spcBef>
              <a:spcAft>
                <a:spcPts val="0"/>
              </a:spcAft>
              <a:buClrTx/>
              <a:buSzTx/>
              <a:buFontTx/>
              <a:buNone/>
              <a:tabLst/>
              <a:defRPr/>
            </a:pPr>
            <a:r>
              <a:rPr lang="en-AU" sz="1200" b="1" dirty="0">
                <a:solidFill>
                  <a:schemeClr val="tx1"/>
                </a:solidFill>
                <a:latin typeface="+mn-lt"/>
              </a:rPr>
              <a:t>Risk rated premium component</a:t>
            </a:r>
            <a:endParaRPr lang="en-AU" sz="1200" b="1" dirty="0">
              <a:solidFill>
                <a:schemeClr val="tx1"/>
              </a:solidFill>
              <a:latin typeface="+mn-lt"/>
              <a:cs typeface="Calibri"/>
            </a:endParaRPr>
          </a:p>
          <a:p>
            <a:pPr marL="171450" indent="-171450">
              <a:lnSpc>
                <a:spcPct val="114000"/>
              </a:lnSpc>
              <a:spcBef>
                <a:spcPts val="0"/>
              </a:spcBef>
              <a:spcAft>
                <a:spcPts val="0"/>
              </a:spcAft>
              <a:buFont typeface="Arial" panose="020B0604020202020204" pitchFamily="34" charset="0"/>
              <a:buChar char="•"/>
            </a:pPr>
            <a:r>
              <a:rPr lang="en-US" altLang="zh-CN" sz="1200" dirty="0">
                <a:solidFill>
                  <a:schemeClr val="tx1"/>
                </a:solidFill>
                <a:latin typeface="+mn-lt"/>
                <a:sym typeface="Calibri" pitchFamily="34" charset="0"/>
              </a:rPr>
              <a:t>Determined annually by TPS Director with advice from the TPS Advisory Board, AGA and feedback from stakeholders</a:t>
            </a:r>
          </a:p>
          <a:p>
            <a:pPr marL="171450" indent="-171450">
              <a:lnSpc>
                <a:spcPct val="114000"/>
              </a:lnSpc>
              <a:spcBef>
                <a:spcPts val="0"/>
              </a:spcBef>
              <a:spcAft>
                <a:spcPts val="0"/>
              </a:spcAft>
              <a:buFont typeface="Arial" panose="020B0604020202020204" pitchFamily="34" charset="0"/>
              <a:buChar char="•"/>
            </a:pPr>
            <a:r>
              <a:rPr lang="en-US" altLang="zh-CN" sz="1200" dirty="0">
                <a:solidFill>
                  <a:schemeClr val="tx1"/>
                </a:solidFill>
                <a:latin typeface="+mn-lt"/>
                <a:sym typeface="Calibri" pitchFamily="34" charset="0"/>
              </a:rPr>
              <a:t>Risk factors and calculations designed to reflect the risk of a provider closure</a:t>
            </a:r>
          </a:p>
          <a:p>
            <a:pPr marL="0" lvl="0" indent="0">
              <a:lnSpc>
                <a:spcPct val="114000"/>
              </a:lnSpc>
              <a:spcBef>
                <a:spcPts val="0"/>
              </a:spcBef>
              <a:spcAft>
                <a:spcPts val="0"/>
              </a:spcAft>
              <a:buFont typeface="Arial" panose="020B0604020202020204" pitchFamily="34" charset="0"/>
              <a:buNone/>
            </a:pPr>
            <a:endParaRPr lang="en-US" altLang="zh-CN" sz="1200" b="1" dirty="0">
              <a:solidFill>
                <a:schemeClr val="tx1"/>
              </a:solidFill>
              <a:latin typeface="+mn-lt"/>
              <a:ea typeface="等线"/>
              <a:sym typeface="Calibri" pitchFamily="34" charset="0"/>
            </a:endParaRPr>
          </a:p>
          <a:p>
            <a:pPr marL="0" lvl="0" indent="0">
              <a:lnSpc>
                <a:spcPct val="114000"/>
              </a:lnSpc>
              <a:spcBef>
                <a:spcPts val="0"/>
              </a:spcBef>
              <a:spcAft>
                <a:spcPts val="0"/>
              </a:spcAft>
              <a:buFont typeface="Arial" panose="020B0604020202020204" pitchFamily="34" charset="0"/>
              <a:buNone/>
            </a:pPr>
            <a:r>
              <a:rPr lang="en-US" altLang="zh-CN" sz="1200" b="1" dirty="0">
                <a:solidFill>
                  <a:schemeClr val="tx1"/>
                </a:solidFill>
                <a:latin typeface="+mn-lt"/>
                <a:ea typeface="等线"/>
                <a:sym typeface="Calibri" pitchFamily="34" charset="0"/>
              </a:rPr>
              <a:t>Special tuition protection component</a:t>
            </a:r>
            <a:endParaRPr lang="en-US" altLang="zh-CN" sz="1200" b="0" dirty="0">
              <a:solidFill>
                <a:schemeClr val="tx1"/>
              </a:solidFill>
              <a:latin typeface="+mn-lt"/>
              <a:ea typeface="等线"/>
              <a:sym typeface="Calibri" pitchFamily="34" charset="0"/>
            </a:endParaRPr>
          </a:p>
          <a:p>
            <a:pPr marL="171450" indent="-171450">
              <a:lnSpc>
                <a:spcPct val="114000"/>
              </a:lnSpc>
              <a:spcBef>
                <a:spcPts val="0"/>
              </a:spcBef>
              <a:spcAft>
                <a:spcPts val="0"/>
              </a:spcAft>
              <a:buFont typeface="Arial" panose="020B0604020202020204" pitchFamily="34" charset="0"/>
              <a:buChar char="•"/>
            </a:pPr>
            <a:r>
              <a:rPr lang="en-AU" sz="1200" dirty="0">
                <a:solidFill>
                  <a:schemeClr val="tx1"/>
                </a:solidFill>
                <a:latin typeface="+mn-lt"/>
                <a:ea typeface="SimSun"/>
                <a:cs typeface="Arial"/>
              </a:rPr>
              <a:t>Calculated as a percentage of a provider’s income from overseas student tuition fees</a:t>
            </a:r>
          </a:p>
          <a:p>
            <a:pPr marL="171450" indent="-171450">
              <a:lnSpc>
                <a:spcPct val="114000"/>
              </a:lnSpc>
              <a:spcBef>
                <a:spcPts val="0"/>
              </a:spcBef>
              <a:spcAft>
                <a:spcPts val="0"/>
              </a:spcAft>
              <a:buFont typeface="Arial" panose="020B0604020202020204" pitchFamily="34" charset="0"/>
              <a:buChar char="•"/>
            </a:pPr>
            <a:r>
              <a:rPr lang="en-AU" sz="1200" dirty="0">
                <a:solidFill>
                  <a:schemeClr val="tx1"/>
                </a:solidFill>
                <a:latin typeface="+mn-lt"/>
                <a:ea typeface="SimSun"/>
                <a:cs typeface="Arial"/>
              </a:rPr>
              <a:t>Charged in the initial years when the OSTF is below the target range</a:t>
            </a:r>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1" dirty="0">
                <a:solidFill>
                  <a:schemeClr val="tx1"/>
                </a:solidFill>
              </a:rPr>
              <a:t>Reminder</a:t>
            </a:r>
            <a:r>
              <a:rPr lang="en-AU" sz="1200" b="0" dirty="0">
                <a:solidFill>
                  <a:schemeClr val="tx1"/>
                </a:solidFill>
              </a:rPr>
              <a:t>: Only consulting on risk rated premium and special tuition protection components as they are the components the TPS Director is responsible for setting</a:t>
            </a:r>
            <a:endParaRPr lang="en-AU" sz="1200" b="1" dirty="0">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sz="1200" b="1" dirty="0">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b="1" dirty="0">
                <a:solidFill>
                  <a:schemeClr val="tx1"/>
                </a:solidFill>
              </a:rPr>
              <a:t>Administrative and base fee components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dirty="0">
                <a:solidFill>
                  <a:schemeClr val="tx1"/>
                </a:solidFill>
              </a:rPr>
              <a:t>Administrative and base fee figures reflect 2024 values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b="0" dirty="0">
                <a:solidFill>
                  <a:schemeClr val="tx1"/>
                </a:solidFill>
              </a:rPr>
              <a:t>Figures will be indexed to CPI for 2025 if the Minister decides not to determine new administrative fee and base fee component amounts in a legislative instrument</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sz="1200" b="0" dirty="0">
              <a:solidFill>
                <a:schemeClr val="tx1"/>
              </a:solidFill>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sz="1200" dirty="0">
                <a:solidFill>
                  <a:schemeClr val="tx1"/>
                </a:solidFill>
              </a:rPr>
              <a:t>2025 levy will be calculated using</a:t>
            </a:r>
            <a:r>
              <a:rPr lang="en-AU" sz="1200" b="0" dirty="0">
                <a:solidFill>
                  <a:schemeClr val="tx1"/>
                </a:solidFill>
              </a:rPr>
              <a:t> </a:t>
            </a:r>
            <a:r>
              <a:rPr lang="en-AU" sz="1200" dirty="0">
                <a:solidFill>
                  <a:schemeClr val="tx1"/>
                </a:solidFill>
              </a:rPr>
              <a:t>student enrolment numbers and revenue for the 2024 calendar year</a:t>
            </a:r>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44532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RRPC considers 5 risk factors designed to reflect the risk of provider closure (and therefore a need to use funds from the OSTF)</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Providers receive a risk factor value for each risk factor</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Risk factor values are multipliers for a provider’s RRPC calculation</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effectLst/>
                <a:latin typeface="+mn-lt"/>
                <a:ea typeface="Calibri" panose="020F0502020204030204" pitchFamily="34" charset="0"/>
                <a:cs typeface="Times New Roman" panose="02020603050405020304" pitchFamily="18" charset="0"/>
              </a:rPr>
              <a:t>Higher risk factor values = higher risk of closure = higher levy amount</a:t>
            </a:r>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3793734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buFont typeface="Arial" panose="020B0604020202020204" pitchFamily="34" charset="0"/>
              <a:buChar char="•"/>
            </a:pPr>
            <a:r>
              <a:rPr lang="en-AU" sz="1200" b="0">
                <a:solidFill>
                  <a:schemeClr val="tx1"/>
                </a:solidFill>
                <a:latin typeface="+mn-lt"/>
              </a:rPr>
              <a:t>Risk factors proposed by AGA and endorsed by the Board</a:t>
            </a:r>
          </a:p>
          <a:p>
            <a:pPr marL="171450" indent="-171450">
              <a:lnSpc>
                <a:spcPct val="114000"/>
              </a:lnSpc>
              <a:buFont typeface="Arial" panose="020B0604020202020204" pitchFamily="34" charset="0"/>
              <a:buChar char="•"/>
            </a:pPr>
            <a:r>
              <a:rPr lang="en-AU" sz="1200" b="0">
                <a:solidFill>
                  <a:schemeClr val="tx1"/>
                </a:solidFill>
                <a:latin typeface="+mn-lt"/>
              </a:rPr>
              <a:t>Risk factors intended to reflect the risk of provider closure and, therefore, a need to use the levy funds</a:t>
            </a:r>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1873680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0"/>
              <a:t>Board proposes that </a:t>
            </a:r>
            <a:r>
              <a:rPr lang="en-AU" b="1"/>
              <a:t>all risk factor settings for 2025 remain unchanged</a:t>
            </a:r>
            <a:r>
              <a:rPr lang="en-AU" b="0"/>
              <a:t> from 2024 </a:t>
            </a:r>
            <a:r>
              <a:rPr lang="en-AU" b="1"/>
              <a:t>except volatility in overseas student enrolments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a:t>Risk factor values for positive volatility</a:t>
            </a:r>
            <a:r>
              <a:rPr lang="en-AU" b="0"/>
              <a:t> (i.e. growth) in overseas student enrolments numbers </a:t>
            </a:r>
            <a:r>
              <a:rPr lang="en-AU" b="1"/>
              <a:t>temporarily waived in 2023 and 2024</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b="0"/>
              <a:t>To avoid penalising providers experiencing growth in enrolments post-COVID</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a:t>Board proposes positive volatility risk factor values be reinstated for 2025</a:t>
            </a:r>
            <a:r>
              <a:rPr lang="en-AU" b="0"/>
              <a:t> to pre-pandemic levels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t>AGA analysis shows </a:t>
            </a:r>
            <a:r>
              <a:rPr lang="en-AU" b="1"/>
              <a:t>correlation between positive volatility and provider closures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t>Experience has shown that </a:t>
            </a:r>
            <a:r>
              <a:rPr lang="en-AU" b="1"/>
              <a:t>periods of rapid growth (like the previous 2 years) can be followed by increased closures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1"/>
              <a:t>4 closures in 2024 so far vs. 2 closures in 2023</a:t>
            </a:r>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2230628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Proposed specified percentage for 2025: </a:t>
            </a:r>
            <a:r>
              <a:rPr lang="en-AU" b="1">
                <a:solidFill>
                  <a:schemeClr val="tx1"/>
                </a:solidFill>
              </a:rPr>
              <a:t>0.05% (unchanged)</a:t>
            </a:r>
            <a:endParaRPr lang="en-AU">
              <a:solidFill>
                <a:schemeClr val="tx1"/>
              </a:solidFill>
              <a:latin typeface="+mn-lt"/>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latin typeface="+mn-lt"/>
              </a:rPr>
              <a:t>Risk factor values are multipliers for the provider’s RRPC calculation</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sz="1200">
                <a:solidFill>
                  <a:schemeClr val="tx1"/>
                </a:solidFill>
                <a:effectLst/>
                <a:latin typeface="+mn-lt"/>
                <a:ea typeface="Calibri" panose="020F0502020204030204" pitchFamily="34" charset="0"/>
                <a:cs typeface="Times New Roman" panose="02020603050405020304" pitchFamily="18" charset="0"/>
              </a:rPr>
              <a:t>Higher risk factor values = higher risk of closure = higher levy amount</a:t>
            </a:r>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3042957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0">
                <a:solidFill>
                  <a:schemeClr val="tx1"/>
                </a:solidFill>
                <a:latin typeface="+mn-lt"/>
              </a:rPr>
              <a:t>This hypothetical provider:</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latin typeface="+mn-lt"/>
              </a:rPr>
              <a:t>Received </a:t>
            </a:r>
            <a:r>
              <a:rPr lang="en-AU" b="1">
                <a:solidFill>
                  <a:schemeClr val="tx1"/>
                </a:solidFill>
                <a:latin typeface="+mn-lt"/>
              </a:rPr>
              <a:t>$2m in overseas student tuition fees in 2024</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latin typeface="+mn-lt"/>
              </a:rPr>
              <a:t>Yielded a </a:t>
            </a:r>
            <a:r>
              <a:rPr lang="en-AU" b="1">
                <a:solidFill>
                  <a:schemeClr val="tx1"/>
                </a:solidFill>
                <a:latin typeface="+mn-lt"/>
              </a:rPr>
              <a:t>total risk factor value of 4.5 (indicates high risk of closure)</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b="0">
              <a:solidFill>
                <a:schemeClr val="tx1"/>
              </a:solidFill>
              <a:latin typeface="+mn-lt"/>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0">
                <a:solidFill>
                  <a:schemeClr val="tx1"/>
                </a:solidFill>
                <a:latin typeface="+mn-lt"/>
              </a:rPr>
              <a:t>Total risk rated premium component amount for 2025 levy: $4,500</a:t>
            </a:r>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133544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2202955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0">
                <a:solidFill>
                  <a:schemeClr val="tx1"/>
                </a:solidFill>
                <a:latin typeface="+mn-lt"/>
              </a:rPr>
              <a:t>This hypothetical provider:</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latin typeface="+mn-lt"/>
              </a:rPr>
              <a:t>Received </a:t>
            </a:r>
            <a:r>
              <a:rPr lang="en-AU" b="1">
                <a:solidFill>
                  <a:schemeClr val="tx1"/>
                </a:solidFill>
                <a:latin typeface="+mn-lt"/>
              </a:rPr>
              <a:t>$2m in overseas student tuition fees in 2024</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b="0">
                <a:solidFill>
                  <a:schemeClr val="tx1"/>
                </a:solidFill>
                <a:latin typeface="+mn-lt"/>
              </a:rPr>
              <a:t>Yielded a </a:t>
            </a:r>
            <a:r>
              <a:rPr lang="en-AU" b="1">
                <a:solidFill>
                  <a:schemeClr val="tx1"/>
                </a:solidFill>
                <a:latin typeface="+mn-lt"/>
              </a:rPr>
              <a:t>total risk factor value of 1.0 (indicates low risk of closure)</a:t>
            </a: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b="0">
              <a:solidFill>
                <a:schemeClr val="tx1"/>
              </a:solidFill>
              <a:latin typeface="+mn-lt"/>
            </a:endParaRPr>
          </a:p>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0">
                <a:solidFill>
                  <a:schemeClr val="tx1"/>
                </a:solidFill>
                <a:latin typeface="+mn-lt"/>
              </a:rPr>
              <a:t>Total risk rated premium component amount for 2025 levy: $1,000</a:t>
            </a:r>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3466990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Graph shows RRPC specified percentage settings for 2013-2024</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2024: first year specified percentage has been increased (by 0.01 percentage points)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a:solidFill>
                  <a:schemeClr val="tx1"/>
                </a:solidFill>
              </a:rPr>
              <a:t>Increase was necessary to create a more robust Fund that could meet higher costs associated with a higher number of forecasted closures</a:t>
            </a:r>
          </a:p>
          <a:p>
            <a:pPr marL="628650" marR="0" lvl="1" indent="-171450" algn="l" defTabSz="914400" rtl="0" eaLnBrk="1" fontAlgn="auto" latinLnBrk="0" hangingPunct="1">
              <a:lnSpc>
                <a:spcPct val="114000"/>
              </a:lnSpc>
              <a:spcBef>
                <a:spcPts val="0"/>
              </a:spcBef>
              <a:spcAft>
                <a:spcPts val="0"/>
              </a:spcAft>
              <a:buClrTx/>
              <a:buSzTx/>
              <a:buFont typeface="Calibri" panose="020F0502020204030204" pitchFamily="34" charset="0"/>
              <a:buChar char="―"/>
              <a:tabLst/>
              <a:defRPr/>
            </a:pPr>
            <a:r>
              <a:rPr lang="en-AU" b="0"/>
              <a:t>Forecast was correct: 4 closures in 2024 so far vs. 2 closures in 2023</a:t>
            </a:r>
            <a:endParaRPr lang="en-AU" b="0">
              <a:solidFill>
                <a:schemeClr val="tx1"/>
              </a:solidFill>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Board proposes retaining specified percentage at 0.05% for 2025</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solidFill>
                  <a:schemeClr val="tx1"/>
                </a:solidFill>
              </a:rPr>
              <a:t>Specified percentage is still at relatively low rate</a:t>
            </a:r>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3147232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a:solidFill>
                  <a:schemeClr val="tx1"/>
                </a:solidFill>
              </a:rPr>
              <a:t>Proposed specified percentage for 2025: </a:t>
            </a:r>
            <a:r>
              <a:rPr lang="en-AU" b="1">
                <a:solidFill>
                  <a:schemeClr val="tx1"/>
                </a:solidFill>
              </a:rPr>
              <a:t>0% (unchanged)</a:t>
            </a:r>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2603435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r>
              <a:rPr lang="en-AU" b="1" dirty="0"/>
              <a:t>Consultation</a:t>
            </a:r>
            <a:r>
              <a:rPr lang="en-AU" b="0" dirty="0"/>
              <a:t>:</a:t>
            </a:r>
          </a:p>
          <a:p>
            <a:pPr marL="171450" lvl="0" indent="-171450">
              <a:lnSpc>
                <a:spcPct val="114000"/>
              </a:lnSpc>
              <a:spcAft>
                <a:spcPts val="0"/>
              </a:spcAft>
              <a:buFont typeface="Arial" panose="020B0604020202020204" pitchFamily="34" charset="0"/>
              <a:buChar char="•"/>
              <a:tabLst>
                <a:tab pos="457200" algn="l"/>
              </a:tabLst>
            </a:pPr>
            <a:r>
              <a:rPr lang="en-AU" b="1" dirty="0"/>
              <a:t>Aug</a:t>
            </a:r>
            <a:r>
              <a:rPr lang="en-AU" dirty="0"/>
              <a:t>: Board provides draft advice on 2025 levy settings to TPS Director</a:t>
            </a:r>
          </a:p>
          <a:p>
            <a:pPr marL="171450" lvl="0" indent="-171450">
              <a:lnSpc>
                <a:spcPct val="114000"/>
              </a:lnSpc>
              <a:spcAft>
                <a:spcPts val="0"/>
              </a:spcAft>
              <a:buFont typeface="Arial" panose="020B0604020202020204" pitchFamily="34" charset="0"/>
              <a:buChar char="•"/>
              <a:tabLst>
                <a:tab pos="457200" algn="l"/>
              </a:tabLst>
            </a:pPr>
            <a:r>
              <a:rPr lang="en-AU" b="1" dirty="0"/>
              <a:t>Aug-Oct</a:t>
            </a:r>
            <a:r>
              <a:rPr lang="en-AU" dirty="0"/>
              <a:t>: TPS consults the sector on the draft levy settings</a:t>
            </a:r>
          </a:p>
          <a:p>
            <a:pPr marL="171450" lvl="0" indent="-171450">
              <a:lnSpc>
                <a:spcPct val="114000"/>
              </a:lnSpc>
              <a:spcAft>
                <a:spcPts val="0"/>
              </a:spcAft>
              <a:buFont typeface="Arial" panose="020B0604020202020204" pitchFamily="34" charset="0"/>
              <a:buChar char="•"/>
              <a:tabLst>
                <a:tab pos="457200" algn="l"/>
              </a:tabLst>
            </a:pPr>
            <a:r>
              <a:rPr lang="en-AU" b="1" dirty="0"/>
              <a:t>Oct</a:t>
            </a:r>
            <a:r>
              <a:rPr lang="en-AU" dirty="0"/>
              <a:t>: Board considers sector’s feedback then provides final advice on 2025 levy settings to TPS Director</a:t>
            </a:r>
          </a:p>
          <a:p>
            <a:pPr>
              <a:lnSpc>
                <a:spcPct val="114000"/>
              </a:lnSpc>
              <a:spcAft>
                <a:spcPts val="0"/>
              </a:spcAft>
            </a:pPr>
            <a:endParaRPr lang="en-AU" dirty="0"/>
          </a:p>
          <a:p>
            <a:pPr>
              <a:lnSpc>
                <a:spcPct val="114000"/>
              </a:lnSpc>
              <a:spcAft>
                <a:spcPts val="0"/>
              </a:spcAft>
            </a:pPr>
            <a:r>
              <a:rPr lang="en-AU" b="1" dirty="0"/>
              <a:t>2025 levy collection</a:t>
            </a:r>
            <a:r>
              <a:rPr lang="en-AU" dirty="0"/>
              <a:t>:</a:t>
            </a:r>
          </a:p>
          <a:p>
            <a:pPr marL="171450" lvl="0" indent="-171450">
              <a:lnSpc>
                <a:spcPct val="114000"/>
              </a:lnSpc>
              <a:spcAft>
                <a:spcPts val="0"/>
              </a:spcAft>
              <a:buFont typeface="Arial" panose="020B0604020202020204" pitchFamily="34" charset="0"/>
              <a:buChar char="•"/>
              <a:tabLst>
                <a:tab pos="457200" algn="l"/>
              </a:tabLst>
            </a:pPr>
            <a:r>
              <a:rPr lang="en-AU" b="1" dirty="0"/>
              <a:t>Feb</a:t>
            </a:r>
            <a:r>
              <a:rPr lang="en-AU" dirty="0"/>
              <a:t>: Non-exempt providers receive RFI to declare 2024 tuition fee income</a:t>
            </a:r>
          </a:p>
          <a:p>
            <a:pPr marL="171450" lvl="0" indent="-171450">
              <a:lnSpc>
                <a:spcPct val="114000"/>
              </a:lnSpc>
              <a:spcAft>
                <a:spcPts val="0"/>
              </a:spcAft>
              <a:buFont typeface="Arial" panose="020B0604020202020204" pitchFamily="34" charset="0"/>
              <a:buChar char="•"/>
              <a:tabLst>
                <a:tab pos="457200" algn="l"/>
              </a:tabLst>
            </a:pPr>
            <a:r>
              <a:rPr lang="en-AU" b="1" dirty="0"/>
              <a:t>Mar-Apr</a:t>
            </a:r>
            <a:r>
              <a:rPr lang="en-AU" dirty="0"/>
              <a:t>: Invoices sent</a:t>
            </a:r>
          </a:p>
          <a:p>
            <a:pPr marL="171450" lvl="0" indent="-171450">
              <a:lnSpc>
                <a:spcPct val="114000"/>
              </a:lnSpc>
              <a:spcAft>
                <a:spcPts val="0"/>
              </a:spcAft>
              <a:buFont typeface="Arial" panose="020B0604020202020204" pitchFamily="34" charset="0"/>
              <a:buChar char="•"/>
              <a:tabLst>
                <a:tab pos="457200" algn="l"/>
              </a:tabLst>
            </a:pPr>
            <a:r>
              <a:rPr lang="en-AU" b="1" dirty="0"/>
              <a:t>Apr-May</a:t>
            </a:r>
            <a:r>
              <a:rPr lang="en-AU" dirty="0"/>
              <a:t>: Levy due/collected</a:t>
            </a:r>
          </a:p>
        </p:txBody>
      </p:sp>
      <p:sp>
        <p:nvSpPr>
          <p:cNvPr id="4" name="Slide Number Placeholder 3"/>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3157746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indent="0">
              <a:lnSpc>
                <a:spcPct val="114000"/>
              </a:lnSpc>
              <a:spcBef>
                <a:spcPts val="0"/>
              </a:spcBef>
              <a:spcAft>
                <a:spcPts val="0"/>
              </a:spcAft>
              <a:buFont typeface="Arial" panose="020B0604020202020204" pitchFamily="34" charset="0"/>
              <a:buNone/>
            </a:pPr>
            <a:r>
              <a:rPr lang="en-AU" b="1" dirty="0">
                <a:solidFill>
                  <a:schemeClr val="tx1"/>
                </a:solidFill>
              </a:rPr>
              <a:t>New filter applied in 2024</a:t>
            </a:r>
            <a:r>
              <a:rPr lang="en-AU" b="0" dirty="0">
                <a:solidFill>
                  <a:schemeClr val="tx1"/>
                </a:solidFill>
              </a:rPr>
              <a:t> to the </a:t>
            </a:r>
            <a:r>
              <a:rPr lang="en-AU" b="0" i="1" dirty="0">
                <a:solidFill>
                  <a:schemeClr val="tx1"/>
                </a:solidFill>
              </a:rPr>
              <a:t>volatility in overseas student enrolments</a:t>
            </a:r>
            <a:r>
              <a:rPr lang="en-AU" b="0" dirty="0">
                <a:solidFill>
                  <a:schemeClr val="tx1"/>
                </a:solidFill>
              </a:rPr>
              <a:t> and </a:t>
            </a:r>
            <a:r>
              <a:rPr lang="en-AU" b="0" i="1" dirty="0">
                <a:solidFill>
                  <a:schemeClr val="tx1"/>
                </a:solidFill>
              </a:rPr>
              <a:t>maximum overseas source country concentration</a:t>
            </a:r>
            <a:r>
              <a:rPr lang="en-AU" b="0" dirty="0">
                <a:solidFill>
                  <a:schemeClr val="tx1"/>
                </a:solidFill>
              </a:rPr>
              <a:t> risk factors</a:t>
            </a:r>
            <a:endParaRPr lang="en-AU" b="1" dirty="0">
              <a:solidFill>
                <a:schemeClr val="tx1"/>
              </a:solidFill>
            </a:endParaRP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dirty="0">
                <a:solidFill>
                  <a:schemeClr val="tx1"/>
                </a:solidFill>
              </a:rPr>
              <a:t>For providers whose proportion of international students was less than 20% of its total student population in the previous year</a:t>
            </a:r>
          </a:p>
          <a:p>
            <a:pPr marL="171450" indent="-171450">
              <a:lnSpc>
                <a:spcPct val="114000"/>
              </a:lnSpc>
              <a:spcBef>
                <a:spcPts val="0"/>
              </a:spcBef>
              <a:spcAft>
                <a:spcPts val="0"/>
              </a:spcAft>
              <a:buFont typeface="Arial" panose="020B0604020202020204" pitchFamily="34" charset="0"/>
              <a:buChar char="•"/>
            </a:pPr>
            <a:r>
              <a:rPr lang="en-AU" b="0" dirty="0">
                <a:solidFill>
                  <a:schemeClr val="tx1"/>
                </a:solidFill>
              </a:rPr>
              <a:t>Risk factor values will be set to 0 for these providers</a:t>
            </a:r>
            <a:endParaRPr lang="en-AU" b="1" dirty="0">
              <a:solidFill>
                <a:schemeClr val="tx1"/>
              </a:solidFill>
            </a:endParaRPr>
          </a:p>
          <a:p>
            <a:pPr marL="171450" indent="-171450">
              <a:lnSpc>
                <a:spcPct val="114000"/>
              </a:lnSpc>
              <a:spcBef>
                <a:spcPts val="0"/>
              </a:spcBef>
              <a:spcAft>
                <a:spcPts val="0"/>
              </a:spcAft>
              <a:buFont typeface="Arial" panose="020B0604020202020204" pitchFamily="34" charset="0"/>
              <a:buChar char="•"/>
            </a:pPr>
            <a:r>
              <a:rPr lang="en-AU" b="0" dirty="0">
                <a:solidFill>
                  <a:schemeClr val="tx1"/>
                </a:solidFill>
              </a:rPr>
              <a:t>The filter recognises that providers with a low proportion of international students to domestic students are at less risk of closure than providers who are reliant on international students</a:t>
            </a:r>
          </a:p>
          <a:p>
            <a:pPr marL="0" indent="0">
              <a:lnSpc>
                <a:spcPct val="114000"/>
              </a:lnSpc>
              <a:spcBef>
                <a:spcPts val="0"/>
              </a:spcBef>
              <a:spcAft>
                <a:spcPts val="0"/>
              </a:spcAft>
              <a:buFont typeface="Arial" panose="020B0604020202020204" pitchFamily="34" charset="0"/>
              <a:buNone/>
            </a:pPr>
            <a:endParaRPr lang="en-AU" b="0" dirty="0">
              <a:solidFill>
                <a:schemeClr val="tx1"/>
              </a:solidFill>
            </a:endParaRPr>
          </a:p>
          <a:p>
            <a:pPr marL="0" lvl="0" indent="0">
              <a:lnSpc>
                <a:spcPct val="114000"/>
              </a:lnSpc>
              <a:spcBef>
                <a:spcPts val="0"/>
              </a:spcBef>
              <a:spcAft>
                <a:spcPts val="0"/>
              </a:spcAft>
              <a:buFont typeface="Arial" panose="020B0604020202020204" pitchFamily="34" charset="0"/>
              <a:buNone/>
            </a:pPr>
            <a:r>
              <a:rPr lang="en-AU" b="1" dirty="0">
                <a:solidFill>
                  <a:schemeClr val="tx1"/>
                </a:solidFill>
              </a:rPr>
              <a:t>RFI</a:t>
            </a:r>
          </a:p>
          <a:p>
            <a:pPr marL="171450" lvl="0" indent="-171450">
              <a:lnSpc>
                <a:spcPct val="114000"/>
              </a:lnSpc>
              <a:spcBef>
                <a:spcPts val="0"/>
              </a:spcBef>
              <a:spcAft>
                <a:spcPts val="0"/>
              </a:spcAft>
              <a:buFont typeface="Arial" panose="020B0604020202020204" pitchFamily="34" charset="0"/>
              <a:buChar char="•"/>
            </a:pPr>
            <a:r>
              <a:rPr lang="en-AU" b="0" dirty="0">
                <a:solidFill>
                  <a:schemeClr val="tx1"/>
                </a:solidFill>
              </a:rPr>
              <a:t>We will send an RFI to providers in early 2025 to declare their 2024:</a:t>
            </a:r>
          </a:p>
          <a:p>
            <a:pPr marL="628650" lvl="1" indent="-171450">
              <a:lnSpc>
                <a:spcPct val="114000"/>
              </a:lnSpc>
              <a:spcBef>
                <a:spcPts val="0"/>
              </a:spcBef>
              <a:spcAft>
                <a:spcPts val="0"/>
              </a:spcAft>
              <a:buFont typeface="Calibri" panose="020F0502020204030204" pitchFamily="34" charset="0"/>
              <a:buChar char="―"/>
            </a:pPr>
            <a:r>
              <a:rPr lang="en-AU" b="0" dirty="0">
                <a:solidFill>
                  <a:schemeClr val="tx1"/>
                </a:solidFill>
              </a:rPr>
              <a:t>overseas student tuition fee income, and</a:t>
            </a:r>
          </a:p>
          <a:p>
            <a:pPr marL="628650" lvl="1" indent="-171450">
              <a:lnSpc>
                <a:spcPct val="114000"/>
              </a:lnSpc>
              <a:spcBef>
                <a:spcPts val="0"/>
              </a:spcBef>
              <a:spcAft>
                <a:spcPts val="0"/>
              </a:spcAft>
              <a:buFont typeface="Calibri" panose="020F0502020204030204" pitchFamily="34" charset="0"/>
              <a:buChar char="―"/>
            </a:pPr>
            <a:r>
              <a:rPr lang="en-AU" b="0" dirty="0">
                <a:solidFill>
                  <a:schemeClr val="tx1"/>
                </a:solidFill>
              </a:rPr>
              <a:t>domestic student enrolment numbers</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2024/8/27</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35</a:t>
            </a:fld>
            <a:endParaRPr lang="en-US" altLang="zh-CN" sz="1200"/>
          </a:p>
        </p:txBody>
      </p:sp>
    </p:spTree>
    <p:extLst>
      <p:ext uri="{BB962C8B-B14F-4D97-AF65-F5344CB8AC3E}">
        <p14:creationId xmlns:p14="http://schemas.microsoft.com/office/powerpoint/2010/main" val="2633035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r>
              <a:rPr lang="en-AU" b="0" dirty="0">
                <a:solidFill>
                  <a:schemeClr val="tx1"/>
                </a:solidFill>
              </a:rPr>
              <a:t>Key features of Board’s draft advice:</a:t>
            </a:r>
          </a:p>
          <a:p>
            <a:pPr marL="228600" marR="0" lvl="0" indent="-228600" algn="l" defTabSz="914400" rtl="0" eaLnBrk="1" fontAlgn="auto" latinLnBrk="0" hangingPunct="1">
              <a:lnSpc>
                <a:spcPct val="114000"/>
              </a:lnSpc>
              <a:spcBef>
                <a:spcPts val="0"/>
              </a:spcBef>
              <a:spcAft>
                <a:spcPts val="0"/>
              </a:spcAft>
              <a:buClrTx/>
              <a:buSzTx/>
              <a:buFont typeface="+mj-lt"/>
              <a:buAutoNum type="arabicPeriod"/>
              <a:tabLst/>
              <a:defRPr/>
            </a:pPr>
            <a:r>
              <a:rPr lang="en-AU" b="1" dirty="0">
                <a:solidFill>
                  <a:schemeClr val="tx1"/>
                </a:solidFill>
              </a:rPr>
              <a:t>Positive volatility risk factor values to be reinstated</a:t>
            </a:r>
            <a:r>
              <a:rPr lang="en-AU" dirty="0">
                <a:solidFill>
                  <a:schemeClr val="tx1"/>
                </a:solidFill>
              </a:rPr>
              <a:t> for the ‘volatility in overseas student enrolments’ risk factor after 2-year </a:t>
            </a:r>
            <a:r>
              <a:rPr lang="en-AU" b="0" dirty="0">
                <a:solidFill>
                  <a:schemeClr val="tx1"/>
                </a:solidFill>
              </a:rPr>
              <a:t>temporary waiver</a:t>
            </a:r>
          </a:p>
          <a:p>
            <a:pPr marL="228600" marR="0" lvl="0" indent="-228600" algn="l" defTabSz="914400" rtl="0" eaLnBrk="1" fontAlgn="auto" latinLnBrk="0" hangingPunct="1">
              <a:lnSpc>
                <a:spcPct val="114000"/>
              </a:lnSpc>
              <a:spcBef>
                <a:spcPts val="0"/>
              </a:spcBef>
              <a:spcAft>
                <a:spcPts val="0"/>
              </a:spcAft>
              <a:buClrTx/>
              <a:buSzTx/>
              <a:buFont typeface="+mj-lt"/>
              <a:buAutoNum type="arabicPeriod"/>
              <a:tabLst/>
              <a:defRPr/>
            </a:pPr>
            <a:r>
              <a:rPr lang="en-AU" dirty="0"/>
              <a:t>OSTF </a:t>
            </a:r>
            <a:r>
              <a:rPr lang="en-AU" b="1" dirty="0"/>
              <a:t>target range to be increased</a:t>
            </a:r>
            <a:r>
              <a:rPr lang="en-AU" dirty="0"/>
              <a:t> from $35-60 million to $40-60 million</a:t>
            </a:r>
          </a:p>
          <a:p>
            <a:pPr marL="0" marR="0" lvl="0" indent="0" algn="l" defTabSz="914400" rtl="0" eaLnBrk="1" fontAlgn="auto" latinLnBrk="0" hangingPunct="1">
              <a:lnSpc>
                <a:spcPct val="114000"/>
              </a:lnSpc>
              <a:spcBef>
                <a:spcPts val="0"/>
              </a:spcBef>
              <a:spcAft>
                <a:spcPts val="0"/>
              </a:spcAft>
              <a:buClrTx/>
              <a:buSzTx/>
              <a:buFont typeface="+mj-lt"/>
              <a:buNone/>
              <a:tabLst/>
              <a:defRPr/>
            </a:pPr>
            <a:endParaRPr lang="en-AU" dirty="0"/>
          </a:p>
          <a:p>
            <a:pPr marL="0" marR="0" lvl="0" indent="0" algn="l" defTabSz="914400" rtl="0" eaLnBrk="1" fontAlgn="auto" latinLnBrk="0" hangingPunct="1">
              <a:lnSpc>
                <a:spcPct val="114000"/>
              </a:lnSpc>
              <a:spcBef>
                <a:spcPts val="0"/>
              </a:spcBef>
              <a:spcAft>
                <a:spcPts val="0"/>
              </a:spcAft>
              <a:buClrTx/>
              <a:buSzTx/>
              <a:buFont typeface="+mj-lt"/>
              <a:buNone/>
              <a:tabLst/>
              <a:defRPr/>
            </a:pPr>
            <a:r>
              <a:rPr lang="en-AU" dirty="0"/>
              <a:t>Timelines estimates levy will be collected in May 2025</a:t>
            </a:r>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2219045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r>
              <a:rPr lang="en-AU" sz="1200" b="1">
                <a:latin typeface="+mn-lt"/>
                <a:cs typeface="Calibri"/>
              </a:rPr>
              <a:t>Ensure all contact information</a:t>
            </a:r>
            <a:r>
              <a:rPr lang="en-AU" sz="1200" b="0">
                <a:latin typeface="+mn-lt"/>
                <a:cs typeface="Calibri"/>
              </a:rPr>
              <a:t> and </a:t>
            </a:r>
            <a:r>
              <a:rPr lang="en-AU" sz="1200" b="1">
                <a:latin typeface="+mn-lt"/>
                <a:cs typeface="Calibri"/>
              </a:rPr>
              <a:t>student enrolment data</a:t>
            </a:r>
            <a:r>
              <a:rPr lang="en-AU" sz="1200" b="0">
                <a:latin typeface="+mn-lt"/>
                <a:cs typeface="Calibri"/>
              </a:rPr>
              <a:t> in </a:t>
            </a:r>
            <a:r>
              <a:rPr lang="en-AU" sz="1200" b="1">
                <a:latin typeface="+mn-lt"/>
                <a:cs typeface="Calibri"/>
              </a:rPr>
              <a:t>PRISMS</a:t>
            </a:r>
            <a:r>
              <a:rPr lang="en-AU" sz="1200" b="0">
                <a:latin typeface="+mn-lt"/>
                <a:cs typeface="Calibri"/>
              </a:rPr>
              <a:t> is </a:t>
            </a:r>
            <a:r>
              <a:rPr lang="en-AU" sz="1200" b="1">
                <a:latin typeface="+mn-lt"/>
                <a:cs typeface="Calibri"/>
              </a:rPr>
              <a:t>up to date</a:t>
            </a:r>
          </a:p>
          <a:p>
            <a:pPr marL="628650" lvl="1" indent="-171450">
              <a:lnSpc>
                <a:spcPct val="114000"/>
              </a:lnSpc>
              <a:spcAft>
                <a:spcPts val="0"/>
              </a:spcAft>
              <a:buFont typeface="Calibri" panose="020F0502020204030204" pitchFamily="34" charset="0"/>
              <a:buChar char="―"/>
            </a:pPr>
            <a:r>
              <a:rPr lang="en-AU" sz="1200" b="0">
                <a:latin typeface="+mn-lt"/>
                <a:cs typeface="Calibri"/>
              </a:rPr>
              <a:t>We contact you using contacts listed in PRISMS</a:t>
            </a:r>
          </a:p>
          <a:p>
            <a:pPr marL="628650" lvl="1" indent="-171450">
              <a:lnSpc>
                <a:spcPct val="114000"/>
              </a:lnSpc>
              <a:spcAft>
                <a:spcPts val="0"/>
              </a:spcAft>
              <a:buFont typeface="Calibri" panose="020F0502020204030204" pitchFamily="34" charset="0"/>
              <a:buChar char="―"/>
            </a:pPr>
            <a:r>
              <a:rPr lang="en-AU" sz="1200" b="0">
                <a:latin typeface="+mn-lt"/>
                <a:cs typeface="Calibri"/>
              </a:rPr>
              <a:t>We receive many bounce backs when contact information is incorrect, and requests for contact information to be updated. </a:t>
            </a:r>
            <a:r>
              <a:rPr lang="en-AU" sz="1200" b="1">
                <a:latin typeface="+mn-lt"/>
                <a:cs typeface="Calibri"/>
              </a:rPr>
              <a:t>Providers are responsible keeping contact information up to date. We cannot update your contact information for you.</a:t>
            </a:r>
          </a:p>
          <a:p>
            <a:pPr marL="171450" lvl="1" indent="-171450">
              <a:lnSpc>
                <a:spcPct val="114000"/>
              </a:lnSpc>
              <a:spcAft>
                <a:spcPts val="0"/>
              </a:spcAft>
              <a:buFont typeface="Arial" panose="020B0604020202020204" pitchFamily="34" charset="0"/>
              <a:buChar char="•"/>
            </a:pPr>
            <a:r>
              <a:rPr lang="en-AU" sz="1200" b="1">
                <a:latin typeface="+mn-lt"/>
                <a:cs typeface="Calibri"/>
              </a:rPr>
              <a:t>Pay the full and correct amount on time </a:t>
            </a:r>
            <a:r>
              <a:rPr lang="en-AU" sz="1200">
                <a:latin typeface="+mn-lt"/>
                <a:cs typeface="Calibri"/>
              </a:rPr>
              <a:t>to avoid receiving a late payment penalty for the following three years</a:t>
            </a:r>
          </a:p>
          <a:p>
            <a:pPr marL="171450" indent="-171450">
              <a:lnSpc>
                <a:spcPct val="114000"/>
              </a:lnSpc>
              <a:spcAft>
                <a:spcPts val="0"/>
              </a:spcAft>
              <a:buFont typeface="Arial" panose="020B0604020202020204" pitchFamily="34" charset="0"/>
              <a:buChar char="•"/>
            </a:pPr>
            <a:r>
              <a:rPr lang="en-AU" sz="1200" b="0">
                <a:latin typeface="+mn-lt"/>
                <a:cs typeface="Calibri"/>
              </a:rPr>
              <a:t>Check account details and reference number are correct before making a payment</a:t>
            </a:r>
            <a:endParaRPr lang="en-AU" sz="1200">
              <a:latin typeface="+mn-lt"/>
              <a:ea typeface="Calibri"/>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37</a:t>
            </a:fld>
            <a:endParaRPr lang="en-AU"/>
          </a:p>
        </p:txBody>
      </p:sp>
    </p:spTree>
    <p:extLst>
      <p:ext uri="{BB962C8B-B14F-4D97-AF65-F5344CB8AC3E}">
        <p14:creationId xmlns:p14="http://schemas.microsoft.com/office/powerpoint/2010/main" val="918991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r>
              <a:rPr lang="en-AU">
                <a:solidFill>
                  <a:schemeClr val="tx1"/>
                </a:solidFill>
              </a:rPr>
              <a:t>Any questions/feedback?</a:t>
            </a:r>
          </a:p>
          <a:p>
            <a:pPr marL="171450" indent="-171450">
              <a:lnSpc>
                <a:spcPct val="114000"/>
              </a:lnSpc>
              <a:spcAft>
                <a:spcPts val="0"/>
              </a:spcAft>
              <a:buFont typeface="Arial" panose="020B0604020202020204" pitchFamily="34" charset="0"/>
              <a:buChar char="•"/>
            </a:pPr>
            <a:r>
              <a:rPr lang="en-AU">
                <a:solidFill>
                  <a:schemeClr val="tx1"/>
                </a:solidFill>
              </a:rPr>
              <a:t>Questions and feedback can be emailed to the TPS via operations@tps.gov.au</a:t>
            </a:r>
          </a:p>
        </p:txBody>
      </p:sp>
      <p:sp>
        <p:nvSpPr>
          <p:cNvPr id="4" name="Slide Number Placeholder 3"/>
          <p:cNvSpPr>
            <a:spLocks noGrp="1"/>
          </p:cNvSpPr>
          <p:nvPr>
            <p:ph type="sldNum" sz="quarter" idx="5"/>
          </p:nvPr>
        </p:nvSpPr>
        <p:spPr/>
        <p:txBody>
          <a:bodyPr/>
          <a:lstStyle/>
          <a:p>
            <a:fld id="{3BD3FCEB-6CB7-4478-9568-E9785AFEA658}" type="slidenum">
              <a:rPr lang="en-AU" smtClean="0"/>
              <a:t>38</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lnSpc>
                <a:spcPct val="114000"/>
              </a:lnSpc>
              <a:spcBef>
                <a:spcPts val="0"/>
              </a:spcBef>
              <a:spcAft>
                <a:spcPts val="0"/>
              </a:spcAft>
              <a:buFont typeface="Arial" panose="020B0604020202020204" pitchFamily="34" charset="0"/>
              <a:buChar char="•"/>
            </a:pPr>
            <a:r>
              <a:rPr lang="en-AU" sz="1200"/>
              <a:t>Australian Government initiative supported by federal Department of Education</a:t>
            </a:r>
          </a:p>
          <a:p>
            <a:pPr marL="171450" indent="-171450">
              <a:lnSpc>
                <a:spcPct val="114000"/>
              </a:lnSpc>
              <a:spcBef>
                <a:spcPts val="0"/>
              </a:spcBef>
              <a:spcAft>
                <a:spcPts val="0"/>
              </a:spcAft>
              <a:buFont typeface="Arial" panose="020B0604020202020204" pitchFamily="34" charset="0"/>
              <a:buChar char="•"/>
            </a:pPr>
            <a:r>
              <a:rPr lang="en-AU" sz="1200">
                <a:ea typeface="+mn-lt"/>
                <a:cs typeface="+mn-lt"/>
              </a:rPr>
              <a:t>Student tuition protection scheme that </a:t>
            </a:r>
            <a:r>
              <a:rPr lang="en-AU" sz="1200" b="1">
                <a:ea typeface="+mn-lt"/>
                <a:cs typeface="+mn-lt"/>
              </a:rPr>
              <a:t>s</a:t>
            </a:r>
            <a:r>
              <a:rPr lang="en-AU" sz="1200" b="1"/>
              <a:t>afeguards Australia’s reputation as an education destination</a:t>
            </a:r>
            <a:endParaRPr lang="en-AU" sz="1200" b="1">
              <a:ea typeface="+mn-lt"/>
              <a:cs typeface="+mn-lt"/>
            </a:endParaRPr>
          </a:p>
          <a:p>
            <a:pPr marL="171450" indent="-171450">
              <a:lnSpc>
                <a:spcPct val="114000"/>
              </a:lnSpc>
              <a:spcBef>
                <a:spcPts val="0"/>
              </a:spcBef>
              <a:spcAft>
                <a:spcPts val="0"/>
              </a:spcAft>
              <a:buFont typeface="Arial" panose="020B0604020202020204" pitchFamily="34" charset="0"/>
              <a:buChar char="•"/>
            </a:pPr>
            <a:r>
              <a:rPr lang="en-AU" sz="1200">
                <a:solidFill>
                  <a:schemeClr val="tx1"/>
                </a:solidFill>
                <a:latin typeface="+mn-lt"/>
                <a:ea typeface="+mn-lt"/>
                <a:cs typeface="+mn-lt"/>
              </a:rPr>
              <a:t>D</a:t>
            </a:r>
            <a:r>
              <a:rPr lang="en-AU" sz="1200">
                <a:solidFill>
                  <a:schemeClr val="tx1"/>
                </a:solidFill>
                <a:latin typeface="+mn-lt"/>
              </a:rPr>
              <a:t>eveloped for international student fee protection and expanded to domestic VSL and HELP students in 2020, and HE up-front fee-paying students in 2021</a:t>
            </a:r>
            <a:endParaRPr lang="en-AU" sz="1200">
              <a:ea typeface="+mn-lt"/>
              <a:cs typeface="+mn-lt"/>
            </a:endParaRPr>
          </a:p>
          <a:p>
            <a:pPr marL="171450" indent="-171450">
              <a:lnSpc>
                <a:spcPct val="114000"/>
              </a:lnSpc>
              <a:spcBef>
                <a:spcPts val="0"/>
              </a:spcBef>
              <a:spcAft>
                <a:spcPts val="0"/>
              </a:spcAft>
              <a:buFont typeface="Arial" panose="020B0604020202020204" pitchFamily="34" charset="0"/>
              <a:buChar char="•"/>
            </a:pPr>
            <a:r>
              <a:rPr lang="en-AU" sz="1200"/>
              <a:t>Supports students with </a:t>
            </a:r>
            <a:r>
              <a:rPr lang="en-AU" sz="1200" b="1"/>
              <a:t>tuition fee refunds</a:t>
            </a:r>
            <a:r>
              <a:rPr lang="en-AU" sz="1200" b="0"/>
              <a:t> (and Government loan re-credits)</a:t>
            </a:r>
            <a:r>
              <a:rPr lang="en-AU" sz="1200"/>
              <a:t> </a:t>
            </a:r>
            <a:r>
              <a:rPr lang="en-AU" sz="1200" b="0"/>
              <a:t>and facilitates </a:t>
            </a:r>
            <a:r>
              <a:rPr lang="en-AU" sz="1200" b="1"/>
              <a:t>alternative course placements </a:t>
            </a:r>
            <a:r>
              <a:rPr lang="en-AU" sz="1200"/>
              <a:t>following provider closures</a:t>
            </a:r>
          </a:p>
          <a:p>
            <a:pPr marL="171450" indent="-171450">
              <a:lnSpc>
                <a:spcPct val="114000"/>
              </a:lnSpc>
              <a:spcBef>
                <a:spcPts val="0"/>
              </a:spcBef>
              <a:spcAft>
                <a:spcPts val="0"/>
              </a:spcAft>
              <a:buFont typeface="Arial" panose="020B0604020202020204" pitchFamily="34" charset="0"/>
              <a:buChar char="•"/>
            </a:pPr>
            <a:r>
              <a:rPr lang="en-AU" sz="1200"/>
              <a:t>Supports education providers to understand and meet obligations to students</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t>Manages tuition protection levy collections </a:t>
            </a:r>
            <a:r>
              <a:rPr lang="en-AU" sz="1200" b="1"/>
              <a:t>from registered education providers</a:t>
            </a:r>
            <a:r>
              <a:rPr lang="en-AU" sz="1200" b="0"/>
              <a:t> to support these activities</a:t>
            </a:r>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r>
              <a:rPr lang="en-AU" sz="1200" b="0" dirty="0"/>
              <a:t>Statutory office holder appointed by federal Minister for Education</a:t>
            </a:r>
          </a:p>
          <a:p>
            <a:pPr marL="171450" indent="-171450">
              <a:lnSpc>
                <a:spcPct val="114000"/>
              </a:lnSpc>
              <a:spcAft>
                <a:spcPts val="0"/>
              </a:spcAft>
              <a:buFont typeface="Arial" panose="020B0604020202020204" pitchFamily="34" charset="0"/>
              <a:buChar char="•"/>
            </a:pPr>
            <a:r>
              <a:rPr lang="en-AU" sz="1200" b="1" dirty="0"/>
              <a:t>Operational oversight</a:t>
            </a:r>
            <a:r>
              <a:rPr lang="en-AU" sz="1200" b="0" dirty="0"/>
              <a:t> of the daily activities of the TPS</a:t>
            </a:r>
          </a:p>
          <a:p>
            <a:pPr marL="171450" indent="-171450">
              <a:lnSpc>
                <a:spcPct val="114000"/>
              </a:lnSpc>
              <a:spcAft>
                <a:spcPts val="0"/>
              </a:spcAft>
              <a:buFont typeface="Arial" panose="020B0604020202020204" pitchFamily="34" charset="0"/>
              <a:buChar char="•"/>
            </a:pPr>
            <a:r>
              <a:rPr lang="en-AU" sz="1200" b="0" dirty="0">
                <a:cs typeface="Calibri"/>
              </a:rPr>
              <a:t>Responsible for the </a:t>
            </a:r>
            <a:r>
              <a:rPr lang="en-AU" sz="1200" b="1" dirty="0">
                <a:cs typeface="Calibri"/>
              </a:rPr>
              <a:t>annual collection of tuition protection levies</a:t>
            </a:r>
            <a:r>
              <a:rPr lang="en-AU" sz="1200" b="0" dirty="0">
                <a:cs typeface="Calibri"/>
              </a:rPr>
              <a:t> from CRICOS and eligible domestic education providers</a:t>
            </a:r>
          </a:p>
          <a:p>
            <a:pPr marL="171450" indent="-171450">
              <a:lnSpc>
                <a:spcPct val="114000"/>
              </a:lnSpc>
              <a:spcAft>
                <a:spcPts val="0"/>
              </a:spcAft>
              <a:buFont typeface="Arial" panose="020B0604020202020204" pitchFamily="34" charset="0"/>
              <a:buChar char="•"/>
            </a:pPr>
            <a:r>
              <a:rPr lang="en-AU" sz="1200" b="0" dirty="0">
                <a:cs typeface="Calibri"/>
              </a:rPr>
              <a:t>Responsible for </a:t>
            </a:r>
            <a:r>
              <a:rPr lang="en-AU" sz="1200" b="1" dirty="0">
                <a:cs typeface="Calibri"/>
              </a:rPr>
              <a:t>managing the levy funds</a:t>
            </a:r>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2988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t>Led by TPS Director</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t>Small team of 15</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a:t>Canberra</a:t>
            </a:r>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4869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343000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69224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r>
              <a:rPr lang="en-AU" sz="1200" b="0">
                <a:cs typeface="Calibri"/>
              </a:rPr>
              <a:t>An </a:t>
            </a:r>
            <a:r>
              <a:rPr lang="en-AU" sz="1200" b="1">
                <a:cs typeface="Calibri"/>
              </a:rPr>
              <a:t>annual tuition protection levy</a:t>
            </a:r>
            <a:r>
              <a:rPr lang="en-AU" sz="1200" b="0">
                <a:cs typeface="Calibri"/>
              </a:rPr>
              <a:t> collected from </a:t>
            </a:r>
            <a:r>
              <a:rPr lang="en-AU" sz="1200" b="1">
                <a:cs typeface="Calibri"/>
              </a:rPr>
              <a:t>international education providers</a:t>
            </a:r>
          </a:p>
          <a:p>
            <a:pPr marL="171450" indent="-171450">
              <a:lnSpc>
                <a:spcPct val="114000"/>
              </a:lnSpc>
              <a:spcBef>
                <a:spcPts val="0"/>
              </a:spcBef>
              <a:spcAft>
                <a:spcPts val="0"/>
              </a:spcAft>
              <a:buFont typeface="Arial" panose="020B0604020202020204" pitchFamily="34" charset="0"/>
              <a:buChar char="•"/>
            </a:pPr>
            <a:r>
              <a:rPr lang="en-AU" sz="1200">
                <a:cs typeface="Calibri"/>
              </a:rPr>
              <a:t>Paid into the </a:t>
            </a:r>
            <a:r>
              <a:rPr lang="en-AU" sz="1200" b="1">
                <a:cs typeface="Calibri"/>
              </a:rPr>
              <a:t>Overseas Students Tuition Fund (OSTF)</a:t>
            </a:r>
            <a:r>
              <a:rPr lang="en-AU" sz="1200">
                <a:cs typeface="Calibri"/>
              </a:rPr>
              <a:t> – a quarantined account </a:t>
            </a:r>
            <a:r>
              <a:rPr lang="en-AU" sz="1200" b="1">
                <a:cs typeface="Calibri"/>
              </a:rPr>
              <a:t>managed by the TPS Director</a:t>
            </a:r>
            <a:endParaRPr lang="en-AU" sz="1200" b="0">
              <a:cs typeface="Calibri"/>
            </a:endParaRPr>
          </a:p>
          <a:p>
            <a:pPr marL="171450" indent="-171450">
              <a:lnSpc>
                <a:spcPct val="114000"/>
              </a:lnSpc>
              <a:spcBef>
                <a:spcPts val="0"/>
              </a:spcBef>
              <a:spcAft>
                <a:spcPts val="0"/>
              </a:spcAft>
              <a:buFont typeface="Arial" panose="020B0604020202020204" pitchFamily="34" charset="0"/>
              <a:buChar char="•"/>
            </a:pPr>
            <a:r>
              <a:rPr lang="en-AU" sz="1200" b="1">
                <a:cs typeface="Calibri"/>
              </a:rPr>
              <a:t>Funds the student placement and refund activities of the TPS</a:t>
            </a:r>
            <a:r>
              <a:rPr lang="en-AU" sz="1200">
                <a:cs typeface="Calibri"/>
              </a:rPr>
              <a:t> following an international provider closure </a:t>
            </a:r>
            <a:r>
              <a:rPr lang="en-AU" sz="1200" b="1">
                <a:cs typeface="Calibri"/>
              </a:rPr>
              <a:t>and TPS operational costs</a:t>
            </a:r>
          </a:p>
          <a:p>
            <a:pPr marL="171450" indent="-171450">
              <a:lnSpc>
                <a:spcPct val="114000"/>
              </a:lnSpc>
              <a:spcBef>
                <a:spcPts val="0"/>
              </a:spcBef>
              <a:spcAft>
                <a:spcPts val="0"/>
              </a:spcAft>
              <a:buFont typeface="Arial" panose="020B0604020202020204" pitchFamily="34" charset="0"/>
              <a:buChar char="•"/>
            </a:pPr>
            <a:r>
              <a:rPr lang="en-AU" sz="1200" b="1">
                <a:cs typeface="Calibri"/>
              </a:rPr>
              <a:t>Levy calculation</a:t>
            </a:r>
            <a:r>
              <a:rPr lang="en-AU" sz="1200">
                <a:cs typeface="Calibri"/>
              </a:rPr>
              <a:t> based on a </a:t>
            </a:r>
            <a:r>
              <a:rPr lang="en-AU" sz="1200" b="1">
                <a:cs typeface="Calibri"/>
              </a:rPr>
              <a:t>provider’s size</a:t>
            </a:r>
            <a:r>
              <a:rPr lang="en-AU" sz="1200">
                <a:cs typeface="Calibri"/>
              </a:rPr>
              <a:t> (i.e. student enrolment numbers and tuition fee income) </a:t>
            </a:r>
            <a:r>
              <a:rPr lang="en-AU" sz="1200" b="1">
                <a:cs typeface="Calibri"/>
              </a:rPr>
              <a:t>and risk of closure</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latin typeface="+mn-lt"/>
              </a:rPr>
              <a:t>Providers operating in multiple sectors pay separate levies for each sector</a:t>
            </a:r>
          </a:p>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AU" sz="1200">
                <a:solidFill>
                  <a:schemeClr val="tx1"/>
                </a:solidFill>
                <a:latin typeface="+mn-lt"/>
              </a:rPr>
              <a:t>2022 International Levy waived as a COVID-19 pandemic relief measure</a:t>
            </a:r>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50543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hyperlink" Target="https://www.legislation.gov.au/C2012A0001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7C1B9B1-1449-1FBB-E348-10CE67DE97B6}"/>
              </a:ext>
            </a:extLst>
          </p:cNvPr>
          <p:cNvSpPr txBox="1">
            <a:spLocks noGrp="1"/>
          </p:cNvSpPr>
          <p:nvPr>
            <p:ph type="title" idx="4294967295"/>
          </p:nvPr>
        </p:nvSpPr>
        <p:spPr>
          <a:xfrm>
            <a:off x="432000" y="1368648"/>
            <a:ext cx="828000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tx1"/>
                </a:solidFill>
                <a:effectLst/>
                <a:uLnTx/>
                <a:uFillTx/>
                <a:latin typeface="+mn-lt"/>
                <a:ea typeface="+mn-ea"/>
                <a:cs typeface="+mn-cs"/>
              </a:rPr>
              <a:t>2025 International TPS Levy</a:t>
            </a:r>
            <a:endParaRPr kumimoji="0" lang="en-AU" sz="3200" b="1" i="0" u="none" strike="noStrike" kern="1200" cap="none" spc="0" normalizeH="0" baseline="0" noProof="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202B96A4-E002-361F-B792-2DE70E314250}"/>
              </a:ext>
            </a:extLst>
          </p:cNvPr>
          <p:cNvSpPr txBox="1">
            <a:spLocks/>
          </p:cNvSpPr>
          <p:nvPr/>
        </p:nvSpPr>
        <p:spPr>
          <a:xfrm>
            <a:off x="432000" y="1925146"/>
            <a:ext cx="8280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400" b="1">
                <a:latin typeface="+mn-lt"/>
                <a:ea typeface="+mn-ea"/>
                <a:cs typeface="+mn-cs"/>
              </a:rPr>
              <a:t>Sector Consultation on Draft Levy Settings</a:t>
            </a:r>
            <a:endParaRPr lang="en-AU" sz="2400" b="1">
              <a:latin typeface="+mn-lt"/>
              <a:ea typeface="Calibri"/>
              <a:cs typeface="Calibri"/>
            </a:endParaRPr>
          </a:p>
        </p:txBody>
      </p:sp>
      <p:sp>
        <p:nvSpPr>
          <p:cNvPr id="3" name="TextBox 2">
            <a:extLst>
              <a:ext uri="{FF2B5EF4-FFF2-40B4-BE49-F238E27FC236}">
                <a16:creationId xmlns:a16="http://schemas.microsoft.com/office/drawing/2014/main" id="{511F94E4-13B9-CA72-F118-DABE3E7DF5E7}"/>
              </a:ext>
            </a:extLst>
          </p:cNvPr>
          <p:cNvSpPr txBox="1"/>
          <p:nvPr/>
        </p:nvSpPr>
        <p:spPr>
          <a:xfrm>
            <a:off x="378000" y="3325154"/>
            <a:ext cx="8347950" cy="307777"/>
          </a:xfrm>
          <a:prstGeom prst="rect">
            <a:avLst/>
          </a:prstGeom>
          <a:noFill/>
        </p:spPr>
        <p:txBody>
          <a:bodyPr wrap="square" lIns="0" tIns="0" rIns="0" bIns="0" rtlCol="0" anchor="t">
            <a:spAutoFit/>
          </a:bodyPr>
          <a:lstStyle/>
          <a:p>
            <a:pPr>
              <a:spcAft>
                <a:spcPts val="1200"/>
              </a:spcAft>
            </a:pPr>
            <a:r>
              <a:rPr lang="en-AU" sz="1950" b="1"/>
              <a:t>Aug-Oct 2024</a:t>
            </a:r>
            <a:endParaRPr lang="en-AU" sz="1950" b="1">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6FB213ED-7AEC-9735-A7CC-075FDAE14241}"/>
              </a:ext>
            </a:extLst>
          </p:cNvPr>
          <p:cNvSpPr txBox="1"/>
          <p:nvPr/>
        </p:nvSpPr>
        <p:spPr>
          <a:xfrm>
            <a:off x="378000" y="3807750"/>
            <a:ext cx="8347950" cy="610424"/>
          </a:xfrm>
          <a:prstGeom prst="rect">
            <a:avLst/>
          </a:prstGeom>
          <a:noFill/>
        </p:spPr>
        <p:txBody>
          <a:bodyPr wrap="square" lIns="0" tIns="0" rIns="0" bIns="0" rtlCol="0" anchor="t">
            <a:spAutoFit/>
          </a:bodyPr>
          <a:lstStyle/>
          <a:p>
            <a:pPr>
              <a:spcAft>
                <a:spcPts val="200"/>
              </a:spcAft>
            </a:pPr>
            <a:r>
              <a:rPr lang="en-AU" sz="1950" b="1">
                <a:solidFill>
                  <a:schemeClr val="bg1"/>
                </a:solidFill>
                <a:cs typeface="Calibri" panose="020F0502020204030204"/>
              </a:rPr>
              <a:t>Melinda Hatton</a:t>
            </a:r>
            <a:endParaRPr lang="en-AU" sz="1950">
              <a:solidFill>
                <a:schemeClr val="bg1"/>
              </a:solidFill>
              <a:ea typeface="Calibri"/>
              <a:cs typeface="Calibri" panose="020F0502020204030204"/>
            </a:endParaRPr>
          </a:p>
          <a:p>
            <a:pPr>
              <a:spcAft>
                <a:spcPts val="600"/>
              </a:spcAft>
            </a:pPr>
            <a:r>
              <a:rPr lang="en-AU" b="1">
                <a:solidFill>
                  <a:schemeClr val="bg1"/>
                </a:solidFill>
              </a:rPr>
              <a:t>TPS Director</a:t>
            </a:r>
            <a:endParaRPr lang="en-AU" b="1">
              <a:solidFill>
                <a:schemeClr val="bg1"/>
              </a:solidFill>
              <a:highlight>
                <a:srgbClr val="FFFF00"/>
              </a:highlight>
              <a:cs typeface="Calibri"/>
            </a:endParaRPr>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081" y="2743199"/>
            <a:ext cx="6017423" cy="1909878"/>
          </a:xfrm>
          <a:prstGeom prst="rect">
            <a:avLst/>
          </a:prstGeom>
        </p:spPr>
      </p:pic>
      <p:grpSp>
        <p:nvGrpSpPr>
          <p:cNvPr id="11" name="Group 10">
            <a:extLst>
              <a:ext uri="{FF2B5EF4-FFF2-40B4-BE49-F238E27FC236}">
                <a16:creationId xmlns:a16="http://schemas.microsoft.com/office/drawing/2014/main" id="{A64C3E7E-D90A-4C6B-0045-C60DD17B339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1EE21D7F-C3F0-D31A-B2B5-A3A1033988D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4CA1BB86-CF7F-2DEB-D72E-C9589A930D8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53DC32AA-6265-E664-51EC-791AC23CDE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3585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TPS Levy </a:t>
            </a:r>
            <a:r>
              <a:rPr lang="en-AU" sz="2800" b="1">
                <a:latin typeface="+mn-lt"/>
                <a:ea typeface="+mn-ea"/>
                <a:cs typeface="+mn-cs"/>
              </a:rPr>
              <a:t>Setting</a:t>
            </a:r>
            <a:r>
              <a:rPr kumimoji="0" lang="en-AU" sz="2800" b="1" i="0" u="none" strike="noStrike" kern="1200" cap="none" spc="0" normalizeH="0" baseline="0" noProof="0">
                <a:ln>
                  <a:noFill/>
                </a:ln>
                <a:solidFill>
                  <a:schemeClr val="tx1"/>
                </a:solidFill>
                <a:effectLst/>
                <a:uLnTx/>
                <a:uFillTx/>
                <a:latin typeface="+mn-lt"/>
                <a:ea typeface="+mn-ea"/>
                <a:cs typeface="+mn-cs"/>
              </a:rPr>
              <a:t> Process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ECBC905C-D8BB-517A-17D0-6502ABA9F46C}"/>
              </a:ext>
            </a:extLst>
          </p:cNvPr>
          <p:cNvGraphicFramePr>
            <a:graphicFrameLocks noGrp="1"/>
          </p:cNvGraphicFramePr>
          <p:nvPr>
            <p:extLst>
              <p:ext uri="{D42A27DB-BD31-4B8C-83A1-F6EECF244321}">
                <p14:modId xmlns:p14="http://schemas.microsoft.com/office/powerpoint/2010/main" val="3938446128"/>
              </p:ext>
            </p:extLst>
          </p:nvPr>
        </p:nvGraphicFramePr>
        <p:xfrm>
          <a:off x="539551" y="1116000"/>
          <a:ext cx="8064000" cy="720000"/>
        </p:xfrm>
        <a:graphic>
          <a:graphicData uri="http://schemas.openxmlformats.org/drawingml/2006/table">
            <a:tbl>
              <a:tblPr firstRow="1" bandRow="1">
                <a:tableStyleId>{5C22544A-7EE6-4342-B048-85BDC9FD1C3A}</a:tableStyleId>
              </a:tblPr>
              <a:tblGrid>
                <a:gridCol w="1891016">
                  <a:extLst>
                    <a:ext uri="{9D8B030D-6E8A-4147-A177-3AD203B41FA5}">
                      <a16:colId xmlns:a16="http://schemas.microsoft.com/office/drawing/2014/main" val="2392229984"/>
                    </a:ext>
                  </a:extLst>
                </a:gridCol>
                <a:gridCol w="6172984">
                  <a:extLst>
                    <a:ext uri="{9D8B030D-6E8A-4147-A177-3AD203B41FA5}">
                      <a16:colId xmlns:a16="http://schemas.microsoft.com/office/drawing/2014/main" val="712106699"/>
                    </a:ext>
                  </a:extLst>
                </a:gridCol>
              </a:tblGrid>
              <a:tr h="720000">
                <a:tc>
                  <a:txBody>
                    <a:bodyPr/>
                    <a:lstStyle/>
                    <a:p>
                      <a:r>
                        <a:rPr lang="en-AU" sz="1800"/>
                        <a:t>7 August 2024</a:t>
                      </a:r>
                    </a:p>
                  </a:txBody>
                  <a:tcPr anchor="ct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b="1" dirty="0">
                          <a:solidFill>
                            <a:schemeClr val="tx1"/>
                          </a:solidFill>
                          <a:cs typeface="Calibri"/>
                        </a:rPr>
                        <a:t>TPS Advisory Board provided </a:t>
                      </a:r>
                      <a:r>
                        <a:rPr lang="en-AU" sz="1800" b="1" u="sng" dirty="0">
                          <a:solidFill>
                            <a:schemeClr val="tx1"/>
                          </a:solidFill>
                          <a:cs typeface="Calibri"/>
                        </a:rPr>
                        <a:t>draft</a:t>
                      </a:r>
                      <a:r>
                        <a:rPr lang="en-AU" sz="1800" b="1" dirty="0">
                          <a:solidFill>
                            <a:schemeClr val="tx1"/>
                          </a:solidFill>
                          <a:cs typeface="Calibri"/>
                        </a:rPr>
                        <a:t> advice to the TPS Director </a:t>
                      </a:r>
                      <a:r>
                        <a:rPr lang="en-AU" sz="1800" b="0" dirty="0">
                          <a:solidFill>
                            <a:schemeClr val="tx1"/>
                          </a:solidFill>
                          <a:cs typeface="Calibri"/>
                        </a:rPr>
                        <a:t>on the 2025 International Levy settings</a:t>
                      </a:r>
                    </a:p>
                  </a:txBody>
                  <a:tcPr anchor="ct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723CD310-B4F0-D301-76B9-00EAFDFB5AB0}"/>
              </a:ext>
            </a:extLst>
          </p:cNvPr>
          <p:cNvGraphicFramePr>
            <a:graphicFrameLocks noGrp="1"/>
          </p:cNvGraphicFramePr>
          <p:nvPr>
            <p:extLst>
              <p:ext uri="{D42A27DB-BD31-4B8C-83A1-F6EECF244321}">
                <p14:modId xmlns:p14="http://schemas.microsoft.com/office/powerpoint/2010/main" val="2732238437"/>
              </p:ext>
            </p:extLst>
          </p:nvPr>
        </p:nvGraphicFramePr>
        <p:xfrm>
          <a:off x="539551" y="2017113"/>
          <a:ext cx="8064000" cy="720000"/>
        </p:xfrm>
        <a:graphic>
          <a:graphicData uri="http://schemas.openxmlformats.org/drawingml/2006/table">
            <a:tbl>
              <a:tblPr firstRow="1" bandRow="1">
                <a:tableStyleId>{5C22544A-7EE6-4342-B048-85BDC9FD1C3A}</a:tableStyleId>
              </a:tblPr>
              <a:tblGrid>
                <a:gridCol w="1891117">
                  <a:extLst>
                    <a:ext uri="{9D8B030D-6E8A-4147-A177-3AD203B41FA5}">
                      <a16:colId xmlns:a16="http://schemas.microsoft.com/office/drawing/2014/main" val="2392229984"/>
                    </a:ext>
                  </a:extLst>
                </a:gridCol>
                <a:gridCol w="6172883">
                  <a:extLst>
                    <a:ext uri="{9D8B030D-6E8A-4147-A177-3AD203B41FA5}">
                      <a16:colId xmlns:a16="http://schemas.microsoft.com/office/drawing/2014/main" val="712106699"/>
                    </a:ext>
                  </a:extLst>
                </a:gridCol>
              </a:tblGrid>
              <a:tr h="720000">
                <a:tc>
                  <a:txBody>
                    <a:bodyPr/>
                    <a:lstStyle/>
                    <a:p>
                      <a:r>
                        <a:rPr lang="en-AU" sz="1800"/>
                        <a:t>Aug-Oct 2024</a:t>
                      </a:r>
                    </a:p>
                  </a:txBody>
                  <a:tcPr anchor="ctr">
                    <a:lnL w="12700" cmpd="sng">
                      <a:noFill/>
                    </a:lnL>
                    <a:lnR w="12700" cmpd="sng">
                      <a:noFill/>
                    </a:lnR>
                    <a:lnT w="28575" cap="flat" cmpd="sng" algn="ctr">
                      <a:solidFill>
                        <a:schemeClr val="accent4">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a:spcAft>
                          <a:spcPts val="2400"/>
                        </a:spcAft>
                      </a:pPr>
                      <a:r>
                        <a:rPr lang="en-AU" sz="1800" b="1" dirty="0">
                          <a:solidFill>
                            <a:schemeClr val="tx1"/>
                          </a:solidFill>
                          <a:cs typeface="Calibri"/>
                          <a:sym typeface="Wingdings" panose="05000000000000000000" pitchFamily="2" charset="2"/>
                        </a:rPr>
                        <a:t>TPS Director consults the sector </a:t>
                      </a:r>
                      <a:r>
                        <a:rPr lang="en-AU" sz="1800" b="0" dirty="0">
                          <a:solidFill>
                            <a:schemeClr val="tx1"/>
                          </a:solidFill>
                          <a:cs typeface="Calibri"/>
                          <a:sym typeface="Wingdings" panose="05000000000000000000" pitchFamily="2" charset="2"/>
                        </a:rPr>
                        <a:t>on the draft levy settings</a:t>
                      </a:r>
                      <a:endParaRPr lang="en-AU" sz="1800" b="0" dirty="0">
                        <a:solidFill>
                          <a:schemeClr val="tx1"/>
                        </a:solidFill>
                        <a:cs typeface="Calibri"/>
                      </a:endParaRPr>
                    </a:p>
                  </a:txBody>
                  <a:tcPr anchor="ctr">
                    <a:lnL w="12700" cmpd="sng">
                      <a:noFill/>
                    </a:lnL>
                    <a:lnR w="12700" cmpd="sng">
                      <a:noFill/>
                    </a:lnR>
                    <a:lnT w="28575" cap="flat" cmpd="sng" algn="ctr">
                      <a:solidFill>
                        <a:schemeClr val="accent4">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0D78A106-5C99-CB63-BF17-C051D0707CAD}"/>
              </a:ext>
            </a:extLst>
          </p:cNvPr>
          <p:cNvGraphicFramePr>
            <a:graphicFrameLocks noGrp="1"/>
          </p:cNvGraphicFramePr>
          <p:nvPr>
            <p:extLst>
              <p:ext uri="{D42A27DB-BD31-4B8C-83A1-F6EECF244321}">
                <p14:modId xmlns:p14="http://schemas.microsoft.com/office/powerpoint/2010/main" val="1492961044"/>
              </p:ext>
            </p:extLst>
          </p:nvPr>
        </p:nvGraphicFramePr>
        <p:xfrm>
          <a:off x="540000" y="2916000"/>
          <a:ext cx="8064000" cy="720000"/>
        </p:xfrm>
        <a:graphic>
          <a:graphicData uri="http://schemas.openxmlformats.org/drawingml/2006/table">
            <a:tbl>
              <a:tblPr firstRow="1" bandRow="1">
                <a:tableStyleId>{5C22544A-7EE6-4342-B048-85BDC9FD1C3A}</a:tableStyleId>
              </a:tblPr>
              <a:tblGrid>
                <a:gridCol w="1891016">
                  <a:extLst>
                    <a:ext uri="{9D8B030D-6E8A-4147-A177-3AD203B41FA5}">
                      <a16:colId xmlns:a16="http://schemas.microsoft.com/office/drawing/2014/main" val="2392229984"/>
                    </a:ext>
                  </a:extLst>
                </a:gridCol>
                <a:gridCol w="6172984">
                  <a:extLst>
                    <a:ext uri="{9D8B030D-6E8A-4147-A177-3AD203B41FA5}">
                      <a16:colId xmlns:a16="http://schemas.microsoft.com/office/drawing/2014/main" val="712106699"/>
                    </a:ext>
                  </a:extLst>
                </a:gridCol>
              </a:tblGrid>
              <a:tr h="720000">
                <a:tc>
                  <a:txBody>
                    <a:bodyPr/>
                    <a:lstStyle/>
                    <a:p>
                      <a:r>
                        <a:rPr lang="en-AU" sz="1800"/>
                        <a:t>16 October 2024</a:t>
                      </a:r>
                    </a:p>
                  </a:txBody>
                  <a:tcPr anchor="ctr">
                    <a:lnL w="12700" cmpd="sng">
                      <a:noFill/>
                    </a:lnL>
                    <a:lnR w="12700" cmpd="sng">
                      <a:noFill/>
                    </a:lnR>
                    <a:lnT w="28575" cap="flat" cmpd="sng" algn="ctr">
                      <a:solidFill>
                        <a:schemeClr val="accent5">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75000"/>
                      </a:schemeClr>
                    </a:solidFill>
                  </a:tcPr>
                </a:tc>
                <a:tc>
                  <a:txBody>
                    <a:bodyPr/>
                    <a:lstStyle/>
                    <a:p>
                      <a:pPr>
                        <a:spcAft>
                          <a:spcPts val="2400"/>
                        </a:spcAft>
                      </a:pPr>
                      <a:r>
                        <a:rPr lang="en-AU" sz="1800" b="1" dirty="0">
                          <a:solidFill>
                            <a:schemeClr val="tx1"/>
                          </a:solidFill>
                          <a:cs typeface="Calibri"/>
                        </a:rPr>
                        <a:t>TPS Advisory Board considers the sector’s feedback </a:t>
                      </a:r>
                      <a:r>
                        <a:rPr lang="en-AU" sz="1800" b="0" dirty="0">
                          <a:solidFill>
                            <a:schemeClr val="tx1"/>
                          </a:solidFill>
                          <a:cs typeface="Calibri"/>
                        </a:rPr>
                        <a:t>on the draft levy settings then </a:t>
                      </a:r>
                      <a:r>
                        <a:rPr lang="en-AU" sz="1800" b="1" dirty="0">
                          <a:solidFill>
                            <a:schemeClr val="tx1"/>
                          </a:solidFill>
                          <a:cs typeface="Calibri"/>
                        </a:rPr>
                        <a:t>provides </a:t>
                      </a:r>
                      <a:r>
                        <a:rPr lang="en-AU" sz="1800" b="1" u="sng" dirty="0">
                          <a:solidFill>
                            <a:schemeClr val="tx1"/>
                          </a:solidFill>
                          <a:cs typeface="Calibri"/>
                        </a:rPr>
                        <a:t>final</a:t>
                      </a:r>
                      <a:r>
                        <a:rPr lang="en-AU" sz="1800" b="1" dirty="0">
                          <a:solidFill>
                            <a:schemeClr val="tx1"/>
                          </a:solidFill>
                          <a:cs typeface="Calibri"/>
                        </a:rPr>
                        <a:t> advice to the TPS Director</a:t>
                      </a:r>
                    </a:p>
                  </a:txBody>
                  <a:tcPr anchor="ctr">
                    <a:lnL w="12700" cmpd="sng">
                      <a:noFill/>
                    </a:lnL>
                    <a:lnR w="12700" cmpd="sng">
                      <a:noFill/>
                    </a:lnR>
                    <a:lnT w="28575" cap="flat" cmpd="sng" algn="ctr">
                      <a:solidFill>
                        <a:schemeClr val="accent5">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F66F4E6F-BE38-D34D-0414-CA07C12445BA}"/>
              </a:ext>
            </a:extLst>
          </p:cNvPr>
          <p:cNvGraphicFramePr>
            <a:graphicFrameLocks noGrp="1"/>
          </p:cNvGraphicFramePr>
          <p:nvPr>
            <p:extLst>
              <p:ext uri="{D42A27DB-BD31-4B8C-83A1-F6EECF244321}">
                <p14:modId xmlns:p14="http://schemas.microsoft.com/office/powerpoint/2010/main" val="759137995"/>
              </p:ext>
            </p:extLst>
          </p:nvPr>
        </p:nvGraphicFramePr>
        <p:xfrm>
          <a:off x="540000" y="3816000"/>
          <a:ext cx="8064000" cy="720000"/>
        </p:xfrm>
        <a:graphic>
          <a:graphicData uri="http://schemas.openxmlformats.org/drawingml/2006/table">
            <a:tbl>
              <a:tblPr firstRow="1" bandRow="1">
                <a:tableStyleId>{5C22544A-7EE6-4342-B048-85BDC9FD1C3A}</a:tableStyleId>
              </a:tblPr>
              <a:tblGrid>
                <a:gridCol w="1891281">
                  <a:extLst>
                    <a:ext uri="{9D8B030D-6E8A-4147-A177-3AD203B41FA5}">
                      <a16:colId xmlns:a16="http://schemas.microsoft.com/office/drawing/2014/main" val="2392229984"/>
                    </a:ext>
                  </a:extLst>
                </a:gridCol>
                <a:gridCol w="6172719">
                  <a:extLst>
                    <a:ext uri="{9D8B030D-6E8A-4147-A177-3AD203B41FA5}">
                      <a16:colId xmlns:a16="http://schemas.microsoft.com/office/drawing/2014/main" val="712106699"/>
                    </a:ext>
                  </a:extLst>
                </a:gridCol>
              </a:tblGrid>
              <a:tr h="720000">
                <a:tc>
                  <a:txBody>
                    <a:bodyPr/>
                    <a:lstStyle/>
                    <a:p>
                      <a:r>
                        <a:rPr lang="en-AU" sz="1800"/>
                        <a:t>By 1 January 2025</a:t>
                      </a:r>
                    </a:p>
                  </a:txBody>
                  <a:tcPr anchor="ctr">
                    <a:lnL w="12700" cmpd="sng">
                      <a:noFill/>
                    </a:lnL>
                    <a:lnR w="12700" cmpd="sng">
                      <a:noFill/>
                    </a:lnR>
                    <a:lnT w="28575" cap="flat" cmpd="sng" algn="ctr">
                      <a:solidFill>
                        <a:schemeClr val="accent6">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spcAft>
                          <a:spcPts val="2400"/>
                        </a:spcAft>
                      </a:pPr>
                      <a:r>
                        <a:rPr lang="en-AU" sz="1800" b="1" dirty="0">
                          <a:solidFill>
                            <a:schemeClr val="tx1"/>
                          </a:solidFill>
                          <a:cs typeface="Calibri"/>
                        </a:rPr>
                        <a:t>2025 levy settings finalised </a:t>
                      </a:r>
                      <a:r>
                        <a:rPr lang="en-AU" sz="1800" b="0" dirty="0">
                          <a:solidFill>
                            <a:schemeClr val="tx1"/>
                          </a:solidFill>
                          <a:cs typeface="Calibri"/>
                        </a:rPr>
                        <a:t>in legislative instruments</a:t>
                      </a:r>
                    </a:p>
                  </a:txBody>
                  <a:tcPr anchor="ctr">
                    <a:lnL w="12700" cmpd="sng">
                      <a:noFill/>
                    </a:lnL>
                    <a:lnR w="12700" cmpd="sng">
                      <a:noFill/>
                    </a:lnR>
                    <a:lnT w="28575" cap="flat" cmpd="sng" algn="ctr">
                      <a:solidFill>
                        <a:schemeClr val="accent6">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97B382A0-8BC4-78FA-6B4E-590D3587DC7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0" name="Rectangle 9">
              <a:extLst>
                <a:ext uri="{FF2B5EF4-FFF2-40B4-BE49-F238E27FC236}">
                  <a16:creationId xmlns:a16="http://schemas.microsoft.com/office/drawing/2014/main" id="{4FD4587F-95BD-95A1-A390-0B41ED2B049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820001E-AB23-BD88-68B0-74D00AFC824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06CF31E1-F24F-4AED-F87F-C26C2219C2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9859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Advisory Board’s Advice on Levy Settings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8064896" cy="3221395"/>
          </a:xfrm>
          <a:prstGeom prst="rect">
            <a:avLst/>
          </a:prstGeom>
          <a:noFill/>
        </p:spPr>
        <p:txBody>
          <a:bodyPr wrap="square" lIns="0" tIns="0" rIns="0" bIns="0" rtlCol="0" anchor="t">
            <a:spAutoFit/>
          </a:bodyPr>
          <a:lstStyle/>
          <a:p>
            <a:pPr algn="l">
              <a:spcAft>
                <a:spcPts val="2000"/>
              </a:spcAft>
            </a:pPr>
            <a:r>
              <a:rPr lang="en-AU">
                <a:cs typeface="Calibri"/>
              </a:rPr>
              <a:t>When formulating its advice, the Board considers a range of factors including:</a:t>
            </a:r>
          </a:p>
          <a:p>
            <a:pPr marL="285750" indent="-285750" algn="l">
              <a:spcAft>
                <a:spcPts val="2000"/>
              </a:spcAft>
              <a:buFont typeface="Arial" panose="020B0604020202020204" pitchFamily="34" charset="0"/>
              <a:buChar char="•"/>
            </a:pPr>
            <a:r>
              <a:rPr lang="en-AU">
                <a:cs typeface="Calibri"/>
              </a:rPr>
              <a:t>The strategic risk environment</a:t>
            </a:r>
          </a:p>
          <a:p>
            <a:pPr marL="285750" indent="-285750" algn="l">
              <a:spcAft>
                <a:spcPts val="2000"/>
              </a:spcAft>
              <a:buFont typeface="Arial" panose="020B0604020202020204" pitchFamily="34" charset="0"/>
              <a:buChar char="•"/>
            </a:pPr>
            <a:r>
              <a:rPr lang="en-AU">
                <a:cs typeface="Calibri"/>
              </a:rPr>
              <a:t>Advice from the Australian Government Actuary (AGA)</a:t>
            </a:r>
          </a:p>
          <a:p>
            <a:pPr marL="285750" indent="-285750" algn="l">
              <a:spcAft>
                <a:spcPts val="2000"/>
              </a:spcAft>
              <a:buFont typeface="Arial" panose="020B0604020202020204" pitchFamily="34" charset="0"/>
              <a:buChar char="•"/>
            </a:pPr>
            <a:r>
              <a:rPr lang="en-AU">
                <a:cs typeface="Calibri"/>
              </a:rPr>
              <a:t>Views of the sector regulators, industry peak bodies and education providers</a:t>
            </a:r>
          </a:p>
          <a:p>
            <a:pPr marL="285750" indent="-285750" algn="l">
              <a:spcAft>
                <a:spcPts val="2000"/>
              </a:spcAft>
              <a:buFont typeface="Arial" panose="020B0604020202020204" pitchFamily="34" charset="0"/>
              <a:buChar char="•"/>
            </a:pPr>
            <a:r>
              <a:rPr lang="en-AU">
                <a:cs typeface="Calibri"/>
              </a:rPr>
              <a:t>The post-COVID operating environment</a:t>
            </a:r>
          </a:p>
          <a:p>
            <a:pPr marL="285750" indent="-285750" algn="l">
              <a:spcAft>
                <a:spcPts val="2000"/>
              </a:spcAft>
              <a:buFont typeface="Arial" panose="020B0604020202020204" pitchFamily="34" charset="0"/>
              <a:buChar char="•"/>
            </a:pPr>
            <a:r>
              <a:rPr lang="en-AU">
                <a:cs typeface="Calibri"/>
              </a:rPr>
              <a:t>The balance of the OSTF and the quantum of funds required for its long-term sustainability</a:t>
            </a:r>
          </a:p>
        </p:txBody>
      </p:sp>
      <p:grpSp>
        <p:nvGrpSpPr>
          <p:cNvPr id="2" name="Group 1">
            <a:extLst>
              <a:ext uri="{FF2B5EF4-FFF2-40B4-BE49-F238E27FC236}">
                <a16:creationId xmlns:a16="http://schemas.microsoft.com/office/drawing/2014/main" id="{DA5CE9A4-F274-2306-12BA-23F93757919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B014A173-D6B9-A9AC-5DF9-90813A98986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E6F17BC9-D01C-6F11-C586-A15DC9E744A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F5DD0DE0-E957-E5C0-2201-58E2469F23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9115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1EAB6-9443-CAFE-9764-994AA15A810C}"/>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Guiding Principles for Board’s Levy Setting Advice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2B927289-9D37-4DB4-9DDF-8CAE64C3AC15}"/>
              </a:ext>
            </a:extLst>
          </p:cNvPr>
          <p:cNvSpPr txBox="1"/>
          <p:nvPr/>
        </p:nvSpPr>
        <p:spPr>
          <a:xfrm>
            <a:off x="539552" y="1116000"/>
            <a:ext cx="8064000" cy="3375283"/>
          </a:xfrm>
          <a:prstGeom prst="rect">
            <a:avLst/>
          </a:prstGeom>
          <a:noFill/>
        </p:spPr>
        <p:txBody>
          <a:bodyPr wrap="square" lIns="0" tIns="0" rIns="0" bIns="0" rtlCol="0" anchor="t">
            <a:spAutoFit/>
          </a:bodyPr>
          <a:lstStyle/>
          <a:p>
            <a:pPr>
              <a:spcAft>
                <a:spcPts val="2800"/>
              </a:spcAft>
            </a:pPr>
            <a:r>
              <a:rPr lang="en-AU"/>
              <a:t>Advice should </a:t>
            </a:r>
            <a:r>
              <a:rPr lang="en-AU" b="1"/>
              <a:t>reflect the overall risk environment</a:t>
            </a:r>
            <a:endParaRPr lang="en-AU"/>
          </a:p>
          <a:p>
            <a:pPr>
              <a:spcAft>
                <a:spcPts val="2800"/>
              </a:spcAft>
            </a:pPr>
            <a:r>
              <a:rPr lang="en-AU"/>
              <a:t>The model for each levy should </a:t>
            </a:r>
            <a:r>
              <a:rPr lang="en-AU" b="1"/>
              <a:t>reflect gradual change</a:t>
            </a:r>
            <a:endParaRPr lang="en-AU"/>
          </a:p>
          <a:p>
            <a:pPr>
              <a:spcAft>
                <a:spcPts val="2800"/>
              </a:spcAft>
            </a:pPr>
            <a:r>
              <a:rPr lang="en-AU"/>
              <a:t>The model should be as </a:t>
            </a:r>
            <a:r>
              <a:rPr lang="en-AU" b="1"/>
              <a:t>simple and transparent </a:t>
            </a:r>
            <a:r>
              <a:rPr lang="en-AU"/>
              <a:t>as possible</a:t>
            </a:r>
          </a:p>
          <a:p>
            <a:pPr>
              <a:spcAft>
                <a:spcPts val="2800"/>
              </a:spcAft>
            </a:pPr>
            <a:r>
              <a:rPr lang="en-AU"/>
              <a:t>Risk premiums should provide </a:t>
            </a:r>
            <a:r>
              <a:rPr lang="en-AU" b="1"/>
              <a:t>incentives for education providers to adopt positive behaviours</a:t>
            </a:r>
          </a:p>
          <a:p>
            <a:pPr>
              <a:spcAft>
                <a:spcPts val="2800"/>
              </a:spcAft>
            </a:pPr>
            <a:r>
              <a:rPr lang="en-AU" b="1"/>
              <a:t>Additional imposts on industry, such as data collection, should be minimised </a:t>
            </a:r>
            <a:r>
              <a:rPr lang="en-AU"/>
              <a:t>as far as possible</a:t>
            </a:r>
          </a:p>
        </p:txBody>
      </p:sp>
      <p:grpSp>
        <p:nvGrpSpPr>
          <p:cNvPr id="2" name="Group 1">
            <a:extLst>
              <a:ext uri="{FF2B5EF4-FFF2-40B4-BE49-F238E27FC236}">
                <a16:creationId xmlns:a16="http://schemas.microsoft.com/office/drawing/2014/main" id="{EACF8558-4C60-2DD3-0E30-C730B993088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EB60A693-0145-AA48-C0FE-7E5581FA010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A2418331-E6B0-2A15-C8B4-963AEDFD8C6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142B050F-022E-C207-65FD-E421E4AA1E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1683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1EAB6-9443-CAFE-9764-994AA15A810C}"/>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Levy Framework</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2B927289-9D37-4DB4-9DDF-8CAE64C3AC15}"/>
              </a:ext>
            </a:extLst>
          </p:cNvPr>
          <p:cNvSpPr txBox="1"/>
          <p:nvPr/>
        </p:nvSpPr>
        <p:spPr>
          <a:xfrm>
            <a:off x="539552" y="1116000"/>
            <a:ext cx="8064000" cy="3375283"/>
          </a:xfrm>
          <a:prstGeom prst="rect">
            <a:avLst/>
          </a:prstGeom>
          <a:noFill/>
        </p:spPr>
        <p:txBody>
          <a:bodyPr wrap="square" lIns="0" tIns="0" rIns="0" bIns="0" rtlCol="0" anchor="t">
            <a:spAutoFit/>
          </a:bodyPr>
          <a:lstStyle/>
          <a:p>
            <a:pPr eaLnBrk="0" hangingPunct="0">
              <a:spcAft>
                <a:spcPts val="1800"/>
              </a:spcAft>
            </a:pPr>
            <a:r>
              <a:rPr lang="en-AU" dirty="0">
                <a:cs typeface="Arial" panose="020B0604020202020204" pitchFamily="34" charset="0"/>
                <a:sym typeface="Calibri" pitchFamily="34" charset="0"/>
              </a:rPr>
              <a:t>Developed by the Australian Government Actuary (AGA)</a:t>
            </a:r>
          </a:p>
          <a:p>
            <a:pPr eaLnBrk="0" hangingPunct="0">
              <a:spcAft>
                <a:spcPts val="1500"/>
              </a:spcAft>
            </a:pPr>
            <a:r>
              <a:rPr lang="en-AU" dirty="0">
                <a:cs typeface="Arial" panose="020B0604020202020204" pitchFamily="34" charset="0"/>
                <a:sym typeface="Calibri" pitchFamily="34" charset="0"/>
              </a:rPr>
              <a:t>Annual international levy settings are set through two legislative instruments:</a:t>
            </a:r>
          </a:p>
          <a:p>
            <a:pPr marL="468000" lvl="1" indent="-288000" eaLnBrk="0" hangingPunct="0">
              <a:spcAft>
                <a:spcPts val="1500"/>
              </a:spcAft>
              <a:buFont typeface="+mj-lt"/>
              <a:buAutoNum type="arabicPeriod"/>
            </a:pPr>
            <a:r>
              <a:rPr lang="en-AU" dirty="0">
                <a:cs typeface="Arial" panose="020B0604020202020204" pitchFamily="34" charset="0"/>
                <a:sym typeface="Calibri" pitchFamily="34" charset="0"/>
              </a:rPr>
              <a:t>one for the </a:t>
            </a:r>
            <a:r>
              <a:rPr lang="en-AU" u="sng" dirty="0">
                <a:cs typeface="Arial" panose="020B0604020202020204" pitchFamily="34" charset="0"/>
                <a:sym typeface="Calibri" pitchFamily="34" charset="0"/>
              </a:rPr>
              <a:t>administrative fee component</a:t>
            </a:r>
            <a:r>
              <a:rPr lang="en-AU" dirty="0">
                <a:cs typeface="Arial" panose="020B0604020202020204" pitchFamily="34" charset="0"/>
                <a:sym typeface="Calibri" pitchFamily="34" charset="0"/>
              </a:rPr>
              <a:t> and </a:t>
            </a:r>
            <a:r>
              <a:rPr lang="en-AU" u="sng" dirty="0">
                <a:cs typeface="Arial" panose="020B0604020202020204" pitchFamily="34" charset="0"/>
                <a:sym typeface="Calibri" pitchFamily="34" charset="0"/>
              </a:rPr>
              <a:t>base fee component</a:t>
            </a:r>
            <a:r>
              <a:rPr lang="en-AU" dirty="0">
                <a:cs typeface="Arial" panose="020B0604020202020204" pitchFamily="34" charset="0"/>
                <a:sym typeface="Calibri" pitchFamily="34" charset="0"/>
              </a:rPr>
              <a:t> (made by the Minister for Education)</a:t>
            </a:r>
          </a:p>
          <a:p>
            <a:pPr marL="468000" lvl="1" indent="-288000" eaLnBrk="0" hangingPunct="0">
              <a:spcAft>
                <a:spcPts val="1800"/>
              </a:spcAft>
              <a:buFont typeface="+mj-lt"/>
              <a:buAutoNum type="arabicPeriod"/>
            </a:pPr>
            <a:r>
              <a:rPr lang="en-AU" dirty="0">
                <a:cs typeface="Arial" panose="020B0604020202020204" pitchFamily="34" charset="0"/>
                <a:sym typeface="Calibri" pitchFamily="34" charset="0"/>
              </a:rPr>
              <a:t>one for the </a:t>
            </a:r>
            <a:r>
              <a:rPr lang="en-AU" u="sng" dirty="0">
                <a:cs typeface="Arial" panose="020B0604020202020204" pitchFamily="34" charset="0"/>
                <a:sym typeface="Calibri" pitchFamily="34" charset="0"/>
              </a:rPr>
              <a:t>risk rated premium component</a:t>
            </a:r>
            <a:r>
              <a:rPr lang="en-AU" dirty="0">
                <a:cs typeface="Arial" panose="020B0604020202020204" pitchFamily="34" charset="0"/>
                <a:sym typeface="Calibri" pitchFamily="34" charset="0"/>
              </a:rPr>
              <a:t> and </a:t>
            </a:r>
            <a:r>
              <a:rPr lang="en-AU" u="sng" dirty="0">
                <a:cs typeface="Arial" panose="020B0604020202020204" pitchFamily="34" charset="0"/>
                <a:sym typeface="Calibri" pitchFamily="34" charset="0"/>
              </a:rPr>
              <a:t>special tuition protection component</a:t>
            </a:r>
            <a:r>
              <a:rPr lang="en-AU" dirty="0">
                <a:cs typeface="Arial" panose="020B0604020202020204" pitchFamily="34" charset="0"/>
                <a:sym typeface="Calibri" pitchFamily="34" charset="0"/>
              </a:rPr>
              <a:t> (made by the TPS Director)</a:t>
            </a:r>
            <a:endParaRPr lang="en-AU" u="sng" dirty="0">
              <a:cs typeface="Arial" panose="020B0604020202020204" pitchFamily="34" charset="0"/>
              <a:sym typeface="Calibri" pitchFamily="34" charset="0"/>
            </a:endParaRPr>
          </a:p>
          <a:p>
            <a:pPr eaLnBrk="0" hangingPunct="0">
              <a:spcAft>
                <a:spcPts val="1800"/>
              </a:spcAft>
            </a:pPr>
            <a:r>
              <a:rPr lang="en-AU" dirty="0">
                <a:cs typeface="Calibri"/>
              </a:rPr>
              <a:t>Levy calculations based on an education provider’s size and risk of closure</a:t>
            </a:r>
          </a:p>
          <a:p>
            <a:pPr eaLnBrk="0" hangingPunct="0">
              <a:spcAft>
                <a:spcPts val="1800"/>
              </a:spcAft>
            </a:pPr>
            <a:r>
              <a:rPr lang="en-AU" dirty="0">
                <a:cs typeface="Arial" panose="020B0604020202020204" pitchFamily="34" charset="0"/>
                <a:sym typeface="Calibri" pitchFamily="34" charset="0"/>
              </a:rPr>
              <a:t>AGA provides advice on levy settings to ensure the arrangements are financially sound</a:t>
            </a:r>
          </a:p>
        </p:txBody>
      </p:sp>
      <p:grpSp>
        <p:nvGrpSpPr>
          <p:cNvPr id="2" name="Group 1">
            <a:extLst>
              <a:ext uri="{FF2B5EF4-FFF2-40B4-BE49-F238E27FC236}">
                <a16:creationId xmlns:a16="http://schemas.microsoft.com/office/drawing/2014/main" id="{EACF8558-4C60-2DD3-0E30-C730B993088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EB60A693-0145-AA48-C0FE-7E5581FA010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A2418331-E6B0-2A15-C8B4-963AEDFD8C6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142B050F-022E-C207-65FD-E421E4AA1E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30999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812-A655-E11E-612A-4CA21AE913C3}"/>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Legislative Authority</a:t>
            </a:r>
          </a:p>
        </p:txBody>
      </p:sp>
      <p:sp>
        <p:nvSpPr>
          <p:cNvPr id="4" name="TextBox 3">
            <a:extLst>
              <a:ext uri="{FF2B5EF4-FFF2-40B4-BE49-F238E27FC236}">
                <a16:creationId xmlns:a16="http://schemas.microsoft.com/office/drawing/2014/main" id="{59650BE4-BAAB-4D1E-3076-ACA3AE8E660D}"/>
              </a:ext>
            </a:extLst>
          </p:cNvPr>
          <p:cNvSpPr txBox="1"/>
          <p:nvPr/>
        </p:nvSpPr>
        <p:spPr>
          <a:xfrm>
            <a:off x="539551" y="1116000"/>
            <a:ext cx="8064000" cy="553998"/>
          </a:xfrm>
          <a:prstGeom prst="rect">
            <a:avLst/>
          </a:prstGeom>
          <a:noFill/>
        </p:spPr>
        <p:txBody>
          <a:bodyPr wrap="square" lIns="0" tIns="0" rIns="0" bIns="0" rtlCol="0" anchor="t">
            <a:spAutoFit/>
          </a:bodyPr>
          <a:lstStyle/>
          <a:p>
            <a:pPr algn="l">
              <a:spcAft>
                <a:spcPts val="2800"/>
              </a:spcAft>
            </a:pPr>
            <a:r>
              <a:rPr lang="en-US" altLang="zh-CN"/>
              <a:t>Education Services for Overseas Students (TPS Levies) Act 2012</a:t>
            </a:r>
            <a:br>
              <a:rPr lang="en-US" altLang="zh-CN"/>
            </a:br>
            <a:r>
              <a:rPr lang="en-US" altLang="zh-CN">
                <a:hlinkClick r:id="rId3"/>
              </a:rPr>
              <a:t>www.legislation.gov.au/C2012A00011</a:t>
            </a:r>
            <a:endParaRPr lang="en-US" altLang="zh-CN"/>
          </a:p>
        </p:txBody>
      </p:sp>
      <p:grpSp>
        <p:nvGrpSpPr>
          <p:cNvPr id="3" name="Group 2">
            <a:extLst>
              <a:ext uri="{FF2B5EF4-FFF2-40B4-BE49-F238E27FC236}">
                <a16:creationId xmlns:a16="http://schemas.microsoft.com/office/drawing/2014/main" id="{FFB1A125-047B-3375-579C-D95662D1FB5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A168F55A-12DA-0B9A-1CFD-3BAFE51EA1C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A0E58A39-8897-8270-AB5A-017F5713863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F0D53E57-D816-32ED-58E1-296875B239F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02365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International TPS Levy Collection Overview</a:t>
            </a:r>
          </a:p>
        </p:txBody>
      </p:sp>
      <p:grpSp>
        <p:nvGrpSpPr>
          <p:cNvPr id="2" name="Group 1">
            <a:extLst>
              <a:ext uri="{FF2B5EF4-FFF2-40B4-BE49-F238E27FC236}">
                <a16:creationId xmlns:a16="http://schemas.microsoft.com/office/drawing/2014/main" id="{2AD1F7EF-3740-9A34-0D0B-EBF82718D91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A36F13F4-6D1F-648D-47DC-4A575296F56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FA5B5CB5-9F77-4211-6AED-E314BFFADD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C2A625A6-AE49-C2CC-FBBC-AC20568DC7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94944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effectLst/>
                <a:uLnTx/>
                <a:uFillTx/>
                <a:latin typeface="+mn-lt"/>
                <a:ea typeface="+mn-ea"/>
                <a:cs typeface="+mn-cs"/>
              </a:rPr>
              <a:t>Overseas Students Tuition Fund (OSTF)</a:t>
            </a:r>
            <a:endParaRPr kumimoji="0" lang="en-AU" sz="2200" b="0" i="0" u="none" strike="noStrike" kern="1200" cap="none" spc="0" normalizeH="0" baseline="0" noProof="0">
              <a:ln>
                <a:noFill/>
              </a:ln>
              <a:effectLst/>
              <a:uLnTx/>
              <a:uFillTx/>
              <a:latin typeface="+mn-lt"/>
              <a:ea typeface="+mn-ea"/>
              <a:cs typeface="+mn-cs"/>
            </a:endParaRPr>
          </a:p>
        </p:txBody>
      </p:sp>
      <p:graphicFrame>
        <p:nvGraphicFramePr>
          <p:cNvPr id="3" name="Table 4">
            <a:extLst>
              <a:ext uri="{FF2B5EF4-FFF2-40B4-BE49-F238E27FC236}">
                <a16:creationId xmlns:a16="http://schemas.microsoft.com/office/drawing/2014/main" id="{C243C213-AE23-BFEE-1336-6E544B9499DF}"/>
              </a:ext>
            </a:extLst>
          </p:cNvPr>
          <p:cNvGraphicFramePr>
            <a:graphicFrameLocks noGrp="1"/>
          </p:cNvGraphicFramePr>
          <p:nvPr/>
        </p:nvGraphicFramePr>
        <p:xfrm>
          <a:off x="539551" y="3418217"/>
          <a:ext cx="8064000" cy="1229760"/>
        </p:xfrm>
        <a:graphic>
          <a:graphicData uri="http://schemas.openxmlformats.org/drawingml/2006/table">
            <a:tbl>
              <a:tblPr firstRow="1" bandRow="1">
                <a:tableStyleId>{5C22544A-7EE6-4342-B048-85BDC9FD1C3A}</a:tableStyleId>
              </a:tblPr>
              <a:tblGrid>
                <a:gridCol w="4032000">
                  <a:extLst>
                    <a:ext uri="{9D8B030D-6E8A-4147-A177-3AD203B41FA5}">
                      <a16:colId xmlns:a16="http://schemas.microsoft.com/office/drawing/2014/main" val="3698033848"/>
                    </a:ext>
                  </a:extLst>
                </a:gridCol>
                <a:gridCol w="4032000">
                  <a:extLst>
                    <a:ext uri="{9D8B030D-6E8A-4147-A177-3AD203B41FA5}">
                      <a16:colId xmlns:a16="http://schemas.microsoft.com/office/drawing/2014/main" val="1227897729"/>
                    </a:ext>
                  </a:extLst>
                </a:gridCol>
              </a:tblGrid>
              <a:tr h="35778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800"/>
                        <a:t>Target range</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800"/>
                        <a:t>Mid-point of target range</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432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Current</a:t>
                      </a:r>
                      <a:r>
                        <a:rPr lang="en-AU" sz="1700" b="0"/>
                        <a:t>: $35-60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700" b="1"/>
                        <a:t>Current</a:t>
                      </a:r>
                      <a:r>
                        <a:rPr lang="en-AU" sz="1700" b="0"/>
                        <a:t>: $47.5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432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2025 recommendation</a:t>
                      </a:r>
                      <a:r>
                        <a:rPr lang="en-AU" sz="1700" b="0"/>
                        <a:t>: $40-60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700" b="1" dirty="0"/>
                        <a:t>2025 recommendation</a:t>
                      </a:r>
                      <a:r>
                        <a:rPr lang="en-AU" sz="1700" b="0" dirty="0"/>
                        <a:t>: $50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908964471"/>
                  </a:ext>
                </a:extLst>
              </a:tr>
            </a:tbl>
          </a:graphicData>
        </a:graphic>
      </p:graphicFrame>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2239074"/>
          </a:xfrm>
          <a:prstGeom prst="rect">
            <a:avLst/>
          </a:prstGeom>
          <a:noFill/>
        </p:spPr>
        <p:txBody>
          <a:bodyPr wrap="square" lIns="0" tIns="0" rIns="0" bIns="0" rtlCol="0" anchor="t">
            <a:spAutoFit/>
          </a:bodyPr>
          <a:lstStyle/>
          <a:p>
            <a:pPr>
              <a:spcAft>
                <a:spcPts val="1500"/>
              </a:spcAft>
            </a:pPr>
            <a:r>
              <a:rPr lang="en-AU"/>
              <a:t>International TPS Levy paid into OSTF</a:t>
            </a:r>
          </a:p>
          <a:p>
            <a:pPr>
              <a:spcAft>
                <a:spcPts val="1500"/>
              </a:spcAft>
            </a:pPr>
            <a:r>
              <a:rPr lang="en-AU"/>
              <a:t>AGA recommends target range for OSTF to ensure sufficient funds are available for a large provider closure or multiple provider closures</a:t>
            </a:r>
          </a:p>
          <a:p>
            <a:pPr>
              <a:spcAft>
                <a:spcPts val="1500"/>
              </a:spcAft>
            </a:pPr>
            <a:r>
              <a:rPr lang="en-AU"/>
              <a:t>AGA recommends increasing 2025 target range due to increased international student population and higher forecasted closures than previous few years</a:t>
            </a:r>
          </a:p>
          <a:p>
            <a:pPr>
              <a:spcAft>
                <a:spcPts val="1500"/>
              </a:spcAft>
            </a:pPr>
            <a:r>
              <a:rPr lang="en-AU" b="1"/>
              <a:t>Balance</a:t>
            </a:r>
            <a:r>
              <a:rPr lang="en-AU"/>
              <a:t>: $47.8 million (30 June 2024)</a:t>
            </a:r>
            <a:endParaRPr lang="en-AU" b="1"/>
          </a:p>
        </p:txBody>
      </p:sp>
      <p:grpSp>
        <p:nvGrpSpPr>
          <p:cNvPr id="2" name="Group 1">
            <a:extLst>
              <a:ext uri="{FF2B5EF4-FFF2-40B4-BE49-F238E27FC236}">
                <a16:creationId xmlns:a16="http://schemas.microsoft.com/office/drawing/2014/main" id="{F59BD096-7B71-BD20-5AEE-26B0A658FC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881DD37F-9889-B274-B879-08C7818FF2E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5" name="Oval 4">
              <a:extLst>
                <a:ext uri="{FF2B5EF4-FFF2-40B4-BE49-F238E27FC236}">
                  <a16:creationId xmlns:a16="http://schemas.microsoft.com/office/drawing/2014/main" id="{9677AFB5-DA9F-A35A-AC79-4AD8C2C204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E16EAA11-6CF7-3032-F047-87CC7889E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053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078C9-E56A-49AA-B01F-350C3F12758E}"/>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Levy</a:t>
            </a:r>
            <a:r>
              <a:rPr lang="en-AU" sz="2800" b="1">
                <a:latin typeface="+mn-lt"/>
                <a:ea typeface="+mn-ea"/>
                <a:cs typeface="+mn-cs"/>
              </a:rPr>
              <a:t> </a:t>
            </a:r>
            <a:r>
              <a:rPr kumimoji="0" lang="en-AU" sz="2800" b="1" i="0" u="none" strike="noStrike" kern="1200" cap="none" spc="0" normalizeH="0" baseline="0" noProof="0">
                <a:ln>
                  <a:noFill/>
                </a:ln>
                <a:solidFill>
                  <a:schemeClr val="tx1"/>
                </a:solidFill>
                <a:effectLst/>
                <a:uLnTx/>
                <a:uFillTx/>
                <a:latin typeface="+mn-lt"/>
                <a:ea typeface="+mn-ea"/>
                <a:cs typeface="+mn-cs"/>
              </a:rPr>
              <a:t>Collection Overview 2023-24</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FBEB8ED4-1CB4-AB64-C678-A18230784EC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803FB061-B533-BE87-B324-D3DDC11C569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23AD80C7-F341-3DDA-99AA-D060384F4F5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D0BB6900-03AE-E499-0CC3-649AF63799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33" name="Picture 32">
            <a:extLst>
              <a:ext uri="{FF2B5EF4-FFF2-40B4-BE49-F238E27FC236}">
                <a16:creationId xmlns:a16="http://schemas.microsoft.com/office/drawing/2014/main" id="{F2FF5750-842C-6F9A-E602-6DC196F8573A}"/>
              </a:ext>
              <a:ext uri="{C183D7F6-B498-43B3-948B-1728B52AA6E4}">
                <adec:decorative xmlns:adec="http://schemas.microsoft.com/office/drawing/2017/decorative" val="1"/>
              </a:ext>
            </a:extLst>
          </p:cNvPr>
          <p:cNvPicPr>
            <a:picLocks noChangeAspect="1"/>
          </p:cNvPicPr>
          <p:nvPr/>
        </p:nvPicPr>
        <p:blipFill rotWithShape="1">
          <a:blip r:embed="rId5"/>
          <a:srcRect/>
          <a:stretch/>
        </p:blipFill>
        <p:spPr>
          <a:xfrm>
            <a:off x="917884" y="4460039"/>
            <a:ext cx="7452000" cy="180977"/>
          </a:xfrm>
          <a:prstGeom prst="rect">
            <a:avLst/>
          </a:prstGeom>
        </p:spPr>
      </p:pic>
      <p:pic>
        <p:nvPicPr>
          <p:cNvPr id="7" name="Picture 6" descr="A graph showing the number of providers levied for the 2024 International TPS Levy (1,476), the 2023 VSL Tuition Protection Levy (170), the 2023 HELP Tuition Protection Levy (93) and the 2023 Up-front Higher Education Tuition Protection Levy (137).">
            <a:extLst>
              <a:ext uri="{FF2B5EF4-FFF2-40B4-BE49-F238E27FC236}">
                <a16:creationId xmlns:a16="http://schemas.microsoft.com/office/drawing/2014/main" id="{53E86E46-B0C2-E84C-3560-E20CE2276C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000" y="1044000"/>
            <a:ext cx="3749076" cy="3350062"/>
          </a:xfrm>
          <a:prstGeom prst="rect">
            <a:avLst/>
          </a:prstGeom>
        </p:spPr>
      </p:pic>
      <p:pic>
        <p:nvPicPr>
          <p:cNvPr id="10" name="Picture 9" descr="A graph showing the total levy collected for the 2024 International TPS Levy ($4,326,275), the 2023 VSL Tuition Protection Levy ($1,296,532), the 2023 HELP Tuition Protection Levy ($3,174,844) and the 2023 Up-front Higher Education Tuition Protection Levy ($851,360).">
            <a:extLst>
              <a:ext uri="{FF2B5EF4-FFF2-40B4-BE49-F238E27FC236}">
                <a16:creationId xmlns:a16="http://schemas.microsoft.com/office/drawing/2014/main" id="{1C5B2A5C-4C19-86F7-22CE-A19582318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3884" y="1044000"/>
            <a:ext cx="3959668" cy="3350062"/>
          </a:xfrm>
          <a:prstGeom prst="rect">
            <a:avLst/>
          </a:prstGeom>
        </p:spPr>
      </p:pic>
    </p:spTree>
    <p:extLst>
      <p:ext uri="{BB962C8B-B14F-4D97-AF65-F5344CB8AC3E}">
        <p14:creationId xmlns:p14="http://schemas.microsoft.com/office/powerpoint/2010/main" val="35091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107200" cy="4154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700" b="1" i="0" u="none" strike="noStrike" kern="1200" cap="none" spc="0" normalizeH="0" baseline="0" noProof="0">
                <a:ln>
                  <a:noFill/>
                </a:ln>
                <a:solidFill>
                  <a:schemeClr val="tx1"/>
                </a:solidFill>
                <a:effectLst/>
                <a:uLnTx/>
                <a:uFillTx/>
                <a:latin typeface="+mn-lt"/>
                <a:ea typeface="+mn-ea"/>
                <a:cs typeface="+mn-cs"/>
              </a:rPr>
              <a:t>Average International Levy Amount per Provider 2013-24</a:t>
            </a:r>
          </a:p>
        </p:txBody>
      </p:sp>
      <p:grpSp>
        <p:nvGrpSpPr>
          <p:cNvPr id="2" name="Group 1">
            <a:extLst>
              <a:ext uri="{FF2B5EF4-FFF2-40B4-BE49-F238E27FC236}">
                <a16:creationId xmlns:a16="http://schemas.microsoft.com/office/drawing/2014/main" id="{D86906AA-6750-CFC1-2C75-F7292A3DE4F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ED833C94-A882-81E4-2F19-645259536AC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910C4272-E658-7F53-F3D6-D0A6B3ADD39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83DB14BE-A1C4-2FE1-8CB9-38A4DCABB66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10" name="Picture 9" descr="A graph showing the average International TPS Levy amount per provider from 2013 to 2024.">
            <a:extLst>
              <a:ext uri="{FF2B5EF4-FFF2-40B4-BE49-F238E27FC236}">
                <a16:creationId xmlns:a16="http://schemas.microsoft.com/office/drawing/2014/main" id="{33E8E34C-9145-A1B8-C2D4-235B675D5FB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0000" y="1115999"/>
            <a:ext cx="8064000" cy="3528478"/>
          </a:xfrm>
          <a:prstGeom prst="rect">
            <a:avLst/>
          </a:prstGeom>
        </p:spPr>
      </p:pic>
    </p:spTree>
    <p:extLst>
      <p:ext uri="{BB962C8B-B14F-4D97-AF65-F5344CB8AC3E}">
        <p14:creationId xmlns:p14="http://schemas.microsoft.com/office/powerpoint/2010/main" val="858344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2024 International TPS Levy: Late Payments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2723823"/>
          </a:xfrm>
          <a:prstGeom prst="rect">
            <a:avLst/>
          </a:prstGeom>
          <a:noFill/>
        </p:spPr>
        <p:txBody>
          <a:bodyPr wrap="square" lIns="0" tIns="0" rIns="0" bIns="0" rtlCol="0" anchor="t">
            <a:spAutoFit/>
          </a:bodyPr>
          <a:lstStyle/>
          <a:p>
            <a:pPr>
              <a:spcAft>
                <a:spcPts val="4200"/>
              </a:spcAft>
            </a:pPr>
            <a:r>
              <a:rPr lang="en-AU" b="1"/>
              <a:t>1,476</a:t>
            </a:r>
            <a:r>
              <a:rPr lang="en-AU"/>
              <a:t> providers invoiced</a:t>
            </a:r>
          </a:p>
          <a:p>
            <a:pPr>
              <a:spcAft>
                <a:spcPts val="4200"/>
              </a:spcAft>
            </a:pPr>
            <a:r>
              <a:rPr lang="en-AU" b="1"/>
              <a:t>179</a:t>
            </a:r>
            <a:r>
              <a:rPr lang="en-AU"/>
              <a:t> providers did not pay by the due date</a:t>
            </a:r>
            <a:endParaRPr lang="en-AU">
              <a:cs typeface="Calibri"/>
            </a:endParaRPr>
          </a:p>
          <a:p>
            <a:pPr>
              <a:spcAft>
                <a:spcPts val="4200"/>
              </a:spcAft>
            </a:pPr>
            <a:r>
              <a:rPr lang="en-AU"/>
              <a:t>Several notices were sent to providers acting as a reminder to pay the 2024 levy</a:t>
            </a:r>
          </a:p>
          <a:p>
            <a:pPr>
              <a:spcAft>
                <a:spcPts val="4200"/>
              </a:spcAft>
            </a:pPr>
            <a:r>
              <a:rPr lang="en-AU"/>
              <a:t>As of 5 August 2024, </a:t>
            </a:r>
            <a:r>
              <a:rPr lang="en-AU" b="1"/>
              <a:t>36</a:t>
            </a:r>
            <a:r>
              <a:rPr lang="en-AU"/>
              <a:t> providers still had outstanding payments, totalling </a:t>
            </a:r>
            <a:r>
              <a:rPr lang="en-AU" b="1"/>
              <a:t>$37,538.84</a:t>
            </a:r>
            <a:endParaRPr lang="en-AU" b="1">
              <a:cs typeface="Calibri"/>
            </a:endParaRPr>
          </a:p>
        </p:txBody>
      </p:sp>
      <p:grpSp>
        <p:nvGrpSpPr>
          <p:cNvPr id="6" name="Group 5">
            <a:extLst>
              <a:ext uri="{FF2B5EF4-FFF2-40B4-BE49-F238E27FC236}">
                <a16:creationId xmlns:a16="http://schemas.microsoft.com/office/drawing/2014/main" id="{2D9AC27A-2909-09FD-B85E-53EB94901CA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CE2816AE-8DC1-8E98-8898-A36DC558F10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EBE5EEFD-4D44-029B-BA55-082FF0E4132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08FAB2E3-C2EB-F948-348B-EEB224BECE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5776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3" y="2142083"/>
            <a:ext cx="2699243"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6" y="1034087"/>
            <a:ext cx="5004000" cy="3077766"/>
          </a:xfrm>
          <a:prstGeom prst="rect">
            <a:avLst/>
          </a:prstGeom>
          <a:noFill/>
        </p:spPr>
        <p:txBody>
          <a:bodyPr wrap="square" lIns="0" tIns="0" rIns="0" bIns="0" rtlCol="0" anchor="t">
            <a:spAutoFit/>
          </a:bodyPr>
          <a:lstStyle/>
          <a:p>
            <a:pPr>
              <a:spcAft>
                <a:spcPts val="2400"/>
              </a:spcAft>
            </a:pPr>
            <a:r>
              <a:rPr lang="en-AU" sz="2000">
                <a:solidFill>
                  <a:schemeClr val="bg1"/>
                </a:solidFill>
                <a:cs typeface="Calibri"/>
              </a:rPr>
              <a:t>Tuition Protection Service (TPS)</a:t>
            </a:r>
            <a:endParaRPr lang="en-AU" sz="2000">
              <a:solidFill>
                <a:schemeClr val="bg1"/>
              </a:solidFill>
            </a:endParaRPr>
          </a:p>
          <a:p>
            <a:pPr>
              <a:spcAft>
                <a:spcPts val="2400"/>
              </a:spcAft>
            </a:pPr>
            <a:r>
              <a:rPr lang="en-AU" sz="2000">
                <a:solidFill>
                  <a:schemeClr val="bg1"/>
                </a:solidFill>
                <a:cs typeface="Calibri"/>
              </a:rPr>
              <a:t>International TPS Levy setting process, guiding principles and legislation</a:t>
            </a:r>
          </a:p>
          <a:p>
            <a:pPr>
              <a:spcAft>
                <a:spcPts val="2400"/>
              </a:spcAft>
            </a:pPr>
            <a:r>
              <a:rPr lang="en-AU" sz="2000">
                <a:solidFill>
                  <a:schemeClr val="bg1"/>
                </a:solidFill>
                <a:ea typeface="Calibri"/>
                <a:cs typeface="Calibri"/>
              </a:rPr>
              <a:t>Levy collection overview</a:t>
            </a:r>
          </a:p>
          <a:p>
            <a:pPr>
              <a:spcAft>
                <a:spcPts val="2400"/>
              </a:spcAft>
            </a:pPr>
            <a:r>
              <a:rPr lang="en-AU" sz="2000">
                <a:solidFill>
                  <a:schemeClr val="bg1"/>
                </a:solidFill>
                <a:cs typeface="Calibri"/>
              </a:rPr>
              <a:t>Levy components and draft 2025 settings</a:t>
            </a:r>
            <a:endParaRPr lang="en-AU" sz="2000">
              <a:solidFill>
                <a:schemeClr val="bg1"/>
              </a:solidFill>
              <a:ea typeface="Calibri"/>
              <a:cs typeface="Calibri"/>
            </a:endParaRPr>
          </a:p>
          <a:p>
            <a:pPr>
              <a:spcAft>
                <a:spcPts val="2400"/>
              </a:spcAft>
            </a:pPr>
            <a:r>
              <a:rPr lang="en-AU" sz="2000">
                <a:solidFill>
                  <a:schemeClr val="bg1"/>
                </a:solidFill>
                <a:cs typeface="Calibri"/>
              </a:rPr>
              <a:t>2025 levy timeline and takeaways</a:t>
            </a:r>
          </a:p>
        </p:txBody>
      </p:sp>
      <p:grpSp>
        <p:nvGrpSpPr>
          <p:cNvPr id="2" name="Group 1">
            <a:extLst>
              <a:ext uri="{FF2B5EF4-FFF2-40B4-BE49-F238E27FC236}">
                <a16:creationId xmlns:a16="http://schemas.microsoft.com/office/drawing/2014/main" id="{AA5E2AE3-D5B3-A06E-557F-0F61F31633D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1F336F34-C87A-B524-7713-A20243A44C8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D7F0731C-5C49-08FC-CCCE-E77C2FF466D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BBD9A131-7C62-0B57-A8F2-6BC14B62A8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577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Late or Non-Payment of International TPS Levy</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493264"/>
          </a:xfrm>
          <a:prstGeom prst="rect">
            <a:avLst/>
          </a:prstGeom>
          <a:noFill/>
        </p:spPr>
        <p:txBody>
          <a:bodyPr wrap="square" lIns="0" tIns="0" rIns="0" bIns="0" rtlCol="0" anchor="t">
            <a:spAutoFit/>
          </a:bodyPr>
          <a:lstStyle/>
          <a:p>
            <a:pPr>
              <a:spcAft>
                <a:spcPts val="2400"/>
              </a:spcAft>
            </a:pPr>
            <a:r>
              <a:rPr lang="en-AU" dirty="0">
                <a:cs typeface="Calibri"/>
              </a:rPr>
              <a:t>The TPS is obligated to send </a:t>
            </a:r>
            <a:r>
              <a:rPr lang="en-AU" b="1" dirty="0">
                <a:cs typeface="Calibri"/>
              </a:rPr>
              <a:t>one reminder notice </a:t>
            </a:r>
            <a:r>
              <a:rPr lang="en-AU" dirty="0">
                <a:cs typeface="Calibri"/>
              </a:rPr>
              <a:t>to providers who have not paid their levy close to the due date. Providers have </a:t>
            </a:r>
            <a:r>
              <a:rPr lang="en-AU" b="1" dirty="0">
                <a:cs typeface="Calibri"/>
              </a:rPr>
              <a:t>seven days </a:t>
            </a:r>
            <a:r>
              <a:rPr lang="en-AU" dirty="0">
                <a:cs typeface="Calibri"/>
              </a:rPr>
              <a:t>to pay their levy after the reminder notice is given.</a:t>
            </a:r>
          </a:p>
          <a:p>
            <a:pPr>
              <a:spcAft>
                <a:spcPts val="2400"/>
              </a:spcAft>
            </a:pPr>
            <a:r>
              <a:rPr lang="en-AU" b="1" dirty="0">
                <a:cs typeface="Calibri"/>
              </a:rPr>
              <a:t>A provider’s registration will be automatically suspended if they fail to comply with the reminder notice</a:t>
            </a:r>
            <a:r>
              <a:rPr lang="en-AU" dirty="0">
                <a:cs typeface="Calibri"/>
              </a:rPr>
              <a:t> </a:t>
            </a:r>
            <a:r>
              <a:rPr lang="en-AU" dirty="0"/>
              <a:t>(s90 ESOS Act)</a:t>
            </a:r>
          </a:p>
          <a:p>
            <a:pPr>
              <a:spcAft>
                <a:spcPts val="2400"/>
              </a:spcAft>
            </a:pPr>
            <a:r>
              <a:rPr lang="en-AU" dirty="0">
                <a:cs typeface="Calibri"/>
              </a:rPr>
              <a:t>Providers that pay their levies after the due date will receive a </a:t>
            </a:r>
            <a:r>
              <a:rPr lang="en-AU" b="1" dirty="0">
                <a:cs typeface="Calibri"/>
              </a:rPr>
              <a:t>late payment penalty for the next three years’ levy risk rating calculation</a:t>
            </a:r>
          </a:p>
          <a:p>
            <a:pPr>
              <a:spcAft>
                <a:spcPts val="2400"/>
              </a:spcAft>
            </a:pPr>
            <a:r>
              <a:rPr lang="en-AU" dirty="0"/>
              <a:t>Levy invoices are sent to PEO contacts in PRISMS. </a:t>
            </a:r>
            <a:r>
              <a:rPr lang="en-AU" b="1" dirty="0"/>
              <a:t>Keep your contact information in PRISMS up to date. To update your PEO details, please contact your regulator.</a:t>
            </a:r>
            <a:endParaRPr lang="en-AU" dirty="0"/>
          </a:p>
        </p:txBody>
      </p:sp>
      <p:grpSp>
        <p:nvGrpSpPr>
          <p:cNvPr id="6" name="Group 5">
            <a:extLst>
              <a:ext uri="{FF2B5EF4-FFF2-40B4-BE49-F238E27FC236}">
                <a16:creationId xmlns:a16="http://schemas.microsoft.com/office/drawing/2014/main" id="{0E09F610-9CCA-B8D0-B921-A18BB8F31CB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82376228-57E4-5C33-D8A4-7C607FCF81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605611E-9396-F4CC-FF46-F35891AB34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CA9AC196-D590-8DC7-2757-24C2C2984D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228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2025 International TPS Levy Notices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2821285"/>
          </a:xfrm>
          <a:prstGeom prst="rect">
            <a:avLst/>
          </a:prstGeom>
          <a:noFill/>
        </p:spPr>
        <p:txBody>
          <a:bodyPr wrap="square" lIns="0" tIns="0" rIns="0" bIns="0" rtlCol="0" anchor="t">
            <a:spAutoFit/>
          </a:bodyPr>
          <a:lstStyle/>
          <a:p>
            <a:pPr>
              <a:spcAft>
                <a:spcPts val="2800"/>
              </a:spcAft>
            </a:pPr>
            <a:r>
              <a:rPr lang="en-AU" dirty="0"/>
              <a:t>You will receive the following notices about your 2025 levy:</a:t>
            </a:r>
          </a:p>
          <a:p>
            <a:pPr marL="285750" indent="-285750">
              <a:spcAft>
                <a:spcPts val="2800"/>
              </a:spcAft>
              <a:buFont typeface="Arial" panose="020B0604020202020204" pitchFamily="34" charset="0"/>
              <a:buChar char="•"/>
            </a:pPr>
            <a:r>
              <a:rPr lang="en-AU" dirty="0"/>
              <a:t>Early advice</a:t>
            </a:r>
          </a:p>
          <a:p>
            <a:pPr marL="285750" indent="-285750">
              <a:spcAft>
                <a:spcPts val="2800"/>
              </a:spcAft>
              <a:buFont typeface="Arial" panose="020B0604020202020204" pitchFamily="34" charset="0"/>
              <a:buChar char="•"/>
            </a:pPr>
            <a:r>
              <a:rPr lang="en-AU" dirty="0"/>
              <a:t>Request for Information (RFI)</a:t>
            </a:r>
          </a:p>
          <a:p>
            <a:pPr marL="285750" indent="-285750">
              <a:spcAft>
                <a:spcPts val="2800"/>
              </a:spcAft>
              <a:buFont typeface="Arial" panose="020B0604020202020204" pitchFamily="34" charset="0"/>
              <a:buChar char="•"/>
            </a:pPr>
            <a:r>
              <a:rPr lang="en-AU" dirty="0"/>
              <a:t>Invoice (with 28 days to pay)</a:t>
            </a:r>
          </a:p>
          <a:p>
            <a:pPr marL="285750" indent="-285750">
              <a:spcAft>
                <a:spcPts val="2400"/>
              </a:spcAft>
              <a:buFont typeface="Arial" panose="020B0604020202020204" pitchFamily="34" charset="0"/>
              <a:buChar char="•"/>
            </a:pPr>
            <a:r>
              <a:rPr lang="en-AU" dirty="0"/>
              <a:t>Reminder notice (if your payment has not been received on the due date)</a:t>
            </a:r>
          </a:p>
        </p:txBody>
      </p:sp>
      <p:grpSp>
        <p:nvGrpSpPr>
          <p:cNvPr id="6" name="Group 5">
            <a:extLst>
              <a:ext uri="{FF2B5EF4-FFF2-40B4-BE49-F238E27FC236}">
                <a16:creationId xmlns:a16="http://schemas.microsoft.com/office/drawing/2014/main" id="{2D9AC27A-2909-09FD-B85E-53EB94901CA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CE2816AE-8DC1-8E98-8898-A36DC558F10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EBE5EEFD-4D44-029B-BA55-082FF0E4132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08FAB2E3-C2EB-F948-348B-EEB224BECE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136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3">
            <a:extLst>
              <a:ext uri="{FF2B5EF4-FFF2-40B4-BE49-F238E27FC236}">
                <a16:creationId xmlns:a16="http://schemas.microsoft.com/office/drawing/2014/main" id="{C26352EB-17DA-F312-4370-9B889C24C48E}"/>
              </a:ext>
            </a:extLst>
          </p:cNvPr>
          <p:cNvSpPr txBox="1">
            <a:spLocks noGrp="1"/>
          </p:cNvSpPr>
          <p:nvPr>
            <p:ph type="title" idx="4294967295"/>
          </p:nvPr>
        </p:nvSpPr>
        <p:spPr>
          <a:xfrm>
            <a:off x="826488" y="2143244"/>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International TPS Levy</a:t>
            </a:r>
            <a:endParaRPr kumimoji="0" lang="en-AU" sz="2200" b="1" i="0" u="none" strike="noStrike" kern="1200" cap="none" spc="0" normalizeH="0" baseline="0" noProof="0">
              <a:ln>
                <a:noFill/>
              </a:ln>
              <a:solidFill>
                <a:schemeClr val="bg1"/>
              </a:solidFill>
              <a:effectLst/>
              <a:uLnTx/>
              <a:uFillTx/>
              <a:latin typeface="+mn-lt"/>
              <a:ea typeface="+mn-ea"/>
              <a:cs typeface="+mn-cs"/>
            </a:endParaRPr>
          </a:p>
        </p:txBody>
      </p:sp>
      <p:sp>
        <p:nvSpPr>
          <p:cNvPr id="5" name="Title 3">
            <a:extLst>
              <a:ext uri="{FF2B5EF4-FFF2-40B4-BE49-F238E27FC236}">
                <a16:creationId xmlns:a16="http://schemas.microsoft.com/office/drawing/2014/main" id="{61327675-BD60-8D7B-FCE8-529BEA2062A8}"/>
              </a:ext>
            </a:extLst>
          </p:cNvPr>
          <p:cNvSpPr txBox="1">
            <a:spLocks/>
          </p:cNvSpPr>
          <p:nvPr/>
        </p:nvSpPr>
        <p:spPr>
          <a:xfrm>
            <a:off x="826488" y="2574131"/>
            <a:ext cx="7707912" cy="338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200" b="1" i="0" u="none" strike="noStrike" kern="1200" cap="none" spc="0" normalizeH="0" baseline="0" noProof="0">
                <a:ln>
                  <a:noFill/>
                </a:ln>
                <a:solidFill>
                  <a:schemeClr val="bg1"/>
                </a:solidFill>
                <a:effectLst/>
                <a:uLnTx/>
                <a:uFillTx/>
                <a:latin typeface="+mn-lt"/>
                <a:ea typeface="+mn-ea"/>
                <a:cs typeface="+mn-cs"/>
              </a:rPr>
              <a:t>Levy components and draft 2025 settings</a:t>
            </a:r>
          </a:p>
        </p:txBody>
      </p:sp>
      <p:grpSp>
        <p:nvGrpSpPr>
          <p:cNvPr id="4" name="Group 3">
            <a:extLst>
              <a:ext uri="{FF2B5EF4-FFF2-40B4-BE49-F238E27FC236}">
                <a16:creationId xmlns:a16="http://schemas.microsoft.com/office/drawing/2014/main" id="{EF0C3A69-D396-CDAE-FF8E-5219AEA9020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6B4BEA24-0D11-BF25-61F5-5BC2A1BFA34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AC4F9C88-AF61-1431-9CE0-0D2F6A6D052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34EBA303-CADF-7CEB-5F7A-5D0CCC2A74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87357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TPS Levy Components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362474605"/>
              </p:ext>
            </p:extLst>
          </p:nvPr>
        </p:nvGraphicFramePr>
        <p:xfrm>
          <a:off x="539551" y="1116000"/>
          <a:ext cx="8064000" cy="3528000"/>
        </p:xfrm>
        <a:graphic>
          <a:graphicData uri="http://schemas.openxmlformats.org/drawingml/2006/table">
            <a:tbl>
              <a:tblPr firstRow="1" bandRow="1">
                <a:tableStyleId>{5C22544A-7EE6-4342-B048-85BDC9FD1C3A}</a:tableStyleId>
              </a:tblPr>
              <a:tblGrid>
                <a:gridCol w="1454349">
                  <a:extLst>
                    <a:ext uri="{9D8B030D-6E8A-4147-A177-3AD203B41FA5}">
                      <a16:colId xmlns:a16="http://schemas.microsoft.com/office/drawing/2014/main" val="3210531022"/>
                    </a:ext>
                  </a:extLst>
                </a:gridCol>
                <a:gridCol w="2679700">
                  <a:extLst>
                    <a:ext uri="{9D8B030D-6E8A-4147-A177-3AD203B41FA5}">
                      <a16:colId xmlns:a16="http://schemas.microsoft.com/office/drawing/2014/main" val="3698033848"/>
                    </a:ext>
                  </a:extLst>
                </a:gridCol>
                <a:gridCol w="3929951">
                  <a:extLst>
                    <a:ext uri="{9D8B030D-6E8A-4147-A177-3AD203B41FA5}">
                      <a16:colId xmlns:a16="http://schemas.microsoft.com/office/drawing/2014/main" val="1227897729"/>
                    </a:ext>
                  </a:extLst>
                </a:gridCol>
              </a:tblGrid>
              <a:tr h="396000">
                <a:tc>
                  <a:txBody>
                    <a:bodyPr/>
                    <a:lstStyle/>
                    <a:p>
                      <a:pPr algn="l"/>
                      <a:r>
                        <a:rPr lang="en-AU" sz="1800"/>
                        <a:t>Component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a:t>Key elements</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a:t>Purpose and authority</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91200">
                <a:tc>
                  <a:txBody>
                    <a:bodyPr/>
                    <a:lstStyle/>
                    <a:p>
                      <a:pPr algn="ctr">
                        <a:spcBef>
                          <a:spcPts val="200"/>
                        </a:spcBef>
                        <a:spcAft>
                          <a:spcPts val="200"/>
                        </a:spcAft>
                      </a:pPr>
                      <a:r>
                        <a:rPr lang="en-AU" sz="1600" b="1"/>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dirty="0"/>
                        <a:t>Designed to cover administrative costs</a:t>
                      </a:r>
                    </a:p>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dirty="0"/>
                        <a:t>Set by </a:t>
                      </a:r>
                      <a:r>
                        <a:rPr lang="en-AU" sz="1600" b="1" dirty="0"/>
                        <a:t>Minister for Education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691200">
                <a:tc>
                  <a:txBody>
                    <a:bodyPr/>
                    <a:lstStyle/>
                    <a:p>
                      <a:pPr algn="ctr">
                        <a:spcBef>
                          <a:spcPts val="200"/>
                        </a:spcBef>
                        <a:spcAft>
                          <a:spcPts val="200"/>
                        </a:spcAft>
                      </a:pPr>
                      <a:r>
                        <a:rPr lang="en-AU" sz="1600" b="1"/>
                        <a:t>Base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dirty="0"/>
                        <a:t>Maintains OSTF balance at a sustainable level</a:t>
                      </a:r>
                    </a:p>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dirty="0"/>
                        <a:t>Set by </a:t>
                      </a:r>
                      <a:r>
                        <a:rPr lang="en-AU" sz="1600" b="1" dirty="0"/>
                        <a:t>Minister for Education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908964471"/>
                  </a:ext>
                </a:extLst>
              </a:tr>
              <a:tr h="874800">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60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Considers</a:t>
                      </a:r>
                      <a:r>
                        <a:rPr lang="en-AU" sz="1600" b="1"/>
                        <a:t> 5 risk factors</a:t>
                      </a:r>
                      <a:r>
                        <a:rPr lang="en-AU" sz="1600" b="0"/>
                        <a:t> and overseas student tuition fees for previous year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a:t>Intended to reflect risk of provider closure</a:t>
                      </a:r>
                    </a:p>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a:t>Set by </a:t>
                      </a:r>
                      <a:r>
                        <a:rPr lang="en-AU" sz="1600" b="1"/>
                        <a:t>TPS Director</a:t>
                      </a:r>
                      <a:r>
                        <a:rPr lang="en-AU" sz="1600" b="0"/>
                        <a:t> with Board advice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202525482"/>
                  </a:ext>
                </a:extLst>
              </a:tr>
              <a:tr h="874800">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60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Percentage multiplied by overseas student tuition fees for previous year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dirty="0"/>
                        <a:t>Charged when OSTF is below target range</a:t>
                      </a:r>
                    </a:p>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dirty="0"/>
                        <a:t>Set by </a:t>
                      </a:r>
                      <a:r>
                        <a:rPr lang="en-AU" sz="1600" b="1" dirty="0"/>
                        <a:t>TPS Director</a:t>
                      </a:r>
                      <a:r>
                        <a:rPr lang="en-AU" sz="1600" b="0" dirty="0"/>
                        <a:t> with Board advice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452C411E-2A83-3767-10AF-6C714CD6B06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DD32D945-C5AC-84F7-CE5C-96F939E97D3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FAECA5B4-E466-5B79-B49C-9B17E563B9F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AF5BB270-421F-D8EB-97A7-ADC5D7C989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9569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2025 International TPS Levy Settings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3724760841"/>
              </p:ext>
            </p:extLst>
          </p:nvPr>
        </p:nvGraphicFramePr>
        <p:xfrm>
          <a:off x="539551" y="1116000"/>
          <a:ext cx="8064000" cy="2880000"/>
        </p:xfrm>
        <a:graphic>
          <a:graphicData uri="http://schemas.openxmlformats.org/drawingml/2006/table">
            <a:tbl>
              <a:tblPr firstRow="1" bandRow="1">
                <a:tableStyleId>{5C22544A-7EE6-4342-B048-85BDC9FD1C3A}</a:tableStyleId>
              </a:tblPr>
              <a:tblGrid>
                <a:gridCol w="2679137">
                  <a:extLst>
                    <a:ext uri="{9D8B030D-6E8A-4147-A177-3AD203B41FA5}">
                      <a16:colId xmlns:a16="http://schemas.microsoft.com/office/drawing/2014/main" val="3210531022"/>
                    </a:ext>
                  </a:extLst>
                </a:gridCol>
                <a:gridCol w="5384863">
                  <a:extLst>
                    <a:ext uri="{9D8B030D-6E8A-4147-A177-3AD203B41FA5}">
                      <a16:colId xmlns:a16="http://schemas.microsoft.com/office/drawing/2014/main" val="3698033848"/>
                    </a:ext>
                  </a:extLst>
                </a:gridCol>
              </a:tblGrid>
              <a:tr h="396000">
                <a:tc>
                  <a:txBody>
                    <a:bodyPr/>
                    <a:lstStyle/>
                    <a:p>
                      <a:pPr algn="l"/>
                      <a:r>
                        <a:rPr lang="en-AU" sz="1800"/>
                        <a:t>Component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a:t>Draft 2025 Settings</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702000">
                <a:tc>
                  <a:txBody>
                    <a:bodyPr/>
                    <a:lstStyle/>
                    <a:p>
                      <a:pPr algn="l">
                        <a:spcBef>
                          <a:spcPts val="200"/>
                        </a:spcBef>
                        <a:spcAft>
                          <a:spcPts val="200"/>
                        </a:spcAft>
                      </a:pPr>
                      <a:r>
                        <a:rPr lang="en-AU" sz="1700" b="1"/>
                        <a:t>Administrative fee</a:t>
                      </a:r>
                      <a:r>
                        <a:rPr lang="en-AU" sz="1700" b="1" baseline="30000"/>
                        <a: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$104.00</a:t>
                      </a:r>
                      <a:r>
                        <a:rPr lang="en-AU" sz="1700" b="0"/>
                        <a:t> per provider +</a:t>
                      </a:r>
                    </a:p>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$0.54</a:t>
                      </a:r>
                      <a:r>
                        <a:rPr lang="en-AU" sz="1700" b="0"/>
                        <a:t> per 2024 overseas student enrolment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702000">
                <a:tc>
                  <a:txBody>
                    <a:bodyPr/>
                    <a:lstStyle/>
                    <a:p>
                      <a:pPr algn="l">
                        <a:spcBef>
                          <a:spcPts val="200"/>
                        </a:spcBef>
                        <a:spcAft>
                          <a:spcPts val="200"/>
                        </a:spcAft>
                      </a:pPr>
                      <a:r>
                        <a:rPr lang="en-AU" sz="1700" b="1"/>
                        <a:t>Base fee</a:t>
                      </a:r>
                      <a:r>
                        <a:rPr lang="en-AU" sz="1700" b="1" baseline="30000"/>
                        <a:t>*</a:t>
                      </a:r>
                      <a:endParaRPr lang="en-AU" sz="1700" b="1"/>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$210.00</a:t>
                      </a:r>
                      <a:r>
                        <a:rPr lang="en-AU" sz="1700" b="0"/>
                        <a:t> per provider +</a:t>
                      </a:r>
                    </a:p>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$1.33</a:t>
                      </a:r>
                      <a:r>
                        <a:rPr lang="en-AU" sz="1700" b="0"/>
                        <a:t> per 2024 overseas student enrolment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908964471"/>
                  </a:ext>
                </a:extLst>
              </a:tr>
              <a:tr h="702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0"/>
                        <a:t>[</a:t>
                      </a:r>
                      <a:r>
                        <a:rPr lang="en-AU" sz="1700" b="1"/>
                        <a:t>0.05%</a:t>
                      </a:r>
                      <a:r>
                        <a:rPr lang="en-AU" sz="1700" b="0"/>
                        <a:t> x total risk factor value] x</a:t>
                      </a:r>
                    </a:p>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0"/>
                        <a:t>total 2024 overseas student tuition fees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202525482"/>
                  </a:ext>
                </a:extLst>
              </a:tr>
              <a:tr h="378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dirty="0"/>
                        <a:t>0%</a:t>
                      </a:r>
                      <a:r>
                        <a:rPr lang="en-AU" sz="1700" b="0" dirty="0"/>
                        <a:t> x total 2024 overseas student tuition fees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939883197"/>
                  </a:ext>
                </a:extLst>
              </a:tr>
            </a:tbl>
          </a:graphicData>
        </a:graphic>
      </p:graphicFrame>
      <p:grpSp>
        <p:nvGrpSpPr>
          <p:cNvPr id="6" name="Group 5">
            <a:extLst>
              <a:ext uri="{FF2B5EF4-FFF2-40B4-BE49-F238E27FC236}">
                <a16:creationId xmlns:a16="http://schemas.microsoft.com/office/drawing/2014/main" id="{9CF433F6-7373-7C28-A886-6799249215C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49AE6EDE-0CA1-DC98-8E74-7650E0317A8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5B28AE90-E6F1-464C-E00E-90EE1D01F4B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452FA77-9BC6-9C92-BFB5-E86025CAE6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2" name="TextBox 1">
            <a:extLst>
              <a:ext uri="{FF2B5EF4-FFF2-40B4-BE49-F238E27FC236}">
                <a16:creationId xmlns:a16="http://schemas.microsoft.com/office/drawing/2014/main" id="{F0B14F1E-0A0B-79EA-92B8-AFD992DF52AF}"/>
              </a:ext>
            </a:extLst>
          </p:cNvPr>
          <p:cNvSpPr txBox="1"/>
          <p:nvPr/>
        </p:nvSpPr>
        <p:spPr>
          <a:xfrm>
            <a:off x="539552" y="4090853"/>
            <a:ext cx="8064896" cy="543739"/>
          </a:xfrm>
          <a:prstGeom prst="rect">
            <a:avLst/>
          </a:prstGeom>
          <a:noFill/>
        </p:spPr>
        <p:txBody>
          <a:bodyPr wrap="square" lIns="0" tIns="0" rIns="0" bIns="0" rtlCol="0" anchor="t">
            <a:spAutoFit/>
          </a:bodyPr>
          <a:lstStyle/>
          <a:p>
            <a:pPr>
              <a:spcAft>
                <a:spcPts val="400"/>
              </a:spcAft>
            </a:pPr>
            <a:r>
              <a:rPr lang="en-AU" sz="1600" b="1"/>
              <a:t>*</a:t>
            </a:r>
            <a:r>
              <a:rPr lang="en-AU" sz="1600"/>
              <a:t>Administrative and base fee figures reflect 2024 values and </a:t>
            </a:r>
            <a:r>
              <a:rPr lang="en-AU" sz="1600" u="sng"/>
              <a:t>may</a:t>
            </a:r>
            <a:r>
              <a:rPr lang="en-AU" sz="1600"/>
              <a:t> be indexed to CPI for 2025</a:t>
            </a:r>
          </a:p>
          <a:p>
            <a:pPr>
              <a:spcAft>
                <a:spcPts val="400"/>
              </a:spcAft>
            </a:pPr>
            <a:r>
              <a:rPr lang="en-AU" sz="1600" b="1"/>
              <a:t>Note</a:t>
            </a:r>
            <a:r>
              <a:rPr lang="en-AU" sz="1600"/>
              <a:t>: 2025 levy calculated using student enrolment numbers and revenue for 2024 calendar year</a:t>
            </a:r>
          </a:p>
        </p:txBody>
      </p:sp>
    </p:spTree>
    <p:extLst>
      <p:ext uri="{BB962C8B-B14F-4D97-AF65-F5344CB8AC3E}">
        <p14:creationId xmlns:p14="http://schemas.microsoft.com/office/powerpoint/2010/main" val="148952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0" y="0"/>
            <a:ext cx="3852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60000" y="2142083"/>
            <a:ext cx="3132000"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bg1"/>
                </a:solidFill>
                <a:effectLst/>
                <a:uLnTx/>
                <a:uFillTx/>
                <a:latin typeface="+mn-lt"/>
                <a:ea typeface="+mn-ea"/>
                <a:cs typeface="+mn-cs"/>
              </a:rPr>
              <a:t>Risk rated premium component</a:t>
            </a:r>
            <a:endParaRPr kumimoji="0" lang="en-US" sz="2600" b="0" i="0" u="none" strike="noStrike" kern="1200" cap="none" spc="0" normalizeH="0" baseline="0" noProof="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212000" y="1249530"/>
            <a:ext cx="4572000" cy="2585323"/>
          </a:xfrm>
          <a:prstGeom prst="rect">
            <a:avLst/>
          </a:prstGeom>
          <a:noFill/>
        </p:spPr>
        <p:txBody>
          <a:bodyPr wrap="square" lIns="0" tIns="0" rIns="0" bIns="0" rtlCol="0" anchor="t">
            <a:spAutoFit/>
          </a:bodyPr>
          <a:lstStyle/>
          <a:p>
            <a:pPr>
              <a:spcAft>
                <a:spcPts val="3600"/>
              </a:spcAft>
            </a:pPr>
            <a:r>
              <a:rPr lang="en-AU">
                <a:cs typeface="Calibri"/>
              </a:rPr>
              <a:t>Considers 5 risk factors designed to reflect the risk of provider closure</a:t>
            </a:r>
          </a:p>
          <a:p>
            <a:pPr>
              <a:spcAft>
                <a:spcPts val="3600"/>
              </a:spcAft>
            </a:pPr>
            <a:r>
              <a:rPr lang="en-AU">
                <a:cs typeface="Calibri"/>
              </a:rPr>
              <a:t>Providers receive a risk factor value for each risk factor</a:t>
            </a:r>
          </a:p>
          <a:p>
            <a:pPr>
              <a:spcAft>
                <a:spcPts val="3600"/>
              </a:spcAft>
            </a:pPr>
            <a:r>
              <a:rPr lang="en-AU">
                <a:cs typeface="Calibri"/>
              </a:rPr>
              <a:t>Higher risk factor values indicate higher risk of closure</a:t>
            </a:r>
          </a:p>
        </p:txBody>
      </p:sp>
      <p:grpSp>
        <p:nvGrpSpPr>
          <p:cNvPr id="5" name="Group 4">
            <a:extLst>
              <a:ext uri="{FF2B5EF4-FFF2-40B4-BE49-F238E27FC236}">
                <a16:creationId xmlns:a16="http://schemas.microsoft.com/office/drawing/2014/main" id="{E12FEA79-EC10-C1E3-CAFF-42FEC60E02D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D4F0CF64-FF2C-10B0-BEEC-ADE8954BB7D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42995F2B-1E87-8514-CB99-937E67E26900}"/>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02013BA8-2FB5-EDC5-8914-68DD0E99A4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460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109406352"/>
              </p:ext>
            </p:extLst>
          </p:nvPr>
        </p:nvGraphicFramePr>
        <p:xfrm>
          <a:off x="539551" y="2300400"/>
          <a:ext cx="8064000" cy="630000"/>
        </p:xfrm>
        <a:graphic>
          <a:graphicData uri="http://schemas.openxmlformats.org/drawingml/2006/table">
            <a:tbl>
              <a:tblPr firstRow="1" bandRow="1">
                <a:tableStyleId>{5C22544A-7EE6-4342-B048-85BDC9FD1C3A}</a:tableStyleId>
              </a:tblPr>
              <a:tblGrid>
                <a:gridCol w="2628822">
                  <a:extLst>
                    <a:ext uri="{9D8B030D-6E8A-4147-A177-3AD203B41FA5}">
                      <a16:colId xmlns:a16="http://schemas.microsoft.com/office/drawing/2014/main" val="2392229984"/>
                    </a:ext>
                  </a:extLst>
                </a:gridCol>
                <a:gridCol w="5435178">
                  <a:extLst>
                    <a:ext uri="{9D8B030D-6E8A-4147-A177-3AD203B41FA5}">
                      <a16:colId xmlns:a16="http://schemas.microsoft.com/office/drawing/2014/main" val="712106699"/>
                    </a:ext>
                  </a:extLst>
                </a:gridCol>
              </a:tblGrid>
              <a:tr h="630000">
                <a:tc>
                  <a:txBody>
                    <a:bodyPr/>
                    <a:lstStyle/>
                    <a:p>
                      <a:r>
                        <a:rPr lang="en-AU" sz="1700"/>
                        <a:t>Volatility in Overseas Student Enrolments</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Higher risk of closure associated with extreme volatility in overseas student enrolments</a:t>
                      </a:r>
                      <a:endParaRPr lang="en-US" altLang="zh-CN" sz="1700" b="0" u="sng"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2160445119"/>
              </p:ext>
            </p:extLst>
          </p:nvPr>
        </p:nvGraphicFramePr>
        <p:xfrm>
          <a:off x="540000" y="1591200"/>
          <a:ext cx="8064000" cy="630000"/>
        </p:xfrm>
        <a:graphic>
          <a:graphicData uri="http://schemas.openxmlformats.org/drawingml/2006/table">
            <a:tbl>
              <a:tblPr firstRow="1" bandRow="1">
                <a:tableStyleId>{5C22544A-7EE6-4342-B048-85BDC9FD1C3A}</a:tableStyleId>
              </a:tblPr>
              <a:tblGrid>
                <a:gridCol w="2627098">
                  <a:extLst>
                    <a:ext uri="{9D8B030D-6E8A-4147-A177-3AD203B41FA5}">
                      <a16:colId xmlns:a16="http://schemas.microsoft.com/office/drawing/2014/main" val="2392229984"/>
                    </a:ext>
                  </a:extLst>
                </a:gridCol>
                <a:gridCol w="5436902">
                  <a:extLst>
                    <a:ext uri="{9D8B030D-6E8A-4147-A177-3AD203B41FA5}">
                      <a16:colId xmlns:a16="http://schemas.microsoft.com/office/drawing/2014/main" val="712106699"/>
                    </a:ext>
                  </a:extLst>
                </a:gridCol>
              </a:tblGrid>
              <a:tr h="630000">
                <a:tc>
                  <a:txBody>
                    <a:bodyPr/>
                    <a:lstStyle/>
                    <a:p>
                      <a:r>
                        <a:rPr lang="en-AU" sz="1700"/>
                        <a:t>Length of Operation</a:t>
                      </a:r>
                    </a:p>
                  </a:txBody>
                  <a:tcPr>
                    <a:lnL w="12700" cmpd="sng">
                      <a:noFill/>
                    </a:lnL>
                    <a:lnR w="12700" cmpd="sng">
                      <a:noFill/>
                    </a:lnR>
                    <a:lnT w="28575" cap="flat" cmpd="sng" algn="ctr">
                      <a:solidFill>
                        <a:srgbClr val="D47F0E"/>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47F0E"/>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Higher risk of closure associated with shorter length of operation</a:t>
                      </a:r>
                      <a:endParaRPr lang="en-US" altLang="zh-CN" sz="1700" b="0" kern="0" dirty="0">
                        <a:solidFill>
                          <a:schemeClr val="tx1"/>
                        </a:solidFill>
                        <a:highlight>
                          <a:srgbClr val="FFFF00"/>
                        </a:highlight>
                        <a:cs typeface="Arial" panose="020B0604020202020204" pitchFamily="34" charset="0"/>
                      </a:endParaRPr>
                    </a:p>
                  </a:txBody>
                  <a:tcPr>
                    <a:lnL w="12700" cmpd="sng">
                      <a:noFill/>
                    </a:lnL>
                    <a:lnR w="12700" cmpd="sng">
                      <a:noFill/>
                    </a:lnR>
                    <a:lnT w="28575" cap="flat" cmpd="sng" algn="ctr">
                      <a:solidFill>
                        <a:srgbClr val="D47F0E"/>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3808954701"/>
              </p:ext>
            </p:extLst>
          </p:nvPr>
        </p:nvGraphicFramePr>
        <p:xfrm>
          <a:off x="539551" y="1116000"/>
          <a:ext cx="8064000" cy="396000"/>
        </p:xfrm>
        <a:graphic>
          <a:graphicData uri="http://schemas.openxmlformats.org/drawingml/2006/table">
            <a:tbl>
              <a:tblPr firstRow="1" bandRow="1">
                <a:tableStyleId>{5C22544A-7EE6-4342-B048-85BDC9FD1C3A}</a:tableStyleId>
              </a:tblPr>
              <a:tblGrid>
                <a:gridCol w="2627244">
                  <a:extLst>
                    <a:ext uri="{9D8B030D-6E8A-4147-A177-3AD203B41FA5}">
                      <a16:colId xmlns:a16="http://schemas.microsoft.com/office/drawing/2014/main" val="2392229984"/>
                    </a:ext>
                  </a:extLst>
                </a:gridCol>
                <a:gridCol w="5436756">
                  <a:extLst>
                    <a:ext uri="{9D8B030D-6E8A-4147-A177-3AD203B41FA5}">
                      <a16:colId xmlns:a16="http://schemas.microsoft.com/office/drawing/2014/main" val="712106699"/>
                    </a:ext>
                  </a:extLst>
                </a:gridCol>
              </a:tblGrid>
              <a:tr h="396000">
                <a:tc>
                  <a:txBody>
                    <a:bodyPr/>
                    <a:lstStyle/>
                    <a:p>
                      <a:r>
                        <a:rPr lang="en-AU" sz="1700"/>
                        <a:t>Base Risk Factor</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AU" altLang="zh-CN" sz="1700" b="0" kern="0" dirty="0">
                          <a:solidFill>
                            <a:schemeClr val="tx1"/>
                          </a:solidFill>
                          <a:cs typeface="Arial"/>
                          <a:sym typeface="Calibri" pitchFamily="34" charset="0"/>
                        </a:rPr>
                        <a:t>Risk factor value of 1.0 applied for all providers</a:t>
                      </a: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2" name="Table 1">
            <a:extLst>
              <a:ext uri="{FF2B5EF4-FFF2-40B4-BE49-F238E27FC236}">
                <a16:creationId xmlns:a16="http://schemas.microsoft.com/office/drawing/2014/main" id="{1D67D9E8-537D-1873-8919-C66ED4754ED4}"/>
              </a:ext>
            </a:extLst>
          </p:cNvPr>
          <p:cNvGraphicFramePr>
            <a:graphicFrameLocks noGrp="1"/>
          </p:cNvGraphicFramePr>
          <p:nvPr>
            <p:extLst>
              <p:ext uri="{D42A27DB-BD31-4B8C-83A1-F6EECF244321}">
                <p14:modId xmlns:p14="http://schemas.microsoft.com/office/powerpoint/2010/main" val="533686976"/>
              </p:ext>
            </p:extLst>
          </p:nvPr>
        </p:nvGraphicFramePr>
        <p:xfrm>
          <a:off x="539122" y="3009600"/>
          <a:ext cx="8064616" cy="630000"/>
        </p:xfrm>
        <a:graphic>
          <a:graphicData uri="http://schemas.openxmlformats.org/drawingml/2006/table">
            <a:tbl>
              <a:tblPr firstRow="1" bandRow="1">
                <a:tableStyleId>{5C22544A-7EE6-4342-B048-85BDC9FD1C3A}</a:tableStyleId>
              </a:tblPr>
              <a:tblGrid>
                <a:gridCol w="2628000">
                  <a:extLst>
                    <a:ext uri="{9D8B030D-6E8A-4147-A177-3AD203B41FA5}">
                      <a16:colId xmlns:a16="http://schemas.microsoft.com/office/drawing/2014/main" val="2392229984"/>
                    </a:ext>
                  </a:extLst>
                </a:gridCol>
                <a:gridCol w="5436616">
                  <a:extLst>
                    <a:ext uri="{9D8B030D-6E8A-4147-A177-3AD203B41FA5}">
                      <a16:colId xmlns:a16="http://schemas.microsoft.com/office/drawing/2014/main" val="712106699"/>
                    </a:ext>
                  </a:extLst>
                </a:gridCol>
              </a:tblGrid>
              <a:tr h="630000">
                <a:tc>
                  <a:txBody>
                    <a:bodyPr/>
                    <a:lstStyle/>
                    <a:p>
                      <a:r>
                        <a:rPr lang="en-AU" sz="1700"/>
                        <a:t>Maximum Overseas Source Country Concentration</a:t>
                      </a:r>
                    </a:p>
                  </a:txBody>
                  <a:tcP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25000"/>
                      </a:schemeClr>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Higher risk of closure associated with heavy reliance on a single source country of overseas students</a:t>
                      </a:r>
                      <a:endParaRPr lang="en-US" altLang="zh-CN" sz="1700" b="0" u="sng"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FA503FC9-897C-8E32-2992-744BDE3140C4}"/>
              </a:ext>
            </a:extLst>
          </p:cNvPr>
          <p:cNvGraphicFramePr>
            <a:graphicFrameLocks noGrp="1"/>
          </p:cNvGraphicFramePr>
          <p:nvPr>
            <p:extLst>
              <p:ext uri="{D42A27DB-BD31-4B8C-83A1-F6EECF244321}">
                <p14:modId xmlns:p14="http://schemas.microsoft.com/office/powerpoint/2010/main" val="232981935"/>
              </p:ext>
            </p:extLst>
          </p:nvPr>
        </p:nvGraphicFramePr>
        <p:xfrm>
          <a:off x="538693" y="3718800"/>
          <a:ext cx="8065462" cy="868680"/>
        </p:xfrm>
        <a:graphic>
          <a:graphicData uri="http://schemas.openxmlformats.org/drawingml/2006/table">
            <a:tbl>
              <a:tblPr firstRow="1" bandRow="1">
                <a:tableStyleId>{5C22544A-7EE6-4342-B048-85BDC9FD1C3A}</a:tableStyleId>
              </a:tblPr>
              <a:tblGrid>
                <a:gridCol w="2628000">
                  <a:extLst>
                    <a:ext uri="{9D8B030D-6E8A-4147-A177-3AD203B41FA5}">
                      <a16:colId xmlns:a16="http://schemas.microsoft.com/office/drawing/2014/main" val="2392229984"/>
                    </a:ext>
                  </a:extLst>
                </a:gridCol>
                <a:gridCol w="5437462">
                  <a:extLst>
                    <a:ext uri="{9D8B030D-6E8A-4147-A177-3AD203B41FA5}">
                      <a16:colId xmlns:a16="http://schemas.microsoft.com/office/drawing/2014/main" val="712106699"/>
                    </a:ext>
                  </a:extLst>
                </a:gridCol>
              </a:tblGrid>
              <a:tr h="864000">
                <a:tc>
                  <a:txBody>
                    <a:bodyPr/>
                    <a:lstStyle/>
                    <a:p>
                      <a:r>
                        <a:rPr lang="en-AU" sz="1700"/>
                        <a:t>Non-Compliance and Registration Renewal</a:t>
                      </a:r>
                    </a:p>
                  </a:txBody>
                  <a:tcPr>
                    <a:lnL w="12700" cmpd="sng">
                      <a:noFill/>
                    </a:lnL>
                    <a:lnR w="12700" cmpd="sng">
                      <a:noFill/>
                    </a:lnR>
                    <a:lnT w="28575" cap="flat" cmpd="sng" algn="ctr">
                      <a:solidFill>
                        <a:srgbClr val="58094F"/>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8094F"/>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Penalty for late payment of the levy or CARC, having sanctions imposed for non-compliance, and/or shorter registration periods due to risk management concerns</a:t>
                      </a:r>
                      <a:r>
                        <a:rPr lang="en-US" altLang="zh-CN" sz="1700" b="0" u="none" kern="0" dirty="0">
                          <a:solidFill>
                            <a:schemeClr val="tx1"/>
                          </a:solidFill>
                          <a:ea typeface="宋体"/>
                          <a:cs typeface="Arial"/>
                          <a:sym typeface="Calibri" pitchFamily="34" charset="0"/>
                        </a:rPr>
                        <a:t> </a:t>
                      </a:r>
                    </a:p>
                  </a:txBody>
                  <a:tcPr>
                    <a:lnL w="12700" cmpd="sng">
                      <a:noFill/>
                    </a:lnL>
                    <a:lnR w="12700" cmpd="sng">
                      <a:noFill/>
                    </a:lnR>
                    <a:lnT w="28575" cap="flat" cmpd="sng" algn="ctr">
                      <a:solidFill>
                        <a:srgbClr val="58094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180469EB-79D0-33BC-995D-AF33E0CF578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8034EBD1-9158-6214-C663-4DAB4FA5209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44F17DC9-5F93-2107-E927-E66663083C5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08DBFE7-3D56-1E38-E0F2-1D4824AC36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0252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Volatility in Overseas Student Enrolments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447098"/>
          </a:xfrm>
          <a:prstGeom prst="rect">
            <a:avLst/>
          </a:prstGeom>
          <a:noFill/>
        </p:spPr>
        <p:txBody>
          <a:bodyPr wrap="square" lIns="0" tIns="0" rIns="0" bIns="0" rtlCol="0" anchor="t">
            <a:spAutoFit/>
          </a:bodyPr>
          <a:lstStyle/>
          <a:p>
            <a:pPr>
              <a:spcAft>
                <a:spcPts val="2400"/>
              </a:spcAft>
            </a:pPr>
            <a:r>
              <a:rPr lang="en-AU" dirty="0">
                <a:cs typeface="Calibri"/>
              </a:rPr>
              <a:t>Risk factor values for positive volatility (growth) in overseas student enrolments were temporarily waived in 2023 and 2024 to avoid penalising providers experiencing growth in student enrolments post-COVID</a:t>
            </a:r>
          </a:p>
          <a:p>
            <a:pPr>
              <a:spcAft>
                <a:spcPts val="2400"/>
              </a:spcAft>
            </a:pPr>
            <a:r>
              <a:rPr lang="en-AU" dirty="0">
                <a:cs typeface="Calibri"/>
              </a:rPr>
              <a:t>Board proposes the </a:t>
            </a:r>
            <a:r>
              <a:rPr lang="en-AU" b="1" dirty="0">
                <a:cs typeface="Calibri"/>
              </a:rPr>
              <a:t>positive volatility risk factor values</a:t>
            </a:r>
            <a:r>
              <a:rPr lang="en-AU" dirty="0">
                <a:cs typeface="Calibri"/>
              </a:rPr>
              <a:t> be </a:t>
            </a:r>
            <a:r>
              <a:rPr lang="en-AU" b="1" dirty="0">
                <a:cs typeface="Calibri"/>
              </a:rPr>
              <a:t>reinstated for 2025</a:t>
            </a:r>
            <a:r>
              <a:rPr lang="en-AU" dirty="0">
                <a:cs typeface="Calibri"/>
              </a:rPr>
              <a:t> to </a:t>
            </a:r>
            <a:br>
              <a:rPr lang="en-AU" dirty="0">
                <a:cs typeface="Calibri"/>
              </a:rPr>
            </a:br>
            <a:r>
              <a:rPr lang="en-AU" dirty="0">
                <a:cs typeface="Calibri"/>
              </a:rPr>
              <a:t>pre-pandemic levels</a:t>
            </a:r>
          </a:p>
          <a:p>
            <a:pPr>
              <a:spcAft>
                <a:spcPts val="2400"/>
              </a:spcAft>
            </a:pPr>
            <a:r>
              <a:rPr lang="en-AU" dirty="0">
                <a:cs typeface="Calibri"/>
              </a:rPr>
              <a:t>AGA analysis shows correlation between positive volatility and provider closures</a:t>
            </a:r>
          </a:p>
          <a:p>
            <a:pPr>
              <a:spcAft>
                <a:spcPts val="2400"/>
              </a:spcAft>
            </a:pPr>
            <a:r>
              <a:rPr lang="en-AU" dirty="0">
                <a:cs typeface="Calibri"/>
              </a:rPr>
              <a:t>Historically, periods of rapid growth can be followed by increased closures</a:t>
            </a:r>
          </a:p>
          <a:p>
            <a:pPr>
              <a:spcAft>
                <a:spcPts val="2400"/>
              </a:spcAft>
            </a:pPr>
            <a:r>
              <a:rPr lang="en-AU" dirty="0">
                <a:cs typeface="Calibri"/>
              </a:rPr>
              <a:t>4 closures in 2024 so far vs. 2 closures in 2023</a:t>
            </a:r>
          </a:p>
        </p:txBody>
      </p:sp>
      <p:grpSp>
        <p:nvGrpSpPr>
          <p:cNvPr id="6" name="Group 5">
            <a:extLst>
              <a:ext uri="{FF2B5EF4-FFF2-40B4-BE49-F238E27FC236}">
                <a16:creationId xmlns:a16="http://schemas.microsoft.com/office/drawing/2014/main" id="{4980C909-FDE4-BFCD-FDCB-D0932A5DD06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07D6290-128D-10EC-31EA-DF79A717BCF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1C680487-5C53-22F6-FBFC-F0EC54E3EA0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5037B61-9295-F5B4-5876-3A1EE1877F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6488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Formula</a:t>
            </a:r>
          </a:p>
        </p:txBody>
      </p:sp>
      <p:grpSp>
        <p:nvGrpSpPr>
          <p:cNvPr id="17" name="Group 16" descr="Risk rated premium component formula.">
            <a:extLst>
              <a:ext uri="{FF2B5EF4-FFF2-40B4-BE49-F238E27FC236}">
                <a16:creationId xmlns:a16="http://schemas.microsoft.com/office/drawing/2014/main" id="{46DE99C5-AF2E-D4F4-2104-92791D555298}"/>
              </a:ext>
            </a:extLst>
          </p:cNvPr>
          <p:cNvGrpSpPr/>
          <p:nvPr/>
        </p:nvGrpSpPr>
        <p:grpSpPr>
          <a:xfrm>
            <a:off x="558000" y="1134000"/>
            <a:ext cx="7653600" cy="792002"/>
            <a:chOff x="547200" y="1541550"/>
            <a:chExt cx="7653600" cy="792002"/>
          </a:xfrm>
        </p:grpSpPr>
        <p:sp>
          <p:nvSpPr>
            <p:cNvPr id="2" name="Right Bracket 1">
              <a:extLst>
                <a:ext uri="{FF2B5EF4-FFF2-40B4-BE49-F238E27FC236}">
                  <a16:creationId xmlns:a16="http://schemas.microsoft.com/office/drawing/2014/main" id="{13A8BE07-A16F-8B65-1BDB-AAD0F2CB1FDD}"/>
                </a:ext>
              </a:extLst>
            </p:cNvPr>
            <p:cNvSpPr/>
            <p:nvPr/>
          </p:nvSpPr>
          <p:spPr>
            <a:xfrm>
              <a:off x="5047200" y="1541550"/>
              <a:ext cx="126000" cy="792000"/>
            </a:xfrm>
            <a:prstGeom prst="righ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Left Bracket 6">
              <a:extLst>
                <a:ext uri="{FF2B5EF4-FFF2-40B4-BE49-F238E27FC236}">
                  <a16:creationId xmlns:a16="http://schemas.microsoft.com/office/drawing/2014/main" id="{3692E1A7-5CA7-7134-9A0E-8D2573FF67EC}"/>
                </a:ext>
              </a:extLst>
            </p:cNvPr>
            <p:cNvSpPr/>
            <p:nvPr/>
          </p:nvSpPr>
          <p:spPr>
            <a:xfrm>
              <a:off x="547200" y="1541552"/>
              <a:ext cx="126000" cy="792000"/>
            </a:xfrm>
            <a:prstGeom prst="lef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TextBox 7">
              <a:extLst>
                <a:ext uri="{FF2B5EF4-FFF2-40B4-BE49-F238E27FC236}">
                  <a16:creationId xmlns:a16="http://schemas.microsoft.com/office/drawing/2014/main" id="{BCFA4D93-65CC-C59C-120B-B4EAA5067FEA}"/>
                </a:ext>
              </a:extLst>
            </p:cNvPr>
            <p:cNvSpPr txBox="1"/>
            <p:nvPr/>
          </p:nvSpPr>
          <p:spPr>
            <a:xfrm>
              <a:off x="676800" y="1640483"/>
              <a:ext cx="1929600" cy="594137"/>
            </a:xfrm>
            <a:prstGeom prst="rect">
              <a:avLst/>
            </a:prstGeom>
            <a:noFill/>
          </p:spPr>
          <p:txBody>
            <a:bodyPr wrap="square" lIns="0" tIns="0" rIns="0" bIns="0" rtlCol="0" anchor="t">
              <a:spAutoFit/>
            </a:bodyPr>
            <a:lstStyle/>
            <a:p>
              <a:pPr algn="ctr">
                <a:lnSpc>
                  <a:spcPct val="110000"/>
                </a:lnSpc>
              </a:pPr>
              <a:r>
                <a:rPr lang="en-AU"/>
                <a:t>specified percentage for 2025</a:t>
              </a:r>
            </a:p>
          </p:txBody>
        </p:sp>
        <p:sp>
          <p:nvSpPr>
            <p:cNvPr id="10" name="TextBox 9">
              <a:extLst>
                <a:ext uri="{FF2B5EF4-FFF2-40B4-BE49-F238E27FC236}">
                  <a16:creationId xmlns:a16="http://schemas.microsoft.com/office/drawing/2014/main" id="{7D675865-1BF2-8DAD-104B-C80E049DB35A}"/>
                </a:ext>
              </a:extLst>
            </p:cNvPr>
            <p:cNvSpPr txBox="1"/>
            <p:nvPr/>
          </p:nvSpPr>
          <p:spPr>
            <a:xfrm>
              <a:off x="2750400" y="1799051"/>
              <a:ext cx="180000" cy="276999"/>
            </a:xfrm>
            <a:prstGeom prst="rect">
              <a:avLst/>
            </a:prstGeom>
            <a:noFill/>
          </p:spPr>
          <p:txBody>
            <a:bodyPr wrap="square" lIns="0" tIns="0" rIns="0" bIns="0" rtlCol="0" anchor="t">
              <a:spAutoFit/>
            </a:bodyPr>
            <a:lstStyle/>
            <a:p>
              <a:pPr algn="ctr"/>
              <a:r>
                <a:rPr lang="en-AU"/>
                <a:t>X</a:t>
              </a:r>
            </a:p>
          </p:txBody>
        </p:sp>
        <p:sp>
          <p:nvSpPr>
            <p:cNvPr id="11" name="TextBox 10">
              <a:extLst>
                <a:ext uri="{FF2B5EF4-FFF2-40B4-BE49-F238E27FC236}">
                  <a16:creationId xmlns:a16="http://schemas.microsoft.com/office/drawing/2014/main" id="{B520EBB5-9BC4-6013-2ABF-90A2398CD9EC}"/>
                </a:ext>
              </a:extLst>
            </p:cNvPr>
            <p:cNvSpPr txBox="1"/>
            <p:nvPr/>
          </p:nvSpPr>
          <p:spPr>
            <a:xfrm>
              <a:off x="3074400" y="1800750"/>
              <a:ext cx="1954800" cy="277200"/>
            </a:xfrm>
            <a:prstGeom prst="rect">
              <a:avLst/>
            </a:prstGeom>
            <a:noFill/>
          </p:spPr>
          <p:txBody>
            <a:bodyPr wrap="square" lIns="0" tIns="0" rIns="0" bIns="0" rtlCol="0" anchor="t">
              <a:spAutoFit/>
            </a:bodyPr>
            <a:lstStyle/>
            <a:p>
              <a:pPr algn="ctr"/>
              <a:r>
                <a:rPr lang="en-AU"/>
                <a:t>total risk factor value</a:t>
              </a:r>
            </a:p>
          </p:txBody>
        </p:sp>
        <p:sp>
          <p:nvSpPr>
            <p:cNvPr id="14" name="TextBox 13">
              <a:extLst>
                <a:ext uri="{FF2B5EF4-FFF2-40B4-BE49-F238E27FC236}">
                  <a16:creationId xmlns:a16="http://schemas.microsoft.com/office/drawing/2014/main" id="{208BCB61-FA14-76BD-C094-CF79DC3D3357}"/>
                </a:ext>
              </a:extLst>
            </p:cNvPr>
            <p:cNvSpPr txBox="1"/>
            <p:nvPr/>
          </p:nvSpPr>
          <p:spPr>
            <a:xfrm>
              <a:off x="5317200" y="1799051"/>
              <a:ext cx="180000" cy="276999"/>
            </a:xfrm>
            <a:prstGeom prst="rect">
              <a:avLst/>
            </a:prstGeom>
            <a:noFill/>
          </p:spPr>
          <p:txBody>
            <a:bodyPr wrap="square" lIns="0" tIns="0" rIns="0" bIns="0" rtlCol="0" anchor="t">
              <a:spAutoFit/>
            </a:bodyPr>
            <a:lstStyle/>
            <a:p>
              <a:pPr algn="ctr"/>
              <a:r>
                <a:rPr lang="en-AU"/>
                <a:t>X</a:t>
              </a:r>
            </a:p>
          </p:txBody>
        </p:sp>
        <p:sp>
          <p:nvSpPr>
            <p:cNvPr id="15" name="TextBox 14">
              <a:extLst>
                <a:ext uri="{FF2B5EF4-FFF2-40B4-BE49-F238E27FC236}">
                  <a16:creationId xmlns:a16="http://schemas.microsoft.com/office/drawing/2014/main" id="{973EBC38-B2B4-3936-722E-78A5B7ED3EDA}"/>
                </a:ext>
              </a:extLst>
            </p:cNvPr>
            <p:cNvSpPr txBox="1"/>
            <p:nvPr/>
          </p:nvSpPr>
          <p:spPr>
            <a:xfrm>
              <a:off x="5641200" y="1640483"/>
              <a:ext cx="2559600" cy="594137"/>
            </a:xfrm>
            <a:prstGeom prst="rect">
              <a:avLst/>
            </a:prstGeom>
            <a:noFill/>
          </p:spPr>
          <p:txBody>
            <a:bodyPr wrap="square" lIns="0" tIns="0" rIns="0" bIns="0" rtlCol="0" anchor="t">
              <a:spAutoFit/>
            </a:bodyPr>
            <a:lstStyle/>
            <a:p>
              <a:pPr algn="ctr">
                <a:lnSpc>
                  <a:spcPct val="110000"/>
                </a:lnSpc>
              </a:pPr>
              <a:r>
                <a:rPr lang="en-AU" dirty="0"/>
                <a:t>provider’s overseas student tuition fees for 2024</a:t>
              </a:r>
            </a:p>
          </p:txBody>
        </p:sp>
      </p:grpSp>
      <p:sp>
        <p:nvSpPr>
          <p:cNvPr id="18" name="TextBox 17">
            <a:extLst>
              <a:ext uri="{FF2B5EF4-FFF2-40B4-BE49-F238E27FC236}">
                <a16:creationId xmlns:a16="http://schemas.microsoft.com/office/drawing/2014/main" id="{475CC85F-D889-9511-CBCA-AAC206191E7C}"/>
              </a:ext>
            </a:extLst>
          </p:cNvPr>
          <p:cNvSpPr txBox="1"/>
          <p:nvPr/>
        </p:nvSpPr>
        <p:spPr>
          <a:xfrm>
            <a:off x="540000" y="2465571"/>
            <a:ext cx="8100000" cy="276999"/>
          </a:xfrm>
          <a:prstGeom prst="rect">
            <a:avLst/>
          </a:prstGeom>
          <a:noFill/>
        </p:spPr>
        <p:txBody>
          <a:bodyPr wrap="square" lIns="0" tIns="0" rIns="0" bIns="0" rtlCol="0" anchor="t">
            <a:spAutoFit/>
          </a:bodyPr>
          <a:lstStyle/>
          <a:p>
            <a:pPr>
              <a:spcAft>
                <a:spcPts val="2200"/>
              </a:spcAft>
            </a:pPr>
            <a:r>
              <a:rPr lang="en-AU"/>
              <a:t>Specified percentage for 2025: </a:t>
            </a:r>
            <a:r>
              <a:rPr lang="en-AU" b="1"/>
              <a:t>0.05%</a:t>
            </a:r>
            <a:endParaRPr lang="en-AU"/>
          </a:p>
        </p:txBody>
      </p:sp>
      <p:grpSp>
        <p:nvGrpSpPr>
          <p:cNvPr id="19" name="Group 18">
            <a:extLst>
              <a:ext uri="{FF2B5EF4-FFF2-40B4-BE49-F238E27FC236}">
                <a16:creationId xmlns:a16="http://schemas.microsoft.com/office/drawing/2014/main" id="{708FCB0E-73D9-1F79-C82F-57075DB2916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0" name="Rectangle 19">
              <a:extLst>
                <a:ext uri="{FF2B5EF4-FFF2-40B4-BE49-F238E27FC236}">
                  <a16:creationId xmlns:a16="http://schemas.microsoft.com/office/drawing/2014/main" id="{91996D5F-1743-EA14-379E-BFC1B9603D1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1E8B81A9-7F4F-5C06-D53E-38A3C5BCF0D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90A81D87-F0DE-602F-3345-D91F09C701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5823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Risk rated premium component formula.">
            <a:extLst>
              <a:ext uri="{FF2B5EF4-FFF2-40B4-BE49-F238E27FC236}">
                <a16:creationId xmlns:a16="http://schemas.microsoft.com/office/drawing/2014/main" id="{C40C7AFD-769F-7718-1C82-A808170EE055}"/>
              </a:ext>
            </a:extLst>
          </p:cNvPr>
          <p:cNvGrpSpPr/>
          <p:nvPr/>
        </p:nvGrpSpPr>
        <p:grpSpPr>
          <a:xfrm>
            <a:off x="558000" y="1134000"/>
            <a:ext cx="7653600" cy="792002"/>
            <a:chOff x="547200" y="1541550"/>
            <a:chExt cx="7653600" cy="792002"/>
          </a:xfrm>
        </p:grpSpPr>
        <p:sp>
          <p:nvSpPr>
            <p:cNvPr id="4" name="Right Bracket 3">
              <a:extLst>
                <a:ext uri="{FF2B5EF4-FFF2-40B4-BE49-F238E27FC236}">
                  <a16:creationId xmlns:a16="http://schemas.microsoft.com/office/drawing/2014/main" id="{D6A68E71-554A-51F2-D2CF-9C83B4258F7E}"/>
                </a:ext>
              </a:extLst>
            </p:cNvPr>
            <p:cNvSpPr/>
            <p:nvPr/>
          </p:nvSpPr>
          <p:spPr>
            <a:xfrm>
              <a:off x="5047200" y="1541550"/>
              <a:ext cx="126000" cy="792000"/>
            </a:xfrm>
            <a:prstGeom prst="righ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9" name="Left Bracket 8">
              <a:extLst>
                <a:ext uri="{FF2B5EF4-FFF2-40B4-BE49-F238E27FC236}">
                  <a16:creationId xmlns:a16="http://schemas.microsoft.com/office/drawing/2014/main" id="{689D86A4-F1AB-B3F8-3DEB-E55DE71B6F15}"/>
                </a:ext>
              </a:extLst>
            </p:cNvPr>
            <p:cNvSpPr/>
            <p:nvPr/>
          </p:nvSpPr>
          <p:spPr>
            <a:xfrm>
              <a:off x="547200" y="1541552"/>
              <a:ext cx="126000" cy="792000"/>
            </a:xfrm>
            <a:prstGeom prst="lef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 name="TextBox 9">
              <a:extLst>
                <a:ext uri="{FF2B5EF4-FFF2-40B4-BE49-F238E27FC236}">
                  <a16:creationId xmlns:a16="http://schemas.microsoft.com/office/drawing/2014/main" id="{0AB76873-F714-810F-7E23-F7C81F94196F}"/>
                </a:ext>
              </a:extLst>
            </p:cNvPr>
            <p:cNvSpPr txBox="1"/>
            <p:nvPr/>
          </p:nvSpPr>
          <p:spPr>
            <a:xfrm>
              <a:off x="676800" y="1640483"/>
              <a:ext cx="1929600" cy="594137"/>
            </a:xfrm>
            <a:prstGeom prst="rect">
              <a:avLst/>
            </a:prstGeom>
            <a:noFill/>
          </p:spPr>
          <p:txBody>
            <a:bodyPr wrap="square" lIns="0" tIns="0" rIns="0" bIns="0" rtlCol="0" anchor="t">
              <a:spAutoFit/>
            </a:bodyPr>
            <a:lstStyle/>
            <a:p>
              <a:pPr algn="ctr">
                <a:lnSpc>
                  <a:spcPct val="110000"/>
                </a:lnSpc>
              </a:pPr>
              <a:r>
                <a:rPr lang="en-AU"/>
                <a:t>specified percentage for 2025</a:t>
              </a:r>
            </a:p>
          </p:txBody>
        </p:sp>
        <p:sp>
          <p:nvSpPr>
            <p:cNvPr id="11" name="TextBox 10">
              <a:extLst>
                <a:ext uri="{FF2B5EF4-FFF2-40B4-BE49-F238E27FC236}">
                  <a16:creationId xmlns:a16="http://schemas.microsoft.com/office/drawing/2014/main" id="{ED2EDAEB-DC53-08AC-0DB9-BF00F4789340}"/>
                </a:ext>
              </a:extLst>
            </p:cNvPr>
            <p:cNvSpPr txBox="1"/>
            <p:nvPr/>
          </p:nvSpPr>
          <p:spPr>
            <a:xfrm>
              <a:off x="2750400" y="1799051"/>
              <a:ext cx="180000" cy="276999"/>
            </a:xfrm>
            <a:prstGeom prst="rect">
              <a:avLst/>
            </a:prstGeom>
            <a:noFill/>
          </p:spPr>
          <p:txBody>
            <a:bodyPr wrap="square" lIns="0" tIns="0" rIns="0" bIns="0" rtlCol="0" anchor="t">
              <a:spAutoFit/>
            </a:bodyPr>
            <a:lstStyle/>
            <a:p>
              <a:pPr algn="ctr"/>
              <a:r>
                <a:rPr lang="en-AU"/>
                <a:t>X</a:t>
              </a:r>
            </a:p>
          </p:txBody>
        </p:sp>
        <p:sp>
          <p:nvSpPr>
            <p:cNvPr id="12" name="TextBox 11">
              <a:extLst>
                <a:ext uri="{FF2B5EF4-FFF2-40B4-BE49-F238E27FC236}">
                  <a16:creationId xmlns:a16="http://schemas.microsoft.com/office/drawing/2014/main" id="{FAA58E43-5A08-1343-BAF5-00F84B7BD63A}"/>
                </a:ext>
              </a:extLst>
            </p:cNvPr>
            <p:cNvSpPr txBox="1"/>
            <p:nvPr/>
          </p:nvSpPr>
          <p:spPr>
            <a:xfrm>
              <a:off x="3074400" y="1800750"/>
              <a:ext cx="1954800" cy="277200"/>
            </a:xfrm>
            <a:prstGeom prst="rect">
              <a:avLst/>
            </a:prstGeom>
            <a:noFill/>
          </p:spPr>
          <p:txBody>
            <a:bodyPr wrap="square" lIns="0" tIns="0" rIns="0" bIns="0" rtlCol="0" anchor="t">
              <a:spAutoFit/>
            </a:bodyPr>
            <a:lstStyle/>
            <a:p>
              <a:pPr algn="ctr"/>
              <a:r>
                <a:rPr lang="en-AU"/>
                <a:t>total risk factor value</a:t>
              </a:r>
            </a:p>
          </p:txBody>
        </p:sp>
        <p:sp>
          <p:nvSpPr>
            <p:cNvPr id="13" name="TextBox 12">
              <a:extLst>
                <a:ext uri="{FF2B5EF4-FFF2-40B4-BE49-F238E27FC236}">
                  <a16:creationId xmlns:a16="http://schemas.microsoft.com/office/drawing/2014/main" id="{1F5B5B12-FE6D-21D3-254A-10BC8600A357}"/>
                </a:ext>
              </a:extLst>
            </p:cNvPr>
            <p:cNvSpPr txBox="1"/>
            <p:nvPr/>
          </p:nvSpPr>
          <p:spPr>
            <a:xfrm>
              <a:off x="5317200" y="1799051"/>
              <a:ext cx="180000" cy="276999"/>
            </a:xfrm>
            <a:prstGeom prst="rect">
              <a:avLst/>
            </a:prstGeom>
            <a:noFill/>
          </p:spPr>
          <p:txBody>
            <a:bodyPr wrap="square" lIns="0" tIns="0" rIns="0" bIns="0" rtlCol="0" anchor="t">
              <a:spAutoFit/>
            </a:bodyPr>
            <a:lstStyle/>
            <a:p>
              <a:pPr algn="ctr"/>
              <a:r>
                <a:rPr lang="en-AU"/>
                <a:t>X</a:t>
              </a:r>
            </a:p>
          </p:txBody>
        </p:sp>
        <p:sp>
          <p:nvSpPr>
            <p:cNvPr id="14" name="TextBox 13">
              <a:extLst>
                <a:ext uri="{FF2B5EF4-FFF2-40B4-BE49-F238E27FC236}">
                  <a16:creationId xmlns:a16="http://schemas.microsoft.com/office/drawing/2014/main" id="{0A3C0002-4614-3E34-DBDD-57133959E41A}"/>
                </a:ext>
              </a:extLst>
            </p:cNvPr>
            <p:cNvSpPr txBox="1"/>
            <p:nvPr/>
          </p:nvSpPr>
          <p:spPr>
            <a:xfrm>
              <a:off x="5641200" y="1640483"/>
              <a:ext cx="2559600" cy="594137"/>
            </a:xfrm>
            <a:prstGeom prst="rect">
              <a:avLst/>
            </a:prstGeom>
            <a:noFill/>
          </p:spPr>
          <p:txBody>
            <a:bodyPr wrap="square" lIns="0" tIns="0" rIns="0" bIns="0" rtlCol="0" anchor="t">
              <a:spAutoFit/>
            </a:bodyPr>
            <a:lstStyle/>
            <a:p>
              <a:pPr algn="ctr">
                <a:lnSpc>
                  <a:spcPct val="110000"/>
                </a:lnSpc>
              </a:pPr>
              <a:r>
                <a:rPr lang="en-AU"/>
                <a:t>provider’s overseas student tuition fees for 2024</a:t>
              </a:r>
            </a:p>
          </p:txBody>
        </p:sp>
      </p:grpSp>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a:t>
            </a:r>
            <a:r>
              <a:rPr kumimoji="0" lang="en-AU" sz="2800" b="1" i="0" u="none" strike="noStrike" kern="1200" cap="none" spc="0" normalizeH="0" baseline="0" noProof="0">
                <a:ln>
                  <a:noFill/>
                </a:ln>
                <a:solidFill>
                  <a:schemeClr val="accent3">
                    <a:lumMod val="75000"/>
                  </a:schemeClr>
                </a:solidFill>
                <a:effectLst/>
                <a:uLnTx/>
                <a:uFillTx/>
                <a:latin typeface="+mn-lt"/>
                <a:ea typeface="+mn-ea"/>
                <a:cs typeface="+mn-cs"/>
              </a:rPr>
              <a:t>High risk</a:t>
            </a:r>
            <a:r>
              <a:rPr kumimoji="0" lang="en-AU" sz="2800" b="1" i="0" u="none" strike="noStrike" kern="1200" cap="none" spc="0" normalizeH="0" baseline="0" noProof="0">
                <a:ln>
                  <a:noFill/>
                </a:ln>
                <a:solidFill>
                  <a:schemeClr val="tx1"/>
                </a:solidFill>
                <a:effectLst/>
                <a:uLnTx/>
                <a:uFillTx/>
                <a:latin typeface="+mn-lt"/>
                <a:ea typeface="+mn-ea"/>
                <a:cs typeface="+mn-cs"/>
              </a:rPr>
              <a:t> example</a:t>
            </a:r>
          </a:p>
        </p:txBody>
      </p:sp>
      <p:sp>
        <p:nvSpPr>
          <p:cNvPr id="16" name="Rectangle 15">
            <a:extLst>
              <a:ext uri="{FF2B5EF4-FFF2-40B4-BE49-F238E27FC236}">
                <a16:creationId xmlns:a16="http://schemas.microsoft.com/office/drawing/2014/main" id="{2A42F612-0880-C0B3-D6E9-117A97BAFE01}"/>
              </a:ext>
            </a:extLst>
          </p:cNvPr>
          <p:cNvSpPr/>
          <p:nvPr/>
        </p:nvSpPr>
        <p:spPr>
          <a:xfrm>
            <a:off x="669600" y="1216800"/>
            <a:ext cx="19656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rPr>
              <a:t>0.05%</a:t>
            </a:r>
          </a:p>
        </p:txBody>
      </p:sp>
      <p:sp>
        <p:nvSpPr>
          <p:cNvPr id="18" name="Rectangle 17">
            <a:extLst>
              <a:ext uri="{FF2B5EF4-FFF2-40B4-BE49-F238E27FC236}">
                <a16:creationId xmlns:a16="http://schemas.microsoft.com/office/drawing/2014/main" id="{C4157024-3E66-2C1A-4608-F28CD6D4B2A4}"/>
              </a:ext>
            </a:extLst>
          </p:cNvPr>
          <p:cNvSpPr/>
          <p:nvPr/>
        </p:nvSpPr>
        <p:spPr>
          <a:xfrm>
            <a:off x="3067200" y="1216800"/>
            <a:ext cx="19908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chemeClr val="accent3">
                    <a:lumMod val="75000"/>
                  </a:schemeClr>
                </a:solidFill>
              </a:rPr>
              <a:t>4.5</a:t>
            </a:r>
          </a:p>
        </p:txBody>
      </p:sp>
      <p:sp>
        <p:nvSpPr>
          <p:cNvPr id="35" name="Rectangle 34">
            <a:extLst>
              <a:ext uri="{FF2B5EF4-FFF2-40B4-BE49-F238E27FC236}">
                <a16:creationId xmlns:a16="http://schemas.microsoft.com/office/drawing/2014/main" id="{447453FD-B88A-E690-A850-2786255CC47B}"/>
              </a:ext>
            </a:extLst>
          </p:cNvPr>
          <p:cNvSpPr/>
          <p:nvPr/>
        </p:nvSpPr>
        <p:spPr>
          <a:xfrm>
            <a:off x="5634000" y="1216800"/>
            <a:ext cx="25956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rPr>
              <a:t>$2,000,000</a:t>
            </a:r>
          </a:p>
        </p:txBody>
      </p:sp>
      <p:sp>
        <p:nvSpPr>
          <p:cNvPr id="36" name="TextBox 35">
            <a:extLst>
              <a:ext uri="{FF2B5EF4-FFF2-40B4-BE49-F238E27FC236}">
                <a16:creationId xmlns:a16="http://schemas.microsoft.com/office/drawing/2014/main" id="{742205ED-6243-7579-715A-D353F0346F47}"/>
              </a:ext>
            </a:extLst>
          </p:cNvPr>
          <p:cNvSpPr txBox="1"/>
          <p:nvPr/>
        </p:nvSpPr>
        <p:spPr>
          <a:xfrm>
            <a:off x="539999" y="2520000"/>
            <a:ext cx="8064000" cy="1092607"/>
          </a:xfrm>
          <a:prstGeom prst="rect">
            <a:avLst/>
          </a:prstGeom>
          <a:noFill/>
        </p:spPr>
        <p:txBody>
          <a:bodyPr wrap="square" lIns="0" tIns="0" rIns="0" bIns="0" rtlCol="0" anchor="t">
            <a:spAutoFit/>
          </a:bodyPr>
          <a:lstStyle/>
          <a:p>
            <a:pPr algn="l">
              <a:spcAft>
                <a:spcPts val="4200"/>
              </a:spcAft>
            </a:pPr>
            <a:r>
              <a:rPr lang="en-AU">
                <a:cs typeface="Calibri"/>
              </a:rPr>
              <a:t>= 0.00225 x $2,000,000</a:t>
            </a:r>
          </a:p>
          <a:p>
            <a:pPr algn="l">
              <a:spcAft>
                <a:spcPts val="4200"/>
              </a:spcAft>
            </a:pPr>
            <a:r>
              <a:rPr lang="en-AU" b="1">
                <a:cs typeface="Calibri"/>
              </a:rPr>
              <a:t>= </a:t>
            </a:r>
            <a:r>
              <a:rPr lang="en-AU" b="1">
                <a:solidFill>
                  <a:schemeClr val="accent3">
                    <a:lumMod val="75000"/>
                  </a:schemeClr>
                </a:solidFill>
                <a:cs typeface="Calibri"/>
              </a:rPr>
              <a:t>$4,500</a:t>
            </a:r>
          </a:p>
        </p:txBody>
      </p:sp>
      <p:grpSp>
        <p:nvGrpSpPr>
          <p:cNvPr id="2" name="Group 1">
            <a:extLst>
              <a:ext uri="{FF2B5EF4-FFF2-40B4-BE49-F238E27FC236}">
                <a16:creationId xmlns:a16="http://schemas.microsoft.com/office/drawing/2014/main" id="{58CA7236-7A14-247E-4C27-BBA4D581E9D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C468B72D-9E64-F16F-9BC6-D37ABD4FEE5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90E0D53-0FDF-C075-7ECF-3B15E0DA050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C58ABA94-B171-5772-D789-15F1521844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4972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Tuition Protection Service (TPS)</a:t>
            </a:r>
            <a:endParaRPr kumimoji="0" lang="en-AU" sz="2200" b="1" i="0" u="none" strike="noStrike" kern="1200" cap="none" spc="0" normalizeH="0" baseline="0" noProof="0">
              <a:ln>
                <a:noFill/>
              </a:ln>
              <a:solidFill>
                <a:schemeClr val="bg1"/>
              </a:solidFill>
              <a:effectLst/>
              <a:uLnTx/>
              <a:uFillTx/>
              <a:latin typeface="+mn-lt"/>
              <a:ea typeface="+mn-ea"/>
              <a:cs typeface="+mn-cs"/>
            </a:endParaRPr>
          </a:p>
        </p:txBody>
      </p:sp>
      <p:sp>
        <p:nvSpPr>
          <p:cNvPr id="2" name="Title 3">
            <a:extLst>
              <a:ext uri="{FF2B5EF4-FFF2-40B4-BE49-F238E27FC236}">
                <a16:creationId xmlns:a16="http://schemas.microsoft.com/office/drawing/2014/main" id="{8B429EED-67C3-60C3-B32A-3BA8B90A8578}"/>
              </a:ext>
            </a:extLst>
          </p:cNvPr>
          <p:cNvSpPr txBox="1">
            <a:spLocks/>
          </p:cNvSpPr>
          <p:nvPr/>
        </p:nvSpPr>
        <p:spPr>
          <a:xfrm>
            <a:off x="826488" y="2574131"/>
            <a:ext cx="7707912" cy="338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200" b="1">
                <a:solidFill>
                  <a:schemeClr val="bg1"/>
                </a:solidFill>
                <a:latin typeface="+mn-lt"/>
                <a:ea typeface="+mn-ea"/>
                <a:cs typeface="+mn-cs"/>
              </a:rPr>
              <a:t>TPS Director, team and Advisory Board</a:t>
            </a:r>
          </a:p>
        </p:txBody>
      </p:sp>
      <p:grpSp>
        <p:nvGrpSpPr>
          <p:cNvPr id="5" name="Group 4">
            <a:extLst>
              <a:ext uri="{FF2B5EF4-FFF2-40B4-BE49-F238E27FC236}">
                <a16:creationId xmlns:a16="http://schemas.microsoft.com/office/drawing/2014/main" id="{FDBEB5FE-3DD5-895B-DA0C-059D4DF9182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CFF9C839-0A21-ABE3-F395-9EB76CC67E6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91FB0498-8516-197F-9D58-485F0ADE976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3D3D1FC0-96F7-E0DB-E0E5-40BC61AA5E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62969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a:t>
            </a:r>
            <a:r>
              <a:rPr kumimoji="0" lang="en-AU" sz="2800" b="1" i="0" u="none" strike="noStrike" kern="1200" cap="none" spc="0" normalizeH="0" baseline="0" noProof="0">
                <a:ln>
                  <a:noFill/>
                </a:ln>
                <a:solidFill>
                  <a:schemeClr val="accent6">
                    <a:lumMod val="75000"/>
                  </a:schemeClr>
                </a:solidFill>
                <a:effectLst/>
                <a:uLnTx/>
                <a:uFillTx/>
                <a:latin typeface="+mn-lt"/>
                <a:ea typeface="+mn-ea"/>
                <a:cs typeface="+mn-cs"/>
              </a:rPr>
              <a:t>Low risk</a:t>
            </a:r>
            <a:r>
              <a:rPr kumimoji="0" lang="en-AU" sz="2800" b="1" i="0" u="none" strike="noStrike" kern="1200" cap="none" spc="0" normalizeH="0" baseline="0" noProof="0">
                <a:ln>
                  <a:noFill/>
                </a:ln>
                <a:solidFill>
                  <a:schemeClr val="tx1"/>
                </a:solidFill>
                <a:effectLst/>
                <a:uLnTx/>
                <a:uFillTx/>
                <a:latin typeface="+mn-lt"/>
                <a:ea typeface="+mn-ea"/>
                <a:cs typeface="+mn-cs"/>
              </a:rPr>
              <a:t> example</a:t>
            </a:r>
          </a:p>
        </p:txBody>
      </p:sp>
      <p:sp>
        <p:nvSpPr>
          <p:cNvPr id="36" name="TextBox 35">
            <a:extLst>
              <a:ext uri="{FF2B5EF4-FFF2-40B4-BE49-F238E27FC236}">
                <a16:creationId xmlns:a16="http://schemas.microsoft.com/office/drawing/2014/main" id="{742205ED-6243-7579-715A-D353F0346F47}"/>
              </a:ext>
            </a:extLst>
          </p:cNvPr>
          <p:cNvSpPr txBox="1"/>
          <p:nvPr/>
        </p:nvSpPr>
        <p:spPr>
          <a:xfrm>
            <a:off x="539999" y="2520000"/>
            <a:ext cx="8064000" cy="1092607"/>
          </a:xfrm>
          <a:prstGeom prst="rect">
            <a:avLst/>
          </a:prstGeom>
          <a:noFill/>
        </p:spPr>
        <p:txBody>
          <a:bodyPr wrap="square" lIns="0" tIns="0" rIns="0" bIns="0" rtlCol="0" anchor="t">
            <a:spAutoFit/>
          </a:bodyPr>
          <a:lstStyle/>
          <a:p>
            <a:pPr algn="l">
              <a:spcAft>
                <a:spcPts val="4200"/>
              </a:spcAft>
            </a:pPr>
            <a:r>
              <a:rPr lang="en-AU">
                <a:cs typeface="Calibri"/>
              </a:rPr>
              <a:t>= 0.0005 x $2,000,000</a:t>
            </a:r>
          </a:p>
          <a:p>
            <a:pPr algn="l">
              <a:spcAft>
                <a:spcPts val="4200"/>
              </a:spcAft>
            </a:pPr>
            <a:r>
              <a:rPr lang="en-AU" b="1">
                <a:cs typeface="Calibri"/>
              </a:rPr>
              <a:t>= </a:t>
            </a:r>
            <a:r>
              <a:rPr lang="en-AU" b="1">
                <a:solidFill>
                  <a:schemeClr val="accent6">
                    <a:lumMod val="75000"/>
                  </a:schemeClr>
                </a:solidFill>
                <a:cs typeface="Calibri"/>
              </a:rPr>
              <a:t>$1,000</a:t>
            </a:r>
          </a:p>
        </p:txBody>
      </p:sp>
      <p:grpSp>
        <p:nvGrpSpPr>
          <p:cNvPr id="37" name="Group 36">
            <a:extLst>
              <a:ext uri="{FF2B5EF4-FFF2-40B4-BE49-F238E27FC236}">
                <a16:creationId xmlns:a16="http://schemas.microsoft.com/office/drawing/2014/main" id="{C1D21216-5A4C-E03D-F162-63F1F25B23D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8" name="Rectangle 37">
              <a:extLst>
                <a:ext uri="{FF2B5EF4-FFF2-40B4-BE49-F238E27FC236}">
                  <a16:creationId xmlns:a16="http://schemas.microsoft.com/office/drawing/2014/main" id="{3A71B28D-13F2-8878-B031-ADDF5C39C3F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39" name="Oval 38">
              <a:extLst>
                <a:ext uri="{FF2B5EF4-FFF2-40B4-BE49-F238E27FC236}">
                  <a16:creationId xmlns:a16="http://schemas.microsoft.com/office/drawing/2014/main" id="{7E759D67-71FF-2AE3-74CC-540647D19EA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10">
              <a:extLst>
                <a:ext uri="{FF2B5EF4-FFF2-40B4-BE49-F238E27FC236}">
                  <a16:creationId xmlns:a16="http://schemas.microsoft.com/office/drawing/2014/main" id="{EF229159-FE51-9CA1-CF57-45F745C8147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2" name="Group 1" descr="Risk rated premium component formula.">
            <a:extLst>
              <a:ext uri="{FF2B5EF4-FFF2-40B4-BE49-F238E27FC236}">
                <a16:creationId xmlns:a16="http://schemas.microsoft.com/office/drawing/2014/main" id="{EA64D8BD-96AF-858C-D951-B074DC277BD0}"/>
              </a:ext>
            </a:extLst>
          </p:cNvPr>
          <p:cNvGrpSpPr/>
          <p:nvPr/>
        </p:nvGrpSpPr>
        <p:grpSpPr>
          <a:xfrm>
            <a:off x="558000" y="1134000"/>
            <a:ext cx="7653600" cy="792002"/>
            <a:chOff x="547200" y="1541550"/>
            <a:chExt cx="7653600" cy="792002"/>
          </a:xfrm>
        </p:grpSpPr>
        <p:sp>
          <p:nvSpPr>
            <p:cNvPr id="3" name="Right Bracket 2">
              <a:extLst>
                <a:ext uri="{FF2B5EF4-FFF2-40B4-BE49-F238E27FC236}">
                  <a16:creationId xmlns:a16="http://schemas.microsoft.com/office/drawing/2014/main" id="{63E4B060-AEB0-1645-40F4-91CC61A33C7D}"/>
                </a:ext>
              </a:extLst>
            </p:cNvPr>
            <p:cNvSpPr/>
            <p:nvPr/>
          </p:nvSpPr>
          <p:spPr>
            <a:xfrm>
              <a:off x="5047200" y="1541550"/>
              <a:ext cx="126000" cy="792000"/>
            </a:xfrm>
            <a:prstGeom prst="righ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 name="Left Bracket 3">
              <a:extLst>
                <a:ext uri="{FF2B5EF4-FFF2-40B4-BE49-F238E27FC236}">
                  <a16:creationId xmlns:a16="http://schemas.microsoft.com/office/drawing/2014/main" id="{77531684-605B-55E8-ED22-764EC8423A81}"/>
                </a:ext>
              </a:extLst>
            </p:cNvPr>
            <p:cNvSpPr/>
            <p:nvPr/>
          </p:nvSpPr>
          <p:spPr>
            <a:xfrm>
              <a:off x="547200" y="1541552"/>
              <a:ext cx="126000" cy="792000"/>
            </a:xfrm>
            <a:prstGeom prst="leftBracket">
              <a:avLst>
                <a:gd name="adj" fmla="val 0"/>
              </a:avLst>
            </a:prstGeom>
            <a:ln w="2095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TextBox 5">
              <a:extLst>
                <a:ext uri="{FF2B5EF4-FFF2-40B4-BE49-F238E27FC236}">
                  <a16:creationId xmlns:a16="http://schemas.microsoft.com/office/drawing/2014/main" id="{8CA47BB0-0E37-7FD2-698B-2302B04089DB}"/>
                </a:ext>
              </a:extLst>
            </p:cNvPr>
            <p:cNvSpPr txBox="1"/>
            <p:nvPr/>
          </p:nvSpPr>
          <p:spPr>
            <a:xfrm>
              <a:off x="676800" y="1640483"/>
              <a:ext cx="1929600" cy="594137"/>
            </a:xfrm>
            <a:prstGeom prst="rect">
              <a:avLst/>
            </a:prstGeom>
            <a:noFill/>
          </p:spPr>
          <p:txBody>
            <a:bodyPr wrap="square" lIns="0" tIns="0" rIns="0" bIns="0" rtlCol="0" anchor="t">
              <a:spAutoFit/>
            </a:bodyPr>
            <a:lstStyle/>
            <a:p>
              <a:pPr algn="ctr">
                <a:lnSpc>
                  <a:spcPct val="110000"/>
                </a:lnSpc>
              </a:pPr>
              <a:r>
                <a:rPr lang="en-AU"/>
                <a:t>specified percentage for 2025</a:t>
              </a:r>
            </a:p>
          </p:txBody>
        </p:sp>
        <p:sp>
          <p:nvSpPr>
            <p:cNvPr id="7" name="TextBox 6">
              <a:extLst>
                <a:ext uri="{FF2B5EF4-FFF2-40B4-BE49-F238E27FC236}">
                  <a16:creationId xmlns:a16="http://schemas.microsoft.com/office/drawing/2014/main" id="{ABC5EB95-F08B-5763-5CB6-6C76E588C23B}"/>
                </a:ext>
              </a:extLst>
            </p:cNvPr>
            <p:cNvSpPr txBox="1"/>
            <p:nvPr/>
          </p:nvSpPr>
          <p:spPr>
            <a:xfrm>
              <a:off x="2750400" y="1799051"/>
              <a:ext cx="180000" cy="276999"/>
            </a:xfrm>
            <a:prstGeom prst="rect">
              <a:avLst/>
            </a:prstGeom>
            <a:noFill/>
          </p:spPr>
          <p:txBody>
            <a:bodyPr wrap="square" lIns="0" tIns="0" rIns="0" bIns="0" rtlCol="0" anchor="t">
              <a:spAutoFit/>
            </a:bodyPr>
            <a:lstStyle/>
            <a:p>
              <a:pPr algn="ctr"/>
              <a:r>
                <a:rPr lang="en-AU"/>
                <a:t>X</a:t>
              </a:r>
            </a:p>
          </p:txBody>
        </p:sp>
        <p:sp>
          <p:nvSpPr>
            <p:cNvPr id="8" name="TextBox 7">
              <a:extLst>
                <a:ext uri="{FF2B5EF4-FFF2-40B4-BE49-F238E27FC236}">
                  <a16:creationId xmlns:a16="http://schemas.microsoft.com/office/drawing/2014/main" id="{F793041E-45F2-442E-9127-A879E2B513A6}"/>
                </a:ext>
              </a:extLst>
            </p:cNvPr>
            <p:cNvSpPr txBox="1"/>
            <p:nvPr/>
          </p:nvSpPr>
          <p:spPr>
            <a:xfrm>
              <a:off x="3074400" y="1800750"/>
              <a:ext cx="1954800" cy="277200"/>
            </a:xfrm>
            <a:prstGeom prst="rect">
              <a:avLst/>
            </a:prstGeom>
            <a:noFill/>
          </p:spPr>
          <p:txBody>
            <a:bodyPr wrap="square" lIns="0" tIns="0" rIns="0" bIns="0" rtlCol="0" anchor="t">
              <a:spAutoFit/>
            </a:bodyPr>
            <a:lstStyle/>
            <a:p>
              <a:pPr algn="ctr"/>
              <a:r>
                <a:rPr lang="en-AU"/>
                <a:t>total risk factor value</a:t>
              </a:r>
            </a:p>
          </p:txBody>
        </p:sp>
        <p:sp>
          <p:nvSpPr>
            <p:cNvPr id="9" name="TextBox 8">
              <a:extLst>
                <a:ext uri="{FF2B5EF4-FFF2-40B4-BE49-F238E27FC236}">
                  <a16:creationId xmlns:a16="http://schemas.microsoft.com/office/drawing/2014/main" id="{EE820B14-1B97-454A-F5D0-DA0D48FD4A37}"/>
                </a:ext>
              </a:extLst>
            </p:cNvPr>
            <p:cNvSpPr txBox="1"/>
            <p:nvPr/>
          </p:nvSpPr>
          <p:spPr>
            <a:xfrm>
              <a:off x="5317200" y="1799051"/>
              <a:ext cx="180000" cy="276999"/>
            </a:xfrm>
            <a:prstGeom prst="rect">
              <a:avLst/>
            </a:prstGeom>
            <a:noFill/>
          </p:spPr>
          <p:txBody>
            <a:bodyPr wrap="square" lIns="0" tIns="0" rIns="0" bIns="0" rtlCol="0" anchor="t">
              <a:spAutoFit/>
            </a:bodyPr>
            <a:lstStyle/>
            <a:p>
              <a:pPr algn="ctr"/>
              <a:r>
                <a:rPr lang="en-AU"/>
                <a:t>X</a:t>
              </a:r>
            </a:p>
          </p:txBody>
        </p:sp>
        <p:sp>
          <p:nvSpPr>
            <p:cNvPr id="10" name="TextBox 9">
              <a:extLst>
                <a:ext uri="{FF2B5EF4-FFF2-40B4-BE49-F238E27FC236}">
                  <a16:creationId xmlns:a16="http://schemas.microsoft.com/office/drawing/2014/main" id="{52B53477-5FA6-8613-0BF4-27281488FC87}"/>
                </a:ext>
              </a:extLst>
            </p:cNvPr>
            <p:cNvSpPr txBox="1"/>
            <p:nvPr/>
          </p:nvSpPr>
          <p:spPr>
            <a:xfrm>
              <a:off x="5641200" y="1640483"/>
              <a:ext cx="2559600" cy="594137"/>
            </a:xfrm>
            <a:prstGeom prst="rect">
              <a:avLst/>
            </a:prstGeom>
            <a:noFill/>
          </p:spPr>
          <p:txBody>
            <a:bodyPr wrap="square" lIns="0" tIns="0" rIns="0" bIns="0" rtlCol="0" anchor="t">
              <a:spAutoFit/>
            </a:bodyPr>
            <a:lstStyle/>
            <a:p>
              <a:pPr algn="ctr">
                <a:lnSpc>
                  <a:spcPct val="110000"/>
                </a:lnSpc>
              </a:pPr>
              <a:r>
                <a:rPr lang="en-AU"/>
                <a:t>provider’s overseas student tuition fees for 2024</a:t>
              </a:r>
            </a:p>
          </p:txBody>
        </p:sp>
      </p:grpSp>
      <p:sp>
        <p:nvSpPr>
          <p:cNvPr id="11" name="Rectangle 10">
            <a:extLst>
              <a:ext uri="{FF2B5EF4-FFF2-40B4-BE49-F238E27FC236}">
                <a16:creationId xmlns:a16="http://schemas.microsoft.com/office/drawing/2014/main" id="{7FC49E13-9A5E-4871-AC6C-A8800B0F62AC}"/>
              </a:ext>
            </a:extLst>
          </p:cNvPr>
          <p:cNvSpPr/>
          <p:nvPr/>
        </p:nvSpPr>
        <p:spPr>
          <a:xfrm>
            <a:off x="669600" y="1216800"/>
            <a:ext cx="19656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rPr>
              <a:t>0.05%</a:t>
            </a:r>
          </a:p>
        </p:txBody>
      </p:sp>
      <p:sp>
        <p:nvSpPr>
          <p:cNvPr id="12" name="Rectangle 11">
            <a:extLst>
              <a:ext uri="{FF2B5EF4-FFF2-40B4-BE49-F238E27FC236}">
                <a16:creationId xmlns:a16="http://schemas.microsoft.com/office/drawing/2014/main" id="{2C912CB8-5980-2DB0-8933-9222F32B22A3}"/>
              </a:ext>
            </a:extLst>
          </p:cNvPr>
          <p:cNvSpPr/>
          <p:nvPr/>
        </p:nvSpPr>
        <p:spPr>
          <a:xfrm>
            <a:off x="3067200" y="1216800"/>
            <a:ext cx="19908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chemeClr val="accent6">
                    <a:lumMod val="75000"/>
                  </a:schemeClr>
                </a:solidFill>
              </a:rPr>
              <a:t>1.0</a:t>
            </a:r>
          </a:p>
        </p:txBody>
      </p:sp>
      <p:sp>
        <p:nvSpPr>
          <p:cNvPr id="13" name="Rectangle 12">
            <a:extLst>
              <a:ext uri="{FF2B5EF4-FFF2-40B4-BE49-F238E27FC236}">
                <a16:creationId xmlns:a16="http://schemas.microsoft.com/office/drawing/2014/main" id="{EC0E300E-164E-0FEB-B4AB-C4172F508FB0}"/>
              </a:ext>
            </a:extLst>
          </p:cNvPr>
          <p:cNvSpPr/>
          <p:nvPr/>
        </p:nvSpPr>
        <p:spPr>
          <a:xfrm>
            <a:off x="5634000" y="1216800"/>
            <a:ext cx="2595600" cy="63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rPr>
              <a:t>$2,000,000</a:t>
            </a:r>
          </a:p>
        </p:txBody>
      </p:sp>
    </p:spTree>
    <p:extLst>
      <p:ext uri="{BB962C8B-B14F-4D97-AF65-F5344CB8AC3E}">
        <p14:creationId xmlns:p14="http://schemas.microsoft.com/office/powerpoint/2010/main" val="395340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5006CB7-DB26-8E07-7E53-41CAAC272B5E}"/>
              </a:ext>
            </a:extLst>
          </p:cNvPr>
          <p:cNvSpPr txBox="1">
            <a:spLocks noGrp="1"/>
          </p:cNvSpPr>
          <p:nvPr>
            <p:ph type="title" idx="4294967295"/>
          </p:nvPr>
        </p:nvSpPr>
        <p:spPr>
          <a:xfrm>
            <a:off x="539552" y="550777"/>
            <a:ext cx="8208000" cy="3847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500" b="1" i="0" u="none" strike="noStrike" kern="1200" cap="none" spc="0" normalizeH="0" baseline="0" noProof="0">
                <a:ln>
                  <a:noFill/>
                </a:ln>
                <a:solidFill>
                  <a:schemeClr val="tx1"/>
                </a:solidFill>
                <a:effectLst/>
                <a:uLnTx/>
                <a:uFillTx/>
                <a:latin typeface="+mn-lt"/>
                <a:ea typeface="+mn-ea"/>
                <a:cs typeface="+mn-cs"/>
              </a:rPr>
              <a:t>Risk Rated Premium Component Specified Percentage 2013-24</a:t>
            </a:r>
          </a:p>
        </p:txBody>
      </p:sp>
      <p:pic>
        <p:nvPicPr>
          <p:cNvPr id="6" name="Picture 5" descr="A graph showing the specified percentage for the risk rated premium component from 2013 to 2024.">
            <a:extLst>
              <a:ext uri="{FF2B5EF4-FFF2-40B4-BE49-F238E27FC236}">
                <a16:creationId xmlns:a16="http://schemas.microsoft.com/office/drawing/2014/main" id="{4F85DBE0-F486-3A39-FBF3-4010596C3187}"/>
              </a:ext>
            </a:extLst>
          </p:cNvPr>
          <p:cNvPicPr>
            <a:picLocks noChangeAspect="1"/>
          </p:cNvPicPr>
          <p:nvPr/>
        </p:nvPicPr>
        <p:blipFill rotWithShape="1">
          <a:blip r:embed="rId3">
            <a:extLst>
              <a:ext uri="{28A0092B-C50C-407E-A947-70E740481C1C}">
                <a14:useLocalDpi xmlns:a14="http://schemas.microsoft.com/office/drawing/2010/main" val="0"/>
              </a:ext>
            </a:extLst>
          </a:blip>
          <a:srcRect t="634" r="1505" b="1439"/>
          <a:stretch/>
        </p:blipFill>
        <p:spPr>
          <a:xfrm>
            <a:off x="539999" y="1115999"/>
            <a:ext cx="8064000" cy="3511950"/>
          </a:xfrm>
          <a:prstGeom prst="rect">
            <a:avLst/>
          </a:prstGeom>
        </p:spPr>
      </p:pic>
      <p:grpSp>
        <p:nvGrpSpPr>
          <p:cNvPr id="2" name="Group 1">
            <a:extLst>
              <a:ext uri="{FF2B5EF4-FFF2-40B4-BE49-F238E27FC236}">
                <a16:creationId xmlns:a16="http://schemas.microsoft.com/office/drawing/2014/main" id="{24A7F2E0-1172-ED43-0658-3A309B005A2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FBFEBE45-2478-793B-08BB-A203ACF00DB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A4EA8D6E-AD2A-2FD8-8CF9-35B961A6B7B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CAACD406-FAB9-6F9B-1138-12D6F3D6292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09104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0" y="0"/>
            <a:ext cx="3852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60000" y="2142082"/>
            <a:ext cx="3132000"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bg1"/>
                </a:solidFill>
                <a:effectLst/>
                <a:uLnTx/>
                <a:uFillTx/>
                <a:latin typeface="+mn-lt"/>
                <a:ea typeface="+mn-ea"/>
                <a:cs typeface="+mn-cs"/>
              </a:rPr>
              <a:t>Special tuition protection component</a:t>
            </a:r>
            <a:endParaRPr kumimoji="0" lang="en-US" sz="2600" b="0" i="0" u="none" strike="noStrike" kern="1200" cap="none" spc="0" normalizeH="0" baseline="0" noProof="0">
              <a:ln>
                <a:noFill/>
              </a:ln>
              <a:solidFill>
                <a:schemeClr val="bg1"/>
              </a:solidFill>
              <a:effectLst/>
              <a:uLnTx/>
              <a:uFillTx/>
              <a:latin typeface="+mn-lt"/>
              <a:ea typeface="+mn-ea"/>
              <a:cs typeface="Calibri"/>
            </a:endParaRPr>
          </a:p>
        </p:txBody>
      </p:sp>
      <p:grpSp>
        <p:nvGrpSpPr>
          <p:cNvPr id="37" name="Group 36">
            <a:extLst>
              <a:ext uri="{FF2B5EF4-FFF2-40B4-BE49-F238E27FC236}">
                <a16:creationId xmlns:a16="http://schemas.microsoft.com/office/drawing/2014/main" id="{9467FB60-3B4E-6D8A-7AE2-DA6E16F9477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8" name="Rectangle 37">
              <a:extLst>
                <a:ext uri="{FF2B5EF4-FFF2-40B4-BE49-F238E27FC236}">
                  <a16:creationId xmlns:a16="http://schemas.microsoft.com/office/drawing/2014/main" id="{30DEA392-4FAD-F780-1933-EC510D25FC6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39" name="Oval 38">
              <a:extLst>
                <a:ext uri="{FF2B5EF4-FFF2-40B4-BE49-F238E27FC236}">
                  <a16:creationId xmlns:a16="http://schemas.microsoft.com/office/drawing/2014/main" id="{EE46D76B-E8AB-03A8-8A5C-4DD20DFCC30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10">
              <a:extLst>
                <a:ext uri="{FF2B5EF4-FFF2-40B4-BE49-F238E27FC236}">
                  <a16:creationId xmlns:a16="http://schemas.microsoft.com/office/drawing/2014/main" id="{54CEB9E5-8B41-2D50-CC3F-D1E0B1310A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2449F62A-ED96-7345-6D9B-D471BA161950}"/>
              </a:ext>
            </a:extLst>
          </p:cNvPr>
          <p:cNvSpPr txBox="1"/>
          <p:nvPr/>
        </p:nvSpPr>
        <p:spPr>
          <a:xfrm>
            <a:off x="4212000" y="1183208"/>
            <a:ext cx="4572000" cy="1015663"/>
          </a:xfrm>
          <a:prstGeom prst="rect">
            <a:avLst/>
          </a:prstGeom>
          <a:noFill/>
        </p:spPr>
        <p:txBody>
          <a:bodyPr wrap="square" lIns="0" tIns="0" rIns="0" bIns="0" rtlCol="0" anchor="t">
            <a:spAutoFit/>
          </a:bodyPr>
          <a:lstStyle/>
          <a:p>
            <a:pPr marR="0" lvl="0" algn="l" defTabSz="685800" rtl="0" eaLnBrk="1" fontAlgn="auto" latinLnBrk="0" hangingPunct="1">
              <a:lnSpc>
                <a:spcPct val="100000"/>
              </a:lnSpc>
              <a:spcAft>
                <a:spcPts val="3600"/>
              </a:spcAft>
              <a:buClrTx/>
              <a:buSzTx/>
              <a:tabLst/>
              <a:defRPr/>
            </a:pPr>
            <a:r>
              <a:rPr lang="en-AU" sz="1800" b="0"/>
              <a:t>Charged when the OSTF is below its target size</a:t>
            </a:r>
          </a:p>
          <a:p>
            <a:pPr marR="0" lvl="0" algn="l" defTabSz="685800" rtl="0" eaLnBrk="1" fontAlgn="auto" latinLnBrk="0" hangingPunct="1">
              <a:lnSpc>
                <a:spcPct val="100000"/>
              </a:lnSpc>
              <a:spcAft>
                <a:spcPts val="3600"/>
              </a:spcAft>
              <a:buClrTx/>
              <a:buSzTx/>
              <a:tabLst/>
              <a:defRPr/>
            </a:pPr>
            <a:r>
              <a:rPr lang="en-AU" b="1"/>
              <a:t>Formula</a:t>
            </a:r>
            <a:r>
              <a:rPr lang="en-AU"/>
              <a:t>:</a:t>
            </a:r>
            <a:endParaRPr lang="en-AU" sz="1800" b="1"/>
          </a:p>
        </p:txBody>
      </p:sp>
      <p:grpSp>
        <p:nvGrpSpPr>
          <p:cNvPr id="33" name="Group 32" descr="Special tuition protection component formula.">
            <a:extLst>
              <a:ext uri="{FF2B5EF4-FFF2-40B4-BE49-F238E27FC236}">
                <a16:creationId xmlns:a16="http://schemas.microsoft.com/office/drawing/2014/main" id="{5FDE8A47-93E7-7890-BC4E-F92D8D41DDA6}"/>
              </a:ext>
            </a:extLst>
          </p:cNvPr>
          <p:cNvGrpSpPr/>
          <p:nvPr/>
        </p:nvGrpSpPr>
        <p:grpSpPr>
          <a:xfrm>
            <a:off x="4214944" y="2234455"/>
            <a:ext cx="4521600" cy="561179"/>
            <a:chOff x="1810452" y="772086"/>
            <a:chExt cx="4521600" cy="561179"/>
          </a:xfrm>
        </p:grpSpPr>
        <p:sp>
          <p:nvSpPr>
            <p:cNvPr id="34" name="TextBox 33">
              <a:extLst>
                <a:ext uri="{FF2B5EF4-FFF2-40B4-BE49-F238E27FC236}">
                  <a16:creationId xmlns:a16="http://schemas.microsoft.com/office/drawing/2014/main" id="{4C4F9785-0CA8-4D1A-367D-6B22A3F8A23B}"/>
                </a:ext>
              </a:extLst>
            </p:cNvPr>
            <p:cNvSpPr txBox="1"/>
            <p:nvPr/>
          </p:nvSpPr>
          <p:spPr>
            <a:xfrm>
              <a:off x="1810452" y="772086"/>
              <a:ext cx="1818000" cy="561179"/>
            </a:xfrm>
            <a:prstGeom prst="rect">
              <a:avLst/>
            </a:prstGeom>
            <a:noFill/>
          </p:spPr>
          <p:txBody>
            <a:bodyPr wrap="square" lIns="0" tIns="0" rIns="0" bIns="0" rtlCol="0" anchor="t">
              <a:spAutoFit/>
            </a:bodyPr>
            <a:lstStyle/>
            <a:p>
              <a:pPr algn="ctr">
                <a:lnSpc>
                  <a:spcPct val="110000"/>
                </a:lnSpc>
              </a:pPr>
              <a:r>
                <a:rPr lang="en-AU" sz="1700" dirty="0"/>
                <a:t>specified percentage for 2025</a:t>
              </a:r>
            </a:p>
          </p:txBody>
        </p:sp>
        <p:sp>
          <p:nvSpPr>
            <p:cNvPr id="35" name="TextBox 34">
              <a:extLst>
                <a:ext uri="{FF2B5EF4-FFF2-40B4-BE49-F238E27FC236}">
                  <a16:creationId xmlns:a16="http://schemas.microsoft.com/office/drawing/2014/main" id="{96B42D16-FE0E-7B9E-0862-CD0AAB45DE3F}"/>
                </a:ext>
              </a:extLst>
            </p:cNvPr>
            <p:cNvSpPr txBox="1"/>
            <p:nvPr/>
          </p:nvSpPr>
          <p:spPr>
            <a:xfrm>
              <a:off x="3704052" y="918581"/>
              <a:ext cx="144000" cy="261610"/>
            </a:xfrm>
            <a:prstGeom prst="rect">
              <a:avLst/>
            </a:prstGeom>
            <a:noFill/>
          </p:spPr>
          <p:txBody>
            <a:bodyPr wrap="square" lIns="0" tIns="0" rIns="0" bIns="0" rtlCol="0" anchor="t">
              <a:spAutoFit/>
            </a:bodyPr>
            <a:lstStyle/>
            <a:p>
              <a:pPr algn="ctr"/>
              <a:r>
                <a:rPr lang="en-AU" sz="1700"/>
                <a:t>X</a:t>
              </a:r>
            </a:p>
          </p:txBody>
        </p:sp>
        <p:sp>
          <p:nvSpPr>
            <p:cNvPr id="36" name="TextBox 35">
              <a:extLst>
                <a:ext uri="{FF2B5EF4-FFF2-40B4-BE49-F238E27FC236}">
                  <a16:creationId xmlns:a16="http://schemas.microsoft.com/office/drawing/2014/main" id="{01627C31-4A27-BD7E-D33C-F0A54E16584F}"/>
                </a:ext>
              </a:extLst>
            </p:cNvPr>
            <p:cNvSpPr txBox="1"/>
            <p:nvPr/>
          </p:nvSpPr>
          <p:spPr>
            <a:xfrm>
              <a:off x="3920052" y="772086"/>
              <a:ext cx="2412000" cy="561179"/>
            </a:xfrm>
            <a:prstGeom prst="rect">
              <a:avLst/>
            </a:prstGeom>
            <a:noFill/>
          </p:spPr>
          <p:txBody>
            <a:bodyPr wrap="square" lIns="0" tIns="0" rIns="0" bIns="0" rtlCol="0" anchor="t">
              <a:spAutoFit/>
            </a:bodyPr>
            <a:lstStyle/>
            <a:p>
              <a:pPr algn="ctr">
                <a:lnSpc>
                  <a:spcPct val="110000"/>
                </a:lnSpc>
              </a:pPr>
              <a:r>
                <a:rPr lang="en-AU" sz="1700"/>
                <a:t>provider’s overseas student tuition fees for 2024</a:t>
              </a:r>
            </a:p>
          </p:txBody>
        </p:sp>
      </p:grpSp>
      <p:sp>
        <p:nvSpPr>
          <p:cNvPr id="42" name="TextBox 41">
            <a:extLst>
              <a:ext uri="{FF2B5EF4-FFF2-40B4-BE49-F238E27FC236}">
                <a16:creationId xmlns:a16="http://schemas.microsoft.com/office/drawing/2014/main" id="{B98C8E2C-AE4A-5FDE-EF73-80996CB7942F}"/>
              </a:ext>
            </a:extLst>
          </p:cNvPr>
          <p:cNvSpPr txBox="1"/>
          <p:nvPr/>
        </p:nvSpPr>
        <p:spPr>
          <a:xfrm>
            <a:off x="4212000" y="3219793"/>
            <a:ext cx="4572000" cy="276999"/>
          </a:xfrm>
          <a:prstGeom prst="rect">
            <a:avLst/>
          </a:prstGeom>
          <a:noFill/>
        </p:spPr>
        <p:txBody>
          <a:bodyPr wrap="square" lIns="0" tIns="0" rIns="0" bIns="0" rtlCol="0" anchor="t">
            <a:spAutoFit/>
          </a:bodyPr>
          <a:lstStyle/>
          <a:p>
            <a:pPr marR="0" lvl="0" algn="l" defTabSz="685800" rtl="0" eaLnBrk="1" fontAlgn="auto" latinLnBrk="0" hangingPunct="1">
              <a:lnSpc>
                <a:spcPct val="100000"/>
              </a:lnSpc>
              <a:spcAft>
                <a:spcPts val="3600"/>
              </a:spcAft>
              <a:buClrTx/>
              <a:buSzTx/>
              <a:tabLst/>
              <a:defRPr/>
            </a:pPr>
            <a:r>
              <a:rPr lang="en-AU"/>
              <a:t>Specified percentage for 2025: </a:t>
            </a:r>
            <a:r>
              <a:rPr lang="en-AU" b="1"/>
              <a:t>0%</a:t>
            </a:r>
          </a:p>
        </p:txBody>
      </p:sp>
    </p:spTree>
    <p:extLst>
      <p:ext uri="{BB962C8B-B14F-4D97-AF65-F5344CB8AC3E}">
        <p14:creationId xmlns:p14="http://schemas.microsoft.com/office/powerpoint/2010/main" val="48624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2025 International Levy Timeline and Takeaways</a:t>
            </a:r>
          </a:p>
        </p:txBody>
      </p:sp>
      <p:grpSp>
        <p:nvGrpSpPr>
          <p:cNvPr id="2" name="Group 1">
            <a:extLst>
              <a:ext uri="{FF2B5EF4-FFF2-40B4-BE49-F238E27FC236}">
                <a16:creationId xmlns:a16="http://schemas.microsoft.com/office/drawing/2014/main" id="{279E9568-217B-C618-75C9-298581C168B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4EB4481C-B43B-9A98-277F-0A8F2BE3E25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061D9B5C-EBEC-C335-D737-71BED55BDDE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AECD3013-97FD-58C2-0177-E8EAAB3FC2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6102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360000" y="23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2025 International TPS Levy Timeline</a:t>
            </a:r>
          </a:p>
        </p:txBody>
      </p:sp>
      <p:grpSp>
        <p:nvGrpSpPr>
          <p:cNvPr id="11" name="Group 10">
            <a:extLst>
              <a:ext uri="{FF2B5EF4-FFF2-40B4-BE49-F238E27FC236}">
                <a16:creationId xmlns:a16="http://schemas.microsoft.com/office/drawing/2014/main" id="{22846902-6BCA-263D-0501-3BC79B6585D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95A636C9-2854-FAF2-5A71-BF55B837D5D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945001F4-8872-2644-3CD4-F712B568F2F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4479798-DF64-214F-4F69-A1205A042D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2" name="Group 1" descr="2025 International TPS Levy consultation and collection timeline.">
            <a:extLst>
              <a:ext uri="{FF2B5EF4-FFF2-40B4-BE49-F238E27FC236}">
                <a16:creationId xmlns:a16="http://schemas.microsoft.com/office/drawing/2014/main" id="{CB076C9A-4291-F0F1-6472-1178D814E950}"/>
              </a:ext>
            </a:extLst>
          </p:cNvPr>
          <p:cNvGrpSpPr/>
          <p:nvPr/>
        </p:nvGrpSpPr>
        <p:grpSpPr>
          <a:xfrm>
            <a:off x="262800" y="720000"/>
            <a:ext cx="8614800" cy="3924000"/>
            <a:chOff x="-2" y="-16824"/>
            <a:chExt cx="9364757" cy="4584332"/>
          </a:xfrm>
        </p:grpSpPr>
        <p:sp>
          <p:nvSpPr>
            <p:cNvPr id="3" name="Rectangle: Rounded Corners 2">
              <a:extLst>
                <a:ext uri="{FF2B5EF4-FFF2-40B4-BE49-F238E27FC236}">
                  <a16:creationId xmlns:a16="http://schemas.microsoft.com/office/drawing/2014/main" id="{3F7B504E-802B-D70B-5942-4BA3D75515C3}"/>
                </a:ext>
              </a:extLst>
            </p:cNvPr>
            <p:cNvSpPr/>
            <p:nvPr/>
          </p:nvSpPr>
          <p:spPr>
            <a:xfrm>
              <a:off x="-1" y="-16824"/>
              <a:ext cx="1537965" cy="29440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dirty="0">
                  <a:solidFill>
                    <a:srgbClr val="FFFFFF"/>
                  </a:solidFill>
                  <a:ea typeface="Calibri" panose="020F0502020204030204" pitchFamily="34" charset="0"/>
                  <a:cs typeface="Arial" panose="020B0604020202020204" pitchFamily="34" charset="0"/>
                </a:rPr>
                <a:t>August 2024</a:t>
              </a:r>
            </a:p>
          </p:txBody>
        </p:sp>
        <p:sp>
          <p:nvSpPr>
            <p:cNvPr id="4" name="Rectangle: Rounded Corners 3">
              <a:extLst>
                <a:ext uri="{FF2B5EF4-FFF2-40B4-BE49-F238E27FC236}">
                  <a16:creationId xmlns:a16="http://schemas.microsoft.com/office/drawing/2014/main" id="{2A033D14-4B58-E1A7-A921-DA547047B9F8}"/>
                </a:ext>
              </a:extLst>
            </p:cNvPr>
            <p:cNvSpPr/>
            <p:nvPr/>
          </p:nvSpPr>
          <p:spPr>
            <a:xfrm>
              <a:off x="1565356" y="-16824"/>
              <a:ext cx="1537965" cy="294407"/>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dirty="0">
                  <a:solidFill>
                    <a:srgbClr val="FFFFFF"/>
                  </a:solidFill>
                  <a:ea typeface="Calibri" panose="020F0502020204030204" pitchFamily="34" charset="0"/>
                  <a:cs typeface="Arial" panose="020B0604020202020204" pitchFamily="34" charset="0"/>
                </a:rPr>
                <a:t>September 2024</a:t>
              </a:r>
            </a:p>
          </p:txBody>
        </p:sp>
        <p:sp>
          <p:nvSpPr>
            <p:cNvPr id="5" name="Rectangle: Rounded Corners 4">
              <a:extLst>
                <a:ext uri="{FF2B5EF4-FFF2-40B4-BE49-F238E27FC236}">
                  <a16:creationId xmlns:a16="http://schemas.microsoft.com/office/drawing/2014/main" id="{F600BB34-71C8-43A4-97D2-092429F19983}"/>
                </a:ext>
              </a:extLst>
            </p:cNvPr>
            <p:cNvSpPr/>
            <p:nvPr/>
          </p:nvSpPr>
          <p:spPr>
            <a:xfrm>
              <a:off x="3130716" y="-16824"/>
              <a:ext cx="1537965" cy="294407"/>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dirty="0">
                  <a:solidFill>
                    <a:srgbClr val="FFFFFF"/>
                  </a:solidFill>
                  <a:ea typeface="Calibri" panose="020F0502020204030204" pitchFamily="34" charset="0"/>
                  <a:cs typeface="Arial" panose="020B0604020202020204" pitchFamily="34" charset="0"/>
                </a:rPr>
                <a:t>October 2024</a:t>
              </a:r>
            </a:p>
          </p:txBody>
        </p:sp>
        <p:sp>
          <p:nvSpPr>
            <p:cNvPr id="6" name="Rectangle: Rounded Corners 5">
              <a:extLst>
                <a:ext uri="{FF2B5EF4-FFF2-40B4-BE49-F238E27FC236}">
                  <a16:creationId xmlns:a16="http://schemas.microsoft.com/office/drawing/2014/main" id="{63AC2750-81B9-1F5E-8026-244C79162564}"/>
                </a:ext>
              </a:extLst>
            </p:cNvPr>
            <p:cNvSpPr/>
            <p:nvPr/>
          </p:nvSpPr>
          <p:spPr>
            <a:xfrm>
              <a:off x="4696073" y="-16824"/>
              <a:ext cx="1537965" cy="294407"/>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dirty="0">
                  <a:solidFill>
                    <a:srgbClr val="FFFFFF"/>
                  </a:solidFill>
                  <a:ea typeface="Calibri" panose="020F0502020204030204" pitchFamily="34" charset="0"/>
                  <a:cs typeface="Arial" panose="020B0604020202020204" pitchFamily="34" charset="0"/>
                </a:rPr>
                <a:t>November 2024</a:t>
              </a:r>
            </a:p>
          </p:txBody>
        </p:sp>
        <p:sp>
          <p:nvSpPr>
            <p:cNvPr id="7" name="Rectangle: Rounded Corners 6">
              <a:extLst>
                <a:ext uri="{FF2B5EF4-FFF2-40B4-BE49-F238E27FC236}">
                  <a16:creationId xmlns:a16="http://schemas.microsoft.com/office/drawing/2014/main" id="{5F8B7411-394A-2F69-9C09-00C7092C4213}"/>
                </a:ext>
              </a:extLst>
            </p:cNvPr>
            <p:cNvSpPr/>
            <p:nvPr/>
          </p:nvSpPr>
          <p:spPr>
            <a:xfrm>
              <a:off x="6261433" y="-16824"/>
              <a:ext cx="1537965" cy="294407"/>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dirty="0">
                  <a:solidFill>
                    <a:srgbClr val="FFFFFF"/>
                  </a:solidFill>
                  <a:ea typeface="Calibri" panose="020F0502020204030204" pitchFamily="34" charset="0"/>
                  <a:cs typeface="Arial" panose="020B0604020202020204" pitchFamily="34" charset="0"/>
                </a:rPr>
                <a:t>December 2024</a:t>
              </a:r>
            </a:p>
          </p:txBody>
        </p:sp>
        <p:sp>
          <p:nvSpPr>
            <p:cNvPr id="10" name="Rectangle: Rounded Corners 9">
              <a:extLst>
                <a:ext uri="{FF2B5EF4-FFF2-40B4-BE49-F238E27FC236}">
                  <a16:creationId xmlns:a16="http://schemas.microsoft.com/office/drawing/2014/main" id="{19933222-BBD4-AB8E-AC05-EA9A63FF453B}"/>
                </a:ext>
              </a:extLst>
            </p:cNvPr>
            <p:cNvSpPr/>
            <p:nvPr/>
          </p:nvSpPr>
          <p:spPr>
            <a:xfrm>
              <a:off x="7826790" y="-16824"/>
              <a:ext cx="1537965" cy="294407"/>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dirty="0">
                  <a:solidFill>
                    <a:srgbClr val="FFFFFF"/>
                  </a:solidFill>
                  <a:ea typeface="Calibri" panose="020F0502020204030204" pitchFamily="34" charset="0"/>
                  <a:cs typeface="Arial" panose="020B0604020202020204" pitchFamily="34" charset="0"/>
                </a:rPr>
                <a:t>Feb – May 2025</a:t>
              </a:r>
            </a:p>
          </p:txBody>
        </p:sp>
        <p:sp>
          <p:nvSpPr>
            <p:cNvPr id="12" name="Rectangle: Rounded Corners 11">
              <a:extLst>
                <a:ext uri="{FF2B5EF4-FFF2-40B4-BE49-F238E27FC236}">
                  <a16:creationId xmlns:a16="http://schemas.microsoft.com/office/drawing/2014/main" id="{22D27018-DCFD-992E-4124-A4BB1B22032C}"/>
                </a:ext>
              </a:extLst>
            </p:cNvPr>
            <p:cNvSpPr/>
            <p:nvPr/>
          </p:nvSpPr>
          <p:spPr>
            <a:xfrm>
              <a:off x="-2" y="307023"/>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dirty="0">
                  <a:ea typeface="Calibri" panose="020F0502020204030204" pitchFamily="34" charset="0"/>
                  <a:cs typeface="Arial" panose="020B0604020202020204" pitchFamily="34" charset="0"/>
                </a:rPr>
                <a:t>7 August</a:t>
              </a:r>
              <a:endParaRPr lang="en-AU" sz="1200" dirty="0">
                <a:ea typeface="Calibri" panose="020F0502020204030204" pitchFamily="34" charset="0"/>
                <a:cs typeface="Arial" panose="020B0604020202020204" pitchFamily="34" charset="0"/>
              </a:endParaRPr>
            </a:p>
            <a:p>
              <a:pPr marL="81000" indent="-81000">
                <a:spcAft>
                  <a:spcPts val="700"/>
                </a:spcAft>
                <a:buFont typeface="Symbol" panose="05050102010706020507" pitchFamily="18" charset="2"/>
                <a:buChar char=""/>
              </a:pPr>
              <a:r>
                <a:rPr lang="en-AU" sz="1150" dirty="0">
                  <a:ea typeface="Calibri" panose="020F0502020204030204" pitchFamily="34" charset="0"/>
                  <a:cs typeface="Arial" panose="020B0604020202020204" pitchFamily="34" charset="0"/>
                </a:rPr>
                <a:t>Draft advice on 2025 international levy confirmed at TPS Advisory Board meeting</a:t>
              </a:r>
            </a:p>
            <a:p>
              <a:r>
                <a:rPr lang="en-AU" sz="1200" b="1" dirty="0">
                  <a:ea typeface="Calibri" panose="020F0502020204030204" pitchFamily="34" charset="0"/>
                  <a:cs typeface="Arial" panose="020B0604020202020204" pitchFamily="34" charset="0"/>
                </a:rPr>
                <a:t>Mid-August</a:t>
              </a:r>
              <a:endParaRPr lang="en-AU" sz="1200" dirty="0">
                <a:ea typeface="Calibri" panose="020F0502020204030204" pitchFamily="34" charset="0"/>
                <a:cs typeface="Arial" panose="020B0604020202020204" pitchFamily="34" charset="0"/>
              </a:endParaRPr>
            </a:p>
            <a:p>
              <a:pPr marL="81000" indent="-81000">
                <a:spcAft>
                  <a:spcPts val="100"/>
                </a:spcAft>
                <a:buFont typeface="Symbol" panose="05050102010706020507" pitchFamily="18" charset="2"/>
                <a:buChar char=""/>
              </a:pPr>
              <a:r>
                <a:rPr lang="en-AU" sz="1150" dirty="0">
                  <a:ea typeface="Calibri" panose="020F0502020204030204" pitchFamily="34" charset="0"/>
                  <a:cs typeface="Arial" panose="020B0604020202020204" pitchFamily="34" charset="0"/>
                </a:rPr>
                <a:t>Draft advice letter published on TPS website</a:t>
              </a:r>
            </a:p>
            <a:p>
              <a:pPr marL="81000" indent="-81000">
                <a:spcAft>
                  <a:spcPts val="700"/>
                </a:spcAft>
                <a:buFont typeface="Symbol" panose="05050102010706020507" pitchFamily="18" charset="2"/>
                <a:buChar char=""/>
              </a:pPr>
              <a:r>
                <a:rPr lang="en-AU" sz="1150" dirty="0">
                  <a:ea typeface="Calibri" panose="020F0502020204030204" pitchFamily="34" charset="0"/>
                  <a:cs typeface="Arial" panose="020B0604020202020204" pitchFamily="34" charset="0"/>
                </a:rPr>
                <a:t>Online consultation session for all providers</a:t>
              </a:r>
            </a:p>
            <a:p>
              <a:r>
                <a:rPr lang="en-AU" sz="1200" b="1" dirty="0">
                  <a:ea typeface="Calibri" panose="020F0502020204030204" pitchFamily="34" charset="0"/>
                  <a:cs typeface="Arial" panose="020B0604020202020204" pitchFamily="34" charset="0"/>
                </a:rPr>
                <a:t>Mid-Late August</a:t>
              </a:r>
              <a:endParaRPr lang="en-AU" sz="1200" dirty="0">
                <a:ea typeface="Calibri" panose="020F0502020204030204" pitchFamily="34" charset="0"/>
                <a:cs typeface="Arial" panose="020B0604020202020204" pitchFamily="34" charset="0"/>
              </a:endParaRPr>
            </a:p>
            <a:p>
              <a:pPr marL="81000" indent="-81000">
                <a:spcAft>
                  <a:spcPts val="100"/>
                </a:spcAft>
                <a:buFont typeface="Symbol" panose="05050102010706020507" pitchFamily="18" charset="2"/>
                <a:buChar char=""/>
              </a:pPr>
              <a:r>
                <a:rPr lang="en-AU" sz="1150" dirty="0">
                  <a:ea typeface="Calibri" panose="020F0502020204030204" pitchFamily="34" charset="0"/>
                  <a:cs typeface="Arial" panose="020B0604020202020204" pitchFamily="34" charset="0"/>
                </a:rPr>
                <a:t>Consultation sessions in Adelaide and Brisbane</a:t>
              </a:r>
            </a:p>
            <a:p>
              <a:pPr marL="81000" indent="-81000">
                <a:spcAft>
                  <a:spcPts val="700"/>
                </a:spcAft>
                <a:buFont typeface="Symbol" panose="05050102010706020507" pitchFamily="18" charset="2"/>
                <a:buChar char=""/>
              </a:pPr>
              <a:r>
                <a:rPr lang="en-AU" sz="1150" dirty="0">
                  <a:ea typeface="Calibri" panose="020F0502020204030204" pitchFamily="34" charset="0"/>
                  <a:cs typeface="Arial" panose="020B0604020202020204" pitchFamily="34" charset="0"/>
                </a:rPr>
                <a:t>Meetings with stakeholders</a:t>
              </a:r>
            </a:p>
          </p:txBody>
        </p:sp>
        <p:sp>
          <p:nvSpPr>
            <p:cNvPr id="13" name="Rectangle: Rounded Corners 12">
              <a:extLst>
                <a:ext uri="{FF2B5EF4-FFF2-40B4-BE49-F238E27FC236}">
                  <a16:creationId xmlns:a16="http://schemas.microsoft.com/office/drawing/2014/main" id="{9FBCABA5-6737-8C4A-5031-C43D95A919FB}"/>
                </a:ext>
              </a:extLst>
            </p:cNvPr>
            <p:cNvSpPr/>
            <p:nvPr/>
          </p:nvSpPr>
          <p:spPr>
            <a:xfrm>
              <a:off x="1565356" y="307022"/>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dirty="0">
                  <a:ea typeface="Calibri" panose="020F0502020204030204" pitchFamily="34" charset="0"/>
                  <a:cs typeface="Arial" panose="020B0604020202020204" pitchFamily="34" charset="0"/>
                </a:rPr>
                <a:t>September</a:t>
              </a:r>
              <a:endParaRPr lang="en-AU" sz="1200" dirty="0">
                <a:ea typeface="Calibri" panose="020F0502020204030204" pitchFamily="34" charset="0"/>
                <a:cs typeface="Arial" panose="020B0604020202020204" pitchFamily="34" charset="0"/>
              </a:endParaRPr>
            </a:p>
            <a:p>
              <a:pPr marL="81000" indent="-81000">
                <a:spcAft>
                  <a:spcPts val="150"/>
                </a:spcAft>
                <a:buFont typeface="Symbol" panose="05050102010706020507" pitchFamily="18" charset="2"/>
                <a:buChar char=""/>
              </a:pPr>
              <a:r>
                <a:rPr lang="en-AU" sz="1150" dirty="0">
                  <a:ea typeface="Calibri" panose="020F0502020204030204" pitchFamily="34" charset="0"/>
                  <a:cs typeface="Arial" panose="020B0604020202020204" pitchFamily="34" charset="0"/>
                </a:rPr>
                <a:t>Consultation sessions in Melbourne and Sydney</a:t>
              </a:r>
            </a:p>
            <a:p>
              <a:pPr marL="81000" indent="-81000">
                <a:spcAft>
                  <a:spcPts val="150"/>
                </a:spcAft>
                <a:buFont typeface="Symbol" panose="05050102010706020507" pitchFamily="18" charset="2"/>
                <a:buChar char=""/>
              </a:pPr>
              <a:r>
                <a:rPr lang="en-AU" sz="1150" dirty="0">
                  <a:ea typeface="Calibri" panose="020F0502020204030204" pitchFamily="34" charset="0"/>
                  <a:cs typeface="Arial" panose="020B0604020202020204" pitchFamily="34" charset="0"/>
                </a:rPr>
                <a:t>Meetings with providers in Perth</a:t>
              </a:r>
            </a:p>
            <a:p>
              <a:pPr marL="81000" indent="-81000">
                <a:spcAft>
                  <a:spcPts val="800"/>
                </a:spcAft>
                <a:buFont typeface="Symbol" panose="05050102010706020507" pitchFamily="18" charset="2"/>
                <a:buChar char=""/>
              </a:pPr>
              <a:r>
                <a:rPr lang="en-AU" sz="1150" dirty="0">
                  <a:ea typeface="Calibri" panose="020F0502020204030204" pitchFamily="34" charset="0"/>
                  <a:cs typeface="Arial" panose="020B0604020202020204" pitchFamily="34" charset="0"/>
                </a:rPr>
                <a:t>Meetings with stakeholders</a:t>
              </a:r>
            </a:p>
          </p:txBody>
        </p:sp>
        <p:sp>
          <p:nvSpPr>
            <p:cNvPr id="17" name="Rectangle: Rounded Corners 16">
              <a:extLst>
                <a:ext uri="{FF2B5EF4-FFF2-40B4-BE49-F238E27FC236}">
                  <a16:creationId xmlns:a16="http://schemas.microsoft.com/office/drawing/2014/main" id="{CA2B8C0A-55A4-BE3A-5858-1474975578CE}"/>
                </a:ext>
              </a:extLst>
            </p:cNvPr>
            <p:cNvSpPr/>
            <p:nvPr/>
          </p:nvSpPr>
          <p:spPr>
            <a:xfrm>
              <a:off x="3130716" y="307022"/>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dirty="0">
                  <a:ea typeface="Calibri" panose="020F0502020204030204" pitchFamily="34" charset="0"/>
                  <a:cs typeface="Arial" panose="020B0604020202020204" pitchFamily="34" charset="0"/>
                </a:rPr>
                <a:t>Early October</a:t>
              </a:r>
              <a:endParaRPr lang="en-AU" sz="1200" dirty="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dirty="0">
                  <a:ea typeface="Calibri" panose="020F0502020204030204" pitchFamily="34" charset="0"/>
                  <a:cs typeface="Arial" panose="020B0604020202020204" pitchFamily="34" charset="0"/>
                </a:rPr>
                <a:t>Online feedback session for all providers</a:t>
              </a:r>
            </a:p>
            <a:p>
              <a:r>
                <a:rPr lang="en-AU" sz="1200" b="1" dirty="0">
                  <a:ea typeface="Calibri" panose="020F0502020204030204" pitchFamily="34" charset="0"/>
                  <a:cs typeface="Arial" panose="020B0604020202020204" pitchFamily="34" charset="0"/>
                </a:rPr>
                <a:t>16 October</a:t>
              </a:r>
              <a:endParaRPr lang="en-AU" sz="1200" dirty="0">
                <a:ea typeface="Calibri" panose="020F0502020204030204" pitchFamily="34" charset="0"/>
                <a:cs typeface="Arial" panose="020B0604020202020204" pitchFamily="34" charset="0"/>
              </a:endParaRPr>
            </a:p>
            <a:p>
              <a:pPr marL="81000" indent="-81000">
                <a:spcAft>
                  <a:spcPts val="150"/>
                </a:spcAft>
                <a:buFont typeface="Symbol" panose="05050102010706020507" pitchFamily="18" charset="2"/>
                <a:buChar char=""/>
              </a:pPr>
              <a:r>
                <a:rPr lang="en-AU" sz="1150" dirty="0">
                  <a:ea typeface="Calibri" panose="020F0502020204030204" pitchFamily="34" charset="0"/>
                  <a:cs typeface="Arial" panose="020B0604020202020204" pitchFamily="34" charset="0"/>
                </a:rPr>
                <a:t>TPS Advisory Board considers sector feedback</a:t>
              </a:r>
            </a:p>
            <a:p>
              <a:pPr marL="81000" indent="-81000">
                <a:spcAft>
                  <a:spcPts val="800"/>
                </a:spcAft>
                <a:buFont typeface="Symbol" panose="05050102010706020507" pitchFamily="18" charset="2"/>
                <a:buChar char=""/>
              </a:pPr>
              <a:r>
                <a:rPr lang="en-AU" sz="1150" dirty="0">
                  <a:ea typeface="Calibri" panose="020F0502020204030204" pitchFamily="34" charset="0"/>
                  <a:cs typeface="Arial" panose="020B0604020202020204" pitchFamily="34" charset="0"/>
                </a:rPr>
                <a:t>Final advice on 2025 international levy confirmed at TPS Advisory Board meeting</a:t>
              </a:r>
            </a:p>
            <a:p>
              <a:r>
                <a:rPr lang="en-AU" sz="1200" b="1" dirty="0">
                  <a:ea typeface="Calibri" panose="020F0502020204030204" pitchFamily="34" charset="0"/>
                  <a:cs typeface="Arial" panose="020B0604020202020204" pitchFamily="34" charset="0"/>
                </a:rPr>
                <a:t>Late October</a:t>
              </a:r>
              <a:endParaRPr lang="en-AU" sz="1200" dirty="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dirty="0">
                  <a:ea typeface="Calibri" panose="020F0502020204030204" pitchFamily="34" charset="0"/>
                  <a:cs typeface="Arial" panose="020B0604020202020204" pitchFamily="34" charset="0"/>
                </a:rPr>
                <a:t>Final advice letter published on TPS website</a:t>
              </a:r>
            </a:p>
          </p:txBody>
        </p:sp>
        <p:sp>
          <p:nvSpPr>
            <p:cNvPr id="18" name="Rectangle: Rounded Corners 17">
              <a:extLst>
                <a:ext uri="{FF2B5EF4-FFF2-40B4-BE49-F238E27FC236}">
                  <a16:creationId xmlns:a16="http://schemas.microsoft.com/office/drawing/2014/main" id="{E4F3C50C-AD69-A329-ACCF-31663A330596}"/>
                </a:ext>
              </a:extLst>
            </p:cNvPr>
            <p:cNvSpPr/>
            <p:nvPr/>
          </p:nvSpPr>
          <p:spPr>
            <a:xfrm>
              <a:off x="4696073" y="307022"/>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dirty="0">
                  <a:ea typeface="Calibri" panose="020F0502020204030204" pitchFamily="34" charset="0"/>
                  <a:cs typeface="Arial" panose="020B0604020202020204" pitchFamily="34" charset="0"/>
                </a:rPr>
                <a:t>Mid-November</a:t>
              </a:r>
              <a:endParaRPr lang="en-AU" sz="1200" dirty="0">
                <a:ea typeface="Calibri" panose="020F0502020204030204" pitchFamily="34" charset="0"/>
                <a:cs typeface="Arial" panose="020B0604020202020204" pitchFamily="34" charset="0"/>
              </a:endParaRPr>
            </a:p>
            <a:p>
              <a:pPr marL="81000" indent="-81000">
                <a:spcAft>
                  <a:spcPts val="150"/>
                </a:spcAft>
                <a:buFont typeface="Symbol" panose="05050102010706020507" pitchFamily="18" charset="2"/>
                <a:buChar char=""/>
              </a:pPr>
              <a:r>
                <a:rPr lang="en-AU" sz="1150" dirty="0">
                  <a:ea typeface="Calibri" panose="020F0502020204030204" pitchFamily="34" charset="0"/>
                  <a:cs typeface="Arial" panose="020B0604020202020204" pitchFamily="34" charset="0"/>
                </a:rPr>
                <a:t>Legislative instrument drafted and sent to Treasurer with a noting brief sent to Minister for Education</a:t>
              </a:r>
            </a:p>
            <a:p>
              <a:pPr marL="81000" indent="-81000">
                <a:spcAft>
                  <a:spcPts val="800"/>
                </a:spcAft>
                <a:buFont typeface="Symbol" panose="05050102010706020507" pitchFamily="18" charset="2"/>
                <a:buChar char=""/>
              </a:pPr>
              <a:r>
                <a:rPr lang="en-AU" sz="1150" dirty="0">
                  <a:ea typeface="Calibri" panose="020F0502020204030204" pitchFamily="34" charset="0"/>
                  <a:cs typeface="Arial" panose="020B0604020202020204" pitchFamily="34" charset="0"/>
                </a:rPr>
                <a:t>Department of Education briefing for Administrative and Base Fee Components sent to Minister for Education</a:t>
              </a:r>
            </a:p>
          </p:txBody>
        </p:sp>
        <p:sp>
          <p:nvSpPr>
            <p:cNvPr id="19" name="Rectangle: Rounded Corners 18">
              <a:extLst>
                <a:ext uri="{FF2B5EF4-FFF2-40B4-BE49-F238E27FC236}">
                  <a16:creationId xmlns:a16="http://schemas.microsoft.com/office/drawing/2014/main" id="{1862C221-4F61-023F-AB13-7F37596EA113}"/>
                </a:ext>
              </a:extLst>
            </p:cNvPr>
            <p:cNvSpPr/>
            <p:nvPr/>
          </p:nvSpPr>
          <p:spPr>
            <a:xfrm>
              <a:off x="6261433" y="307022"/>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dirty="0">
                  <a:ea typeface="Calibri" panose="020F0502020204030204" pitchFamily="34" charset="0"/>
                  <a:cs typeface="Arial" panose="020B0604020202020204" pitchFamily="34" charset="0"/>
                </a:rPr>
                <a:t>31 December</a:t>
              </a:r>
              <a:endParaRPr lang="en-AU" sz="1200" dirty="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dirty="0">
                  <a:ea typeface="Calibri" panose="020F0502020204030204" pitchFamily="34" charset="0"/>
                  <a:cs typeface="Arial" panose="020B0604020202020204" pitchFamily="34" charset="0"/>
                </a:rPr>
                <a:t>Legislative instrument must be approved by Treasurer and signed off by TPS Director</a:t>
              </a:r>
            </a:p>
          </p:txBody>
        </p:sp>
        <p:sp>
          <p:nvSpPr>
            <p:cNvPr id="20" name="Rectangle: Rounded Corners 19">
              <a:extLst>
                <a:ext uri="{FF2B5EF4-FFF2-40B4-BE49-F238E27FC236}">
                  <a16:creationId xmlns:a16="http://schemas.microsoft.com/office/drawing/2014/main" id="{0B8A38DA-9961-E671-BB4B-9E63665DB01D}"/>
                </a:ext>
              </a:extLst>
            </p:cNvPr>
            <p:cNvSpPr/>
            <p:nvPr/>
          </p:nvSpPr>
          <p:spPr>
            <a:xfrm>
              <a:off x="7826790" y="307022"/>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dirty="0">
                  <a:ea typeface="Calibri" panose="020F0502020204030204" pitchFamily="34" charset="0"/>
                  <a:cs typeface="Arial" panose="020B0604020202020204" pitchFamily="34" charset="0"/>
                </a:rPr>
                <a:t>February</a:t>
              </a:r>
              <a:endParaRPr lang="en-AU" sz="1200" dirty="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dirty="0">
                  <a:ea typeface="Calibri" panose="020F0502020204030204" pitchFamily="34" charset="0"/>
                  <a:cs typeface="Arial" panose="020B0604020202020204" pitchFamily="34" charset="0"/>
                </a:rPr>
                <a:t>Non-exempt providers receive a Request for Information to declare 2024 overseas students tuition fee income and domestic student enrolment figures</a:t>
              </a:r>
            </a:p>
            <a:p>
              <a:r>
                <a:rPr lang="en-AU" sz="1200" b="1" dirty="0">
                  <a:ea typeface="Calibri" panose="020F0502020204030204" pitchFamily="34" charset="0"/>
                  <a:cs typeface="Arial" panose="020B0604020202020204" pitchFamily="34" charset="0"/>
                </a:rPr>
                <a:t>March-April</a:t>
              </a:r>
              <a:endParaRPr lang="en-AU" sz="1200" dirty="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dirty="0">
                  <a:ea typeface="Calibri" panose="020F0502020204030204" pitchFamily="34" charset="0"/>
                  <a:cs typeface="Arial" panose="020B0604020202020204" pitchFamily="34" charset="0"/>
                </a:rPr>
                <a:t>2025 levy invoices sent to providers</a:t>
              </a:r>
            </a:p>
            <a:p>
              <a:r>
                <a:rPr lang="en-AU" sz="1200" b="1" dirty="0">
                  <a:ea typeface="Calibri" panose="020F0502020204030204" pitchFamily="34" charset="0"/>
                  <a:cs typeface="Arial" panose="020B0604020202020204" pitchFamily="34" charset="0"/>
                </a:rPr>
                <a:t>April-May</a:t>
              </a:r>
              <a:endParaRPr lang="en-AU" sz="1200" dirty="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dirty="0">
                  <a:ea typeface="Calibri" panose="020F0502020204030204" pitchFamily="34" charset="0"/>
                  <a:cs typeface="Arial" panose="020B0604020202020204" pitchFamily="34" charset="0"/>
                </a:rPr>
                <a:t>International levy collected</a:t>
              </a:r>
            </a:p>
          </p:txBody>
        </p:sp>
      </p:grpSp>
    </p:spTree>
    <p:extLst>
      <p:ext uri="{BB962C8B-B14F-4D97-AF65-F5344CB8AC3E}">
        <p14:creationId xmlns:p14="http://schemas.microsoft.com/office/powerpoint/2010/main" val="4272602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Request for Information (RFI)</a:t>
            </a:r>
          </a:p>
        </p:txBody>
      </p:sp>
      <p:grpSp>
        <p:nvGrpSpPr>
          <p:cNvPr id="3" name="Group 2">
            <a:extLst>
              <a:ext uri="{FF2B5EF4-FFF2-40B4-BE49-F238E27FC236}">
                <a16:creationId xmlns:a16="http://schemas.microsoft.com/office/drawing/2014/main" id="{C9CFBCBC-1689-FFCD-359F-A0A4C21FDAD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0E6E8AF8-E254-DBE7-8585-64CC02406BB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E13F6CF1-F33A-BD9A-684C-B0FA21A9744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CC476A49-B048-F5C7-2D6C-6953DA9195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6" name="TextBox 5">
            <a:extLst>
              <a:ext uri="{FF2B5EF4-FFF2-40B4-BE49-F238E27FC236}">
                <a16:creationId xmlns:a16="http://schemas.microsoft.com/office/drawing/2014/main" id="{B0D76164-72E8-AEB0-08B6-9098F660BD76}"/>
              </a:ext>
            </a:extLst>
          </p:cNvPr>
          <p:cNvSpPr txBox="1"/>
          <p:nvPr/>
        </p:nvSpPr>
        <p:spPr>
          <a:xfrm>
            <a:off x="539552" y="1116000"/>
            <a:ext cx="8064896" cy="3447098"/>
          </a:xfrm>
          <a:prstGeom prst="rect">
            <a:avLst/>
          </a:prstGeom>
          <a:noFill/>
        </p:spPr>
        <p:txBody>
          <a:bodyPr wrap="square" lIns="0" tIns="0" rIns="0" bIns="0" rtlCol="0" anchor="t">
            <a:spAutoFit/>
          </a:bodyPr>
          <a:lstStyle/>
          <a:p>
            <a:pPr>
              <a:spcAft>
                <a:spcPts val="3000"/>
              </a:spcAft>
            </a:pPr>
            <a:r>
              <a:rPr lang="en-AU" b="1" dirty="0"/>
              <a:t>New filter </a:t>
            </a:r>
            <a:r>
              <a:rPr lang="en-AU" dirty="0"/>
              <a:t>applied to the </a:t>
            </a:r>
            <a:r>
              <a:rPr lang="en-AU" i="1" dirty="0"/>
              <a:t>volatility in overseas student enrolments </a:t>
            </a:r>
            <a:r>
              <a:rPr lang="en-AU" dirty="0"/>
              <a:t>and </a:t>
            </a:r>
            <a:r>
              <a:rPr lang="en-AU" i="1" dirty="0"/>
              <a:t>maximum overseas source country concentration </a:t>
            </a:r>
            <a:r>
              <a:rPr lang="en-AU" dirty="0"/>
              <a:t>risk factors in 2024 for providers whose proportion of international students was less than 20% of its total student population in the previous year</a:t>
            </a:r>
          </a:p>
          <a:p>
            <a:pPr>
              <a:spcAft>
                <a:spcPts val="3000"/>
              </a:spcAft>
            </a:pPr>
            <a:r>
              <a:rPr lang="en-AU" dirty="0"/>
              <a:t>Eligible providers’ risk factor values set to 0 for these risk factors</a:t>
            </a:r>
          </a:p>
          <a:p>
            <a:pPr>
              <a:spcAft>
                <a:spcPts val="1500"/>
              </a:spcAft>
            </a:pPr>
            <a:r>
              <a:rPr lang="en-AU" dirty="0"/>
              <a:t>Providers will receive an RFI in early 2025 to declare their 2024:</a:t>
            </a:r>
          </a:p>
          <a:p>
            <a:pPr indent="-285750">
              <a:spcAft>
                <a:spcPts val="1500"/>
              </a:spcAft>
              <a:buFont typeface="Arial" panose="020B0604020202020204" pitchFamily="34" charset="0"/>
              <a:buChar char="•"/>
            </a:pPr>
            <a:r>
              <a:rPr lang="en-AU" dirty="0"/>
              <a:t>overseas student tuition fee income, and </a:t>
            </a:r>
          </a:p>
          <a:p>
            <a:pPr indent="-285750">
              <a:spcAft>
                <a:spcPts val="3000"/>
              </a:spcAft>
              <a:buFont typeface="Arial" panose="020B0604020202020204" pitchFamily="34" charset="0"/>
              <a:buChar char="•"/>
            </a:pPr>
            <a:r>
              <a:rPr lang="en-AU" dirty="0"/>
              <a:t>domestic student enrolment numbers</a:t>
            </a:r>
          </a:p>
        </p:txBody>
      </p:sp>
    </p:spTree>
    <p:extLst>
      <p:ext uri="{BB962C8B-B14F-4D97-AF65-F5344CB8AC3E}">
        <p14:creationId xmlns:p14="http://schemas.microsoft.com/office/powerpoint/2010/main" val="212204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Takeaways</a:t>
            </a:r>
          </a:p>
        </p:txBody>
      </p:sp>
      <p:grpSp>
        <p:nvGrpSpPr>
          <p:cNvPr id="11" name="Group 10">
            <a:extLst>
              <a:ext uri="{FF2B5EF4-FFF2-40B4-BE49-F238E27FC236}">
                <a16:creationId xmlns:a16="http://schemas.microsoft.com/office/drawing/2014/main" id="{22846902-6BCA-263D-0501-3BC79B6585D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95A636C9-2854-FAF2-5A71-BF55B837D5D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945001F4-8872-2644-3CD4-F712B568F2F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4479798-DF64-214F-4F69-A1205A042D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2" name="TextBox 1">
            <a:extLst>
              <a:ext uri="{FF2B5EF4-FFF2-40B4-BE49-F238E27FC236}">
                <a16:creationId xmlns:a16="http://schemas.microsoft.com/office/drawing/2014/main" id="{43E1784C-ADDD-E35F-1F2E-25964E825F6D}"/>
              </a:ext>
            </a:extLst>
          </p:cNvPr>
          <p:cNvSpPr txBox="1"/>
          <p:nvPr/>
        </p:nvSpPr>
        <p:spPr>
          <a:xfrm>
            <a:off x="539552" y="1116000"/>
            <a:ext cx="8064896" cy="2872581"/>
          </a:xfrm>
          <a:prstGeom prst="rect">
            <a:avLst/>
          </a:prstGeom>
          <a:noFill/>
        </p:spPr>
        <p:txBody>
          <a:bodyPr wrap="square" lIns="0" tIns="0" rIns="0" bIns="0" rtlCol="0" anchor="t">
            <a:spAutoFit/>
          </a:bodyPr>
          <a:lstStyle/>
          <a:p>
            <a:pPr>
              <a:spcAft>
                <a:spcPts val="3200"/>
              </a:spcAft>
            </a:pPr>
            <a:r>
              <a:rPr lang="en-AU" dirty="0">
                <a:cs typeface="Calibri"/>
              </a:rPr>
              <a:t>Key features of the Board’s draft advice on 2025 levy settings:</a:t>
            </a:r>
          </a:p>
          <a:p>
            <a:pPr marL="342900" indent="-342900">
              <a:spcAft>
                <a:spcPts val="3200"/>
              </a:spcAft>
              <a:buFont typeface="+mj-lt"/>
              <a:buAutoNum type="arabicPeriod"/>
            </a:pPr>
            <a:r>
              <a:rPr lang="en-AU" dirty="0">
                <a:cs typeface="Calibri"/>
              </a:rPr>
              <a:t>Positive volatility risk factor values to be reinstated for the </a:t>
            </a:r>
            <a:r>
              <a:rPr lang="en-AU" i="1" dirty="0">
                <a:cs typeface="Calibri"/>
              </a:rPr>
              <a:t>volatility in overseas student enrolments</a:t>
            </a:r>
            <a:r>
              <a:rPr lang="en-AU" dirty="0">
                <a:cs typeface="Calibri"/>
              </a:rPr>
              <a:t> risk factor after 2-year temporary waiver</a:t>
            </a:r>
          </a:p>
          <a:p>
            <a:pPr marL="342900" indent="-342900">
              <a:spcAft>
                <a:spcPts val="5200"/>
              </a:spcAft>
              <a:buFont typeface="+mj-lt"/>
              <a:buAutoNum type="arabicPeriod"/>
            </a:pPr>
            <a:r>
              <a:rPr lang="en-AU" dirty="0">
                <a:cs typeface="Calibri"/>
              </a:rPr>
              <a:t>Target range of OSTF to be increased from $35-60 million to $40-60 million</a:t>
            </a:r>
          </a:p>
          <a:p>
            <a:pPr>
              <a:spcAft>
                <a:spcPts val="5200"/>
              </a:spcAft>
            </a:pPr>
            <a:r>
              <a:rPr lang="en-AU" dirty="0">
                <a:cs typeface="Calibri"/>
              </a:rPr>
              <a:t>Timeline estimates levy will be collected in May 2025</a:t>
            </a:r>
          </a:p>
        </p:txBody>
      </p:sp>
    </p:spTree>
    <p:extLst>
      <p:ext uri="{BB962C8B-B14F-4D97-AF65-F5344CB8AC3E}">
        <p14:creationId xmlns:p14="http://schemas.microsoft.com/office/powerpoint/2010/main" val="100292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Key messages</a:t>
            </a:r>
          </a:p>
        </p:txBody>
      </p:sp>
      <p:grpSp>
        <p:nvGrpSpPr>
          <p:cNvPr id="11" name="Group 10">
            <a:extLst>
              <a:ext uri="{FF2B5EF4-FFF2-40B4-BE49-F238E27FC236}">
                <a16:creationId xmlns:a16="http://schemas.microsoft.com/office/drawing/2014/main" id="{5C89F445-AFE4-D33D-A9EC-DF3653FA295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5C6E18C3-28E7-EBD1-F81F-9586369A12B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97B6D5DB-1D08-737A-F4E1-210EBC8D810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3DA218F4-A3E6-EE4C-C834-240A3213B8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2" name="TextBox 1">
            <a:extLst>
              <a:ext uri="{FF2B5EF4-FFF2-40B4-BE49-F238E27FC236}">
                <a16:creationId xmlns:a16="http://schemas.microsoft.com/office/drawing/2014/main" id="{E3AF3F8E-DE96-46C1-FBE4-95F11E069EB0}"/>
              </a:ext>
            </a:extLst>
          </p:cNvPr>
          <p:cNvSpPr txBox="1"/>
          <p:nvPr/>
        </p:nvSpPr>
        <p:spPr>
          <a:xfrm>
            <a:off x="539552" y="1116000"/>
            <a:ext cx="8064896" cy="2185214"/>
          </a:xfrm>
          <a:prstGeom prst="rect">
            <a:avLst/>
          </a:prstGeom>
          <a:noFill/>
        </p:spPr>
        <p:txBody>
          <a:bodyPr wrap="square" lIns="0" tIns="0" rIns="0" bIns="0" rtlCol="0" anchor="t">
            <a:spAutoFit/>
          </a:bodyPr>
          <a:lstStyle/>
          <a:p>
            <a:pPr>
              <a:spcAft>
                <a:spcPts val="4200"/>
              </a:spcAft>
            </a:pPr>
            <a:r>
              <a:rPr lang="en-AU" dirty="0">
                <a:cs typeface="Calibri"/>
              </a:rPr>
              <a:t>Ensure </a:t>
            </a:r>
            <a:r>
              <a:rPr lang="en-AU" b="1" dirty="0">
                <a:cs typeface="Calibri"/>
              </a:rPr>
              <a:t>all contact information </a:t>
            </a:r>
            <a:r>
              <a:rPr lang="en-AU" dirty="0">
                <a:cs typeface="Calibri"/>
              </a:rPr>
              <a:t>and </a:t>
            </a:r>
            <a:r>
              <a:rPr lang="en-AU" b="1" dirty="0">
                <a:cs typeface="Calibri"/>
              </a:rPr>
              <a:t>student enrolment data</a:t>
            </a:r>
            <a:r>
              <a:rPr lang="en-AU" dirty="0">
                <a:cs typeface="Calibri"/>
              </a:rPr>
              <a:t> </a:t>
            </a:r>
            <a:r>
              <a:rPr lang="en-AU" b="1" dirty="0">
                <a:cs typeface="Calibri"/>
              </a:rPr>
              <a:t>in PRISMS </a:t>
            </a:r>
            <a:r>
              <a:rPr lang="en-AU" dirty="0">
                <a:cs typeface="Calibri"/>
              </a:rPr>
              <a:t>is </a:t>
            </a:r>
            <a:r>
              <a:rPr lang="en-AU" b="1" dirty="0">
                <a:cs typeface="Calibri"/>
              </a:rPr>
              <a:t>up to date</a:t>
            </a:r>
            <a:endParaRPr lang="en-AU" b="1" dirty="0">
              <a:ea typeface="Calibri"/>
              <a:cs typeface="Calibri"/>
            </a:endParaRPr>
          </a:p>
          <a:p>
            <a:pPr marL="0" lvl="1">
              <a:spcAft>
                <a:spcPts val="4200"/>
              </a:spcAft>
            </a:pPr>
            <a:r>
              <a:rPr lang="en-AU" b="1" dirty="0">
                <a:cs typeface="Calibri"/>
              </a:rPr>
              <a:t>Pay the full and correct levy amount on time</a:t>
            </a:r>
            <a:r>
              <a:rPr lang="en-AU" dirty="0">
                <a:cs typeface="Calibri"/>
              </a:rPr>
              <a:t> to avoid receiving a late payment penalty for the next three levies</a:t>
            </a:r>
          </a:p>
          <a:p>
            <a:pPr marL="0" lvl="1">
              <a:spcAft>
                <a:spcPts val="4200"/>
              </a:spcAft>
            </a:pPr>
            <a:r>
              <a:rPr lang="en-AU" b="1" dirty="0">
                <a:cs typeface="Calibri"/>
              </a:rPr>
              <a:t>Check account details and reference number are correct before making a payment</a:t>
            </a:r>
            <a:endParaRPr lang="en-AU" dirty="0">
              <a:ea typeface="Calibri"/>
              <a:cs typeface="Calibri"/>
            </a:endParaRPr>
          </a:p>
        </p:txBody>
      </p:sp>
    </p:spTree>
    <p:extLst>
      <p:ext uri="{BB962C8B-B14F-4D97-AF65-F5344CB8AC3E}">
        <p14:creationId xmlns:p14="http://schemas.microsoft.com/office/powerpoint/2010/main" val="153306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680000" y="0"/>
            <a:ext cx="4464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Grp="1" noChangeArrowheads="1"/>
          </p:cNvSpPr>
          <p:nvPr>
            <p:ph type="title" idx="4294967295"/>
          </p:nvPr>
        </p:nvSpPr>
        <p:spPr bwMode="auto">
          <a:xfrm>
            <a:off x="5922000" y="1746000"/>
            <a:ext cx="2700000"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49" name="Picture 48" descr="QR code for the TPS website (www.tps.gov.au).">
            <a:extLst>
              <a:ext uri="{FF2B5EF4-FFF2-40B4-BE49-F238E27FC236}">
                <a16:creationId xmlns:a16="http://schemas.microsoft.com/office/drawing/2014/main" id="{E081D8FA-7699-6E52-2E10-8685DCA3F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0" y="1198368"/>
            <a:ext cx="2880000" cy="3320543"/>
          </a:xfrm>
          <a:prstGeom prst="rect">
            <a:avLst/>
          </a:prstGeom>
        </p:spPr>
      </p:pic>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5922000" y="2970000"/>
            <a:ext cx="3067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240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operations@tps.gov.au</a:t>
            </a:r>
            <a:endParaRPr kumimoji="0" lang="en-AU" altLang="en-US" sz="2400" i="0" u="none" strike="noStrike" cap="none" normalizeH="0" baseline="0">
              <a:ln>
                <a:noFill/>
              </a:ln>
              <a:solidFill>
                <a:schemeClr val="bg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E641F930-68A1-65DB-2A03-974AB2063108}"/>
              </a:ext>
              <a:ext uri="{C183D7F6-B498-43B3-948B-1728B52AA6E4}">
                <adec:decorative xmlns:adec="http://schemas.microsoft.com/office/drawing/2017/decorative" val="1"/>
              </a:ext>
            </a:extLst>
          </p:cNvPr>
          <p:cNvGrpSpPr/>
          <p:nvPr/>
        </p:nvGrpSpPr>
        <p:grpSpPr>
          <a:xfrm>
            <a:off x="4986000" y="1526400"/>
            <a:ext cx="900000" cy="900000"/>
            <a:chOff x="5256000" y="842796"/>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56000"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3176" y="968796"/>
              <a:ext cx="648000" cy="648000"/>
            </a:xfrm>
            <a:prstGeom prst="rect">
              <a:avLst/>
            </a:prstGeom>
          </p:spPr>
        </p:pic>
      </p:grpSp>
      <p:grpSp>
        <p:nvGrpSpPr>
          <p:cNvPr id="6" name="Group 5">
            <a:extLst>
              <a:ext uri="{FF2B5EF4-FFF2-40B4-BE49-F238E27FC236}">
                <a16:creationId xmlns:a16="http://schemas.microsoft.com/office/drawing/2014/main" id="{0A418124-2032-5CE0-986E-CD6CDE860F6B}"/>
              </a:ext>
              <a:ext uri="{C183D7F6-B498-43B3-948B-1728B52AA6E4}">
                <adec:decorative xmlns:adec="http://schemas.microsoft.com/office/drawing/2017/decorative" val="1"/>
              </a:ext>
            </a:extLst>
          </p:cNvPr>
          <p:cNvGrpSpPr/>
          <p:nvPr/>
        </p:nvGrpSpPr>
        <p:grpSpPr>
          <a:xfrm>
            <a:off x="4986000" y="2750400"/>
            <a:ext cx="900000" cy="900000"/>
            <a:chOff x="5256176" y="2066557"/>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7600" y="2282400"/>
              <a:ext cx="676000" cy="468000"/>
            </a:xfrm>
            <a:prstGeom prst="rect">
              <a:avLst/>
            </a:prstGeom>
          </p:spPr>
        </p:pic>
      </p:grpSp>
    </p:spTree>
    <p:extLst>
      <p:ext uri="{BB962C8B-B14F-4D97-AF65-F5344CB8AC3E}">
        <p14:creationId xmlns:p14="http://schemas.microsoft.com/office/powerpoint/2010/main" val="182056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the 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39552" y="1116000"/>
            <a:ext cx="8064896" cy="3498394"/>
          </a:xfrm>
          <a:prstGeom prst="rect">
            <a:avLst/>
          </a:prstGeom>
          <a:noFill/>
        </p:spPr>
        <p:txBody>
          <a:bodyPr wrap="square" lIns="0" tIns="0" rIns="0" bIns="0" rtlCol="0" anchor="t">
            <a:spAutoFit/>
          </a:bodyPr>
          <a:lstStyle/>
          <a:p>
            <a:pPr algn="l">
              <a:spcAft>
                <a:spcPts val="2000"/>
              </a:spcAft>
            </a:pPr>
            <a:r>
              <a:rPr lang="en-AU"/>
              <a:t>Australian Government initiative</a:t>
            </a:r>
          </a:p>
          <a:p>
            <a:pPr>
              <a:spcAft>
                <a:spcPts val="2000"/>
              </a:spcAft>
            </a:pPr>
            <a:r>
              <a:rPr lang="en-AU">
                <a:ea typeface="+mn-lt"/>
                <a:cs typeface="+mn-lt"/>
              </a:rPr>
              <a:t>Student tuition protection scheme</a:t>
            </a:r>
          </a:p>
          <a:p>
            <a:pPr>
              <a:spcAft>
                <a:spcPts val="2000"/>
              </a:spcAft>
            </a:pPr>
            <a:r>
              <a:rPr lang="en-AU">
                <a:ea typeface="+mn-lt"/>
                <a:cs typeface="+mn-lt"/>
              </a:rPr>
              <a:t>Developed for international student fee protection and expanded to specified domestic students</a:t>
            </a:r>
          </a:p>
          <a:p>
            <a:pPr>
              <a:spcAft>
                <a:spcPts val="2000"/>
              </a:spcAft>
            </a:pPr>
            <a:r>
              <a:rPr lang="en-AU"/>
              <a:t>Supports students with tuition fee refunds and facilitates alternative course placements following provider closures</a:t>
            </a:r>
          </a:p>
          <a:p>
            <a:pPr>
              <a:spcAft>
                <a:spcPts val="2000"/>
              </a:spcAft>
            </a:pPr>
            <a:r>
              <a:rPr lang="en-AU"/>
              <a:t>Supports education providers to understand and meet obligations to students</a:t>
            </a:r>
          </a:p>
          <a:p>
            <a:pPr>
              <a:spcAft>
                <a:spcPts val="2000"/>
              </a:spcAft>
            </a:pPr>
            <a:r>
              <a:rPr lang="en-AU"/>
              <a:t>Manages tuition protection levy collections</a:t>
            </a:r>
          </a:p>
        </p:txBody>
      </p:sp>
      <p:grpSp>
        <p:nvGrpSpPr>
          <p:cNvPr id="4" name="Group 3">
            <a:extLst>
              <a:ext uri="{FF2B5EF4-FFF2-40B4-BE49-F238E27FC236}">
                <a16:creationId xmlns:a16="http://schemas.microsoft.com/office/drawing/2014/main" id="{FCC735B7-D4EB-753A-E54F-0D3C92595A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01621A5B-B562-6A84-40E9-52E5D33741D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9DFE8E5-E971-50CD-8C68-64880966DD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FAC5AAB8-6CA0-A620-391D-7060E7ACBC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2278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Director</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0801955F-670D-2ACA-9985-96888B438F7F}"/>
              </a:ext>
            </a:extLst>
          </p:cNvPr>
          <p:cNvSpPr txBox="1"/>
          <p:nvPr/>
        </p:nvSpPr>
        <p:spPr>
          <a:xfrm>
            <a:off x="539551" y="1116000"/>
            <a:ext cx="5140279" cy="3170099"/>
          </a:xfrm>
          <a:prstGeom prst="rect">
            <a:avLst/>
          </a:prstGeom>
          <a:noFill/>
        </p:spPr>
        <p:txBody>
          <a:bodyPr wrap="square" lIns="0" tIns="0" rIns="0" bIns="0" rtlCol="0" anchor="t">
            <a:spAutoFit/>
          </a:bodyPr>
          <a:lstStyle/>
          <a:p>
            <a:pPr>
              <a:spcAft>
                <a:spcPts val="2400"/>
              </a:spcAft>
            </a:pPr>
            <a:r>
              <a:rPr lang="en-AU" dirty="0">
                <a:cs typeface="Calibri"/>
              </a:rPr>
              <a:t>Melinda Hatton, TPS Director</a:t>
            </a:r>
          </a:p>
          <a:p>
            <a:pPr>
              <a:spcAft>
                <a:spcPts val="2400"/>
              </a:spcAft>
            </a:pPr>
            <a:r>
              <a:rPr lang="en-AU" b="1" dirty="0"/>
              <a:t>Statutory office holder </a:t>
            </a:r>
            <a:r>
              <a:rPr lang="en-AU" dirty="0"/>
              <a:t>appointed by the federal Minister for Education</a:t>
            </a:r>
          </a:p>
          <a:p>
            <a:pPr>
              <a:spcAft>
                <a:spcPts val="2400"/>
              </a:spcAft>
            </a:pPr>
            <a:r>
              <a:rPr lang="en-AU" b="1" dirty="0"/>
              <a:t>Operational oversight </a:t>
            </a:r>
            <a:r>
              <a:rPr lang="en-AU" dirty="0"/>
              <a:t>of the daily activities of the TPS</a:t>
            </a:r>
          </a:p>
          <a:p>
            <a:pPr>
              <a:spcAft>
                <a:spcPts val="2400"/>
              </a:spcAft>
            </a:pPr>
            <a:r>
              <a:rPr lang="en-AU" dirty="0">
                <a:cs typeface="Calibri"/>
              </a:rPr>
              <a:t>Responsible for the </a:t>
            </a:r>
            <a:r>
              <a:rPr lang="en-AU" b="1" dirty="0">
                <a:cs typeface="Calibri"/>
              </a:rPr>
              <a:t>annual collection of TPS levies </a:t>
            </a:r>
            <a:r>
              <a:rPr lang="en-AU" dirty="0">
                <a:cs typeface="Calibri"/>
              </a:rPr>
              <a:t>from CRICOS and eligible domestic education providers</a:t>
            </a:r>
          </a:p>
          <a:p>
            <a:pPr>
              <a:spcAft>
                <a:spcPts val="2400"/>
              </a:spcAft>
            </a:pPr>
            <a:r>
              <a:rPr lang="en-AU" dirty="0">
                <a:cs typeface="Calibri"/>
              </a:rPr>
              <a:t>Responsible for </a:t>
            </a:r>
            <a:r>
              <a:rPr lang="en-AU" b="1" dirty="0">
                <a:cs typeface="Calibri"/>
              </a:rPr>
              <a:t>managing the levy funds</a:t>
            </a:r>
            <a:endParaRPr lang="en-AU" sz="1750" dirty="0">
              <a:cs typeface="Calibri"/>
            </a:endParaRPr>
          </a:p>
        </p:txBody>
      </p:sp>
      <p:pic>
        <p:nvPicPr>
          <p:cNvPr id="5" name="Picture 4" descr="Photo of the TPS Director.">
            <a:extLst>
              <a:ext uri="{FF2B5EF4-FFF2-40B4-BE49-F238E27FC236}">
                <a16:creationId xmlns:a16="http://schemas.microsoft.com/office/drawing/2014/main" id="{FA44E65B-A021-3569-007E-655FC2FDE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311" y="1116000"/>
            <a:ext cx="2562137" cy="3388295"/>
          </a:xfrm>
          <a:prstGeom prst="rect">
            <a:avLst/>
          </a:prstGeom>
        </p:spPr>
      </p:pic>
      <p:grpSp>
        <p:nvGrpSpPr>
          <p:cNvPr id="3" name="Group 2">
            <a:extLst>
              <a:ext uri="{FF2B5EF4-FFF2-40B4-BE49-F238E27FC236}">
                <a16:creationId xmlns:a16="http://schemas.microsoft.com/office/drawing/2014/main" id="{32C8E34E-A25A-6AD2-8331-A28635C581E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62A16AD-8FEE-5B8D-EE37-E858F54CFF2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17FB085-BD1E-24B1-AF32-8F7767185D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54A86CEF-04B6-6584-8554-A07EFB3D70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705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029" name="Picture 5" descr="Photo of the TPS team.">
            <a:extLst>
              <a:ext uri="{FF2B5EF4-FFF2-40B4-BE49-F238E27FC236}">
                <a16:creationId xmlns:a16="http://schemas.microsoft.com/office/drawing/2014/main" id="{E21CE37D-7590-FAD8-2B42-5A28A825DD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40224" y="1116000"/>
            <a:ext cx="8063552" cy="34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880B581B-1A7C-2C09-34BB-A59839C67A3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DE081BA8-E5D9-C733-F8DA-BEBCDB123B0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B32D7423-B3A1-B73D-4784-0D9114C2AF6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1D7C48F5-98E9-E97D-3FA2-35FB11ECA5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27431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effectLst/>
                <a:uLnTx/>
                <a:uFillTx/>
                <a:latin typeface="+mn-lt"/>
                <a:ea typeface="+mn-ea"/>
                <a:cs typeface="+mn-cs"/>
              </a:rPr>
              <a:t>TPS Advisory Board</a:t>
            </a:r>
            <a:endParaRPr kumimoji="0" lang="en-AU" sz="2200" b="0" i="0" u="none" strike="noStrike" kern="1200" cap="none" spc="0" normalizeH="0" baseline="0" noProof="0">
              <a:ln>
                <a:noFill/>
              </a:ln>
              <a:effectLst/>
              <a:uLnTx/>
              <a:uFillTx/>
              <a:latin typeface="+mn-lt"/>
              <a:ea typeface="+mn-ea"/>
              <a:cs typeface="+mn-cs"/>
            </a:endParaRPr>
          </a:p>
        </p:txBody>
      </p:sp>
      <p:sp>
        <p:nvSpPr>
          <p:cNvPr id="6" name="TextBox 5">
            <a:extLst>
              <a:ext uri="{FF2B5EF4-FFF2-40B4-BE49-F238E27FC236}">
                <a16:creationId xmlns:a16="http://schemas.microsoft.com/office/drawing/2014/main" id="{EBFE160F-D9B5-FEA4-95F6-D10CB9C1CEBB}"/>
              </a:ext>
            </a:extLst>
          </p:cNvPr>
          <p:cNvSpPr txBox="1"/>
          <p:nvPr/>
        </p:nvSpPr>
        <p:spPr>
          <a:xfrm>
            <a:off x="539551" y="1116000"/>
            <a:ext cx="8100000" cy="3480440"/>
          </a:xfrm>
          <a:prstGeom prst="rect">
            <a:avLst/>
          </a:prstGeom>
          <a:noFill/>
        </p:spPr>
        <p:txBody>
          <a:bodyPr wrap="square" lIns="0" tIns="0" rIns="0" bIns="0" rtlCol="0" anchor="t">
            <a:spAutoFit/>
          </a:bodyPr>
          <a:lstStyle/>
          <a:p>
            <a:pPr marL="234000" indent="-234000">
              <a:spcAft>
                <a:spcPts val="1300"/>
              </a:spcAft>
              <a:buFont typeface="+mj-lt"/>
              <a:buAutoNum type="arabicPeriod"/>
            </a:pPr>
            <a:r>
              <a:rPr lang="en-AU" sz="1550" dirty="0"/>
              <a:t> </a:t>
            </a:r>
            <a:r>
              <a:rPr lang="en-AU" sz="1550" b="1" dirty="0"/>
              <a:t>Ms Sharon Robertson </a:t>
            </a:r>
            <a:r>
              <a:rPr lang="en-AU" sz="1550" dirty="0"/>
              <a:t>(Chair)</a:t>
            </a:r>
            <a:endParaRPr lang="en-AU" sz="1550" dirty="0">
              <a:cs typeface="Calibri"/>
            </a:endParaRPr>
          </a:p>
          <a:p>
            <a:pPr marL="234000" indent="-234000">
              <a:spcAft>
                <a:spcPts val="1300"/>
              </a:spcAft>
              <a:buFont typeface="+mj-lt"/>
              <a:buAutoNum type="arabicPeriod"/>
            </a:pPr>
            <a:r>
              <a:rPr lang="en-AU" sz="1550" dirty="0"/>
              <a:t> </a:t>
            </a:r>
            <a:r>
              <a:rPr lang="en-AU" sz="1550" b="1" dirty="0"/>
              <a:t>The Hon. Phil Honeywood </a:t>
            </a:r>
            <a:r>
              <a:rPr lang="en-AU" sz="1550" dirty="0"/>
              <a:t>(Deputy Chair)</a:t>
            </a:r>
            <a:endParaRPr lang="en-AU" sz="1550" dirty="0">
              <a:cs typeface="Calibri"/>
            </a:endParaRPr>
          </a:p>
          <a:p>
            <a:pPr marL="234000" indent="-234000">
              <a:spcAft>
                <a:spcPts val="1300"/>
              </a:spcAft>
              <a:buFont typeface="+mj-lt"/>
              <a:buAutoNum type="arabicPeriod"/>
            </a:pPr>
            <a:r>
              <a:rPr lang="en-AU" sz="1550" dirty="0"/>
              <a:t> </a:t>
            </a:r>
            <a:r>
              <a:rPr lang="en-AU" sz="1550" b="1" dirty="0"/>
              <a:t>Ms Yeganeh </a:t>
            </a:r>
            <a:r>
              <a:rPr lang="en-AU" sz="1550" b="1" dirty="0" err="1"/>
              <a:t>Soltanpour</a:t>
            </a:r>
            <a:r>
              <a:rPr lang="en-AU" sz="1550" dirty="0"/>
              <a:t>, Council of International Students Australia</a:t>
            </a:r>
            <a:endParaRPr lang="en-AU" sz="1550" b="1" dirty="0">
              <a:cs typeface="Calibri"/>
            </a:endParaRPr>
          </a:p>
          <a:p>
            <a:pPr marL="234000" indent="-234000">
              <a:spcAft>
                <a:spcPts val="1300"/>
              </a:spcAft>
              <a:buFont typeface="+mj-lt"/>
              <a:buAutoNum type="arabicPeriod"/>
            </a:pPr>
            <a:r>
              <a:rPr lang="en-AU" sz="1550" dirty="0"/>
              <a:t> </a:t>
            </a:r>
            <a:r>
              <a:rPr lang="en-AU" sz="1550" b="1" dirty="0"/>
              <a:t>Ms Karen Sandercock</a:t>
            </a:r>
            <a:r>
              <a:rPr lang="en-AU" sz="1550" dirty="0"/>
              <a:t>, Australian Government Department of Education</a:t>
            </a:r>
            <a:endParaRPr lang="en-AU" sz="1550" dirty="0">
              <a:cs typeface="Calibri" panose="020F0502020204030204"/>
            </a:endParaRPr>
          </a:p>
          <a:p>
            <a:pPr marL="234000" indent="-234000">
              <a:spcAft>
                <a:spcPts val="1300"/>
              </a:spcAft>
              <a:buFont typeface="+mj-lt"/>
              <a:buAutoNum type="arabicPeriod"/>
            </a:pPr>
            <a:r>
              <a:rPr lang="en-AU" sz="1550" dirty="0"/>
              <a:t> </a:t>
            </a:r>
            <a:r>
              <a:rPr lang="en-AU" sz="1550" b="1" dirty="0"/>
              <a:t>Mr George </a:t>
            </a:r>
            <a:r>
              <a:rPr lang="en-AU" sz="1550" b="1" dirty="0" err="1"/>
              <a:t>Thiveos</a:t>
            </a:r>
            <a:r>
              <a:rPr lang="en-AU" sz="1550" dirty="0"/>
              <a:t>, Australian Government Department of Employment and Workplace Relations</a:t>
            </a:r>
            <a:endParaRPr lang="en-AU" sz="1550" dirty="0">
              <a:cs typeface="Calibri" panose="020F0502020204030204"/>
            </a:endParaRPr>
          </a:p>
          <a:p>
            <a:pPr marL="234000" indent="-234000">
              <a:spcAft>
                <a:spcPts val="1300"/>
              </a:spcAft>
              <a:buFont typeface="+mj-lt"/>
              <a:buAutoNum type="arabicPeriod"/>
            </a:pPr>
            <a:r>
              <a:rPr lang="en-AU" sz="1550" dirty="0"/>
              <a:t> </a:t>
            </a:r>
            <a:r>
              <a:rPr lang="en-AU" sz="1550" b="1" dirty="0"/>
              <a:t>Mr Guy Thorburn</a:t>
            </a:r>
            <a:r>
              <a:rPr lang="en-AU" sz="1550" dirty="0"/>
              <a:t>, Australian Government Actuary</a:t>
            </a:r>
            <a:endParaRPr lang="en-AU" sz="1550" dirty="0">
              <a:cs typeface="Calibri" panose="020F0502020204030204"/>
            </a:endParaRPr>
          </a:p>
          <a:p>
            <a:pPr marL="234000" indent="-234000">
              <a:spcAft>
                <a:spcPts val="1300"/>
              </a:spcAft>
              <a:buFont typeface="+mj-lt"/>
              <a:buAutoNum type="arabicPeriod"/>
            </a:pPr>
            <a:r>
              <a:rPr lang="en-AU" sz="1550" dirty="0"/>
              <a:t> </a:t>
            </a:r>
            <a:r>
              <a:rPr lang="en-AU" sz="1550" b="1" dirty="0"/>
              <a:t>Ms Gloria Yu</a:t>
            </a:r>
            <a:r>
              <a:rPr lang="en-AU" sz="1550" dirty="0"/>
              <a:t>, Australian Prudential Regulation Authority</a:t>
            </a:r>
            <a:endParaRPr lang="en-AU" sz="1550" dirty="0">
              <a:cs typeface="Calibri" panose="020F0502020204030204"/>
            </a:endParaRPr>
          </a:p>
          <a:p>
            <a:pPr marL="234000" indent="-234000">
              <a:spcAft>
                <a:spcPts val="1300"/>
              </a:spcAft>
              <a:buFont typeface="+mj-lt"/>
              <a:buAutoNum type="arabicPeriod"/>
            </a:pPr>
            <a:r>
              <a:rPr lang="en-AU" sz="1550" dirty="0"/>
              <a:t> </a:t>
            </a:r>
            <a:r>
              <a:rPr lang="en-AU" sz="1550" b="1" dirty="0"/>
              <a:t>Ms Rebecca Mok</a:t>
            </a:r>
            <a:r>
              <a:rPr lang="en-AU" sz="1550" dirty="0"/>
              <a:t>, Australian Government Department of Finance</a:t>
            </a:r>
            <a:endParaRPr lang="en-AU" sz="1550" dirty="0">
              <a:cs typeface="Calibri" panose="020F0502020204030204"/>
            </a:endParaRPr>
          </a:p>
          <a:p>
            <a:pPr marL="234000" indent="-234000">
              <a:spcAft>
                <a:spcPts val="1300"/>
              </a:spcAft>
              <a:buFont typeface="+mj-lt"/>
              <a:buAutoNum type="arabicPeriod"/>
            </a:pPr>
            <a:r>
              <a:rPr lang="en-AU" sz="1550" dirty="0"/>
              <a:t> </a:t>
            </a:r>
            <a:r>
              <a:rPr lang="en-AU" sz="1550" b="1" dirty="0"/>
              <a:t>Ms Victoria Miller</a:t>
            </a:r>
            <a:r>
              <a:rPr lang="en-AU" sz="1550" dirty="0"/>
              <a:t>, Australian Government Department of Home Affairs</a:t>
            </a:r>
            <a:endParaRPr lang="en-AU" sz="1550" dirty="0">
              <a:cs typeface="Calibri" panose="020F0502020204030204"/>
            </a:endParaRPr>
          </a:p>
        </p:txBody>
      </p:sp>
      <p:grpSp>
        <p:nvGrpSpPr>
          <p:cNvPr id="4" name="Group 3">
            <a:extLst>
              <a:ext uri="{FF2B5EF4-FFF2-40B4-BE49-F238E27FC236}">
                <a16:creationId xmlns:a16="http://schemas.microsoft.com/office/drawing/2014/main" id="{73B0C56A-8560-630B-254E-075C25B54E1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A942AE9-FE96-9DB9-B84D-F3EB8DE0769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EF28C6B9-29ED-E20D-BE97-08486AAB04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16D74B5D-43FE-C99E-D56A-E2C9AD80AB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0" name="Rectangle 9">
            <a:extLst>
              <a:ext uri="{FF2B5EF4-FFF2-40B4-BE49-F238E27FC236}">
                <a16:creationId xmlns:a16="http://schemas.microsoft.com/office/drawing/2014/main" id="{4E792B93-37EC-5E5D-07C9-77DCD31A6147}"/>
              </a:ext>
            </a:extLst>
          </p:cNvPr>
          <p:cNvSpPr/>
          <p:nvPr/>
        </p:nvSpPr>
        <p:spPr>
          <a:xfrm>
            <a:off x="7236542" y="504000"/>
            <a:ext cx="1368000" cy="1584000"/>
          </a:xfrm>
          <a:prstGeom prst="rect">
            <a:avLst/>
          </a:prstGeom>
          <a:solidFill>
            <a:schemeClr val="bg1">
              <a:lumMod val="95000"/>
            </a:schemeClr>
          </a:solidFill>
          <a:ln>
            <a:noFill/>
          </a:ln>
          <a:effectLst>
            <a:outerShdw blurRad="50800" dist="50800" dir="2700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700" dirty="0">
                <a:solidFill>
                  <a:schemeClr val="tx2">
                    <a:lumMod val="25000"/>
                  </a:schemeClr>
                </a:solidFill>
                <a:effectLst>
                  <a:innerShdw blurRad="635000" dist="266700" dir="2700000">
                    <a:prstClr val="black">
                      <a:alpha val="50000"/>
                    </a:prstClr>
                  </a:innerShdw>
                </a:effectLst>
              </a:rPr>
              <a:t>View Board member profiles at </a:t>
            </a:r>
            <a:r>
              <a:rPr lang="en-AU" sz="1700" b="1" dirty="0">
                <a:solidFill>
                  <a:schemeClr val="tx2">
                    <a:lumMod val="25000"/>
                  </a:schemeClr>
                </a:solidFill>
                <a:effectLst>
                  <a:innerShdw blurRad="635000" dist="266700" dir="2700000">
                    <a:prstClr val="black">
                      <a:alpha val="50000"/>
                    </a:prstClr>
                  </a:innerShdw>
                </a:effectLst>
              </a:rPr>
              <a:t>tps.gov.au</a:t>
            </a:r>
            <a:endParaRPr lang="en-AU" sz="1700" b="1" dirty="0">
              <a:solidFill>
                <a:schemeClr val="tx2">
                  <a:lumMod val="25000"/>
                </a:schemeClr>
              </a:solidFill>
            </a:endParaRPr>
          </a:p>
        </p:txBody>
      </p:sp>
    </p:spTree>
    <p:extLst>
      <p:ext uri="{BB962C8B-B14F-4D97-AF65-F5344CB8AC3E}">
        <p14:creationId xmlns:p14="http://schemas.microsoft.com/office/powerpoint/2010/main" val="37093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15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30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45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60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75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par>
                                <p:cTn id="26" presetID="10" presetClass="entr" presetSubtype="0" fill="hold" nodeType="withEffect">
                                  <p:stCondLst>
                                    <p:cond delay="90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par>
                                <p:cTn id="29" presetID="10" presetClass="entr" presetSubtype="0" fill="hold" nodeType="withEffect">
                                  <p:stCondLst>
                                    <p:cond delay="105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par>
                                <p:cTn id="32" presetID="10" presetClass="entr" presetSubtype="0" fill="hold" nodeType="withEffect">
                                  <p:stCondLst>
                                    <p:cond delay="120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International TPS Levy</a:t>
            </a:r>
            <a:endParaRPr kumimoji="0" lang="en-AU" sz="2200" b="1" i="0" u="none" strike="noStrike" kern="1200" cap="none" spc="0" normalizeH="0" baseline="0" noProof="0">
              <a:ln>
                <a:noFill/>
              </a:ln>
              <a:solidFill>
                <a:schemeClr val="bg1"/>
              </a:solidFill>
              <a:effectLst/>
              <a:uLnTx/>
              <a:uFillTx/>
              <a:latin typeface="+mn-lt"/>
              <a:ea typeface="+mn-ea"/>
              <a:cs typeface="+mn-cs"/>
            </a:endParaRPr>
          </a:p>
        </p:txBody>
      </p:sp>
      <p:sp>
        <p:nvSpPr>
          <p:cNvPr id="2" name="Title 3">
            <a:extLst>
              <a:ext uri="{FF2B5EF4-FFF2-40B4-BE49-F238E27FC236}">
                <a16:creationId xmlns:a16="http://schemas.microsoft.com/office/drawing/2014/main" id="{8B429EED-67C3-60C3-B32A-3BA8B90A8578}"/>
              </a:ext>
            </a:extLst>
          </p:cNvPr>
          <p:cNvSpPr txBox="1">
            <a:spLocks/>
          </p:cNvSpPr>
          <p:nvPr/>
        </p:nvSpPr>
        <p:spPr>
          <a:xfrm>
            <a:off x="826488" y="2574131"/>
            <a:ext cx="7707912" cy="338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200" b="1">
                <a:solidFill>
                  <a:schemeClr val="bg1"/>
                </a:solidFill>
                <a:latin typeface="+mn-lt"/>
                <a:ea typeface="+mn-ea"/>
                <a:cs typeface="+mn-cs"/>
              </a:rPr>
              <a:t>Levy setting process, guiding principles and legislation</a:t>
            </a:r>
          </a:p>
        </p:txBody>
      </p:sp>
      <p:grpSp>
        <p:nvGrpSpPr>
          <p:cNvPr id="5" name="Group 4">
            <a:extLst>
              <a:ext uri="{FF2B5EF4-FFF2-40B4-BE49-F238E27FC236}">
                <a16:creationId xmlns:a16="http://schemas.microsoft.com/office/drawing/2014/main" id="{FDBEB5FE-3DD5-895B-DA0C-059D4DF9182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CFF9C839-0A21-ABE3-F395-9EB76CC67E6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91FB0498-8516-197F-9D58-485F0ADE976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3D3D1FC0-96F7-E0DB-E0E5-40BC61AA5E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9772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TPS Levy</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8064896" cy="3046988"/>
          </a:xfrm>
          <a:prstGeom prst="rect">
            <a:avLst/>
          </a:prstGeom>
          <a:noFill/>
        </p:spPr>
        <p:txBody>
          <a:bodyPr wrap="square" lIns="0" tIns="0" rIns="0" bIns="0" rtlCol="0" anchor="t">
            <a:spAutoFit/>
          </a:bodyPr>
          <a:lstStyle/>
          <a:p>
            <a:pPr>
              <a:spcAft>
                <a:spcPts val="3600"/>
              </a:spcAft>
            </a:pPr>
            <a:r>
              <a:rPr lang="en-AU" b="1">
                <a:cs typeface="Calibri"/>
              </a:rPr>
              <a:t>An annual tuition protection levy</a:t>
            </a:r>
            <a:r>
              <a:rPr lang="en-AU">
                <a:cs typeface="Calibri"/>
              </a:rPr>
              <a:t> collected from </a:t>
            </a:r>
            <a:r>
              <a:rPr lang="en-AU" b="1">
                <a:cs typeface="Calibri"/>
              </a:rPr>
              <a:t>international</a:t>
            </a:r>
            <a:r>
              <a:rPr lang="en-AU">
                <a:cs typeface="Calibri"/>
              </a:rPr>
              <a:t> education providers</a:t>
            </a:r>
          </a:p>
          <a:p>
            <a:pPr algn="l">
              <a:spcAft>
                <a:spcPts val="3600"/>
              </a:spcAft>
            </a:pPr>
            <a:r>
              <a:rPr lang="en-AU">
                <a:cs typeface="Calibri"/>
              </a:rPr>
              <a:t>Paid into the Overseas Students Tuition Fund (OSTF) – a quarantined account managed by the TPS Director</a:t>
            </a:r>
          </a:p>
          <a:p>
            <a:pPr>
              <a:spcAft>
                <a:spcPts val="3600"/>
              </a:spcAft>
            </a:pPr>
            <a:r>
              <a:rPr lang="en-AU" b="1">
                <a:cs typeface="Calibri"/>
              </a:rPr>
              <a:t>Funds the student placement and refund activities </a:t>
            </a:r>
            <a:r>
              <a:rPr lang="en-AU">
                <a:cs typeface="Calibri"/>
              </a:rPr>
              <a:t>of the TPS following an international education provider closure and </a:t>
            </a:r>
            <a:r>
              <a:rPr lang="en-AU" b="1">
                <a:cs typeface="Calibri"/>
              </a:rPr>
              <a:t>TPS operational costs</a:t>
            </a:r>
          </a:p>
          <a:p>
            <a:pPr>
              <a:spcAft>
                <a:spcPts val="3600"/>
              </a:spcAft>
            </a:pPr>
            <a:r>
              <a:rPr lang="en-AU">
                <a:cs typeface="Calibri"/>
              </a:rPr>
              <a:t>Levy calculation based on an education provider’s size and risk of closure</a:t>
            </a:r>
          </a:p>
        </p:txBody>
      </p:sp>
      <p:grpSp>
        <p:nvGrpSpPr>
          <p:cNvPr id="2" name="Group 1">
            <a:extLst>
              <a:ext uri="{FF2B5EF4-FFF2-40B4-BE49-F238E27FC236}">
                <a16:creationId xmlns:a16="http://schemas.microsoft.com/office/drawing/2014/main" id="{7611CEAC-6920-263C-1458-2C44571349F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CB3B53C3-917A-FCAA-94FD-D2C17FC3BD2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6B080E9E-EA8C-2131-FB75-F04F1FA4B5D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6B9DED79-9AF8-9DE4-2A4D-033017BC19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6023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660407-25C2-4AC9-8CD3-1301ACE0DA89}">
  <ds:schemaRefs>
    <ds:schemaRef ds:uri="http://schemas.microsoft.com/office/2006/metadata/properties"/>
    <ds:schemaRef ds:uri="1d95c80d-1bfc-4284-8ead-90dee9a0b47f"/>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21934866-407e-4eb7-84a5-689e8997aac6"/>
    <ds:schemaRef ds:uri="http://www.w3.org/XML/1998/namespace"/>
  </ds:schemaRefs>
</ds:datastoreItem>
</file>

<file path=customXml/itemProps2.xml><?xml version="1.0" encoding="utf-8"?>
<ds:datastoreItem xmlns:ds="http://schemas.openxmlformats.org/officeDocument/2006/customXml" ds:itemID="{E6C3D526-FFB0-4817-A6B4-4D5459D6C561}">
  <ds:schemaRefs>
    <ds:schemaRef ds:uri="http://schemas.microsoft.com/sharepoint/v3/contenttype/forms"/>
  </ds:schemaRefs>
</ds:datastoreItem>
</file>

<file path=customXml/itemProps3.xml><?xml version="1.0" encoding="utf-8"?>
<ds:datastoreItem xmlns:ds="http://schemas.openxmlformats.org/officeDocument/2006/customXml" ds:itemID="{584A9338-61FE-44A1-AEEE-9C579992C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5013</Words>
  <Application>Microsoft Office PowerPoint</Application>
  <PresentationFormat>Custom</PresentationFormat>
  <Paragraphs>557</Paragraphs>
  <Slides>38</Slides>
  <Notes>38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5_Office Theme</vt:lpstr>
      <vt:lpstr>2025 International TPS Levy</vt:lpstr>
      <vt:lpstr>Outline</vt:lpstr>
      <vt:lpstr>Tuition Protection Service (TPS)</vt:lpstr>
      <vt:lpstr>Purpose of the Tuition Protection Service (TPS)</vt:lpstr>
      <vt:lpstr>Tuition Protection Service Director</vt:lpstr>
      <vt:lpstr>TPS Team</vt:lpstr>
      <vt:lpstr>TPS Advisory Board</vt:lpstr>
      <vt:lpstr>International TPS Levy</vt:lpstr>
      <vt:lpstr>International TPS Levy</vt:lpstr>
      <vt:lpstr>International TPS Levy Setting Process</vt:lpstr>
      <vt:lpstr>TPS Advisory Board’s Advice on Levy Settings</vt:lpstr>
      <vt:lpstr>Guiding Principles for Board’s Levy Setting Advice</vt:lpstr>
      <vt:lpstr>TPS Levy Framework</vt:lpstr>
      <vt:lpstr>Legislative Authority</vt:lpstr>
      <vt:lpstr>International TPS Levy Collection Overview</vt:lpstr>
      <vt:lpstr>Overseas Students Tuition Fund (OSTF)</vt:lpstr>
      <vt:lpstr>TPS Levy Collection Overview 2023-24</vt:lpstr>
      <vt:lpstr>Average International Levy Amount per Provider 2013-24</vt:lpstr>
      <vt:lpstr>2024 International TPS Levy: Late Payments</vt:lpstr>
      <vt:lpstr>Late or Non-Payment of International TPS Levy</vt:lpstr>
      <vt:lpstr>2025 International TPS Levy Notices</vt:lpstr>
      <vt:lpstr>International TPS Levy</vt:lpstr>
      <vt:lpstr>International TPS Levy Components</vt:lpstr>
      <vt:lpstr>Draft 2025 International TPS Levy Settings</vt:lpstr>
      <vt:lpstr>Risk rated premium component</vt:lpstr>
      <vt:lpstr>Risk Rated Premium Component: Risk Factors</vt:lpstr>
      <vt:lpstr>Volatility in Overseas Student Enrolments</vt:lpstr>
      <vt:lpstr>Risk Rated Premium Component Formula</vt:lpstr>
      <vt:lpstr>Risk Rated Premium Component: High risk example</vt:lpstr>
      <vt:lpstr>Risk Rated Premium Component: Low risk example</vt:lpstr>
      <vt:lpstr>Risk Rated Premium Component Specified Percentage 2013-24</vt:lpstr>
      <vt:lpstr>Special tuition protection component</vt:lpstr>
      <vt:lpstr>2025 International Levy Timeline and Takeaways</vt:lpstr>
      <vt:lpstr>2025 International TPS Levy Timeline</vt:lpstr>
      <vt:lpstr>Request for Information (RFI)</vt:lpstr>
      <vt:lpstr>Takeaways</vt:lpstr>
      <vt:lpstr>Key messages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International TPS Levy Consultation Slides</dc:title>
  <dc:creator/>
  <cp:lastModifiedBy/>
  <cp:revision>2</cp:revision>
  <dcterms:created xsi:type="dcterms:W3CDTF">2024-08-23T01:49:41Z</dcterms:created>
  <dcterms:modified xsi:type="dcterms:W3CDTF">2024-08-28T03:21:34Z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2024-08-23T01:49:55Z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f953bbb9-334f-40b1-9e4c-06f346982bcf</vt:lpwstr>
  </property>
  <property fmtid="{D5CDD505-2E9C-101B-9397-08002B2CF9AE}" pid="8" name="MSIP_Label_79d889eb-932f-4752-8739-64d25806ef64_ContentBits">
    <vt:lpwstr>0</vt:lpwstr>
  </property>
  <property fmtid="{D5CDD505-2E9C-101B-9397-08002B2CF9AE}" pid="9" name="Order">
    <vt:r8>67200</vt:r8>
  </property>
  <property fmtid="{D5CDD505-2E9C-101B-9397-08002B2CF9AE}" pid="10" name="xd_ProgID">
    <vt:lpwstr/>
  </property>
  <property fmtid="{D5CDD505-2E9C-101B-9397-08002B2CF9AE}" pid="11" name="MediaServiceImageTags">
    <vt:lpwstr/>
  </property>
  <property fmtid="{D5CDD505-2E9C-101B-9397-08002B2CF9AE}" pid="12" name="ContentTypeId">
    <vt:lpwstr>0x010100D0A9CCE9CD21384385A19063B05DA87A</vt:lpwstr>
  </property>
  <property fmtid="{D5CDD505-2E9C-101B-9397-08002B2CF9AE}" pid="13" name="TemplateUrl">
    <vt:lpwstr/>
  </property>
  <property fmtid="{D5CDD505-2E9C-101B-9397-08002B2CF9AE}" pid="14" name="xd_Signature">
    <vt:bool>false</vt:bool>
  </property>
  <property fmtid="{D5CDD505-2E9C-101B-9397-08002B2CF9AE}" pid="15" name="Department Stream">
    <vt:lpwstr>Education</vt:lpwstr>
  </property>
</Properties>
</file>