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7" r:id="rId4"/>
    <p:sldMasterId id="2147483760" r:id="rId5"/>
    <p:sldMasterId id="2147483774" r:id="rId6"/>
  </p:sldMasterIdLst>
  <p:notesMasterIdLst>
    <p:notesMasterId r:id="rId41"/>
  </p:notesMasterIdLst>
  <p:sldIdLst>
    <p:sldId id="1002" r:id="rId7"/>
    <p:sldId id="553" r:id="rId8"/>
    <p:sldId id="945" r:id="rId9"/>
    <p:sldId id="995" r:id="rId10"/>
    <p:sldId id="1010" r:id="rId11"/>
    <p:sldId id="960" r:id="rId12"/>
    <p:sldId id="994" r:id="rId13"/>
    <p:sldId id="983" r:id="rId14"/>
    <p:sldId id="956" r:id="rId15"/>
    <p:sldId id="306" r:id="rId16"/>
    <p:sldId id="1011" r:id="rId17"/>
    <p:sldId id="965" r:id="rId18"/>
    <p:sldId id="997" r:id="rId19"/>
    <p:sldId id="957" r:id="rId20"/>
    <p:sldId id="998" r:id="rId21"/>
    <p:sldId id="984" r:id="rId22"/>
    <p:sldId id="959" r:id="rId23"/>
    <p:sldId id="986" r:id="rId24"/>
    <p:sldId id="955" r:id="rId25"/>
    <p:sldId id="987" r:id="rId26"/>
    <p:sldId id="969" r:id="rId27"/>
    <p:sldId id="999" r:id="rId28"/>
    <p:sldId id="1000" r:id="rId29"/>
    <p:sldId id="1001" r:id="rId30"/>
    <p:sldId id="1003" r:id="rId31"/>
    <p:sldId id="1007" r:id="rId32"/>
    <p:sldId id="1008" r:id="rId33"/>
    <p:sldId id="1009" r:id="rId34"/>
    <p:sldId id="1013" r:id="rId35"/>
    <p:sldId id="1014" r:id="rId36"/>
    <p:sldId id="974" r:id="rId37"/>
    <p:sldId id="979" r:id="rId38"/>
    <p:sldId id="966" r:id="rId39"/>
    <p:sldId id="976" r:id="rId40"/>
  </p:sldIdLst>
  <p:sldSz cx="9144000" cy="514826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8E0B"/>
    <a:srgbClr val="B98B0B"/>
    <a:srgbClr val="B5880B"/>
    <a:srgbClr val="C0910C"/>
    <a:srgbClr val="C6950C"/>
    <a:srgbClr val="D29E0C"/>
    <a:srgbClr val="08864A"/>
    <a:srgbClr val="C73A0D"/>
    <a:srgbClr val="520AA2"/>
    <a:srgbClr val="0AA6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1A4A3B-4EC3-4019-A762-120F92C764DE}" v="29" dt="2024-06-05T01:45:38.317"/>
    <p1510:client id="{921951F5-1C4D-4D8E-B010-4CB544A4BC44}" v="4" dt="2024-06-05T01:48:27.7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673" autoAdjust="0"/>
  </p:normalViewPr>
  <p:slideViewPr>
    <p:cSldViewPr snapToGrid="0">
      <p:cViewPr varScale="1">
        <p:scale>
          <a:sx n="76" d="100"/>
          <a:sy n="76" d="100"/>
        </p:scale>
        <p:origin x="1642" y="53"/>
      </p:cViewPr>
      <p:guideLst>
        <p:guide orient="horz" pos="1622"/>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5878F842-560F-42A5-A306-F766D7D6B80D}" type="datetimeFigureOut">
              <a:rPr lang="en-AU" smtClean="0"/>
              <a:t>5/06/2024</a:t>
            </a:fld>
            <a:endParaRPr lang="en-AU"/>
          </a:p>
        </p:txBody>
      </p:sp>
      <p:sp>
        <p:nvSpPr>
          <p:cNvPr id="4" name="Slide Image Placeholder 3"/>
          <p:cNvSpPr>
            <a:spLocks noGrp="1" noRot="1" noChangeAspect="1"/>
          </p:cNvSpPr>
          <p:nvPr>
            <p:ph type="sldImg" idx="2"/>
          </p:nvPr>
        </p:nvSpPr>
        <p:spPr>
          <a:xfrm>
            <a:off x="427038" y="1243013"/>
            <a:ext cx="5943600" cy="33464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3BD3FCEB-6CB7-4478-9568-E9785AFEA658}" type="slidenum">
              <a:rPr lang="en-AU" smtClean="0"/>
              <a:t>‹#›</a:t>
            </a:fld>
            <a:endParaRPr lang="en-AU"/>
          </a:p>
        </p:txBody>
      </p:sp>
    </p:spTree>
    <p:extLst>
      <p:ext uri="{BB962C8B-B14F-4D97-AF65-F5344CB8AC3E}">
        <p14:creationId xmlns:p14="http://schemas.microsoft.com/office/powerpoint/2010/main" val="339810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Bef>
                <a:spcPts val="0"/>
              </a:spcBef>
              <a:spcAft>
                <a:spcPts val="0"/>
              </a:spcAft>
            </a:pPr>
            <a:r>
              <a:rPr lang="en-AU" sz="1200" b="1">
                <a:solidFill>
                  <a:schemeClr val="tx1"/>
                </a:solidFill>
                <a:latin typeface="+mn-lt"/>
                <a:cs typeface="Calibri"/>
              </a:rPr>
              <a:t>Acknowledgement of Country</a:t>
            </a:r>
          </a:p>
          <a:p>
            <a:pPr>
              <a:lnSpc>
                <a:spcPct val="114000"/>
              </a:lnSpc>
              <a:spcBef>
                <a:spcPts val="0"/>
              </a:spcBef>
              <a:spcAft>
                <a:spcPts val="0"/>
              </a:spcAft>
            </a:pPr>
            <a:r>
              <a:rPr lang="en-AU" sz="1200" b="0" i="0">
                <a:solidFill>
                  <a:schemeClr val="tx1"/>
                </a:solidFill>
                <a:effectLst/>
                <a:latin typeface="+mn-lt"/>
              </a:rPr>
              <a:t>'I begin by acknowledging the Traditional Custodians of the land on which we meet today and pay my respects to their Elders past and present. I extend that respect to Aboriginal and Torres Strait Islander peoples here today.’</a:t>
            </a:r>
            <a:endParaRPr lang="en-AU" sz="1200" b="1">
              <a:solidFill>
                <a:schemeClr val="tx1"/>
              </a:solidFill>
              <a:latin typeface="+mn-lt"/>
              <a:cs typeface="Calibri"/>
            </a:endParaRPr>
          </a:p>
          <a:p>
            <a:pPr lvl="1">
              <a:lnSpc>
                <a:spcPct val="114000"/>
              </a:lnSpc>
              <a:spcBef>
                <a:spcPts val="0"/>
              </a:spcBef>
              <a:spcAft>
                <a:spcPts val="0"/>
              </a:spcAft>
            </a:pPr>
            <a:r>
              <a:rPr lang="en-US" sz="1200" b="1">
                <a:solidFill>
                  <a:schemeClr val="tx1"/>
                </a:solidFill>
                <a:latin typeface="+mn-lt"/>
              </a:rPr>
              <a:t>Canberra</a:t>
            </a:r>
            <a:r>
              <a:rPr lang="en-US" sz="1200">
                <a:solidFill>
                  <a:schemeClr val="tx1"/>
                </a:solidFill>
                <a:latin typeface="+mn-lt"/>
              </a:rPr>
              <a:t>: lands of the Ngunnawal people</a:t>
            </a:r>
          </a:p>
        </p:txBody>
      </p:sp>
      <p:sp>
        <p:nvSpPr>
          <p:cNvPr id="4" name="Slide Number Placeholder 3"/>
          <p:cNvSpPr>
            <a:spLocks noGrp="1"/>
          </p:cNvSpPr>
          <p:nvPr>
            <p:ph type="sldNum" sz="quarter" idx="5"/>
          </p:nvPr>
        </p:nvSpPr>
        <p:spPr/>
        <p:txBody>
          <a:bodyPr/>
          <a:lstStyle/>
          <a:p>
            <a:fld id="{3BD3FCEB-6CB7-4478-9568-E9785AFEA658}" type="slidenum">
              <a:rPr lang="en-AU" smtClean="0"/>
              <a:t>1</a:t>
            </a:fld>
            <a:endParaRPr lang="en-AU"/>
          </a:p>
        </p:txBody>
      </p:sp>
    </p:spTree>
    <p:extLst>
      <p:ext uri="{BB962C8B-B14F-4D97-AF65-F5344CB8AC3E}">
        <p14:creationId xmlns:p14="http://schemas.microsoft.com/office/powerpoint/2010/main" val="1976031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AU" sz="1200" b="1">
                <a:solidFill>
                  <a:schemeClr val="tx1"/>
                </a:solidFill>
                <a:latin typeface="+mn-lt"/>
              </a:rPr>
              <a:t>Administrative fee component</a:t>
            </a:r>
            <a:endParaRPr lang="en-AU" sz="1200" b="0">
              <a:solidFill>
                <a:schemeClr val="tx1"/>
              </a:solidFill>
              <a:latin typeface="+mn-lt"/>
            </a:endParaRPr>
          </a:p>
          <a:p>
            <a:pPr marL="171450" indent="-171450" eaLnBrk="0" hangingPunct="0">
              <a:lnSpc>
                <a:spcPct val="114000"/>
              </a:lnSpc>
              <a:spcBef>
                <a:spcPts val="0"/>
              </a:spcBef>
              <a:spcAft>
                <a:spcPts val="0"/>
              </a:spcAft>
              <a:buFont typeface="Arial" panose="020B0604020202020204" pitchFamily="34" charset="0"/>
              <a:buChar char="•"/>
            </a:pPr>
            <a:r>
              <a:rPr lang="en-AU" sz="1200" b="1">
                <a:solidFill>
                  <a:schemeClr val="tx1"/>
                </a:solidFill>
                <a:latin typeface="+mn-lt"/>
                <a:cs typeface="Arial" panose="020B0604020202020204" pitchFamily="34" charset="0"/>
                <a:sym typeface="Calibri" pitchFamily="34" charset="0"/>
              </a:rPr>
              <a:t>Set by the relevant Minister, not the TPS Director </a:t>
            </a:r>
            <a:r>
              <a:rPr lang="en-AU" sz="1200" b="0">
                <a:solidFill>
                  <a:schemeClr val="tx1"/>
                </a:solidFill>
                <a:latin typeface="+mn-lt"/>
                <a:cs typeface="Arial" panose="020B0604020202020204" pitchFamily="34" charset="0"/>
                <a:sym typeface="Calibri" pitchFamily="34" charset="0"/>
              </a:rPr>
              <a:t>(i.e. only consulting on risk rated premium and special tuition protection components)</a:t>
            </a:r>
          </a:p>
          <a:p>
            <a:pPr marL="171450" indent="-171450" eaLnBrk="0" hangingPunct="0">
              <a:lnSpc>
                <a:spcPct val="114000"/>
              </a:lnSpc>
              <a:spcBef>
                <a:spcPts val="0"/>
              </a:spcBef>
              <a:spcAft>
                <a:spcPts val="0"/>
              </a:spcAft>
              <a:buFont typeface="Arial" panose="020B0604020202020204" pitchFamily="34" charset="0"/>
              <a:buChar char="•"/>
            </a:pPr>
            <a:r>
              <a:rPr lang="en-AU" sz="1200">
                <a:solidFill>
                  <a:schemeClr val="tx1"/>
                </a:solidFill>
                <a:latin typeface="+mn-lt"/>
                <a:cs typeface="Arial" panose="020B0604020202020204" pitchFamily="34" charset="0"/>
                <a:sym typeface="Calibri" pitchFamily="34" charset="0"/>
              </a:rPr>
              <a:t>An indexation will apply if the responsible Minister decides </a:t>
            </a:r>
            <a:r>
              <a:rPr lang="en-AU" sz="1200" b="0" u="sng">
                <a:solidFill>
                  <a:schemeClr val="tx1"/>
                </a:solidFill>
                <a:latin typeface="+mn-lt"/>
                <a:cs typeface="Arial" panose="020B0604020202020204" pitchFamily="34" charset="0"/>
                <a:sym typeface="Calibri" pitchFamily="34" charset="0"/>
              </a:rPr>
              <a:t>not</a:t>
            </a:r>
            <a:r>
              <a:rPr lang="en-AU" sz="1200">
                <a:solidFill>
                  <a:schemeClr val="tx1"/>
                </a:solidFill>
                <a:latin typeface="+mn-lt"/>
                <a:cs typeface="Arial" panose="020B0604020202020204" pitchFamily="34" charset="0"/>
                <a:sym typeface="Calibri" pitchFamily="34" charset="0"/>
              </a:rPr>
              <a:t> to determine new administrative fee component amounts (see Section 10 of the VSL, HELP and Up-front Payments Levy Acts)</a:t>
            </a:r>
          </a:p>
          <a:p>
            <a:pPr marL="171450" indent="-171450" eaLnBrk="0" hangingPunct="0">
              <a:lnSpc>
                <a:spcPct val="114000"/>
              </a:lnSpc>
              <a:spcBef>
                <a:spcPts val="0"/>
              </a:spcBef>
              <a:spcAft>
                <a:spcPts val="0"/>
              </a:spcAft>
              <a:buFont typeface="Arial" panose="020B0604020202020204" pitchFamily="34" charset="0"/>
              <a:buChar char="•"/>
            </a:pPr>
            <a:r>
              <a:rPr lang="en-AU" sz="1200">
                <a:solidFill>
                  <a:schemeClr val="tx1"/>
                </a:solidFill>
                <a:latin typeface="+mn-lt"/>
                <a:cs typeface="Arial" panose="020B0604020202020204" pitchFamily="34" charset="0"/>
                <a:sym typeface="Calibri" pitchFamily="34" charset="0"/>
              </a:rPr>
              <a:t>If a provider is a new provider for a year, the provider’s administrative fee component will be the ‘per provider’ amount only</a:t>
            </a:r>
          </a:p>
          <a:p>
            <a:pPr marL="0" marR="0" lvl="0" indent="0" algn="l" defTabSz="914400" rtl="0" eaLnBrk="1" fontAlgn="auto" latinLnBrk="0" hangingPunct="1">
              <a:lnSpc>
                <a:spcPct val="114000"/>
              </a:lnSpc>
              <a:spcBef>
                <a:spcPts val="0"/>
              </a:spcBef>
              <a:spcAft>
                <a:spcPts val="0"/>
              </a:spcAft>
              <a:buClrTx/>
              <a:buSzTx/>
              <a:buFontTx/>
              <a:buNone/>
              <a:tabLst/>
              <a:defRPr/>
            </a:pPr>
            <a:endParaRPr lang="en-AU" sz="1200" b="1">
              <a:solidFill>
                <a:schemeClr val="tx1"/>
              </a:solidFill>
              <a:latin typeface="+mn-lt"/>
            </a:endParaRPr>
          </a:p>
          <a:p>
            <a:pPr marL="0" marR="0" lvl="0" indent="0" algn="l" defTabSz="914400" rtl="0" eaLnBrk="1" fontAlgn="auto" latinLnBrk="0" hangingPunct="1">
              <a:lnSpc>
                <a:spcPct val="114000"/>
              </a:lnSpc>
              <a:spcBef>
                <a:spcPts val="0"/>
              </a:spcBef>
              <a:spcAft>
                <a:spcPts val="0"/>
              </a:spcAft>
              <a:buClrTx/>
              <a:buSzTx/>
              <a:buFontTx/>
              <a:buNone/>
              <a:tabLst/>
              <a:defRPr/>
            </a:pPr>
            <a:r>
              <a:rPr lang="en-AU" sz="1200" b="1">
                <a:solidFill>
                  <a:schemeClr val="tx1"/>
                </a:solidFill>
                <a:latin typeface="+mn-lt"/>
              </a:rPr>
              <a:t>Risk rated premium component</a:t>
            </a:r>
            <a:endParaRPr lang="en-AU" sz="1200" b="1">
              <a:solidFill>
                <a:schemeClr val="tx1"/>
              </a:solidFill>
              <a:latin typeface="+mn-lt"/>
              <a:cs typeface="Calibri"/>
            </a:endParaRPr>
          </a:p>
          <a:p>
            <a:pPr marL="171450" indent="-171450">
              <a:lnSpc>
                <a:spcPct val="114000"/>
              </a:lnSpc>
              <a:spcBef>
                <a:spcPts val="0"/>
              </a:spcBef>
              <a:spcAft>
                <a:spcPts val="0"/>
              </a:spcAft>
              <a:buFont typeface="Arial" panose="020B0604020202020204" pitchFamily="34" charset="0"/>
              <a:buChar char="•"/>
            </a:pPr>
            <a:r>
              <a:rPr lang="en-US" altLang="zh-CN" sz="1200">
                <a:solidFill>
                  <a:schemeClr val="tx1"/>
                </a:solidFill>
                <a:latin typeface="+mn-lt"/>
                <a:sym typeface="Calibri" pitchFamily="34" charset="0"/>
              </a:rPr>
              <a:t>Determined annually by TPS Director on advice from the TPS Advisory Board, AGA and feedback from stakeholders</a:t>
            </a:r>
          </a:p>
          <a:p>
            <a:pPr marL="171450" indent="-171450">
              <a:lnSpc>
                <a:spcPct val="114000"/>
              </a:lnSpc>
              <a:spcBef>
                <a:spcPts val="0"/>
              </a:spcBef>
              <a:spcAft>
                <a:spcPts val="0"/>
              </a:spcAft>
              <a:buFont typeface="Arial" panose="020B0604020202020204" pitchFamily="34" charset="0"/>
              <a:buChar char="•"/>
            </a:pPr>
            <a:r>
              <a:rPr lang="en-US" altLang="zh-CN" sz="1200">
                <a:solidFill>
                  <a:schemeClr val="tx1"/>
                </a:solidFill>
                <a:latin typeface="+mn-lt"/>
                <a:sym typeface="Calibri" pitchFamily="34" charset="0"/>
              </a:rPr>
              <a:t>Risk factors and calculations designed to reflect the risk of a provider closure</a:t>
            </a:r>
          </a:p>
          <a:p>
            <a:pPr marL="742950" lvl="1" indent="-285750">
              <a:lnSpc>
                <a:spcPct val="114000"/>
              </a:lnSpc>
              <a:spcBef>
                <a:spcPts val="0"/>
              </a:spcBef>
              <a:spcAft>
                <a:spcPts val="0"/>
              </a:spcAft>
              <a:buFont typeface="Calibri" panose="020F0502020204030204" pitchFamily="34" charset="0"/>
              <a:buChar char="―"/>
            </a:pPr>
            <a:r>
              <a:rPr lang="en-US" altLang="zh-CN" sz="1200">
                <a:solidFill>
                  <a:schemeClr val="tx1"/>
                </a:solidFill>
                <a:latin typeface="+mn-lt"/>
                <a:sym typeface="Calibri" pitchFamily="34" charset="0"/>
              </a:rPr>
              <a:t>Not same methodology to the risk assessments conducted by the regulators as ours are specifically designed to reflect risk of closure</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US" altLang="zh-CN" sz="1200">
                <a:solidFill>
                  <a:schemeClr val="tx1"/>
                </a:solidFill>
                <a:latin typeface="+mn-lt"/>
                <a:sym typeface="Calibri" pitchFamily="34" charset="0"/>
              </a:rPr>
              <a:t>If a provider is a new provider for a year, the risk rated premium component for the year will be 0</a:t>
            </a:r>
            <a:endParaRPr lang="en-US" altLang="zh-CN" sz="1200">
              <a:solidFill>
                <a:schemeClr val="tx1"/>
              </a:solidFill>
              <a:latin typeface="+mn-lt"/>
              <a:ea typeface="等线"/>
              <a:sym typeface="Calibri" pitchFamily="34" charset="0"/>
            </a:endParaRPr>
          </a:p>
          <a:p>
            <a:pPr marL="0" lvl="0" indent="0">
              <a:lnSpc>
                <a:spcPct val="114000"/>
              </a:lnSpc>
              <a:spcBef>
                <a:spcPts val="0"/>
              </a:spcBef>
              <a:spcAft>
                <a:spcPts val="0"/>
              </a:spcAft>
              <a:buFont typeface="Arial" panose="020B0604020202020204" pitchFamily="34" charset="0"/>
              <a:buNone/>
            </a:pPr>
            <a:endParaRPr lang="en-US" altLang="zh-CN" sz="1200" b="1">
              <a:solidFill>
                <a:schemeClr val="tx1"/>
              </a:solidFill>
              <a:latin typeface="+mn-lt"/>
              <a:ea typeface="等线"/>
              <a:sym typeface="Calibri" pitchFamily="34" charset="0"/>
            </a:endParaRPr>
          </a:p>
          <a:p>
            <a:pPr marL="0" lvl="0" indent="0">
              <a:lnSpc>
                <a:spcPct val="114000"/>
              </a:lnSpc>
              <a:spcBef>
                <a:spcPts val="0"/>
              </a:spcBef>
              <a:spcAft>
                <a:spcPts val="0"/>
              </a:spcAft>
              <a:buFont typeface="Arial" panose="020B0604020202020204" pitchFamily="34" charset="0"/>
              <a:buNone/>
            </a:pPr>
            <a:r>
              <a:rPr lang="en-US" altLang="zh-CN" sz="1200" b="1">
                <a:solidFill>
                  <a:schemeClr val="tx1"/>
                </a:solidFill>
                <a:latin typeface="+mn-lt"/>
                <a:ea typeface="等线"/>
                <a:sym typeface="Calibri" pitchFamily="34" charset="0"/>
              </a:rPr>
              <a:t>Special tuition protection component</a:t>
            </a:r>
            <a:endParaRPr lang="en-US" altLang="zh-CN" sz="1200" b="0">
              <a:solidFill>
                <a:schemeClr val="tx1"/>
              </a:solidFill>
              <a:latin typeface="+mn-lt"/>
              <a:ea typeface="等线"/>
              <a:sym typeface="Calibri" pitchFamily="34" charset="0"/>
            </a:endParaRPr>
          </a:p>
          <a:p>
            <a:pPr marL="171450" indent="-171450">
              <a:lnSpc>
                <a:spcPct val="114000"/>
              </a:lnSpc>
              <a:spcBef>
                <a:spcPts val="0"/>
              </a:spcBef>
              <a:spcAft>
                <a:spcPts val="0"/>
              </a:spcAft>
              <a:buFont typeface="Arial" panose="020B0604020202020204" pitchFamily="34" charset="0"/>
              <a:buChar char="•"/>
            </a:pPr>
            <a:r>
              <a:rPr lang="en-AU" sz="1200">
                <a:solidFill>
                  <a:schemeClr val="tx1"/>
                </a:solidFill>
                <a:latin typeface="+mn-lt"/>
                <a:ea typeface="SimSun"/>
                <a:cs typeface="Arial"/>
              </a:rPr>
              <a:t>Calculated as a percentage of a provider’s income from loan amounts or up-front payments</a:t>
            </a:r>
          </a:p>
          <a:p>
            <a:pPr marL="171450" indent="-171450">
              <a:lnSpc>
                <a:spcPct val="114000"/>
              </a:lnSpc>
              <a:spcBef>
                <a:spcPts val="0"/>
              </a:spcBef>
              <a:spcAft>
                <a:spcPts val="0"/>
              </a:spcAft>
              <a:buFont typeface="Arial" panose="020B0604020202020204" pitchFamily="34" charset="0"/>
              <a:buChar char="•"/>
            </a:pPr>
            <a:r>
              <a:rPr lang="en-US" altLang="zh-CN" sz="1200">
                <a:solidFill>
                  <a:schemeClr val="tx1"/>
                </a:solidFill>
                <a:latin typeface="+mn-lt"/>
                <a:sym typeface="Calibri" pitchFamily="34" charset="0"/>
              </a:rPr>
              <a:t>If a provider is a new provider for a year, the special tuition protection component for the year will be 0</a:t>
            </a:r>
          </a:p>
        </p:txBody>
      </p:sp>
      <p:sp>
        <p:nvSpPr>
          <p:cNvPr id="4" name="Slide Number Placeholder 3"/>
          <p:cNvSpPr>
            <a:spLocks noGrp="1"/>
          </p:cNvSpPr>
          <p:nvPr>
            <p:ph type="sldNum" sz="quarter" idx="5"/>
          </p:nvPr>
        </p:nvSpPr>
        <p:spPr/>
        <p:txBody>
          <a:bodyPr/>
          <a:lstStyle/>
          <a:p>
            <a:fld id="{3BD3FCEB-6CB7-4478-9568-E9785AFEA658}" type="slidenum">
              <a:rPr lang="en-AU" smtClean="0"/>
              <a:t>10</a:t>
            </a:fld>
            <a:endParaRPr lang="en-AU"/>
          </a:p>
        </p:txBody>
      </p:sp>
    </p:spTree>
    <p:extLst>
      <p:ext uri="{BB962C8B-B14F-4D97-AF65-F5344CB8AC3E}">
        <p14:creationId xmlns:p14="http://schemas.microsoft.com/office/powerpoint/2010/main" val="1667153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b="1">
                <a:solidFill>
                  <a:schemeClr val="tx1"/>
                </a:solidFill>
              </a:rPr>
              <a:t>Note</a:t>
            </a:r>
            <a:r>
              <a:rPr lang="en-AU" sz="1200" b="0">
                <a:solidFill>
                  <a:schemeClr val="tx1"/>
                </a:solidFill>
              </a:rPr>
              <a:t>: Administrative fee figures quoted were applied for the 2023 levies. Figures will be indexed to CPI for 2024 if the responsible Minister decides not to determine new administrative fee component amounts</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b="1">
                <a:solidFill>
                  <a:schemeClr val="tx1"/>
                </a:solidFill>
              </a:rPr>
              <a:t>Reminder</a:t>
            </a:r>
            <a:r>
              <a:rPr lang="en-AU" sz="1200" b="0">
                <a:solidFill>
                  <a:schemeClr val="tx1"/>
                </a:solidFill>
              </a:rPr>
              <a:t>: Only consulting on risk rated premium and special tuition protection components as they are the components the TPS Director is responsible for</a:t>
            </a:r>
            <a:endParaRPr lang="en-AU" sz="1200" b="1">
              <a:solidFill>
                <a:schemeClr val="tx1"/>
              </a:solidFill>
            </a:endParaRP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a:solidFill>
                  <a:schemeClr val="tx1"/>
                </a:solidFill>
              </a:rPr>
              <a:t>2024 levies will be calculated using student enrolment numbers and revenue for the 2023 calendar year</a:t>
            </a:r>
          </a:p>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sz="1200">
              <a:solidFill>
                <a:schemeClr val="tx1"/>
              </a:solidFill>
            </a:endParaRPr>
          </a:p>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AU" sz="1200">
                <a:solidFill>
                  <a:schemeClr val="tx1"/>
                </a:solidFill>
              </a:rPr>
              <a:t>One change from 2023 settings: </a:t>
            </a:r>
            <a:r>
              <a:rPr lang="en-AU" sz="1200" b="1">
                <a:solidFill>
                  <a:schemeClr val="tx1"/>
                </a:solidFill>
              </a:rPr>
              <a:t>reduction of the risk rated premium component specified percentage for the VSL Levy from 0.17% to 0.13%</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b="0">
                <a:solidFill>
                  <a:schemeClr val="tx1"/>
                </a:solidFill>
              </a:rPr>
              <a:t>Previous VSL Levy settings assumed that 2% of VSL providers (just over 3 providers) would close per year. This was based on the actual closure rate of VSL providers in the VET Fee-HELP Program.</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b="0">
                <a:solidFill>
                  <a:schemeClr val="tx1"/>
                </a:solidFill>
              </a:rPr>
              <a:t>No VSL closures prior to Dec 2023. 1 VSL closure in early 2024.</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b="0">
                <a:solidFill>
                  <a:schemeClr val="tx1"/>
                </a:solidFill>
              </a:rPr>
              <a:t>Assumed rate of VSL provider closures has been reduced to 1.5%</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b="0">
                <a:solidFill>
                  <a:schemeClr val="tx1"/>
                </a:solidFill>
              </a:rPr>
              <a:t>Risk rated premium component specified percentage reduced from 0.17% to 0.13% in recognition of lower expected VSL provider closures</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b="0">
                <a:solidFill>
                  <a:schemeClr val="tx1"/>
                </a:solidFill>
              </a:rPr>
              <a:t>By comparison, the assumed rate of HE provider closures is 0.5% (i.e. less than one provider per year). No HE providers have closed to date.</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sz="1200" b="0">
              <a:solidFill>
                <a:schemeClr val="tx1"/>
              </a:solidFill>
            </a:endParaRPr>
          </a:p>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AU" sz="1200" b="1">
                <a:solidFill>
                  <a:schemeClr val="tx1"/>
                </a:solidFill>
              </a:rPr>
              <a:t>Special tuition protection component</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a:solidFill>
                  <a:schemeClr val="tx1"/>
                </a:solidFill>
              </a:rPr>
              <a:t>Proposed percentage for 2024 </a:t>
            </a:r>
            <a:r>
              <a:rPr lang="en-AU" b="1">
                <a:solidFill>
                  <a:schemeClr val="tx1"/>
                </a:solidFill>
              </a:rPr>
              <a:t>unchanged from 2022 and 2023</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b="0">
                <a:solidFill>
                  <a:schemeClr val="tx1"/>
                </a:solidFill>
              </a:rPr>
              <a:t>Note the </a:t>
            </a:r>
            <a:r>
              <a:rPr lang="en-AU" b="1">
                <a:solidFill>
                  <a:schemeClr val="tx1"/>
                </a:solidFill>
              </a:rPr>
              <a:t>maximum percentage that can be charged </a:t>
            </a:r>
            <a:r>
              <a:rPr lang="en-AU" b="0">
                <a:solidFill>
                  <a:schemeClr val="tx1"/>
                </a:solidFill>
              </a:rPr>
              <a:t>for the special tuition protection component </a:t>
            </a:r>
            <a:r>
              <a:rPr lang="en-AU" b="1">
                <a:solidFill>
                  <a:schemeClr val="tx1"/>
                </a:solidFill>
              </a:rPr>
              <a:t>is 0.15% </a:t>
            </a:r>
            <a:r>
              <a:rPr lang="en-AU" b="0">
                <a:solidFill>
                  <a:schemeClr val="tx1"/>
                </a:solidFill>
              </a:rPr>
              <a:t>- </a:t>
            </a:r>
            <a:r>
              <a:rPr lang="en-AU" b="0" u="sng">
                <a:solidFill>
                  <a:schemeClr val="tx1"/>
                </a:solidFill>
              </a:rPr>
              <a:t>proposed setting is 0.05% under the limit</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b="0">
                <a:solidFill>
                  <a:schemeClr val="tx1"/>
                </a:solidFill>
              </a:rPr>
              <a:t>The VSL Fund balance is currently above its target range, but seed funding needs to be repaid</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b="0">
                <a:solidFill>
                  <a:schemeClr val="tx1"/>
                </a:solidFill>
              </a:rPr>
              <a:t>The HE Fund is still below its target range and has a way to go to reach its target before seed funding needs to be repaid</a:t>
            </a:r>
          </a:p>
        </p:txBody>
      </p:sp>
      <p:sp>
        <p:nvSpPr>
          <p:cNvPr id="4" name="Slide Number Placeholder 3"/>
          <p:cNvSpPr>
            <a:spLocks noGrp="1"/>
          </p:cNvSpPr>
          <p:nvPr>
            <p:ph type="sldNum" sz="quarter" idx="5"/>
          </p:nvPr>
        </p:nvSpPr>
        <p:spPr/>
        <p:txBody>
          <a:bodyPr/>
          <a:lstStyle/>
          <a:p>
            <a:fld id="{3BD3FCEB-6CB7-4478-9568-E9785AFEA658}" type="slidenum">
              <a:rPr lang="en-AU" smtClean="0"/>
              <a:t>11</a:t>
            </a:fld>
            <a:endParaRPr lang="en-AU"/>
          </a:p>
        </p:txBody>
      </p:sp>
    </p:spTree>
    <p:extLst>
      <p:ext uri="{BB962C8B-B14F-4D97-AF65-F5344CB8AC3E}">
        <p14:creationId xmlns:p14="http://schemas.microsoft.com/office/powerpoint/2010/main" val="218165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AU">
                <a:solidFill>
                  <a:schemeClr val="tx1"/>
                </a:solidFill>
              </a:rPr>
              <a:t>2 proposed changes for the 2024 levy settings:</a:t>
            </a:r>
          </a:p>
          <a:p>
            <a:pPr marL="228600" marR="0" lvl="0" indent="-228600" algn="l" defTabSz="914400" rtl="0" eaLnBrk="1" fontAlgn="auto" latinLnBrk="0" hangingPunct="1">
              <a:lnSpc>
                <a:spcPct val="114000"/>
              </a:lnSpc>
              <a:spcBef>
                <a:spcPts val="0"/>
              </a:spcBef>
              <a:spcAft>
                <a:spcPts val="0"/>
              </a:spcAft>
              <a:buClrTx/>
              <a:buSzTx/>
              <a:buFont typeface="+mj-lt"/>
              <a:buAutoNum type="arabicPeriod"/>
              <a:tabLst/>
              <a:defRPr/>
            </a:pPr>
            <a:r>
              <a:rPr lang="en-AU">
                <a:solidFill>
                  <a:schemeClr val="tx1"/>
                </a:solidFill>
              </a:rPr>
              <a:t>Reduced specified percentage for the risk rated premium component of the VSL Levy from 0.17% to 0.13%</a:t>
            </a:r>
          </a:p>
          <a:p>
            <a:pPr marL="228600" marR="0" lvl="0" indent="-228600" algn="l" defTabSz="914400" rtl="0" eaLnBrk="1" fontAlgn="auto" latinLnBrk="0" hangingPunct="1">
              <a:lnSpc>
                <a:spcPct val="114000"/>
              </a:lnSpc>
              <a:spcBef>
                <a:spcPts val="0"/>
              </a:spcBef>
              <a:spcAft>
                <a:spcPts val="0"/>
              </a:spcAft>
              <a:buClrTx/>
              <a:buSzTx/>
              <a:buFont typeface="+mj-lt"/>
              <a:buAutoNum type="arabicPeriod"/>
              <a:tabLst/>
              <a:defRPr/>
            </a:pPr>
            <a:r>
              <a:rPr lang="en-AU">
                <a:solidFill>
                  <a:schemeClr val="tx1"/>
                </a:solidFill>
              </a:rPr>
              <a:t>‘Net profit ratio’ removed from the Financial Strength risk factor calculation</a:t>
            </a:r>
          </a:p>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AU">
                <a:solidFill>
                  <a:schemeClr val="tx1"/>
                </a:solidFill>
              </a:rPr>
              <a:t>Up-front levy will be collected later than the VSL and HELP levies due to a data lag</a:t>
            </a:r>
          </a:p>
        </p:txBody>
      </p:sp>
      <p:sp>
        <p:nvSpPr>
          <p:cNvPr id="4" name="Slide Number Placeholder 3"/>
          <p:cNvSpPr>
            <a:spLocks noGrp="1"/>
          </p:cNvSpPr>
          <p:nvPr>
            <p:ph type="sldNum" sz="quarter" idx="5"/>
          </p:nvPr>
        </p:nvSpPr>
        <p:spPr/>
        <p:txBody>
          <a:bodyPr/>
          <a:lstStyle/>
          <a:p>
            <a:fld id="{3BD3FCEB-6CB7-4478-9568-E9785AFEA658}" type="slidenum">
              <a:rPr lang="en-AU" smtClean="0"/>
              <a:t>12</a:t>
            </a:fld>
            <a:endParaRPr lang="en-AU"/>
          </a:p>
        </p:txBody>
      </p:sp>
    </p:spTree>
    <p:extLst>
      <p:ext uri="{BB962C8B-B14F-4D97-AF65-F5344CB8AC3E}">
        <p14:creationId xmlns:p14="http://schemas.microsoft.com/office/powerpoint/2010/main" val="4076333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4000"/>
              </a:lnSpc>
              <a:buFont typeface="Arial" panose="020B0604020202020204" pitchFamily="34" charset="0"/>
              <a:buChar char="•"/>
            </a:pPr>
            <a:r>
              <a:rPr lang="en-AU" sz="1200" b="0">
                <a:solidFill>
                  <a:schemeClr val="tx1"/>
                </a:solidFill>
                <a:latin typeface="+mn-lt"/>
              </a:rPr>
              <a:t>Risk factors proposed by AGA and reviewed / considered by TPS Advisory Board</a:t>
            </a:r>
          </a:p>
          <a:p>
            <a:pPr marL="171450" indent="-171450">
              <a:lnSpc>
                <a:spcPct val="114000"/>
              </a:lnSpc>
              <a:buFont typeface="Arial" panose="020B0604020202020204" pitchFamily="34" charset="0"/>
              <a:buChar char="•"/>
            </a:pPr>
            <a:r>
              <a:rPr lang="en-AU" sz="1200" b="0">
                <a:solidFill>
                  <a:schemeClr val="tx1"/>
                </a:solidFill>
                <a:latin typeface="+mn-lt"/>
              </a:rPr>
              <a:t>Risk factors intended to reflect the risk of provider closure and, therefore, a need to call on the levy funds</a:t>
            </a:r>
          </a:p>
          <a:p>
            <a:pPr marL="171450" indent="-171450">
              <a:lnSpc>
                <a:spcPct val="114000"/>
              </a:lnSpc>
              <a:buFont typeface="Arial" panose="020B0604020202020204" pitchFamily="34" charset="0"/>
              <a:buChar char="•"/>
            </a:pPr>
            <a:endParaRPr lang="en-AU" sz="1200" b="0">
              <a:solidFill>
                <a:schemeClr val="tx1"/>
              </a:solidFill>
              <a:latin typeface="+mn-lt"/>
            </a:endParaRPr>
          </a:p>
          <a:p>
            <a:pPr>
              <a:lnSpc>
                <a:spcPct val="114000"/>
              </a:lnSpc>
            </a:pPr>
            <a:r>
              <a:rPr lang="en-AU" sz="1200" b="1">
                <a:solidFill>
                  <a:schemeClr val="tx1"/>
                </a:solidFill>
                <a:latin typeface="+mn-lt"/>
              </a:rPr>
              <a:t>Financial strength</a:t>
            </a:r>
          </a:p>
          <a:p>
            <a:pPr marL="171450" indent="-171450">
              <a:lnSpc>
                <a:spcPct val="114000"/>
              </a:lnSpc>
              <a:buFont typeface="Arial" panose="020B0604020202020204" pitchFamily="34" charset="0"/>
              <a:buChar char="•"/>
            </a:pPr>
            <a:r>
              <a:rPr lang="en-AU" sz="1200">
                <a:solidFill>
                  <a:schemeClr val="tx1"/>
                </a:solidFill>
                <a:latin typeface="+mn-lt"/>
              </a:rPr>
              <a:t>All providers must provide their latest financial statements through the HELP IT System (HITS). For the 2024 levies, this can be 2022-23 financial year data or 2023 calendar year data.</a:t>
            </a:r>
          </a:p>
          <a:p>
            <a:pPr marL="171450" indent="-171450">
              <a:lnSpc>
                <a:spcPct val="114000"/>
              </a:lnSpc>
              <a:buFont typeface="Arial" panose="020B0604020202020204" pitchFamily="34" charset="0"/>
              <a:buChar char="•"/>
            </a:pPr>
            <a:r>
              <a:rPr lang="en-AU" sz="1200">
                <a:solidFill>
                  <a:schemeClr val="tx1"/>
                </a:solidFill>
                <a:latin typeface="+mn-lt"/>
              </a:rPr>
              <a:t>Note: Providers will attract the highest risk value for this risk factor if:</a:t>
            </a:r>
          </a:p>
          <a:p>
            <a:pPr marL="628650" lvl="1" indent="-171450">
              <a:lnSpc>
                <a:spcPct val="114000"/>
              </a:lnSpc>
              <a:buFont typeface="Calibri" panose="020F0502020204030204" pitchFamily="34" charset="0"/>
              <a:buChar char="―"/>
            </a:pPr>
            <a:r>
              <a:rPr lang="en-AU" sz="1200">
                <a:solidFill>
                  <a:schemeClr val="tx1"/>
                </a:solidFill>
                <a:latin typeface="+mn-lt"/>
              </a:rPr>
              <a:t>No financial statements are provided; or</a:t>
            </a:r>
          </a:p>
          <a:p>
            <a:pPr marL="628650" lvl="1" indent="-171450">
              <a:lnSpc>
                <a:spcPct val="114000"/>
              </a:lnSpc>
              <a:buFont typeface="Calibri" panose="020F0502020204030204" pitchFamily="34" charset="0"/>
              <a:buChar char="―"/>
            </a:pPr>
            <a:r>
              <a:rPr lang="en-AU" sz="1200">
                <a:solidFill>
                  <a:schemeClr val="tx1"/>
                </a:solidFill>
                <a:latin typeface="+mn-lt"/>
              </a:rPr>
              <a:t>Only parent entity statements are provided and not financial statements for the approved entity</a:t>
            </a:r>
          </a:p>
          <a:p>
            <a:pPr>
              <a:lnSpc>
                <a:spcPct val="114000"/>
              </a:lnSpc>
            </a:pPr>
            <a:endParaRPr lang="en-AU" sz="1200" b="1">
              <a:solidFill>
                <a:schemeClr val="tx1"/>
              </a:solidFill>
              <a:latin typeface="+mn-lt"/>
            </a:endParaRPr>
          </a:p>
          <a:p>
            <a:pPr>
              <a:lnSpc>
                <a:spcPct val="114000"/>
              </a:lnSpc>
            </a:pPr>
            <a:r>
              <a:rPr lang="en-AU" sz="1200" b="1">
                <a:solidFill>
                  <a:schemeClr val="tx1"/>
                </a:solidFill>
                <a:latin typeface="+mn-lt"/>
              </a:rPr>
              <a:t>Completion rate</a:t>
            </a:r>
            <a:endParaRPr lang="en-AU" sz="1200" b="0" i="0">
              <a:solidFill>
                <a:schemeClr val="tx1"/>
              </a:solidFill>
              <a:latin typeface="+mn-lt"/>
            </a:endParaRPr>
          </a:p>
          <a:p>
            <a:pPr marL="171450" indent="-171450">
              <a:lnSpc>
                <a:spcPct val="114000"/>
              </a:lnSpc>
              <a:buFont typeface="Arial" panose="020B0604020202020204" pitchFamily="34" charset="0"/>
              <a:buChar char="•"/>
            </a:pPr>
            <a:r>
              <a:rPr lang="en-US" altLang="zh-CN" sz="1200" i="0" kern="0">
                <a:solidFill>
                  <a:schemeClr val="tx1"/>
                </a:solidFill>
                <a:latin typeface="+mn-lt"/>
                <a:ea typeface="宋体"/>
                <a:cs typeface="Arial"/>
                <a:sym typeface="Calibri" pitchFamily="34" charset="0"/>
              </a:rPr>
              <a:t>AGA analysis has identified a correlation between low unit completion rates and an increased likelihood of provider closure</a:t>
            </a:r>
          </a:p>
          <a:p>
            <a:pPr marL="171450" indent="-171450">
              <a:lnSpc>
                <a:spcPct val="114000"/>
              </a:lnSpc>
              <a:buFont typeface="Arial" panose="020B0604020202020204" pitchFamily="34" charset="0"/>
              <a:buChar char="•"/>
            </a:pPr>
            <a:r>
              <a:rPr lang="en-US" altLang="zh-CN" sz="1200" i="0" kern="0">
                <a:solidFill>
                  <a:schemeClr val="tx1"/>
                </a:solidFill>
                <a:latin typeface="+mn-lt"/>
                <a:ea typeface="宋体"/>
                <a:cs typeface="Arial"/>
                <a:sym typeface="Calibri" pitchFamily="34" charset="0"/>
              </a:rPr>
              <a:t>Calculation of </a:t>
            </a:r>
            <a:r>
              <a:rPr lang="en-US" sz="1200" b="0" i="0" kern="0">
                <a:solidFill>
                  <a:schemeClr val="tx1"/>
                </a:solidFill>
                <a:latin typeface="+mn-lt"/>
                <a:ea typeface="宋体"/>
                <a:cs typeface="Arial"/>
                <a:sym typeface="Calibri" pitchFamily="34" charset="0"/>
              </a:rPr>
              <a:t>passed equivalent full-time student load (EFTSL) as a percentage of total EFTSL</a:t>
            </a:r>
            <a:endParaRPr lang="en-US" altLang="zh-CN" sz="1200" i="0" kern="0">
              <a:solidFill>
                <a:schemeClr val="tx1"/>
              </a:solidFill>
              <a:latin typeface="+mn-lt"/>
              <a:ea typeface="宋体"/>
              <a:cs typeface="Arial"/>
              <a:sym typeface="Calibri" pitchFamily="34" charset="0"/>
            </a:endParaRPr>
          </a:p>
          <a:p>
            <a:pPr>
              <a:lnSpc>
                <a:spcPct val="114000"/>
              </a:lnSpc>
            </a:pPr>
            <a:endParaRPr lang="en-AU" sz="1200">
              <a:solidFill>
                <a:schemeClr val="tx1"/>
              </a:solidFill>
              <a:latin typeface="+mn-lt"/>
            </a:endParaRPr>
          </a:p>
          <a:p>
            <a:pPr>
              <a:lnSpc>
                <a:spcPct val="114000"/>
              </a:lnSpc>
            </a:pPr>
            <a:r>
              <a:rPr lang="en-AU" sz="1200" b="1">
                <a:solidFill>
                  <a:schemeClr val="tx1"/>
                </a:solidFill>
                <a:latin typeface="+mn-lt"/>
              </a:rPr>
              <a:t>Non-compliance history and registration renewal</a:t>
            </a:r>
          </a:p>
          <a:p>
            <a:pPr marL="171450" indent="-171450">
              <a:lnSpc>
                <a:spcPct val="114000"/>
              </a:lnSpc>
              <a:buFont typeface="Arial" panose="020B0604020202020204" pitchFamily="34" charset="0"/>
              <a:buChar char="•"/>
            </a:pPr>
            <a:r>
              <a:rPr lang="en-AU" sz="1200">
                <a:solidFill>
                  <a:schemeClr val="tx1"/>
                </a:solidFill>
                <a:latin typeface="+mn-lt"/>
              </a:rPr>
              <a:t>Providers are penalised if they paid the relevant levy and/or their annual registration charge late over the previous 3 years</a:t>
            </a:r>
          </a:p>
          <a:p>
            <a:pPr marL="171450" indent="-171450">
              <a:lnSpc>
                <a:spcPct val="114000"/>
              </a:lnSpc>
              <a:buFont typeface="Arial" panose="020B0604020202020204" pitchFamily="34" charset="0"/>
              <a:buChar char="•"/>
            </a:pPr>
            <a:r>
              <a:rPr lang="en-AU" sz="1200">
                <a:solidFill>
                  <a:schemeClr val="tx1"/>
                </a:solidFill>
                <a:latin typeface="+mn-lt"/>
              </a:rPr>
              <a:t>Providers are also penalised if they applied to the regulator to have their registration renewed and, due to risk management reasons, their registration was renewed for a period less than the maximum allowable</a:t>
            </a:r>
          </a:p>
        </p:txBody>
      </p:sp>
      <p:sp>
        <p:nvSpPr>
          <p:cNvPr id="4" name="Slide Number Placeholder 3"/>
          <p:cNvSpPr>
            <a:spLocks noGrp="1"/>
          </p:cNvSpPr>
          <p:nvPr>
            <p:ph type="sldNum" sz="quarter" idx="5"/>
          </p:nvPr>
        </p:nvSpPr>
        <p:spPr/>
        <p:txBody>
          <a:bodyPr/>
          <a:lstStyle/>
          <a:p>
            <a:fld id="{3BD3FCEB-6CB7-4478-9568-E9785AFEA658}" type="slidenum">
              <a:rPr lang="en-AU" smtClean="0"/>
              <a:t>13</a:t>
            </a:fld>
            <a:endParaRPr lang="en-AU"/>
          </a:p>
        </p:txBody>
      </p:sp>
    </p:spTree>
    <p:extLst>
      <p:ext uri="{BB962C8B-B14F-4D97-AF65-F5344CB8AC3E}">
        <p14:creationId xmlns:p14="http://schemas.microsoft.com/office/powerpoint/2010/main" val="31304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b="0"/>
              <a:t>Proposed 2024 risk factor values unchanged from 2023</a:t>
            </a:r>
            <a:endParaRPr lang="en-AU" sz="1200">
              <a:solidFill>
                <a:schemeClr val="tx1"/>
              </a:solidFill>
              <a:cs typeface="Calibri"/>
            </a:endParaRPr>
          </a:p>
          <a:p>
            <a:pPr marL="171450" indent="-171450" algn="l">
              <a:lnSpc>
                <a:spcPct val="114000"/>
              </a:lnSpc>
              <a:spcBef>
                <a:spcPts val="0"/>
              </a:spcBef>
              <a:spcAft>
                <a:spcPts val="0"/>
              </a:spcAft>
              <a:buFont typeface="Arial" panose="020B0604020202020204" pitchFamily="34" charset="0"/>
              <a:buChar char="•"/>
            </a:pPr>
            <a:r>
              <a:rPr lang="en-AU" sz="1200">
                <a:solidFill>
                  <a:schemeClr val="tx1"/>
                </a:solidFill>
                <a:cs typeface="Calibri"/>
              </a:rPr>
              <a:t>Providers receive a score of 1.5, 3.0 or 4.5 for each ratio, which are summed together to give an overall financial strength score (left column)</a:t>
            </a:r>
          </a:p>
          <a:p>
            <a:pPr marL="171450" indent="-171450" algn="l">
              <a:lnSpc>
                <a:spcPct val="114000"/>
              </a:lnSpc>
              <a:spcBef>
                <a:spcPts val="0"/>
              </a:spcBef>
              <a:spcAft>
                <a:spcPts val="0"/>
              </a:spcAft>
              <a:buFont typeface="Arial" panose="020B0604020202020204" pitchFamily="34" charset="0"/>
              <a:buChar char="•"/>
            </a:pPr>
            <a:r>
              <a:rPr lang="en-AU" sz="1200">
                <a:solidFill>
                  <a:schemeClr val="tx1"/>
                </a:solidFill>
                <a:cs typeface="Calibri"/>
              </a:rPr>
              <a:t>A provider’s financial strength score determines the provider’s corresponding risk factor value for the financial strength risk factor</a:t>
            </a:r>
          </a:p>
          <a:p>
            <a:pPr marL="171450" indent="-171450" algn="l">
              <a:lnSpc>
                <a:spcPct val="114000"/>
              </a:lnSpc>
              <a:spcBef>
                <a:spcPts val="0"/>
              </a:spcBef>
              <a:spcAft>
                <a:spcPts val="0"/>
              </a:spcAft>
              <a:buFont typeface="Arial" panose="020B0604020202020204" pitchFamily="34" charset="0"/>
              <a:buChar char="•"/>
            </a:pPr>
            <a:r>
              <a:rPr lang="en-AU" sz="1200">
                <a:solidFill>
                  <a:schemeClr val="tx1"/>
                </a:solidFill>
                <a:cs typeface="Calibri"/>
              </a:rPr>
              <a:t>Risk factor values are multiples </a:t>
            </a:r>
            <a:r>
              <a:rPr lang="en-AU" sz="1200">
                <a:solidFill>
                  <a:schemeClr val="tx1"/>
                </a:solidFill>
              </a:rPr>
              <a:t>for providers’ risk rated premium component calculation and therefore influence each provider’s levy amount</a:t>
            </a:r>
          </a:p>
          <a:p>
            <a:pPr marL="0" indent="0">
              <a:lnSpc>
                <a:spcPct val="114000"/>
              </a:lnSpc>
              <a:spcBef>
                <a:spcPts val="0"/>
              </a:spcBef>
              <a:spcAft>
                <a:spcPts val="0"/>
              </a:spcAft>
              <a:buFont typeface="Arial" panose="020B0604020202020204" pitchFamily="34" charset="0"/>
              <a:buNone/>
            </a:pPr>
            <a:r>
              <a:rPr lang="en-AU" sz="1200" b="1">
                <a:solidFill>
                  <a:schemeClr val="tx1"/>
                </a:solidFill>
                <a:latin typeface="+mn-lt"/>
              </a:rPr>
              <a:t>Note</a:t>
            </a:r>
            <a:r>
              <a:rPr lang="en-AU" sz="1200">
                <a:solidFill>
                  <a:schemeClr val="tx1"/>
                </a:solidFill>
                <a:latin typeface="+mn-lt"/>
              </a:rPr>
              <a:t>: Providers will attract the maximum financial strength risk factor value if:</a:t>
            </a:r>
          </a:p>
          <a:p>
            <a:pPr marL="171450" lvl="0" indent="-171450">
              <a:lnSpc>
                <a:spcPct val="114000"/>
              </a:lnSpc>
              <a:spcBef>
                <a:spcPts val="0"/>
              </a:spcBef>
              <a:spcAft>
                <a:spcPts val="0"/>
              </a:spcAft>
              <a:buFont typeface="Arial" panose="020B0604020202020204" pitchFamily="34" charset="0"/>
              <a:buChar char="•"/>
            </a:pPr>
            <a:r>
              <a:rPr lang="en-AU" sz="1200">
                <a:solidFill>
                  <a:schemeClr val="tx1"/>
                </a:solidFill>
                <a:latin typeface="+mn-lt"/>
              </a:rPr>
              <a:t>No financial statements are provided; or</a:t>
            </a:r>
          </a:p>
          <a:p>
            <a:pPr marL="171450" lvl="0" indent="-171450">
              <a:lnSpc>
                <a:spcPct val="114000"/>
              </a:lnSpc>
              <a:spcBef>
                <a:spcPts val="0"/>
              </a:spcBef>
              <a:spcAft>
                <a:spcPts val="0"/>
              </a:spcAft>
              <a:buFont typeface="Arial" panose="020B0604020202020204" pitchFamily="34" charset="0"/>
              <a:buChar char="•"/>
            </a:pPr>
            <a:r>
              <a:rPr lang="en-AU" sz="1200">
                <a:solidFill>
                  <a:schemeClr val="tx1"/>
                </a:solidFill>
                <a:latin typeface="+mn-lt"/>
              </a:rPr>
              <a:t>Only parent entity statements are provided and not financial statements for the approved entity</a:t>
            </a:r>
          </a:p>
        </p:txBody>
      </p:sp>
      <p:sp>
        <p:nvSpPr>
          <p:cNvPr id="4" name="Slide Number Placeholder 3"/>
          <p:cNvSpPr>
            <a:spLocks noGrp="1"/>
          </p:cNvSpPr>
          <p:nvPr>
            <p:ph type="sldNum" sz="quarter" idx="5"/>
          </p:nvPr>
        </p:nvSpPr>
        <p:spPr/>
        <p:txBody>
          <a:bodyPr/>
          <a:lstStyle/>
          <a:p>
            <a:fld id="{3BD3FCEB-6CB7-4478-9568-E9785AFEA658}" type="slidenum">
              <a:rPr lang="en-AU" smtClean="0"/>
              <a:t>14</a:t>
            </a:fld>
            <a:endParaRPr lang="en-AU"/>
          </a:p>
        </p:txBody>
      </p:sp>
    </p:spTree>
    <p:extLst>
      <p:ext uri="{BB962C8B-B14F-4D97-AF65-F5344CB8AC3E}">
        <p14:creationId xmlns:p14="http://schemas.microsoft.com/office/powerpoint/2010/main" val="2669680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14000"/>
              </a:lnSpc>
              <a:spcAft>
                <a:spcPts val="0"/>
              </a:spcAft>
              <a:buFont typeface="Arial" panose="020B0604020202020204" pitchFamily="34" charset="0"/>
              <a:buNone/>
            </a:pPr>
            <a:r>
              <a:rPr lang="en-AU" sz="1200">
                <a:solidFill>
                  <a:schemeClr val="tx1"/>
                </a:solidFill>
                <a:cs typeface="Calibri"/>
              </a:rPr>
              <a:t>Assessed using 2 ratios:</a:t>
            </a:r>
          </a:p>
          <a:p>
            <a:pPr marL="228600" lvl="0" indent="-228600" algn="l">
              <a:lnSpc>
                <a:spcPct val="114000"/>
              </a:lnSpc>
              <a:spcAft>
                <a:spcPts val="0"/>
              </a:spcAft>
              <a:buFont typeface="+mj-lt"/>
              <a:buAutoNum type="arabicPeriod"/>
            </a:pPr>
            <a:r>
              <a:rPr lang="en-AU" sz="1200">
                <a:solidFill>
                  <a:schemeClr val="tx1"/>
                </a:solidFill>
                <a:cs typeface="Calibri"/>
              </a:rPr>
              <a:t>Return on assets ratio</a:t>
            </a:r>
          </a:p>
          <a:p>
            <a:pPr marL="228600" lvl="0" indent="-228600" algn="l">
              <a:lnSpc>
                <a:spcPct val="114000"/>
              </a:lnSpc>
              <a:spcAft>
                <a:spcPts val="0"/>
              </a:spcAft>
              <a:buFont typeface="+mj-lt"/>
              <a:buAutoNum type="arabicPeriod"/>
            </a:pPr>
            <a:r>
              <a:rPr lang="en-AU" sz="1200">
                <a:solidFill>
                  <a:schemeClr val="tx1"/>
                </a:solidFill>
                <a:cs typeface="Calibri"/>
              </a:rPr>
              <a:t>Debt to equity ratio</a:t>
            </a:r>
          </a:p>
          <a:p>
            <a:pPr marL="0" indent="0" algn="l">
              <a:lnSpc>
                <a:spcPct val="114000"/>
              </a:lnSpc>
              <a:spcAft>
                <a:spcPts val="0"/>
              </a:spcAft>
              <a:buFont typeface="Arial" panose="020B0604020202020204" pitchFamily="34" charset="0"/>
              <a:buNone/>
            </a:pPr>
            <a:endParaRPr lang="en-AU" sz="1200" b="0">
              <a:solidFill>
                <a:schemeClr val="tx1"/>
              </a:solidFill>
              <a:cs typeface="Calibri"/>
            </a:endParaRPr>
          </a:p>
          <a:p>
            <a:pPr marL="0" indent="0" algn="l">
              <a:lnSpc>
                <a:spcPct val="114000"/>
              </a:lnSpc>
              <a:spcAft>
                <a:spcPts val="0"/>
              </a:spcAft>
              <a:buFont typeface="Arial" panose="020B0604020202020204" pitchFamily="34" charset="0"/>
              <a:buNone/>
            </a:pPr>
            <a:r>
              <a:rPr lang="en-AU" sz="1200" b="1">
                <a:solidFill>
                  <a:schemeClr val="tx1"/>
                </a:solidFill>
                <a:cs typeface="Calibri"/>
              </a:rPr>
              <a:t>Removal of ‘net profit ratio’</a:t>
            </a:r>
          </a:p>
          <a:p>
            <a:pPr marL="171450" indent="-171450" algn="l">
              <a:lnSpc>
                <a:spcPct val="114000"/>
              </a:lnSpc>
              <a:spcAft>
                <a:spcPts val="0"/>
              </a:spcAft>
              <a:buFont typeface="Arial" panose="020B0604020202020204" pitchFamily="34" charset="0"/>
              <a:buChar char="•"/>
            </a:pPr>
            <a:r>
              <a:rPr lang="en-AU" sz="1200">
                <a:solidFill>
                  <a:schemeClr val="tx1"/>
                </a:solidFill>
                <a:cs typeface="Calibri"/>
              </a:rPr>
              <a:t>The ‘net profit ratio’ was also used to assess providers’ financial strength in previous levy calculations</a:t>
            </a:r>
          </a:p>
          <a:p>
            <a:pPr marL="171450" indent="-171450" algn="l">
              <a:lnSpc>
                <a:spcPct val="114000"/>
              </a:lnSpc>
              <a:spcAft>
                <a:spcPts val="0"/>
              </a:spcAft>
              <a:buFont typeface="Arial" panose="020B0604020202020204" pitchFamily="34" charset="0"/>
              <a:buChar char="•"/>
            </a:pPr>
            <a:r>
              <a:rPr lang="en-AU" sz="1200">
                <a:solidFill>
                  <a:schemeClr val="tx1"/>
                </a:solidFill>
                <a:cs typeface="Calibri"/>
              </a:rPr>
              <a:t>The Board’s draft advice recommends removing the ‘net profit ratio’ from the 2024 levy calculations to respond to concerns raised by some not-for-profit providers (will discuss this more later)</a:t>
            </a:r>
          </a:p>
        </p:txBody>
      </p:sp>
      <p:sp>
        <p:nvSpPr>
          <p:cNvPr id="4" name="Slide Number Placeholder 3"/>
          <p:cNvSpPr>
            <a:spLocks noGrp="1"/>
          </p:cNvSpPr>
          <p:nvPr>
            <p:ph type="sldNum" sz="quarter" idx="5"/>
          </p:nvPr>
        </p:nvSpPr>
        <p:spPr/>
        <p:txBody>
          <a:bodyPr/>
          <a:lstStyle/>
          <a:p>
            <a:fld id="{3BD3FCEB-6CB7-4478-9568-E9785AFEA658}" type="slidenum">
              <a:rPr lang="en-AU" smtClean="0"/>
              <a:t>15</a:t>
            </a:fld>
            <a:endParaRPr lang="en-AU"/>
          </a:p>
        </p:txBody>
      </p:sp>
    </p:spTree>
    <p:extLst>
      <p:ext uri="{BB962C8B-B14F-4D97-AF65-F5344CB8AC3E}">
        <p14:creationId xmlns:p14="http://schemas.microsoft.com/office/powerpoint/2010/main" val="112289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lnSpc>
                <a:spcPct val="114000"/>
              </a:lnSpc>
              <a:spcAft>
                <a:spcPts val="0"/>
              </a:spcAft>
              <a:buFont typeface="Arial" panose="020B0604020202020204" pitchFamily="34" charset="0"/>
              <a:buChar char="•"/>
            </a:pPr>
            <a:r>
              <a:rPr lang="en-AU" sz="1200">
                <a:solidFill>
                  <a:schemeClr val="tx1"/>
                </a:solidFill>
                <a:cs typeface="Calibri"/>
              </a:rPr>
              <a:t>2 of the 3 ratios used to calculate financial strength in all previous levy calculations were driven by net profit before tax (i.e. net profit ratio and return on assets)</a:t>
            </a:r>
          </a:p>
          <a:p>
            <a:pPr marL="171450" indent="-171450" algn="l">
              <a:lnSpc>
                <a:spcPct val="114000"/>
              </a:lnSpc>
              <a:spcAft>
                <a:spcPts val="0"/>
              </a:spcAft>
              <a:buFont typeface="Arial" panose="020B0604020202020204" pitchFamily="34" charset="0"/>
              <a:buChar char="•"/>
            </a:pPr>
            <a:r>
              <a:rPr lang="en-AU" sz="1200">
                <a:solidFill>
                  <a:schemeClr val="tx1"/>
                </a:solidFill>
                <a:cs typeface="Calibri"/>
              </a:rPr>
              <a:t>In 2023, some not-for-profit providers raised concerns about the use of the net profit ratio to calculate financial strength</a:t>
            </a:r>
          </a:p>
          <a:p>
            <a:pPr marL="630000" lvl="1" indent="-172800" algn="l">
              <a:lnSpc>
                <a:spcPct val="114000"/>
              </a:lnSpc>
              <a:spcAft>
                <a:spcPts val="0"/>
              </a:spcAft>
              <a:buFont typeface="Calibri" panose="020F0502020204030204" pitchFamily="34" charset="0"/>
              <a:buChar char="―"/>
            </a:pPr>
            <a:r>
              <a:rPr lang="en-AU" sz="1200">
                <a:solidFill>
                  <a:schemeClr val="tx1"/>
                </a:solidFill>
                <a:cs typeface="Calibri"/>
              </a:rPr>
              <a:t>These providers suggested the use of the net profit ratio to assess the financial strength resulted in not-for-profit providers being unfairly penalised</a:t>
            </a:r>
          </a:p>
          <a:p>
            <a:pPr marL="0" lvl="0" indent="0" algn="l">
              <a:lnSpc>
                <a:spcPct val="114000"/>
              </a:lnSpc>
              <a:spcAft>
                <a:spcPts val="0"/>
              </a:spcAft>
              <a:buFont typeface="Arial" panose="020B0604020202020204" pitchFamily="34" charset="0"/>
              <a:buNone/>
            </a:pPr>
            <a:endParaRPr lang="en-AU" sz="1200" b="1">
              <a:solidFill>
                <a:schemeClr val="tx1"/>
              </a:solidFill>
              <a:cs typeface="Calibri"/>
            </a:endParaRPr>
          </a:p>
          <a:p>
            <a:pPr marL="0" lvl="0" indent="0" algn="l">
              <a:lnSpc>
                <a:spcPct val="114000"/>
              </a:lnSpc>
              <a:spcAft>
                <a:spcPts val="0"/>
              </a:spcAft>
              <a:buFont typeface="Arial" panose="020B0604020202020204" pitchFamily="34" charset="0"/>
              <a:buNone/>
            </a:pPr>
            <a:r>
              <a:rPr lang="en-AU" sz="1200" b="1">
                <a:solidFill>
                  <a:schemeClr val="tx1"/>
                </a:solidFill>
                <a:cs typeface="Calibri"/>
              </a:rPr>
              <a:t>Investigation by AGA</a:t>
            </a:r>
          </a:p>
          <a:p>
            <a:pPr marL="171450" indent="-171450" algn="l">
              <a:lnSpc>
                <a:spcPct val="114000"/>
              </a:lnSpc>
              <a:spcAft>
                <a:spcPts val="0"/>
              </a:spcAft>
              <a:buFont typeface="Arial" panose="020B0604020202020204" pitchFamily="34" charset="0"/>
              <a:buChar char="•"/>
            </a:pPr>
            <a:r>
              <a:rPr lang="en-AU" sz="1200">
                <a:solidFill>
                  <a:schemeClr val="tx1"/>
                </a:solidFill>
                <a:cs typeface="Calibri"/>
              </a:rPr>
              <a:t>AGA investigated whether the net profit ratio unfairly penalised not-for-profit providers</a:t>
            </a:r>
          </a:p>
          <a:p>
            <a:pPr marL="171450" indent="-171450" algn="l">
              <a:lnSpc>
                <a:spcPct val="114000"/>
              </a:lnSpc>
              <a:spcAft>
                <a:spcPts val="0"/>
              </a:spcAft>
              <a:buFont typeface="Arial" panose="020B0604020202020204" pitchFamily="34" charset="0"/>
              <a:buChar char="•"/>
            </a:pPr>
            <a:r>
              <a:rPr lang="en-AU" sz="1200">
                <a:solidFill>
                  <a:schemeClr val="tx1"/>
                </a:solidFill>
                <a:cs typeface="Calibri"/>
              </a:rPr>
              <a:t>Investigation was based on VSL provider data as equivalent higher education provider data was not available</a:t>
            </a:r>
          </a:p>
          <a:p>
            <a:pPr marL="171450" indent="-171450" algn="l">
              <a:lnSpc>
                <a:spcPct val="114000"/>
              </a:lnSpc>
              <a:spcAft>
                <a:spcPts val="0"/>
              </a:spcAft>
              <a:buFont typeface="Arial" panose="020B0604020202020204" pitchFamily="34" charset="0"/>
              <a:buChar char="•"/>
            </a:pPr>
            <a:r>
              <a:rPr lang="en-AU" sz="1200">
                <a:solidFill>
                  <a:schemeClr val="tx1"/>
                </a:solidFill>
                <a:cs typeface="Calibri"/>
              </a:rPr>
              <a:t>Found that the proportion of not-for-profit providers that fell into the ‘low risk’ financial strength category dropped significantly in 2022</a:t>
            </a:r>
          </a:p>
          <a:p>
            <a:pPr marL="171450" indent="-171450" algn="l">
              <a:lnSpc>
                <a:spcPct val="114000"/>
              </a:lnSpc>
              <a:spcAft>
                <a:spcPts val="0"/>
              </a:spcAft>
              <a:buFont typeface="Arial" panose="020B0604020202020204" pitchFamily="34" charset="0"/>
              <a:buChar char="•"/>
            </a:pPr>
            <a:r>
              <a:rPr lang="en-AU" sz="1200">
                <a:solidFill>
                  <a:schemeClr val="tx1"/>
                </a:solidFill>
                <a:cs typeface="Calibri"/>
              </a:rPr>
              <a:t>Only 13% of not-for profit providers attained a risk factor value of 8 or 9, exempting them from the financial strength loading</a:t>
            </a:r>
          </a:p>
          <a:p>
            <a:pPr marL="0" lvl="0" indent="0" algn="l">
              <a:lnSpc>
                <a:spcPct val="114000"/>
              </a:lnSpc>
              <a:spcAft>
                <a:spcPts val="0"/>
              </a:spcAft>
              <a:buFont typeface="Arial" panose="020B0604020202020204" pitchFamily="34" charset="0"/>
              <a:buNone/>
            </a:pPr>
            <a:endParaRPr lang="en-AU" sz="1200" b="1">
              <a:solidFill>
                <a:schemeClr val="tx1"/>
              </a:solidFill>
              <a:cs typeface="Calibri"/>
            </a:endParaRPr>
          </a:p>
          <a:p>
            <a:pPr marL="0" lvl="0" indent="0" algn="l">
              <a:lnSpc>
                <a:spcPct val="114000"/>
              </a:lnSpc>
              <a:spcAft>
                <a:spcPts val="0"/>
              </a:spcAft>
              <a:buFont typeface="Arial" panose="020B0604020202020204" pitchFamily="34" charset="0"/>
              <a:buNone/>
            </a:pPr>
            <a:r>
              <a:rPr lang="en-AU" sz="1200" b="1">
                <a:solidFill>
                  <a:schemeClr val="tx1"/>
                </a:solidFill>
                <a:cs typeface="Calibri"/>
              </a:rPr>
              <a:t>AGA tested alternative financial strength calculations</a:t>
            </a:r>
          </a:p>
          <a:p>
            <a:pPr marL="171450" indent="-171450" algn="l">
              <a:lnSpc>
                <a:spcPct val="114000"/>
              </a:lnSpc>
              <a:spcAft>
                <a:spcPts val="0"/>
              </a:spcAft>
              <a:buFont typeface="Arial" panose="020B0604020202020204" pitchFamily="34" charset="0"/>
              <a:buChar char="•"/>
            </a:pPr>
            <a:r>
              <a:rPr lang="en-AU" sz="1200">
                <a:solidFill>
                  <a:schemeClr val="tx1"/>
                </a:solidFill>
                <a:cs typeface="Calibri"/>
              </a:rPr>
              <a:t>Incorporating a providers’ for-profit status as a specific risk measure is not possible without collecting additional data from providers</a:t>
            </a:r>
          </a:p>
          <a:p>
            <a:pPr marL="171450" indent="-171450" algn="l">
              <a:lnSpc>
                <a:spcPct val="114000"/>
              </a:lnSpc>
              <a:spcAft>
                <a:spcPts val="0"/>
              </a:spcAft>
              <a:buFont typeface="Arial" panose="020B0604020202020204" pitchFamily="34" charset="0"/>
              <a:buChar char="•"/>
            </a:pPr>
            <a:r>
              <a:rPr lang="en-AU" sz="1200">
                <a:solidFill>
                  <a:schemeClr val="tx1"/>
                </a:solidFill>
                <a:cs typeface="Calibri"/>
              </a:rPr>
              <a:t>AGA tested three alternative financial strength calculations that were less weighted towards profit to address the concerns of not-for-profit providers</a:t>
            </a:r>
          </a:p>
          <a:p>
            <a:pPr marL="171450" indent="-171450" algn="l">
              <a:lnSpc>
                <a:spcPct val="114000"/>
              </a:lnSpc>
              <a:spcAft>
                <a:spcPts val="0"/>
              </a:spcAft>
              <a:buFont typeface="Arial" panose="020B0604020202020204" pitchFamily="34" charset="0"/>
              <a:buChar char="•"/>
            </a:pPr>
            <a:r>
              <a:rPr lang="en-AU" sz="1200">
                <a:solidFill>
                  <a:schemeClr val="tx1"/>
                </a:solidFill>
                <a:cs typeface="Calibri"/>
              </a:rPr>
              <a:t>AGA found that removing the ‘net profit ratio’ from the financial strength calculation was the best solution to address the concerns of not-for-profit providers</a:t>
            </a:r>
          </a:p>
          <a:p>
            <a:pPr marL="0" indent="0" algn="l">
              <a:lnSpc>
                <a:spcPct val="114000"/>
              </a:lnSpc>
              <a:spcAft>
                <a:spcPts val="0"/>
              </a:spcAft>
              <a:buFont typeface="Arial" panose="020B0604020202020204" pitchFamily="34" charset="0"/>
              <a:buNone/>
            </a:pPr>
            <a:endParaRPr lang="en-AU" sz="1200" b="1">
              <a:solidFill>
                <a:schemeClr val="tx1"/>
              </a:solidFill>
              <a:cs typeface="Calibri"/>
            </a:endParaRPr>
          </a:p>
          <a:p>
            <a:pPr marL="0" indent="0" algn="l">
              <a:lnSpc>
                <a:spcPct val="114000"/>
              </a:lnSpc>
              <a:spcAft>
                <a:spcPts val="0"/>
              </a:spcAft>
              <a:buFont typeface="Arial" panose="020B0604020202020204" pitchFamily="34" charset="0"/>
              <a:buNone/>
            </a:pPr>
            <a:r>
              <a:rPr lang="en-AU" sz="1200" b="1">
                <a:solidFill>
                  <a:schemeClr val="tx1"/>
                </a:solidFill>
                <a:cs typeface="Calibri"/>
              </a:rPr>
              <a:t>AGA’s recommendation: remove the net profit ratio from the financial strength calculation for the 2024 levies</a:t>
            </a:r>
          </a:p>
          <a:p>
            <a:pPr marL="171450" lvl="0" indent="-171450" algn="l">
              <a:lnSpc>
                <a:spcPct val="114000"/>
              </a:lnSpc>
              <a:spcAft>
                <a:spcPts val="0"/>
              </a:spcAft>
              <a:buFont typeface="Arial" panose="020B0604020202020204" pitchFamily="34" charset="0"/>
              <a:buChar char="•"/>
            </a:pPr>
            <a:r>
              <a:rPr lang="en-AU" sz="1200">
                <a:solidFill>
                  <a:schemeClr val="tx1"/>
                </a:solidFill>
                <a:cs typeface="Calibri"/>
              </a:rPr>
              <a:t>Removing the net profit ratio strengthened the inverse relationship between financial risk scores and provider closure rates (i.e. </a:t>
            </a:r>
            <a:r>
              <a:rPr lang="en-AU" sz="1200" b="1">
                <a:solidFill>
                  <a:schemeClr val="tx1"/>
                </a:solidFill>
                <a:cs typeface="Calibri"/>
              </a:rPr>
              <a:t>better reflects the relative risk of provider closure</a:t>
            </a:r>
            <a:r>
              <a:rPr lang="en-AU" sz="1200">
                <a:solidFill>
                  <a:schemeClr val="tx1"/>
                </a:solidFill>
                <a:cs typeface="Calibri"/>
              </a:rPr>
              <a:t>)</a:t>
            </a:r>
          </a:p>
          <a:p>
            <a:pPr marL="171450" lvl="0" indent="-171450" algn="l">
              <a:lnSpc>
                <a:spcPct val="114000"/>
              </a:lnSpc>
              <a:spcAft>
                <a:spcPts val="0"/>
              </a:spcAft>
              <a:buFont typeface="Arial" panose="020B0604020202020204" pitchFamily="34" charset="0"/>
              <a:buChar char="•"/>
            </a:pPr>
            <a:r>
              <a:rPr lang="en-AU" sz="1200">
                <a:solidFill>
                  <a:schemeClr val="tx1"/>
                </a:solidFill>
                <a:cs typeface="Calibri"/>
              </a:rPr>
              <a:t>Also increased the proportion of not-for-profit providers in the ‘low risk’ financial strength category to similar levels to the for-profit providers (i.e. </a:t>
            </a:r>
            <a:r>
              <a:rPr lang="en-AU" sz="1200" b="1">
                <a:solidFill>
                  <a:schemeClr val="tx1"/>
                </a:solidFill>
                <a:cs typeface="Calibri"/>
              </a:rPr>
              <a:t>the financial strength calculation is more equitable for not-for-profit and for-profit providers</a:t>
            </a:r>
            <a:r>
              <a:rPr lang="en-AU" sz="1200">
                <a:solidFill>
                  <a:schemeClr val="tx1"/>
                </a:solidFill>
                <a:cs typeface="Calibri"/>
              </a:rPr>
              <a:t>)</a:t>
            </a:r>
          </a:p>
          <a:p>
            <a:pPr marL="171450" lvl="0" indent="-171450" algn="l">
              <a:lnSpc>
                <a:spcPct val="114000"/>
              </a:lnSpc>
              <a:spcAft>
                <a:spcPts val="0"/>
              </a:spcAft>
              <a:buFont typeface="Arial" panose="020B0604020202020204" pitchFamily="34" charset="0"/>
              <a:buChar char="•"/>
            </a:pPr>
            <a:r>
              <a:rPr lang="en-AU" sz="1200">
                <a:solidFill>
                  <a:schemeClr val="tx1"/>
                </a:solidFill>
                <a:cs typeface="Calibri"/>
              </a:rPr>
              <a:t>This change will help not-for-profit providers to yield a better financial strength risk score (i.e. </a:t>
            </a:r>
            <a:r>
              <a:rPr lang="en-AU" sz="1200" b="1">
                <a:solidFill>
                  <a:schemeClr val="tx1"/>
                </a:solidFill>
                <a:cs typeface="Calibri"/>
              </a:rPr>
              <a:t>would lower some providers’ levies</a:t>
            </a:r>
            <a:r>
              <a:rPr lang="en-AU" sz="1200">
                <a:solidFill>
                  <a:schemeClr val="tx1"/>
                </a:solidFill>
                <a:cs typeface="Calibri"/>
              </a:rPr>
              <a:t>)</a:t>
            </a:r>
          </a:p>
          <a:p>
            <a:pPr marL="171450" lvl="0" indent="-171450" algn="l">
              <a:lnSpc>
                <a:spcPct val="114000"/>
              </a:lnSpc>
              <a:spcAft>
                <a:spcPts val="0"/>
              </a:spcAft>
              <a:buFont typeface="Arial" panose="020B0604020202020204" pitchFamily="34" charset="0"/>
              <a:buChar char="•"/>
            </a:pPr>
            <a:r>
              <a:rPr lang="en-AU" sz="1200">
                <a:solidFill>
                  <a:schemeClr val="tx1"/>
                </a:solidFill>
                <a:cs typeface="Calibri"/>
              </a:rPr>
              <a:t>Board supported the AGA’s recommendation in its draft advice</a:t>
            </a:r>
          </a:p>
        </p:txBody>
      </p:sp>
      <p:sp>
        <p:nvSpPr>
          <p:cNvPr id="4" name="Slide Number Placeholder 3"/>
          <p:cNvSpPr>
            <a:spLocks noGrp="1"/>
          </p:cNvSpPr>
          <p:nvPr>
            <p:ph type="sldNum" sz="quarter" idx="5"/>
          </p:nvPr>
        </p:nvSpPr>
        <p:spPr/>
        <p:txBody>
          <a:bodyPr/>
          <a:lstStyle/>
          <a:p>
            <a:fld id="{3BD3FCEB-6CB7-4478-9568-E9785AFEA658}" type="slidenum">
              <a:rPr lang="en-AU" smtClean="0"/>
              <a:t>16</a:t>
            </a:fld>
            <a:endParaRPr lang="en-AU"/>
          </a:p>
        </p:txBody>
      </p:sp>
    </p:spTree>
    <p:extLst>
      <p:ext uri="{BB962C8B-B14F-4D97-AF65-F5344CB8AC3E}">
        <p14:creationId xmlns:p14="http://schemas.microsoft.com/office/powerpoint/2010/main" val="4207597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lnSpc>
                <a:spcPct val="114000"/>
              </a:lnSpc>
              <a:spcAft>
                <a:spcPts val="0"/>
              </a:spcAft>
              <a:buFont typeface="Arial" panose="020B0604020202020204" pitchFamily="34" charset="0"/>
              <a:buChar char="•"/>
            </a:pPr>
            <a:r>
              <a:rPr lang="en-AU" sz="1200" b="0">
                <a:solidFill>
                  <a:schemeClr val="tx1"/>
                </a:solidFill>
                <a:cs typeface="Calibri"/>
              </a:rPr>
              <a:t>Student unit completion rate is an important metric in tuition protection as it is ultimately the students with incomplete courses that are eligible for tuition protection</a:t>
            </a:r>
          </a:p>
          <a:p>
            <a:pPr marL="171450" indent="-171450" algn="l">
              <a:lnSpc>
                <a:spcPct val="114000"/>
              </a:lnSpc>
              <a:spcAft>
                <a:spcPts val="0"/>
              </a:spcAft>
              <a:buFont typeface="Arial" panose="020B0604020202020204" pitchFamily="34" charset="0"/>
              <a:buChar char="•"/>
            </a:pPr>
            <a:r>
              <a:rPr lang="en-AU" sz="1200" b="0">
                <a:solidFill>
                  <a:schemeClr val="tx1"/>
                </a:solidFill>
                <a:cs typeface="Calibri"/>
              </a:rPr>
              <a:t>Providers with low completion rates have been correlated with an increased likelihood of closure</a:t>
            </a:r>
          </a:p>
          <a:p>
            <a:pPr marL="171450" indent="-171450" algn="l">
              <a:lnSpc>
                <a:spcPct val="114000"/>
              </a:lnSpc>
              <a:spcAft>
                <a:spcPts val="0"/>
              </a:spcAft>
              <a:buFont typeface="Arial" panose="020B0604020202020204" pitchFamily="34" charset="0"/>
              <a:buChar char="•"/>
            </a:pPr>
            <a:r>
              <a:rPr lang="en-AU" sz="1200" b="0">
                <a:solidFill>
                  <a:schemeClr val="tx1"/>
                </a:solidFill>
                <a:cs typeface="Calibri"/>
              </a:rPr>
              <a:t>Calculates </a:t>
            </a:r>
            <a:r>
              <a:rPr lang="en-AU" sz="1200" b="0" u="sng">
                <a:solidFill>
                  <a:schemeClr val="tx1"/>
                </a:solidFill>
                <a:cs typeface="Calibri"/>
              </a:rPr>
              <a:t>Passed</a:t>
            </a:r>
            <a:r>
              <a:rPr lang="en-AU" sz="1200" b="0">
                <a:solidFill>
                  <a:schemeClr val="tx1"/>
                </a:solidFill>
                <a:cs typeface="Calibri"/>
              </a:rPr>
              <a:t> equivalent full-time student load (EFTSL) as a </a:t>
            </a:r>
            <a:r>
              <a:rPr lang="en-AU" sz="1200" b="0" u="sng">
                <a:solidFill>
                  <a:schemeClr val="tx1"/>
                </a:solidFill>
                <a:cs typeface="Calibri"/>
              </a:rPr>
              <a:t>Percentage of Total EFTSL</a:t>
            </a:r>
          </a:p>
        </p:txBody>
      </p:sp>
      <p:sp>
        <p:nvSpPr>
          <p:cNvPr id="4" name="Slide Number Placeholder 3"/>
          <p:cNvSpPr>
            <a:spLocks noGrp="1"/>
          </p:cNvSpPr>
          <p:nvPr>
            <p:ph type="sldNum" sz="quarter" idx="5"/>
          </p:nvPr>
        </p:nvSpPr>
        <p:spPr/>
        <p:txBody>
          <a:bodyPr/>
          <a:lstStyle/>
          <a:p>
            <a:fld id="{3BD3FCEB-6CB7-4478-9568-E9785AFEA658}" type="slidenum">
              <a:rPr lang="en-AU" smtClean="0"/>
              <a:t>17</a:t>
            </a:fld>
            <a:endParaRPr lang="en-AU"/>
          </a:p>
        </p:txBody>
      </p:sp>
    </p:spTree>
    <p:extLst>
      <p:ext uri="{BB962C8B-B14F-4D97-AF65-F5344CB8AC3E}">
        <p14:creationId xmlns:p14="http://schemas.microsoft.com/office/powerpoint/2010/main" val="2211664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b="0"/>
              <a:t>Risk factor values were increased in 2023, but were still lower than the 2020 level overall</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b="0"/>
              <a:t>Proposed 2024 risk factor values unchanged from 2023</a:t>
            </a:r>
          </a:p>
          <a:p>
            <a:pPr marL="0" indent="0" algn="l">
              <a:lnSpc>
                <a:spcPct val="114000"/>
              </a:lnSpc>
              <a:spcBef>
                <a:spcPts val="0"/>
              </a:spcBef>
              <a:spcAft>
                <a:spcPts val="0"/>
              </a:spcAft>
              <a:buFont typeface="Arial" panose="020B0604020202020204" pitchFamily="34" charset="0"/>
              <a:buNone/>
            </a:pPr>
            <a:endParaRPr lang="en-AU" sz="1200" b="1">
              <a:solidFill>
                <a:schemeClr val="tx1"/>
              </a:solidFill>
              <a:cs typeface="Calibri"/>
            </a:endParaRPr>
          </a:p>
          <a:p>
            <a:pPr marL="0" indent="0" algn="l">
              <a:lnSpc>
                <a:spcPct val="114000"/>
              </a:lnSpc>
              <a:spcBef>
                <a:spcPts val="0"/>
              </a:spcBef>
              <a:spcAft>
                <a:spcPts val="0"/>
              </a:spcAft>
              <a:buFont typeface="Arial" panose="020B0604020202020204" pitchFamily="34" charset="0"/>
              <a:buNone/>
            </a:pPr>
            <a:r>
              <a:rPr lang="en-AU" sz="1200" b="1">
                <a:solidFill>
                  <a:schemeClr val="tx1"/>
                </a:solidFill>
                <a:cs typeface="Calibri"/>
              </a:rPr>
              <a:t>2020 risk factor values</a:t>
            </a:r>
          </a:p>
          <a:p>
            <a:pPr marL="171450" indent="-171450" algn="l">
              <a:lnSpc>
                <a:spcPct val="114000"/>
              </a:lnSpc>
              <a:spcBef>
                <a:spcPts val="0"/>
              </a:spcBef>
              <a:spcAft>
                <a:spcPts val="0"/>
              </a:spcAft>
              <a:buFont typeface="Arial" panose="020B0604020202020204" pitchFamily="34" charset="0"/>
              <a:buChar char="•"/>
            </a:pPr>
            <a:r>
              <a:rPr lang="en-AU" sz="1200" b="1">
                <a:solidFill>
                  <a:schemeClr val="tx1"/>
                </a:solidFill>
                <a:cs typeface="Calibri"/>
              </a:rPr>
              <a:t>Reminder</a:t>
            </a:r>
            <a:r>
              <a:rPr lang="en-AU" sz="1200" b="0">
                <a:solidFill>
                  <a:schemeClr val="tx1"/>
                </a:solidFill>
                <a:cs typeface="Calibri"/>
              </a:rPr>
              <a:t>: The VSL, HELP and Up-front levies were collected for the first time in 2022</a:t>
            </a:r>
          </a:p>
          <a:p>
            <a:pPr marL="171450" indent="-171450" algn="l">
              <a:lnSpc>
                <a:spcPct val="114000"/>
              </a:lnSpc>
              <a:spcBef>
                <a:spcPts val="0"/>
              </a:spcBef>
              <a:spcAft>
                <a:spcPts val="0"/>
              </a:spcAft>
              <a:buFont typeface="Arial" panose="020B0604020202020204" pitchFamily="34" charset="0"/>
              <a:buChar char="•"/>
            </a:pPr>
            <a:r>
              <a:rPr lang="en-AU" sz="1200" b="0">
                <a:solidFill>
                  <a:schemeClr val="tx1"/>
                </a:solidFill>
                <a:cs typeface="Calibri"/>
              </a:rPr>
              <a:t>The VSL and HELP levies were waived in 2020 and 2021, and up-front levy was waived in 2021 to support providers through COVID-19</a:t>
            </a:r>
          </a:p>
          <a:p>
            <a:pPr marL="0" indent="0" algn="l">
              <a:lnSpc>
                <a:spcPct val="114000"/>
              </a:lnSpc>
              <a:spcBef>
                <a:spcPts val="0"/>
              </a:spcBef>
              <a:spcAft>
                <a:spcPts val="0"/>
              </a:spcAft>
              <a:buFont typeface="Arial" panose="020B0604020202020204" pitchFamily="34" charset="0"/>
              <a:buNone/>
            </a:pPr>
            <a:endParaRPr lang="en-AU" sz="1200" b="1">
              <a:solidFill>
                <a:schemeClr val="tx1"/>
              </a:solidFill>
              <a:cs typeface="Calibri"/>
            </a:endParaRPr>
          </a:p>
          <a:p>
            <a:pPr marL="0" indent="0" algn="l">
              <a:lnSpc>
                <a:spcPct val="114000"/>
              </a:lnSpc>
              <a:spcBef>
                <a:spcPts val="0"/>
              </a:spcBef>
              <a:spcAft>
                <a:spcPts val="0"/>
              </a:spcAft>
              <a:buFont typeface="Arial" panose="020B0604020202020204" pitchFamily="34" charset="0"/>
              <a:buNone/>
            </a:pPr>
            <a:r>
              <a:rPr lang="en-AU" sz="1200" b="1">
                <a:solidFill>
                  <a:schemeClr val="tx1"/>
                </a:solidFill>
                <a:cs typeface="Calibri"/>
              </a:rPr>
              <a:t>Changes to completion rate settings over time</a:t>
            </a:r>
          </a:p>
          <a:p>
            <a:pPr marL="0" indent="0" algn="l">
              <a:lnSpc>
                <a:spcPct val="114000"/>
              </a:lnSpc>
              <a:spcBef>
                <a:spcPts val="0"/>
              </a:spcBef>
              <a:spcAft>
                <a:spcPts val="0"/>
              </a:spcAft>
              <a:buFont typeface="Arial" panose="020B0604020202020204" pitchFamily="34" charset="0"/>
              <a:buNone/>
            </a:pPr>
            <a:r>
              <a:rPr lang="en-AU" sz="1200" b="1">
                <a:solidFill>
                  <a:schemeClr val="tx1"/>
                </a:solidFill>
                <a:cs typeface="Calibri"/>
              </a:rPr>
              <a:t>2022</a:t>
            </a:r>
            <a:r>
              <a:rPr lang="en-AU" sz="1200" b="0">
                <a:solidFill>
                  <a:schemeClr val="tx1"/>
                </a:solidFill>
                <a:cs typeface="Calibri"/>
              </a:rPr>
              <a:t>: risk factor values were reduced as a temporary COVID-19 support measure</a:t>
            </a:r>
          </a:p>
          <a:p>
            <a:pPr marL="171450" lvl="0" indent="-171450" algn="l">
              <a:lnSpc>
                <a:spcPct val="114000"/>
              </a:lnSpc>
              <a:spcBef>
                <a:spcPts val="0"/>
              </a:spcBef>
              <a:spcAft>
                <a:spcPts val="0"/>
              </a:spcAft>
              <a:buFont typeface="Arial" panose="020B0604020202020204" pitchFamily="34" charset="0"/>
              <a:buChar char="•"/>
            </a:pPr>
            <a:r>
              <a:rPr lang="en-AU" sz="1200" b="0">
                <a:solidFill>
                  <a:schemeClr val="tx1"/>
                </a:solidFill>
                <a:cs typeface="Calibri"/>
              </a:rPr>
              <a:t>Recognised the </a:t>
            </a:r>
            <a:r>
              <a:rPr lang="en-AU" sz="1200">
                <a:solidFill>
                  <a:schemeClr val="tx1"/>
                </a:solidFill>
                <a:cs typeface="Calibri"/>
              </a:rPr>
              <a:t>impact of COVID-19 on ability of students to complete courses</a:t>
            </a:r>
          </a:p>
          <a:p>
            <a:pPr marL="0" lvl="0" indent="0" algn="l">
              <a:lnSpc>
                <a:spcPct val="114000"/>
              </a:lnSpc>
              <a:spcBef>
                <a:spcPts val="0"/>
              </a:spcBef>
              <a:spcAft>
                <a:spcPts val="0"/>
              </a:spcAft>
              <a:buFont typeface="Arial" panose="020B0604020202020204" pitchFamily="34" charset="0"/>
              <a:buNone/>
            </a:pPr>
            <a:r>
              <a:rPr lang="en-AU" sz="1200" b="1">
                <a:solidFill>
                  <a:schemeClr val="tx1"/>
                </a:solidFill>
                <a:cs typeface="Calibri"/>
              </a:rPr>
              <a:t>2023</a:t>
            </a:r>
            <a:r>
              <a:rPr lang="en-AU" sz="1200" b="0">
                <a:solidFill>
                  <a:schemeClr val="tx1"/>
                </a:solidFill>
                <a:cs typeface="Calibri"/>
              </a:rPr>
              <a:t>: risk factor values were increased but were still lower than pre-covid settings overall</a:t>
            </a:r>
          </a:p>
          <a:p>
            <a:pPr marL="171450" lvl="0" indent="-171450" algn="l">
              <a:lnSpc>
                <a:spcPct val="114000"/>
              </a:lnSpc>
              <a:spcBef>
                <a:spcPts val="0"/>
              </a:spcBef>
              <a:spcAft>
                <a:spcPts val="0"/>
              </a:spcAft>
              <a:buFont typeface="Arial" panose="020B0604020202020204" pitchFamily="34" charset="0"/>
              <a:buChar char="•"/>
            </a:pPr>
            <a:r>
              <a:rPr lang="en-AU" sz="1200">
                <a:solidFill>
                  <a:schemeClr val="tx1"/>
                </a:solidFill>
                <a:cs typeface="Calibri"/>
              </a:rPr>
              <a:t>Increased loading from 0.0 to 1.0 for ‘60% to &lt;85%’ completion rate category - “better aligns overall risk loadings to relative rates of failure and better reflects the experience to date”</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sz="1200">
                <a:solidFill>
                  <a:schemeClr val="tx1"/>
                </a:solidFill>
                <a:cs typeface="Calibri"/>
              </a:rPr>
              <a:t>AGA analysis found that providers with </a:t>
            </a:r>
            <a:r>
              <a:rPr lang="en-AU" sz="1200" b="0">
                <a:solidFill>
                  <a:schemeClr val="tx1"/>
                </a:solidFill>
                <a:cs typeface="Calibri"/>
              </a:rPr>
              <a:t>a completion rate between 60% and 85% presented a higher risk of closure than providers with completion rates above 85%</a:t>
            </a:r>
            <a:endParaRPr lang="en-AU" sz="1200">
              <a:solidFill>
                <a:schemeClr val="tx1"/>
              </a:solidFill>
              <a:cs typeface="Calibri"/>
            </a:endParaRPr>
          </a:p>
          <a:p>
            <a:pPr marL="0" lvl="0" indent="0" algn="l">
              <a:lnSpc>
                <a:spcPct val="114000"/>
              </a:lnSpc>
              <a:spcBef>
                <a:spcPts val="0"/>
              </a:spcBef>
              <a:spcAft>
                <a:spcPts val="0"/>
              </a:spcAft>
              <a:buFont typeface="Arial" panose="020B0604020202020204" pitchFamily="34" charset="0"/>
              <a:buNone/>
            </a:pPr>
            <a:r>
              <a:rPr lang="en-AU" sz="1200" b="1">
                <a:solidFill>
                  <a:schemeClr val="tx1"/>
                </a:solidFill>
                <a:cs typeface="Calibri"/>
              </a:rPr>
              <a:t>2024</a:t>
            </a:r>
            <a:r>
              <a:rPr lang="en-AU" sz="1200" b="0">
                <a:solidFill>
                  <a:schemeClr val="tx1"/>
                </a:solidFill>
                <a:cs typeface="Calibri"/>
              </a:rPr>
              <a:t>: Draft levy settings unchanged from 2023</a:t>
            </a:r>
          </a:p>
          <a:p>
            <a:pPr marL="171450" lvl="0" indent="-171450" algn="l">
              <a:lnSpc>
                <a:spcPct val="114000"/>
              </a:lnSpc>
              <a:spcBef>
                <a:spcPts val="0"/>
              </a:spcBef>
              <a:spcAft>
                <a:spcPts val="0"/>
              </a:spcAft>
              <a:buFont typeface="Arial" panose="020B0604020202020204" pitchFamily="34" charset="0"/>
              <a:buChar char="•"/>
            </a:pPr>
            <a:r>
              <a:rPr lang="en-AU" sz="1200" b="0">
                <a:solidFill>
                  <a:schemeClr val="tx1"/>
                </a:solidFill>
                <a:cs typeface="Calibri"/>
              </a:rPr>
              <a:t>AGA: Providers’ completion rates are stabilising at higher than pre-COVID levels</a:t>
            </a:r>
            <a:endParaRPr lang="en-AU" sz="1200">
              <a:solidFill>
                <a:schemeClr val="tx1"/>
              </a:solidFill>
              <a:cs typeface="Calibri"/>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18</a:t>
            </a:fld>
            <a:endParaRPr lang="en-AU"/>
          </a:p>
        </p:txBody>
      </p:sp>
    </p:spTree>
    <p:extLst>
      <p:ext uri="{BB962C8B-B14F-4D97-AF65-F5344CB8AC3E}">
        <p14:creationId xmlns:p14="http://schemas.microsoft.com/office/powerpoint/2010/main" val="1909692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a:solidFill>
                  <a:schemeClr val="tx1"/>
                </a:solidFill>
              </a:rPr>
              <a:t>Financial incentive to adopt positive behaviours</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a:solidFill>
                  <a:schemeClr val="tx1"/>
                </a:solidFill>
              </a:rPr>
              <a:t>2 components to this risk factor:</a:t>
            </a:r>
          </a:p>
          <a:p>
            <a:pPr marL="630000" marR="0" lvl="1" indent="-172800" algn="l" defTabSz="914400" rtl="0" eaLnBrk="1" fontAlgn="auto" latinLnBrk="0" hangingPunct="1">
              <a:lnSpc>
                <a:spcPct val="114000"/>
              </a:lnSpc>
              <a:spcBef>
                <a:spcPts val="0"/>
              </a:spcBef>
              <a:spcAft>
                <a:spcPts val="0"/>
              </a:spcAft>
              <a:buClrTx/>
              <a:buSzTx/>
              <a:buFont typeface="+mj-lt"/>
              <a:buAutoNum type="arabicPeriod"/>
              <a:tabLst/>
              <a:defRPr/>
            </a:pPr>
            <a:r>
              <a:rPr lang="en-AU">
                <a:solidFill>
                  <a:schemeClr val="tx1"/>
                </a:solidFill>
              </a:rPr>
              <a:t>Non-compliance history</a:t>
            </a:r>
          </a:p>
          <a:p>
            <a:pPr marL="630000" marR="0" lvl="1" indent="-172800" algn="l" defTabSz="914400" rtl="0" eaLnBrk="1" fontAlgn="auto" latinLnBrk="0" hangingPunct="1">
              <a:lnSpc>
                <a:spcPct val="114000"/>
              </a:lnSpc>
              <a:spcBef>
                <a:spcPts val="0"/>
              </a:spcBef>
              <a:spcAft>
                <a:spcPts val="0"/>
              </a:spcAft>
              <a:buClrTx/>
              <a:buSzTx/>
              <a:buFont typeface="+mj-lt"/>
              <a:buAutoNum type="arabicPeriod"/>
              <a:tabLst/>
              <a:defRPr/>
            </a:pPr>
            <a:r>
              <a:rPr lang="en-AU">
                <a:solidFill>
                  <a:schemeClr val="tx1"/>
                </a:solidFill>
              </a:rPr>
              <a:t>Registration renewal</a:t>
            </a:r>
          </a:p>
          <a:p>
            <a:pPr marL="0" marR="0" lvl="0" indent="0" algn="l" defTabSz="914400" rtl="0" eaLnBrk="1" fontAlgn="auto" latinLnBrk="0" hangingPunct="1">
              <a:lnSpc>
                <a:spcPct val="114000"/>
              </a:lnSpc>
              <a:spcBef>
                <a:spcPts val="0"/>
              </a:spcBef>
              <a:spcAft>
                <a:spcPts val="0"/>
              </a:spcAft>
              <a:buClrTx/>
              <a:buSzTx/>
              <a:buFont typeface="+mj-lt"/>
              <a:buNone/>
              <a:tabLst/>
              <a:defRPr/>
            </a:pPr>
            <a:endParaRPr lang="en-AU" b="1">
              <a:solidFill>
                <a:schemeClr val="tx1"/>
              </a:solidFill>
            </a:endParaRPr>
          </a:p>
          <a:p>
            <a:pPr marL="0" marR="0" lvl="0" indent="0" algn="l" defTabSz="914400" rtl="0" eaLnBrk="1" fontAlgn="auto" latinLnBrk="0" hangingPunct="1">
              <a:lnSpc>
                <a:spcPct val="114000"/>
              </a:lnSpc>
              <a:spcBef>
                <a:spcPts val="0"/>
              </a:spcBef>
              <a:spcAft>
                <a:spcPts val="0"/>
              </a:spcAft>
              <a:buClrTx/>
              <a:buSzTx/>
              <a:buFont typeface="+mj-lt"/>
              <a:buNone/>
              <a:tabLst/>
              <a:defRPr/>
            </a:pPr>
            <a:r>
              <a:rPr lang="en-AU" b="1">
                <a:solidFill>
                  <a:schemeClr val="tx1"/>
                </a:solidFill>
              </a:rPr>
              <a:t>Non-compliance history</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b="0">
                <a:solidFill>
                  <a:schemeClr val="tx1"/>
                </a:solidFill>
              </a:rPr>
              <a:t>Considers whether a provider has a history of paying the relevant tuition protection levy and annual registration change late over the previous 3 years</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b="0">
                <a:solidFill>
                  <a:schemeClr val="tx1"/>
                </a:solidFill>
              </a:rPr>
              <a:t>A weighted late payment measure applies, meaning late payment of charges in 2023 will have a larger impact on a provider’s risk factor calculation than late payment of charges in 2021</a:t>
            </a:r>
          </a:p>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b="1">
              <a:solidFill>
                <a:schemeClr val="tx1"/>
              </a:solidFill>
            </a:endParaRPr>
          </a:p>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AU" b="1">
                <a:solidFill>
                  <a:schemeClr val="tx1"/>
                </a:solidFill>
              </a:rPr>
              <a:t>Registration renewal</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b="0">
                <a:solidFill>
                  <a:schemeClr val="tx1"/>
                </a:solidFill>
              </a:rPr>
              <a:t>Penalises any providers that applied to have its registration renewed and, </a:t>
            </a:r>
            <a:r>
              <a:rPr lang="en-AU" b="1">
                <a:solidFill>
                  <a:schemeClr val="tx1"/>
                </a:solidFill>
              </a:rPr>
              <a:t>for risk management reasons</a:t>
            </a:r>
            <a:r>
              <a:rPr lang="en-AU" b="0">
                <a:solidFill>
                  <a:schemeClr val="tx1"/>
                </a:solidFill>
              </a:rPr>
              <a:t>, had its registration renewed for a period less than the maximum allowable</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b="0">
                <a:solidFill>
                  <a:schemeClr val="tx1"/>
                </a:solidFill>
              </a:rPr>
              <a:t>AGA: Rate of provider closures is “clearly higher” for providers that had their registration renewed for a period less than the maximum allowable for risk management reasons</a:t>
            </a:r>
          </a:p>
        </p:txBody>
      </p:sp>
      <p:sp>
        <p:nvSpPr>
          <p:cNvPr id="4" name="Slide Number Placeholder 3"/>
          <p:cNvSpPr>
            <a:spLocks noGrp="1"/>
          </p:cNvSpPr>
          <p:nvPr>
            <p:ph type="sldNum" sz="quarter" idx="5"/>
          </p:nvPr>
        </p:nvSpPr>
        <p:spPr/>
        <p:txBody>
          <a:bodyPr/>
          <a:lstStyle/>
          <a:p>
            <a:fld id="{3BD3FCEB-6CB7-4478-9568-E9785AFEA658}" type="slidenum">
              <a:rPr lang="en-AU" smtClean="0"/>
              <a:t>19</a:t>
            </a:fld>
            <a:endParaRPr lang="en-AU"/>
          </a:p>
        </p:txBody>
      </p:sp>
    </p:spTree>
    <p:extLst>
      <p:ext uri="{BB962C8B-B14F-4D97-AF65-F5344CB8AC3E}">
        <p14:creationId xmlns:p14="http://schemas.microsoft.com/office/powerpoint/2010/main" val="956272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Bef>
                <a:spcPts val="0"/>
              </a:spcBef>
              <a:spcAft>
                <a:spcPts val="0"/>
              </a:spcAft>
            </a:pPr>
            <a:r>
              <a:rPr lang="en-US" sz="1200">
                <a:solidFill>
                  <a:schemeClr val="tx1"/>
                </a:solidFill>
              </a:rPr>
              <a:t>Session purpose:</a:t>
            </a:r>
          </a:p>
          <a:p>
            <a:pPr marL="171450" indent="-171450">
              <a:lnSpc>
                <a:spcPct val="114000"/>
              </a:lnSpc>
              <a:spcBef>
                <a:spcPts val="0"/>
              </a:spcBef>
              <a:spcAft>
                <a:spcPts val="0"/>
              </a:spcAft>
              <a:buFont typeface="Arial" panose="020B0604020202020204" pitchFamily="34" charset="0"/>
              <a:buChar char="•"/>
            </a:pPr>
            <a:r>
              <a:rPr lang="en-US" sz="1200">
                <a:solidFill>
                  <a:schemeClr val="tx1"/>
                </a:solidFill>
              </a:rPr>
              <a:t>To share the TPS Advisory Board’s draft advice on the 2024 domestic levy settings</a:t>
            </a:r>
          </a:p>
          <a:p>
            <a:pPr marL="171450" indent="-171450">
              <a:lnSpc>
                <a:spcPct val="114000"/>
              </a:lnSpc>
              <a:spcBef>
                <a:spcPts val="0"/>
              </a:spcBef>
              <a:spcAft>
                <a:spcPts val="0"/>
              </a:spcAft>
              <a:buFont typeface="Arial" panose="020B0604020202020204" pitchFamily="34" charset="0"/>
              <a:buChar char="•"/>
            </a:pPr>
            <a:r>
              <a:rPr lang="en-US" sz="1200">
                <a:solidFill>
                  <a:schemeClr val="tx1"/>
                </a:solidFill>
              </a:rPr>
              <a:t>To explain the domestic levy components and calculations</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US" sz="1200">
                <a:solidFill>
                  <a:schemeClr val="tx1"/>
                </a:solidFill>
              </a:rPr>
              <a:t>To present a summary of the feedback received from the sector during the consultation period on the draft 2024 domestic levy settings</a:t>
            </a:r>
          </a:p>
          <a:p>
            <a:pPr>
              <a:lnSpc>
                <a:spcPct val="114000"/>
              </a:lnSpc>
              <a:spcBef>
                <a:spcPts val="0"/>
              </a:spcBef>
              <a:spcAft>
                <a:spcPts val="0"/>
              </a:spcAft>
            </a:pPr>
            <a:endParaRPr lang="en-US" sz="1200">
              <a:solidFill>
                <a:schemeClr val="tx1"/>
              </a:solidFill>
            </a:endParaRPr>
          </a:p>
          <a:p>
            <a:pPr>
              <a:lnSpc>
                <a:spcPct val="114000"/>
              </a:lnSpc>
              <a:spcBef>
                <a:spcPts val="0"/>
              </a:spcBef>
              <a:spcAft>
                <a:spcPts val="0"/>
              </a:spcAft>
            </a:pPr>
            <a:r>
              <a:rPr lang="en-US" sz="1200">
                <a:solidFill>
                  <a:schemeClr val="tx1"/>
                </a:solidFill>
              </a:rPr>
              <a:t>Feedback from sector consultation will be provided to the TPS Advisory Board ahead of its June meeting. The Board will consider feedback before providing its final advice to the TPS Director on the 2024 domestic levies.</a:t>
            </a:r>
          </a:p>
        </p:txBody>
      </p:sp>
      <p:sp>
        <p:nvSpPr>
          <p:cNvPr id="4" name="Slide Number Placeholder 3"/>
          <p:cNvSpPr>
            <a:spLocks noGrp="1"/>
          </p:cNvSpPr>
          <p:nvPr>
            <p:ph type="sldNum" sz="quarter" idx="5"/>
          </p:nvPr>
        </p:nvSpPr>
        <p:spPr/>
        <p:txBody>
          <a:bodyPr/>
          <a:lstStyle/>
          <a:p>
            <a:fld id="{3BD3FCEB-6CB7-4478-9568-E9785AFEA658}" type="slidenum">
              <a:rPr lang="en-AU" smtClean="0"/>
              <a:t>2</a:t>
            </a:fld>
            <a:endParaRPr lang="en-AU"/>
          </a:p>
        </p:txBody>
      </p:sp>
    </p:spTree>
    <p:extLst>
      <p:ext uri="{BB962C8B-B14F-4D97-AF65-F5344CB8AC3E}">
        <p14:creationId xmlns:p14="http://schemas.microsoft.com/office/powerpoint/2010/main" val="2293415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AU">
                <a:solidFill>
                  <a:schemeClr val="tx1"/>
                </a:solidFill>
              </a:rPr>
              <a:t>Proposed 2024 risk factor values unchanged from 2022 and 2023</a:t>
            </a:r>
          </a:p>
        </p:txBody>
      </p:sp>
      <p:sp>
        <p:nvSpPr>
          <p:cNvPr id="4" name="Slide Number Placeholder 3"/>
          <p:cNvSpPr>
            <a:spLocks noGrp="1"/>
          </p:cNvSpPr>
          <p:nvPr>
            <p:ph type="sldNum" sz="quarter" idx="5"/>
          </p:nvPr>
        </p:nvSpPr>
        <p:spPr/>
        <p:txBody>
          <a:bodyPr/>
          <a:lstStyle/>
          <a:p>
            <a:fld id="{3BD3FCEB-6CB7-4478-9568-E9785AFEA658}" type="slidenum">
              <a:rPr lang="en-AU" smtClean="0"/>
              <a:t>20</a:t>
            </a:fld>
            <a:endParaRPr lang="en-AU"/>
          </a:p>
        </p:txBody>
      </p:sp>
    </p:spTree>
    <p:extLst>
      <p:ext uri="{BB962C8B-B14F-4D97-AF65-F5344CB8AC3E}">
        <p14:creationId xmlns:p14="http://schemas.microsoft.com/office/powerpoint/2010/main" val="2991605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830" y="5346520"/>
            <a:ext cx="5633917" cy="4374586"/>
          </a:xfrm>
          <a:prstGeom prst="rect">
            <a:avLst/>
          </a:prstGeom>
        </p:spPr>
        <p:txBody>
          <a:bodyPr lIns="94787" tIns="47393" rIns="94787" bIns="47393"/>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a:solidFill>
                  <a:schemeClr val="tx1"/>
                </a:solidFill>
                <a:latin typeface="+mn-lt"/>
              </a:rPr>
              <a:t>Calculation based on data for </a:t>
            </a:r>
            <a:r>
              <a:rPr lang="en-AU" b="1">
                <a:solidFill>
                  <a:schemeClr val="tx1"/>
                </a:solidFill>
                <a:latin typeface="+mn-lt"/>
              </a:rPr>
              <a:t>previous calendar year (i.e. 2023)</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a:solidFill>
                  <a:schemeClr val="tx1"/>
                </a:solidFill>
                <a:latin typeface="+mn-lt"/>
              </a:rPr>
              <a:t>Tuition fee income is either VSL loans, HELP loans, or up-front payments received (depending on which levy is being calculated)</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a:solidFill>
                  <a:schemeClr val="tx1"/>
                </a:solidFill>
                <a:latin typeface="+mn-lt"/>
              </a:rPr>
              <a:t>Total risk factor value is a multiplier for the provider’s risk rated premium component calculation. </a:t>
            </a:r>
            <a:r>
              <a:rPr lang="en-AU" sz="1200">
                <a:solidFill>
                  <a:schemeClr val="tx1"/>
                </a:solidFill>
                <a:effectLst/>
                <a:latin typeface="+mn-lt"/>
                <a:ea typeface="Calibri" panose="020F0502020204030204" pitchFamily="34" charset="0"/>
                <a:cs typeface="Times New Roman" panose="02020603050405020304" pitchFamily="18" charset="0"/>
              </a:rPr>
              <a:t>A high total risk factor value = higher levy amount.</a:t>
            </a:r>
            <a:endParaRPr lang="en-AU">
              <a:solidFill>
                <a:schemeClr val="tx1"/>
              </a:solidFill>
              <a:latin typeface="+mn-lt"/>
            </a:endParaRPr>
          </a:p>
          <a:p>
            <a:pPr marL="171450" indent="-171450">
              <a:lnSpc>
                <a:spcPct val="114000"/>
              </a:lnSpc>
              <a:spcBef>
                <a:spcPts val="0"/>
              </a:spcBef>
              <a:spcAft>
                <a:spcPts val="0"/>
              </a:spcAft>
              <a:buFont typeface="Arial" panose="020B0604020202020204" pitchFamily="34" charset="0"/>
              <a:buChar char="•"/>
            </a:pPr>
            <a:r>
              <a:rPr lang="en-AU" b="0">
                <a:solidFill>
                  <a:schemeClr val="tx1"/>
                </a:solidFill>
                <a:latin typeface="+mn-lt"/>
              </a:rPr>
              <a:t>If a provider is a new provider for a year, the risk rated premium component for the year will be 0</a:t>
            </a:r>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2024/6/5</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21</a:t>
            </a:fld>
            <a:endParaRPr lang="en-US" altLang="zh-CN" sz="1200"/>
          </a:p>
        </p:txBody>
      </p:sp>
    </p:spTree>
    <p:extLst>
      <p:ext uri="{BB962C8B-B14F-4D97-AF65-F5344CB8AC3E}">
        <p14:creationId xmlns:p14="http://schemas.microsoft.com/office/powerpoint/2010/main" val="2769766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830" y="5346520"/>
            <a:ext cx="5633917" cy="4374586"/>
          </a:xfrm>
          <a:prstGeom prst="rect">
            <a:avLst/>
          </a:prstGeom>
        </p:spPr>
        <p:txBody>
          <a:bodyPr lIns="94787" tIns="47393" rIns="94787" bIns="47393"/>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AU">
                <a:solidFill>
                  <a:schemeClr val="tx1"/>
                </a:solidFill>
                <a:latin typeface="+mn-lt"/>
              </a:rPr>
              <a:t>Risk rated premium component calculation example for a VSL provider with:</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a:solidFill>
                  <a:schemeClr val="tx1"/>
                </a:solidFill>
                <a:latin typeface="+mn-lt"/>
              </a:rPr>
              <a:t>75 VSL students in 2023</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a:solidFill>
                  <a:schemeClr val="tx1"/>
                </a:solidFill>
                <a:latin typeface="+mn-lt"/>
              </a:rPr>
              <a:t>$250,000 in VSL loans received in 2023</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a:solidFill>
                  <a:schemeClr val="tx1"/>
                </a:solidFill>
                <a:latin typeface="+mn-lt"/>
              </a:rPr>
              <a:t>Yielding a total risk factor value of 4.7 (i.e. presenting moderate risk of closure)</a:t>
            </a:r>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2024/6/5</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22</a:t>
            </a:fld>
            <a:endParaRPr lang="en-US" altLang="zh-CN" sz="1200"/>
          </a:p>
        </p:txBody>
      </p:sp>
    </p:spTree>
    <p:extLst>
      <p:ext uri="{BB962C8B-B14F-4D97-AF65-F5344CB8AC3E}">
        <p14:creationId xmlns:p14="http://schemas.microsoft.com/office/powerpoint/2010/main" val="2482390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830" y="5346520"/>
            <a:ext cx="5633917" cy="4374586"/>
          </a:xfrm>
          <a:prstGeom prst="rect">
            <a:avLst/>
          </a:prstGeom>
        </p:spPr>
        <p:txBody>
          <a:bodyPr lIns="94787" tIns="47393" rIns="94787" bIns="47393"/>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AU">
                <a:solidFill>
                  <a:schemeClr val="tx1"/>
                </a:solidFill>
                <a:latin typeface="+mn-lt"/>
              </a:rPr>
              <a:t>Risk rated premium component calculation example for a HELP provider with:</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a:solidFill>
                  <a:schemeClr val="tx1"/>
                </a:solidFill>
                <a:latin typeface="+mn-lt"/>
              </a:rPr>
              <a:t>650 HELP students in 2023</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a:solidFill>
                  <a:schemeClr val="tx1"/>
                </a:solidFill>
                <a:latin typeface="+mn-lt"/>
              </a:rPr>
              <a:t>$10m in HELP loans received in 2023</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a:solidFill>
                  <a:schemeClr val="tx1"/>
                </a:solidFill>
                <a:latin typeface="+mn-lt"/>
              </a:rPr>
              <a:t>Yielding a total risk factor value of 1.0 (i.e. presenting low risk of closure)</a:t>
            </a:r>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2024/6/5</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23</a:t>
            </a:fld>
            <a:endParaRPr lang="en-US" altLang="zh-CN" sz="1200"/>
          </a:p>
        </p:txBody>
      </p:sp>
    </p:spTree>
    <p:extLst>
      <p:ext uri="{BB962C8B-B14F-4D97-AF65-F5344CB8AC3E}">
        <p14:creationId xmlns:p14="http://schemas.microsoft.com/office/powerpoint/2010/main" val="4108891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830" y="5346520"/>
            <a:ext cx="5633917" cy="4374586"/>
          </a:xfrm>
          <a:prstGeom prst="rect">
            <a:avLst/>
          </a:prstGeom>
        </p:spPr>
        <p:txBody>
          <a:bodyPr lIns="94787" tIns="47393" rIns="94787" bIns="47393"/>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AU">
                <a:solidFill>
                  <a:schemeClr val="tx1"/>
                </a:solidFill>
                <a:latin typeface="+mn-lt"/>
              </a:rPr>
              <a:t>Risk rated premium component calculation example for an up-front provider with:</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a:solidFill>
                  <a:schemeClr val="tx1"/>
                </a:solidFill>
                <a:latin typeface="+mn-lt"/>
              </a:rPr>
              <a:t>350 HELP students in 2023</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a:solidFill>
                  <a:schemeClr val="tx1"/>
                </a:solidFill>
                <a:latin typeface="+mn-lt"/>
              </a:rPr>
              <a:t>$400,000 in up-front payments received in 2023</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a:solidFill>
                  <a:schemeClr val="tx1"/>
                </a:solidFill>
                <a:latin typeface="+mn-lt"/>
              </a:rPr>
              <a:t>Yielding a total risk factor value of 6.4 (i.e. presenting high risk of closure)</a:t>
            </a:r>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2024/6/5</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24</a:t>
            </a:fld>
            <a:endParaRPr lang="en-US" altLang="zh-CN" sz="1200"/>
          </a:p>
        </p:txBody>
      </p:sp>
    </p:spTree>
    <p:extLst>
      <p:ext uri="{BB962C8B-B14F-4D97-AF65-F5344CB8AC3E}">
        <p14:creationId xmlns:p14="http://schemas.microsoft.com/office/powerpoint/2010/main" val="1128095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25</a:t>
            </a:fld>
            <a:endParaRPr lang="en-AU"/>
          </a:p>
        </p:txBody>
      </p:sp>
    </p:spTree>
    <p:extLst>
      <p:ext uri="{BB962C8B-B14F-4D97-AF65-F5344CB8AC3E}">
        <p14:creationId xmlns:p14="http://schemas.microsoft.com/office/powerpoint/2010/main" val="927787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4000"/>
              </a:lnSpc>
              <a:spcAft>
                <a:spcPts val="0"/>
              </a:spcAft>
              <a:buFont typeface="Arial" panose="020B0604020202020204" pitchFamily="34" charset="0"/>
              <a:buChar char="•"/>
            </a:pPr>
            <a:r>
              <a:rPr lang="en-AU" sz="1200">
                <a:solidFill>
                  <a:schemeClr val="tx1"/>
                </a:solidFill>
              </a:rPr>
              <a:t>A national webinar and six in-person consultation sessions held for levied providers from mid-March to mid-May 2024 to:</a:t>
            </a:r>
          </a:p>
          <a:p>
            <a:pPr marL="628650" lvl="1" indent="-171450">
              <a:lnSpc>
                <a:spcPct val="114000"/>
              </a:lnSpc>
              <a:spcAft>
                <a:spcPts val="0"/>
              </a:spcAft>
              <a:buFont typeface="Calibri" panose="020F0502020204030204" pitchFamily="34" charset="0"/>
              <a:buChar char="―"/>
            </a:pPr>
            <a:r>
              <a:rPr lang="en-AU" sz="1200">
                <a:solidFill>
                  <a:schemeClr val="tx1"/>
                </a:solidFill>
              </a:rPr>
              <a:t>Present the draft settings of the 2024 VSL, HELP and Up-front Levies to providers</a:t>
            </a:r>
          </a:p>
          <a:p>
            <a:pPr marL="628650" lvl="1" indent="-171450">
              <a:lnSpc>
                <a:spcPct val="114000"/>
              </a:lnSpc>
              <a:spcAft>
                <a:spcPts val="0"/>
              </a:spcAft>
              <a:buFont typeface="Calibri" panose="020F0502020204030204" pitchFamily="34" charset="0"/>
              <a:buChar char="―"/>
            </a:pPr>
            <a:r>
              <a:rPr lang="en-AU" sz="1200">
                <a:solidFill>
                  <a:schemeClr val="tx1"/>
                </a:solidFill>
              </a:rPr>
              <a:t>Collect providers’ feedback on the draft levy settings before they are finalised</a:t>
            </a:r>
          </a:p>
          <a:p>
            <a:pPr marL="171450" lvl="0" indent="-171450">
              <a:lnSpc>
                <a:spcPct val="114000"/>
              </a:lnSpc>
              <a:spcAft>
                <a:spcPts val="0"/>
              </a:spcAft>
              <a:buFont typeface="Arial" panose="020B0604020202020204" pitchFamily="34" charset="0"/>
              <a:buChar char="•"/>
            </a:pPr>
            <a:r>
              <a:rPr lang="en-AU" sz="1200">
                <a:solidFill>
                  <a:schemeClr val="tx1"/>
                </a:solidFill>
              </a:rPr>
              <a:t>Representatives from peak bodies and industry regulators were also consulted</a:t>
            </a:r>
          </a:p>
          <a:p>
            <a:pPr marL="171450" lvl="0" indent="-171450">
              <a:lnSpc>
                <a:spcPct val="114000"/>
              </a:lnSpc>
              <a:spcAft>
                <a:spcPts val="0"/>
              </a:spcAft>
              <a:buFont typeface="Arial" panose="020B0604020202020204" pitchFamily="34" charset="0"/>
              <a:buChar char="•"/>
            </a:pPr>
            <a:r>
              <a:rPr lang="en-AU" sz="1200">
                <a:solidFill>
                  <a:schemeClr val="tx1"/>
                </a:solidFill>
              </a:rPr>
              <a:t>Feedback received from the sector will be presented to the TPS Advisory Board ahead of its June 2024 meeting</a:t>
            </a:r>
          </a:p>
        </p:txBody>
      </p:sp>
      <p:sp>
        <p:nvSpPr>
          <p:cNvPr id="4" name="Slide Number Placeholder 3"/>
          <p:cNvSpPr>
            <a:spLocks noGrp="1"/>
          </p:cNvSpPr>
          <p:nvPr>
            <p:ph type="sldNum" sz="quarter" idx="5"/>
          </p:nvPr>
        </p:nvSpPr>
        <p:spPr/>
        <p:txBody>
          <a:bodyPr/>
          <a:lstStyle/>
          <a:p>
            <a:fld id="{3BD3FCEB-6CB7-4478-9568-E9785AFEA658}" type="slidenum">
              <a:rPr lang="en-AU" smtClean="0"/>
              <a:t>26</a:t>
            </a:fld>
            <a:endParaRPr lang="en-AU"/>
          </a:p>
        </p:txBody>
      </p:sp>
    </p:spTree>
    <p:extLst>
      <p:ext uri="{BB962C8B-B14F-4D97-AF65-F5344CB8AC3E}">
        <p14:creationId xmlns:p14="http://schemas.microsoft.com/office/powerpoint/2010/main" val="1593432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4000"/>
              </a:lnSpc>
              <a:spcAft>
                <a:spcPts val="0"/>
              </a:spcAft>
              <a:buFont typeface="Arial" panose="020B0604020202020204" pitchFamily="34" charset="0"/>
              <a:buChar char="•"/>
            </a:pPr>
            <a:r>
              <a:rPr lang="en-AU" dirty="0">
                <a:solidFill>
                  <a:schemeClr val="tx1"/>
                </a:solidFill>
              </a:rPr>
              <a:t>Contacts in HITS for levied providers invited to the consultation sessions</a:t>
            </a:r>
          </a:p>
          <a:p>
            <a:pPr marL="628650" lvl="1" indent="-171450">
              <a:lnSpc>
                <a:spcPct val="114000"/>
              </a:lnSpc>
              <a:spcAft>
                <a:spcPts val="0"/>
              </a:spcAft>
              <a:buFont typeface="Calibri" panose="020F0502020204030204" pitchFamily="34" charset="0"/>
              <a:buChar char="―"/>
            </a:pPr>
            <a:r>
              <a:rPr lang="en-AU" b="1" dirty="0">
                <a:solidFill>
                  <a:schemeClr val="tx1"/>
                </a:solidFill>
              </a:rPr>
              <a:t>Reminder</a:t>
            </a:r>
            <a:r>
              <a:rPr lang="en-AU" dirty="0">
                <a:solidFill>
                  <a:schemeClr val="tx1"/>
                </a:solidFill>
              </a:rPr>
              <a:t>: Providers are responsible for keeping contact information up-to-date in HITS</a:t>
            </a:r>
          </a:p>
          <a:p>
            <a:pPr marL="171450" lvl="0" indent="-171450">
              <a:lnSpc>
                <a:spcPct val="114000"/>
              </a:lnSpc>
              <a:spcAft>
                <a:spcPts val="0"/>
              </a:spcAft>
              <a:buFont typeface="Arial" panose="020B0604020202020204" pitchFamily="34" charset="0"/>
              <a:buChar char="•"/>
            </a:pPr>
            <a:r>
              <a:rPr lang="en-AU" dirty="0">
                <a:solidFill>
                  <a:schemeClr val="tx1"/>
                </a:solidFill>
              </a:rPr>
              <a:t>130 individuals attended</a:t>
            </a:r>
          </a:p>
          <a:p>
            <a:pPr marL="628650" lvl="1" indent="-171450">
              <a:lnSpc>
                <a:spcPct val="114000"/>
              </a:lnSpc>
              <a:spcAft>
                <a:spcPts val="0"/>
              </a:spcAft>
              <a:buFont typeface="Calibri" panose="020F0502020204030204" pitchFamily="34" charset="0"/>
              <a:buChar char="―"/>
            </a:pPr>
            <a:r>
              <a:rPr lang="en-AU" dirty="0">
                <a:solidFill>
                  <a:schemeClr val="tx1"/>
                </a:solidFill>
              </a:rPr>
              <a:t>60% at the national webinar</a:t>
            </a:r>
          </a:p>
          <a:p>
            <a:pPr marL="628650" lvl="1" indent="-171450">
              <a:lnSpc>
                <a:spcPct val="114000"/>
              </a:lnSpc>
              <a:spcAft>
                <a:spcPts val="0"/>
              </a:spcAft>
              <a:buFont typeface="Calibri" panose="020F0502020204030204" pitchFamily="34" charset="0"/>
              <a:buChar char="―"/>
            </a:pPr>
            <a:r>
              <a:rPr lang="en-AU" dirty="0">
                <a:solidFill>
                  <a:schemeClr val="tx1"/>
                </a:solidFill>
              </a:rPr>
              <a:t>40% at the in-person sessions</a:t>
            </a:r>
          </a:p>
          <a:p>
            <a:pPr marL="171450" lvl="0" indent="-171450">
              <a:lnSpc>
                <a:spcPct val="114000"/>
              </a:lnSpc>
              <a:spcAft>
                <a:spcPts val="0"/>
              </a:spcAft>
              <a:buFont typeface="Arial" panose="020B0604020202020204" pitchFamily="34" charset="0"/>
              <a:buChar char="•"/>
            </a:pPr>
            <a:r>
              <a:rPr lang="en-AU" sz="1200" b="0" dirty="0">
                <a:solidFill>
                  <a:schemeClr val="tx1"/>
                </a:solidFill>
              </a:rPr>
              <a:t>Attendee numbers at the in-person sessions </a:t>
            </a:r>
            <a:r>
              <a:rPr lang="en-AU" sz="1200" b="0">
                <a:solidFill>
                  <a:schemeClr val="tx1"/>
                </a:solidFill>
              </a:rPr>
              <a:t>increased from 2023</a:t>
            </a:r>
          </a:p>
          <a:p>
            <a:pPr marL="171450" lvl="0" indent="-171450">
              <a:lnSpc>
                <a:spcPct val="114000"/>
              </a:lnSpc>
              <a:spcAft>
                <a:spcPts val="0"/>
              </a:spcAft>
              <a:buFont typeface="Arial" panose="020B0604020202020204" pitchFamily="34" charset="0"/>
              <a:buChar char="•"/>
            </a:pPr>
            <a:r>
              <a:rPr lang="en-AU" sz="1200" b="0">
                <a:solidFill>
                  <a:schemeClr val="tx1"/>
                </a:solidFill>
              </a:rPr>
              <a:t>Consultation </a:t>
            </a:r>
            <a:r>
              <a:rPr lang="en-AU" sz="1200" b="0" dirty="0">
                <a:solidFill>
                  <a:schemeClr val="tx1"/>
                </a:solidFill>
              </a:rPr>
              <a:t>sessions in Perth and Adelaide cancelled due to low registration numbers (1 and 4 respectively)</a:t>
            </a:r>
            <a:endParaRPr lang="en-AU" sz="1200" dirty="0">
              <a:solidFill>
                <a:schemeClr val="tx1"/>
              </a:solidFill>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27</a:t>
            </a:fld>
            <a:endParaRPr lang="en-AU"/>
          </a:p>
        </p:txBody>
      </p:sp>
    </p:spTree>
    <p:extLst>
      <p:ext uri="{BB962C8B-B14F-4D97-AF65-F5344CB8AC3E}">
        <p14:creationId xmlns:p14="http://schemas.microsoft.com/office/powerpoint/2010/main" val="1692641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AU" sz="1200">
                <a:solidFill>
                  <a:schemeClr val="tx1"/>
                </a:solidFill>
              </a:rPr>
              <a:t>VSL providers supportive of lowering the risk rated premium component specified percentage from 0.17% to 0.13%</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a:solidFill>
                  <a:schemeClr val="tx1"/>
                </a:solidFill>
              </a:rPr>
              <a:t>Some providers believe it should be lowered further as it is still higher than the HELP and up-front percentages</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a:solidFill>
                  <a:schemeClr val="tx1"/>
                </a:solidFill>
              </a:rPr>
              <a:t>VSL percentage is higher due to a higher rate of provider closures historically</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sz="1200">
                <a:solidFill>
                  <a:schemeClr val="tx1"/>
                </a:solidFill>
              </a:rPr>
              <a:t>1 VSL provider has closed this year</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a:solidFill>
                  <a:schemeClr val="tx1"/>
                </a:solidFill>
              </a:rPr>
              <a:t>Board and AGA took a cautious approach to reducing the percentage given uncertain times</a:t>
            </a:r>
          </a:p>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sz="1200">
              <a:solidFill>
                <a:schemeClr val="tx1"/>
              </a:solidFill>
            </a:endParaRPr>
          </a:p>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AU" sz="1200">
                <a:solidFill>
                  <a:schemeClr val="tx1"/>
                </a:solidFill>
              </a:rPr>
              <a:t>Providers supportive of removing the ‘net profit ratio’ from the financial strength risk factor calculation</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a:solidFill>
                  <a:schemeClr val="tx1"/>
                </a:solidFill>
              </a:rPr>
              <a:t>Change implemented in response to feedback received from not-for-profit providers at last year’s consultation sessions</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a:solidFill>
                  <a:schemeClr val="tx1"/>
                </a:solidFill>
              </a:rPr>
              <a:t>Evidence that the TPS does listen and act on providers’ feedback</a:t>
            </a:r>
          </a:p>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sz="1200">
              <a:solidFill>
                <a:schemeClr val="tx1"/>
              </a:solidFill>
            </a:endParaRPr>
          </a:p>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AU" sz="1200">
                <a:solidFill>
                  <a:schemeClr val="tx1"/>
                </a:solidFill>
              </a:rPr>
              <a:t>Providers appreciate being involved in the decision-making process and learning about how the levies are calculated</a:t>
            </a:r>
          </a:p>
        </p:txBody>
      </p:sp>
      <p:sp>
        <p:nvSpPr>
          <p:cNvPr id="4" name="Slide Number Placeholder 3"/>
          <p:cNvSpPr>
            <a:spLocks noGrp="1"/>
          </p:cNvSpPr>
          <p:nvPr>
            <p:ph type="sldNum" sz="quarter" idx="5"/>
          </p:nvPr>
        </p:nvSpPr>
        <p:spPr/>
        <p:txBody>
          <a:bodyPr/>
          <a:lstStyle/>
          <a:p>
            <a:fld id="{3BD3FCEB-6CB7-4478-9568-E9785AFEA658}" type="slidenum">
              <a:rPr lang="en-AU" smtClean="0"/>
              <a:t>28</a:t>
            </a:fld>
            <a:endParaRPr lang="en-AU"/>
          </a:p>
        </p:txBody>
      </p:sp>
    </p:spTree>
    <p:extLst>
      <p:ext uri="{BB962C8B-B14F-4D97-AF65-F5344CB8AC3E}">
        <p14:creationId xmlns:p14="http://schemas.microsoft.com/office/powerpoint/2010/main" val="2937072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Aft>
                <a:spcPts val="0"/>
              </a:spcAft>
            </a:pPr>
            <a:r>
              <a:rPr lang="en-AU" sz="1200">
                <a:solidFill>
                  <a:schemeClr val="tx1"/>
                </a:solidFill>
              </a:rPr>
              <a:t>We had robust discussions with providers, particularly regarding the risk factor calculations</a:t>
            </a:r>
          </a:p>
          <a:p>
            <a:pPr marL="171450" indent="-171450">
              <a:lnSpc>
                <a:spcPct val="114000"/>
              </a:lnSpc>
              <a:spcAft>
                <a:spcPts val="0"/>
              </a:spcAft>
              <a:buFont typeface="Arial" panose="020B0604020202020204" pitchFamily="34" charset="0"/>
              <a:buChar char="•"/>
            </a:pPr>
            <a:r>
              <a:rPr lang="en-AU" sz="1200">
                <a:solidFill>
                  <a:schemeClr val="tx1"/>
                </a:solidFill>
              </a:rPr>
              <a:t>All feedback will be presented to the TPS Advisory Board at its June meeting</a:t>
            </a:r>
          </a:p>
          <a:p>
            <a:pPr>
              <a:lnSpc>
                <a:spcPct val="114000"/>
              </a:lnSpc>
              <a:spcAft>
                <a:spcPts val="0"/>
              </a:spcAft>
            </a:pPr>
            <a:endParaRPr lang="en-AU" sz="1200">
              <a:solidFill>
                <a:schemeClr val="tx1"/>
              </a:solidFill>
            </a:endParaRPr>
          </a:p>
          <a:p>
            <a:pPr>
              <a:lnSpc>
                <a:spcPct val="114000"/>
              </a:lnSpc>
              <a:spcAft>
                <a:spcPts val="0"/>
              </a:spcAft>
            </a:pPr>
            <a:r>
              <a:rPr lang="en-AU" sz="1200">
                <a:solidFill>
                  <a:schemeClr val="tx1"/>
                </a:solidFill>
              </a:rPr>
              <a:t>Each levy model is designed to be a ‘best fit’ for all providers across the sector</a:t>
            </a:r>
          </a:p>
          <a:p>
            <a:pPr marL="171450" indent="-171450">
              <a:lnSpc>
                <a:spcPct val="114000"/>
              </a:lnSpc>
              <a:spcAft>
                <a:spcPts val="0"/>
              </a:spcAft>
              <a:buFont typeface="Arial" panose="020B0604020202020204" pitchFamily="34" charset="0"/>
              <a:buChar char="•"/>
            </a:pPr>
            <a:r>
              <a:rPr lang="en-AU" sz="1200" b="1">
                <a:solidFill>
                  <a:schemeClr val="tx1"/>
                </a:solidFill>
              </a:rPr>
              <a:t>Guiding principles</a:t>
            </a:r>
            <a:r>
              <a:rPr lang="en-AU" sz="1200" b="0">
                <a:solidFill>
                  <a:schemeClr val="tx1"/>
                </a:solidFill>
              </a:rPr>
              <a:t> for levy settings require </a:t>
            </a:r>
            <a:r>
              <a:rPr lang="en-AU" sz="1200">
                <a:solidFill>
                  <a:schemeClr val="tx1"/>
                </a:solidFill>
              </a:rPr>
              <a:t>that </a:t>
            </a:r>
            <a:r>
              <a:rPr lang="en-AU" sz="1200" b="1">
                <a:solidFill>
                  <a:schemeClr val="tx1"/>
                </a:solidFill>
              </a:rPr>
              <a:t>each levy model should be as simple and transparent as possible</a:t>
            </a:r>
            <a:r>
              <a:rPr lang="en-AU" sz="1200">
                <a:solidFill>
                  <a:schemeClr val="tx1"/>
                </a:solidFill>
              </a:rPr>
              <a:t>, and </a:t>
            </a:r>
            <a:r>
              <a:rPr lang="en-AU" sz="1200" b="1">
                <a:solidFill>
                  <a:schemeClr val="tx1"/>
                </a:solidFill>
              </a:rPr>
              <a:t>additional imposts on industry, such as data collection, should be minimised</a:t>
            </a:r>
            <a:endParaRPr lang="en-AU" sz="1200" b="0">
              <a:solidFill>
                <a:schemeClr val="tx1"/>
              </a:solidFill>
            </a:endParaRPr>
          </a:p>
          <a:p>
            <a:pPr marL="171450" indent="-171450">
              <a:lnSpc>
                <a:spcPct val="114000"/>
              </a:lnSpc>
              <a:spcAft>
                <a:spcPts val="0"/>
              </a:spcAft>
              <a:buFont typeface="Arial" panose="020B0604020202020204" pitchFamily="34" charset="0"/>
              <a:buChar char="•"/>
            </a:pPr>
            <a:r>
              <a:rPr lang="en-AU" sz="1200" b="0">
                <a:solidFill>
                  <a:schemeClr val="tx1"/>
                </a:solidFill>
              </a:rPr>
              <a:t>Following these principles, levy settings are not customised to suit individual providers’ circumstances</a:t>
            </a:r>
            <a:endParaRPr lang="en-AU" sz="1200" b="1">
              <a:solidFill>
                <a:schemeClr val="tx1"/>
              </a:solidFill>
            </a:endParaRPr>
          </a:p>
          <a:p>
            <a:pPr>
              <a:lnSpc>
                <a:spcPct val="114000"/>
              </a:lnSpc>
              <a:spcAft>
                <a:spcPts val="0"/>
              </a:spcAft>
            </a:pPr>
            <a:endParaRPr lang="en-AU" sz="1200">
              <a:solidFill>
                <a:schemeClr val="tx1"/>
              </a:solidFill>
            </a:endParaRPr>
          </a:p>
          <a:p>
            <a:pPr>
              <a:lnSpc>
                <a:spcPct val="114000"/>
              </a:lnSpc>
              <a:spcAft>
                <a:spcPts val="0"/>
              </a:spcAft>
            </a:pPr>
            <a:r>
              <a:rPr lang="en-AU" sz="1200">
                <a:solidFill>
                  <a:schemeClr val="tx1"/>
                </a:solidFill>
              </a:rPr>
              <a:t>We recognise diversity of providers across the sector</a:t>
            </a:r>
          </a:p>
          <a:p>
            <a:pPr marL="171450" indent="-171450">
              <a:lnSpc>
                <a:spcPct val="114000"/>
              </a:lnSpc>
              <a:spcAft>
                <a:spcPts val="0"/>
              </a:spcAft>
              <a:buFont typeface="Arial" panose="020B0604020202020204" pitchFamily="34" charset="0"/>
              <a:buChar char="•"/>
            </a:pPr>
            <a:r>
              <a:rPr lang="en-AU" sz="1200">
                <a:solidFill>
                  <a:schemeClr val="tx1"/>
                </a:solidFill>
              </a:rPr>
              <a:t>Such diversity means we cannot create levies that are perfectly equitable for all providers</a:t>
            </a:r>
          </a:p>
          <a:p>
            <a:pPr marL="171450" indent="-171450">
              <a:lnSpc>
                <a:spcPct val="114000"/>
              </a:lnSpc>
              <a:spcAft>
                <a:spcPts val="0"/>
              </a:spcAft>
              <a:buFont typeface="Arial" panose="020B0604020202020204" pitchFamily="34" charset="0"/>
              <a:buChar char="•"/>
            </a:pPr>
            <a:r>
              <a:rPr lang="en-AU" sz="1200">
                <a:solidFill>
                  <a:schemeClr val="tx1"/>
                </a:solidFill>
              </a:rPr>
              <a:t>Risk factor calculations acknowledge diversity of providers by assigning each risk factor value to a range of scores</a:t>
            </a:r>
          </a:p>
          <a:p>
            <a:pPr marL="628650" lvl="1" indent="-171450">
              <a:lnSpc>
                <a:spcPct val="114000"/>
              </a:lnSpc>
              <a:spcAft>
                <a:spcPts val="0"/>
              </a:spcAft>
              <a:buFont typeface="Calibri" panose="020F0502020204030204" pitchFamily="34" charset="0"/>
              <a:buChar char="―"/>
            </a:pPr>
            <a:r>
              <a:rPr lang="en-AU" sz="1200">
                <a:solidFill>
                  <a:schemeClr val="tx1"/>
                </a:solidFill>
              </a:rPr>
              <a:t>E.g. A provider that yields a unit completion rate percentage of 62% and one that yields 84% will receive the same risk factor value</a:t>
            </a:r>
          </a:p>
          <a:p>
            <a:pPr>
              <a:lnSpc>
                <a:spcPct val="114000"/>
              </a:lnSpc>
              <a:spcAft>
                <a:spcPts val="0"/>
              </a:spcAft>
            </a:pPr>
            <a:endParaRPr lang="en-AU" sz="1200">
              <a:solidFill>
                <a:schemeClr val="tx1"/>
              </a:solidFill>
            </a:endParaRPr>
          </a:p>
          <a:p>
            <a:pPr>
              <a:lnSpc>
                <a:spcPct val="114000"/>
              </a:lnSpc>
              <a:spcAft>
                <a:spcPts val="0"/>
              </a:spcAft>
            </a:pPr>
            <a:r>
              <a:rPr lang="en-AU" sz="1200">
                <a:solidFill>
                  <a:schemeClr val="tx1"/>
                </a:solidFill>
              </a:rPr>
              <a:t>We take all feedback into account and work with the TPS Advisory Board and AGA to trial different levy settings that address providers’ concerns and are suitable for all providers in the sector</a:t>
            </a:r>
          </a:p>
          <a:p>
            <a:pPr marL="171450" indent="-171450">
              <a:lnSpc>
                <a:spcPct val="114000"/>
              </a:lnSpc>
              <a:spcAft>
                <a:spcPts val="0"/>
              </a:spcAft>
              <a:buFont typeface="Arial" panose="020B0604020202020204" pitchFamily="34" charset="0"/>
              <a:buChar char="•"/>
            </a:pPr>
            <a:r>
              <a:rPr lang="en-AU" sz="1200">
                <a:solidFill>
                  <a:schemeClr val="tx1"/>
                </a:solidFill>
              </a:rPr>
              <a:t>Need to acknowledge that making a change to suit one type of provider can disadvantage others</a:t>
            </a:r>
          </a:p>
          <a:p>
            <a:pPr marL="171450" indent="-171450">
              <a:lnSpc>
                <a:spcPct val="114000"/>
              </a:lnSpc>
              <a:spcAft>
                <a:spcPts val="0"/>
              </a:spcAft>
              <a:buFont typeface="Arial" panose="020B0604020202020204" pitchFamily="34" charset="0"/>
              <a:buChar char="•"/>
            </a:pPr>
            <a:r>
              <a:rPr lang="en-AU" sz="1200">
                <a:solidFill>
                  <a:schemeClr val="tx1"/>
                </a:solidFill>
              </a:rPr>
              <a:t>Levy settings ultimately need to be calculated to reflect the risk of a provider closure</a:t>
            </a:r>
          </a:p>
        </p:txBody>
      </p:sp>
      <p:sp>
        <p:nvSpPr>
          <p:cNvPr id="4" name="Slide Number Placeholder 3"/>
          <p:cNvSpPr>
            <a:spLocks noGrp="1"/>
          </p:cNvSpPr>
          <p:nvPr>
            <p:ph type="sldNum" sz="quarter" idx="5"/>
          </p:nvPr>
        </p:nvSpPr>
        <p:spPr/>
        <p:txBody>
          <a:bodyPr/>
          <a:lstStyle/>
          <a:p>
            <a:fld id="{3BD3FCEB-6CB7-4478-9568-E9785AFEA658}" type="slidenum">
              <a:rPr lang="en-AU" smtClean="0"/>
              <a:t>29</a:t>
            </a:fld>
            <a:endParaRPr lang="en-AU"/>
          </a:p>
        </p:txBody>
      </p:sp>
    </p:spTree>
    <p:extLst>
      <p:ext uri="{BB962C8B-B14F-4D97-AF65-F5344CB8AC3E}">
        <p14:creationId xmlns:p14="http://schemas.microsoft.com/office/powerpoint/2010/main" val="3147768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lnSpc>
                <a:spcPct val="114000"/>
              </a:lnSpc>
              <a:spcAft>
                <a:spcPts val="0"/>
              </a:spcAft>
              <a:buFont typeface="Arial" panose="020B0604020202020204" pitchFamily="34" charset="0"/>
              <a:buChar char="•"/>
            </a:pPr>
            <a:r>
              <a:rPr lang="en-AU" sz="1200"/>
              <a:t>Australian Government initiative supported by federal Department of Education</a:t>
            </a:r>
          </a:p>
          <a:p>
            <a:pPr marL="171450" indent="-171450">
              <a:lnSpc>
                <a:spcPct val="114000"/>
              </a:lnSpc>
              <a:spcAft>
                <a:spcPts val="0"/>
              </a:spcAft>
              <a:buFont typeface="Arial" panose="020B0604020202020204" pitchFamily="34" charset="0"/>
              <a:buChar char="•"/>
            </a:pPr>
            <a:r>
              <a:rPr lang="en-AU" sz="1200">
                <a:ea typeface="+mn-lt"/>
                <a:cs typeface="+mn-lt"/>
              </a:rPr>
              <a:t>Student tuition protection scheme that </a:t>
            </a:r>
            <a:r>
              <a:rPr lang="en-AU" sz="1200" b="1">
                <a:ea typeface="+mn-lt"/>
                <a:cs typeface="+mn-lt"/>
              </a:rPr>
              <a:t>s</a:t>
            </a:r>
            <a:r>
              <a:rPr lang="en-AU" sz="1200" b="1"/>
              <a:t>afeguards Australia’s reputation as an education destination</a:t>
            </a:r>
            <a:endParaRPr lang="en-AU" sz="1200" b="1">
              <a:ea typeface="+mn-lt"/>
              <a:cs typeface="+mn-lt"/>
            </a:endParaRPr>
          </a:p>
          <a:p>
            <a:pPr marL="171450" indent="-171450">
              <a:lnSpc>
                <a:spcPct val="114000"/>
              </a:lnSpc>
              <a:spcAft>
                <a:spcPts val="0"/>
              </a:spcAft>
              <a:buFont typeface="Arial" panose="020B0604020202020204" pitchFamily="34" charset="0"/>
              <a:buChar char="•"/>
            </a:pPr>
            <a:r>
              <a:rPr lang="en-AU" sz="1200">
                <a:solidFill>
                  <a:schemeClr val="tx1"/>
                </a:solidFill>
                <a:latin typeface="+mn-lt"/>
                <a:ea typeface="+mn-lt"/>
                <a:cs typeface="+mn-lt"/>
              </a:rPr>
              <a:t>D</a:t>
            </a:r>
            <a:r>
              <a:rPr lang="en-AU" sz="1200">
                <a:solidFill>
                  <a:schemeClr val="tx1"/>
                </a:solidFill>
                <a:latin typeface="+mn-lt"/>
              </a:rPr>
              <a:t>eveloped for international student fee protection and expanded to domestic VSL and HELP students in 2020, and HE up-front fee-paying students in 2021</a:t>
            </a:r>
            <a:endParaRPr lang="en-AU" sz="1200">
              <a:ea typeface="+mn-lt"/>
              <a:cs typeface="+mn-lt"/>
            </a:endParaRPr>
          </a:p>
          <a:p>
            <a:pPr marL="171450" indent="-171450">
              <a:lnSpc>
                <a:spcPct val="114000"/>
              </a:lnSpc>
              <a:spcAft>
                <a:spcPts val="0"/>
              </a:spcAft>
              <a:buFont typeface="Arial" panose="020B0604020202020204" pitchFamily="34" charset="0"/>
              <a:buChar char="•"/>
            </a:pPr>
            <a:r>
              <a:rPr lang="en-AU" sz="1200"/>
              <a:t>Manages tuition protection levy collections </a:t>
            </a:r>
            <a:r>
              <a:rPr lang="en-AU" sz="1200" b="1"/>
              <a:t>from registered education providers</a:t>
            </a:r>
          </a:p>
          <a:p>
            <a:pPr marL="171450" indent="-171450">
              <a:lnSpc>
                <a:spcPct val="114000"/>
              </a:lnSpc>
              <a:spcAft>
                <a:spcPts val="0"/>
              </a:spcAft>
              <a:buFont typeface="Arial" panose="020B0604020202020204" pitchFamily="34" charset="0"/>
              <a:buChar char="•"/>
            </a:pPr>
            <a:r>
              <a:rPr lang="en-AU" sz="1200"/>
              <a:t>Supports students with </a:t>
            </a:r>
            <a:r>
              <a:rPr lang="en-AU" sz="1200" b="1"/>
              <a:t>refunds and Government loan re-credits</a:t>
            </a:r>
            <a:r>
              <a:rPr lang="en-AU" sz="1200"/>
              <a:t>, and </a:t>
            </a:r>
            <a:r>
              <a:rPr lang="en-AU" sz="1200" b="1"/>
              <a:t>facilitates alternative course placements </a:t>
            </a:r>
            <a:r>
              <a:rPr lang="en-AU" sz="1200"/>
              <a:t>following provider closures</a:t>
            </a:r>
          </a:p>
          <a:p>
            <a:pPr marL="171450" indent="-171450">
              <a:lnSpc>
                <a:spcPct val="114000"/>
              </a:lnSpc>
              <a:spcAft>
                <a:spcPts val="0"/>
              </a:spcAft>
              <a:buFont typeface="Arial" panose="020B0604020202020204" pitchFamily="34" charset="0"/>
              <a:buChar char="•"/>
            </a:pPr>
            <a:r>
              <a:rPr lang="en-AU" sz="1200"/>
              <a:t>Supports education providers to understand and meet obligations to students</a:t>
            </a:r>
          </a:p>
        </p:txBody>
      </p:sp>
      <p:sp>
        <p:nvSpPr>
          <p:cNvPr id="4" name="Slide Number Placeholder 3"/>
          <p:cNvSpPr>
            <a:spLocks noGrp="1"/>
          </p:cNvSpPr>
          <p:nvPr>
            <p:ph type="sldNum" sz="quarter" idx="5"/>
          </p:nvPr>
        </p:nvSpPr>
        <p:spPr/>
        <p:txBody>
          <a:bodyPr/>
          <a:lstStyle/>
          <a:p>
            <a:fld id="{3BD3FCEB-6CB7-4478-9568-E9785AFEA658}" type="slidenum">
              <a:rPr lang="en-AU" smtClean="0"/>
              <a:t>3</a:t>
            </a:fld>
            <a:endParaRPr lang="en-AU"/>
          </a:p>
        </p:txBody>
      </p:sp>
    </p:spTree>
    <p:extLst>
      <p:ext uri="{BB962C8B-B14F-4D97-AF65-F5344CB8AC3E}">
        <p14:creationId xmlns:p14="http://schemas.microsoft.com/office/powerpoint/2010/main" val="34563910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lnSpc>
                <a:spcPct val="114000"/>
              </a:lnSpc>
              <a:spcAft>
                <a:spcPts val="0"/>
              </a:spcAft>
              <a:buFont typeface="Arial" panose="020B0604020202020204" pitchFamily="34" charset="0"/>
              <a:buChar char="•"/>
            </a:pPr>
            <a:r>
              <a:rPr lang="en-AU" sz="1200" b="0">
                <a:solidFill>
                  <a:schemeClr val="tx1"/>
                </a:solidFill>
                <a:cs typeface="Calibri"/>
              </a:rPr>
              <a:t>Student unit completion rate is an important metric in tuition protection as it is ultimately the students with incomplete courses that are eligible for tuition protection</a:t>
            </a:r>
          </a:p>
          <a:p>
            <a:pPr marL="171450" indent="-171450" algn="l">
              <a:lnSpc>
                <a:spcPct val="114000"/>
              </a:lnSpc>
              <a:spcAft>
                <a:spcPts val="0"/>
              </a:spcAft>
              <a:buFont typeface="Arial" panose="020B0604020202020204" pitchFamily="34" charset="0"/>
              <a:buChar char="•"/>
            </a:pPr>
            <a:r>
              <a:rPr lang="en-AU" sz="1200" b="0">
                <a:solidFill>
                  <a:schemeClr val="tx1"/>
                </a:solidFill>
                <a:cs typeface="Calibri"/>
              </a:rPr>
              <a:t>Providers with low completion rates have been correlated with an increased likelihood of closure</a:t>
            </a:r>
          </a:p>
          <a:p>
            <a:pPr marL="171450" indent="-171450" algn="l">
              <a:lnSpc>
                <a:spcPct val="114000"/>
              </a:lnSpc>
              <a:spcAft>
                <a:spcPts val="0"/>
              </a:spcAft>
              <a:buFont typeface="Arial" panose="020B0604020202020204" pitchFamily="34" charset="0"/>
              <a:buChar char="•"/>
            </a:pPr>
            <a:r>
              <a:rPr lang="en-AU" sz="1200" b="0">
                <a:solidFill>
                  <a:schemeClr val="tx1"/>
                </a:solidFill>
                <a:cs typeface="Calibri"/>
              </a:rPr>
              <a:t>Calculates </a:t>
            </a:r>
            <a:r>
              <a:rPr lang="en-AU" sz="1200" b="0" u="sng">
                <a:solidFill>
                  <a:schemeClr val="tx1"/>
                </a:solidFill>
                <a:cs typeface="Calibri"/>
              </a:rPr>
              <a:t>Passed</a:t>
            </a:r>
            <a:r>
              <a:rPr lang="en-AU" sz="1200" b="0">
                <a:solidFill>
                  <a:schemeClr val="tx1"/>
                </a:solidFill>
                <a:cs typeface="Calibri"/>
              </a:rPr>
              <a:t> equivalent full-time student load (EFTSL) as a </a:t>
            </a:r>
            <a:r>
              <a:rPr lang="en-AU" sz="1200" b="0" u="sng">
                <a:solidFill>
                  <a:schemeClr val="tx1"/>
                </a:solidFill>
                <a:cs typeface="Calibri"/>
              </a:rPr>
              <a:t>Percentage of Total EFTSL</a:t>
            </a:r>
          </a:p>
        </p:txBody>
      </p:sp>
      <p:sp>
        <p:nvSpPr>
          <p:cNvPr id="4" name="Slide Number Placeholder 3"/>
          <p:cNvSpPr>
            <a:spLocks noGrp="1"/>
          </p:cNvSpPr>
          <p:nvPr>
            <p:ph type="sldNum" sz="quarter" idx="5"/>
          </p:nvPr>
        </p:nvSpPr>
        <p:spPr/>
        <p:txBody>
          <a:bodyPr/>
          <a:lstStyle/>
          <a:p>
            <a:fld id="{3BD3FCEB-6CB7-4478-9568-E9785AFEA658}" type="slidenum">
              <a:rPr lang="en-AU" smtClean="0"/>
              <a:t>30</a:t>
            </a:fld>
            <a:endParaRPr lang="en-AU"/>
          </a:p>
        </p:txBody>
      </p:sp>
    </p:spTree>
    <p:extLst>
      <p:ext uri="{BB962C8B-B14F-4D97-AF65-F5344CB8AC3E}">
        <p14:creationId xmlns:p14="http://schemas.microsoft.com/office/powerpoint/2010/main" val="37927588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31</a:t>
            </a:fld>
            <a:endParaRPr lang="en-AU"/>
          </a:p>
        </p:txBody>
      </p:sp>
    </p:spTree>
    <p:extLst>
      <p:ext uri="{BB962C8B-B14F-4D97-AF65-F5344CB8AC3E}">
        <p14:creationId xmlns:p14="http://schemas.microsoft.com/office/powerpoint/2010/main" val="31021887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831" y="5346520"/>
            <a:ext cx="5633917" cy="4374586"/>
          </a:xfrm>
          <a:prstGeom prst="rect">
            <a:avLst/>
          </a:prstGeom>
        </p:spPr>
        <p:txBody>
          <a:bodyPr lIns="94787" tIns="47393" rIns="94787" bIns="47393"/>
          <a:lstStyle/>
          <a:p>
            <a:pPr marL="0" indent="0">
              <a:lnSpc>
                <a:spcPct val="114000"/>
              </a:lnSpc>
              <a:spcAft>
                <a:spcPts val="0"/>
              </a:spcAft>
              <a:buFont typeface="Arial" panose="020B0604020202020204" pitchFamily="34" charset="0"/>
              <a:buNone/>
            </a:pPr>
            <a:r>
              <a:rPr lang="en-AU" b="1">
                <a:solidFill>
                  <a:schemeClr val="tx1"/>
                </a:solidFill>
              </a:rPr>
              <a:t>Important note re: TEQSA annual information collection for up-front providers:</a:t>
            </a:r>
          </a:p>
          <a:p>
            <a:pPr marL="171450" indent="-171450">
              <a:lnSpc>
                <a:spcPct val="114000"/>
              </a:lnSpc>
              <a:spcAft>
                <a:spcPts val="0"/>
              </a:spcAft>
              <a:buFont typeface="Arial" panose="020B0604020202020204" pitchFamily="34" charset="0"/>
              <a:buChar char="•"/>
            </a:pPr>
            <a:r>
              <a:rPr lang="en-AU">
                <a:solidFill>
                  <a:schemeClr val="tx1"/>
                </a:solidFill>
              </a:rPr>
              <a:t>Up-front providers had to submit student numbers data for the TEQSA annual information collection in November 2023. This data was verified in December 2023.</a:t>
            </a:r>
          </a:p>
          <a:p>
            <a:pPr marL="171450" indent="-171450">
              <a:lnSpc>
                <a:spcPct val="114000"/>
              </a:lnSpc>
              <a:spcAft>
                <a:spcPts val="0"/>
              </a:spcAft>
              <a:buFont typeface="Arial" panose="020B0604020202020204" pitchFamily="34" charset="0"/>
              <a:buChar char="•"/>
            </a:pPr>
            <a:r>
              <a:rPr lang="en-AU">
                <a:solidFill>
                  <a:schemeClr val="tx1"/>
                </a:solidFill>
              </a:rPr>
              <a:t>While there is a specified date for the verification of student numbers data supplied by HELP providers, </a:t>
            </a:r>
            <a:r>
              <a:rPr lang="en-AU" b="1">
                <a:solidFill>
                  <a:schemeClr val="tx1"/>
                </a:solidFill>
              </a:rPr>
              <a:t>there is no specified date for the verification of data supplied by up-front providers in TCSI</a:t>
            </a:r>
            <a:r>
              <a:rPr lang="en-AU">
                <a:solidFill>
                  <a:schemeClr val="tx1"/>
                </a:solidFill>
              </a:rPr>
              <a:t>.</a:t>
            </a:r>
          </a:p>
          <a:p>
            <a:pPr marL="0" indent="0">
              <a:lnSpc>
                <a:spcPct val="114000"/>
              </a:lnSpc>
              <a:spcAft>
                <a:spcPts val="0"/>
              </a:spcAft>
              <a:buFont typeface="Arial" panose="020B0604020202020204" pitchFamily="34" charset="0"/>
              <a:buNone/>
            </a:pPr>
            <a:endParaRPr lang="en-AU">
              <a:solidFill>
                <a:schemeClr val="tx1"/>
              </a:solidFill>
            </a:endParaRPr>
          </a:p>
          <a:p>
            <a:pPr marL="0" indent="0">
              <a:lnSpc>
                <a:spcPct val="114000"/>
              </a:lnSpc>
              <a:spcAft>
                <a:spcPts val="0"/>
              </a:spcAft>
              <a:buFont typeface="Arial" panose="020B0604020202020204" pitchFamily="34" charset="0"/>
              <a:buNone/>
            </a:pPr>
            <a:r>
              <a:rPr lang="en-AU" b="1">
                <a:solidFill>
                  <a:schemeClr val="tx1"/>
                </a:solidFill>
              </a:rPr>
              <a:t>Ensure HITS and TCSI data is up-to-date</a:t>
            </a:r>
          </a:p>
          <a:p>
            <a:pPr marL="171450" indent="-171450" algn="l">
              <a:lnSpc>
                <a:spcPct val="114000"/>
              </a:lnSpc>
              <a:spcAft>
                <a:spcPts val="0"/>
              </a:spcAft>
              <a:buFont typeface="Arial" panose="020B0604020202020204" pitchFamily="34" charset="0"/>
              <a:buChar char="•"/>
            </a:pPr>
            <a:r>
              <a:rPr lang="en-AU" sz="1200">
                <a:cs typeface="Calibri"/>
              </a:rPr>
              <a:t>Levy Notices will be sent to contacts provided in the HELP IT System (HITS)</a:t>
            </a:r>
          </a:p>
          <a:p>
            <a:pPr marL="171450" indent="-171450" algn="l">
              <a:lnSpc>
                <a:spcPct val="114000"/>
              </a:lnSpc>
              <a:spcAft>
                <a:spcPts val="0"/>
              </a:spcAft>
              <a:buFont typeface="Arial" panose="020B0604020202020204" pitchFamily="34" charset="0"/>
              <a:buChar char="•"/>
            </a:pPr>
            <a:r>
              <a:rPr lang="en-AU" sz="1200" b="1" i="0">
                <a:solidFill>
                  <a:srgbClr val="D6165F"/>
                </a:solidFill>
                <a:cs typeface="Calibri"/>
              </a:rPr>
              <a:t>Please ensure all contacts in HITS are up to date</a:t>
            </a:r>
          </a:p>
          <a:p>
            <a:pPr marL="171450" indent="-171450" algn="l">
              <a:lnSpc>
                <a:spcPct val="114000"/>
              </a:lnSpc>
              <a:spcAft>
                <a:spcPts val="0"/>
              </a:spcAft>
              <a:buFont typeface="Arial" panose="020B0604020202020204" pitchFamily="34" charset="0"/>
              <a:buChar char="•"/>
            </a:pPr>
            <a:r>
              <a:rPr lang="en-AU" sz="1200" b="1">
                <a:cs typeface="Calibri"/>
              </a:rPr>
              <a:t>Ensure TCSI data is up to date</a:t>
            </a:r>
            <a:r>
              <a:rPr lang="en-AU" sz="1200">
                <a:cs typeface="Calibri"/>
              </a:rPr>
              <a:t> including course outcome, course outcome date and unit status. This data affects providers’ risk ratings.</a:t>
            </a:r>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2024/6/5</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32</a:t>
            </a:fld>
            <a:endParaRPr lang="en-US" altLang="zh-CN" sz="1200"/>
          </a:p>
        </p:txBody>
      </p:sp>
    </p:spTree>
    <p:extLst>
      <p:ext uri="{BB962C8B-B14F-4D97-AF65-F5344CB8AC3E}">
        <p14:creationId xmlns:p14="http://schemas.microsoft.com/office/powerpoint/2010/main" val="24582308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4000"/>
              </a:lnSpc>
              <a:spcAft>
                <a:spcPts val="0"/>
              </a:spcAft>
              <a:buFont typeface="Arial" panose="020B0604020202020204" pitchFamily="34" charset="0"/>
              <a:buChar char="•"/>
            </a:pPr>
            <a:r>
              <a:rPr lang="en-AU" sz="1200" b="1">
                <a:latin typeface="+mn-lt"/>
                <a:cs typeface="Calibri"/>
              </a:rPr>
              <a:t>Ensure contact information is up to date in HITS and enrolments data is up to date in TCSI</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sz="1200" b="1">
                <a:latin typeface="+mn-lt"/>
                <a:ea typeface="Calibri"/>
                <a:cs typeface="Calibri"/>
              </a:rPr>
              <a:t>Note</a:t>
            </a:r>
            <a:r>
              <a:rPr lang="en-AU" sz="1200">
                <a:latin typeface="+mn-lt"/>
                <a:ea typeface="Calibri"/>
                <a:cs typeface="Calibri"/>
              </a:rPr>
              <a:t>: We received several responses to our email notices about consultation from providers asking for their contact details to be updated. Notices were sent to contacts listed in HITS. Providers are responsible to keeping this information up to date.</a:t>
            </a:r>
            <a:endParaRPr lang="en-AU" sz="1200" b="1">
              <a:latin typeface="+mn-lt"/>
              <a:ea typeface="Calibri"/>
              <a:cs typeface="Calibri"/>
            </a:endParaRPr>
          </a:p>
          <a:p>
            <a:pPr marL="171450" indent="-171450">
              <a:lnSpc>
                <a:spcPct val="114000"/>
              </a:lnSpc>
              <a:spcAft>
                <a:spcPts val="0"/>
              </a:spcAft>
              <a:buFont typeface="Arial" panose="020B0604020202020204" pitchFamily="34" charset="0"/>
              <a:buChar char="•"/>
            </a:pPr>
            <a:r>
              <a:rPr lang="en-AU" sz="1200" b="0">
                <a:latin typeface="+mn-lt"/>
                <a:cs typeface="Calibri"/>
              </a:rPr>
              <a:t>Check account details before making a payment. </a:t>
            </a:r>
            <a:r>
              <a:rPr lang="en-AU" sz="1200" b="1">
                <a:latin typeface="+mn-lt"/>
                <a:cs typeface="Calibri"/>
              </a:rPr>
              <a:t>Payment details on the VSL Levy invoice are different to all other tuition protection levies</a:t>
            </a:r>
            <a:r>
              <a:rPr lang="en-AU" sz="1200">
                <a:latin typeface="+mn-lt"/>
                <a:cs typeface="Calibri"/>
              </a:rPr>
              <a:t>. </a:t>
            </a:r>
            <a:endParaRPr lang="en-AU" sz="1200">
              <a:latin typeface="+mn-lt"/>
              <a:ea typeface="Calibri"/>
              <a:cs typeface="Calibri"/>
            </a:endParaRPr>
          </a:p>
          <a:p>
            <a:pPr marL="171450" lvl="1" indent="-171450">
              <a:lnSpc>
                <a:spcPct val="114000"/>
              </a:lnSpc>
              <a:spcAft>
                <a:spcPts val="0"/>
              </a:spcAft>
              <a:buFont typeface="Arial" panose="020B0604020202020204" pitchFamily="34" charset="0"/>
              <a:buChar char="•"/>
            </a:pPr>
            <a:r>
              <a:rPr lang="en-AU" sz="1200" b="1">
                <a:latin typeface="+mn-lt"/>
                <a:cs typeface="Calibri"/>
              </a:rPr>
              <a:t>Pay the full and correct amount on time </a:t>
            </a:r>
            <a:r>
              <a:rPr lang="en-AU" sz="1200">
                <a:latin typeface="+mn-lt"/>
                <a:cs typeface="Calibri"/>
              </a:rPr>
              <a:t>to avoid receiving a late payment penalty for the following three years</a:t>
            </a:r>
          </a:p>
          <a:p>
            <a:pPr marL="171450" lvl="1" indent="-171450">
              <a:lnSpc>
                <a:spcPct val="114000"/>
              </a:lnSpc>
              <a:spcAft>
                <a:spcPts val="0"/>
              </a:spcAft>
              <a:buFont typeface="Arial" panose="020B0604020202020204" pitchFamily="34" charset="0"/>
              <a:buChar char="•"/>
            </a:pPr>
            <a:r>
              <a:rPr lang="en-AU" sz="1200">
                <a:latin typeface="+mn-lt"/>
                <a:ea typeface="Calibri"/>
                <a:cs typeface="Calibri"/>
              </a:rPr>
              <a:t>Ensure all financial statements:</a:t>
            </a:r>
          </a:p>
          <a:p>
            <a:pPr marL="628650" lvl="2" indent="-171450">
              <a:lnSpc>
                <a:spcPct val="114000"/>
              </a:lnSpc>
              <a:spcAft>
                <a:spcPts val="0"/>
              </a:spcAft>
              <a:buFont typeface="Calibri" panose="020F0502020204030204" pitchFamily="34" charset="0"/>
              <a:buChar char="―"/>
            </a:pPr>
            <a:r>
              <a:rPr lang="en-AU" sz="1200">
                <a:latin typeface="+mn-lt"/>
                <a:ea typeface="Calibri"/>
                <a:cs typeface="Calibri"/>
              </a:rPr>
              <a:t>are signed by an auditor</a:t>
            </a:r>
          </a:p>
          <a:p>
            <a:pPr marL="628650" lvl="2" indent="-171450">
              <a:lnSpc>
                <a:spcPct val="114000"/>
              </a:lnSpc>
              <a:spcAft>
                <a:spcPts val="0"/>
              </a:spcAft>
              <a:buFont typeface="Calibri" panose="020F0502020204030204" pitchFamily="34" charset="0"/>
              <a:buChar char="―"/>
            </a:pPr>
            <a:r>
              <a:rPr lang="en-AU" sz="1200">
                <a:latin typeface="+mn-lt"/>
                <a:ea typeface="Calibri"/>
                <a:cs typeface="Times New Roman"/>
              </a:rPr>
              <a:t>contain</a:t>
            </a:r>
            <a:r>
              <a:rPr lang="en-AU" sz="1200">
                <a:effectLst/>
                <a:latin typeface="+mn-lt"/>
                <a:ea typeface="Calibri"/>
                <a:cs typeface="Times New Roman"/>
              </a:rPr>
              <a:t> financial information from previous year (2023)</a:t>
            </a:r>
          </a:p>
          <a:p>
            <a:pPr marL="628650" lvl="2" indent="-171450">
              <a:lnSpc>
                <a:spcPct val="114000"/>
              </a:lnSpc>
              <a:spcAft>
                <a:spcPts val="0"/>
              </a:spcAft>
              <a:buFont typeface="Calibri" panose="020F0502020204030204" pitchFamily="34" charset="0"/>
              <a:buChar char="―"/>
            </a:pPr>
            <a:r>
              <a:rPr lang="en-AU" sz="1200">
                <a:latin typeface="+mn-lt"/>
                <a:ea typeface="Calibri"/>
                <a:cs typeface="Times New Roman"/>
              </a:rPr>
              <a:t>display</a:t>
            </a:r>
            <a:r>
              <a:rPr lang="en-AU" sz="1200">
                <a:effectLst/>
                <a:latin typeface="+mn-lt"/>
                <a:ea typeface="Calibri"/>
                <a:cs typeface="Times New Roman"/>
              </a:rPr>
              <a:t> the </a:t>
            </a:r>
            <a:r>
              <a:rPr lang="en-AU" sz="1200" b="1">
                <a:effectLst/>
                <a:latin typeface="+mn-lt"/>
                <a:ea typeface="Calibri"/>
                <a:cs typeface="Times New Roman"/>
              </a:rPr>
              <a:t>ABN of the entity </a:t>
            </a:r>
            <a:r>
              <a:rPr lang="en-AU" sz="1200">
                <a:effectLst/>
                <a:latin typeface="+mn-lt"/>
                <a:ea typeface="Calibri"/>
                <a:cs typeface="Times New Roman"/>
              </a:rPr>
              <a:t>the TPS is levying</a:t>
            </a:r>
          </a:p>
          <a:p>
            <a:pPr marL="0" lvl="1">
              <a:lnSpc>
                <a:spcPct val="114000"/>
              </a:lnSpc>
              <a:spcAft>
                <a:spcPts val="0"/>
              </a:spcAft>
            </a:pPr>
            <a:r>
              <a:rPr lang="en-AU" sz="1200" b="1" kern="100">
                <a:latin typeface="+mn-lt"/>
                <a:ea typeface="Calibri"/>
                <a:cs typeface="Times New Roman"/>
              </a:rPr>
              <a:t>D</a:t>
            </a:r>
            <a:r>
              <a:rPr lang="en-AU" sz="1200" b="1" kern="100">
                <a:effectLst/>
                <a:latin typeface="+mn-lt"/>
                <a:ea typeface="Calibri"/>
                <a:cs typeface="Times New Roman"/>
              </a:rPr>
              <a:t>o not</a:t>
            </a:r>
            <a:r>
              <a:rPr lang="en-AU" sz="1200" kern="100">
                <a:effectLst/>
                <a:latin typeface="+mn-lt"/>
                <a:ea typeface="Calibri"/>
                <a:cs typeface="Times New Roman"/>
              </a:rPr>
              <a:t> use parent company’s financial statements</a:t>
            </a:r>
            <a:r>
              <a:rPr lang="en-AU" sz="1200" kern="100">
                <a:latin typeface="+mn-lt"/>
                <a:ea typeface="Calibri"/>
                <a:cs typeface="Times New Roman"/>
              </a:rPr>
              <a:t>. Separate</a:t>
            </a:r>
            <a:r>
              <a:rPr lang="en-AU" sz="1200" kern="100">
                <a:effectLst/>
                <a:latin typeface="+mn-lt"/>
                <a:ea typeface="Calibri"/>
                <a:cs typeface="Times New Roman"/>
              </a:rPr>
              <a:t> financial statements with ABN </a:t>
            </a:r>
            <a:r>
              <a:rPr lang="en-AU" sz="1200" kern="100">
                <a:latin typeface="+mn-lt"/>
                <a:ea typeface="Calibri"/>
                <a:cs typeface="Times New Roman"/>
              </a:rPr>
              <a:t>and accurate</a:t>
            </a:r>
            <a:r>
              <a:rPr lang="en-AU" sz="1200" kern="100">
                <a:effectLst/>
                <a:latin typeface="+mn-lt"/>
                <a:ea typeface="Calibri"/>
                <a:cs typeface="Times New Roman"/>
              </a:rPr>
              <a:t> information </a:t>
            </a:r>
            <a:r>
              <a:rPr lang="en-AU" sz="1200" kern="100">
                <a:latin typeface="+mn-lt"/>
                <a:ea typeface="Calibri"/>
                <a:cs typeface="Times New Roman"/>
              </a:rPr>
              <a:t>are required</a:t>
            </a:r>
            <a:r>
              <a:rPr lang="en-AU" sz="1200" kern="100">
                <a:effectLst/>
                <a:latin typeface="+mn-lt"/>
                <a:ea typeface="Calibri"/>
                <a:cs typeface="Times New Roman"/>
              </a:rPr>
              <a:t> by TPS.</a:t>
            </a:r>
          </a:p>
        </p:txBody>
      </p:sp>
      <p:sp>
        <p:nvSpPr>
          <p:cNvPr id="4" name="Slide Number Placeholder 3"/>
          <p:cNvSpPr>
            <a:spLocks noGrp="1"/>
          </p:cNvSpPr>
          <p:nvPr>
            <p:ph type="sldNum" sz="quarter" idx="5"/>
          </p:nvPr>
        </p:nvSpPr>
        <p:spPr/>
        <p:txBody>
          <a:bodyPr/>
          <a:lstStyle/>
          <a:p>
            <a:fld id="{3BD3FCEB-6CB7-4478-9568-E9785AFEA658}" type="slidenum">
              <a:rPr lang="en-AU" smtClean="0"/>
              <a:t>33</a:t>
            </a:fld>
            <a:endParaRPr lang="en-AU"/>
          </a:p>
        </p:txBody>
      </p:sp>
    </p:spTree>
    <p:extLst>
      <p:ext uri="{BB962C8B-B14F-4D97-AF65-F5344CB8AC3E}">
        <p14:creationId xmlns:p14="http://schemas.microsoft.com/office/powerpoint/2010/main" val="40763330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Aft>
                <a:spcPts val="0"/>
              </a:spcAft>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34</a:t>
            </a:fld>
            <a:endParaRPr lang="en-AU"/>
          </a:p>
        </p:txBody>
      </p:sp>
    </p:spTree>
    <p:extLst>
      <p:ext uri="{BB962C8B-B14F-4D97-AF65-F5344CB8AC3E}">
        <p14:creationId xmlns:p14="http://schemas.microsoft.com/office/powerpoint/2010/main" val="470191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a:t>Led by TPS Director</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a:t>Small team of 15</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a:t>Canberra</a:t>
            </a:r>
          </a:p>
        </p:txBody>
      </p:sp>
      <p:sp>
        <p:nvSpPr>
          <p:cNvPr id="4" name="Slide Number Placeholder 3"/>
          <p:cNvSpPr>
            <a:spLocks noGrp="1"/>
          </p:cNvSpPr>
          <p:nvPr>
            <p:ph type="sldNum" sz="quarter" idx="5"/>
          </p:nvPr>
        </p:nvSpPr>
        <p:spPr/>
        <p:txBody>
          <a:bodyPr/>
          <a:lstStyle/>
          <a:p>
            <a:fld id="{3BD3FCEB-6CB7-4478-9568-E9785AFEA658}" type="slidenum">
              <a:rPr lang="en-AU" smtClean="0"/>
              <a:t>4</a:t>
            </a:fld>
            <a:endParaRPr lang="en-AU"/>
          </a:p>
        </p:txBody>
      </p:sp>
    </p:spTree>
    <p:extLst>
      <p:ext uri="{BB962C8B-B14F-4D97-AF65-F5344CB8AC3E}">
        <p14:creationId xmlns:p14="http://schemas.microsoft.com/office/powerpoint/2010/main" val="48697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5</a:t>
            </a:fld>
            <a:endParaRPr lang="en-AU"/>
          </a:p>
        </p:txBody>
      </p:sp>
    </p:spTree>
    <p:extLst>
      <p:ext uri="{BB962C8B-B14F-4D97-AF65-F5344CB8AC3E}">
        <p14:creationId xmlns:p14="http://schemas.microsoft.com/office/powerpoint/2010/main" val="3640811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4000"/>
              </a:lnSpc>
              <a:spcBef>
                <a:spcPts val="0"/>
              </a:spcBef>
              <a:spcAft>
                <a:spcPts val="0"/>
              </a:spcAft>
              <a:buFont typeface="Arial" panose="020B0604020202020204" pitchFamily="34" charset="0"/>
              <a:buChar char="•"/>
            </a:pPr>
            <a:r>
              <a:rPr lang="en-AU" sz="1200" b="0">
                <a:cs typeface="Calibri"/>
              </a:rPr>
              <a:t>Three annual sector-based tuition protection levies collected from domestic education providers</a:t>
            </a:r>
          </a:p>
          <a:p>
            <a:pPr marL="171450" indent="-171450">
              <a:lnSpc>
                <a:spcPct val="114000"/>
              </a:lnSpc>
              <a:spcBef>
                <a:spcPts val="0"/>
              </a:spcBef>
              <a:spcAft>
                <a:spcPts val="0"/>
              </a:spcAft>
              <a:buFont typeface="Arial" panose="020B0604020202020204" pitchFamily="34" charset="0"/>
              <a:buChar char="•"/>
            </a:pPr>
            <a:r>
              <a:rPr lang="en-AU" sz="1200">
                <a:cs typeface="Calibri"/>
              </a:rPr>
              <a:t>Domestic levies paid into sector-specific quarantined accounts </a:t>
            </a:r>
            <a:r>
              <a:rPr lang="en-AU" sz="1200" b="1">
                <a:cs typeface="Calibri"/>
              </a:rPr>
              <a:t>managed by the TPS Director</a:t>
            </a:r>
            <a:r>
              <a:rPr lang="en-AU" sz="1200" b="0">
                <a:cs typeface="Calibri"/>
              </a:rPr>
              <a:t>. </a:t>
            </a:r>
            <a:r>
              <a:rPr lang="en-AU" sz="1200">
                <a:solidFill>
                  <a:schemeClr val="tx1"/>
                </a:solidFill>
                <a:latin typeface="+mn-lt"/>
                <a:ea typeface="Calibri" panose="020F0502020204030204" pitchFamily="34" charset="0"/>
              </a:rPr>
              <a:t>This means there will be no cross-subsidisation across the existing tuition protection arrangements for international students, eligible higher education students, or VSL students.</a:t>
            </a:r>
            <a:endParaRPr lang="en-AU" sz="1200" b="1">
              <a:cs typeface="Calibri"/>
            </a:endParaRPr>
          </a:p>
          <a:p>
            <a:pPr marL="741600" lvl="1" indent="-284400">
              <a:lnSpc>
                <a:spcPct val="114000"/>
              </a:lnSpc>
              <a:spcBef>
                <a:spcPts val="0"/>
              </a:spcBef>
              <a:spcAft>
                <a:spcPts val="0"/>
              </a:spcAft>
              <a:buFont typeface="+mj-lt"/>
              <a:buAutoNum type="arabicPeriod"/>
            </a:pPr>
            <a:r>
              <a:rPr lang="en-AU" sz="1200">
                <a:cs typeface="Calibri"/>
                <a:sym typeface="Wingdings" panose="05000000000000000000" pitchFamily="2" charset="2"/>
              </a:rPr>
              <a:t>VSL Levy    VSL Tuition Protection Fund</a:t>
            </a:r>
          </a:p>
          <a:p>
            <a:pPr marL="741600" lvl="1" indent="-284400">
              <a:lnSpc>
                <a:spcPct val="114000"/>
              </a:lnSpc>
              <a:spcBef>
                <a:spcPts val="0"/>
              </a:spcBef>
              <a:spcAft>
                <a:spcPts val="0"/>
              </a:spcAft>
              <a:buFont typeface="+mj-lt"/>
              <a:buAutoNum type="arabicPeriod"/>
            </a:pPr>
            <a:r>
              <a:rPr lang="en-AU" sz="1200">
                <a:cs typeface="Calibri"/>
                <a:sym typeface="Wingdings" panose="05000000000000000000" pitchFamily="2" charset="2"/>
              </a:rPr>
              <a:t>HELP Levy    Higher Education Tuition Protection Fund</a:t>
            </a:r>
          </a:p>
          <a:p>
            <a:pPr marL="741600" lvl="1" indent="-284400">
              <a:lnSpc>
                <a:spcPct val="114000"/>
              </a:lnSpc>
              <a:spcBef>
                <a:spcPts val="0"/>
              </a:spcBef>
              <a:spcAft>
                <a:spcPts val="0"/>
              </a:spcAft>
              <a:buFont typeface="+mj-lt"/>
              <a:buAutoNum type="arabicPeriod"/>
            </a:pPr>
            <a:r>
              <a:rPr lang="en-AU" sz="1200">
                <a:cs typeface="Calibri"/>
                <a:sym typeface="Wingdings" panose="05000000000000000000" pitchFamily="2" charset="2"/>
              </a:rPr>
              <a:t>Up-front Payments Levy   Higher Education Tuition Protection Fund</a:t>
            </a:r>
            <a:endParaRPr lang="en-AU" sz="1200">
              <a:cs typeface="Calibri"/>
            </a:endParaRPr>
          </a:p>
          <a:p>
            <a:pPr marL="171450" indent="-171450">
              <a:lnSpc>
                <a:spcPct val="114000"/>
              </a:lnSpc>
              <a:spcBef>
                <a:spcPts val="0"/>
              </a:spcBef>
              <a:spcAft>
                <a:spcPts val="0"/>
              </a:spcAft>
              <a:buFont typeface="Arial" panose="020B0604020202020204" pitchFamily="34" charset="0"/>
              <a:buChar char="•"/>
            </a:pPr>
            <a:r>
              <a:rPr lang="en-AU" sz="1200">
                <a:cs typeface="Calibri"/>
              </a:rPr>
              <a:t>Levies fund the student placement, loan re-credit and refund activities of the TPS following an education provider closure as well as TPS operational costs</a:t>
            </a:r>
          </a:p>
          <a:p>
            <a:pPr marL="171450" indent="-171450">
              <a:lnSpc>
                <a:spcPct val="114000"/>
              </a:lnSpc>
              <a:spcBef>
                <a:spcPts val="0"/>
              </a:spcBef>
              <a:spcAft>
                <a:spcPts val="0"/>
              </a:spcAft>
              <a:buFont typeface="Arial" panose="020B0604020202020204" pitchFamily="34" charset="0"/>
              <a:buChar char="•"/>
            </a:pPr>
            <a:r>
              <a:rPr lang="en-AU" sz="1200">
                <a:cs typeface="Calibri"/>
                <a:sym typeface="Wingdings" panose="05000000000000000000" pitchFamily="2" charset="2"/>
              </a:rPr>
              <a:t>All domestic levies waived in 2020 and 2021 as a COVID-19 pandemic relief measure</a:t>
            </a:r>
          </a:p>
          <a:p>
            <a:pPr marL="171450" indent="-171450">
              <a:lnSpc>
                <a:spcPct val="114000"/>
              </a:lnSpc>
              <a:spcBef>
                <a:spcPts val="0"/>
              </a:spcBef>
              <a:spcAft>
                <a:spcPts val="0"/>
              </a:spcAft>
              <a:buFont typeface="Arial" panose="020B0604020202020204" pitchFamily="34" charset="0"/>
              <a:buChar char="•"/>
            </a:pPr>
            <a:r>
              <a:rPr lang="en-AU" sz="1200">
                <a:cs typeface="Calibri"/>
                <a:sym typeface="Wingdings" panose="05000000000000000000" pitchFamily="2" charset="2"/>
              </a:rPr>
              <a:t>Domestic levies collected for the first time in 2022</a:t>
            </a:r>
            <a:endParaRPr lang="en-AU" sz="1200">
              <a:solidFill>
                <a:schemeClr val="tx1"/>
              </a:solidFill>
              <a:latin typeface="+mn-lt"/>
            </a:endParaRP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a:solidFill>
                  <a:schemeClr val="tx1"/>
                </a:solidFill>
                <a:latin typeface="+mn-lt"/>
              </a:rPr>
              <a:t>Separate levy for international students</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a:solidFill>
                  <a:schemeClr val="tx1"/>
                </a:solidFill>
                <a:latin typeface="+mn-lt"/>
              </a:rPr>
              <a:t>Providers operating in multiple sectors pay separate levies for each sector</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a:solidFill>
                  <a:schemeClr val="tx1"/>
                </a:solidFill>
                <a:latin typeface="+mn-lt"/>
              </a:rPr>
              <a:t>All domestic levies waived in 2020 and 2021 as a COVID-19 relief measure</a:t>
            </a:r>
          </a:p>
        </p:txBody>
      </p:sp>
      <p:sp>
        <p:nvSpPr>
          <p:cNvPr id="4" name="Slide Number Placeholder 3"/>
          <p:cNvSpPr>
            <a:spLocks noGrp="1"/>
          </p:cNvSpPr>
          <p:nvPr>
            <p:ph type="sldNum" sz="quarter" idx="5"/>
          </p:nvPr>
        </p:nvSpPr>
        <p:spPr/>
        <p:txBody>
          <a:bodyPr/>
          <a:lstStyle/>
          <a:p>
            <a:fld id="{3BD3FCEB-6CB7-4478-9568-E9785AFEA658}" type="slidenum">
              <a:rPr lang="en-AU" smtClean="0"/>
              <a:t>6</a:t>
            </a:fld>
            <a:endParaRPr lang="en-AU"/>
          </a:p>
        </p:txBody>
      </p:sp>
    </p:spTree>
    <p:extLst>
      <p:ext uri="{BB962C8B-B14F-4D97-AF65-F5344CB8AC3E}">
        <p14:creationId xmlns:p14="http://schemas.microsoft.com/office/powerpoint/2010/main" val="2505432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a:solidFill>
                  <a:schemeClr val="tx1"/>
                </a:solidFill>
              </a:rPr>
              <a:t>Purpose of today’s session is to consult you on the draft 2024 VSL, HELP and Up-front Payments levy settings as proposed by the Board</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a:solidFill>
                  <a:schemeClr val="tx1"/>
                </a:solidFill>
              </a:rPr>
              <a:t>Feedback from the sector will be provided to the Board for consideration before providing its final advice to the TPS Director on the 2024 levy settings</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a:solidFill>
                  <a:schemeClr val="tx1"/>
                </a:solidFill>
              </a:rPr>
              <a:t>I invite your comments, questions and feedback on the draft levy settings</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a:solidFill>
                  <a:schemeClr val="tx1"/>
                </a:solidFill>
              </a:rPr>
              <a:t>Board will provide its final advice on the 2024 levy settings at its next meeting on 12 June 2024</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a:solidFill>
                  <a:schemeClr val="tx1"/>
                </a:solidFill>
              </a:rPr>
              <a:t>Legislative Instruments must be made by 1 August 2024 specifying the 2024 levy settings</a:t>
            </a:r>
          </a:p>
        </p:txBody>
      </p:sp>
      <p:sp>
        <p:nvSpPr>
          <p:cNvPr id="4" name="Slide Number Placeholder 3"/>
          <p:cNvSpPr>
            <a:spLocks noGrp="1"/>
          </p:cNvSpPr>
          <p:nvPr>
            <p:ph type="sldNum" sz="quarter" idx="5"/>
          </p:nvPr>
        </p:nvSpPr>
        <p:spPr/>
        <p:txBody>
          <a:bodyPr/>
          <a:lstStyle/>
          <a:p>
            <a:fld id="{3BD3FCEB-6CB7-4478-9568-E9785AFEA658}" type="slidenum">
              <a:rPr lang="en-AU" smtClean="0"/>
              <a:t>7</a:t>
            </a:fld>
            <a:endParaRPr lang="en-AU"/>
          </a:p>
        </p:txBody>
      </p:sp>
    </p:spTree>
    <p:extLst>
      <p:ext uri="{BB962C8B-B14F-4D97-AF65-F5344CB8AC3E}">
        <p14:creationId xmlns:p14="http://schemas.microsoft.com/office/powerpoint/2010/main" val="4211655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4000"/>
              </a:lnSpc>
              <a:spcBef>
                <a:spcPts val="0"/>
              </a:spcBef>
              <a:spcAft>
                <a:spcPts val="0"/>
              </a:spcAft>
              <a:buFont typeface="Arial" panose="020B0604020202020204" pitchFamily="34" charset="0"/>
              <a:buNone/>
            </a:pPr>
            <a:r>
              <a:rPr lang="en-AU" sz="1200" b="1">
                <a:solidFill>
                  <a:schemeClr val="tx1"/>
                </a:solidFill>
              </a:rPr>
              <a:t>VSL</a:t>
            </a:r>
          </a:p>
          <a:p>
            <a:pPr marL="171450" indent="-171450">
              <a:lnSpc>
                <a:spcPct val="114000"/>
              </a:lnSpc>
              <a:spcBef>
                <a:spcPts val="0"/>
              </a:spcBef>
              <a:spcAft>
                <a:spcPts val="0"/>
              </a:spcAft>
              <a:buFont typeface="Arial" panose="020B0604020202020204" pitchFamily="34" charset="0"/>
              <a:buChar char="•"/>
            </a:pPr>
            <a:r>
              <a:rPr lang="en-AU" sz="1200">
                <a:solidFill>
                  <a:schemeClr val="tx1"/>
                </a:solidFill>
              </a:rPr>
              <a:t>Lower ratio of VSL students to VSL providers</a:t>
            </a:r>
          </a:p>
          <a:p>
            <a:pPr marL="628650" lvl="1" indent="-171450">
              <a:lnSpc>
                <a:spcPct val="114000"/>
              </a:lnSpc>
              <a:spcBef>
                <a:spcPts val="0"/>
              </a:spcBef>
              <a:spcAft>
                <a:spcPts val="0"/>
              </a:spcAft>
              <a:buFont typeface="Calibri" panose="020F0502020204030204" pitchFamily="34" charset="0"/>
              <a:buChar char="―"/>
            </a:pPr>
            <a:r>
              <a:rPr lang="en-AU" sz="1200">
                <a:solidFill>
                  <a:schemeClr val="tx1"/>
                </a:solidFill>
              </a:rPr>
              <a:t>Average of 64 students per provider</a:t>
            </a:r>
          </a:p>
          <a:p>
            <a:pPr marL="171450" indent="-171450">
              <a:lnSpc>
                <a:spcPct val="114000"/>
              </a:lnSpc>
              <a:spcBef>
                <a:spcPts val="0"/>
              </a:spcBef>
              <a:spcAft>
                <a:spcPts val="0"/>
              </a:spcAft>
              <a:buFont typeface="Arial" panose="020B0604020202020204" pitchFamily="34" charset="0"/>
              <a:buChar char="•"/>
            </a:pPr>
            <a:r>
              <a:rPr lang="en-AU" sz="1200">
                <a:solidFill>
                  <a:schemeClr val="tx1"/>
                </a:solidFill>
              </a:rPr>
              <a:t>Hence smaller levy amount collected from VSL providers</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sz="1200">
                <a:solidFill>
                  <a:schemeClr val="tx1"/>
                </a:solidFill>
              </a:rPr>
              <a:t>Average 2023 VSL levy per provider: $7,627</a:t>
            </a:r>
          </a:p>
          <a:p>
            <a:pPr marL="0" indent="0">
              <a:lnSpc>
                <a:spcPct val="114000"/>
              </a:lnSpc>
              <a:spcBef>
                <a:spcPts val="0"/>
              </a:spcBef>
              <a:spcAft>
                <a:spcPts val="0"/>
              </a:spcAft>
              <a:buFont typeface="Arial" panose="020B0604020202020204" pitchFamily="34" charset="0"/>
              <a:buNone/>
            </a:pPr>
            <a:endParaRPr lang="en-AU" sz="1200" b="1">
              <a:solidFill>
                <a:schemeClr val="tx1"/>
              </a:solidFill>
            </a:endParaRPr>
          </a:p>
          <a:p>
            <a:pPr marL="0" indent="0">
              <a:lnSpc>
                <a:spcPct val="114000"/>
              </a:lnSpc>
              <a:spcBef>
                <a:spcPts val="0"/>
              </a:spcBef>
              <a:spcAft>
                <a:spcPts val="0"/>
              </a:spcAft>
              <a:buFont typeface="Arial" panose="020B0604020202020204" pitchFamily="34" charset="0"/>
              <a:buNone/>
            </a:pPr>
            <a:r>
              <a:rPr lang="en-AU" sz="1200" b="1">
                <a:solidFill>
                  <a:schemeClr val="tx1"/>
                </a:solidFill>
              </a:rPr>
              <a:t>Higher Education</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a:solidFill>
                  <a:schemeClr val="tx1"/>
                </a:solidFill>
              </a:rPr>
              <a:t>Higher ratio of HE students to HE providers</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sz="1200">
                <a:solidFill>
                  <a:schemeClr val="tx1"/>
                </a:solidFill>
              </a:rPr>
              <a:t>HELP: average of 608 students per provider</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sz="1200">
                <a:solidFill>
                  <a:schemeClr val="tx1"/>
                </a:solidFill>
              </a:rPr>
              <a:t>Up-front: average of 292 students per provider</a:t>
            </a:r>
          </a:p>
          <a:p>
            <a:pPr marL="171450" indent="-171450">
              <a:lnSpc>
                <a:spcPct val="114000"/>
              </a:lnSpc>
              <a:spcBef>
                <a:spcPts val="0"/>
              </a:spcBef>
              <a:spcAft>
                <a:spcPts val="0"/>
              </a:spcAft>
              <a:buFont typeface="Arial" panose="020B0604020202020204" pitchFamily="34" charset="0"/>
              <a:buChar char="•"/>
            </a:pPr>
            <a:r>
              <a:rPr lang="en-AU" sz="1200">
                <a:solidFill>
                  <a:schemeClr val="tx1"/>
                </a:solidFill>
              </a:rPr>
              <a:t>Hence larger levy amount collected from HE providers</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sz="1200">
                <a:solidFill>
                  <a:schemeClr val="tx1"/>
                </a:solidFill>
              </a:rPr>
              <a:t>Average 2023 HELP levy per provider: $36,406</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sz="1200">
                <a:solidFill>
                  <a:schemeClr val="tx1"/>
                </a:solidFill>
              </a:rPr>
              <a:t>Average 2023 Up-front levy per provider: $6,139</a:t>
            </a:r>
          </a:p>
        </p:txBody>
      </p:sp>
      <p:sp>
        <p:nvSpPr>
          <p:cNvPr id="4" name="Slide Number Placeholder 3"/>
          <p:cNvSpPr>
            <a:spLocks noGrp="1"/>
          </p:cNvSpPr>
          <p:nvPr>
            <p:ph type="sldNum" sz="quarter" idx="5"/>
          </p:nvPr>
        </p:nvSpPr>
        <p:spPr/>
        <p:txBody>
          <a:bodyPr/>
          <a:lstStyle/>
          <a:p>
            <a:fld id="{3BD3FCEB-6CB7-4478-9568-E9785AFEA658}" type="slidenum">
              <a:rPr lang="en-AU" smtClean="0"/>
              <a:t>8</a:t>
            </a:fld>
            <a:endParaRPr lang="en-AU"/>
          </a:p>
        </p:txBody>
      </p:sp>
    </p:spTree>
    <p:extLst>
      <p:ext uri="{BB962C8B-B14F-4D97-AF65-F5344CB8AC3E}">
        <p14:creationId xmlns:p14="http://schemas.microsoft.com/office/powerpoint/2010/main" val="1859199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b="0">
                <a:solidFill>
                  <a:schemeClr val="tx1"/>
                </a:solidFill>
              </a:rPr>
              <a:t>Domestic levies paid into 2 quarantined accounts managed by the TPS Director</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sz="1200" b="0">
                <a:solidFill>
                  <a:schemeClr val="tx1"/>
                </a:solidFill>
              </a:rPr>
              <a:t>VSL levy paid into the VSL Tuition Protection Fund</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sz="1200" b="0">
                <a:solidFill>
                  <a:schemeClr val="tx1"/>
                </a:solidFill>
              </a:rPr>
              <a:t>HELP and Up-front levies paid into the Higher Education Tuition Protection Fund</a:t>
            </a:r>
          </a:p>
          <a:p>
            <a:pPr marL="0" marR="0" lvl="0" indent="0" algn="l" defTabSz="914400" rtl="0" eaLnBrk="1" fontAlgn="auto" latinLnBrk="0" hangingPunct="1">
              <a:lnSpc>
                <a:spcPct val="114000"/>
              </a:lnSpc>
              <a:spcBef>
                <a:spcPts val="0"/>
              </a:spcBef>
              <a:spcAft>
                <a:spcPts val="0"/>
              </a:spcAft>
              <a:buClrTx/>
              <a:buSzTx/>
              <a:buFontTx/>
              <a:buNone/>
              <a:tabLst/>
              <a:defRPr/>
            </a:pPr>
            <a:endParaRPr lang="en-AU" sz="1200" b="1">
              <a:solidFill>
                <a:schemeClr val="tx1"/>
              </a:solidFill>
            </a:endParaRPr>
          </a:p>
          <a:p>
            <a:pPr marL="0" marR="0" lvl="0" indent="0" algn="l" defTabSz="914400" rtl="0" eaLnBrk="1" fontAlgn="auto" latinLnBrk="0" hangingPunct="1">
              <a:lnSpc>
                <a:spcPct val="114000"/>
              </a:lnSpc>
              <a:spcBef>
                <a:spcPts val="0"/>
              </a:spcBef>
              <a:spcAft>
                <a:spcPts val="0"/>
              </a:spcAft>
              <a:buClrTx/>
              <a:buSzTx/>
              <a:buFontTx/>
              <a:buNone/>
              <a:tabLst/>
              <a:defRPr/>
            </a:pPr>
            <a:r>
              <a:rPr lang="en-AU" sz="1200" b="1">
                <a:solidFill>
                  <a:schemeClr val="tx1"/>
                </a:solidFill>
              </a:rPr>
              <a:t>Target ranges </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b="0">
                <a:solidFill>
                  <a:schemeClr val="tx1"/>
                </a:solidFill>
              </a:rPr>
              <a:t>AGA recommends a target range for each Fund, which are endorsed </a:t>
            </a:r>
            <a:r>
              <a:rPr lang="en-AU" sz="1200">
                <a:solidFill>
                  <a:schemeClr val="tx1"/>
                </a:solidFill>
              </a:rPr>
              <a:t>by the TPS Advisory Board</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a:solidFill>
                  <a:schemeClr val="tx1"/>
                </a:solidFill>
              </a:rPr>
              <a:t>Target ranges guide the TPS Director in managing the Funds</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a:solidFill>
                  <a:schemeClr val="tx1"/>
                </a:solidFill>
              </a:rPr>
              <a:t>AGA’s target range recommendations are based on ensuring sufficient funds are available to support students and replacement providers in the event of a large provider closure or multiple small to medium provider closures within a year</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a:solidFill>
                  <a:schemeClr val="tx1"/>
                </a:solidFill>
              </a:rPr>
              <a:t>AGA considers the risk profile of providers, particularly large providers, as </a:t>
            </a:r>
            <a:r>
              <a:rPr lang="en-AU" sz="1200" b="1">
                <a:solidFill>
                  <a:schemeClr val="tx1"/>
                </a:solidFill>
              </a:rPr>
              <a:t>not all providers that close will be ‘average’ in size</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sz="1200">
                <a:solidFill>
                  <a:schemeClr val="tx1"/>
                </a:solidFill>
              </a:rPr>
              <a:t>The larger the provider, the larger the claim on the funds</a:t>
            </a:r>
          </a:p>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sz="1200">
              <a:solidFill>
                <a:schemeClr val="tx1"/>
              </a:solidFill>
            </a:endParaRPr>
          </a:p>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AU" sz="1200" b="1">
                <a:solidFill>
                  <a:schemeClr val="tx1"/>
                </a:solidFill>
              </a:rPr>
              <a:t>Target range of VSL Fund lower than HE Fund due to the different risk profile of the VSL and HE Funds</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a:solidFill>
                  <a:schemeClr val="tx1"/>
                </a:solidFill>
              </a:rPr>
              <a:t>HE Fund exposed to a low frequency of expected closures, but with a high potential cost for some providers</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b="1">
                <a:solidFill>
                  <a:schemeClr val="tx1"/>
                </a:solidFill>
              </a:rPr>
              <a:t>HE example</a:t>
            </a:r>
            <a:r>
              <a:rPr lang="en-AU" sz="1200">
                <a:solidFill>
                  <a:schemeClr val="tx1"/>
                </a:solidFill>
              </a:rPr>
              <a:t>: If one of the top 5 HE providers by revenue closed, the estimated cost for the HE Fund would be between $30-55 million</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b="1">
                <a:solidFill>
                  <a:schemeClr val="tx1"/>
                </a:solidFill>
              </a:rPr>
              <a:t>VSL example</a:t>
            </a:r>
            <a:r>
              <a:rPr lang="en-AU" sz="1200">
                <a:solidFill>
                  <a:schemeClr val="tx1"/>
                </a:solidFill>
              </a:rPr>
              <a:t>: If </a:t>
            </a:r>
            <a:r>
              <a:rPr lang="en-AU" sz="1200" u="sng">
                <a:solidFill>
                  <a:schemeClr val="tx1"/>
                </a:solidFill>
              </a:rPr>
              <a:t>all</a:t>
            </a:r>
            <a:r>
              <a:rPr lang="en-AU" sz="1200">
                <a:solidFill>
                  <a:schemeClr val="tx1"/>
                </a:solidFill>
              </a:rPr>
              <a:t> top 5 VSL providers by revenue closed, the estimated cost for the VSL Fund would be ~$6.4 million. If the top VSL provider by revenue closed, the estimated cost for the VSL Fund would be ~$2.3 million.</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a:solidFill>
                  <a:schemeClr val="tx1"/>
                </a:solidFill>
              </a:rPr>
              <a:t>High concentration of revenue in both the VSL and HE sectors</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sz="1200">
                <a:solidFill>
                  <a:schemeClr val="tx1"/>
                </a:solidFill>
              </a:rPr>
              <a:t>Revenue of top 5 VSL providers accounts for 41% of the total loan revenue in the sector</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sz="1200">
                <a:solidFill>
                  <a:schemeClr val="tx1"/>
                </a:solidFill>
              </a:rPr>
              <a:t>Revenue of top 5 HE providers accounts for more than 30% of revenue in the sector</a:t>
            </a:r>
          </a:p>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sz="1200" b="1">
              <a:solidFill>
                <a:schemeClr val="tx1"/>
              </a:solidFill>
            </a:endParaRPr>
          </a:p>
          <a:p>
            <a:pPr marL="0" marR="0" lvl="0" indent="0" algn="l" defTabSz="914400" rtl="0" eaLnBrk="1" fontAlgn="auto" latinLnBrk="0" hangingPunct="1">
              <a:lnSpc>
                <a:spcPct val="114000"/>
              </a:lnSpc>
              <a:spcBef>
                <a:spcPts val="0"/>
              </a:spcBef>
              <a:spcAft>
                <a:spcPts val="0"/>
              </a:spcAft>
              <a:buClrTx/>
              <a:buSzTx/>
              <a:buFontTx/>
              <a:buNone/>
              <a:tabLst/>
              <a:defRPr/>
            </a:pPr>
            <a:r>
              <a:rPr lang="en-AU" sz="1200" b="1">
                <a:solidFill>
                  <a:schemeClr val="tx1"/>
                </a:solidFill>
              </a:rPr>
              <a:t>VSL Fund</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b="0">
                <a:solidFill>
                  <a:schemeClr val="tx1"/>
                </a:solidFill>
              </a:rPr>
              <a:t>VSL Fund balance is above its target range due to seed funding and the absence of claims</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sz="1200" b="1">
                <a:solidFill>
                  <a:schemeClr val="tx1"/>
                </a:solidFill>
              </a:rPr>
              <a:t>Note</a:t>
            </a:r>
            <a:r>
              <a:rPr lang="en-AU" sz="1200" b="0">
                <a:solidFill>
                  <a:schemeClr val="tx1"/>
                </a:solidFill>
              </a:rPr>
              <a:t>: One VSL provider closed in early 2024. The TPS is currently working to assist the affected VSL students. This is the first VSL closure the TPS has activated for.</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a:solidFill>
                  <a:schemeClr val="tx1"/>
                </a:solidFill>
              </a:rPr>
              <a:t>Repayment of seed funding likely to commence in 2024-25 based on the surplus generated in 2023-24</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sz="1200">
                <a:solidFill>
                  <a:schemeClr val="tx1"/>
                </a:solidFill>
              </a:rPr>
              <a:t>This would bring the VSL Fund balance back to the midpoint of the target range (i.e. $8.125 million)</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a:solidFill>
                  <a:schemeClr val="tx1"/>
                </a:solidFill>
              </a:rPr>
              <a:t>If all VSL seed funding was repaid in one instalment (</a:t>
            </a:r>
            <a:r>
              <a:rPr lang="en-AU" sz="1200" u="none">
                <a:solidFill>
                  <a:schemeClr val="tx1"/>
                </a:solidFill>
              </a:rPr>
              <a:t>which has never been the intention</a:t>
            </a:r>
            <a:r>
              <a:rPr lang="en-AU" sz="1200">
                <a:solidFill>
                  <a:schemeClr val="tx1"/>
                </a:solidFill>
              </a:rPr>
              <a:t>), the Fund balance would be below the target range</a:t>
            </a:r>
          </a:p>
          <a:p>
            <a:pPr marL="0" marR="0" lvl="0" indent="0" algn="l" defTabSz="914400" rtl="0" eaLnBrk="1" fontAlgn="auto" latinLnBrk="0" hangingPunct="1">
              <a:lnSpc>
                <a:spcPct val="114000"/>
              </a:lnSpc>
              <a:spcBef>
                <a:spcPts val="0"/>
              </a:spcBef>
              <a:spcAft>
                <a:spcPts val="0"/>
              </a:spcAft>
              <a:buClrTx/>
              <a:buSzTx/>
              <a:buFontTx/>
              <a:buNone/>
              <a:tabLst/>
              <a:defRPr/>
            </a:pPr>
            <a:endParaRPr lang="en-AU" sz="1200">
              <a:solidFill>
                <a:schemeClr val="tx1"/>
              </a:solidFill>
            </a:endParaRPr>
          </a:p>
          <a:p>
            <a:pPr marL="0" marR="0" lvl="0" indent="0" algn="l" defTabSz="914400" rtl="0" eaLnBrk="1" fontAlgn="auto" latinLnBrk="0" hangingPunct="1">
              <a:lnSpc>
                <a:spcPct val="114000"/>
              </a:lnSpc>
              <a:spcBef>
                <a:spcPts val="0"/>
              </a:spcBef>
              <a:spcAft>
                <a:spcPts val="0"/>
              </a:spcAft>
              <a:buClrTx/>
              <a:buSzTx/>
              <a:buFontTx/>
              <a:buNone/>
              <a:tabLst/>
              <a:defRPr/>
            </a:pPr>
            <a:r>
              <a:rPr lang="en-AU" sz="1200" b="1">
                <a:solidFill>
                  <a:schemeClr val="tx1"/>
                </a:solidFill>
              </a:rPr>
              <a:t>Higher Education Fund</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b="0">
                <a:solidFill>
                  <a:schemeClr val="tx1"/>
                </a:solidFill>
              </a:rPr>
              <a:t>HE Fund balance is below its target range and has some way to go to reach its target range</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a:solidFill>
                  <a:schemeClr val="tx1"/>
                </a:solidFill>
              </a:rPr>
              <a:t>This fund was also established with seed funding that needs to be repaid once it is within its target range</a:t>
            </a:r>
          </a:p>
        </p:txBody>
      </p:sp>
      <p:sp>
        <p:nvSpPr>
          <p:cNvPr id="4" name="Slide Number Placeholder 3"/>
          <p:cNvSpPr>
            <a:spLocks noGrp="1"/>
          </p:cNvSpPr>
          <p:nvPr>
            <p:ph type="sldNum" sz="quarter" idx="5"/>
          </p:nvPr>
        </p:nvSpPr>
        <p:spPr/>
        <p:txBody>
          <a:bodyPr/>
          <a:lstStyle/>
          <a:p>
            <a:fld id="{3BD3FCEB-6CB7-4478-9568-E9785AFEA658}" type="slidenum">
              <a:rPr lang="en-AU" smtClean="0"/>
              <a:t>9</a:t>
            </a:fld>
            <a:endParaRPr lang="en-AU"/>
          </a:p>
        </p:txBody>
      </p:sp>
    </p:spTree>
    <p:extLst>
      <p:ext uri="{BB962C8B-B14F-4D97-AF65-F5344CB8AC3E}">
        <p14:creationId xmlns:p14="http://schemas.microsoft.com/office/powerpoint/2010/main" val="1456290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2777736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885DDE-7EDD-4440-A836-DD62106870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23430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364447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Text Placeholder 2"/>
          <p:cNvSpPr>
            <a:spLocks noGrp="1"/>
          </p:cNvSpPr>
          <p:nvPr>
            <p:ph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339225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66020" y="1201261"/>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1262"/>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8680710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
        <p:nvSpPr>
          <p:cNvPr id="9" name="Rectangle 8">
            <a:extLst>
              <a:ext uri="{FF2B5EF4-FFF2-40B4-BE49-F238E27FC236}">
                <a16:creationId xmlns:a16="http://schemas.microsoft.com/office/drawing/2014/main" id="{85E06BA8-EE05-4266-9BD5-CA6C1F8C79D7}"/>
              </a:ext>
            </a:extLst>
          </p:cNvPr>
          <p:cNvSpPr/>
          <p:nvPr userDrawn="1"/>
        </p:nvSpPr>
        <p:spPr>
          <a:xfrm>
            <a:off x="0" y="4662364"/>
            <a:ext cx="8676456" cy="485898"/>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96173522"/>
      </p:ext>
    </p:extLst>
  </p:cSld>
  <p:clrMap bg1="lt1" tx1="dk1" bg2="lt2" tx2="dk2" accent1="accent1" accent2="accent2" accent3="accent3" accent4="accent4" accent5="accent5" accent6="accent6" hlink="hlink" folHlink="folHlink"/>
  <p:sldLayoutIdLst>
    <p:sldLayoutId id="2147483748" r:id="rId1"/>
    <p:sldLayoutId id="2147483754"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E06BA8-EE05-4266-9BD5-CA6C1F8C79D7}"/>
              </a:ext>
            </a:extLst>
          </p:cNvPr>
          <p:cNvSpPr/>
          <p:nvPr userDrawn="1"/>
        </p:nvSpPr>
        <p:spPr>
          <a:xfrm>
            <a:off x="0" y="0"/>
            <a:ext cx="9144000" cy="5148262"/>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527572764"/>
      </p:ext>
    </p:extLst>
  </p:cSld>
  <p:clrMap bg1="lt1" tx1="dk1" bg2="lt2" tx2="dk2" accent1="accent1" accent2="accent2" accent3="accent3" accent4="accent4" accent5="accent5" accent6="accent6" hlink="hlink" folHlink="folHlink"/>
  <p:sldLayoutIdLst>
    <p:sldLayoutId id="214748376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5148263"/>
          </a:xfrm>
          <a:prstGeom prst="rect">
            <a:avLst/>
          </a:prstGeom>
        </p:spPr>
      </p:pic>
      <p:sp>
        <p:nvSpPr>
          <p:cNvPr id="21" name="Title Placeholder 1"/>
          <p:cNvSpPr>
            <a:spLocks noGrp="1"/>
          </p:cNvSpPr>
          <p:nvPr>
            <p:ph type="title"/>
          </p:nvPr>
        </p:nvSpPr>
        <p:spPr>
          <a:xfrm>
            <a:off x="457200" y="0"/>
            <a:ext cx="8229600" cy="1201261"/>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22" name="Text Placeholder 2"/>
          <p:cNvSpPr>
            <a:spLocks noGrp="1"/>
          </p:cNvSpPr>
          <p:nvPr>
            <p:ph type="body"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2" name="hc" descr="UNCLASSIFIED"/>
          <p:cNvSpPr txBox="1"/>
          <p:nvPr userDrawn="1"/>
        </p:nvSpPr>
        <p:spPr>
          <a:xfrm>
            <a:off x="0" y="0"/>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
        <p:nvSpPr>
          <p:cNvPr id="3" name="fc" descr="UNCLASSIFIED"/>
          <p:cNvSpPr txBox="1"/>
          <p:nvPr userDrawn="1"/>
        </p:nvSpPr>
        <p:spPr>
          <a:xfrm>
            <a:off x="0" y="4997629"/>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Tree>
    <p:extLst>
      <p:ext uri="{BB962C8B-B14F-4D97-AF65-F5344CB8AC3E}">
        <p14:creationId xmlns:p14="http://schemas.microsoft.com/office/powerpoint/2010/main" val="3975326589"/>
      </p:ext>
    </p:extLst>
  </p:cSld>
  <p:clrMap bg1="lt1" tx1="dk1" bg2="lt2" tx2="dk2" accent1="accent1" accent2="accent2" accent3="accent3" accent4="accent4" accent5="accent5" accent6="accent6" hlink="hlink" folHlink="folHlink"/>
  <p:sldLayoutIdLst>
    <p:sldLayoutId id="2147483775" r:id="rId1"/>
    <p:sldLayoutId id="2147483776" r:id="rId2"/>
  </p:sldLayoutIdLst>
  <p:txStyles>
    <p:titleStyle>
      <a:lvl1pPr algn="l" defTabSz="343220" rtl="0" eaLnBrk="1" latinLnBrk="0" hangingPunct="1">
        <a:spcBef>
          <a:spcPct val="0"/>
        </a:spcBef>
        <a:buNone/>
        <a:defRPr sz="2102" b="1" kern="1200">
          <a:solidFill>
            <a:srgbClr val="201547"/>
          </a:solidFill>
          <a:latin typeface="Arial"/>
          <a:ea typeface="+mj-ea"/>
          <a:cs typeface="Arial"/>
        </a:defRPr>
      </a:lvl1pPr>
    </p:titleStyle>
    <p:bodyStyle>
      <a:lvl1pPr marL="257415" indent="-257415" algn="l" defTabSz="343220" rtl="0" eaLnBrk="1" latinLnBrk="0" hangingPunct="1">
        <a:spcBef>
          <a:spcPct val="20000"/>
        </a:spcBef>
        <a:buFont typeface="Arial"/>
        <a:buChar char="•"/>
        <a:defRPr sz="1802" kern="1200">
          <a:solidFill>
            <a:schemeClr val="tx1"/>
          </a:solidFill>
          <a:latin typeface="Arial"/>
          <a:ea typeface="+mn-ea"/>
          <a:cs typeface="Arial"/>
        </a:defRPr>
      </a:lvl1pPr>
      <a:lvl2pPr marL="557733" indent="-214513" algn="l" defTabSz="343220" rtl="0" eaLnBrk="1" latinLnBrk="0" hangingPunct="1">
        <a:spcBef>
          <a:spcPct val="20000"/>
        </a:spcBef>
        <a:buFont typeface="Arial"/>
        <a:buChar char="–"/>
        <a:defRPr sz="1501" kern="1200">
          <a:solidFill>
            <a:schemeClr val="tx1"/>
          </a:solidFill>
          <a:latin typeface="Arial"/>
          <a:ea typeface="+mn-ea"/>
          <a:cs typeface="Arial"/>
        </a:defRPr>
      </a:lvl2pPr>
      <a:lvl3pPr marL="858050" indent="-171610" algn="l" defTabSz="343220" rtl="0" eaLnBrk="1" latinLnBrk="0" hangingPunct="1">
        <a:spcBef>
          <a:spcPct val="20000"/>
        </a:spcBef>
        <a:buFont typeface="Arial"/>
        <a:buChar char="•"/>
        <a:defRPr sz="1351" kern="1200">
          <a:solidFill>
            <a:schemeClr val="tx1"/>
          </a:solidFill>
          <a:latin typeface="Arial"/>
          <a:ea typeface="+mn-ea"/>
          <a:cs typeface="Arial"/>
        </a:defRPr>
      </a:lvl3pPr>
      <a:lvl4pPr marL="1201270" indent="-171610" algn="l" defTabSz="343220" rtl="0" eaLnBrk="1" latinLnBrk="0" hangingPunct="1">
        <a:spcBef>
          <a:spcPct val="20000"/>
        </a:spcBef>
        <a:buFont typeface="Arial"/>
        <a:buChar char="–"/>
        <a:defRPr sz="1201" kern="1200">
          <a:solidFill>
            <a:schemeClr val="tx1"/>
          </a:solidFill>
          <a:latin typeface="Arial"/>
          <a:ea typeface="+mn-ea"/>
          <a:cs typeface="Arial"/>
        </a:defRPr>
      </a:lvl4pPr>
      <a:lvl5pPr marL="1544490" indent="-171610" algn="l" defTabSz="343220" rtl="0" eaLnBrk="1" latinLnBrk="0" hangingPunct="1">
        <a:spcBef>
          <a:spcPct val="20000"/>
        </a:spcBef>
        <a:buFont typeface="Arial"/>
        <a:buChar char="»"/>
        <a:defRPr sz="1201" kern="1200">
          <a:solidFill>
            <a:schemeClr val="tx1"/>
          </a:solidFill>
          <a:latin typeface="Arial"/>
          <a:ea typeface="+mn-ea"/>
          <a:cs typeface="Arial"/>
        </a:defRPr>
      </a:lvl5pPr>
      <a:lvl6pPr marL="1887710" indent="-171610" algn="l" defTabSz="343220" rtl="0" eaLnBrk="1" latinLnBrk="0" hangingPunct="1">
        <a:spcBef>
          <a:spcPct val="20000"/>
        </a:spcBef>
        <a:buFont typeface="Arial"/>
        <a:buChar char="•"/>
        <a:defRPr sz="1501" kern="1200">
          <a:solidFill>
            <a:schemeClr val="tx1"/>
          </a:solidFill>
          <a:latin typeface="+mn-lt"/>
          <a:ea typeface="+mn-ea"/>
          <a:cs typeface="+mn-cs"/>
        </a:defRPr>
      </a:lvl6pPr>
      <a:lvl7pPr marL="2230930" indent="-171610" algn="l" defTabSz="343220" rtl="0" eaLnBrk="1" latinLnBrk="0" hangingPunct="1">
        <a:spcBef>
          <a:spcPct val="20000"/>
        </a:spcBef>
        <a:buFont typeface="Arial"/>
        <a:buChar char="•"/>
        <a:defRPr sz="1501" kern="1200">
          <a:solidFill>
            <a:schemeClr val="tx1"/>
          </a:solidFill>
          <a:latin typeface="+mn-lt"/>
          <a:ea typeface="+mn-ea"/>
          <a:cs typeface="+mn-cs"/>
        </a:defRPr>
      </a:lvl7pPr>
      <a:lvl8pPr marL="2574150" indent="-171610" algn="l" defTabSz="343220" rtl="0" eaLnBrk="1" latinLnBrk="0" hangingPunct="1">
        <a:spcBef>
          <a:spcPct val="20000"/>
        </a:spcBef>
        <a:buFont typeface="Arial"/>
        <a:buChar char="•"/>
        <a:defRPr sz="1501" kern="1200">
          <a:solidFill>
            <a:schemeClr val="tx1"/>
          </a:solidFill>
          <a:latin typeface="+mn-lt"/>
          <a:ea typeface="+mn-ea"/>
          <a:cs typeface="+mn-cs"/>
        </a:defRPr>
      </a:lvl8pPr>
      <a:lvl9pPr marL="2917370" indent="-171610" algn="l" defTabSz="343220" rtl="0" eaLnBrk="1" latinLnBrk="0" hangingPunct="1">
        <a:spcBef>
          <a:spcPct val="20000"/>
        </a:spcBef>
        <a:buFont typeface="Arial"/>
        <a:buChar char="•"/>
        <a:defRPr sz="1501" kern="1200">
          <a:solidFill>
            <a:schemeClr val="tx1"/>
          </a:solidFill>
          <a:latin typeface="+mn-lt"/>
          <a:ea typeface="+mn-ea"/>
          <a:cs typeface="+mn-cs"/>
        </a:defRPr>
      </a:lvl9pPr>
    </p:bodyStyle>
    <p:otherStyle>
      <a:defPPr>
        <a:defRPr lang="en-US"/>
      </a:defPPr>
      <a:lvl1pPr marL="0" algn="l" defTabSz="343220" rtl="0" eaLnBrk="1" latinLnBrk="0" hangingPunct="1">
        <a:defRPr sz="1351" kern="1200">
          <a:solidFill>
            <a:schemeClr val="tx1"/>
          </a:solidFill>
          <a:latin typeface="+mn-lt"/>
          <a:ea typeface="+mn-ea"/>
          <a:cs typeface="+mn-cs"/>
        </a:defRPr>
      </a:lvl1pPr>
      <a:lvl2pPr marL="343220" algn="l" defTabSz="343220" rtl="0" eaLnBrk="1" latinLnBrk="0" hangingPunct="1">
        <a:defRPr sz="1351" kern="1200">
          <a:solidFill>
            <a:schemeClr val="tx1"/>
          </a:solidFill>
          <a:latin typeface="+mn-lt"/>
          <a:ea typeface="+mn-ea"/>
          <a:cs typeface="+mn-cs"/>
        </a:defRPr>
      </a:lvl2pPr>
      <a:lvl3pPr marL="686440" algn="l" defTabSz="343220" rtl="0" eaLnBrk="1" latinLnBrk="0" hangingPunct="1">
        <a:defRPr sz="1351" kern="1200">
          <a:solidFill>
            <a:schemeClr val="tx1"/>
          </a:solidFill>
          <a:latin typeface="+mn-lt"/>
          <a:ea typeface="+mn-ea"/>
          <a:cs typeface="+mn-cs"/>
        </a:defRPr>
      </a:lvl3pPr>
      <a:lvl4pPr marL="1029660" algn="l" defTabSz="343220" rtl="0" eaLnBrk="1" latinLnBrk="0" hangingPunct="1">
        <a:defRPr sz="1351" kern="1200">
          <a:solidFill>
            <a:schemeClr val="tx1"/>
          </a:solidFill>
          <a:latin typeface="+mn-lt"/>
          <a:ea typeface="+mn-ea"/>
          <a:cs typeface="+mn-cs"/>
        </a:defRPr>
      </a:lvl4pPr>
      <a:lvl5pPr marL="1372880" algn="l" defTabSz="343220" rtl="0" eaLnBrk="1" latinLnBrk="0" hangingPunct="1">
        <a:defRPr sz="1351" kern="1200">
          <a:solidFill>
            <a:schemeClr val="tx1"/>
          </a:solidFill>
          <a:latin typeface="+mn-lt"/>
          <a:ea typeface="+mn-ea"/>
          <a:cs typeface="+mn-cs"/>
        </a:defRPr>
      </a:lvl5pPr>
      <a:lvl6pPr marL="1716100" algn="l" defTabSz="343220" rtl="0" eaLnBrk="1" latinLnBrk="0" hangingPunct="1">
        <a:defRPr sz="1351" kern="1200">
          <a:solidFill>
            <a:schemeClr val="tx1"/>
          </a:solidFill>
          <a:latin typeface="+mn-lt"/>
          <a:ea typeface="+mn-ea"/>
          <a:cs typeface="+mn-cs"/>
        </a:defRPr>
      </a:lvl6pPr>
      <a:lvl7pPr marL="2059320" algn="l" defTabSz="343220" rtl="0" eaLnBrk="1" latinLnBrk="0" hangingPunct="1">
        <a:defRPr sz="1351" kern="1200">
          <a:solidFill>
            <a:schemeClr val="tx1"/>
          </a:solidFill>
          <a:latin typeface="+mn-lt"/>
          <a:ea typeface="+mn-ea"/>
          <a:cs typeface="+mn-cs"/>
        </a:defRPr>
      </a:lvl7pPr>
      <a:lvl8pPr marL="2402540" algn="l" defTabSz="343220" rtl="0" eaLnBrk="1" latinLnBrk="0" hangingPunct="1">
        <a:defRPr sz="1351" kern="1200">
          <a:solidFill>
            <a:schemeClr val="tx1"/>
          </a:solidFill>
          <a:latin typeface="+mn-lt"/>
          <a:ea typeface="+mn-ea"/>
          <a:cs typeface="+mn-cs"/>
        </a:defRPr>
      </a:lvl8pPr>
      <a:lvl9pPr marL="2745760" algn="l" defTabSz="343220"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6.sv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6.sv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6.sv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6.sv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6.sv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sv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7C1B9B1-1449-1FBB-E348-10CE67DE97B6}"/>
              </a:ext>
            </a:extLst>
          </p:cNvPr>
          <p:cNvSpPr txBox="1">
            <a:spLocks noGrp="1"/>
          </p:cNvSpPr>
          <p:nvPr>
            <p:ph type="title" idx="4294967295"/>
          </p:nvPr>
        </p:nvSpPr>
        <p:spPr>
          <a:xfrm>
            <a:off x="432000" y="1425798"/>
            <a:ext cx="8280000" cy="92333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AU" sz="3000" b="1" i="0" u="none" strike="noStrike" kern="1200" cap="none" spc="0" normalizeH="0" baseline="0" noProof="0">
                <a:ln>
                  <a:noFill/>
                </a:ln>
                <a:solidFill>
                  <a:schemeClr val="tx1"/>
                </a:solidFill>
                <a:effectLst/>
                <a:uLnTx/>
                <a:uFillTx/>
                <a:latin typeface="+mn-lt"/>
                <a:ea typeface="+mn-ea"/>
                <a:cs typeface="+mn-cs"/>
              </a:rPr>
              <a:t>2024 VSL, HELP and Up-front Payments Tuition Protection Levies</a:t>
            </a:r>
            <a:endParaRPr kumimoji="0" lang="en-AU" sz="3000" b="1" i="0" u="none" strike="noStrike" kern="1200" cap="none" spc="0" normalizeH="0" baseline="0" noProof="0">
              <a:ln>
                <a:noFill/>
              </a:ln>
              <a:solidFill>
                <a:schemeClr val="tx1"/>
              </a:solidFill>
              <a:effectLst/>
              <a:uLnTx/>
              <a:uFillTx/>
              <a:latin typeface="+mn-lt"/>
              <a:ea typeface="Calibri"/>
              <a:cs typeface="Calibri"/>
            </a:endParaRPr>
          </a:p>
        </p:txBody>
      </p:sp>
      <p:sp>
        <p:nvSpPr>
          <p:cNvPr id="9" name="Title 5">
            <a:extLst>
              <a:ext uri="{FF2B5EF4-FFF2-40B4-BE49-F238E27FC236}">
                <a16:creationId xmlns:a16="http://schemas.microsoft.com/office/drawing/2014/main" id="{202B96A4-E002-361F-B792-2DE70E314250}"/>
              </a:ext>
            </a:extLst>
          </p:cNvPr>
          <p:cNvSpPr txBox="1">
            <a:spLocks/>
          </p:cNvSpPr>
          <p:nvPr/>
        </p:nvSpPr>
        <p:spPr>
          <a:xfrm>
            <a:off x="432000" y="2477596"/>
            <a:ext cx="8280000" cy="3693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400">
              <a:lnSpc>
                <a:spcPct val="100000"/>
              </a:lnSpc>
              <a:spcBef>
                <a:spcPts val="0"/>
              </a:spcBef>
              <a:spcAft>
                <a:spcPts val="200"/>
              </a:spcAft>
              <a:defRPr/>
            </a:pPr>
            <a:r>
              <a:rPr lang="en-AU" sz="2400" b="1">
                <a:latin typeface="+mn-lt"/>
                <a:ea typeface="+mn-ea"/>
                <a:cs typeface="+mn-cs"/>
              </a:rPr>
              <a:t>Sector Consultation Feedback on Draft Levy Settings</a:t>
            </a:r>
            <a:endParaRPr lang="en-AU" sz="2400" b="1">
              <a:latin typeface="+mn-lt"/>
              <a:ea typeface="Calibri"/>
              <a:cs typeface="Calibri"/>
            </a:endParaRPr>
          </a:p>
        </p:txBody>
      </p:sp>
      <p:sp>
        <p:nvSpPr>
          <p:cNvPr id="19" name="Rectangle 18">
            <a:extLst>
              <a:ext uri="{FF2B5EF4-FFF2-40B4-BE49-F238E27FC236}">
                <a16:creationId xmlns:a16="http://schemas.microsoft.com/office/drawing/2014/main" id="{F8047644-9F48-BFD6-A666-B2FE27AED53B}"/>
              </a:ext>
              <a:ext uri="{C183D7F6-B498-43B3-948B-1728B52AA6E4}">
                <adec:decorative xmlns:adec="http://schemas.microsoft.com/office/drawing/2017/decorative" val="1"/>
              </a:ext>
            </a:extLst>
          </p:cNvPr>
          <p:cNvSpPr/>
          <p:nvPr/>
        </p:nvSpPr>
        <p:spPr>
          <a:xfrm>
            <a:off x="0" y="3710150"/>
            <a:ext cx="9144000" cy="985887"/>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0" name="TextBox 9">
            <a:extLst>
              <a:ext uri="{FF2B5EF4-FFF2-40B4-BE49-F238E27FC236}">
                <a16:creationId xmlns:a16="http://schemas.microsoft.com/office/drawing/2014/main" id="{6FB213ED-7AEC-9735-A7CC-075FDAE14241}"/>
              </a:ext>
            </a:extLst>
          </p:cNvPr>
          <p:cNvSpPr txBox="1"/>
          <p:nvPr/>
        </p:nvSpPr>
        <p:spPr>
          <a:xfrm>
            <a:off x="378000" y="3807750"/>
            <a:ext cx="8347950" cy="610424"/>
          </a:xfrm>
          <a:prstGeom prst="rect">
            <a:avLst/>
          </a:prstGeom>
          <a:noFill/>
        </p:spPr>
        <p:txBody>
          <a:bodyPr wrap="square" lIns="0" tIns="0" rIns="0" bIns="0" rtlCol="0" anchor="t">
            <a:spAutoFit/>
          </a:bodyPr>
          <a:lstStyle/>
          <a:p>
            <a:pPr>
              <a:spcAft>
                <a:spcPts val="200"/>
              </a:spcAft>
            </a:pPr>
            <a:r>
              <a:rPr lang="en-AU" sz="2000" b="1">
                <a:solidFill>
                  <a:schemeClr val="bg1"/>
                </a:solidFill>
                <a:cs typeface="Calibri" panose="020F0502020204030204"/>
              </a:rPr>
              <a:t>Melinda Hatton</a:t>
            </a:r>
            <a:endParaRPr lang="en-AU" sz="2000">
              <a:solidFill>
                <a:schemeClr val="bg1"/>
              </a:solidFill>
              <a:ea typeface="Calibri"/>
              <a:cs typeface="Calibri" panose="020F0502020204030204"/>
            </a:endParaRPr>
          </a:p>
          <a:p>
            <a:pPr>
              <a:spcAft>
                <a:spcPts val="600"/>
              </a:spcAft>
            </a:pPr>
            <a:r>
              <a:rPr lang="en-AU" b="1">
                <a:solidFill>
                  <a:schemeClr val="bg1"/>
                </a:solidFill>
              </a:rPr>
              <a:t>TPS Director</a:t>
            </a:r>
            <a:endParaRPr lang="en-AU" b="1">
              <a:solidFill>
                <a:schemeClr val="bg1"/>
              </a:solidFill>
              <a:highlight>
                <a:srgbClr val="FFFF00"/>
              </a:highlight>
              <a:cs typeface="Calibri"/>
            </a:endParaRPr>
          </a:p>
        </p:txBody>
      </p:sp>
      <p:pic>
        <p:nvPicPr>
          <p:cNvPr id="20" name="Picture 19">
            <a:extLst>
              <a:ext uri="{FF2B5EF4-FFF2-40B4-BE49-F238E27FC236}">
                <a16:creationId xmlns:a16="http://schemas.microsoft.com/office/drawing/2014/main" id="{0BE3789A-DE03-E56D-04AA-580A01398A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2275" y="2834035"/>
            <a:ext cx="5731229" cy="1819042"/>
          </a:xfrm>
          <a:prstGeom prst="rect">
            <a:avLst/>
          </a:prstGeom>
        </p:spPr>
      </p:pic>
      <p:grpSp>
        <p:nvGrpSpPr>
          <p:cNvPr id="4" name="Group 3">
            <a:extLst>
              <a:ext uri="{FF2B5EF4-FFF2-40B4-BE49-F238E27FC236}">
                <a16:creationId xmlns:a16="http://schemas.microsoft.com/office/drawing/2014/main" id="{C253B3CE-BE18-6DC5-F07D-25E25D86694B}"/>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5" name="Rectangle 8">
              <a:extLst>
                <a:ext uri="{FF2B5EF4-FFF2-40B4-BE49-F238E27FC236}">
                  <a16:creationId xmlns:a16="http://schemas.microsoft.com/office/drawing/2014/main" id="{5D6C989B-A97D-1EAD-2A27-BCADD49CDA7B}"/>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6" name="Group 5">
              <a:extLst>
                <a:ext uri="{FF2B5EF4-FFF2-40B4-BE49-F238E27FC236}">
                  <a16:creationId xmlns:a16="http://schemas.microsoft.com/office/drawing/2014/main" id="{C3B47D37-1954-FEBD-2681-1820F6B08FE7}"/>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7" name="Oval 6">
                <a:extLst>
                  <a:ext uri="{FF2B5EF4-FFF2-40B4-BE49-F238E27FC236}">
                    <a16:creationId xmlns:a16="http://schemas.microsoft.com/office/drawing/2014/main" id="{ADD0E19D-6429-E127-7BA4-F2733DF5661C}"/>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7">
                <a:extLst>
                  <a:ext uri="{FF2B5EF4-FFF2-40B4-BE49-F238E27FC236}">
                    <a16:creationId xmlns:a16="http://schemas.microsoft.com/office/drawing/2014/main" id="{A9287A45-C816-EE4D-1BD7-C2763F87A67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413585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90B7BC-4704-EC7A-02F8-3BF7B23A1E78}"/>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Domestic Tuition Protection Levy Components</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graphicFrame>
        <p:nvGraphicFramePr>
          <p:cNvPr id="4" name="Table 4">
            <a:extLst>
              <a:ext uri="{FF2B5EF4-FFF2-40B4-BE49-F238E27FC236}">
                <a16:creationId xmlns:a16="http://schemas.microsoft.com/office/drawing/2014/main" id="{CDC3256E-DC00-4606-A83C-EAD1BDB9B5F5}"/>
              </a:ext>
            </a:extLst>
          </p:cNvPr>
          <p:cNvGraphicFramePr>
            <a:graphicFrameLocks noGrp="1"/>
          </p:cNvGraphicFramePr>
          <p:nvPr>
            <p:extLst>
              <p:ext uri="{D42A27DB-BD31-4B8C-83A1-F6EECF244321}">
                <p14:modId xmlns:p14="http://schemas.microsoft.com/office/powerpoint/2010/main" val="3764466815"/>
              </p:ext>
            </p:extLst>
          </p:nvPr>
        </p:nvGraphicFramePr>
        <p:xfrm>
          <a:off x="539551" y="1116000"/>
          <a:ext cx="8136906" cy="3464133"/>
        </p:xfrm>
        <a:graphic>
          <a:graphicData uri="http://schemas.openxmlformats.org/drawingml/2006/table">
            <a:tbl>
              <a:tblPr firstRow="1" bandRow="1">
                <a:tableStyleId>{5C22544A-7EE6-4342-B048-85BDC9FD1C3A}</a:tableStyleId>
              </a:tblPr>
              <a:tblGrid>
                <a:gridCol w="1567545">
                  <a:extLst>
                    <a:ext uri="{9D8B030D-6E8A-4147-A177-3AD203B41FA5}">
                      <a16:colId xmlns:a16="http://schemas.microsoft.com/office/drawing/2014/main" val="3210531022"/>
                    </a:ext>
                  </a:extLst>
                </a:gridCol>
                <a:gridCol w="2425147">
                  <a:extLst>
                    <a:ext uri="{9D8B030D-6E8A-4147-A177-3AD203B41FA5}">
                      <a16:colId xmlns:a16="http://schemas.microsoft.com/office/drawing/2014/main" val="3698033848"/>
                    </a:ext>
                  </a:extLst>
                </a:gridCol>
                <a:gridCol w="4144214">
                  <a:extLst>
                    <a:ext uri="{9D8B030D-6E8A-4147-A177-3AD203B41FA5}">
                      <a16:colId xmlns:a16="http://schemas.microsoft.com/office/drawing/2014/main" val="1227897729"/>
                    </a:ext>
                  </a:extLst>
                </a:gridCol>
              </a:tblGrid>
              <a:tr h="396000">
                <a:tc>
                  <a:txBody>
                    <a:bodyPr/>
                    <a:lstStyle/>
                    <a:p>
                      <a:pPr algn="l"/>
                      <a:r>
                        <a:rPr lang="en-AU" sz="1700"/>
                        <a:t>Component</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700"/>
                        <a:t>Key elements</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700"/>
                        <a:t>Purpose and authority</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169560607"/>
                  </a:ext>
                </a:extLst>
              </a:tr>
              <a:tr h="652450">
                <a:tc>
                  <a:txBody>
                    <a:bodyPr/>
                    <a:lstStyle/>
                    <a:p>
                      <a:pPr algn="ctr">
                        <a:spcBef>
                          <a:spcPts val="200"/>
                        </a:spcBef>
                        <a:spcAft>
                          <a:spcPts val="200"/>
                        </a:spcAft>
                      </a:pPr>
                      <a:r>
                        <a:rPr lang="en-AU" sz="1550" b="1"/>
                        <a:t>Administrative fee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0"/>
                        <a:t>Sum of a ‘per provider’ and ‘per student’ charge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252000" marR="0" lvl="0" indent="-252000" algn="l" defTabSz="6858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1550" b="0"/>
                        <a:t>Designed to cover administrative costs</a:t>
                      </a:r>
                    </a:p>
                    <a:p>
                      <a:pPr marL="252000" marR="0" lvl="0" indent="-252000" algn="l" defTabSz="6858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1550" b="0"/>
                        <a:t>Set by relevant Minister</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822365869"/>
                  </a:ext>
                </a:extLst>
              </a:tr>
              <a:tr h="1512498">
                <a:tc>
                  <a:txBody>
                    <a:bodyPr/>
                    <a:lstStyle/>
                    <a:p>
                      <a:pPr marL="0" marR="0" lvl="0" indent="0" algn="ctr" defTabSz="685800" rtl="0" eaLnBrk="1" fontAlgn="auto" latinLnBrk="0" hangingPunct="1">
                        <a:lnSpc>
                          <a:spcPct val="100000"/>
                        </a:lnSpc>
                        <a:spcBef>
                          <a:spcPts val="200"/>
                        </a:spcBef>
                        <a:spcAft>
                          <a:spcPts val="200"/>
                        </a:spcAft>
                        <a:buClrTx/>
                        <a:buSzTx/>
                        <a:buFontTx/>
                        <a:buNone/>
                        <a:tabLst/>
                        <a:defRPr/>
                      </a:pPr>
                      <a:r>
                        <a:rPr lang="en-AU" sz="1550" b="1"/>
                        <a:t>Risk rated premium</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0"/>
                        <a:t>Considers</a:t>
                      </a:r>
                      <a:r>
                        <a:rPr lang="en-AU" sz="1550" b="1"/>
                        <a:t> 3 risk factors:</a:t>
                      </a:r>
                    </a:p>
                    <a:p>
                      <a:pPr marL="252000" marR="0" lvl="0" indent="-252000" algn="l" defTabSz="685800" rtl="0" eaLnBrk="1" fontAlgn="auto" latinLnBrk="0" hangingPunct="1">
                        <a:lnSpc>
                          <a:spcPct val="100000"/>
                        </a:lnSpc>
                        <a:spcBef>
                          <a:spcPts val="200"/>
                        </a:spcBef>
                        <a:spcAft>
                          <a:spcPts val="200"/>
                        </a:spcAft>
                        <a:buClrTx/>
                        <a:buSzTx/>
                        <a:buFont typeface="+mj-lt"/>
                        <a:buAutoNum type="arabicPeriod"/>
                        <a:tabLst/>
                        <a:defRPr/>
                      </a:pPr>
                      <a:r>
                        <a:rPr lang="en-AU" sz="1550" b="0"/>
                        <a:t>Financial strength</a:t>
                      </a:r>
                    </a:p>
                    <a:p>
                      <a:pPr marL="252000" marR="0" lvl="0" indent="-252000" algn="l" defTabSz="685800" rtl="0" eaLnBrk="1" fontAlgn="auto" latinLnBrk="0" hangingPunct="1">
                        <a:lnSpc>
                          <a:spcPct val="100000"/>
                        </a:lnSpc>
                        <a:spcBef>
                          <a:spcPts val="200"/>
                        </a:spcBef>
                        <a:spcAft>
                          <a:spcPts val="200"/>
                        </a:spcAft>
                        <a:buClrTx/>
                        <a:buSzTx/>
                        <a:buFont typeface="+mj-lt"/>
                        <a:buAutoNum type="arabicPeriod"/>
                        <a:tabLst/>
                        <a:defRPr/>
                      </a:pPr>
                      <a:r>
                        <a:rPr lang="en-AU" sz="1550" b="0"/>
                        <a:t>Completion rate </a:t>
                      </a:r>
                    </a:p>
                    <a:p>
                      <a:pPr marL="252000" marR="0" lvl="0" indent="-252000" algn="l" defTabSz="685800" rtl="0" eaLnBrk="1" fontAlgn="auto" latinLnBrk="0" hangingPunct="1">
                        <a:lnSpc>
                          <a:spcPct val="100000"/>
                        </a:lnSpc>
                        <a:spcBef>
                          <a:spcPts val="200"/>
                        </a:spcBef>
                        <a:spcAft>
                          <a:spcPts val="200"/>
                        </a:spcAft>
                        <a:buClrTx/>
                        <a:buSzTx/>
                        <a:buFont typeface="+mj-lt"/>
                        <a:buAutoNum type="arabicPeriod"/>
                        <a:tabLst/>
                        <a:defRPr/>
                      </a:pPr>
                      <a:r>
                        <a:rPr lang="en-AU" sz="1550" b="0"/>
                        <a:t>Non-compliance history and registration renewal</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252000" marR="0" lvl="0" indent="-252000" algn="l" defTabSz="6858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1550" b="0"/>
                        <a:t>Intended to reflect risk of provider default</a:t>
                      </a:r>
                    </a:p>
                    <a:p>
                      <a:pPr marL="252000" marR="0" lvl="0" indent="-252000" algn="l" defTabSz="6858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1550" b="0"/>
                        <a:t>Financial reward for positive provider behaviour and risk management practices</a:t>
                      </a:r>
                    </a:p>
                    <a:p>
                      <a:pPr marL="252000" marR="0" lvl="0" indent="-252000" algn="l" defTabSz="6858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1550" b="0"/>
                        <a:t>Set by TPS Director with Board advice </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202525482"/>
                  </a:ext>
                </a:extLst>
              </a:tr>
              <a:tr h="903185">
                <a:tc>
                  <a:txBody>
                    <a:bodyPr/>
                    <a:lstStyle/>
                    <a:p>
                      <a:pPr marL="0" marR="0" lvl="0" indent="0" algn="ctr" defTabSz="685800" rtl="0" eaLnBrk="1" fontAlgn="auto" latinLnBrk="0" hangingPunct="1">
                        <a:lnSpc>
                          <a:spcPct val="100000"/>
                        </a:lnSpc>
                        <a:spcBef>
                          <a:spcPts val="200"/>
                        </a:spcBef>
                        <a:spcAft>
                          <a:spcPts val="200"/>
                        </a:spcAft>
                        <a:buClrTx/>
                        <a:buSzTx/>
                        <a:buFontTx/>
                        <a:buNone/>
                        <a:tabLst/>
                        <a:defRPr/>
                      </a:pPr>
                      <a:r>
                        <a:rPr lang="en-AU" sz="1550" b="1"/>
                        <a:t>Special tuition protection</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0"/>
                        <a:t>Percentage multiplied by total loan amounts or up-front payments received</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252000" marR="0" lvl="0" indent="-252000" algn="l" defTabSz="6858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1550" b="0" dirty="0"/>
                        <a:t>Builds Fund balances when below target range</a:t>
                      </a:r>
                    </a:p>
                    <a:p>
                      <a:pPr marL="252000" marR="0" lvl="0" indent="-252000" algn="l" defTabSz="6858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1550" b="0" dirty="0"/>
                        <a:t>Facilitates repayment of seed funding</a:t>
                      </a:r>
                    </a:p>
                    <a:p>
                      <a:pPr marL="252000" marR="0" lvl="0" indent="-252000" algn="l" defTabSz="6858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1550" b="0" dirty="0"/>
                        <a:t>Set by TPS Director with Board advice </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939883197"/>
                  </a:ext>
                </a:extLst>
              </a:tr>
            </a:tbl>
          </a:graphicData>
        </a:graphic>
      </p:graphicFrame>
      <p:grpSp>
        <p:nvGrpSpPr>
          <p:cNvPr id="3" name="Group 2">
            <a:extLst>
              <a:ext uri="{FF2B5EF4-FFF2-40B4-BE49-F238E27FC236}">
                <a16:creationId xmlns:a16="http://schemas.microsoft.com/office/drawing/2014/main" id="{06066372-4B41-4AC0-8537-3E55BDF513D1}"/>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8" name="Rectangle 8">
              <a:extLst>
                <a:ext uri="{FF2B5EF4-FFF2-40B4-BE49-F238E27FC236}">
                  <a16:creationId xmlns:a16="http://schemas.microsoft.com/office/drawing/2014/main" id="{2C2AB5B0-8552-6198-9D72-FB56F65337F5}"/>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C09E93D9-24E1-E097-7E3E-82BD21DD916B}"/>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BCEDF01D-9270-AD55-E42A-672EC8930CD5}"/>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F6E65829-248F-3B3B-AF8F-35124D9050E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2495697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F1D2D02F-180A-E5F6-7219-CD87336BD149}"/>
              </a:ext>
            </a:extLst>
          </p:cNvPr>
          <p:cNvSpPr txBox="1">
            <a:spLocks noGrp="1"/>
          </p:cNvSpPr>
          <p:nvPr>
            <p:ph type="title" idx="4294967295"/>
          </p:nvPr>
        </p:nvSpPr>
        <p:spPr>
          <a:xfrm>
            <a:off x="539552" y="504000"/>
            <a:ext cx="8064000" cy="43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Draft 2024 Domestic Tuition Protection Levy Settings</a:t>
            </a:r>
          </a:p>
        </p:txBody>
      </p:sp>
      <p:graphicFrame>
        <p:nvGraphicFramePr>
          <p:cNvPr id="2" name="Table 1">
            <a:extLst>
              <a:ext uri="{FF2B5EF4-FFF2-40B4-BE49-F238E27FC236}">
                <a16:creationId xmlns:a16="http://schemas.microsoft.com/office/drawing/2014/main" id="{5777E30D-B6A2-8E4B-3CDB-0F75F6B351C8}"/>
              </a:ext>
            </a:extLst>
          </p:cNvPr>
          <p:cNvGraphicFramePr>
            <a:graphicFrameLocks noGrp="1"/>
          </p:cNvGraphicFramePr>
          <p:nvPr>
            <p:extLst>
              <p:ext uri="{D42A27DB-BD31-4B8C-83A1-F6EECF244321}">
                <p14:modId xmlns:p14="http://schemas.microsoft.com/office/powerpoint/2010/main" val="1473383670"/>
              </p:ext>
            </p:extLst>
          </p:nvPr>
        </p:nvGraphicFramePr>
        <p:xfrm>
          <a:off x="360000" y="1116000"/>
          <a:ext cx="8424000" cy="2936580"/>
        </p:xfrm>
        <a:graphic>
          <a:graphicData uri="http://schemas.openxmlformats.org/drawingml/2006/table">
            <a:tbl>
              <a:tblPr firstRow="1" bandRow="1">
                <a:tableStyleId>{5C22544A-7EE6-4342-B048-85BDC9FD1C3A}</a:tableStyleId>
              </a:tblPr>
              <a:tblGrid>
                <a:gridCol w="892800">
                  <a:extLst>
                    <a:ext uri="{9D8B030D-6E8A-4147-A177-3AD203B41FA5}">
                      <a16:colId xmlns:a16="http://schemas.microsoft.com/office/drawing/2014/main" val="1295630361"/>
                    </a:ext>
                  </a:extLst>
                </a:gridCol>
                <a:gridCol w="2419200">
                  <a:extLst>
                    <a:ext uri="{9D8B030D-6E8A-4147-A177-3AD203B41FA5}">
                      <a16:colId xmlns:a16="http://schemas.microsoft.com/office/drawing/2014/main" val="3621932438"/>
                    </a:ext>
                  </a:extLst>
                </a:gridCol>
                <a:gridCol w="3204000">
                  <a:extLst>
                    <a:ext uri="{9D8B030D-6E8A-4147-A177-3AD203B41FA5}">
                      <a16:colId xmlns:a16="http://schemas.microsoft.com/office/drawing/2014/main" val="4046141962"/>
                    </a:ext>
                  </a:extLst>
                </a:gridCol>
                <a:gridCol w="1908000">
                  <a:extLst>
                    <a:ext uri="{9D8B030D-6E8A-4147-A177-3AD203B41FA5}">
                      <a16:colId xmlns:a16="http://schemas.microsoft.com/office/drawing/2014/main" val="3124004789"/>
                    </a:ext>
                  </a:extLst>
                </a:gridCol>
              </a:tblGrid>
              <a:tr h="592656">
                <a:tc>
                  <a:txBody>
                    <a:bodyPr/>
                    <a:lstStyle/>
                    <a:p>
                      <a:pPr algn="ctr"/>
                      <a:r>
                        <a:rPr lang="en-AU" sz="1700"/>
                        <a:t>Levy</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algn="ctr"/>
                      <a:r>
                        <a:rPr lang="en-AU" sz="1700"/>
                        <a:t>Administrative fee</a:t>
                      </a:r>
                      <a:r>
                        <a:rPr lang="en-AU" sz="1700" baseline="30000"/>
                        <a:t>*</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algn="ctr"/>
                      <a:r>
                        <a:rPr lang="en-AU" sz="1700"/>
                        <a:t>Risk rated premium</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algn="ctr"/>
                      <a:r>
                        <a:rPr lang="en-AU" sz="1700"/>
                        <a:t>Special tuition protection</a:t>
                      </a:r>
                      <a:br>
                        <a:rPr lang="en-AU" sz="1700"/>
                      </a:br>
                      <a:r>
                        <a:rPr lang="en-AU" sz="1450"/>
                        <a:t>(no change from 2023)</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350634405"/>
                  </a:ext>
                </a:extLst>
              </a:tr>
              <a:tr h="702000">
                <a:tc>
                  <a:txBody>
                    <a:bodyPr/>
                    <a:lstStyle/>
                    <a:p>
                      <a:pPr algn="ctr">
                        <a:lnSpc>
                          <a:spcPct val="110000"/>
                        </a:lnSpc>
                      </a:pPr>
                      <a:r>
                        <a:rPr lang="en-AU" sz="1550" b="1"/>
                        <a:t>VSL</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a:t>$119 </a:t>
                      </a:r>
                      <a:r>
                        <a:rPr lang="en-AU" sz="1550" b="0"/>
                        <a:t>per provider + </a:t>
                      </a:r>
                      <a:br>
                        <a:rPr lang="en-AU" sz="1550" b="0"/>
                      </a:br>
                      <a:r>
                        <a:rPr lang="en-AU" sz="1550" b="1"/>
                        <a:t>$10.01 </a:t>
                      </a:r>
                      <a:r>
                        <a:rPr lang="en-AU" sz="1550" b="0"/>
                        <a:t>per VSL student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a:t>$6 </a:t>
                      </a:r>
                      <a:r>
                        <a:rPr lang="en-AU" sz="1550" b="0"/>
                        <a:t>per VSL student +</a:t>
                      </a:r>
                    </a:p>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a:solidFill>
                            <a:schemeClr val="accent3"/>
                          </a:solidFill>
                        </a:rPr>
                        <a:t>0.13%</a:t>
                      </a:r>
                      <a:r>
                        <a:rPr lang="en-AU" sz="1550" b="0">
                          <a:solidFill>
                            <a:schemeClr val="accent3"/>
                          </a:solidFill>
                        </a:rPr>
                        <a:t> </a:t>
                      </a:r>
                      <a:r>
                        <a:rPr lang="en-AU" sz="1550" b="0"/>
                        <a:t>x total 2023 loan amounts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a:t>0.10% </a:t>
                      </a:r>
                      <a:r>
                        <a:rPr lang="en-AU" sz="1550" b="0"/>
                        <a:t>x total 2023 VSL loan amounts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4018029712"/>
                  </a:ext>
                </a:extLst>
              </a:tr>
              <a:tr h="702000">
                <a:tc>
                  <a:txBody>
                    <a:bodyPr/>
                    <a:lstStyle/>
                    <a:p>
                      <a:pPr marL="0" marR="0" lvl="0" indent="0" algn="ctr" defTabSz="685800" rtl="0" eaLnBrk="1" fontAlgn="auto" latinLnBrk="0" hangingPunct="1">
                        <a:lnSpc>
                          <a:spcPct val="110000"/>
                        </a:lnSpc>
                        <a:spcBef>
                          <a:spcPts val="0"/>
                        </a:spcBef>
                        <a:spcAft>
                          <a:spcPts val="0"/>
                        </a:spcAft>
                        <a:buClrTx/>
                        <a:buSzTx/>
                        <a:buFontTx/>
                        <a:buNone/>
                        <a:tabLst/>
                        <a:defRPr/>
                      </a:pPr>
                      <a:r>
                        <a:rPr lang="en-AU" sz="1550" b="1"/>
                        <a:t>HELP</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a:t>$119 </a:t>
                      </a:r>
                      <a:r>
                        <a:rPr lang="en-AU" sz="1550" b="0"/>
                        <a:t>per provider + </a:t>
                      </a:r>
                      <a:br>
                        <a:rPr lang="en-AU" sz="1550" b="0"/>
                      </a:br>
                      <a:r>
                        <a:rPr lang="en-AU" sz="1550" b="1"/>
                        <a:t>$10.01 </a:t>
                      </a:r>
                      <a:r>
                        <a:rPr lang="en-AU" sz="1550" b="0"/>
                        <a:t>per HELP student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a:t>$6 </a:t>
                      </a:r>
                      <a:r>
                        <a:rPr lang="en-AU" sz="1550" b="0"/>
                        <a:t>per HELP student +</a:t>
                      </a:r>
                    </a:p>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a:t>0.06% </a:t>
                      </a:r>
                      <a:r>
                        <a:rPr lang="en-AU" sz="1550" b="0"/>
                        <a:t>x total 2023 loan amounts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a:t>0.10% </a:t>
                      </a:r>
                      <a:r>
                        <a:rPr lang="en-AU" sz="1550" b="0"/>
                        <a:t>x total 2023 HELP loan amounts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578389284"/>
                  </a:ext>
                </a:extLst>
              </a:tr>
              <a:tr h="702000">
                <a:tc>
                  <a:txBody>
                    <a:bodyPr/>
                    <a:lstStyle/>
                    <a:p>
                      <a:pPr marL="0" marR="0" lvl="0" indent="0" algn="ctr" defTabSz="685800" rtl="0" eaLnBrk="1" fontAlgn="auto" latinLnBrk="0" hangingPunct="1">
                        <a:lnSpc>
                          <a:spcPct val="110000"/>
                        </a:lnSpc>
                        <a:spcBef>
                          <a:spcPts val="0"/>
                        </a:spcBef>
                        <a:spcAft>
                          <a:spcPts val="0"/>
                        </a:spcAft>
                        <a:buClrTx/>
                        <a:buSzTx/>
                        <a:buFontTx/>
                        <a:buNone/>
                        <a:tabLst/>
                        <a:defRPr/>
                      </a:pPr>
                      <a:r>
                        <a:rPr lang="en-AU" sz="1550" b="1"/>
                        <a:t>Up-front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a:t>$119 </a:t>
                      </a:r>
                      <a:r>
                        <a:rPr lang="en-AU" sz="1550" b="0"/>
                        <a:t>per provider +</a:t>
                      </a:r>
                      <a:br>
                        <a:rPr lang="en-AU" sz="1550" b="0"/>
                      </a:br>
                      <a:r>
                        <a:rPr lang="en-AU" sz="1550" b="1"/>
                        <a:t>$10.01 </a:t>
                      </a:r>
                      <a:r>
                        <a:rPr lang="en-AU" sz="1550" b="0"/>
                        <a:t>per up-front student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a:t>$2 </a:t>
                      </a:r>
                      <a:r>
                        <a:rPr lang="en-AU" sz="1550" b="0" kern="1200">
                          <a:solidFill>
                            <a:schemeClr val="dk1"/>
                          </a:solidFill>
                          <a:latin typeface="+mn-lt"/>
                          <a:ea typeface="+mn-ea"/>
                          <a:cs typeface="+mn-cs"/>
                        </a:rPr>
                        <a:t>per up-front </a:t>
                      </a:r>
                      <a:r>
                        <a:rPr lang="en-AU" sz="1550" b="0"/>
                        <a:t>fee-paying student +</a:t>
                      </a:r>
                    </a:p>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a:t>0.04% </a:t>
                      </a:r>
                      <a:r>
                        <a:rPr lang="en-AU" sz="1550" b="0"/>
                        <a:t>x total 2023 up-front payments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dirty="0"/>
                        <a:t>0.10% </a:t>
                      </a:r>
                      <a:r>
                        <a:rPr lang="en-AU" sz="1550" b="0" dirty="0"/>
                        <a:t>x total 2023 up-front payments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687255667"/>
                  </a:ext>
                </a:extLst>
              </a:tr>
            </a:tbl>
          </a:graphicData>
        </a:graphic>
      </p:graphicFrame>
      <p:sp>
        <p:nvSpPr>
          <p:cNvPr id="3" name="TextBox 2">
            <a:extLst>
              <a:ext uri="{FF2B5EF4-FFF2-40B4-BE49-F238E27FC236}">
                <a16:creationId xmlns:a16="http://schemas.microsoft.com/office/drawing/2014/main" id="{C1353826-6BE8-31CA-F3F1-101E57352315}"/>
              </a:ext>
            </a:extLst>
          </p:cNvPr>
          <p:cNvSpPr txBox="1"/>
          <p:nvPr/>
        </p:nvSpPr>
        <p:spPr>
          <a:xfrm>
            <a:off x="360000" y="4057277"/>
            <a:ext cx="8395200" cy="589905"/>
          </a:xfrm>
          <a:prstGeom prst="rect">
            <a:avLst/>
          </a:prstGeom>
          <a:noFill/>
        </p:spPr>
        <p:txBody>
          <a:bodyPr wrap="square" rtlCol="0">
            <a:spAutoFit/>
          </a:bodyPr>
          <a:lstStyle/>
          <a:p>
            <a:pPr>
              <a:spcAft>
                <a:spcPts val="400"/>
              </a:spcAft>
            </a:pPr>
            <a:r>
              <a:rPr lang="en-AU" sz="1450" b="1"/>
              <a:t>*</a:t>
            </a:r>
            <a:r>
              <a:rPr lang="en-AU" sz="1450"/>
              <a:t>Administrative fee figures quoted were applied for the 2023 levies and may be indexed to CPI for 2024</a:t>
            </a:r>
          </a:p>
          <a:p>
            <a:pPr>
              <a:spcAft>
                <a:spcPts val="400"/>
              </a:spcAft>
            </a:pPr>
            <a:r>
              <a:rPr lang="en-AU" sz="1450" b="1"/>
              <a:t>Note</a:t>
            </a:r>
            <a:r>
              <a:rPr lang="en-AU" sz="1450"/>
              <a:t>: 2024 levies will be calculated using student enrolment numbers and revenue for the 2023 calendar year</a:t>
            </a:r>
          </a:p>
        </p:txBody>
      </p:sp>
      <p:grpSp>
        <p:nvGrpSpPr>
          <p:cNvPr id="8" name="Group 7">
            <a:extLst>
              <a:ext uri="{FF2B5EF4-FFF2-40B4-BE49-F238E27FC236}">
                <a16:creationId xmlns:a16="http://schemas.microsoft.com/office/drawing/2014/main" id="{9F78A65F-BF9B-FD06-8E2D-E0049D18F4E2}"/>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9" name="Rectangle 8">
              <a:extLst>
                <a:ext uri="{FF2B5EF4-FFF2-40B4-BE49-F238E27FC236}">
                  <a16:creationId xmlns:a16="http://schemas.microsoft.com/office/drawing/2014/main" id="{6B80046F-2E3B-871A-5BBE-F8D679C0BD51}"/>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E8EABA4F-91ED-3EA3-14F2-AEDF26EC0115}"/>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1" name="Oval 10">
                <a:extLst>
                  <a:ext uri="{FF2B5EF4-FFF2-40B4-BE49-F238E27FC236}">
                    <a16:creationId xmlns:a16="http://schemas.microsoft.com/office/drawing/2014/main" id="{DDE8BCB5-0FE2-B756-EBD6-025A258C1371}"/>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C28FA4A0-7273-8FCE-807D-0DFBDF36868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1707642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2C3258F-4EDF-5DB8-4E70-2F5819ED3C8F}"/>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Changes for 2024 Domestic Levies</a:t>
            </a:r>
          </a:p>
        </p:txBody>
      </p:sp>
      <p:sp>
        <p:nvSpPr>
          <p:cNvPr id="9" name="Rectangle 8">
            <a:extLst>
              <a:ext uri="{FF2B5EF4-FFF2-40B4-BE49-F238E27FC236}">
                <a16:creationId xmlns:a16="http://schemas.microsoft.com/office/drawing/2014/main" id="{2CF5E4CA-1D26-E671-8211-23218CA00928}"/>
              </a:ext>
            </a:extLst>
          </p:cNvPr>
          <p:cNvSpPr/>
          <p:nvPr/>
        </p:nvSpPr>
        <p:spPr>
          <a:xfrm>
            <a:off x="539551" y="1116000"/>
            <a:ext cx="8064000" cy="3116238"/>
          </a:xfrm>
          <a:prstGeom prst="rect">
            <a:avLst/>
          </a:prstGeom>
        </p:spPr>
        <p:txBody>
          <a:bodyPr wrap="square" lIns="68580" tIns="34290" rIns="68580" bIns="34290" anchor="t">
            <a:spAutoFit/>
          </a:bodyPr>
          <a:lstStyle/>
          <a:p>
            <a:pPr>
              <a:spcAft>
                <a:spcPts val="1800"/>
              </a:spcAft>
            </a:pPr>
            <a:r>
              <a:rPr lang="en-AU" b="1">
                <a:cs typeface="Calibri"/>
              </a:rPr>
              <a:t>2 proposed changes</a:t>
            </a:r>
            <a:r>
              <a:rPr lang="en-AU">
                <a:cs typeface="Calibri"/>
              </a:rPr>
              <a:t> to the risk rated premium component levy settings:</a:t>
            </a:r>
          </a:p>
          <a:p>
            <a:pPr marL="540000" lvl="1" indent="-342900">
              <a:spcAft>
                <a:spcPts val="1800"/>
              </a:spcAft>
              <a:buFont typeface="+mj-lt"/>
              <a:buAutoNum type="arabicPeriod"/>
            </a:pPr>
            <a:r>
              <a:rPr lang="en-AU">
                <a:cs typeface="Calibri"/>
              </a:rPr>
              <a:t>VSL Levy: specified percentage reduced from 0.17% to 0.13%</a:t>
            </a:r>
          </a:p>
          <a:p>
            <a:pPr marL="540000" lvl="1" indent="-342900">
              <a:spcAft>
                <a:spcPts val="3600"/>
              </a:spcAft>
              <a:buFont typeface="+mj-lt"/>
              <a:buAutoNum type="arabicPeriod"/>
            </a:pPr>
            <a:r>
              <a:rPr lang="en-AU">
                <a:cs typeface="Calibri"/>
              </a:rPr>
              <a:t>All levies: net profit ratio removed from financial strength risk factor calculation</a:t>
            </a:r>
          </a:p>
          <a:p>
            <a:pPr indent="-116100">
              <a:spcAft>
                <a:spcPts val="1800"/>
              </a:spcAft>
            </a:pPr>
            <a:r>
              <a:rPr lang="en-AU" b="1">
                <a:cs typeface="Calibri"/>
              </a:rPr>
              <a:t>Levy collection date changes</a:t>
            </a:r>
            <a:r>
              <a:rPr lang="en-AU">
                <a:cs typeface="Calibri"/>
              </a:rPr>
              <a:t> for 2024:</a:t>
            </a:r>
          </a:p>
          <a:p>
            <a:pPr marL="540000" indent="-342000">
              <a:spcAft>
                <a:spcPts val="1800"/>
              </a:spcAft>
              <a:buFont typeface="Arial" panose="020B0604020202020204" pitchFamily="34" charset="0"/>
              <a:buChar char="•"/>
            </a:pPr>
            <a:r>
              <a:rPr lang="en-AU">
                <a:cs typeface="Calibri"/>
              </a:rPr>
              <a:t>VSL and HELP Levies collected in October/November</a:t>
            </a:r>
          </a:p>
          <a:p>
            <a:pPr marL="540000" indent="-342000">
              <a:spcAft>
                <a:spcPts val="1800"/>
              </a:spcAft>
              <a:buFont typeface="Arial" panose="020B0604020202020204" pitchFamily="34" charset="0"/>
              <a:buChar char="•"/>
            </a:pPr>
            <a:r>
              <a:rPr lang="en-AU">
                <a:cs typeface="Calibri"/>
              </a:rPr>
              <a:t>Up-front Levy collected in February/March the following year</a:t>
            </a:r>
          </a:p>
        </p:txBody>
      </p:sp>
      <p:grpSp>
        <p:nvGrpSpPr>
          <p:cNvPr id="4" name="Group 3">
            <a:extLst>
              <a:ext uri="{FF2B5EF4-FFF2-40B4-BE49-F238E27FC236}">
                <a16:creationId xmlns:a16="http://schemas.microsoft.com/office/drawing/2014/main" id="{0A6A2CB2-656E-68E1-E1CB-63E2F85F35C4}"/>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6" name="Rectangle 8">
              <a:extLst>
                <a:ext uri="{FF2B5EF4-FFF2-40B4-BE49-F238E27FC236}">
                  <a16:creationId xmlns:a16="http://schemas.microsoft.com/office/drawing/2014/main" id="{4C1CCF3D-DEF9-5F5A-B538-17AB8A1E6CC3}"/>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7" name="Group 6">
              <a:extLst>
                <a:ext uri="{FF2B5EF4-FFF2-40B4-BE49-F238E27FC236}">
                  <a16:creationId xmlns:a16="http://schemas.microsoft.com/office/drawing/2014/main" id="{6E569E39-6243-2CD4-1BCF-AD9864DEE68F}"/>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A1BC86DE-7405-CC2A-C6B5-688B3D5CECAD}"/>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EC7ED23A-CB9A-827B-DD5B-9424D676E18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grpSp>
        <p:nvGrpSpPr>
          <p:cNvPr id="11" name="Group 10">
            <a:extLst>
              <a:ext uri="{FF2B5EF4-FFF2-40B4-BE49-F238E27FC236}">
                <a16:creationId xmlns:a16="http://schemas.microsoft.com/office/drawing/2014/main" id="{635BCE98-624B-CFC6-84CF-605207D71012}"/>
              </a:ext>
              <a:ext uri="{C183D7F6-B498-43B3-948B-1728B52AA6E4}">
                <adec:decorative xmlns:adec="http://schemas.microsoft.com/office/drawing/2017/decorative" val="1"/>
              </a:ext>
            </a:extLst>
          </p:cNvPr>
          <p:cNvGrpSpPr/>
          <p:nvPr/>
        </p:nvGrpSpPr>
        <p:grpSpPr>
          <a:xfrm>
            <a:off x="7325905" y="3362104"/>
            <a:ext cx="1440095" cy="1440000"/>
            <a:chOff x="7325905" y="3362104"/>
            <a:chExt cx="1440095" cy="1440000"/>
          </a:xfrm>
        </p:grpSpPr>
        <p:sp>
          <p:nvSpPr>
            <p:cNvPr id="14" name="Oval 13">
              <a:extLst>
                <a:ext uri="{FF2B5EF4-FFF2-40B4-BE49-F238E27FC236}">
                  <a16:creationId xmlns:a16="http://schemas.microsoft.com/office/drawing/2014/main" id="{17D7B4C6-9A31-426F-17E0-752E35C08705}"/>
                </a:ext>
              </a:extLst>
            </p:cNvPr>
            <p:cNvSpPr>
              <a:spLocks noChangeAspect="1"/>
            </p:cNvSpPr>
            <p:nvPr/>
          </p:nvSpPr>
          <p:spPr>
            <a:xfrm>
              <a:off x="7325905" y="3362104"/>
              <a:ext cx="1440095" cy="1440000"/>
            </a:xfrm>
            <a:prstGeom prst="ellipse">
              <a:avLst/>
            </a:prstGeom>
            <a:solidFill>
              <a:schemeClr val="accent6"/>
            </a:solidFill>
            <a:ln w="317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Oval 14">
              <a:extLst>
                <a:ext uri="{FF2B5EF4-FFF2-40B4-BE49-F238E27FC236}">
                  <a16:creationId xmlns:a16="http://schemas.microsoft.com/office/drawing/2014/main" id="{673F6CEB-52C2-5DE5-6135-B7389BE9C153}"/>
                </a:ext>
              </a:extLst>
            </p:cNvPr>
            <p:cNvSpPr>
              <a:spLocks noChangeAspect="1"/>
            </p:cNvSpPr>
            <p:nvPr/>
          </p:nvSpPr>
          <p:spPr>
            <a:xfrm>
              <a:off x="7415909" y="3449926"/>
              <a:ext cx="1260085" cy="1260000"/>
            </a:xfrm>
            <a:prstGeom prst="ellipse">
              <a:avLst/>
            </a:prstGeom>
            <a:noFill/>
            <a:ln w="158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5" descr="Presentation with checklist outline">
              <a:extLst>
                <a:ext uri="{FF2B5EF4-FFF2-40B4-BE49-F238E27FC236}">
                  <a16:creationId xmlns:a16="http://schemas.microsoft.com/office/drawing/2014/main" id="{374C8012-72B8-F0F1-F256-E50DB840E2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05951" y="3565093"/>
              <a:ext cx="1080000" cy="1080000"/>
            </a:xfrm>
            <a:prstGeom prst="rect">
              <a:avLst/>
            </a:prstGeom>
          </p:spPr>
        </p:pic>
      </p:grpSp>
    </p:spTree>
    <p:extLst>
      <p:ext uri="{BB962C8B-B14F-4D97-AF65-F5344CB8AC3E}">
        <p14:creationId xmlns:p14="http://schemas.microsoft.com/office/powerpoint/2010/main" val="411275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ECAD3C-81DB-2031-0D7F-6868725900E4}"/>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Risk Rated Premium Component: Risk Factors</a:t>
            </a:r>
            <a:endParaRPr kumimoji="0" lang="en-AU" sz="16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grpSp>
        <p:nvGrpSpPr>
          <p:cNvPr id="4" name="Group 3">
            <a:extLst>
              <a:ext uri="{FF2B5EF4-FFF2-40B4-BE49-F238E27FC236}">
                <a16:creationId xmlns:a16="http://schemas.microsoft.com/office/drawing/2014/main" id="{ACDB1B4B-DB6D-C7E1-969E-1CFC20B2605B}"/>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6" name="Rectangle 8">
              <a:extLst>
                <a:ext uri="{FF2B5EF4-FFF2-40B4-BE49-F238E27FC236}">
                  <a16:creationId xmlns:a16="http://schemas.microsoft.com/office/drawing/2014/main" id="{2A481C9F-1F58-25CA-9D95-92A946E5A4D2}"/>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7" name="Group 6">
              <a:extLst>
                <a:ext uri="{FF2B5EF4-FFF2-40B4-BE49-F238E27FC236}">
                  <a16:creationId xmlns:a16="http://schemas.microsoft.com/office/drawing/2014/main" id="{E5B242D0-5AAF-4720-6969-279AE897259D}"/>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DF89BFE4-BBD1-C2A7-B24E-A7253CD0739B}"/>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1FA696C1-D03E-60FE-E659-74A27987C05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graphicFrame>
        <p:nvGraphicFramePr>
          <p:cNvPr id="10" name="Table 9">
            <a:extLst>
              <a:ext uri="{FF2B5EF4-FFF2-40B4-BE49-F238E27FC236}">
                <a16:creationId xmlns:a16="http://schemas.microsoft.com/office/drawing/2014/main" id="{D0C80B4B-C732-58FE-A16F-1A97FB1028C0}"/>
              </a:ext>
            </a:extLst>
          </p:cNvPr>
          <p:cNvGraphicFramePr>
            <a:graphicFrameLocks noGrp="1"/>
          </p:cNvGraphicFramePr>
          <p:nvPr>
            <p:extLst>
              <p:ext uri="{D42A27DB-BD31-4B8C-83A1-F6EECF244321}">
                <p14:modId xmlns:p14="http://schemas.microsoft.com/office/powerpoint/2010/main" val="4039534974"/>
              </p:ext>
            </p:extLst>
          </p:nvPr>
        </p:nvGraphicFramePr>
        <p:xfrm>
          <a:off x="539551" y="3492000"/>
          <a:ext cx="8064000" cy="1152000"/>
        </p:xfrm>
        <a:graphic>
          <a:graphicData uri="http://schemas.openxmlformats.org/drawingml/2006/table">
            <a:tbl>
              <a:tblPr firstRow="1" bandRow="1">
                <a:tableStyleId>{5C22544A-7EE6-4342-B048-85BDC9FD1C3A}</a:tableStyleId>
              </a:tblPr>
              <a:tblGrid>
                <a:gridCol w="2530820">
                  <a:extLst>
                    <a:ext uri="{9D8B030D-6E8A-4147-A177-3AD203B41FA5}">
                      <a16:colId xmlns:a16="http://schemas.microsoft.com/office/drawing/2014/main" val="2392229984"/>
                    </a:ext>
                  </a:extLst>
                </a:gridCol>
                <a:gridCol w="5533180">
                  <a:extLst>
                    <a:ext uri="{9D8B030D-6E8A-4147-A177-3AD203B41FA5}">
                      <a16:colId xmlns:a16="http://schemas.microsoft.com/office/drawing/2014/main" val="712106699"/>
                    </a:ext>
                  </a:extLst>
                </a:gridCol>
              </a:tblGrid>
              <a:tr h="1152000">
                <a:tc>
                  <a:txBody>
                    <a:bodyPr/>
                    <a:lstStyle/>
                    <a:p>
                      <a:pPr>
                        <a:spcAft>
                          <a:spcPts val="600"/>
                        </a:spcAft>
                      </a:pPr>
                      <a:r>
                        <a:rPr lang="en-AU" sz="1850"/>
                        <a:t>Risk Factor 3</a:t>
                      </a:r>
                    </a:p>
                    <a:p>
                      <a:r>
                        <a:rPr lang="en-AU" sz="1750"/>
                        <a:t>Non-Compliance History and Registration Renewal</a:t>
                      </a:r>
                    </a:p>
                  </a:txBody>
                  <a:tcPr>
                    <a:lnL w="12700" cmpd="sng">
                      <a:noFill/>
                    </a:lnL>
                    <a:lnR w="12700" cmpd="sng">
                      <a:noFill/>
                    </a:lnR>
                    <a:lnT w="28575" cap="flat" cmpd="sng" algn="ctr">
                      <a:solidFill>
                        <a:schemeClr val="accent3">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lumMod val="75000"/>
                      </a:schemeClr>
                    </a:solidFill>
                  </a:tcPr>
                </a:tc>
                <a:tc>
                  <a:txBody>
                    <a:bodyPr/>
                    <a:lstStyle/>
                    <a:p>
                      <a:pPr marL="0" indent="0">
                        <a:spcAft>
                          <a:spcPts val="600"/>
                        </a:spcAft>
                        <a:buFont typeface="Arial" panose="020B0604020202020204" pitchFamily="34" charset="0"/>
                        <a:buNone/>
                      </a:pPr>
                      <a:endParaRPr lang="en-US" altLang="zh-CN" sz="1700" b="0" kern="0" dirty="0">
                        <a:solidFill>
                          <a:schemeClr val="tx1"/>
                        </a:solidFill>
                        <a:ea typeface="宋体"/>
                        <a:cs typeface="Arial"/>
                        <a:sym typeface="Calibri" pitchFamily="34" charset="0"/>
                      </a:endParaRPr>
                    </a:p>
                  </a:txBody>
                  <a:tcPr>
                    <a:lnL w="12700" cmpd="sng">
                      <a:noFill/>
                    </a:lnL>
                    <a:lnR w="12700" cmpd="sng">
                      <a:noFill/>
                    </a:lnR>
                    <a:lnT w="28575" cap="flat" cmpd="sng" algn="ctr">
                      <a:solidFill>
                        <a:schemeClr val="accent3">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11" name="Table 10">
            <a:extLst>
              <a:ext uri="{FF2B5EF4-FFF2-40B4-BE49-F238E27FC236}">
                <a16:creationId xmlns:a16="http://schemas.microsoft.com/office/drawing/2014/main" id="{F7C38893-DA3F-887E-0D22-708FFF2997E9}"/>
              </a:ext>
            </a:extLst>
          </p:cNvPr>
          <p:cNvGraphicFramePr>
            <a:graphicFrameLocks noGrp="1"/>
          </p:cNvGraphicFramePr>
          <p:nvPr>
            <p:extLst>
              <p:ext uri="{D42A27DB-BD31-4B8C-83A1-F6EECF244321}">
                <p14:modId xmlns:p14="http://schemas.microsoft.com/office/powerpoint/2010/main" val="1060529445"/>
              </p:ext>
            </p:extLst>
          </p:nvPr>
        </p:nvGraphicFramePr>
        <p:xfrm>
          <a:off x="540000" y="2304000"/>
          <a:ext cx="8064000" cy="1152000"/>
        </p:xfrm>
        <a:graphic>
          <a:graphicData uri="http://schemas.openxmlformats.org/drawingml/2006/table">
            <a:tbl>
              <a:tblPr firstRow="1" bandRow="1">
                <a:tableStyleId>{5C22544A-7EE6-4342-B048-85BDC9FD1C3A}</a:tableStyleId>
              </a:tblPr>
              <a:tblGrid>
                <a:gridCol w="2530820">
                  <a:extLst>
                    <a:ext uri="{9D8B030D-6E8A-4147-A177-3AD203B41FA5}">
                      <a16:colId xmlns:a16="http://schemas.microsoft.com/office/drawing/2014/main" val="2392229984"/>
                    </a:ext>
                  </a:extLst>
                </a:gridCol>
                <a:gridCol w="5533180">
                  <a:extLst>
                    <a:ext uri="{9D8B030D-6E8A-4147-A177-3AD203B41FA5}">
                      <a16:colId xmlns:a16="http://schemas.microsoft.com/office/drawing/2014/main" val="712106699"/>
                    </a:ext>
                  </a:extLst>
                </a:gridCol>
              </a:tblGrid>
              <a:tr h="1152000">
                <a:tc>
                  <a:txBody>
                    <a:bodyPr/>
                    <a:lstStyle/>
                    <a:p>
                      <a:pPr>
                        <a:spcAft>
                          <a:spcPts val="600"/>
                        </a:spcAft>
                      </a:pPr>
                      <a:r>
                        <a:rPr lang="en-AU" sz="1850" dirty="0"/>
                        <a:t>Risk Factor 2</a:t>
                      </a:r>
                    </a:p>
                    <a:p>
                      <a:r>
                        <a:rPr lang="en-AU" sz="1800" dirty="0"/>
                        <a:t>Unit Completion Rate</a:t>
                      </a:r>
                    </a:p>
                  </a:txBody>
                  <a:tcPr>
                    <a:lnL w="12700" cmpd="sng">
                      <a:noFill/>
                    </a:lnL>
                    <a:lnR w="12700" cmpd="sng">
                      <a:noFill/>
                    </a:lnR>
                    <a:lnT w="28575" cap="flat" cmpd="sng" algn="ctr">
                      <a:solidFill>
                        <a:srgbClr val="BD8E0B"/>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B98B0B"/>
                    </a:solidFill>
                  </a:tcPr>
                </a:tc>
                <a:tc>
                  <a:txBody>
                    <a:bodyPr/>
                    <a:lstStyle/>
                    <a:p>
                      <a:pPr marL="0" indent="0">
                        <a:spcAft>
                          <a:spcPts val="600"/>
                        </a:spcAft>
                        <a:buFont typeface="Arial" panose="020B0604020202020204" pitchFamily="34" charset="0"/>
                        <a:buNone/>
                      </a:pPr>
                      <a:endParaRPr lang="en-US" altLang="zh-CN" sz="1700" b="0" kern="0" dirty="0">
                        <a:solidFill>
                          <a:schemeClr val="tx1"/>
                        </a:solidFill>
                        <a:ea typeface="宋体"/>
                        <a:cs typeface="Arial"/>
                        <a:sym typeface="Calibri" pitchFamily="34" charset="0"/>
                      </a:endParaRPr>
                    </a:p>
                  </a:txBody>
                  <a:tcPr>
                    <a:lnL w="12700" cmpd="sng">
                      <a:noFill/>
                    </a:lnL>
                    <a:lnR w="12700" cmpd="sng">
                      <a:noFill/>
                    </a:lnR>
                    <a:lnT w="28575" cap="flat" cmpd="sng" algn="ctr">
                      <a:solidFill>
                        <a:srgbClr val="BD8E0B"/>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14" name="Table 13">
            <a:extLst>
              <a:ext uri="{FF2B5EF4-FFF2-40B4-BE49-F238E27FC236}">
                <a16:creationId xmlns:a16="http://schemas.microsoft.com/office/drawing/2014/main" id="{5C46445E-B974-7B11-CD61-895618548DF2}"/>
              </a:ext>
            </a:extLst>
          </p:cNvPr>
          <p:cNvGraphicFramePr>
            <a:graphicFrameLocks noGrp="1"/>
          </p:cNvGraphicFramePr>
          <p:nvPr>
            <p:extLst>
              <p:ext uri="{D42A27DB-BD31-4B8C-83A1-F6EECF244321}">
                <p14:modId xmlns:p14="http://schemas.microsoft.com/office/powerpoint/2010/main" val="3156591086"/>
              </p:ext>
            </p:extLst>
          </p:nvPr>
        </p:nvGraphicFramePr>
        <p:xfrm>
          <a:off x="539551" y="1116000"/>
          <a:ext cx="8064000" cy="1152000"/>
        </p:xfrm>
        <a:graphic>
          <a:graphicData uri="http://schemas.openxmlformats.org/drawingml/2006/table">
            <a:tbl>
              <a:tblPr firstRow="1" bandRow="1">
                <a:tableStyleId>{5C22544A-7EE6-4342-B048-85BDC9FD1C3A}</a:tableStyleId>
              </a:tblPr>
              <a:tblGrid>
                <a:gridCol w="2530820">
                  <a:extLst>
                    <a:ext uri="{9D8B030D-6E8A-4147-A177-3AD203B41FA5}">
                      <a16:colId xmlns:a16="http://schemas.microsoft.com/office/drawing/2014/main" val="2392229984"/>
                    </a:ext>
                  </a:extLst>
                </a:gridCol>
                <a:gridCol w="5533180">
                  <a:extLst>
                    <a:ext uri="{9D8B030D-6E8A-4147-A177-3AD203B41FA5}">
                      <a16:colId xmlns:a16="http://schemas.microsoft.com/office/drawing/2014/main" val="712106699"/>
                    </a:ext>
                  </a:extLst>
                </a:gridCol>
              </a:tblGrid>
              <a:tr h="1152000">
                <a:tc>
                  <a:txBody>
                    <a:bodyPr/>
                    <a:lstStyle/>
                    <a:p>
                      <a:pPr>
                        <a:spcAft>
                          <a:spcPts val="600"/>
                        </a:spcAft>
                      </a:pPr>
                      <a:r>
                        <a:rPr lang="en-AU" sz="1850"/>
                        <a:t>Risk Factor 1</a:t>
                      </a:r>
                    </a:p>
                    <a:p>
                      <a:r>
                        <a:rPr lang="en-AU" sz="1800"/>
                        <a:t>Financial Strength</a:t>
                      </a:r>
                    </a:p>
                  </a:txBody>
                  <a:tcPr>
                    <a:lnL w="12700" cmpd="sng">
                      <a:noFill/>
                    </a:lnL>
                    <a:lnR w="12700" cmpd="sng">
                      <a:noFill/>
                    </a:lnR>
                    <a:lnT w="28575" cap="flat" cmpd="sng" algn="ctr">
                      <a:solidFill>
                        <a:srgbClr val="520AA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520AA2"/>
                    </a:solidFill>
                  </a:tcPr>
                </a:tc>
                <a:tc>
                  <a:txBody>
                    <a:bodyPr/>
                    <a:lstStyle/>
                    <a:p>
                      <a:pPr marL="0" indent="0">
                        <a:spcAft>
                          <a:spcPts val="600"/>
                        </a:spcAft>
                        <a:buFont typeface="Arial" panose="020B0604020202020204" pitchFamily="34" charset="0"/>
                        <a:buNone/>
                      </a:pPr>
                      <a:endParaRPr lang="en-US" altLang="zh-CN" sz="1700" b="0" kern="0" dirty="0">
                        <a:solidFill>
                          <a:schemeClr val="tx1"/>
                        </a:solidFill>
                        <a:ea typeface="宋体"/>
                        <a:cs typeface="Arial"/>
                        <a:sym typeface="Calibri" pitchFamily="34" charset="0"/>
                      </a:endParaRPr>
                    </a:p>
                  </a:txBody>
                  <a:tcPr>
                    <a:lnL w="12700" cmpd="sng">
                      <a:noFill/>
                    </a:lnL>
                    <a:lnR w="12700" cmpd="sng">
                      <a:noFill/>
                    </a:lnR>
                    <a:lnT w="28575" cap="flat" cmpd="sng" algn="ctr">
                      <a:solidFill>
                        <a:srgbClr val="520AA2"/>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sp>
        <p:nvSpPr>
          <p:cNvPr id="15" name="Rectangle 14">
            <a:extLst>
              <a:ext uri="{FF2B5EF4-FFF2-40B4-BE49-F238E27FC236}">
                <a16:creationId xmlns:a16="http://schemas.microsoft.com/office/drawing/2014/main" id="{C5CD5DAE-02D0-9644-2E7D-7A57B094BD1D}"/>
              </a:ext>
            </a:extLst>
          </p:cNvPr>
          <p:cNvSpPr/>
          <p:nvPr/>
        </p:nvSpPr>
        <p:spPr>
          <a:xfrm>
            <a:off x="3070371" y="1116000"/>
            <a:ext cx="5533180" cy="1007968"/>
          </a:xfrm>
          <a:prstGeom prst="rect">
            <a:avLst/>
          </a:prstGeom>
        </p:spPr>
        <p:txBody>
          <a:bodyPr wrap="square" lIns="68580" tIns="34290" rIns="68580" bIns="34290" anchor="t">
            <a:spAutoFit/>
          </a:bodyPr>
          <a:lstStyle/>
          <a:p>
            <a:pPr>
              <a:spcAft>
                <a:spcPts val="600"/>
              </a:spcAft>
            </a:pPr>
            <a:r>
              <a:rPr lang="en-AU" altLang="zh-CN" sz="1700" kern="0" dirty="0">
                <a:cs typeface="Arial"/>
                <a:sym typeface="Calibri" pitchFamily="34" charset="0"/>
              </a:rPr>
              <a:t>Based on 2 ratios: return on assets and debt to equity</a:t>
            </a:r>
          </a:p>
          <a:p>
            <a:pPr>
              <a:spcAft>
                <a:spcPts val="600"/>
              </a:spcAft>
            </a:pPr>
            <a:r>
              <a:rPr lang="en-US" altLang="zh-CN" sz="1700" b="1" kern="0" dirty="0">
                <a:solidFill>
                  <a:srgbClr val="520AA2"/>
                </a:solidFill>
                <a:ea typeface="宋体"/>
                <a:cs typeface="Arial"/>
                <a:sym typeface="Calibri" pitchFamily="34" charset="0"/>
              </a:rPr>
              <a:t>Note</a:t>
            </a:r>
            <a:r>
              <a:rPr lang="en-US" altLang="zh-CN" sz="1700" kern="0" dirty="0">
                <a:ea typeface="宋体"/>
                <a:cs typeface="Arial"/>
                <a:sym typeface="Calibri" pitchFamily="34" charset="0"/>
              </a:rPr>
              <a:t>: One change to the 2024 financial strength calculation</a:t>
            </a:r>
            <a:endParaRPr lang="en-AU" altLang="zh-CN" sz="1700" kern="0" dirty="0">
              <a:cs typeface="Arial"/>
              <a:sym typeface="Calibri" pitchFamily="34" charset="0"/>
            </a:endParaRPr>
          </a:p>
          <a:p>
            <a:pPr>
              <a:spcAft>
                <a:spcPts val="600"/>
              </a:spcAft>
            </a:pPr>
            <a:r>
              <a:rPr lang="en-AU" altLang="zh-CN" sz="1700" kern="0" dirty="0">
                <a:cs typeface="Arial"/>
                <a:sym typeface="Calibri" pitchFamily="34" charset="0"/>
              </a:rPr>
              <a:t>Calculations use</a:t>
            </a:r>
            <a:r>
              <a:rPr lang="en-US" altLang="zh-CN" sz="1700" kern="0" dirty="0">
                <a:ea typeface="宋体"/>
                <a:cs typeface="Arial"/>
                <a:sym typeface="Calibri" pitchFamily="34" charset="0"/>
              </a:rPr>
              <a:t> providers’ most recent financial data</a:t>
            </a:r>
          </a:p>
        </p:txBody>
      </p:sp>
      <p:sp>
        <p:nvSpPr>
          <p:cNvPr id="17" name="Rectangle 16">
            <a:extLst>
              <a:ext uri="{FF2B5EF4-FFF2-40B4-BE49-F238E27FC236}">
                <a16:creationId xmlns:a16="http://schemas.microsoft.com/office/drawing/2014/main" id="{DD13B1F7-C932-81CF-7F2A-1DF7E5C4CD40}"/>
              </a:ext>
            </a:extLst>
          </p:cNvPr>
          <p:cNvSpPr/>
          <p:nvPr/>
        </p:nvSpPr>
        <p:spPr>
          <a:xfrm>
            <a:off x="3070800" y="2304000"/>
            <a:ext cx="5533180" cy="338554"/>
          </a:xfrm>
          <a:prstGeom prst="rect">
            <a:avLst/>
          </a:prstGeom>
        </p:spPr>
        <p:txBody>
          <a:bodyPr wrap="square" lIns="68580" tIns="34290" rIns="68580" bIns="34290" anchor="t">
            <a:spAutoFit/>
          </a:bodyPr>
          <a:lstStyle/>
          <a:p>
            <a:pPr>
              <a:spcAft>
                <a:spcPts val="2000"/>
              </a:spcAft>
            </a:pPr>
            <a:r>
              <a:rPr lang="en-US" altLang="zh-CN" sz="1700" kern="0">
                <a:ea typeface="宋体"/>
                <a:cs typeface="Arial"/>
                <a:sym typeface="Calibri" pitchFamily="34" charset="0"/>
              </a:rPr>
              <a:t>Based on the </a:t>
            </a:r>
            <a:r>
              <a:rPr lang="en-US" altLang="zh-CN" sz="1700" u="sng" kern="0">
                <a:ea typeface="宋体"/>
                <a:cs typeface="Arial"/>
                <a:sym typeface="Calibri" pitchFamily="34" charset="0"/>
              </a:rPr>
              <a:t>unit</a:t>
            </a:r>
            <a:r>
              <a:rPr lang="en-US" altLang="zh-CN" sz="1700" kern="0">
                <a:ea typeface="宋体"/>
                <a:cs typeface="Arial"/>
                <a:sym typeface="Calibri" pitchFamily="34" charset="0"/>
              </a:rPr>
              <a:t> completion rate of students</a:t>
            </a:r>
            <a:endParaRPr lang="en-US" altLang="zh-CN" sz="1700" kern="0">
              <a:highlight>
                <a:srgbClr val="FFFF00"/>
              </a:highlight>
              <a:cs typeface="Arial" panose="020B0604020202020204" pitchFamily="34" charset="0"/>
            </a:endParaRPr>
          </a:p>
        </p:txBody>
      </p:sp>
      <p:sp>
        <p:nvSpPr>
          <p:cNvPr id="18" name="Rectangle 17">
            <a:extLst>
              <a:ext uri="{FF2B5EF4-FFF2-40B4-BE49-F238E27FC236}">
                <a16:creationId xmlns:a16="http://schemas.microsoft.com/office/drawing/2014/main" id="{36E27241-9AD9-49DB-9C70-23C2EF2FA0DD}"/>
              </a:ext>
            </a:extLst>
          </p:cNvPr>
          <p:cNvSpPr/>
          <p:nvPr/>
        </p:nvSpPr>
        <p:spPr>
          <a:xfrm>
            <a:off x="3070800" y="3492000"/>
            <a:ext cx="5533180" cy="1223412"/>
          </a:xfrm>
          <a:prstGeom prst="rect">
            <a:avLst/>
          </a:prstGeom>
        </p:spPr>
        <p:txBody>
          <a:bodyPr wrap="square" lIns="68580" tIns="34290" rIns="68580" bIns="34290" anchor="t">
            <a:spAutoFit/>
          </a:bodyPr>
          <a:lstStyle/>
          <a:p>
            <a:pPr>
              <a:spcAft>
                <a:spcPts val="600"/>
              </a:spcAft>
            </a:pPr>
            <a:r>
              <a:rPr lang="en-US" altLang="zh-CN" sz="1700" kern="0" dirty="0">
                <a:ea typeface="宋体"/>
                <a:cs typeface="Arial"/>
                <a:sym typeface="Calibri" pitchFamily="34" charset="0"/>
              </a:rPr>
              <a:t>Late payment history of the relevant tuition protection levy and annual registration provider charges; and</a:t>
            </a:r>
          </a:p>
          <a:p>
            <a:pPr>
              <a:spcAft>
                <a:spcPts val="600"/>
              </a:spcAft>
            </a:pPr>
            <a:r>
              <a:rPr lang="en-US" altLang="zh-CN" sz="1700" kern="0" dirty="0">
                <a:ea typeface="宋体"/>
                <a:cs typeface="Arial"/>
                <a:sym typeface="Calibri" pitchFamily="34" charset="0"/>
              </a:rPr>
              <a:t>If a provider’s registration was renewed for a period less than the maximum allowable </a:t>
            </a:r>
            <a:r>
              <a:rPr lang="en-US" altLang="zh-CN" sz="1700" u="sng" kern="0" dirty="0">
                <a:ea typeface="宋体"/>
                <a:cs typeface="Arial"/>
                <a:sym typeface="Calibri" pitchFamily="34" charset="0"/>
              </a:rPr>
              <a:t>for risk management reasons</a:t>
            </a:r>
          </a:p>
        </p:txBody>
      </p:sp>
    </p:spTree>
    <p:extLst>
      <p:ext uri="{BB962C8B-B14F-4D97-AF65-F5344CB8AC3E}">
        <p14:creationId xmlns:p14="http://schemas.microsoft.com/office/powerpoint/2010/main" val="276596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Financial Strength</a:t>
            </a:r>
          </a:p>
        </p:txBody>
      </p:sp>
      <p:sp>
        <p:nvSpPr>
          <p:cNvPr id="6" name="TextBox 5">
            <a:extLst>
              <a:ext uri="{FF2B5EF4-FFF2-40B4-BE49-F238E27FC236}">
                <a16:creationId xmlns:a16="http://schemas.microsoft.com/office/drawing/2014/main" id="{0CAD1359-BAD7-7547-F83E-65E3C0CF7E8A}"/>
              </a:ext>
            </a:extLst>
          </p:cNvPr>
          <p:cNvSpPr txBox="1"/>
          <p:nvPr/>
        </p:nvSpPr>
        <p:spPr>
          <a:xfrm>
            <a:off x="539550" y="3715243"/>
            <a:ext cx="8064000" cy="961802"/>
          </a:xfrm>
          <a:prstGeom prst="rect">
            <a:avLst/>
          </a:prstGeom>
          <a:noFill/>
        </p:spPr>
        <p:txBody>
          <a:bodyPr wrap="square" lIns="0" tIns="0" rIns="0" bIns="0" rtlCol="0" anchor="t">
            <a:spAutoFit/>
          </a:bodyPr>
          <a:lstStyle/>
          <a:p>
            <a:pPr algn="l">
              <a:spcAft>
                <a:spcPts val="1000"/>
              </a:spcAft>
            </a:pPr>
            <a:r>
              <a:rPr lang="en-AU" sz="1750">
                <a:cs typeface="Calibri"/>
              </a:rPr>
              <a:t>Providers receive a score of 1.5, 3.0 or 4.5 for each ratio, which are summed together to give an overall financial strength score</a:t>
            </a:r>
          </a:p>
          <a:p>
            <a:pPr algn="l">
              <a:spcAft>
                <a:spcPts val="1000"/>
              </a:spcAft>
            </a:pPr>
            <a:r>
              <a:rPr lang="en-AU" sz="1750">
                <a:cs typeface="Calibri"/>
              </a:rPr>
              <a:t>Financial strength scores determine providers’ financial strength risk factor values</a:t>
            </a:r>
          </a:p>
        </p:txBody>
      </p:sp>
      <p:graphicFrame>
        <p:nvGraphicFramePr>
          <p:cNvPr id="14" name="Table 14">
            <a:extLst>
              <a:ext uri="{FF2B5EF4-FFF2-40B4-BE49-F238E27FC236}">
                <a16:creationId xmlns:a16="http://schemas.microsoft.com/office/drawing/2014/main" id="{DC4B2E6F-3A72-25AD-196A-1DC71DCE30E5}"/>
              </a:ext>
            </a:extLst>
          </p:cNvPr>
          <p:cNvGraphicFramePr>
            <a:graphicFrameLocks noGrp="1"/>
          </p:cNvGraphicFramePr>
          <p:nvPr>
            <p:extLst>
              <p:ext uri="{D42A27DB-BD31-4B8C-83A1-F6EECF244321}">
                <p14:modId xmlns:p14="http://schemas.microsoft.com/office/powerpoint/2010/main" val="489735303"/>
              </p:ext>
            </p:extLst>
          </p:nvPr>
        </p:nvGraphicFramePr>
        <p:xfrm>
          <a:off x="539551" y="1471495"/>
          <a:ext cx="8064001" cy="2214720"/>
        </p:xfrm>
        <a:graphic>
          <a:graphicData uri="http://schemas.openxmlformats.org/drawingml/2006/table">
            <a:tbl>
              <a:tblPr firstRow="1" bandRow="1">
                <a:tableStyleId>{5C22544A-7EE6-4342-B048-85BDC9FD1C3A}</a:tableStyleId>
              </a:tblPr>
              <a:tblGrid>
                <a:gridCol w="2554179">
                  <a:extLst>
                    <a:ext uri="{9D8B030D-6E8A-4147-A177-3AD203B41FA5}">
                      <a16:colId xmlns:a16="http://schemas.microsoft.com/office/drawing/2014/main" val="3800551767"/>
                    </a:ext>
                  </a:extLst>
                </a:gridCol>
                <a:gridCol w="2653686">
                  <a:extLst>
                    <a:ext uri="{9D8B030D-6E8A-4147-A177-3AD203B41FA5}">
                      <a16:colId xmlns:a16="http://schemas.microsoft.com/office/drawing/2014/main" val="2122126274"/>
                    </a:ext>
                  </a:extLst>
                </a:gridCol>
                <a:gridCol w="2856136">
                  <a:extLst>
                    <a:ext uri="{9D8B030D-6E8A-4147-A177-3AD203B41FA5}">
                      <a16:colId xmlns:a16="http://schemas.microsoft.com/office/drawing/2014/main" val="326678553"/>
                    </a:ext>
                  </a:extLst>
                </a:gridCol>
              </a:tblGrid>
              <a:tr h="396000">
                <a:tc>
                  <a:txBody>
                    <a:bodyPr/>
                    <a:lstStyle/>
                    <a:p>
                      <a:r>
                        <a:rPr lang="en-AU" sz="1700"/>
                        <a:t>Financial strength score</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algn="ctr"/>
                      <a:r>
                        <a:rPr lang="en-AU" sz="1700"/>
                        <a:t>Risk factor value </a:t>
                      </a:r>
                      <a:br>
                        <a:rPr lang="en-AU" sz="1700"/>
                      </a:br>
                      <a:r>
                        <a:rPr lang="en-AU" sz="1700"/>
                        <a:t>(2022 and 2023)</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Proposed risk factor value</a:t>
                      </a:r>
                      <a:br>
                        <a:rPr lang="en-AU" sz="1700"/>
                      </a:br>
                      <a:r>
                        <a:rPr lang="en-AU" sz="1700"/>
                        <a:t>(2024)</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4020998688"/>
                  </a:ext>
                </a:extLst>
              </a:tr>
              <a:tr h="342000">
                <a:tc>
                  <a:txBody>
                    <a:bodyPr/>
                    <a:lstStyle/>
                    <a:p>
                      <a:r>
                        <a:rPr lang="en-AU" sz="1600">
                          <a:latin typeface="+mn-lt"/>
                        </a:rPr>
                        <a:t>8 or 9</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600">
                          <a:latin typeface="+mn-lt"/>
                        </a:rPr>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600">
                          <a:latin typeface="+mn-lt"/>
                        </a:rPr>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1387229349"/>
                  </a:ext>
                </a:extLst>
              </a:tr>
              <a:tr h="342000">
                <a:tc>
                  <a:txBody>
                    <a:bodyPr/>
                    <a:lstStyle/>
                    <a:p>
                      <a:r>
                        <a:rPr lang="en-AU" sz="1600">
                          <a:latin typeface="+mn-lt"/>
                        </a:rPr>
                        <a:t>6 or 7</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600">
                          <a:latin typeface="+mn-lt"/>
                        </a:rPr>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600">
                          <a:latin typeface="+mn-lt"/>
                        </a:rPr>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3108736674"/>
                  </a:ext>
                </a:extLst>
              </a:tr>
              <a:tr h="342000">
                <a:tc>
                  <a:txBody>
                    <a:bodyPr/>
                    <a:lstStyle/>
                    <a:p>
                      <a:r>
                        <a:rPr lang="en-AU" sz="1600">
                          <a:latin typeface="+mn-lt"/>
                        </a:rPr>
                        <a:t>1 to 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600">
                          <a:latin typeface="+mn-lt"/>
                        </a:rPr>
                        <a:t>2.0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600">
                          <a:latin typeface="+mn-lt"/>
                        </a:rPr>
                        <a:t>2.0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961363851"/>
                  </a:ext>
                </a:extLst>
              </a:tr>
              <a:tr h="341999">
                <a:tc>
                  <a:txBody>
                    <a:bodyPr/>
                    <a:lstStyle/>
                    <a:p>
                      <a:pPr lvl="0">
                        <a:buNone/>
                      </a:pPr>
                      <a:r>
                        <a:rPr lang="en-AU" sz="1600" b="1" i="0" u="none" strike="noStrike" noProof="0">
                          <a:solidFill>
                            <a:srgbClr val="000000"/>
                          </a:solidFill>
                          <a:latin typeface="+mn-lt"/>
                        </a:rPr>
                        <a:t>Provider does not submit financial statements</a:t>
                      </a:r>
                      <a:endParaRPr lang="en-US" sz="1600">
                        <a:latin typeface="+mn-lt"/>
                      </a:endParaRP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lvl="0" algn="ctr">
                        <a:buNone/>
                      </a:pPr>
                      <a:r>
                        <a:rPr lang="en-AU" sz="1600">
                          <a:latin typeface="+mn-lt"/>
                        </a:rPr>
                        <a:t>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lvl="0" algn="ctr">
                        <a:buNone/>
                      </a:pPr>
                      <a:r>
                        <a:rPr lang="en-AU" sz="1600" dirty="0">
                          <a:latin typeface="+mn-lt"/>
                        </a:rPr>
                        <a:t>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75025401"/>
                  </a:ext>
                </a:extLst>
              </a:tr>
            </a:tbl>
          </a:graphicData>
        </a:graphic>
      </p:graphicFrame>
      <p:grpSp>
        <p:nvGrpSpPr>
          <p:cNvPr id="3" name="Group 2">
            <a:extLst>
              <a:ext uri="{FF2B5EF4-FFF2-40B4-BE49-F238E27FC236}">
                <a16:creationId xmlns:a16="http://schemas.microsoft.com/office/drawing/2014/main" id="{1C0F51DE-DBD4-8C85-DE15-D9A5D563C500}"/>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4" name="Rectangle 8">
              <a:extLst>
                <a:ext uri="{FF2B5EF4-FFF2-40B4-BE49-F238E27FC236}">
                  <a16:creationId xmlns:a16="http://schemas.microsoft.com/office/drawing/2014/main" id="{05B2F433-A5D6-0403-CA9A-9EF600E8F224}"/>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2B63097F-F229-44F6-2D59-5F37BD069124}"/>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44DCFF99-9058-E17E-1E01-F32270F8C376}"/>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55AF5A9C-2862-CF71-0309-0E27CE6BEA4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grpSp>
        <p:nvGrpSpPr>
          <p:cNvPr id="11" name="Group 10">
            <a:extLst>
              <a:ext uri="{FF2B5EF4-FFF2-40B4-BE49-F238E27FC236}">
                <a16:creationId xmlns:a16="http://schemas.microsoft.com/office/drawing/2014/main" id="{F2B9933E-EF90-C8B8-9A33-6C9BF85C076D}"/>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8" name="Flowchart: Off-page Connector 7">
              <a:extLst>
                <a:ext uri="{FF2B5EF4-FFF2-40B4-BE49-F238E27FC236}">
                  <a16:creationId xmlns:a16="http://schemas.microsoft.com/office/drawing/2014/main" id="{4BB0BAE9-71D2-A2AF-E2A7-FE63C478E1C8}"/>
                </a:ext>
              </a:extLst>
            </p:cNvPr>
            <p:cNvSpPr>
              <a:spLocks noChangeAspect="1"/>
            </p:cNvSpPr>
            <p:nvPr/>
          </p:nvSpPr>
          <p:spPr>
            <a:xfrm>
              <a:off x="8334770" y="1"/>
              <a:ext cx="672053" cy="1027616"/>
            </a:xfrm>
            <a:prstGeom prst="flowChartOffpageConnector">
              <a:avLst/>
            </a:prstGeom>
            <a:solidFill>
              <a:srgbClr val="520A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9">
              <a:extLst>
                <a:ext uri="{FF2B5EF4-FFF2-40B4-BE49-F238E27FC236}">
                  <a16:creationId xmlns:a16="http://schemas.microsoft.com/office/drawing/2014/main" id="{ADF41949-D6A3-BB3D-F49D-AF01EE7B08E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2796" y="281818"/>
              <a:ext cx="576000" cy="472132"/>
            </a:xfrm>
            <a:prstGeom prst="rect">
              <a:avLst/>
            </a:prstGeom>
          </p:spPr>
        </p:pic>
      </p:grpSp>
      <p:sp>
        <p:nvSpPr>
          <p:cNvPr id="15" name="TextBox 14">
            <a:extLst>
              <a:ext uri="{FF2B5EF4-FFF2-40B4-BE49-F238E27FC236}">
                <a16:creationId xmlns:a16="http://schemas.microsoft.com/office/drawing/2014/main" id="{22124416-98A7-6D97-940F-283D528036F9}"/>
              </a:ext>
            </a:extLst>
          </p:cNvPr>
          <p:cNvSpPr txBox="1"/>
          <p:nvPr/>
        </p:nvSpPr>
        <p:spPr>
          <a:xfrm>
            <a:off x="539550" y="1116000"/>
            <a:ext cx="8064000" cy="269304"/>
          </a:xfrm>
          <a:prstGeom prst="rect">
            <a:avLst/>
          </a:prstGeom>
          <a:noFill/>
        </p:spPr>
        <p:txBody>
          <a:bodyPr wrap="square" lIns="0" tIns="0" rIns="0" bIns="0" rtlCol="0" anchor="t">
            <a:spAutoFit/>
          </a:bodyPr>
          <a:lstStyle/>
          <a:p>
            <a:pPr>
              <a:spcAft>
                <a:spcPts val="1200"/>
              </a:spcAft>
            </a:pPr>
            <a:r>
              <a:rPr lang="en-AU" sz="1750"/>
              <a:t>Proposed 2024 risk factor values unchanged from 2023</a:t>
            </a:r>
          </a:p>
        </p:txBody>
      </p:sp>
    </p:spTree>
    <p:extLst>
      <p:ext uri="{BB962C8B-B14F-4D97-AF65-F5344CB8AC3E}">
        <p14:creationId xmlns:p14="http://schemas.microsoft.com/office/powerpoint/2010/main" val="375229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Financial Strength</a:t>
            </a:r>
          </a:p>
        </p:txBody>
      </p:sp>
      <p:sp>
        <p:nvSpPr>
          <p:cNvPr id="6" name="TextBox 5">
            <a:extLst>
              <a:ext uri="{FF2B5EF4-FFF2-40B4-BE49-F238E27FC236}">
                <a16:creationId xmlns:a16="http://schemas.microsoft.com/office/drawing/2014/main" id="{0CAD1359-BAD7-7547-F83E-65E3C0CF7E8A}"/>
              </a:ext>
            </a:extLst>
          </p:cNvPr>
          <p:cNvSpPr txBox="1"/>
          <p:nvPr/>
        </p:nvSpPr>
        <p:spPr>
          <a:xfrm>
            <a:off x="539552" y="1116000"/>
            <a:ext cx="8064000" cy="269304"/>
          </a:xfrm>
          <a:prstGeom prst="rect">
            <a:avLst/>
          </a:prstGeom>
          <a:noFill/>
        </p:spPr>
        <p:txBody>
          <a:bodyPr wrap="square" lIns="0" tIns="0" rIns="0" bIns="0" rtlCol="0" anchor="t">
            <a:spAutoFit/>
          </a:bodyPr>
          <a:lstStyle/>
          <a:p>
            <a:pPr algn="l">
              <a:spcAft>
                <a:spcPts val="1200"/>
              </a:spcAft>
            </a:pPr>
            <a:r>
              <a:rPr lang="en-AU" sz="1750">
                <a:cs typeface="Calibri"/>
              </a:rPr>
              <a:t>Assessed using two ratios:</a:t>
            </a:r>
          </a:p>
        </p:txBody>
      </p:sp>
      <p:graphicFrame>
        <p:nvGraphicFramePr>
          <p:cNvPr id="7" name="Table 4">
            <a:extLst>
              <a:ext uri="{FF2B5EF4-FFF2-40B4-BE49-F238E27FC236}">
                <a16:creationId xmlns:a16="http://schemas.microsoft.com/office/drawing/2014/main" id="{3F15E29E-B4ED-7A15-3CAA-1A4DEA948DAC}"/>
              </a:ext>
            </a:extLst>
          </p:cNvPr>
          <p:cNvGraphicFramePr>
            <a:graphicFrameLocks noGrp="1"/>
          </p:cNvGraphicFramePr>
          <p:nvPr>
            <p:extLst>
              <p:ext uri="{D42A27DB-BD31-4B8C-83A1-F6EECF244321}">
                <p14:modId xmlns:p14="http://schemas.microsoft.com/office/powerpoint/2010/main" val="1268562514"/>
              </p:ext>
            </p:extLst>
          </p:nvPr>
        </p:nvGraphicFramePr>
        <p:xfrm>
          <a:off x="539551" y="1468580"/>
          <a:ext cx="8064000" cy="1728000"/>
        </p:xfrm>
        <a:graphic>
          <a:graphicData uri="http://schemas.openxmlformats.org/drawingml/2006/table">
            <a:tbl>
              <a:tblPr firstRow="1" bandRow="1">
                <a:tableStyleId>{5C22544A-7EE6-4342-B048-85BDC9FD1C3A}</a:tableStyleId>
              </a:tblPr>
              <a:tblGrid>
                <a:gridCol w="5049997">
                  <a:extLst>
                    <a:ext uri="{9D8B030D-6E8A-4147-A177-3AD203B41FA5}">
                      <a16:colId xmlns:a16="http://schemas.microsoft.com/office/drawing/2014/main" val="3698033848"/>
                    </a:ext>
                  </a:extLst>
                </a:gridCol>
                <a:gridCol w="3014003">
                  <a:extLst>
                    <a:ext uri="{9D8B030D-6E8A-4147-A177-3AD203B41FA5}">
                      <a16:colId xmlns:a16="http://schemas.microsoft.com/office/drawing/2014/main" val="1227897729"/>
                    </a:ext>
                  </a:extLst>
                </a:gridCol>
              </a:tblGrid>
              <a:tr h="396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700"/>
                        <a:t>Ratio</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700"/>
                        <a:t>Formula</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169560607"/>
                  </a:ext>
                </a:extLst>
              </a:tr>
              <a:tr h="666000">
                <a:tc>
                  <a:txBody>
                    <a:bodyPr/>
                    <a:lstStyle/>
                    <a:p>
                      <a:pPr marL="0" marR="0" lvl="0" indent="0" algn="l" defTabSz="685800" rtl="0" eaLnBrk="1" fontAlgn="auto" latinLnBrk="0" hangingPunct="1">
                        <a:lnSpc>
                          <a:spcPct val="100000"/>
                        </a:lnSpc>
                        <a:spcBef>
                          <a:spcPts val="0"/>
                        </a:spcBef>
                        <a:spcAft>
                          <a:spcPts val="600"/>
                        </a:spcAft>
                        <a:buClrTx/>
                        <a:buSzTx/>
                        <a:buFont typeface="+mj-lt"/>
                        <a:buNone/>
                        <a:tabLst/>
                        <a:defRPr/>
                      </a:pPr>
                      <a:r>
                        <a:rPr lang="en-AU" sz="1600" b="1">
                          <a:latin typeface="+mn-lt"/>
                        </a:rPr>
                        <a:t>Return on Assets</a:t>
                      </a:r>
                      <a:r>
                        <a:rPr lang="en-AU" sz="1600" b="0">
                          <a:latin typeface="+mn-lt"/>
                        </a:rPr>
                        <a:t>: Measures the profitability of a provider relative to its total assets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600"/>
                        </a:spcAft>
                        <a:buClrTx/>
                        <a:buSzTx/>
                        <a:buFont typeface="+mj-lt"/>
                        <a:buNone/>
                        <a:tabLst/>
                        <a:defRPr/>
                      </a:pPr>
                      <a:r>
                        <a:rPr lang="en-AU" sz="1600" b="0">
                          <a:latin typeface="+mn-lt"/>
                        </a:rPr>
                        <a:t>NPBT / total assets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1950052365"/>
                  </a:ext>
                </a:extLst>
              </a:tr>
              <a:tr h="666000">
                <a:tc>
                  <a:txBody>
                    <a:bodyPr/>
                    <a:lstStyle/>
                    <a:p>
                      <a:pPr marL="0" marR="0" lvl="0" indent="0" algn="l" defTabSz="685800" rtl="0" eaLnBrk="1" fontAlgn="auto" latinLnBrk="0" hangingPunct="1">
                        <a:lnSpc>
                          <a:spcPct val="100000"/>
                        </a:lnSpc>
                        <a:spcBef>
                          <a:spcPts val="0"/>
                        </a:spcBef>
                        <a:spcAft>
                          <a:spcPts val="600"/>
                        </a:spcAft>
                        <a:buClrTx/>
                        <a:buSzTx/>
                        <a:buFont typeface="+mj-lt"/>
                        <a:buNone/>
                        <a:tabLst/>
                        <a:defRPr/>
                      </a:pPr>
                      <a:r>
                        <a:rPr lang="en-AU" sz="1600" b="1">
                          <a:latin typeface="+mn-lt"/>
                        </a:rPr>
                        <a:t>Debt to Equity</a:t>
                      </a:r>
                      <a:r>
                        <a:rPr lang="en-AU" sz="1600" b="0">
                          <a:latin typeface="+mn-lt"/>
                        </a:rPr>
                        <a:t>: Measures the degree to which a provider is financing its operations through debt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0"/>
                        </a:spcBef>
                        <a:spcAft>
                          <a:spcPts val="600"/>
                        </a:spcAft>
                        <a:buClrTx/>
                        <a:buSzTx/>
                        <a:buFont typeface="+mj-lt"/>
                        <a:buNone/>
                        <a:tabLst/>
                        <a:defRPr/>
                      </a:pPr>
                      <a:r>
                        <a:rPr lang="en-AU" sz="1600" b="0" dirty="0">
                          <a:latin typeface="+mn-lt"/>
                        </a:rPr>
                        <a:t>Total liabilities / total equity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1374633709"/>
                  </a:ext>
                </a:extLst>
              </a:tr>
            </a:tbl>
          </a:graphicData>
        </a:graphic>
      </p:graphicFrame>
      <p:grpSp>
        <p:nvGrpSpPr>
          <p:cNvPr id="3" name="Group 2">
            <a:extLst>
              <a:ext uri="{FF2B5EF4-FFF2-40B4-BE49-F238E27FC236}">
                <a16:creationId xmlns:a16="http://schemas.microsoft.com/office/drawing/2014/main" id="{F34196F6-E855-E18B-6749-CF63164BDE7E}"/>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4" name="Rectangle 8">
              <a:extLst>
                <a:ext uri="{FF2B5EF4-FFF2-40B4-BE49-F238E27FC236}">
                  <a16:creationId xmlns:a16="http://schemas.microsoft.com/office/drawing/2014/main" id="{ED8024C8-7BA1-FD6B-F32E-EC58FEAA5567}"/>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ED289CA7-9407-639E-AE85-1E294817C2C4}"/>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4" name="Oval 13">
                <a:extLst>
                  <a:ext uri="{FF2B5EF4-FFF2-40B4-BE49-F238E27FC236}">
                    <a16:creationId xmlns:a16="http://schemas.microsoft.com/office/drawing/2014/main" id="{21BA791B-50C6-34DF-A722-CD226C208FEB}"/>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Graphic 14">
                <a:extLst>
                  <a:ext uri="{FF2B5EF4-FFF2-40B4-BE49-F238E27FC236}">
                    <a16:creationId xmlns:a16="http://schemas.microsoft.com/office/drawing/2014/main" id="{7374A726-EAEC-96FA-AAB2-9CB49523F84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
        <p:nvSpPr>
          <p:cNvPr id="8" name="TextBox 7">
            <a:extLst>
              <a:ext uri="{FF2B5EF4-FFF2-40B4-BE49-F238E27FC236}">
                <a16:creationId xmlns:a16="http://schemas.microsoft.com/office/drawing/2014/main" id="{3C4F81B6-5979-D213-464A-77D0C8F9E892}"/>
              </a:ext>
            </a:extLst>
          </p:cNvPr>
          <p:cNvSpPr txBox="1"/>
          <p:nvPr/>
        </p:nvSpPr>
        <p:spPr>
          <a:xfrm>
            <a:off x="539550" y="3212665"/>
            <a:ext cx="8064000" cy="1431161"/>
          </a:xfrm>
          <a:prstGeom prst="rect">
            <a:avLst/>
          </a:prstGeom>
          <a:noFill/>
        </p:spPr>
        <p:txBody>
          <a:bodyPr wrap="square" lIns="0" tIns="0" rIns="0" bIns="0" rtlCol="0" anchor="t">
            <a:spAutoFit/>
          </a:bodyPr>
          <a:lstStyle/>
          <a:p>
            <a:pPr algn="l">
              <a:spcAft>
                <a:spcPts val="1500"/>
              </a:spcAft>
            </a:pPr>
            <a:r>
              <a:rPr lang="en-AU" sz="1550">
                <a:cs typeface="Calibri"/>
              </a:rPr>
              <a:t>NPBT: Net profit before tax</a:t>
            </a:r>
          </a:p>
          <a:p>
            <a:pPr algn="l">
              <a:spcAft>
                <a:spcPts val="1500"/>
              </a:spcAft>
            </a:pPr>
            <a:r>
              <a:rPr lang="en-AU" sz="1750">
                <a:cs typeface="Calibri"/>
              </a:rPr>
              <a:t>‘Net profit ratio’ was also used to calculate financial strength in previous levy calculations</a:t>
            </a:r>
          </a:p>
          <a:p>
            <a:pPr algn="l">
              <a:spcAft>
                <a:spcPts val="1500"/>
              </a:spcAft>
            </a:pPr>
            <a:r>
              <a:rPr lang="en-AU" sz="1750">
                <a:cs typeface="Calibri"/>
              </a:rPr>
              <a:t>The Board proposes removing the ‘net profit ratio’ from the 2024 levy calculations to respond to concerns raised by some not-for-profit providers</a:t>
            </a:r>
          </a:p>
        </p:txBody>
      </p:sp>
      <p:grpSp>
        <p:nvGrpSpPr>
          <p:cNvPr id="11" name="Group 10">
            <a:extLst>
              <a:ext uri="{FF2B5EF4-FFF2-40B4-BE49-F238E27FC236}">
                <a16:creationId xmlns:a16="http://schemas.microsoft.com/office/drawing/2014/main" id="{0445727C-E0E1-38D8-2CD7-6D6DB79BE062}"/>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2" name="Flowchart: Off-page Connector 1">
              <a:extLst>
                <a:ext uri="{FF2B5EF4-FFF2-40B4-BE49-F238E27FC236}">
                  <a16:creationId xmlns:a16="http://schemas.microsoft.com/office/drawing/2014/main" id="{3E65E532-3AAD-22BD-CB0B-0555C969FAD5}"/>
                </a:ext>
              </a:extLst>
            </p:cNvPr>
            <p:cNvSpPr>
              <a:spLocks noChangeAspect="1"/>
            </p:cNvSpPr>
            <p:nvPr/>
          </p:nvSpPr>
          <p:spPr>
            <a:xfrm>
              <a:off x="8334770" y="1"/>
              <a:ext cx="672053" cy="1027616"/>
            </a:xfrm>
            <a:prstGeom prst="flowChartOffpageConnector">
              <a:avLst/>
            </a:prstGeom>
            <a:solidFill>
              <a:srgbClr val="520A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9">
              <a:extLst>
                <a:ext uri="{FF2B5EF4-FFF2-40B4-BE49-F238E27FC236}">
                  <a16:creationId xmlns:a16="http://schemas.microsoft.com/office/drawing/2014/main" id="{B73CFF20-FEA5-76FC-A250-75AC42EB8CC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2796" y="281818"/>
              <a:ext cx="576000" cy="472132"/>
            </a:xfrm>
            <a:prstGeom prst="rect">
              <a:avLst/>
            </a:prstGeom>
          </p:spPr>
        </p:pic>
      </p:grpSp>
    </p:spTree>
    <p:extLst>
      <p:ext uri="{BB962C8B-B14F-4D97-AF65-F5344CB8AC3E}">
        <p14:creationId xmlns:p14="http://schemas.microsoft.com/office/powerpoint/2010/main" val="115524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Financial Strength: Removal of net profit ratio</a:t>
            </a:r>
          </a:p>
        </p:txBody>
      </p:sp>
      <p:sp>
        <p:nvSpPr>
          <p:cNvPr id="6" name="TextBox 5">
            <a:extLst>
              <a:ext uri="{FF2B5EF4-FFF2-40B4-BE49-F238E27FC236}">
                <a16:creationId xmlns:a16="http://schemas.microsoft.com/office/drawing/2014/main" id="{0CAD1359-BAD7-7547-F83E-65E3C0CF7E8A}"/>
              </a:ext>
            </a:extLst>
          </p:cNvPr>
          <p:cNvSpPr txBox="1"/>
          <p:nvPr/>
        </p:nvSpPr>
        <p:spPr>
          <a:xfrm>
            <a:off x="539550" y="1116000"/>
            <a:ext cx="8100000" cy="3557384"/>
          </a:xfrm>
          <a:prstGeom prst="rect">
            <a:avLst/>
          </a:prstGeom>
          <a:noFill/>
        </p:spPr>
        <p:txBody>
          <a:bodyPr wrap="square" lIns="0" tIns="0" rIns="0" bIns="0" rtlCol="0" anchor="t">
            <a:spAutoFit/>
          </a:bodyPr>
          <a:lstStyle/>
          <a:p>
            <a:pPr algn="l">
              <a:spcAft>
                <a:spcPts val="400"/>
              </a:spcAft>
            </a:pPr>
            <a:r>
              <a:rPr lang="en-AU" sz="1700">
                <a:cs typeface="Calibri"/>
              </a:rPr>
              <a:t>Previous financial strength calculations were based on three ratios:</a:t>
            </a:r>
          </a:p>
          <a:p>
            <a:pPr marL="684000" lvl="1" indent="-288000">
              <a:spcAft>
                <a:spcPts val="400"/>
              </a:spcAft>
              <a:buFont typeface="+mj-lt"/>
              <a:buAutoNum type="arabicPeriod"/>
            </a:pPr>
            <a:r>
              <a:rPr lang="en-AU" sz="1700">
                <a:cs typeface="Calibri"/>
              </a:rPr>
              <a:t> </a:t>
            </a:r>
            <a:r>
              <a:rPr lang="en-AU" sz="1700" b="1">
                <a:cs typeface="Calibri"/>
              </a:rPr>
              <a:t>Net profit ratio</a:t>
            </a:r>
            <a:r>
              <a:rPr lang="en-AU" sz="1700">
                <a:cs typeface="Calibri"/>
              </a:rPr>
              <a:t>:	Net profit before tax / total revenue</a:t>
            </a:r>
          </a:p>
          <a:p>
            <a:pPr marL="684000" lvl="1" indent="-288000">
              <a:spcAft>
                <a:spcPts val="400"/>
              </a:spcAft>
              <a:buFont typeface="+mj-lt"/>
              <a:buAutoNum type="arabicPeriod"/>
            </a:pPr>
            <a:r>
              <a:rPr lang="en-AU" sz="1700">
                <a:cs typeface="Calibri"/>
              </a:rPr>
              <a:t> </a:t>
            </a:r>
            <a:r>
              <a:rPr lang="en-AU" sz="1700" b="1">
                <a:cs typeface="Calibri"/>
              </a:rPr>
              <a:t>Return on assets</a:t>
            </a:r>
            <a:r>
              <a:rPr lang="en-AU" sz="1700">
                <a:cs typeface="Calibri"/>
              </a:rPr>
              <a:t>:	Net profit before tax / total assets</a:t>
            </a:r>
          </a:p>
          <a:p>
            <a:pPr marL="684000" lvl="1" indent="-288000">
              <a:spcAft>
                <a:spcPts val="1100"/>
              </a:spcAft>
              <a:buFont typeface="+mj-lt"/>
              <a:buAutoNum type="arabicPeriod"/>
            </a:pPr>
            <a:r>
              <a:rPr lang="en-AU" sz="1700">
                <a:cs typeface="Calibri"/>
              </a:rPr>
              <a:t> </a:t>
            </a:r>
            <a:r>
              <a:rPr lang="en-AU" sz="1700" b="1">
                <a:cs typeface="Calibri"/>
              </a:rPr>
              <a:t>Debt to equity</a:t>
            </a:r>
            <a:r>
              <a:rPr lang="en-AU" sz="1700">
                <a:cs typeface="Calibri"/>
              </a:rPr>
              <a:t>:	Total liabilities / total equity</a:t>
            </a:r>
          </a:p>
          <a:p>
            <a:pPr algn="l">
              <a:spcAft>
                <a:spcPts val="1100"/>
              </a:spcAft>
            </a:pPr>
            <a:r>
              <a:rPr lang="en-AU" sz="1700">
                <a:cs typeface="Calibri"/>
              </a:rPr>
              <a:t>In 2023, some not-for-profit providers raised concerns about the use of the net profit ratio to calculate financial strength by suggesting the ratio unfairly penalised them</a:t>
            </a:r>
          </a:p>
          <a:p>
            <a:pPr algn="l">
              <a:spcAft>
                <a:spcPts val="1100"/>
              </a:spcAft>
            </a:pPr>
            <a:r>
              <a:rPr lang="en-AU" sz="1700">
                <a:cs typeface="Calibri"/>
              </a:rPr>
              <a:t>AGA tested alternative calculations that are less weighted towards profit for 2024 levies</a:t>
            </a:r>
          </a:p>
          <a:p>
            <a:pPr algn="l">
              <a:spcAft>
                <a:spcPts val="400"/>
              </a:spcAft>
            </a:pPr>
            <a:r>
              <a:rPr lang="en-AU" sz="1700" b="1">
                <a:cs typeface="Calibri"/>
              </a:rPr>
              <a:t>AGA recommendation</a:t>
            </a:r>
            <a:r>
              <a:rPr lang="en-AU" sz="1700">
                <a:cs typeface="Calibri"/>
              </a:rPr>
              <a:t>: Remove net profit ratio from the 2024 Financial Strength calculation</a:t>
            </a:r>
          </a:p>
          <a:p>
            <a:pPr marL="684000" lvl="1" indent="-266400">
              <a:spcAft>
                <a:spcPts val="400"/>
              </a:spcAft>
              <a:buFont typeface="Arial" panose="020B0604020202020204" pitchFamily="34" charset="0"/>
              <a:buChar char="•"/>
            </a:pPr>
            <a:r>
              <a:rPr lang="en-AU" sz="1700">
                <a:cs typeface="Calibri"/>
              </a:rPr>
              <a:t>Not-for-profit providers will yield a better financial strength risk score</a:t>
            </a:r>
          </a:p>
          <a:p>
            <a:pPr marL="684000" lvl="1" indent="-266400">
              <a:spcAft>
                <a:spcPts val="600"/>
              </a:spcAft>
              <a:buFont typeface="Arial" panose="020B0604020202020204" pitchFamily="34" charset="0"/>
              <a:buChar char="•"/>
            </a:pPr>
            <a:r>
              <a:rPr lang="en-AU" sz="1700">
                <a:cs typeface="Calibri"/>
              </a:rPr>
              <a:t>Increases the proportion of not-for-profit providers in the lowest risk category to similar levels to the for-profit providers</a:t>
            </a:r>
          </a:p>
        </p:txBody>
      </p:sp>
      <p:grpSp>
        <p:nvGrpSpPr>
          <p:cNvPr id="3" name="Group 2">
            <a:extLst>
              <a:ext uri="{FF2B5EF4-FFF2-40B4-BE49-F238E27FC236}">
                <a16:creationId xmlns:a16="http://schemas.microsoft.com/office/drawing/2014/main" id="{1C0F51DE-DBD4-8C85-DE15-D9A5D563C500}"/>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4" name="Rectangle 8">
              <a:extLst>
                <a:ext uri="{FF2B5EF4-FFF2-40B4-BE49-F238E27FC236}">
                  <a16:creationId xmlns:a16="http://schemas.microsoft.com/office/drawing/2014/main" id="{05B2F433-A5D6-0403-CA9A-9EF600E8F224}"/>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2B63097F-F229-44F6-2D59-5F37BD069124}"/>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44DCFF99-9058-E17E-1E01-F32270F8C376}"/>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55AF5A9C-2862-CF71-0309-0E27CE6BEA4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grpSp>
        <p:nvGrpSpPr>
          <p:cNvPr id="8" name="Group 7">
            <a:extLst>
              <a:ext uri="{FF2B5EF4-FFF2-40B4-BE49-F238E27FC236}">
                <a16:creationId xmlns:a16="http://schemas.microsoft.com/office/drawing/2014/main" id="{AF84104F-B7E8-A73F-729A-C82A64A2EC1E}"/>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2" name="Flowchart: Off-page Connector 1">
              <a:extLst>
                <a:ext uri="{FF2B5EF4-FFF2-40B4-BE49-F238E27FC236}">
                  <a16:creationId xmlns:a16="http://schemas.microsoft.com/office/drawing/2014/main" id="{90D205E6-DB78-2B2D-5EA0-E836A6D868BA}"/>
                </a:ext>
              </a:extLst>
            </p:cNvPr>
            <p:cNvSpPr>
              <a:spLocks noChangeAspect="1"/>
            </p:cNvSpPr>
            <p:nvPr/>
          </p:nvSpPr>
          <p:spPr>
            <a:xfrm>
              <a:off x="8334770" y="1"/>
              <a:ext cx="672053" cy="1027616"/>
            </a:xfrm>
            <a:prstGeom prst="flowChartOffpageConnector">
              <a:avLst/>
            </a:prstGeom>
            <a:solidFill>
              <a:srgbClr val="520A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6">
              <a:extLst>
                <a:ext uri="{FF2B5EF4-FFF2-40B4-BE49-F238E27FC236}">
                  <a16:creationId xmlns:a16="http://schemas.microsoft.com/office/drawing/2014/main" id="{B9EF1E14-787D-25CE-2B0F-5DE439FA30E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2796" y="281818"/>
              <a:ext cx="576000" cy="472132"/>
            </a:xfrm>
            <a:prstGeom prst="rect">
              <a:avLst/>
            </a:prstGeom>
          </p:spPr>
        </p:pic>
      </p:grpSp>
    </p:spTree>
    <p:extLst>
      <p:ext uri="{BB962C8B-B14F-4D97-AF65-F5344CB8AC3E}">
        <p14:creationId xmlns:p14="http://schemas.microsoft.com/office/powerpoint/2010/main" val="310357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Unit Completion Rate</a:t>
            </a:r>
          </a:p>
        </p:txBody>
      </p:sp>
      <p:sp>
        <p:nvSpPr>
          <p:cNvPr id="6" name="TextBox 5">
            <a:extLst>
              <a:ext uri="{FF2B5EF4-FFF2-40B4-BE49-F238E27FC236}">
                <a16:creationId xmlns:a16="http://schemas.microsoft.com/office/drawing/2014/main" id="{0CAD1359-BAD7-7547-F83E-65E3C0CF7E8A}"/>
              </a:ext>
            </a:extLst>
          </p:cNvPr>
          <p:cNvSpPr txBox="1"/>
          <p:nvPr/>
        </p:nvSpPr>
        <p:spPr>
          <a:xfrm>
            <a:off x="539550" y="1116000"/>
            <a:ext cx="8064000" cy="1138773"/>
          </a:xfrm>
          <a:prstGeom prst="rect">
            <a:avLst/>
          </a:prstGeom>
          <a:noFill/>
        </p:spPr>
        <p:txBody>
          <a:bodyPr wrap="square" lIns="0" tIns="0" rIns="0" bIns="0" rtlCol="0" anchor="t">
            <a:spAutoFit/>
          </a:bodyPr>
          <a:lstStyle/>
          <a:p>
            <a:pPr>
              <a:spcAft>
                <a:spcPts val="2400"/>
              </a:spcAft>
            </a:pPr>
            <a:r>
              <a:rPr lang="en-AU"/>
              <a:t>Providers with low student unit completion rates correlated with an increased likelihood of closure</a:t>
            </a:r>
          </a:p>
          <a:p>
            <a:pPr>
              <a:spcAft>
                <a:spcPts val="1500"/>
              </a:spcAft>
            </a:pPr>
            <a:r>
              <a:rPr lang="en-AU"/>
              <a:t>Unit completion rate percentage calculation:</a:t>
            </a:r>
          </a:p>
        </p:txBody>
      </p:sp>
      <p:grpSp>
        <p:nvGrpSpPr>
          <p:cNvPr id="3" name="Group 2">
            <a:extLst>
              <a:ext uri="{FF2B5EF4-FFF2-40B4-BE49-F238E27FC236}">
                <a16:creationId xmlns:a16="http://schemas.microsoft.com/office/drawing/2014/main" id="{A9E18878-4A68-365A-C65C-49F10066947E}"/>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4" name="Rectangle 8">
              <a:extLst>
                <a:ext uri="{FF2B5EF4-FFF2-40B4-BE49-F238E27FC236}">
                  <a16:creationId xmlns:a16="http://schemas.microsoft.com/office/drawing/2014/main" id="{3E9EC744-F8C9-E25A-9915-DF52A501D57B}"/>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482301DE-5CBA-0692-2BA5-DFECEB7E8D90}"/>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5" name="Oval 14">
                <a:extLst>
                  <a:ext uri="{FF2B5EF4-FFF2-40B4-BE49-F238E27FC236}">
                    <a16:creationId xmlns:a16="http://schemas.microsoft.com/office/drawing/2014/main" id="{F5EF40AB-CF2C-F4F0-2AF9-51E5CB6FD548}"/>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5">
                <a:extLst>
                  <a:ext uri="{FF2B5EF4-FFF2-40B4-BE49-F238E27FC236}">
                    <a16:creationId xmlns:a16="http://schemas.microsoft.com/office/drawing/2014/main" id="{3DFC6BA6-35D1-CE8F-8221-A08709A3A1A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
        <p:nvSpPr>
          <p:cNvPr id="8" name="TextBox 7">
            <a:extLst>
              <a:ext uri="{FF2B5EF4-FFF2-40B4-BE49-F238E27FC236}">
                <a16:creationId xmlns:a16="http://schemas.microsoft.com/office/drawing/2014/main" id="{91F65056-0482-E8C6-1A75-36B50D95066C}"/>
              </a:ext>
            </a:extLst>
          </p:cNvPr>
          <p:cNvSpPr txBox="1"/>
          <p:nvPr/>
        </p:nvSpPr>
        <p:spPr>
          <a:xfrm>
            <a:off x="511495" y="3785585"/>
            <a:ext cx="7740000" cy="230832"/>
          </a:xfrm>
          <a:prstGeom prst="rect">
            <a:avLst/>
          </a:prstGeom>
          <a:noFill/>
        </p:spPr>
        <p:txBody>
          <a:bodyPr wrap="square" lIns="0" tIns="0" rIns="0" bIns="0" rtlCol="0" anchor="t">
            <a:spAutoFit/>
          </a:bodyPr>
          <a:lstStyle/>
          <a:p>
            <a:pPr>
              <a:spcAft>
                <a:spcPts val="1500"/>
              </a:spcAft>
            </a:pPr>
            <a:r>
              <a:rPr lang="en-AU" sz="1500" b="1"/>
              <a:t>EFTSL</a:t>
            </a:r>
            <a:r>
              <a:rPr lang="en-AU" sz="1500"/>
              <a:t>: Equivalent full-time student load for a year</a:t>
            </a:r>
          </a:p>
        </p:txBody>
      </p:sp>
      <p:grpSp>
        <p:nvGrpSpPr>
          <p:cNvPr id="17" name="Group 16">
            <a:extLst>
              <a:ext uri="{FF2B5EF4-FFF2-40B4-BE49-F238E27FC236}">
                <a16:creationId xmlns:a16="http://schemas.microsoft.com/office/drawing/2014/main" id="{C0190BE0-054C-E94A-1A85-AB73A36D2384}"/>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10" name="Flowchart: Off-page Connector 9">
              <a:extLst>
                <a:ext uri="{FF2B5EF4-FFF2-40B4-BE49-F238E27FC236}">
                  <a16:creationId xmlns:a16="http://schemas.microsoft.com/office/drawing/2014/main" id="{2F1D0CCB-B870-FD89-14AA-A2C76A8DE7F4}"/>
                </a:ext>
              </a:extLst>
            </p:cNvPr>
            <p:cNvSpPr>
              <a:spLocks noChangeAspect="1"/>
            </p:cNvSpPr>
            <p:nvPr/>
          </p:nvSpPr>
          <p:spPr>
            <a:xfrm>
              <a:off x="8334770" y="1"/>
              <a:ext cx="672053" cy="1027616"/>
            </a:xfrm>
            <a:prstGeom prst="flowChartOffpageConnector">
              <a:avLst/>
            </a:prstGeom>
            <a:solidFill>
              <a:srgbClr val="E5AC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a:extLst>
                <a:ext uri="{FF2B5EF4-FFF2-40B4-BE49-F238E27FC236}">
                  <a16:creationId xmlns:a16="http://schemas.microsoft.com/office/drawing/2014/main" id="{9435290C-6EF1-1CC1-D455-F70F24A0C34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73796" y="251459"/>
              <a:ext cx="594000" cy="524700"/>
            </a:xfrm>
            <a:prstGeom prst="rect">
              <a:avLst/>
            </a:prstGeom>
          </p:spPr>
        </p:pic>
      </p:grpSp>
      <p:grpSp>
        <p:nvGrpSpPr>
          <p:cNvPr id="28" name="Group 27" descr="Formula for calculating unit completion rate percentage is passed EFTSL divided by passed plus failed plus withdrawn plus ongoing plus data missing EFTSL.">
            <a:extLst>
              <a:ext uri="{FF2B5EF4-FFF2-40B4-BE49-F238E27FC236}">
                <a16:creationId xmlns:a16="http://schemas.microsoft.com/office/drawing/2014/main" id="{F1DDB9AC-A196-9B7C-BF6F-4B6B5F26EACB}"/>
              </a:ext>
            </a:extLst>
          </p:cNvPr>
          <p:cNvGrpSpPr/>
          <p:nvPr/>
        </p:nvGrpSpPr>
        <p:grpSpPr>
          <a:xfrm>
            <a:off x="540000" y="2548595"/>
            <a:ext cx="7941287" cy="1009387"/>
            <a:chOff x="540000" y="1792800"/>
            <a:chExt cx="7941287" cy="1009387"/>
          </a:xfrm>
        </p:grpSpPr>
        <p:sp>
          <p:nvSpPr>
            <p:cNvPr id="18" name="TextBox 17">
              <a:extLst>
                <a:ext uri="{FF2B5EF4-FFF2-40B4-BE49-F238E27FC236}">
                  <a16:creationId xmlns:a16="http://schemas.microsoft.com/office/drawing/2014/main" id="{E4D4556E-A011-3011-DFAF-466E4499EFE0}"/>
                </a:ext>
              </a:extLst>
            </p:cNvPr>
            <p:cNvSpPr txBox="1"/>
            <p:nvPr/>
          </p:nvSpPr>
          <p:spPr>
            <a:xfrm>
              <a:off x="3055501" y="1798241"/>
              <a:ext cx="1676399" cy="384721"/>
            </a:xfrm>
            <a:prstGeom prst="rect">
              <a:avLst/>
            </a:prstGeom>
            <a:noFill/>
          </p:spPr>
          <p:txBody>
            <a:bodyPr wrap="square" rtlCol="0">
              <a:spAutoFit/>
            </a:bodyPr>
            <a:lstStyle/>
            <a:p>
              <a:pPr algn="ctr"/>
              <a:r>
                <a:rPr lang="en-AU" sz="1900"/>
                <a:t>Passed EFTSL</a:t>
              </a:r>
            </a:p>
          </p:txBody>
        </p:sp>
        <p:cxnSp>
          <p:nvCxnSpPr>
            <p:cNvPr id="20" name="Straight Connector 19">
              <a:extLst>
                <a:ext uri="{FF2B5EF4-FFF2-40B4-BE49-F238E27FC236}">
                  <a16:creationId xmlns:a16="http://schemas.microsoft.com/office/drawing/2014/main" id="{EAD67584-DDBF-0B06-255B-D704026D8D56}"/>
                </a:ext>
              </a:extLst>
            </p:cNvPr>
            <p:cNvCxnSpPr/>
            <p:nvPr/>
          </p:nvCxnSpPr>
          <p:spPr>
            <a:xfrm>
              <a:off x="818415" y="2269626"/>
              <a:ext cx="615057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F6C66A3-D8A3-6ADD-38B9-190BF7C99FFB}"/>
                </a:ext>
              </a:extLst>
            </p:cNvPr>
            <p:cNvSpPr txBox="1"/>
            <p:nvPr/>
          </p:nvSpPr>
          <p:spPr>
            <a:xfrm>
              <a:off x="753148" y="2345466"/>
              <a:ext cx="6281109" cy="384721"/>
            </a:xfrm>
            <a:prstGeom prst="rect">
              <a:avLst/>
            </a:prstGeom>
            <a:noFill/>
          </p:spPr>
          <p:txBody>
            <a:bodyPr wrap="square" rtlCol="0">
              <a:spAutoFit/>
            </a:bodyPr>
            <a:lstStyle/>
            <a:p>
              <a:pPr algn="ctr"/>
              <a:r>
                <a:rPr lang="en-AU" sz="1900"/>
                <a:t>(Passed + Failed + Withdrawn + Ongoing + Data missing EFTSL)</a:t>
              </a:r>
            </a:p>
          </p:txBody>
        </p:sp>
        <p:sp>
          <p:nvSpPr>
            <p:cNvPr id="24" name="TextBox 23">
              <a:extLst>
                <a:ext uri="{FF2B5EF4-FFF2-40B4-BE49-F238E27FC236}">
                  <a16:creationId xmlns:a16="http://schemas.microsoft.com/office/drawing/2014/main" id="{97F9B1FE-DA55-9BA6-B8E4-62E2CE5EF3AD}"/>
                </a:ext>
              </a:extLst>
            </p:cNvPr>
            <p:cNvSpPr txBox="1"/>
            <p:nvPr/>
          </p:nvSpPr>
          <p:spPr>
            <a:xfrm>
              <a:off x="7357110" y="2077265"/>
              <a:ext cx="1124177" cy="384721"/>
            </a:xfrm>
            <a:prstGeom prst="rect">
              <a:avLst/>
            </a:prstGeom>
            <a:noFill/>
          </p:spPr>
          <p:txBody>
            <a:bodyPr wrap="square" rtlCol="0">
              <a:spAutoFit/>
            </a:bodyPr>
            <a:lstStyle/>
            <a:p>
              <a:r>
                <a:rPr lang="en-AU" sz="1900"/>
                <a:t>X 100</a:t>
              </a:r>
            </a:p>
          </p:txBody>
        </p:sp>
        <p:sp>
          <p:nvSpPr>
            <p:cNvPr id="26" name="Left Bracket 25">
              <a:extLst>
                <a:ext uri="{FF2B5EF4-FFF2-40B4-BE49-F238E27FC236}">
                  <a16:creationId xmlns:a16="http://schemas.microsoft.com/office/drawing/2014/main" id="{467547F6-FD9C-BE1E-5220-3B11E696BF49}"/>
                </a:ext>
              </a:extLst>
            </p:cNvPr>
            <p:cNvSpPr/>
            <p:nvPr/>
          </p:nvSpPr>
          <p:spPr>
            <a:xfrm>
              <a:off x="540000" y="1794187"/>
              <a:ext cx="126000" cy="1008000"/>
            </a:xfrm>
            <a:prstGeom prst="leftBracket">
              <a:avLst>
                <a:gd name="adj" fmla="val 0"/>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7" name="Right Bracket 26">
              <a:extLst>
                <a:ext uri="{FF2B5EF4-FFF2-40B4-BE49-F238E27FC236}">
                  <a16:creationId xmlns:a16="http://schemas.microsoft.com/office/drawing/2014/main" id="{ACE8AF35-19F7-B884-255B-C72DE7E90E67}"/>
                </a:ext>
              </a:extLst>
            </p:cNvPr>
            <p:cNvSpPr/>
            <p:nvPr/>
          </p:nvSpPr>
          <p:spPr>
            <a:xfrm>
              <a:off x="7118711" y="1792800"/>
              <a:ext cx="126000" cy="1008000"/>
            </a:xfrm>
            <a:prstGeom prst="rightBracket">
              <a:avLst>
                <a:gd name="adj" fmla="val 0"/>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spTree>
    <p:extLst>
      <p:ext uri="{BB962C8B-B14F-4D97-AF65-F5344CB8AC3E}">
        <p14:creationId xmlns:p14="http://schemas.microsoft.com/office/powerpoint/2010/main" val="37691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Unit Completion Rate</a:t>
            </a:r>
          </a:p>
        </p:txBody>
      </p:sp>
      <p:sp>
        <p:nvSpPr>
          <p:cNvPr id="6" name="TextBox 5">
            <a:extLst>
              <a:ext uri="{FF2B5EF4-FFF2-40B4-BE49-F238E27FC236}">
                <a16:creationId xmlns:a16="http://schemas.microsoft.com/office/drawing/2014/main" id="{0CAD1359-BAD7-7547-F83E-65E3C0CF7E8A}"/>
              </a:ext>
            </a:extLst>
          </p:cNvPr>
          <p:cNvSpPr txBox="1"/>
          <p:nvPr/>
        </p:nvSpPr>
        <p:spPr>
          <a:xfrm>
            <a:off x="539550" y="1116000"/>
            <a:ext cx="8064000" cy="276999"/>
          </a:xfrm>
          <a:prstGeom prst="rect">
            <a:avLst/>
          </a:prstGeom>
          <a:noFill/>
        </p:spPr>
        <p:txBody>
          <a:bodyPr wrap="square" lIns="0" tIns="0" rIns="0" bIns="0" rtlCol="0" anchor="t">
            <a:spAutoFit/>
          </a:bodyPr>
          <a:lstStyle/>
          <a:p>
            <a:pPr>
              <a:spcAft>
                <a:spcPts val="1200"/>
              </a:spcAft>
            </a:pPr>
            <a:r>
              <a:rPr lang="en-AU"/>
              <a:t>Proposed 2024 risk factor values unchanged from 2023</a:t>
            </a:r>
          </a:p>
        </p:txBody>
      </p:sp>
      <p:graphicFrame>
        <p:nvGraphicFramePr>
          <p:cNvPr id="14" name="Table 14">
            <a:extLst>
              <a:ext uri="{FF2B5EF4-FFF2-40B4-BE49-F238E27FC236}">
                <a16:creationId xmlns:a16="http://schemas.microsoft.com/office/drawing/2014/main" id="{DC4B2E6F-3A72-25AD-196A-1DC71DCE30E5}"/>
              </a:ext>
            </a:extLst>
          </p:cNvPr>
          <p:cNvGraphicFramePr>
            <a:graphicFrameLocks noGrp="1"/>
          </p:cNvGraphicFramePr>
          <p:nvPr>
            <p:extLst>
              <p:ext uri="{D42A27DB-BD31-4B8C-83A1-F6EECF244321}">
                <p14:modId xmlns:p14="http://schemas.microsoft.com/office/powerpoint/2010/main" val="3783278227"/>
              </p:ext>
            </p:extLst>
          </p:nvPr>
        </p:nvGraphicFramePr>
        <p:xfrm>
          <a:off x="539550" y="1597022"/>
          <a:ext cx="8064000" cy="2193600"/>
        </p:xfrm>
        <a:graphic>
          <a:graphicData uri="http://schemas.openxmlformats.org/drawingml/2006/table">
            <a:tbl>
              <a:tblPr firstRow="1" bandRow="1">
                <a:tableStyleId>{5C22544A-7EE6-4342-B048-85BDC9FD1C3A}</a:tableStyleId>
              </a:tblPr>
              <a:tblGrid>
                <a:gridCol w="1770114">
                  <a:extLst>
                    <a:ext uri="{9D8B030D-6E8A-4147-A177-3AD203B41FA5}">
                      <a16:colId xmlns:a16="http://schemas.microsoft.com/office/drawing/2014/main" val="3800551767"/>
                    </a:ext>
                  </a:extLst>
                </a:gridCol>
                <a:gridCol w="1403139">
                  <a:extLst>
                    <a:ext uri="{9D8B030D-6E8A-4147-A177-3AD203B41FA5}">
                      <a16:colId xmlns:a16="http://schemas.microsoft.com/office/drawing/2014/main" val="2122126274"/>
                    </a:ext>
                  </a:extLst>
                </a:gridCol>
                <a:gridCol w="1403139">
                  <a:extLst>
                    <a:ext uri="{9D8B030D-6E8A-4147-A177-3AD203B41FA5}">
                      <a16:colId xmlns:a16="http://schemas.microsoft.com/office/drawing/2014/main" val="326678553"/>
                    </a:ext>
                  </a:extLst>
                </a:gridCol>
                <a:gridCol w="1403139">
                  <a:extLst>
                    <a:ext uri="{9D8B030D-6E8A-4147-A177-3AD203B41FA5}">
                      <a16:colId xmlns:a16="http://schemas.microsoft.com/office/drawing/2014/main" val="2808741357"/>
                    </a:ext>
                  </a:extLst>
                </a:gridCol>
                <a:gridCol w="2084469">
                  <a:extLst>
                    <a:ext uri="{9D8B030D-6E8A-4147-A177-3AD203B41FA5}">
                      <a16:colId xmlns:a16="http://schemas.microsoft.com/office/drawing/2014/main" val="2017755870"/>
                    </a:ext>
                  </a:extLst>
                </a:gridCol>
              </a:tblGrid>
              <a:tr h="396000">
                <a:tc>
                  <a:txBody>
                    <a:bodyPr/>
                    <a:lstStyle/>
                    <a:p>
                      <a:r>
                        <a:rPr lang="en-AU" sz="1700"/>
                        <a:t>Completion rate percentage</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r>
                        <a:rPr lang="en-AU" sz="1700"/>
                        <a:t>Risk factor value (2020)</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r>
                        <a:rPr lang="en-AU" sz="1700"/>
                        <a:t>Risk factor value (2022)</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r>
                        <a:rPr lang="en-AU" sz="1700"/>
                        <a:t>Risk factor value (2023)</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700"/>
                        <a:t>Proposed risk factor value (2024)</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4020998688"/>
                  </a:ext>
                </a:extLst>
              </a:tr>
              <a:tr h="396000">
                <a:tc>
                  <a:txBody>
                    <a:bodyPr/>
                    <a:lstStyle/>
                    <a:p>
                      <a:r>
                        <a:rPr lang="en-AU" sz="1600"/>
                        <a:t>85% or higher</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60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60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60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60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1387229349"/>
                  </a:ext>
                </a:extLst>
              </a:tr>
              <a:tr h="396000">
                <a:tc>
                  <a:txBody>
                    <a:bodyPr/>
                    <a:lstStyle/>
                    <a:p>
                      <a:r>
                        <a:rPr lang="en-AU" sz="1600"/>
                        <a:t>60% to &lt;85%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60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60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600"/>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600"/>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3108736674"/>
                  </a:ext>
                </a:extLst>
              </a:tr>
              <a:tr h="396000">
                <a:tc>
                  <a:txBody>
                    <a:bodyPr/>
                    <a:lstStyle/>
                    <a:p>
                      <a:r>
                        <a:rPr lang="en-AU" sz="1600"/>
                        <a:t>35% to &lt;60%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600"/>
                        <a:t>3.5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600"/>
                        <a:t>1.7</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600"/>
                        <a:t>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600"/>
                        <a:t>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961363851"/>
                  </a:ext>
                </a:extLst>
              </a:tr>
              <a:tr h="396000">
                <a:tc>
                  <a:txBody>
                    <a:bodyPr/>
                    <a:lstStyle/>
                    <a:p>
                      <a:r>
                        <a:rPr lang="en-AU" sz="1600"/>
                        <a:t>0% to &lt;35%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600"/>
                        <a:t>5.5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600"/>
                        <a:t>2.7</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600"/>
                        <a:t>3.5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600" dirty="0"/>
                        <a:t>3.5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60655323"/>
                  </a:ext>
                </a:extLst>
              </a:tr>
            </a:tbl>
          </a:graphicData>
        </a:graphic>
      </p:graphicFrame>
      <p:grpSp>
        <p:nvGrpSpPr>
          <p:cNvPr id="3" name="Group 2">
            <a:extLst>
              <a:ext uri="{FF2B5EF4-FFF2-40B4-BE49-F238E27FC236}">
                <a16:creationId xmlns:a16="http://schemas.microsoft.com/office/drawing/2014/main" id="{A9E18878-4A68-365A-C65C-49F10066947E}"/>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4" name="Rectangle 8">
              <a:extLst>
                <a:ext uri="{FF2B5EF4-FFF2-40B4-BE49-F238E27FC236}">
                  <a16:creationId xmlns:a16="http://schemas.microsoft.com/office/drawing/2014/main" id="{3E9EC744-F8C9-E25A-9915-DF52A501D57B}"/>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482301DE-5CBA-0692-2BA5-DFECEB7E8D90}"/>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5" name="Oval 14">
                <a:extLst>
                  <a:ext uri="{FF2B5EF4-FFF2-40B4-BE49-F238E27FC236}">
                    <a16:creationId xmlns:a16="http://schemas.microsoft.com/office/drawing/2014/main" id="{F5EF40AB-CF2C-F4F0-2AF9-51E5CB6FD548}"/>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5">
                <a:extLst>
                  <a:ext uri="{FF2B5EF4-FFF2-40B4-BE49-F238E27FC236}">
                    <a16:creationId xmlns:a16="http://schemas.microsoft.com/office/drawing/2014/main" id="{3DFC6BA6-35D1-CE8F-8221-A08709A3A1A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grpSp>
        <p:nvGrpSpPr>
          <p:cNvPr id="8" name="Group 7">
            <a:extLst>
              <a:ext uri="{FF2B5EF4-FFF2-40B4-BE49-F238E27FC236}">
                <a16:creationId xmlns:a16="http://schemas.microsoft.com/office/drawing/2014/main" id="{BA11D1F6-27CF-6B76-6C33-648F2ABFDA9A}"/>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2" name="Flowchart: Off-page Connector 1">
              <a:extLst>
                <a:ext uri="{FF2B5EF4-FFF2-40B4-BE49-F238E27FC236}">
                  <a16:creationId xmlns:a16="http://schemas.microsoft.com/office/drawing/2014/main" id="{C5CCB5BE-85FE-ECC4-CE56-1A1D0C37898E}"/>
                </a:ext>
              </a:extLst>
            </p:cNvPr>
            <p:cNvSpPr>
              <a:spLocks noChangeAspect="1"/>
            </p:cNvSpPr>
            <p:nvPr/>
          </p:nvSpPr>
          <p:spPr>
            <a:xfrm>
              <a:off x="8334770" y="1"/>
              <a:ext cx="672053" cy="1027616"/>
            </a:xfrm>
            <a:prstGeom prst="flowChartOffpageConnector">
              <a:avLst/>
            </a:prstGeom>
            <a:solidFill>
              <a:srgbClr val="E5AC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6">
              <a:extLst>
                <a:ext uri="{FF2B5EF4-FFF2-40B4-BE49-F238E27FC236}">
                  <a16:creationId xmlns:a16="http://schemas.microsoft.com/office/drawing/2014/main" id="{AF2987E6-0638-C099-D316-DB16151D0DA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73796" y="251459"/>
              <a:ext cx="594000" cy="524700"/>
            </a:xfrm>
            <a:prstGeom prst="rect">
              <a:avLst/>
            </a:prstGeom>
          </p:spPr>
        </p:pic>
      </p:grpSp>
    </p:spTree>
    <p:extLst>
      <p:ext uri="{BB962C8B-B14F-4D97-AF65-F5344CB8AC3E}">
        <p14:creationId xmlns:p14="http://schemas.microsoft.com/office/powerpoint/2010/main" val="2436889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865FCF-3FAE-ED7D-AAF9-8D6705DA0546}"/>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Non-Compliance History and Registration Renewal</a:t>
            </a:r>
          </a:p>
        </p:txBody>
      </p:sp>
      <p:grpSp>
        <p:nvGrpSpPr>
          <p:cNvPr id="2" name="Group 1">
            <a:extLst>
              <a:ext uri="{FF2B5EF4-FFF2-40B4-BE49-F238E27FC236}">
                <a16:creationId xmlns:a16="http://schemas.microsoft.com/office/drawing/2014/main" id="{C84CBCC7-7B75-4C8C-6785-BC8EAAC892BB}"/>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8" name="Rectangle 8">
              <a:extLst>
                <a:ext uri="{FF2B5EF4-FFF2-40B4-BE49-F238E27FC236}">
                  <a16:creationId xmlns:a16="http://schemas.microsoft.com/office/drawing/2014/main" id="{C4DC377D-A6FB-F067-3C9A-9344D58CA509}"/>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524F3EA2-F676-01C4-6165-6AB0EEABED3F}"/>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C71D0CA5-915C-D998-A2BE-CD15001B5FB5}"/>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F5DAE19D-2013-C473-3ECA-4C47F36292F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
        <p:nvSpPr>
          <p:cNvPr id="3" name="TextBox 2">
            <a:extLst>
              <a:ext uri="{FF2B5EF4-FFF2-40B4-BE49-F238E27FC236}">
                <a16:creationId xmlns:a16="http://schemas.microsoft.com/office/drawing/2014/main" id="{29B22391-4C2C-639C-60DB-925218729432}"/>
              </a:ext>
            </a:extLst>
          </p:cNvPr>
          <p:cNvSpPr txBox="1"/>
          <p:nvPr/>
        </p:nvSpPr>
        <p:spPr>
          <a:xfrm>
            <a:off x="539550" y="1116000"/>
            <a:ext cx="8064000" cy="3339376"/>
          </a:xfrm>
          <a:prstGeom prst="rect">
            <a:avLst/>
          </a:prstGeom>
          <a:noFill/>
        </p:spPr>
        <p:txBody>
          <a:bodyPr wrap="square" lIns="0" tIns="0" rIns="0" bIns="0" rtlCol="0" anchor="t">
            <a:spAutoFit/>
          </a:bodyPr>
          <a:lstStyle/>
          <a:p>
            <a:pPr>
              <a:spcAft>
                <a:spcPts val="3000"/>
              </a:spcAft>
            </a:pPr>
            <a:r>
              <a:rPr lang="en-AU"/>
              <a:t>Assesses the risk of a provider based on their </a:t>
            </a:r>
            <a:r>
              <a:rPr lang="en-AU" b="1"/>
              <a:t>history of non-compliance and lack of risk management practices</a:t>
            </a:r>
          </a:p>
          <a:p>
            <a:pPr>
              <a:spcAft>
                <a:spcPts val="300"/>
              </a:spcAft>
            </a:pPr>
            <a:r>
              <a:rPr lang="en-AU" b="1"/>
              <a:t>Non-compliance history</a:t>
            </a:r>
          </a:p>
          <a:p>
            <a:pPr marL="285750" indent="-285750">
              <a:spcAft>
                <a:spcPts val="3000"/>
              </a:spcAft>
              <a:buFont typeface="Arial" panose="020B0604020202020204" pitchFamily="34" charset="0"/>
              <a:buChar char="•"/>
            </a:pPr>
            <a:r>
              <a:rPr lang="en-AU"/>
              <a:t>Penalises providers for </a:t>
            </a:r>
            <a:r>
              <a:rPr lang="en-US" altLang="zh-CN" kern="0">
                <a:ea typeface="宋体"/>
                <a:cs typeface="Arial"/>
                <a:sym typeface="Calibri" pitchFamily="34" charset="0"/>
              </a:rPr>
              <a:t>a late payment history of the relevant levy and annual registration provider charges over the previous 3 years (i.e. 2021-2023)</a:t>
            </a:r>
          </a:p>
          <a:p>
            <a:pPr>
              <a:spcAft>
                <a:spcPts val="300"/>
              </a:spcAft>
            </a:pPr>
            <a:r>
              <a:rPr lang="en-US" altLang="zh-CN" b="1" kern="0">
                <a:ea typeface="宋体"/>
                <a:cs typeface="Arial"/>
                <a:sym typeface="Calibri" pitchFamily="34" charset="0"/>
              </a:rPr>
              <a:t>Registration renewal</a:t>
            </a:r>
          </a:p>
          <a:p>
            <a:pPr marL="285750" indent="-285750">
              <a:spcAft>
                <a:spcPts val="2400"/>
              </a:spcAft>
              <a:buFont typeface="Arial" panose="020B0604020202020204" pitchFamily="34" charset="0"/>
              <a:buChar char="•"/>
            </a:pPr>
            <a:r>
              <a:rPr lang="en-US" altLang="zh-CN" kern="0">
                <a:ea typeface="宋体"/>
                <a:cs typeface="Arial"/>
                <a:sym typeface="Calibri" pitchFamily="34" charset="0"/>
              </a:rPr>
              <a:t>Penalises providers that applied for renewal of its registration and, </a:t>
            </a:r>
            <a:r>
              <a:rPr lang="en-US" altLang="zh-CN" b="1" kern="0">
                <a:ea typeface="宋体"/>
                <a:cs typeface="Arial"/>
                <a:sym typeface="Calibri" pitchFamily="34" charset="0"/>
              </a:rPr>
              <a:t>for risk management reasons</a:t>
            </a:r>
            <a:r>
              <a:rPr lang="en-US" altLang="zh-CN" kern="0">
                <a:ea typeface="宋体"/>
                <a:cs typeface="Arial"/>
                <a:sym typeface="Calibri" pitchFamily="34" charset="0"/>
              </a:rPr>
              <a:t>, had its registration renewed for a period less than the maximum allowable</a:t>
            </a:r>
          </a:p>
        </p:txBody>
      </p:sp>
      <p:grpSp>
        <p:nvGrpSpPr>
          <p:cNvPr id="15" name="Group 14">
            <a:extLst>
              <a:ext uri="{FF2B5EF4-FFF2-40B4-BE49-F238E27FC236}">
                <a16:creationId xmlns:a16="http://schemas.microsoft.com/office/drawing/2014/main" id="{ACAA5BCD-3EC8-0221-C4AB-C9647FE710E5}"/>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4" name="Flowchart: Off-page Connector 3">
              <a:extLst>
                <a:ext uri="{FF2B5EF4-FFF2-40B4-BE49-F238E27FC236}">
                  <a16:creationId xmlns:a16="http://schemas.microsoft.com/office/drawing/2014/main" id="{E4DFE919-52A4-F1A4-C18F-0644B965F947}"/>
                </a:ext>
              </a:extLst>
            </p:cNvPr>
            <p:cNvSpPr>
              <a:spLocks noChangeAspect="1"/>
            </p:cNvSpPr>
            <p:nvPr/>
          </p:nvSpPr>
          <p:spPr>
            <a:xfrm>
              <a:off x="8334770" y="1"/>
              <a:ext cx="672053" cy="1027616"/>
            </a:xfrm>
            <a:prstGeom prst="flowChartOffpageConnector">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descr="Clipboard Partially Crossed with solid fill">
              <a:extLst>
                <a:ext uri="{FF2B5EF4-FFF2-40B4-BE49-F238E27FC236}">
                  <a16:creationId xmlns:a16="http://schemas.microsoft.com/office/drawing/2014/main" id="{47937691-B414-0A1F-E717-96EB70A9A1F6}"/>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5654" t="6766" r="15481" b="6421"/>
            <a:stretch/>
          </p:blipFill>
          <p:spPr>
            <a:xfrm>
              <a:off x="8456612" y="243809"/>
              <a:ext cx="428367" cy="540000"/>
            </a:xfrm>
            <a:prstGeom prst="rect">
              <a:avLst/>
            </a:prstGeom>
          </p:spPr>
        </p:pic>
      </p:grpSp>
    </p:spTree>
    <p:extLst>
      <p:ext uri="{BB962C8B-B14F-4D97-AF65-F5344CB8AC3E}">
        <p14:creationId xmlns:p14="http://schemas.microsoft.com/office/powerpoint/2010/main" val="160063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EACE84E-10E4-4EC0-BD74-CDC39EC83E41}"/>
              </a:ext>
            </a:extLst>
          </p:cNvPr>
          <p:cNvSpPr txBox="1">
            <a:spLocks noGrp="1"/>
          </p:cNvSpPr>
          <p:nvPr>
            <p:ph type="title" idx="4294967295"/>
          </p:nvPr>
        </p:nvSpPr>
        <p:spPr>
          <a:xfrm>
            <a:off x="400584" y="2142083"/>
            <a:ext cx="1312578"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Outline</a:t>
            </a:r>
            <a:endParaRPr kumimoji="0" lang="en-US" sz="2800" b="0" i="0" u="none" strike="noStrike" kern="1200" cap="none" spc="0" normalizeH="0" baseline="0" noProof="0">
              <a:ln>
                <a:noFill/>
              </a:ln>
              <a:solidFill>
                <a:schemeClr val="tx1"/>
              </a:solidFill>
              <a:effectLst/>
              <a:uLnTx/>
              <a:uFillTx/>
              <a:latin typeface="+mn-lt"/>
              <a:ea typeface="+mn-ea"/>
              <a:cs typeface="Calibri"/>
            </a:endParaRPr>
          </a:p>
        </p:txBody>
      </p:sp>
      <p:sp>
        <p:nvSpPr>
          <p:cNvPr id="4" name="Rectangle 3">
            <a:extLst>
              <a:ext uri="{FF2B5EF4-FFF2-40B4-BE49-F238E27FC236}">
                <a16:creationId xmlns:a16="http://schemas.microsoft.com/office/drawing/2014/main" id="{0187BC91-EFBD-41DA-B2AB-F072EDEC2871}"/>
              </a:ext>
              <a:ext uri="{C183D7F6-B498-43B3-948B-1728B52AA6E4}">
                <adec:decorative xmlns:adec="http://schemas.microsoft.com/office/drawing/2017/decorative" val="1"/>
              </a:ext>
            </a:extLst>
          </p:cNvPr>
          <p:cNvSpPr/>
          <p:nvPr/>
        </p:nvSpPr>
        <p:spPr>
          <a:xfrm>
            <a:off x="3500411" y="0"/>
            <a:ext cx="5643589" cy="4667794"/>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2AC781E3-C717-4421-0994-878368C3BF01}"/>
              </a:ext>
            </a:extLst>
          </p:cNvPr>
          <p:cNvSpPr txBox="1"/>
          <p:nvPr/>
        </p:nvSpPr>
        <p:spPr>
          <a:xfrm>
            <a:off x="3739416" y="1341863"/>
            <a:ext cx="5004000" cy="2462213"/>
          </a:xfrm>
          <a:prstGeom prst="rect">
            <a:avLst/>
          </a:prstGeom>
          <a:noFill/>
        </p:spPr>
        <p:txBody>
          <a:bodyPr wrap="square" lIns="0" tIns="0" rIns="0" bIns="0" rtlCol="0" anchor="t">
            <a:spAutoFit/>
          </a:bodyPr>
          <a:lstStyle/>
          <a:p>
            <a:pPr>
              <a:spcAft>
                <a:spcPts val="2400"/>
              </a:spcAft>
            </a:pPr>
            <a:r>
              <a:rPr lang="en-AU" sz="2000">
                <a:solidFill>
                  <a:schemeClr val="bg1"/>
                </a:solidFill>
                <a:cs typeface="Calibri"/>
              </a:rPr>
              <a:t>About the Tuition Protection Service (TPS) and levies</a:t>
            </a:r>
            <a:endParaRPr lang="en-AU" sz="2000">
              <a:solidFill>
                <a:schemeClr val="bg1"/>
              </a:solidFill>
            </a:endParaRPr>
          </a:p>
          <a:p>
            <a:pPr>
              <a:spcAft>
                <a:spcPts val="2400"/>
              </a:spcAft>
            </a:pPr>
            <a:r>
              <a:rPr lang="en-AU" sz="2000">
                <a:solidFill>
                  <a:schemeClr val="bg1"/>
                </a:solidFill>
                <a:cs typeface="Calibri"/>
              </a:rPr>
              <a:t>Levy components and draft 2024 settings</a:t>
            </a:r>
          </a:p>
          <a:p>
            <a:pPr>
              <a:spcAft>
                <a:spcPts val="2400"/>
              </a:spcAft>
            </a:pPr>
            <a:r>
              <a:rPr lang="en-AU" sz="2000">
                <a:solidFill>
                  <a:schemeClr val="bg1"/>
                </a:solidFill>
                <a:ea typeface="Calibri"/>
                <a:cs typeface="Calibri"/>
              </a:rPr>
              <a:t>Summary of 2024 domestic sector consultation</a:t>
            </a:r>
          </a:p>
          <a:p>
            <a:pPr>
              <a:spcAft>
                <a:spcPts val="2400"/>
              </a:spcAft>
            </a:pPr>
            <a:r>
              <a:rPr lang="en-AU" sz="2000">
                <a:solidFill>
                  <a:schemeClr val="bg1"/>
                </a:solidFill>
                <a:cs typeface="Calibri"/>
              </a:rPr>
              <a:t>2024 levy timeline and takeaways</a:t>
            </a:r>
          </a:p>
        </p:txBody>
      </p:sp>
      <p:grpSp>
        <p:nvGrpSpPr>
          <p:cNvPr id="10" name="Group 9">
            <a:extLst>
              <a:ext uri="{FF2B5EF4-FFF2-40B4-BE49-F238E27FC236}">
                <a16:creationId xmlns:a16="http://schemas.microsoft.com/office/drawing/2014/main" id="{CAFD56E6-7CEF-214B-207C-23BBA6BC3631}"/>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11" name="Rectangle 8">
              <a:extLst>
                <a:ext uri="{FF2B5EF4-FFF2-40B4-BE49-F238E27FC236}">
                  <a16:creationId xmlns:a16="http://schemas.microsoft.com/office/drawing/2014/main" id="{1738D3CA-E512-4A08-08B6-7580DEA0B010}"/>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12" name="Group 11">
              <a:extLst>
                <a:ext uri="{FF2B5EF4-FFF2-40B4-BE49-F238E27FC236}">
                  <a16:creationId xmlns:a16="http://schemas.microsoft.com/office/drawing/2014/main" id="{F3D1B0CF-6B55-E3BC-6F1E-7E2AAD52FA93}"/>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3" name="Oval 12">
                <a:extLst>
                  <a:ext uri="{FF2B5EF4-FFF2-40B4-BE49-F238E27FC236}">
                    <a16:creationId xmlns:a16="http://schemas.microsoft.com/office/drawing/2014/main" id="{FD81B5EC-5F8C-DA9A-8BEE-B9E5F61DFCBC}"/>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a:extLst>
                  <a:ext uri="{FF2B5EF4-FFF2-40B4-BE49-F238E27FC236}">
                    <a16:creationId xmlns:a16="http://schemas.microsoft.com/office/drawing/2014/main" id="{B45234F7-46D7-3F9B-ABA0-7228890120C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275773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865FCF-3FAE-ED7D-AAF9-8D6705DA0546}"/>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Non-Compliance History and Registration Renewal</a:t>
            </a:r>
          </a:p>
        </p:txBody>
      </p:sp>
      <p:graphicFrame>
        <p:nvGraphicFramePr>
          <p:cNvPr id="4" name="Table 4">
            <a:extLst>
              <a:ext uri="{FF2B5EF4-FFF2-40B4-BE49-F238E27FC236}">
                <a16:creationId xmlns:a16="http://schemas.microsoft.com/office/drawing/2014/main" id="{CDC3256E-DC00-4606-A83C-EAD1BDB9B5F5}"/>
              </a:ext>
            </a:extLst>
          </p:cNvPr>
          <p:cNvGraphicFramePr>
            <a:graphicFrameLocks noGrp="1"/>
          </p:cNvGraphicFramePr>
          <p:nvPr>
            <p:extLst>
              <p:ext uri="{D42A27DB-BD31-4B8C-83A1-F6EECF244321}">
                <p14:modId xmlns:p14="http://schemas.microsoft.com/office/powerpoint/2010/main" val="199282546"/>
              </p:ext>
            </p:extLst>
          </p:nvPr>
        </p:nvGraphicFramePr>
        <p:xfrm>
          <a:off x="540000" y="1502857"/>
          <a:ext cx="8055260" cy="3142560"/>
        </p:xfrm>
        <a:graphic>
          <a:graphicData uri="http://schemas.openxmlformats.org/drawingml/2006/table">
            <a:tbl>
              <a:tblPr firstRow="1" bandRow="1">
                <a:tableStyleId>{5C22544A-7EE6-4342-B048-85BDC9FD1C3A}</a:tableStyleId>
              </a:tblPr>
              <a:tblGrid>
                <a:gridCol w="4641600">
                  <a:extLst>
                    <a:ext uri="{9D8B030D-6E8A-4147-A177-3AD203B41FA5}">
                      <a16:colId xmlns:a16="http://schemas.microsoft.com/office/drawing/2014/main" val="3210531022"/>
                    </a:ext>
                  </a:extLst>
                </a:gridCol>
                <a:gridCol w="1667435">
                  <a:extLst>
                    <a:ext uri="{9D8B030D-6E8A-4147-A177-3AD203B41FA5}">
                      <a16:colId xmlns:a16="http://schemas.microsoft.com/office/drawing/2014/main" val="3698033848"/>
                    </a:ext>
                  </a:extLst>
                </a:gridCol>
                <a:gridCol w="1746225">
                  <a:extLst>
                    <a:ext uri="{9D8B030D-6E8A-4147-A177-3AD203B41FA5}">
                      <a16:colId xmlns:a16="http://schemas.microsoft.com/office/drawing/2014/main" val="1227897729"/>
                    </a:ext>
                  </a:extLst>
                </a:gridCol>
              </a:tblGrid>
              <a:tr h="558924">
                <a:tc>
                  <a:txBody>
                    <a:bodyPr/>
                    <a:lstStyle/>
                    <a:p>
                      <a:pPr algn="l"/>
                      <a:r>
                        <a:rPr lang="en-AU" sz="1700"/>
                        <a:t>Non-compliance history and registration renewal</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Risk factor value 2022 and 2023</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Proposed risk factor value 2024</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169560607"/>
                  </a:ext>
                </a:extLst>
              </a:tr>
              <a:tr h="3420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a:t>A weighted late payment measure of </a:t>
                      </a:r>
                      <a:r>
                        <a:rPr lang="en-AU" sz="1600" b="1"/>
                        <a:t>30 days or more </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2.0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2.0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939883197"/>
                  </a:ext>
                </a:extLst>
              </a:tr>
              <a:tr h="3420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a:t>A weighted late payment measure of </a:t>
                      </a:r>
                      <a:r>
                        <a:rPr lang="en-AU" sz="1600" b="1"/>
                        <a:t>15 to &gt;30 days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0.9</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0.9</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1294747023"/>
                  </a:ext>
                </a:extLst>
              </a:tr>
              <a:tr h="3420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a:t>A weighted late payment measure of </a:t>
                      </a:r>
                      <a:r>
                        <a:rPr lang="en-AU" sz="1600" b="1"/>
                        <a:t>1 to &gt;15 days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0.7</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0.7</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292346007"/>
                  </a:ext>
                </a:extLst>
              </a:tr>
              <a:tr h="3420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a:t>A weighted late payment measure of </a:t>
                      </a:r>
                      <a:r>
                        <a:rPr lang="en-AU" sz="1600" b="1"/>
                        <a:t>&gt;1 day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551890705"/>
                  </a:ext>
                </a:extLst>
              </a:tr>
              <a:tr h="342000">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1"/>
                        <a:t>PLUS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600" b="0"/>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600" b="0"/>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841743279"/>
                  </a:ext>
                </a:extLst>
              </a:tr>
              <a:tr h="3420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a:t>Applied to have its registration renewed and, </a:t>
                      </a:r>
                      <a:r>
                        <a:rPr lang="en-AU" sz="1600" b="1"/>
                        <a:t>for risk management reasons</a:t>
                      </a:r>
                      <a:r>
                        <a:rPr lang="en-AU" sz="1600" b="0"/>
                        <a:t>, had its registration renewed for a period </a:t>
                      </a:r>
                      <a:r>
                        <a:rPr lang="en-AU" sz="1600" b="1"/>
                        <a:t>less than the maximum allowable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dirty="0"/>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3069280736"/>
                  </a:ext>
                </a:extLst>
              </a:tr>
            </a:tbl>
          </a:graphicData>
        </a:graphic>
      </p:graphicFrame>
      <p:grpSp>
        <p:nvGrpSpPr>
          <p:cNvPr id="2" name="Group 1">
            <a:extLst>
              <a:ext uri="{FF2B5EF4-FFF2-40B4-BE49-F238E27FC236}">
                <a16:creationId xmlns:a16="http://schemas.microsoft.com/office/drawing/2014/main" id="{C84CBCC7-7B75-4C8C-6785-BC8EAAC892BB}"/>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8" name="Rectangle 8">
              <a:extLst>
                <a:ext uri="{FF2B5EF4-FFF2-40B4-BE49-F238E27FC236}">
                  <a16:creationId xmlns:a16="http://schemas.microsoft.com/office/drawing/2014/main" id="{C4DC377D-A6FB-F067-3C9A-9344D58CA509}"/>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524F3EA2-F676-01C4-6165-6AB0EEABED3F}"/>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C71D0CA5-915C-D998-A2BE-CD15001B5FB5}"/>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F5DAE19D-2013-C473-3ECA-4C47F36292F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
        <p:nvSpPr>
          <p:cNvPr id="3" name="TextBox 2">
            <a:extLst>
              <a:ext uri="{FF2B5EF4-FFF2-40B4-BE49-F238E27FC236}">
                <a16:creationId xmlns:a16="http://schemas.microsoft.com/office/drawing/2014/main" id="{901F58D4-A462-9928-3378-B4D800DC5D1E}"/>
              </a:ext>
            </a:extLst>
          </p:cNvPr>
          <p:cNvSpPr txBox="1"/>
          <p:nvPr/>
        </p:nvSpPr>
        <p:spPr>
          <a:xfrm>
            <a:off x="539550" y="1116000"/>
            <a:ext cx="8064000" cy="276999"/>
          </a:xfrm>
          <a:prstGeom prst="rect">
            <a:avLst/>
          </a:prstGeom>
          <a:noFill/>
        </p:spPr>
        <p:txBody>
          <a:bodyPr wrap="square" lIns="0" tIns="0" rIns="0" bIns="0" rtlCol="0" anchor="t">
            <a:spAutoFit/>
          </a:bodyPr>
          <a:lstStyle/>
          <a:p>
            <a:pPr>
              <a:spcAft>
                <a:spcPts val="1200"/>
              </a:spcAft>
            </a:pPr>
            <a:r>
              <a:rPr lang="en-AU"/>
              <a:t>Proposed 2024 risk factor values unchanged from 2022 and 2023</a:t>
            </a:r>
          </a:p>
        </p:txBody>
      </p:sp>
      <p:grpSp>
        <p:nvGrpSpPr>
          <p:cNvPr id="10" name="Group 9">
            <a:extLst>
              <a:ext uri="{FF2B5EF4-FFF2-40B4-BE49-F238E27FC236}">
                <a16:creationId xmlns:a16="http://schemas.microsoft.com/office/drawing/2014/main" id="{0933120B-8716-2725-ABB7-0A637A3FE404}"/>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6" name="Flowchart: Off-page Connector 5">
              <a:extLst>
                <a:ext uri="{FF2B5EF4-FFF2-40B4-BE49-F238E27FC236}">
                  <a16:creationId xmlns:a16="http://schemas.microsoft.com/office/drawing/2014/main" id="{CCBCB538-DEAE-0F74-1090-385BD8724633}"/>
                </a:ext>
              </a:extLst>
            </p:cNvPr>
            <p:cNvSpPr>
              <a:spLocks noChangeAspect="1"/>
            </p:cNvSpPr>
            <p:nvPr/>
          </p:nvSpPr>
          <p:spPr>
            <a:xfrm>
              <a:off x="8334770" y="1"/>
              <a:ext cx="672053" cy="1027616"/>
            </a:xfrm>
            <a:prstGeom prst="flowChartOffpageConnector">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6" descr="Clipboard Partially Crossed with solid fill">
              <a:extLst>
                <a:ext uri="{FF2B5EF4-FFF2-40B4-BE49-F238E27FC236}">
                  <a16:creationId xmlns:a16="http://schemas.microsoft.com/office/drawing/2014/main" id="{1A0DFA04-4DDD-24B3-F996-BF4F523ACA7C}"/>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5654" t="6766" r="15481" b="6421"/>
            <a:stretch/>
          </p:blipFill>
          <p:spPr>
            <a:xfrm>
              <a:off x="8456612" y="243809"/>
              <a:ext cx="428367" cy="540000"/>
            </a:xfrm>
            <a:prstGeom prst="rect">
              <a:avLst/>
            </a:prstGeom>
          </p:spPr>
        </p:pic>
      </p:grpSp>
    </p:spTree>
    <p:extLst>
      <p:ext uri="{BB962C8B-B14F-4D97-AF65-F5344CB8AC3E}">
        <p14:creationId xmlns:p14="http://schemas.microsoft.com/office/powerpoint/2010/main" val="3016862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A8A0-E892-5590-CD73-0220EEDB6D8F}"/>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Risk Rated Premium Component</a:t>
            </a:r>
          </a:p>
        </p:txBody>
      </p:sp>
      <p:sp>
        <p:nvSpPr>
          <p:cNvPr id="3" name="Rectangle 2"/>
          <p:cNvSpPr/>
          <p:nvPr/>
        </p:nvSpPr>
        <p:spPr>
          <a:xfrm>
            <a:off x="539551" y="1116000"/>
            <a:ext cx="8064000" cy="346249"/>
          </a:xfrm>
          <a:prstGeom prst="rect">
            <a:avLst/>
          </a:prstGeom>
        </p:spPr>
        <p:txBody>
          <a:bodyPr wrap="square" lIns="68580" tIns="34290" rIns="68580" bIns="34290" anchor="t">
            <a:spAutoFit/>
          </a:bodyPr>
          <a:lstStyle/>
          <a:p>
            <a:pPr>
              <a:spcAft>
                <a:spcPts val="800"/>
              </a:spcAft>
            </a:pPr>
            <a:r>
              <a:rPr lang="en-US" altLang="zh-CN">
                <a:sym typeface="Calibri" pitchFamily="34" charset="0"/>
              </a:rPr>
              <a:t>Risk rated premium component formula:</a:t>
            </a:r>
          </a:p>
        </p:txBody>
      </p:sp>
      <p:grpSp>
        <p:nvGrpSpPr>
          <p:cNvPr id="6" name="Group 5">
            <a:extLst>
              <a:ext uri="{FF2B5EF4-FFF2-40B4-BE49-F238E27FC236}">
                <a16:creationId xmlns:a16="http://schemas.microsoft.com/office/drawing/2014/main" id="{7C2E5D24-4FD1-432B-AC34-BAB35CA36389}"/>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7" name="Rectangle 8">
              <a:extLst>
                <a:ext uri="{FF2B5EF4-FFF2-40B4-BE49-F238E27FC236}">
                  <a16:creationId xmlns:a16="http://schemas.microsoft.com/office/drawing/2014/main" id="{AF94CB97-0A05-E180-BBA5-8B28176365A1}"/>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8" name="Group 7">
              <a:extLst>
                <a:ext uri="{FF2B5EF4-FFF2-40B4-BE49-F238E27FC236}">
                  <a16:creationId xmlns:a16="http://schemas.microsoft.com/office/drawing/2014/main" id="{0E279DE0-68C5-82B7-B47E-3E6B1ABF6570}"/>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3" name="Oval 12">
                <a:extLst>
                  <a:ext uri="{FF2B5EF4-FFF2-40B4-BE49-F238E27FC236}">
                    <a16:creationId xmlns:a16="http://schemas.microsoft.com/office/drawing/2014/main" id="{9FC5253A-59F2-C7F9-960F-509CA005ED4A}"/>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a:extLst>
                  <a:ext uri="{FF2B5EF4-FFF2-40B4-BE49-F238E27FC236}">
                    <a16:creationId xmlns:a16="http://schemas.microsoft.com/office/drawing/2014/main" id="{69DED659-CEDA-A138-3C54-C373E7FF996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D27CE2E-DAB5-C28C-3E3D-AF883457C500}"/>
                  </a:ext>
                </a:extLst>
              </p:cNvPr>
              <p:cNvSpPr txBox="1"/>
              <p:nvPr/>
            </p:nvSpPr>
            <p:spPr>
              <a:xfrm>
                <a:off x="539551" y="1738096"/>
                <a:ext cx="8200450" cy="10284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AU" sz="1750" i="1" smtClean="0">
                              <a:latin typeface="Cambria Math" panose="02040503050406030204" pitchFamily="18" charset="0"/>
                            </a:rPr>
                          </m:ctrlPr>
                        </m:dPr>
                        <m:e>
                          <m:d>
                            <m:dPr>
                              <m:ctrlPr>
                                <a:rPr lang="en-AU" sz="175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m:rPr>
                                      <m:sty m:val="p"/>
                                    </m:rPr>
                                    <a:rPr lang="en-AU" sz="1750" b="0" i="0" smtClean="0">
                                      <a:latin typeface="Cambria Math" panose="02040503050406030204" pitchFamily="18" charset="0"/>
                                    </a:rPr>
                                    <m:t>total</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students</m:t>
                                  </m:r>
                                </m:e>
                                <m:e>
                                  <m:r>
                                    <m:rPr>
                                      <m:sty m:val="p"/>
                                    </m:rPr>
                                    <a:rPr lang="en-AU" sz="1750" b="0" i="0" smtClean="0">
                                      <a:latin typeface="Cambria Math" panose="02040503050406030204" pitchFamily="18" charset="0"/>
                                    </a:rPr>
                                    <m:t>for</m:t>
                                  </m:r>
                                  <m:r>
                                    <a:rPr lang="en-AU" sz="1750" b="0" i="0" smtClean="0">
                                      <a:latin typeface="Cambria Math" panose="02040503050406030204" pitchFamily="18" charset="0"/>
                                    </a:rPr>
                                    <m:t> 2023</m:t>
                                  </m:r>
                                </m:e>
                                <m:e>
                                  <m:r>
                                    <a:rPr lang="en-AU" sz="1750" b="0" i="0" smtClean="0">
                                      <a:latin typeface="Cambria Math" panose="02040503050406030204" pitchFamily="18" charset="0"/>
                                      <a:ea typeface="Cambria Math" panose="02040503050406030204" pitchFamily="18" charset="0"/>
                                    </a:rPr>
                                    <m:t>×</m:t>
                                  </m:r>
                                </m:e>
                                <m:e>
                                  <m:r>
                                    <m:rPr>
                                      <m:sty m:val="p"/>
                                    </m:rPr>
                                    <a:rPr lang="en-AU" sz="1750" b="0" i="0" smtClean="0">
                                      <a:latin typeface="Cambria Math" panose="02040503050406030204" pitchFamily="18" charset="0"/>
                                      <a:ea typeface="Cambria Math" panose="02040503050406030204" pitchFamily="18" charset="0"/>
                                    </a:rPr>
                                    <m:t>specified</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amount</m:t>
                                  </m:r>
                                </m:e>
                              </m:eqArr>
                            </m:e>
                          </m:d>
                          <m:r>
                            <a:rPr lang="en-AU" sz="1750" b="0" i="0" smtClean="0">
                              <a:latin typeface="Cambria Math" panose="02040503050406030204" pitchFamily="18" charset="0"/>
                            </a:rPr>
                            <m:t>+</m:t>
                          </m:r>
                          <m:d>
                            <m:dPr>
                              <m:ctrlPr>
                                <a:rPr lang="en-AU" sz="1750" b="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m:rPr>
                                      <m:sty m:val="p"/>
                                    </m:rPr>
                                    <a:rPr lang="en-AU" sz="1750" b="0" i="0" smtClean="0">
                                      <a:latin typeface="Cambria Math" panose="02040503050406030204" pitchFamily="18" charset="0"/>
                                    </a:rPr>
                                    <m:t>total</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tuition</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fee</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income</m:t>
                                  </m:r>
                                </m:e>
                                <m:e>
                                  <m:r>
                                    <m:rPr>
                                      <m:sty m:val="p"/>
                                    </m:rPr>
                                    <a:rPr lang="en-AU" sz="1750" b="0" i="0" smtClean="0">
                                      <a:latin typeface="Cambria Math" panose="02040503050406030204" pitchFamily="18" charset="0"/>
                                    </a:rPr>
                                    <m:t>received</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in</m:t>
                                  </m:r>
                                  <m:r>
                                    <a:rPr lang="en-AU" sz="1750" b="0" i="0" smtClean="0">
                                      <a:latin typeface="Cambria Math" panose="02040503050406030204" pitchFamily="18" charset="0"/>
                                    </a:rPr>
                                    <m:t> 2023</m:t>
                                  </m:r>
                                </m:e>
                                <m:e>
                                  <m:r>
                                    <a:rPr lang="en-AU" sz="1750" b="0" i="0" smtClean="0">
                                      <a:latin typeface="Cambria Math" panose="02040503050406030204" pitchFamily="18" charset="0"/>
                                      <a:ea typeface="Cambria Math" panose="02040503050406030204" pitchFamily="18" charset="0"/>
                                    </a:rPr>
                                    <m:t>×</m:t>
                                  </m:r>
                                </m:e>
                                <m:e>
                                  <m:r>
                                    <m:rPr>
                                      <m:sty m:val="p"/>
                                    </m:rPr>
                                    <a:rPr lang="en-AU" sz="1750" b="0" i="0" smtClean="0">
                                      <a:latin typeface="Cambria Math" panose="02040503050406030204" pitchFamily="18" charset="0"/>
                                      <a:ea typeface="Cambria Math" panose="02040503050406030204" pitchFamily="18" charset="0"/>
                                    </a:rPr>
                                    <m:t>specified</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percentage</m:t>
                                  </m:r>
                                </m:e>
                              </m:eqArr>
                            </m:e>
                          </m:d>
                        </m:e>
                      </m:d>
                      <m:r>
                        <a:rPr lang="en-AU" sz="1750" i="0" smtClean="0">
                          <a:latin typeface="Cambria Math" panose="02040503050406030204" pitchFamily="18" charset="0"/>
                          <a:ea typeface="Cambria Math" panose="02040503050406030204" pitchFamily="18" charset="0"/>
                        </a:rPr>
                        <m:t>×</m:t>
                      </m:r>
                      <m:d>
                        <m:dPr>
                          <m:ctrlPr>
                            <a:rPr lang="en-AU" sz="1750" i="1" smtClean="0">
                              <a:latin typeface="Cambria Math" panose="02040503050406030204" pitchFamily="18" charset="0"/>
                              <a:ea typeface="Cambria Math" panose="02040503050406030204" pitchFamily="18" charset="0"/>
                            </a:rPr>
                          </m:ctrlPr>
                        </m:dPr>
                        <m:e>
                          <m:r>
                            <m:rPr>
                              <m:sty m:val="p"/>
                            </m:rPr>
                            <a:rPr lang="en-AU" sz="1750" b="0" i="0" smtClean="0">
                              <a:latin typeface="Cambria Math" panose="02040503050406030204" pitchFamily="18" charset="0"/>
                              <a:ea typeface="Cambria Math" panose="02040503050406030204" pitchFamily="18" charset="0"/>
                            </a:rPr>
                            <m:t>sum</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of</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risk</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factor</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values</m:t>
                          </m:r>
                          <m:r>
                            <a:rPr lang="en-AU" sz="1750" b="0" i="0" smtClean="0">
                              <a:latin typeface="Cambria Math" panose="02040503050406030204" pitchFamily="18" charset="0"/>
                              <a:ea typeface="Cambria Math" panose="02040503050406030204" pitchFamily="18" charset="0"/>
                            </a:rPr>
                            <m:t>+1</m:t>
                          </m:r>
                        </m:e>
                      </m:d>
                    </m:oMath>
                  </m:oMathPara>
                </a14:m>
                <a:endParaRPr lang="en-AU" sz="1750"/>
              </a:p>
            </p:txBody>
          </p:sp>
        </mc:Choice>
        <mc:Fallback xmlns="">
          <p:sp>
            <p:nvSpPr>
              <p:cNvPr id="9" name="TextBox 8">
                <a:extLst>
                  <a:ext uri="{FF2B5EF4-FFF2-40B4-BE49-F238E27FC236}">
                    <a16:creationId xmlns:a16="http://schemas.microsoft.com/office/drawing/2014/main" id="{3D27CE2E-DAB5-C28C-3E3D-AF883457C500}"/>
                  </a:ext>
                </a:extLst>
              </p:cNvPr>
              <p:cNvSpPr txBox="1">
                <a:spLocks noRot="1" noChangeAspect="1" noMove="1" noResize="1" noEditPoints="1" noAdjustHandles="1" noChangeArrowheads="1" noChangeShapeType="1" noTextEdit="1"/>
              </p:cNvSpPr>
              <p:nvPr/>
            </p:nvSpPr>
            <p:spPr>
              <a:xfrm>
                <a:off x="539551" y="1738096"/>
                <a:ext cx="8200450" cy="1028487"/>
              </a:xfrm>
              <a:prstGeom prst="rect">
                <a:avLst/>
              </a:prstGeom>
              <a:blipFill>
                <a:blip r:embed="rId5"/>
                <a:stretch>
                  <a:fillRect/>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0F26DEDA-3453-CA2D-866F-7CF7FE790C59}"/>
              </a:ext>
            </a:extLst>
          </p:cNvPr>
          <p:cNvSpPr/>
          <p:nvPr/>
        </p:nvSpPr>
        <p:spPr>
          <a:xfrm>
            <a:off x="540000" y="3203536"/>
            <a:ext cx="8064000" cy="623248"/>
          </a:xfrm>
          <a:prstGeom prst="rect">
            <a:avLst/>
          </a:prstGeom>
        </p:spPr>
        <p:txBody>
          <a:bodyPr wrap="square" lIns="68580" tIns="34290" rIns="68580" bIns="34290" anchor="t">
            <a:spAutoFit/>
          </a:bodyPr>
          <a:lstStyle/>
          <a:p>
            <a:pPr>
              <a:spcAft>
                <a:spcPts val="800"/>
              </a:spcAft>
            </a:pPr>
            <a:r>
              <a:rPr lang="en-US" altLang="zh-CN">
                <a:sym typeface="Calibri" pitchFamily="34" charset="0"/>
              </a:rPr>
              <a:t>The sum of a provider’s risk factor values is a multiplier for the risk rated premium component calculation</a:t>
            </a:r>
          </a:p>
        </p:txBody>
      </p:sp>
    </p:spTree>
    <p:extLst>
      <p:ext uri="{BB962C8B-B14F-4D97-AF65-F5344CB8AC3E}">
        <p14:creationId xmlns:p14="http://schemas.microsoft.com/office/powerpoint/2010/main" val="49292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A8A0-E892-5590-CD73-0220EEDB6D8F}"/>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Risk Rated Premium Component: VSL Example</a:t>
            </a:r>
          </a:p>
        </p:txBody>
      </p:sp>
      <p:grpSp>
        <p:nvGrpSpPr>
          <p:cNvPr id="6" name="Group 5">
            <a:extLst>
              <a:ext uri="{FF2B5EF4-FFF2-40B4-BE49-F238E27FC236}">
                <a16:creationId xmlns:a16="http://schemas.microsoft.com/office/drawing/2014/main" id="{7C2E5D24-4FD1-432B-AC34-BAB35CA36389}"/>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7" name="Rectangle 8">
              <a:extLst>
                <a:ext uri="{FF2B5EF4-FFF2-40B4-BE49-F238E27FC236}">
                  <a16:creationId xmlns:a16="http://schemas.microsoft.com/office/drawing/2014/main" id="{AF94CB97-0A05-E180-BBA5-8B28176365A1}"/>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8" name="Group 7">
              <a:extLst>
                <a:ext uri="{FF2B5EF4-FFF2-40B4-BE49-F238E27FC236}">
                  <a16:creationId xmlns:a16="http://schemas.microsoft.com/office/drawing/2014/main" id="{0E279DE0-68C5-82B7-B47E-3E6B1ABF6570}"/>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3" name="Oval 12">
                <a:extLst>
                  <a:ext uri="{FF2B5EF4-FFF2-40B4-BE49-F238E27FC236}">
                    <a16:creationId xmlns:a16="http://schemas.microsoft.com/office/drawing/2014/main" id="{9FC5253A-59F2-C7F9-960F-509CA005ED4A}"/>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a:extLst>
                  <a:ext uri="{FF2B5EF4-FFF2-40B4-BE49-F238E27FC236}">
                    <a16:creationId xmlns:a16="http://schemas.microsoft.com/office/drawing/2014/main" id="{69DED659-CEDA-A138-3C54-C373E7FF996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D27CE2E-DAB5-C28C-3E3D-AF883457C500}"/>
                  </a:ext>
                </a:extLst>
              </p:cNvPr>
              <p:cNvSpPr txBox="1"/>
              <p:nvPr/>
            </p:nvSpPr>
            <p:spPr>
              <a:xfrm>
                <a:off x="539551" y="1116000"/>
                <a:ext cx="8059386" cy="10059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AU" sz="1750" i="1" smtClean="0">
                              <a:latin typeface="Cambria Math" panose="02040503050406030204" pitchFamily="18" charset="0"/>
                            </a:rPr>
                          </m:ctrlPr>
                        </m:dPr>
                        <m:e>
                          <m:d>
                            <m:dPr>
                              <m:ctrlPr>
                                <a:rPr lang="en-AU" sz="175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a:rPr lang="en-AU" sz="1750" b="0" i="0" smtClean="0">
                                      <a:latin typeface="Cambria Math" panose="02040503050406030204" pitchFamily="18" charset="0"/>
                                    </a:rPr>
                                    <m:t>75 </m:t>
                                  </m:r>
                                  <m:r>
                                    <m:rPr>
                                      <m:sty m:val="p"/>
                                    </m:rPr>
                                    <a:rPr lang="en-AU" sz="1750" b="0" i="0" smtClean="0">
                                      <a:latin typeface="Cambria Math" panose="02040503050406030204" pitchFamily="18" charset="0"/>
                                    </a:rPr>
                                    <m:t>VSL</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students</m:t>
                                  </m:r>
                                </m:e>
                                <m:e>
                                  <m:r>
                                    <m:rPr>
                                      <m:sty m:val="p"/>
                                    </m:rPr>
                                    <a:rPr lang="en-AU" sz="1750" b="0" i="0" smtClean="0">
                                      <a:latin typeface="Cambria Math" panose="02040503050406030204" pitchFamily="18" charset="0"/>
                                    </a:rPr>
                                    <m:t>for</m:t>
                                  </m:r>
                                  <m:r>
                                    <a:rPr lang="en-AU" sz="1750" b="0" i="0" smtClean="0">
                                      <a:latin typeface="Cambria Math" panose="02040503050406030204" pitchFamily="18" charset="0"/>
                                    </a:rPr>
                                    <m:t> 2023</m:t>
                                  </m:r>
                                </m:e>
                                <m:e>
                                  <m:r>
                                    <a:rPr lang="en-AU" sz="1750" b="0" i="0" smtClean="0">
                                      <a:latin typeface="Cambria Math" panose="02040503050406030204" pitchFamily="18" charset="0"/>
                                      <a:ea typeface="Cambria Math" panose="02040503050406030204" pitchFamily="18" charset="0"/>
                                    </a:rPr>
                                    <m:t>×</m:t>
                                  </m:r>
                                </m:e>
                                <m:e>
                                  <m:r>
                                    <a:rPr lang="en-AU" sz="1750" b="1" i="0" smtClean="0">
                                      <a:latin typeface="Cambria Math" panose="02040503050406030204" pitchFamily="18" charset="0"/>
                                      <a:ea typeface="Cambria Math" panose="02040503050406030204" pitchFamily="18" charset="0"/>
                                    </a:rPr>
                                    <m:t>$</m:t>
                                  </m:r>
                                  <m:r>
                                    <a:rPr lang="en-AU" sz="1750" b="1" i="0" smtClean="0">
                                      <a:latin typeface="Cambria Math" panose="02040503050406030204" pitchFamily="18" charset="0"/>
                                      <a:ea typeface="Cambria Math" panose="02040503050406030204" pitchFamily="18" charset="0"/>
                                    </a:rPr>
                                    <m:t>𝟔</m:t>
                                  </m:r>
                                </m:e>
                              </m:eqArr>
                            </m:e>
                          </m:d>
                          <m:r>
                            <a:rPr lang="en-AU" sz="1750" b="0" i="0" smtClean="0">
                              <a:latin typeface="Cambria Math" panose="02040503050406030204" pitchFamily="18" charset="0"/>
                            </a:rPr>
                            <m:t>+</m:t>
                          </m:r>
                          <m:d>
                            <m:dPr>
                              <m:ctrlPr>
                                <a:rPr lang="en-AU" sz="1750" b="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a:rPr lang="en-AU" sz="1750" b="0" i="0" smtClean="0">
                                      <a:latin typeface="Cambria Math" panose="02040503050406030204" pitchFamily="18" charset="0"/>
                                    </a:rPr>
                                    <m:t>$250,000 </m:t>
                                  </m:r>
                                  <m:r>
                                    <m:rPr>
                                      <m:sty m:val="p"/>
                                    </m:rPr>
                                    <a:rPr lang="en-AU" sz="1750" b="0" i="0" smtClean="0">
                                      <a:latin typeface="Cambria Math" panose="02040503050406030204" pitchFamily="18" charset="0"/>
                                    </a:rPr>
                                    <m:t>VSL</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Loans</m:t>
                                  </m:r>
                                </m:e>
                                <m:e>
                                  <m:r>
                                    <m:rPr>
                                      <m:sty m:val="p"/>
                                    </m:rPr>
                                    <a:rPr lang="en-AU" sz="1750" b="0" i="0" smtClean="0">
                                      <a:latin typeface="Cambria Math" panose="02040503050406030204" pitchFamily="18" charset="0"/>
                                    </a:rPr>
                                    <m:t>received</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in</m:t>
                                  </m:r>
                                  <m:r>
                                    <a:rPr lang="en-AU" sz="1750" b="0" i="0" smtClean="0">
                                      <a:latin typeface="Cambria Math" panose="02040503050406030204" pitchFamily="18" charset="0"/>
                                    </a:rPr>
                                    <m:t> 2023</m:t>
                                  </m:r>
                                </m:e>
                                <m:e>
                                  <m:r>
                                    <a:rPr lang="en-AU" sz="1750" b="0" i="0" smtClean="0">
                                      <a:latin typeface="Cambria Math" panose="02040503050406030204" pitchFamily="18" charset="0"/>
                                      <a:ea typeface="Cambria Math" panose="02040503050406030204" pitchFamily="18" charset="0"/>
                                    </a:rPr>
                                    <m:t>×</m:t>
                                  </m:r>
                                </m:e>
                                <m:e>
                                  <m:r>
                                    <a:rPr lang="en-AU" sz="1750" b="1" i="0" smtClean="0">
                                      <a:latin typeface="Cambria Math" panose="02040503050406030204" pitchFamily="18" charset="0"/>
                                      <a:ea typeface="Cambria Math" panose="02040503050406030204" pitchFamily="18" charset="0"/>
                                    </a:rPr>
                                    <m:t>𝟎</m:t>
                                  </m:r>
                                  <m:r>
                                    <a:rPr lang="en-AU" sz="1750" b="1" i="0" smtClean="0">
                                      <a:latin typeface="Cambria Math" panose="02040503050406030204" pitchFamily="18" charset="0"/>
                                      <a:ea typeface="Cambria Math" panose="02040503050406030204" pitchFamily="18" charset="0"/>
                                    </a:rPr>
                                    <m:t>.</m:t>
                                  </m:r>
                                  <m:r>
                                    <a:rPr lang="en-AU" sz="1750" b="1" i="0" smtClean="0">
                                      <a:latin typeface="Cambria Math" panose="02040503050406030204" pitchFamily="18" charset="0"/>
                                      <a:ea typeface="Cambria Math" panose="02040503050406030204" pitchFamily="18" charset="0"/>
                                    </a:rPr>
                                    <m:t>𝟏𝟑</m:t>
                                  </m:r>
                                  <m:r>
                                    <a:rPr lang="en-AU" sz="1750" b="1" i="0" smtClean="0">
                                      <a:latin typeface="Cambria Math" panose="02040503050406030204" pitchFamily="18" charset="0"/>
                                      <a:ea typeface="Cambria Math" panose="02040503050406030204" pitchFamily="18" charset="0"/>
                                    </a:rPr>
                                    <m:t>%</m:t>
                                  </m:r>
                                </m:e>
                              </m:eqArr>
                            </m:e>
                          </m:d>
                        </m:e>
                      </m:d>
                      <m:r>
                        <a:rPr lang="en-AU" sz="1750" i="0" smtClean="0">
                          <a:latin typeface="Cambria Math" panose="02040503050406030204" pitchFamily="18" charset="0"/>
                          <a:ea typeface="Cambria Math" panose="02040503050406030204" pitchFamily="18" charset="0"/>
                        </a:rPr>
                        <m:t>×</m:t>
                      </m:r>
                      <m:d>
                        <m:dPr>
                          <m:ctrlPr>
                            <a:rPr lang="en-AU" sz="1750" i="1" smtClean="0">
                              <a:latin typeface="Cambria Math" panose="02040503050406030204" pitchFamily="18" charset="0"/>
                              <a:ea typeface="Cambria Math" panose="02040503050406030204" pitchFamily="18" charset="0"/>
                            </a:rPr>
                          </m:ctrlPr>
                        </m:dPr>
                        <m:e>
                          <m:r>
                            <m:rPr>
                              <m:sty m:val="p"/>
                            </m:rPr>
                            <a:rPr lang="en-AU" sz="1750" b="0" i="0" smtClean="0">
                              <a:latin typeface="Cambria Math" panose="02040503050406030204" pitchFamily="18" charset="0"/>
                              <a:ea typeface="Cambria Math" panose="02040503050406030204" pitchFamily="18" charset="0"/>
                            </a:rPr>
                            <m:t>total</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risk</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factor</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value</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of</m:t>
                          </m:r>
                          <m:r>
                            <a:rPr lang="en-AU" sz="1750" b="0" i="0" smtClean="0">
                              <a:latin typeface="Cambria Math" panose="02040503050406030204" pitchFamily="18" charset="0"/>
                              <a:ea typeface="Cambria Math" panose="02040503050406030204" pitchFamily="18" charset="0"/>
                            </a:rPr>
                            <m:t> 4.7+1</m:t>
                          </m:r>
                        </m:e>
                      </m:d>
                    </m:oMath>
                  </m:oMathPara>
                </a14:m>
                <a:endParaRPr lang="en-AU" sz="1750"/>
              </a:p>
            </p:txBody>
          </p:sp>
        </mc:Choice>
        <mc:Fallback xmlns="">
          <p:sp>
            <p:nvSpPr>
              <p:cNvPr id="9" name="TextBox 8">
                <a:extLst>
                  <a:ext uri="{FF2B5EF4-FFF2-40B4-BE49-F238E27FC236}">
                    <a16:creationId xmlns:a16="http://schemas.microsoft.com/office/drawing/2014/main" id="{3D27CE2E-DAB5-C28C-3E3D-AF883457C500}"/>
                  </a:ext>
                </a:extLst>
              </p:cNvPr>
              <p:cNvSpPr txBox="1">
                <a:spLocks noRot="1" noChangeAspect="1" noMove="1" noResize="1" noEditPoints="1" noAdjustHandles="1" noChangeArrowheads="1" noChangeShapeType="1" noTextEdit="1"/>
              </p:cNvSpPr>
              <p:nvPr/>
            </p:nvSpPr>
            <p:spPr>
              <a:xfrm>
                <a:off x="539551" y="1116000"/>
                <a:ext cx="8059386" cy="1005981"/>
              </a:xfrm>
              <a:prstGeom prst="rect">
                <a:avLst/>
              </a:prstGeom>
              <a:blipFill>
                <a:blip r:embed="rId5"/>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E36FD5EC-D27A-2AFD-6FC3-8641F4479C9A}"/>
              </a:ext>
            </a:extLst>
          </p:cNvPr>
          <p:cNvSpPr txBox="1"/>
          <p:nvPr/>
        </p:nvSpPr>
        <p:spPr>
          <a:xfrm>
            <a:off x="540000" y="3201092"/>
            <a:ext cx="1963679" cy="969496"/>
          </a:xfrm>
          <a:prstGeom prst="rect">
            <a:avLst/>
          </a:prstGeom>
          <a:noFill/>
        </p:spPr>
        <p:txBody>
          <a:bodyPr wrap="none" lIns="0" tIns="0" rIns="0" bIns="0" rtlCol="0">
            <a:spAutoFit/>
          </a:bodyPr>
          <a:lstStyle/>
          <a:p>
            <a:pPr>
              <a:spcAft>
                <a:spcPts val="3000"/>
              </a:spcAft>
            </a:pPr>
            <a:r>
              <a:rPr lang="en-AU">
                <a:ea typeface="Cambria Math" panose="02040503050406030204" pitchFamily="18" charset="0"/>
              </a:rPr>
              <a:t>= ($450 + $325) x 5.7</a:t>
            </a:r>
          </a:p>
          <a:p>
            <a:pPr>
              <a:spcAft>
                <a:spcPts val="2400"/>
              </a:spcAft>
            </a:pPr>
            <a:r>
              <a:rPr lang="en-AU" sz="2000">
                <a:ea typeface="Cambria Math" panose="02040503050406030204" pitchFamily="18" charset="0"/>
              </a:rPr>
              <a:t>= </a:t>
            </a:r>
            <a:r>
              <a:rPr lang="en-AU" sz="2000" b="1">
                <a:solidFill>
                  <a:schemeClr val="accent3"/>
                </a:solidFill>
                <a:ea typeface="Cambria Math" panose="02040503050406030204" pitchFamily="18" charset="0"/>
              </a:rPr>
              <a:t>$4,417.50</a:t>
            </a:r>
            <a:endParaRPr lang="en-AU" sz="2000" b="1">
              <a:solidFill>
                <a:schemeClr val="accent3"/>
              </a:solidFill>
            </a:endParaRPr>
          </a:p>
        </p:txBody>
      </p:sp>
      <p:sp>
        <p:nvSpPr>
          <p:cNvPr id="11" name="TextBox 10">
            <a:extLst>
              <a:ext uri="{FF2B5EF4-FFF2-40B4-BE49-F238E27FC236}">
                <a16:creationId xmlns:a16="http://schemas.microsoft.com/office/drawing/2014/main" id="{C509CBAA-A51F-3C4C-AFDD-82AD62D460E7}"/>
              </a:ext>
            </a:extLst>
          </p:cNvPr>
          <p:cNvSpPr txBox="1"/>
          <p:nvPr/>
        </p:nvSpPr>
        <p:spPr>
          <a:xfrm>
            <a:off x="1226097" y="2448000"/>
            <a:ext cx="636393" cy="276999"/>
          </a:xfrm>
          <a:prstGeom prst="rect">
            <a:avLst/>
          </a:prstGeom>
          <a:noFill/>
        </p:spPr>
        <p:txBody>
          <a:bodyPr wrap="none" lIns="0" tIns="0" rIns="0" bIns="0" rtlCol="0">
            <a:spAutoFit/>
          </a:bodyPr>
          <a:lstStyle/>
          <a:p>
            <a:r>
              <a:rPr lang="en-AU">
                <a:ea typeface="Cambria Math" panose="02040503050406030204" pitchFamily="18" charset="0"/>
              </a:rPr>
              <a:t>= </a:t>
            </a:r>
            <a:r>
              <a:rPr lang="en-AU" b="1">
                <a:ea typeface="Cambria Math" panose="02040503050406030204" pitchFamily="18" charset="0"/>
              </a:rPr>
              <a:t>$450</a:t>
            </a:r>
            <a:endParaRPr lang="en-AU" b="1"/>
          </a:p>
        </p:txBody>
      </p:sp>
      <p:sp>
        <p:nvSpPr>
          <p:cNvPr id="12" name="TextBox 11">
            <a:extLst>
              <a:ext uri="{FF2B5EF4-FFF2-40B4-BE49-F238E27FC236}">
                <a16:creationId xmlns:a16="http://schemas.microsoft.com/office/drawing/2014/main" id="{0A3617C4-9FDB-E935-FE3D-F841576F9715}"/>
              </a:ext>
            </a:extLst>
          </p:cNvPr>
          <p:cNvSpPr txBox="1"/>
          <p:nvPr/>
        </p:nvSpPr>
        <p:spPr>
          <a:xfrm>
            <a:off x="3577302" y="2448000"/>
            <a:ext cx="636393" cy="276999"/>
          </a:xfrm>
          <a:prstGeom prst="rect">
            <a:avLst/>
          </a:prstGeom>
          <a:noFill/>
        </p:spPr>
        <p:txBody>
          <a:bodyPr wrap="none" lIns="0" tIns="0" rIns="0" bIns="0" rtlCol="0">
            <a:spAutoFit/>
          </a:bodyPr>
          <a:lstStyle/>
          <a:p>
            <a:r>
              <a:rPr lang="en-AU">
                <a:ea typeface="Cambria Math" panose="02040503050406030204" pitchFamily="18" charset="0"/>
              </a:rPr>
              <a:t>= </a:t>
            </a:r>
            <a:r>
              <a:rPr lang="en-AU" b="1">
                <a:ea typeface="Cambria Math" panose="02040503050406030204" pitchFamily="18" charset="0"/>
              </a:rPr>
              <a:t>$325</a:t>
            </a:r>
            <a:endParaRPr lang="en-AU" b="1"/>
          </a:p>
        </p:txBody>
      </p:sp>
      <p:sp>
        <p:nvSpPr>
          <p:cNvPr id="15" name="TextBox 14">
            <a:extLst>
              <a:ext uri="{FF2B5EF4-FFF2-40B4-BE49-F238E27FC236}">
                <a16:creationId xmlns:a16="http://schemas.microsoft.com/office/drawing/2014/main" id="{04E52739-7439-AB5D-5FDB-CCC1D880EEEF}"/>
              </a:ext>
            </a:extLst>
          </p:cNvPr>
          <p:cNvSpPr txBox="1"/>
          <p:nvPr/>
        </p:nvSpPr>
        <p:spPr>
          <a:xfrm>
            <a:off x="6663406" y="2448000"/>
            <a:ext cx="463268" cy="276999"/>
          </a:xfrm>
          <a:prstGeom prst="rect">
            <a:avLst/>
          </a:prstGeom>
          <a:noFill/>
        </p:spPr>
        <p:txBody>
          <a:bodyPr wrap="none" lIns="0" tIns="0" rIns="0" bIns="0" rtlCol="0">
            <a:spAutoFit/>
          </a:bodyPr>
          <a:lstStyle/>
          <a:p>
            <a:r>
              <a:rPr lang="en-AU">
                <a:ea typeface="Cambria Math" panose="02040503050406030204" pitchFamily="18" charset="0"/>
              </a:rPr>
              <a:t>= </a:t>
            </a:r>
            <a:r>
              <a:rPr lang="en-AU" b="1">
                <a:ea typeface="Cambria Math" panose="02040503050406030204" pitchFamily="18" charset="0"/>
              </a:rPr>
              <a:t>5.7</a:t>
            </a:r>
            <a:endParaRPr lang="en-AU" b="1"/>
          </a:p>
        </p:txBody>
      </p:sp>
      <p:sp>
        <p:nvSpPr>
          <p:cNvPr id="16" name="Rectangle 15">
            <a:extLst>
              <a:ext uri="{FF2B5EF4-FFF2-40B4-BE49-F238E27FC236}">
                <a16:creationId xmlns:a16="http://schemas.microsoft.com/office/drawing/2014/main" id="{1743EF08-075C-9311-9DF9-59ACB05B47FB}"/>
              </a:ext>
              <a:ext uri="{C183D7F6-B498-43B3-948B-1728B52AA6E4}">
                <adec:decorative xmlns:adec="http://schemas.microsoft.com/office/drawing/2017/decorative" val="1"/>
              </a:ext>
            </a:extLst>
          </p:cNvPr>
          <p:cNvSpPr/>
          <p:nvPr/>
        </p:nvSpPr>
        <p:spPr>
          <a:xfrm>
            <a:off x="539551" y="1116001"/>
            <a:ext cx="2030468"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2181F18B-CC63-FCD5-9058-71EC1555CC60}"/>
              </a:ext>
              <a:ext uri="{C183D7F6-B498-43B3-948B-1728B52AA6E4}">
                <adec:decorative xmlns:adec="http://schemas.microsoft.com/office/drawing/2017/decorative" val="1"/>
              </a:ext>
            </a:extLst>
          </p:cNvPr>
          <p:cNvSpPr/>
          <p:nvPr/>
        </p:nvSpPr>
        <p:spPr>
          <a:xfrm>
            <a:off x="2772383" y="1116001"/>
            <a:ext cx="2402731"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26D08A5A-2EC0-62CD-D0C6-429F71CC0D72}"/>
              </a:ext>
              <a:ext uri="{C183D7F6-B498-43B3-948B-1728B52AA6E4}">
                <adec:decorative xmlns:adec="http://schemas.microsoft.com/office/drawing/2017/decorative" val="1"/>
              </a:ext>
            </a:extLst>
          </p:cNvPr>
          <p:cNvSpPr/>
          <p:nvPr/>
        </p:nvSpPr>
        <p:spPr>
          <a:xfrm>
            <a:off x="5175115" y="1081316"/>
            <a:ext cx="3423821"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2B33BBB6-5F83-902F-8588-D7C34A0EF849}"/>
              </a:ext>
              <a:ext uri="{C183D7F6-B498-43B3-948B-1728B52AA6E4}">
                <adec:decorative xmlns:adec="http://schemas.microsoft.com/office/drawing/2017/decorative" val="1"/>
              </a:ext>
            </a:extLst>
          </p:cNvPr>
          <p:cNvSpPr/>
          <p:nvPr/>
        </p:nvSpPr>
        <p:spPr>
          <a:xfrm>
            <a:off x="522000" y="1079035"/>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FD3B21E1-C785-9CA6-6D2B-8CFDBD580FC0}"/>
              </a:ext>
              <a:ext uri="{C183D7F6-B498-43B3-948B-1728B52AA6E4}">
                <adec:decorative xmlns:adec="http://schemas.microsoft.com/office/drawing/2017/decorative" val="1"/>
              </a:ext>
            </a:extLst>
          </p:cNvPr>
          <p:cNvSpPr/>
          <p:nvPr/>
        </p:nvSpPr>
        <p:spPr>
          <a:xfrm>
            <a:off x="5033323" y="1098467"/>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a:extLst>
              <a:ext uri="{FF2B5EF4-FFF2-40B4-BE49-F238E27FC236}">
                <a16:creationId xmlns:a16="http://schemas.microsoft.com/office/drawing/2014/main" id="{88F98489-7A48-04DC-AAB9-8AF3177D2FA1}"/>
              </a:ext>
              <a:ext uri="{C183D7F6-B498-43B3-948B-1728B52AA6E4}">
                <adec:decorative xmlns:adec="http://schemas.microsoft.com/office/drawing/2017/decorative" val="1"/>
              </a:ext>
            </a:extLst>
          </p:cNvPr>
          <p:cNvSpPr/>
          <p:nvPr/>
        </p:nvSpPr>
        <p:spPr>
          <a:xfrm>
            <a:off x="2573716" y="1164099"/>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4298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2"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xit" presetSubtype="0" fill="hold" grpId="2" nodeType="with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xit" presetSubtype="0" fill="hold" grpId="3" nodeType="withEffect">
                                  <p:stCondLst>
                                    <p:cond delay="0"/>
                                  </p:stCondLst>
                                  <p:childTnLst>
                                    <p:set>
                                      <p:cBhvr>
                                        <p:cTn id="46" dur="1" fill="hold">
                                          <p:stCondLst>
                                            <p:cond delay="0"/>
                                          </p:stCondLst>
                                        </p:cTn>
                                        <p:tgtEl>
                                          <p:spTgt spid="17"/>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18"/>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animBg="1"/>
      <p:bldP spid="16" grpId="1" animBg="1"/>
      <p:bldP spid="17" grpId="0" animBg="1"/>
      <p:bldP spid="17" grpId="1" animBg="1"/>
      <p:bldP spid="17" grpId="2" animBg="1"/>
      <p:bldP spid="17" grpId="3"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A8A0-E892-5590-CD73-0220EEDB6D8F}"/>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Risk Rated Premium Component: HELP Example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D27CE2E-DAB5-C28C-3E3D-AF883457C500}"/>
                  </a:ext>
                </a:extLst>
              </p:cNvPr>
              <p:cNvSpPr txBox="1"/>
              <p:nvPr/>
            </p:nvSpPr>
            <p:spPr>
              <a:xfrm>
                <a:off x="539551" y="1116000"/>
                <a:ext cx="8157168" cy="10059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AU" sz="1750" i="1" smtClean="0">
                              <a:latin typeface="Cambria Math" panose="02040503050406030204" pitchFamily="18" charset="0"/>
                            </a:rPr>
                          </m:ctrlPr>
                        </m:dPr>
                        <m:e>
                          <m:d>
                            <m:dPr>
                              <m:ctrlPr>
                                <a:rPr lang="en-AU" sz="175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a:rPr lang="en-AU" sz="1750" b="0" i="0" smtClean="0">
                                      <a:latin typeface="Cambria Math" panose="02040503050406030204" pitchFamily="18" charset="0"/>
                                    </a:rPr>
                                    <m:t>650 </m:t>
                                  </m:r>
                                  <m:r>
                                    <m:rPr>
                                      <m:sty m:val="p"/>
                                    </m:rPr>
                                    <a:rPr lang="en-AU" sz="1750" b="0" i="0" smtClean="0">
                                      <a:latin typeface="Cambria Math" panose="02040503050406030204" pitchFamily="18" charset="0"/>
                                    </a:rPr>
                                    <m:t>HELP</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students</m:t>
                                  </m:r>
                                </m:e>
                                <m:e>
                                  <m:r>
                                    <m:rPr>
                                      <m:sty m:val="p"/>
                                    </m:rPr>
                                    <a:rPr lang="en-AU" sz="1750" b="0" i="0" smtClean="0">
                                      <a:latin typeface="Cambria Math" panose="02040503050406030204" pitchFamily="18" charset="0"/>
                                    </a:rPr>
                                    <m:t>for</m:t>
                                  </m:r>
                                  <m:r>
                                    <a:rPr lang="en-AU" sz="1750" b="0" i="0" smtClean="0">
                                      <a:latin typeface="Cambria Math" panose="02040503050406030204" pitchFamily="18" charset="0"/>
                                    </a:rPr>
                                    <m:t> 2023</m:t>
                                  </m:r>
                                </m:e>
                                <m:e>
                                  <m:r>
                                    <a:rPr lang="en-AU" sz="1750" b="0" i="0" smtClean="0">
                                      <a:latin typeface="Cambria Math" panose="02040503050406030204" pitchFamily="18" charset="0"/>
                                      <a:ea typeface="Cambria Math" panose="02040503050406030204" pitchFamily="18" charset="0"/>
                                    </a:rPr>
                                    <m:t>×</m:t>
                                  </m:r>
                                </m:e>
                                <m:e>
                                  <m:r>
                                    <a:rPr lang="en-AU" sz="1750" b="1" i="0" smtClean="0">
                                      <a:latin typeface="Cambria Math" panose="02040503050406030204" pitchFamily="18" charset="0"/>
                                      <a:ea typeface="Cambria Math" panose="02040503050406030204" pitchFamily="18" charset="0"/>
                                    </a:rPr>
                                    <m:t>$</m:t>
                                  </m:r>
                                  <m:r>
                                    <a:rPr lang="en-AU" sz="1750" b="1" i="0" smtClean="0">
                                      <a:latin typeface="Cambria Math" panose="02040503050406030204" pitchFamily="18" charset="0"/>
                                      <a:ea typeface="Cambria Math" panose="02040503050406030204" pitchFamily="18" charset="0"/>
                                    </a:rPr>
                                    <m:t>𝟔</m:t>
                                  </m:r>
                                </m:e>
                              </m:eqArr>
                            </m:e>
                          </m:d>
                          <m:r>
                            <a:rPr lang="en-AU" sz="1750" b="0" i="0" smtClean="0">
                              <a:latin typeface="Cambria Math" panose="02040503050406030204" pitchFamily="18" charset="0"/>
                            </a:rPr>
                            <m:t>+</m:t>
                          </m:r>
                          <m:d>
                            <m:dPr>
                              <m:ctrlPr>
                                <a:rPr lang="en-AU" sz="1750" b="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a:rPr lang="en-AU" sz="1750" b="0" i="0" smtClean="0">
                                      <a:latin typeface="Cambria Math" panose="02040503050406030204" pitchFamily="18" charset="0"/>
                                    </a:rPr>
                                    <m:t>$10</m:t>
                                  </m:r>
                                  <m:r>
                                    <m:rPr>
                                      <m:sty m:val="p"/>
                                    </m:rPr>
                                    <a:rPr lang="en-AU" sz="1750" b="0" i="0" smtClean="0">
                                      <a:latin typeface="Cambria Math" panose="02040503050406030204" pitchFamily="18" charset="0"/>
                                    </a:rPr>
                                    <m:t>m</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HELP</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Loans</m:t>
                                  </m:r>
                                </m:e>
                                <m:e>
                                  <m:r>
                                    <m:rPr>
                                      <m:sty m:val="p"/>
                                    </m:rPr>
                                    <a:rPr lang="en-AU" sz="1750" b="0" i="0" smtClean="0">
                                      <a:latin typeface="Cambria Math" panose="02040503050406030204" pitchFamily="18" charset="0"/>
                                    </a:rPr>
                                    <m:t>received</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in</m:t>
                                  </m:r>
                                  <m:r>
                                    <a:rPr lang="en-AU" sz="1750" b="0" i="0" smtClean="0">
                                      <a:latin typeface="Cambria Math" panose="02040503050406030204" pitchFamily="18" charset="0"/>
                                    </a:rPr>
                                    <m:t> 2023</m:t>
                                  </m:r>
                                </m:e>
                                <m:e>
                                  <m:r>
                                    <a:rPr lang="en-AU" sz="1750" b="0" i="0" smtClean="0">
                                      <a:latin typeface="Cambria Math" panose="02040503050406030204" pitchFamily="18" charset="0"/>
                                      <a:ea typeface="Cambria Math" panose="02040503050406030204" pitchFamily="18" charset="0"/>
                                    </a:rPr>
                                    <m:t>×</m:t>
                                  </m:r>
                                </m:e>
                                <m:e>
                                  <m:r>
                                    <a:rPr lang="en-AU" sz="1750" b="1" i="0" smtClean="0">
                                      <a:latin typeface="Cambria Math" panose="02040503050406030204" pitchFamily="18" charset="0"/>
                                      <a:ea typeface="Cambria Math" panose="02040503050406030204" pitchFamily="18" charset="0"/>
                                    </a:rPr>
                                    <m:t>𝟎</m:t>
                                  </m:r>
                                  <m:r>
                                    <a:rPr lang="en-AU" sz="1750" b="1" i="0" smtClean="0">
                                      <a:latin typeface="Cambria Math" panose="02040503050406030204" pitchFamily="18" charset="0"/>
                                      <a:ea typeface="Cambria Math" panose="02040503050406030204" pitchFamily="18" charset="0"/>
                                    </a:rPr>
                                    <m:t>.</m:t>
                                  </m:r>
                                  <m:r>
                                    <a:rPr lang="en-AU" sz="1750" b="1" i="0" smtClean="0">
                                      <a:latin typeface="Cambria Math" panose="02040503050406030204" pitchFamily="18" charset="0"/>
                                      <a:ea typeface="Cambria Math" panose="02040503050406030204" pitchFamily="18" charset="0"/>
                                    </a:rPr>
                                    <m:t>𝟎𝟔</m:t>
                                  </m:r>
                                  <m:r>
                                    <a:rPr lang="en-AU" sz="1750" b="1" i="0" smtClean="0">
                                      <a:latin typeface="Cambria Math" panose="02040503050406030204" pitchFamily="18" charset="0"/>
                                      <a:ea typeface="Cambria Math" panose="02040503050406030204" pitchFamily="18" charset="0"/>
                                    </a:rPr>
                                    <m:t>%</m:t>
                                  </m:r>
                                </m:e>
                              </m:eqArr>
                            </m:e>
                          </m:d>
                        </m:e>
                      </m:d>
                      <m:r>
                        <a:rPr lang="en-AU" sz="1750" i="0" smtClean="0">
                          <a:latin typeface="Cambria Math" panose="02040503050406030204" pitchFamily="18" charset="0"/>
                          <a:ea typeface="Cambria Math" panose="02040503050406030204" pitchFamily="18" charset="0"/>
                        </a:rPr>
                        <m:t>×</m:t>
                      </m:r>
                      <m:d>
                        <m:dPr>
                          <m:ctrlPr>
                            <a:rPr lang="en-AU" sz="1750" i="1" smtClean="0">
                              <a:latin typeface="Cambria Math" panose="02040503050406030204" pitchFamily="18" charset="0"/>
                              <a:ea typeface="Cambria Math" panose="02040503050406030204" pitchFamily="18" charset="0"/>
                            </a:rPr>
                          </m:ctrlPr>
                        </m:dPr>
                        <m:e>
                          <m:r>
                            <m:rPr>
                              <m:sty m:val="p"/>
                            </m:rPr>
                            <a:rPr lang="en-AU" sz="1750" b="0" i="0" smtClean="0">
                              <a:latin typeface="Cambria Math" panose="02040503050406030204" pitchFamily="18" charset="0"/>
                              <a:ea typeface="Cambria Math" panose="02040503050406030204" pitchFamily="18" charset="0"/>
                            </a:rPr>
                            <m:t>total</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risk</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factor</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value</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of</m:t>
                          </m:r>
                          <m:r>
                            <a:rPr lang="en-AU" sz="1750" b="0" i="0" smtClean="0">
                              <a:latin typeface="Cambria Math" panose="02040503050406030204" pitchFamily="18" charset="0"/>
                              <a:ea typeface="Cambria Math" panose="02040503050406030204" pitchFamily="18" charset="0"/>
                            </a:rPr>
                            <m:t> 1.0+1</m:t>
                          </m:r>
                        </m:e>
                      </m:d>
                    </m:oMath>
                  </m:oMathPara>
                </a14:m>
                <a:endParaRPr lang="en-AU" sz="1750"/>
              </a:p>
            </p:txBody>
          </p:sp>
        </mc:Choice>
        <mc:Fallback xmlns="">
          <p:sp>
            <p:nvSpPr>
              <p:cNvPr id="9" name="TextBox 8">
                <a:extLst>
                  <a:ext uri="{FF2B5EF4-FFF2-40B4-BE49-F238E27FC236}">
                    <a16:creationId xmlns:a16="http://schemas.microsoft.com/office/drawing/2014/main" id="{3D27CE2E-DAB5-C28C-3E3D-AF883457C500}"/>
                  </a:ext>
                </a:extLst>
              </p:cNvPr>
              <p:cNvSpPr txBox="1">
                <a:spLocks noRot="1" noChangeAspect="1" noMove="1" noResize="1" noEditPoints="1" noAdjustHandles="1" noChangeArrowheads="1" noChangeShapeType="1" noTextEdit="1"/>
              </p:cNvSpPr>
              <p:nvPr/>
            </p:nvSpPr>
            <p:spPr>
              <a:xfrm>
                <a:off x="539551" y="1116000"/>
                <a:ext cx="8157168" cy="1005981"/>
              </a:xfrm>
              <a:prstGeom prst="rect">
                <a:avLst/>
              </a:prstGeom>
              <a:blipFill>
                <a:blip r:embed="rId3"/>
                <a:stretch>
                  <a:fillRect/>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1743EF08-075C-9311-9DF9-59ACB05B47FB}"/>
              </a:ext>
              <a:ext uri="{C183D7F6-B498-43B3-948B-1728B52AA6E4}">
                <adec:decorative xmlns:adec="http://schemas.microsoft.com/office/drawing/2017/decorative" val="1"/>
              </a:ext>
            </a:extLst>
          </p:cNvPr>
          <p:cNvSpPr/>
          <p:nvPr/>
        </p:nvSpPr>
        <p:spPr>
          <a:xfrm>
            <a:off x="539551" y="1116001"/>
            <a:ext cx="2307166"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6" name="Group 5">
            <a:extLst>
              <a:ext uri="{FF2B5EF4-FFF2-40B4-BE49-F238E27FC236}">
                <a16:creationId xmlns:a16="http://schemas.microsoft.com/office/drawing/2014/main" id="{7C2E5D24-4FD1-432B-AC34-BAB35CA36389}"/>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7" name="Rectangle 8">
              <a:extLst>
                <a:ext uri="{FF2B5EF4-FFF2-40B4-BE49-F238E27FC236}">
                  <a16:creationId xmlns:a16="http://schemas.microsoft.com/office/drawing/2014/main" id="{AF94CB97-0A05-E180-BBA5-8B28176365A1}"/>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8" name="Group 7">
              <a:extLst>
                <a:ext uri="{FF2B5EF4-FFF2-40B4-BE49-F238E27FC236}">
                  <a16:creationId xmlns:a16="http://schemas.microsoft.com/office/drawing/2014/main" id="{0E279DE0-68C5-82B7-B47E-3E6B1ABF6570}"/>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3" name="Oval 12">
                <a:extLst>
                  <a:ext uri="{FF2B5EF4-FFF2-40B4-BE49-F238E27FC236}">
                    <a16:creationId xmlns:a16="http://schemas.microsoft.com/office/drawing/2014/main" id="{9FC5253A-59F2-C7F9-960F-509CA005ED4A}"/>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a:extLst>
                  <a:ext uri="{FF2B5EF4-FFF2-40B4-BE49-F238E27FC236}">
                    <a16:creationId xmlns:a16="http://schemas.microsoft.com/office/drawing/2014/main" id="{69DED659-CEDA-A138-3C54-C373E7FF996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488" y="4802104"/>
                <a:ext cx="234000" cy="234000"/>
              </a:xfrm>
              <a:prstGeom prst="rect">
                <a:avLst/>
              </a:prstGeom>
            </p:spPr>
          </p:pic>
        </p:grpSp>
      </p:grpSp>
      <p:sp>
        <p:nvSpPr>
          <p:cNvPr id="11" name="TextBox 10">
            <a:extLst>
              <a:ext uri="{FF2B5EF4-FFF2-40B4-BE49-F238E27FC236}">
                <a16:creationId xmlns:a16="http://schemas.microsoft.com/office/drawing/2014/main" id="{C509CBAA-A51F-3C4C-AFDD-82AD62D460E7}"/>
              </a:ext>
            </a:extLst>
          </p:cNvPr>
          <p:cNvSpPr txBox="1"/>
          <p:nvPr/>
        </p:nvSpPr>
        <p:spPr>
          <a:xfrm>
            <a:off x="1326112" y="2448000"/>
            <a:ext cx="812723" cy="276999"/>
          </a:xfrm>
          <a:prstGeom prst="rect">
            <a:avLst/>
          </a:prstGeom>
          <a:noFill/>
        </p:spPr>
        <p:txBody>
          <a:bodyPr wrap="none" lIns="0" tIns="0" rIns="0" bIns="0" rtlCol="0">
            <a:spAutoFit/>
          </a:bodyPr>
          <a:lstStyle/>
          <a:p>
            <a:r>
              <a:rPr lang="en-AU">
                <a:ea typeface="Cambria Math" panose="02040503050406030204" pitchFamily="18" charset="0"/>
              </a:rPr>
              <a:t>= </a:t>
            </a:r>
            <a:r>
              <a:rPr lang="en-AU" b="1">
                <a:ea typeface="Cambria Math" panose="02040503050406030204" pitchFamily="18" charset="0"/>
              </a:rPr>
              <a:t>$3,900</a:t>
            </a:r>
            <a:endParaRPr lang="en-AU" b="1"/>
          </a:p>
        </p:txBody>
      </p:sp>
      <p:sp>
        <p:nvSpPr>
          <p:cNvPr id="12" name="TextBox 11">
            <a:extLst>
              <a:ext uri="{FF2B5EF4-FFF2-40B4-BE49-F238E27FC236}">
                <a16:creationId xmlns:a16="http://schemas.microsoft.com/office/drawing/2014/main" id="{0A3617C4-9FDB-E935-FE3D-F841576F9715}"/>
              </a:ext>
            </a:extLst>
          </p:cNvPr>
          <p:cNvSpPr txBox="1"/>
          <p:nvPr/>
        </p:nvSpPr>
        <p:spPr>
          <a:xfrm>
            <a:off x="3705894" y="2448000"/>
            <a:ext cx="812723" cy="276999"/>
          </a:xfrm>
          <a:prstGeom prst="rect">
            <a:avLst/>
          </a:prstGeom>
          <a:noFill/>
        </p:spPr>
        <p:txBody>
          <a:bodyPr wrap="none" lIns="0" tIns="0" rIns="0" bIns="0" rtlCol="0">
            <a:spAutoFit/>
          </a:bodyPr>
          <a:lstStyle/>
          <a:p>
            <a:r>
              <a:rPr lang="en-AU">
                <a:ea typeface="Cambria Math" panose="02040503050406030204" pitchFamily="18" charset="0"/>
              </a:rPr>
              <a:t>= </a:t>
            </a:r>
            <a:r>
              <a:rPr lang="en-AU" b="1">
                <a:ea typeface="Cambria Math" panose="02040503050406030204" pitchFamily="18" charset="0"/>
              </a:rPr>
              <a:t>$6,000</a:t>
            </a:r>
            <a:endParaRPr lang="en-AU" b="1"/>
          </a:p>
        </p:txBody>
      </p:sp>
      <p:sp>
        <p:nvSpPr>
          <p:cNvPr id="15" name="TextBox 14">
            <a:extLst>
              <a:ext uri="{FF2B5EF4-FFF2-40B4-BE49-F238E27FC236}">
                <a16:creationId xmlns:a16="http://schemas.microsoft.com/office/drawing/2014/main" id="{04E52739-7439-AB5D-5FDB-CCC1D880EEEF}"/>
              </a:ext>
            </a:extLst>
          </p:cNvPr>
          <p:cNvSpPr txBox="1"/>
          <p:nvPr/>
        </p:nvSpPr>
        <p:spPr>
          <a:xfrm>
            <a:off x="6741990" y="2448000"/>
            <a:ext cx="463268" cy="276999"/>
          </a:xfrm>
          <a:prstGeom prst="rect">
            <a:avLst/>
          </a:prstGeom>
          <a:noFill/>
        </p:spPr>
        <p:txBody>
          <a:bodyPr wrap="none" lIns="0" tIns="0" rIns="0" bIns="0" rtlCol="0">
            <a:spAutoFit/>
          </a:bodyPr>
          <a:lstStyle/>
          <a:p>
            <a:r>
              <a:rPr lang="en-AU">
                <a:ea typeface="Cambria Math" panose="02040503050406030204" pitchFamily="18" charset="0"/>
              </a:rPr>
              <a:t>= </a:t>
            </a:r>
            <a:r>
              <a:rPr lang="en-AU" b="1">
                <a:ea typeface="Cambria Math" panose="02040503050406030204" pitchFamily="18" charset="0"/>
              </a:rPr>
              <a:t>2.0</a:t>
            </a:r>
            <a:endParaRPr lang="en-AU" b="1"/>
          </a:p>
        </p:txBody>
      </p:sp>
      <p:sp>
        <p:nvSpPr>
          <p:cNvPr id="5" name="TextBox 4">
            <a:extLst>
              <a:ext uri="{FF2B5EF4-FFF2-40B4-BE49-F238E27FC236}">
                <a16:creationId xmlns:a16="http://schemas.microsoft.com/office/drawing/2014/main" id="{E36FD5EC-D27A-2AFD-6FC3-8641F4479C9A}"/>
              </a:ext>
            </a:extLst>
          </p:cNvPr>
          <p:cNvSpPr txBox="1"/>
          <p:nvPr/>
        </p:nvSpPr>
        <p:spPr>
          <a:xfrm>
            <a:off x="540000" y="3201092"/>
            <a:ext cx="2313134" cy="969496"/>
          </a:xfrm>
          <a:prstGeom prst="rect">
            <a:avLst/>
          </a:prstGeom>
          <a:noFill/>
        </p:spPr>
        <p:txBody>
          <a:bodyPr wrap="none" lIns="0" tIns="0" rIns="0" bIns="0" rtlCol="0">
            <a:spAutoFit/>
          </a:bodyPr>
          <a:lstStyle/>
          <a:p>
            <a:pPr>
              <a:spcAft>
                <a:spcPts val="3000"/>
              </a:spcAft>
            </a:pPr>
            <a:r>
              <a:rPr lang="en-AU">
                <a:ea typeface="Cambria Math" panose="02040503050406030204" pitchFamily="18" charset="0"/>
              </a:rPr>
              <a:t>= ($3,900 + $6,000) x 2.0</a:t>
            </a:r>
          </a:p>
          <a:p>
            <a:pPr>
              <a:spcAft>
                <a:spcPts val="2400"/>
              </a:spcAft>
            </a:pPr>
            <a:r>
              <a:rPr lang="en-AU" sz="2000">
                <a:ea typeface="Cambria Math" panose="02040503050406030204" pitchFamily="18" charset="0"/>
              </a:rPr>
              <a:t>= </a:t>
            </a:r>
            <a:r>
              <a:rPr lang="en-AU" sz="2000" b="1">
                <a:solidFill>
                  <a:schemeClr val="accent3"/>
                </a:solidFill>
                <a:ea typeface="Cambria Math" panose="02040503050406030204" pitchFamily="18" charset="0"/>
              </a:rPr>
              <a:t>$19,800</a:t>
            </a:r>
            <a:endParaRPr lang="en-AU" sz="2000" b="1">
              <a:solidFill>
                <a:schemeClr val="accent3"/>
              </a:solidFill>
            </a:endParaRPr>
          </a:p>
        </p:txBody>
      </p:sp>
      <p:sp>
        <p:nvSpPr>
          <p:cNvPr id="17" name="Rectangle 16">
            <a:extLst>
              <a:ext uri="{FF2B5EF4-FFF2-40B4-BE49-F238E27FC236}">
                <a16:creationId xmlns:a16="http://schemas.microsoft.com/office/drawing/2014/main" id="{2181F18B-CC63-FCD5-9058-71EC1555CC60}"/>
              </a:ext>
              <a:ext uri="{C183D7F6-B498-43B3-948B-1728B52AA6E4}">
                <adec:decorative xmlns:adec="http://schemas.microsoft.com/office/drawing/2017/decorative" val="1"/>
              </a:ext>
            </a:extLst>
          </p:cNvPr>
          <p:cNvSpPr/>
          <p:nvPr/>
        </p:nvSpPr>
        <p:spPr>
          <a:xfrm>
            <a:off x="3066661" y="1116001"/>
            <a:ext cx="2161591"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26D08A5A-2EC0-62CD-D0C6-429F71CC0D72}"/>
              </a:ext>
              <a:ext uri="{C183D7F6-B498-43B3-948B-1728B52AA6E4}">
                <adec:decorative xmlns:adec="http://schemas.microsoft.com/office/drawing/2017/decorative" val="1"/>
              </a:ext>
            </a:extLst>
          </p:cNvPr>
          <p:cNvSpPr/>
          <p:nvPr/>
        </p:nvSpPr>
        <p:spPr>
          <a:xfrm>
            <a:off x="5228253" y="1081316"/>
            <a:ext cx="3468466"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2B33BBB6-5F83-902F-8588-D7C34A0EF849}"/>
              </a:ext>
              <a:ext uri="{C183D7F6-B498-43B3-948B-1728B52AA6E4}">
                <adec:decorative xmlns:adec="http://schemas.microsoft.com/office/drawing/2017/decorative" val="1"/>
              </a:ext>
            </a:extLst>
          </p:cNvPr>
          <p:cNvSpPr/>
          <p:nvPr/>
        </p:nvSpPr>
        <p:spPr>
          <a:xfrm>
            <a:off x="522000" y="1079035"/>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FD3B21E1-C785-9CA6-6D2B-8CFDBD580FC0}"/>
              </a:ext>
              <a:ext uri="{C183D7F6-B498-43B3-948B-1728B52AA6E4}">
                <adec:decorative xmlns:adec="http://schemas.microsoft.com/office/drawing/2017/decorative" val="1"/>
              </a:ext>
            </a:extLst>
          </p:cNvPr>
          <p:cNvSpPr/>
          <p:nvPr/>
        </p:nvSpPr>
        <p:spPr>
          <a:xfrm>
            <a:off x="5138503" y="1122517"/>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a:extLst>
              <a:ext uri="{FF2B5EF4-FFF2-40B4-BE49-F238E27FC236}">
                <a16:creationId xmlns:a16="http://schemas.microsoft.com/office/drawing/2014/main" id="{88F98489-7A48-04DC-AAB9-8AF3177D2FA1}"/>
              </a:ext>
              <a:ext uri="{C183D7F6-B498-43B3-948B-1728B52AA6E4}">
                <adec:decorative xmlns:adec="http://schemas.microsoft.com/office/drawing/2017/decorative" val="1"/>
              </a:ext>
            </a:extLst>
          </p:cNvPr>
          <p:cNvSpPr/>
          <p:nvPr/>
        </p:nvSpPr>
        <p:spPr>
          <a:xfrm>
            <a:off x="2866071" y="1164099"/>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3392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2"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xit" presetSubtype="0" fill="hold" grpId="2" nodeType="with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xit" presetSubtype="0" fill="hold" grpId="3" nodeType="withEffect">
                                  <p:stCondLst>
                                    <p:cond delay="0"/>
                                  </p:stCondLst>
                                  <p:childTnLst>
                                    <p:set>
                                      <p:cBhvr>
                                        <p:cTn id="46" dur="1" fill="hold">
                                          <p:stCondLst>
                                            <p:cond delay="0"/>
                                          </p:stCondLst>
                                        </p:cTn>
                                        <p:tgtEl>
                                          <p:spTgt spid="17"/>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18"/>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1" grpId="0"/>
      <p:bldP spid="12" grpId="0"/>
      <p:bldP spid="15" grpId="0"/>
      <p:bldP spid="17" grpId="0" animBg="1"/>
      <p:bldP spid="17" grpId="1" animBg="1"/>
      <p:bldP spid="17" grpId="2" animBg="1"/>
      <p:bldP spid="17" grpId="3"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A8A0-E892-5590-CD73-0220EEDB6D8F}"/>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Risk Rated Premium Component: Up-front Example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D27CE2E-DAB5-C28C-3E3D-AF883457C500}"/>
                  </a:ext>
                </a:extLst>
              </p:cNvPr>
              <p:cNvSpPr txBox="1"/>
              <p:nvPr/>
            </p:nvSpPr>
            <p:spPr>
              <a:xfrm>
                <a:off x="548792" y="1109650"/>
                <a:ext cx="8157167" cy="10152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AU" sz="1750" i="1" smtClean="0">
                              <a:latin typeface="Cambria Math" panose="02040503050406030204" pitchFamily="18" charset="0"/>
                            </a:rPr>
                          </m:ctrlPr>
                        </m:dPr>
                        <m:e>
                          <m:d>
                            <m:dPr>
                              <m:ctrlPr>
                                <a:rPr lang="en-AU" sz="175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a:rPr lang="en-AU" sz="1750" b="0" i="0" smtClean="0">
                                      <a:latin typeface="Cambria Math" panose="02040503050406030204" pitchFamily="18" charset="0"/>
                                    </a:rPr>
                                    <m:t>350 </m:t>
                                  </m:r>
                                  <m:r>
                                    <m:rPr>
                                      <m:sty m:val="p"/>
                                    </m:rPr>
                                    <a:rPr lang="en-AU" sz="1750" b="0" i="0" smtClean="0">
                                      <a:latin typeface="Cambria Math" panose="02040503050406030204" pitchFamily="18" charset="0"/>
                                    </a:rPr>
                                    <m:t>up</m:t>
                                  </m:r>
                                  <m:r>
                                    <a:rPr lang="en-AU" sz="1750" i="0" smtClean="0">
                                      <a:latin typeface="Cambria Math" panose="02040503050406030204" pitchFamily="18" charset="0"/>
                                    </a:rPr>
                                    <m:t>‑</m:t>
                                  </m:r>
                                  <m:r>
                                    <m:rPr>
                                      <m:sty m:val="p"/>
                                    </m:rPr>
                                    <a:rPr lang="en-AU" sz="1750" b="0" i="0" smtClean="0">
                                      <a:latin typeface="Cambria Math" panose="02040503050406030204" pitchFamily="18" charset="0"/>
                                    </a:rPr>
                                    <m:t>front</m:t>
                                  </m:r>
                                </m:e>
                                <m:e>
                                  <m:r>
                                    <m:rPr>
                                      <m:sty m:val="p"/>
                                    </m:rPr>
                                    <a:rPr lang="en-AU" sz="1750" b="0" i="0" smtClean="0">
                                      <a:latin typeface="Cambria Math" panose="02040503050406030204" pitchFamily="18" charset="0"/>
                                    </a:rPr>
                                    <m:t>students</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for</m:t>
                                  </m:r>
                                  <m:r>
                                    <a:rPr lang="en-AU" sz="1750" b="0" i="0" smtClean="0">
                                      <a:latin typeface="Cambria Math" panose="02040503050406030204" pitchFamily="18" charset="0"/>
                                    </a:rPr>
                                    <m:t> 2023</m:t>
                                  </m:r>
                                </m:e>
                                <m:e>
                                  <m:r>
                                    <a:rPr lang="en-AU" sz="1750" b="0" i="0" smtClean="0">
                                      <a:latin typeface="Cambria Math" panose="02040503050406030204" pitchFamily="18" charset="0"/>
                                      <a:ea typeface="Cambria Math" panose="02040503050406030204" pitchFamily="18" charset="0"/>
                                    </a:rPr>
                                    <m:t>×</m:t>
                                  </m:r>
                                </m:e>
                                <m:e>
                                  <m:r>
                                    <a:rPr lang="en-AU" sz="1750" b="1" i="0" smtClean="0">
                                      <a:latin typeface="Cambria Math" panose="02040503050406030204" pitchFamily="18" charset="0"/>
                                      <a:ea typeface="Cambria Math" panose="02040503050406030204" pitchFamily="18" charset="0"/>
                                    </a:rPr>
                                    <m:t>$</m:t>
                                  </m:r>
                                  <m:r>
                                    <a:rPr lang="en-AU" sz="1750" b="1" i="0" smtClean="0">
                                      <a:latin typeface="Cambria Math" panose="02040503050406030204" pitchFamily="18" charset="0"/>
                                      <a:ea typeface="Cambria Math" panose="02040503050406030204" pitchFamily="18" charset="0"/>
                                    </a:rPr>
                                    <m:t>𝟐</m:t>
                                  </m:r>
                                </m:e>
                              </m:eqArr>
                            </m:e>
                          </m:d>
                          <m:r>
                            <a:rPr lang="en-AU" sz="1750" b="0" i="0" smtClean="0">
                              <a:latin typeface="Cambria Math" panose="02040503050406030204" pitchFamily="18" charset="0"/>
                            </a:rPr>
                            <m:t>+</m:t>
                          </m:r>
                          <m:d>
                            <m:dPr>
                              <m:ctrlPr>
                                <a:rPr lang="en-AU" sz="1750" b="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a:rPr lang="en-AU" sz="1750" b="0" i="0" smtClean="0">
                                      <a:latin typeface="Cambria Math" panose="02040503050406030204" pitchFamily="18" charset="0"/>
                                    </a:rPr>
                                    <m:t>$400,000 </m:t>
                                  </m:r>
                                  <m:r>
                                    <m:rPr>
                                      <m:sty m:val="p"/>
                                    </m:rPr>
                                    <a:rPr lang="en-AU" sz="1750" b="0" i="0" smtClean="0">
                                      <a:latin typeface="Cambria Math" panose="02040503050406030204" pitchFamily="18" charset="0"/>
                                    </a:rPr>
                                    <m:t>payments</m:t>
                                  </m:r>
                                </m:e>
                                <m:e>
                                  <m:r>
                                    <m:rPr>
                                      <m:sty m:val="p"/>
                                    </m:rPr>
                                    <a:rPr lang="en-AU" sz="1750" b="0" i="0" smtClean="0">
                                      <a:latin typeface="Cambria Math" panose="02040503050406030204" pitchFamily="18" charset="0"/>
                                    </a:rPr>
                                    <m:t>received</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in</m:t>
                                  </m:r>
                                  <m:r>
                                    <a:rPr lang="en-AU" sz="1750" b="0" i="0" smtClean="0">
                                      <a:latin typeface="Cambria Math" panose="02040503050406030204" pitchFamily="18" charset="0"/>
                                    </a:rPr>
                                    <m:t> 2023</m:t>
                                  </m:r>
                                </m:e>
                                <m:e>
                                  <m:r>
                                    <a:rPr lang="en-AU" sz="1750" b="0" i="0" smtClean="0">
                                      <a:latin typeface="Cambria Math" panose="02040503050406030204" pitchFamily="18" charset="0"/>
                                      <a:ea typeface="Cambria Math" panose="02040503050406030204" pitchFamily="18" charset="0"/>
                                    </a:rPr>
                                    <m:t>×</m:t>
                                  </m:r>
                                </m:e>
                                <m:e>
                                  <m:r>
                                    <a:rPr lang="en-AU" sz="1750" b="1" i="0" smtClean="0">
                                      <a:latin typeface="Cambria Math" panose="02040503050406030204" pitchFamily="18" charset="0"/>
                                      <a:ea typeface="Cambria Math" panose="02040503050406030204" pitchFamily="18" charset="0"/>
                                    </a:rPr>
                                    <m:t>𝟎</m:t>
                                  </m:r>
                                  <m:r>
                                    <a:rPr lang="en-AU" sz="1750" b="1" i="0" smtClean="0">
                                      <a:latin typeface="Cambria Math" panose="02040503050406030204" pitchFamily="18" charset="0"/>
                                      <a:ea typeface="Cambria Math" panose="02040503050406030204" pitchFamily="18" charset="0"/>
                                    </a:rPr>
                                    <m:t>.</m:t>
                                  </m:r>
                                  <m:r>
                                    <a:rPr lang="en-AU" sz="1750" b="1" i="0" smtClean="0">
                                      <a:latin typeface="Cambria Math" panose="02040503050406030204" pitchFamily="18" charset="0"/>
                                      <a:ea typeface="Cambria Math" panose="02040503050406030204" pitchFamily="18" charset="0"/>
                                    </a:rPr>
                                    <m:t>𝟎𝟒</m:t>
                                  </m:r>
                                  <m:r>
                                    <a:rPr lang="en-AU" sz="1750" b="1" i="0" smtClean="0">
                                      <a:latin typeface="Cambria Math" panose="02040503050406030204" pitchFamily="18" charset="0"/>
                                      <a:ea typeface="Cambria Math" panose="02040503050406030204" pitchFamily="18" charset="0"/>
                                    </a:rPr>
                                    <m:t>%</m:t>
                                  </m:r>
                                </m:e>
                              </m:eqArr>
                            </m:e>
                          </m:d>
                        </m:e>
                      </m:d>
                      <m:r>
                        <a:rPr lang="en-AU" sz="1750" i="0" smtClean="0">
                          <a:latin typeface="Cambria Math" panose="02040503050406030204" pitchFamily="18" charset="0"/>
                          <a:ea typeface="Cambria Math" panose="02040503050406030204" pitchFamily="18" charset="0"/>
                        </a:rPr>
                        <m:t>×</m:t>
                      </m:r>
                      <m:d>
                        <m:dPr>
                          <m:ctrlPr>
                            <a:rPr lang="en-AU" sz="1750" i="1" smtClean="0">
                              <a:latin typeface="Cambria Math" panose="02040503050406030204" pitchFamily="18" charset="0"/>
                              <a:ea typeface="Cambria Math" panose="02040503050406030204" pitchFamily="18" charset="0"/>
                            </a:rPr>
                          </m:ctrlPr>
                        </m:dPr>
                        <m:e>
                          <m:r>
                            <m:rPr>
                              <m:sty m:val="p"/>
                            </m:rPr>
                            <a:rPr lang="en-AU" sz="1750" b="0" i="0" smtClean="0">
                              <a:latin typeface="Cambria Math" panose="02040503050406030204" pitchFamily="18" charset="0"/>
                              <a:ea typeface="Cambria Math" panose="02040503050406030204" pitchFamily="18" charset="0"/>
                            </a:rPr>
                            <m:t>total</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risk</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factor</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value</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of</m:t>
                          </m:r>
                          <m:r>
                            <a:rPr lang="en-AU" sz="1750" b="0" i="0" smtClean="0">
                              <a:latin typeface="Cambria Math" panose="02040503050406030204" pitchFamily="18" charset="0"/>
                              <a:ea typeface="Cambria Math" panose="02040503050406030204" pitchFamily="18" charset="0"/>
                            </a:rPr>
                            <m:t> 6.4+1</m:t>
                          </m:r>
                        </m:e>
                      </m:d>
                    </m:oMath>
                  </m:oMathPara>
                </a14:m>
                <a:endParaRPr lang="en-AU" sz="1750"/>
              </a:p>
            </p:txBody>
          </p:sp>
        </mc:Choice>
        <mc:Fallback xmlns="">
          <p:sp>
            <p:nvSpPr>
              <p:cNvPr id="9" name="TextBox 8">
                <a:extLst>
                  <a:ext uri="{FF2B5EF4-FFF2-40B4-BE49-F238E27FC236}">
                    <a16:creationId xmlns:a16="http://schemas.microsoft.com/office/drawing/2014/main" id="{3D27CE2E-DAB5-C28C-3E3D-AF883457C500}"/>
                  </a:ext>
                </a:extLst>
              </p:cNvPr>
              <p:cNvSpPr txBox="1">
                <a:spLocks noRot="1" noChangeAspect="1" noMove="1" noResize="1" noEditPoints="1" noAdjustHandles="1" noChangeArrowheads="1" noChangeShapeType="1" noTextEdit="1"/>
              </p:cNvSpPr>
              <p:nvPr/>
            </p:nvSpPr>
            <p:spPr>
              <a:xfrm>
                <a:off x="548792" y="1109650"/>
                <a:ext cx="8157167" cy="1015278"/>
              </a:xfrm>
              <a:prstGeom prst="rect">
                <a:avLst/>
              </a:prstGeom>
              <a:blipFill>
                <a:blip r:embed="rId3"/>
                <a:stretch>
                  <a:fillRect/>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1743EF08-075C-9311-9DF9-59ACB05B47FB}"/>
              </a:ext>
              <a:ext uri="{C183D7F6-B498-43B3-948B-1728B52AA6E4}">
                <adec:decorative xmlns:adec="http://schemas.microsoft.com/office/drawing/2017/decorative" val="1"/>
              </a:ext>
            </a:extLst>
          </p:cNvPr>
          <p:cNvSpPr/>
          <p:nvPr/>
        </p:nvSpPr>
        <p:spPr>
          <a:xfrm>
            <a:off x="540000" y="1116000"/>
            <a:ext cx="2161591"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6" name="Group 5">
            <a:extLst>
              <a:ext uri="{FF2B5EF4-FFF2-40B4-BE49-F238E27FC236}">
                <a16:creationId xmlns:a16="http://schemas.microsoft.com/office/drawing/2014/main" id="{7C2E5D24-4FD1-432B-AC34-BAB35CA36389}"/>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7" name="Rectangle 8">
              <a:extLst>
                <a:ext uri="{FF2B5EF4-FFF2-40B4-BE49-F238E27FC236}">
                  <a16:creationId xmlns:a16="http://schemas.microsoft.com/office/drawing/2014/main" id="{AF94CB97-0A05-E180-BBA5-8B28176365A1}"/>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8" name="Group 7">
              <a:extLst>
                <a:ext uri="{FF2B5EF4-FFF2-40B4-BE49-F238E27FC236}">
                  <a16:creationId xmlns:a16="http://schemas.microsoft.com/office/drawing/2014/main" id="{0E279DE0-68C5-82B7-B47E-3E6B1ABF6570}"/>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3" name="Oval 12">
                <a:extLst>
                  <a:ext uri="{FF2B5EF4-FFF2-40B4-BE49-F238E27FC236}">
                    <a16:creationId xmlns:a16="http://schemas.microsoft.com/office/drawing/2014/main" id="{9FC5253A-59F2-C7F9-960F-509CA005ED4A}"/>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a:extLst>
                  <a:ext uri="{FF2B5EF4-FFF2-40B4-BE49-F238E27FC236}">
                    <a16:creationId xmlns:a16="http://schemas.microsoft.com/office/drawing/2014/main" id="{69DED659-CEDA-A138-3C54-C373E7FF996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488" y="4802104"/>
                <a:ext cx="234000" cy="234000"/>
              </a:xfrm>
              <a:prstGeom prst="rect">
                <a:avLst/>
              </a:prstGeom>
            </p:spPr>
          </p:pic>
        </p:grpSp>
      </p:grpSp>
      <p:sp>
        <p:nvSpPr>
          <p:cNvPr id="11" name="TextBox 10">
            <a:extLst>
              <a:ext uri="{FF2B5EF4-FFF2-40B4-BE49-F238E27FC236}">
                <a16:creationId xmlns:a16="http://schemas.microsoft.com/office/drawing/2014/main" id="{C509CBAA-A51F-3C4C-AFDD-82AD62D460E7}"/>
              </a:ext>
            </a:extLst>
          </p:cNvPr>
          <p:cNvSpPr txBox="1"/>
          <p:nvPr/>
        </p:nvSpPr>
        <p:spPr>
          <a:xfrm>
            <a:off x="1356423" y="2439122"/>
            <a:ext cx="636393" cy="276999"/>
          </a:xfrm>
          <a:prstGeom prst="rect">
            <a:avLst/>
          </a:prstGeom>
          <a:noFill/>
        </p:spPr>
        <p:txBody>
          <a:bodyPr wrap="none" lIns="0" tIns="0" rIns="0" bIns="0" rtlCol="0">
            <a:spAutoFit/>
          </a:bodyPr>
          <a:lstStyle/>
          <a:p>
            <a:r>
              <a:rPr lang="en-AU">
                <a:ea typeface="Cambria Math" panose="02040503050406030204" pitchFamily="18" charset="0"/>
              </a:rPr>
              <a:t>= </a:t>
            </a:r>
            <a:r>
              <a:rPr lang="en-AU" b="1">
                <a:ea typeface="Cambria Math" panose="02040503050406030204" pitchFamily="18" charset="0"/>
              </a:rPr>
              <a:t>$700</a:t>
            </a:r>
            <a:endParaRPr lang="en-AU" b="1"/>
          </a:p>
        </p:txBody>
      </p:sp>
      <p:sp>
        <p:nvSpPr>
          <p:cNvPr id="12" name="TextBox 11">
            <a:extLst>
              <a:ext uri="{FF2B5EF4-FFF2-40B4-BE49-F238E27FC236}">
                <a16:creationId xmlns:a16="http://schemas.microsoft.com/office/drawing/2014/main" id="{0A3617C4-9FDB-E935-FE3D-F841576F9715}"/>
              </a:ext>
            </a:extLst>
          </p:cNvPr>
          <p:cNvSpPr txBox="1"/>
          <p:nvPr/>
        </p:nvSpPr>
        <p:spPr>
          <a:xfrm>
            <a:off x="3729060" y="2439122"/>
            <a:ext cx="636393" cy="276999"/>
          </a:xfrm>
          <a:prstGeom prst="rect">
            <a:avLst/>
          </a:prstGeom>
          <a:noFill/>
        </p:spPr>
        <p:txBody>
          <a:bodyPr wrap="none" lIns="0" tIns="0" rIns="0" bIns="0" rtlCol="0">
            <a:spAutoFit/>
          </a:bodyPr>
          <a:lstStyle/>
          <a:p>
            <a:r>
              <a:rPr lang="en-AU">
                <a:ea typeface="Cambria Math" panose="02040503050406030204" pitchFamily="18" charset="0"/>
              </a:rPr>
              <a:t>= </a:t>
            </a:r>
            <a:r>
              <a:rPr lang="en-AU" b="1">
                <a:ea typeface="Cambria Math" panose="02040503050406030204" pitchFamily="18" charset="0"/>
              </a:rPr>
              <a:t>$160</a:t>
            </a:r>
            <a:endParaRPr lang="en-AU" b="1"/>
          </a:p>
        </p:txBody>
      </p:sp>
      <p:sp>
        <p:nvSpPr>
          <p:cNvPr id="15" name="TextBox 14">
            <a:extLst>
              <a:ext uri="{FF2B5EF4-FFF2-40B4-BE49-F238E27FC236}">
                <a16:creationId xmlns:a16="http://schemas.microsoft.com/office/drawing/2014/main" id="{04E52739-7439-AB5D-5FDB-CCC1D880EEEF}"/>
              </a:ext>
            </a:extLst>
          </p:cNvPr>
          <p:cNvSpPr txBox="1"/>
          <p:nvPr/>
        </p:nvSpPr>
        <p:spPr>
          <a:xfrm>
            <a:off x="6715148" y="2439122"/>
            <a:ext cx="463268" cy="276999"/>
          </a:xfrm>
          <a:prstGeom prst="rect">
            <a:avLst/>
          </a:prstGeom>
          <a:noFill/>
        </p:spPr>
        <p:txBody>
          <a:bodyPr wrap="none" lIns="0" tIns="0" rIns="0" bIns="0" rtlCol="0">
            <a:spAutoFit/>
          </a:bodyPr>
          <a:lstStyle/>
          <a:p>
            <a:r>
              <a:rPr lang="en-AU">
                <a:ea typeface="Cambria Math" panose="02040503050406030204" pitchFamily="18" charset="0"/>
              </a:rPr>
              <a:t>= </a:t>
            </a:r>
            <a:r>
              <a:rPr lang="en-AU" b="1">
                <a:ea typeface="Cambria Math" panose="02040503050406030204" pitchFamily="18" charset="0"/>
              </a:rPr>
              <a:t>7.4</a:t>
            </a:r>
            <a:endParaRPr lang="en-AU" b="1"/>
          </a:p>
        </p:txBody>
      </p:sp>
      <p:sp>
        <p:nvSpPr>
          <p:cNvPr id="5" name="TextBox 4">
            <a:extLst>
              <a:ext uri="{FF2B5EF4-FFF2-40B4-BE49-F238E27FC236}">
                <a16:creationId xmlns:a16="http://schemas.microsoft.com/office/drawing/2014/main" id="{E36FD5EC-D27A-2AFD-6FC3-8641F4479C9A}"/>
              </a:ext>
            </a:extLst>
          </p:cNvPr>
          <p:cNvSpPr txBox="1"/>
          <p:nvPr/>
        </p:nvSpPr>
        <p:spPr>
          <a:xfrm>
            <a:off x="540000" y="3201092"/>
            <a:ext cx="1963679" cy="969496"/>
          </a:xfrm>
          <a:prstGeom prst="rect">
            <a:avLst/>
          </a:prstGeom>
          <a:noFill/>
        </p:spPr>
        <p:txBody>
          <a:bodyPr wrap="none" lIns="0" tIns="0" rIns="0" bIns="0" rtlCol="0">
            <a:spAutoFit/>
          </a:bodyPr>
          <a:lstStyle/>
          <a:p>
            <a:pPr>
              <a:spcAft>
                <a:spcPts val="3000"/>
              </a:spcAft>
            </a:pPr>
            <a:r>
              <a:rPr lang="en-AU">
                <a:ea typeface="Cambria Math" panose="02040503050406030204" pitchFamily="18" charset="0"/>
              </a:rPr>
              <a:t>= ($700 + $160) x 7.4</a:t>
            </a:r>
          </a:p>
          <a:p>
            <a:pPr>
              <a:spcAft>
                <a:spcPts val="2400"/>
              </a:spcAft>
            </a:pPr>
            <a:r>
              <a:rPr lang="en-AU" sz="2000">
                <a:ea typeface="Cambria Math" panose="02040503050406030204" pitchFamily="18" charset="0"/>
              </a:rPr>
              <a:t>= </a:t>
            </a:r>
            <a:r>
              <a:rPr lang="en-AU" sz="2000" b="1">
                <a:solidFill>
                  <a:schemeClr val="accent3"/>
                </a:solidFill>
                <a:ea typeface="Cambria Math" panose="02040503050406030204" pitchFamily="18" charset="0"/>
              </a:rPr>
              <a:t>$6,364</a:t>
            </a:r>
            <a:endParaRPr lang="en-AU" sz="2000" b="1">
              <a:solidFill>
                <a:schemeClr val="accent3"/>
              </a:solidFill>
            </a:endParaRPr>
          </a:p>
        </p:txBody>
      </p:sp>
      <p:sp>
        <p:nvSpPr>
          <p:cNvPr id="17" name="Rectangle 16">
            <a:extLst>
              <a:ext uri="{FF2B5EF4-FFF2-40B4-BE49-F238E27FC236}">
                <a16:creationId xmlns:a16="http://schemas.microsoft.com/office/drawing/2014/main" id="{2181F18B-CC63-FCD5-9058-71EC1555CC60}"/>
              </a:ext>
              <a:ext uri="{C183D7F6-B498-43B3-948B-1728B52AA6E4}">
                <adec:decorative xmlns:adec="http://schemas.microsoft.com/office/drawing/2017/decorative" val="1"/>
              </a:ext>
            </a:extLst>
          </p:cNvPr>
          <p:cNvSpPr/>
          <p:nvPr/>
        </p:nvSpPr>
        <p:spPr>
          <a:xfrm>
            <a:off x="2923200" y="1116000"/>
            <a:ext cx="2305225"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26D08A5A-2EC0-62CD-D0C6-429F71CC0D72}"/>
              </a:ext>
              <a:ext uri="{C183D7F6-B498-43B3-948B-1728B52AA6E4}">
                <adec:decorative xmlns:adec="http://schemas.microsoft.com/office/drawing/2017/decorative" val="1"/>
              </a:ext>
            </a:extLst>
          </p:cNvPr>
          <p:cNvSpPr/>
          <p:nvPr/>
        </p:nvSpPr>
        <p:spPr>
          <a:xfrm>
            <a:off x="5264285" y="1116000"/>
            <a:ext cx="3468466"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2B33BBB6-5F83-902F-8588-D7C34A0EF849}"/>
              </a:ext>
              <a:ext uri="{C183D7F6-B498-43B3-948B-1728B52AA6E4}">
                <adec:decorative xmlns:adec="http://schemas.microsoft.com/office/drawing/2017/decorative" val="1"/>
              </a:ext>
            </a:extLst>
          </p:cNvPr>
          <p:cNvSpPr/>
          <p:nvPr/>
        </p:nvSpPr>
        <p:spPr>
          <a:xfrm>
            <a:off x="525544" y="1076400"/>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FD3B21E1-C785-9CA6-6D2B-8CFDBD580FC0}"/>
              </a:ext>
              <a:ext uri="{C183D7F6-B498-43B3-948B-1728B52AA6E4}">
                <adec:decorative xmlns:adec="http://schemas.microsoft.com/office/drawing/2017/decorative" val="1"/>
              </a:ext>
            </a:extLst>
          </p:cNvPr>
          <p:cNvSpPr/>
          <p:nvPr/>
        </p:nvSpPr>
        <p:spPr>
          <a:xfrm>
            <a:off x="5144400" y="1119600"/>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a:extLst>
              <a:ext uri="{FF2B5EF4-FFF2-40B4-BE49-F238E27FC236}">
                <a16:creationId xmlns:a16="http://schemas.microsoft.com/office/drawing/2014/main" id="{88F98489-7A48-04DC-AAB9-8AF3177D2FA1}"/>
              </a:ext>
              <a:ext uri="{C183D7F6-B498-43B3-948B-1728B52AA6E4}">
                <adec:decorative xmlns:adec="http://schemas.microsoft.com/office/drawing/2017/decorative" val="1"/>
              </a:ext>
            </a:extLst>
          </p:cNvPr>
          <p:cNvSpPr/>
          <p:nvPr/>
        </p:nvSpPr>
        <p:spPr>
          <a:xfrm>
            <a:off x="2736000" y="1162800"/>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0946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2"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xit" presetSubtype="0" fill="hold" grpId="2" nodeType="with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xit" presetSubtype="0" fill="hold" grpId="3" nodeType="withEffect">
                                  <p:stCondLst>
                                    <p:cond delay="0"/>
                                  </p:stCondLst>
                                  <p:childTnLst>
                                    <p:set>
                                      <p:cBhvr>
                                        <p:cTn id="46" dur="1" fill="hold">
                                          <p:stCondLst>
                                            <p:cond delay="0"/>
                                          </p:stCondLst>
                                        </p:cTn>
                                        <p:tgtEl>
                                          <p:spTgt spid="17"/>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18"/>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1" grpId="0"/>
      <p:bldP spid="12" grpId="0"/>
      <p:bldP spid="15" grpId="0"/>
      <p:bldP spid="17" grpId="0" animBg="1"/>
      <p:bldP spid="17" grpId="1" animBg="1"/>
      <p:bldP spid="17" grpId="2" animBg="1"/>
      <p:bldP spid="17" grpId="3"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6344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3"/>
            <a:ext cx="7707912"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bg1"/>
                </a:solidFill>
                <a:effectLst/>
                <a:uLnTx/>
                <a:uFillTx/>
                <a:latin typeface="+mn-lt"/>
                <a:ea typeface="+mn-ea"/>
                <a:cs typeface="+mn-cs"/>
              </a:rPr>
              <a:t>Summary of 2024 Domestic Sector Consultation</a:t>
            </a:r>
          </a:p>
        </p:txBody>
      </p:sp>
      <p:grpSp>
        <p:nvGrpSpPr>
          <p:cNvPr id="8" name="Group 7">
            <a:extLst>
              <a:ext uri="{FF2B5EF4-FFF2-40B4-BE49-F238E27FC236}">
                <a16:creationId xmlns:a16="http://schemas.microsoft.com/office/drawing/2014/main" id="{D221EA65-6DD5-F3FD-60CC-13289B0EB53D}"/>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9" name="Rectangle 8">
              <a:extLst>
                <a:ext uri="{FF2B5EF4-FFF2-40B4-BE49-F238E27FC236}">
                  <a16:creationId xmlns:a16="http://schemas.microsoft.com/office/drawing/2014/main" id="{073CA819-7CBC-CBC9-B4A2-66511A171253}"/>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3098BC26-B09B-9066-342F-2B6684B50F9F}"/>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80DD6591-E782-F985-AD8D-17214BD6D0EC}"/>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5BC05F2F-4A3D-7721-4A9F-AE8C5FFA688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3907150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AE8FC1-F62F-B697-520E-90309EF2D520}"/>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2024 Domestic Sector Consultation</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12" name="TextBox 11">
            <a:extLst>
              <a:ext uri="{FF2B5EF4-FFF2-40B4-BE49-F238E27FC236}">
                <a16:creationId xmlns:a16="http://schemas.microsoft.com/office/drawing/2014/main" id="{A2467AE6-0B52-257D-C6A2-AED0A6B29BC9}"/>
              </a:ext>
            </a:extLst>
          </p:cNvPr>
          <p:cNvSpPr txBox="1"/>
          <p:nvPr/>
        </p:nvSpPr>
        <p:spPr>
          <a:xfrm>
            <a:off x="539552" y="1116000"/>
            <a:ext cx="8064896" cy="3170099"/>
          </a:xfrm>
          <a:prstGeom prst="rect">
            <a:avLst/>
          </a:prstGeom>
          <a:noFill/>
        </p:spPr>
        <p:txBody>
          <a:bodyPr wrap="square" lIns="0" tIns="0" rIns="0" bIns="0" rtlCol="0" anchor="t">
            <a:spAutoFit/>
          </a:bodyPr>
          <a:lstStyle/>
          <a:p>
            <a:pPr>
              <a:spcAft>
                <a:spcPts val="2400"/>
              </a:spcAft>
            </a:pPr>
            <a:r>
              <a:rPr lang="en-AU"/>
              <a:t>A national webinar and six in-person consultation sessions held for levied providers from mid-March to mid-May 2024 to:</a:t>
            </a:r>
          </a:p>
          <a:p>
            <a:pPr marL="285750" indent="-285750">
              <a:spcAft>
                <a:spcPts val="2400"/>
              </a:spcAft>
              <a:buFont typeface="Arial" panose="020B0604020202020204" pitchFamily="34" charset="0"/>
              <a:buChar char="•"/>
            </a:pPr>
            <a:r>
              <a:rPr lang="en-AU"/>
              <a:t>Present the draft settings of the 2024 VSL, HELP and Up-front Levies to providers</a:t>
            </a:r>
          </a:p>
          <a:p>
            <a:pPr marL="285750" indent="-285750">
              <a:spcAft>
                <a:spcPts val="2400"/>
              </a:spcAft>
              <a:buFont typeface="Arial" panose="020B0604020202020204" pitchFamily="34" charset="0"/>
              <a:buChar char="•"/>
            </a:pPr>
            <a:r>
              <a:rPr lang="en-AU"/>
              <a:t>Collect providers’ feedback on the draft levy settings before they are finalised</a:t>
            </a:r>
          </a:p>
          <a:p>
            <a:pPr>
              <a:spcAft>
                <a:spcPts val="2400"/>
              </a:spcAft>
            </a:pPr>
            <a:r>
              <a:rPr lang="en-AU"/>
              <a:t>Representatives from peak bodies and industry regulators were also consulted</a:t>
            </a:r>
          </a:p>
          <a:p>
            <a:pPr>
              <a:spcAft>
                <a:spcPts val="2400"/>
              </a:spcAft>
            </a:pPr>
            <a:r>
              <a:rPr lang="en-AU"/>
              <a:t>Feedback received from the sector will be presented to the TPS Advisory Board ahead of its June 2024 meeting</a:t>
            </a:r>
          </a:p>
        </p:txBody>
      </p:sp>
      <p:grpSp>
        <p:nvGrpSpPr>
          <p:cNvPr id="9" name="Group 8">
            <a:extLst>
              <a:ext uri="{FF2B5EF4-FFF2-40B4-BE49-F238E27FC236}">
                <a16:creationId xmlns:a16="http://schemas.microsoft.com/office/drawing/2014/main" id="{7EF1E1EC-BB58-D723-EAE5-1A5090A70E20}"/>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10" name="Rectangle 8">
              <a:extLst>
                <a:ext uri="{FF2B5EF4-FFF2-40B4-BE49-F238E27FC236}">
                  <a16:creationId xmlns:a16="http://schemas.microsoft.com/office/drawing/2014/main" id="{DC168BE5-B5EB-A967-DEA8-FE69FC4BFEA0}"/>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14" name="Group 13">
              <a:extLst>
                <a:ext uri="{FF2B5EF4-FFF2-40B4-BE49-F238E27FC236}">
                  <a16:creationId xmlns:a16="http://schemas.microsoft.com/office/drawing/2014/main" id="{FB645F67-5563-29E1-5BF6-C434CA29DDB5}"/>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5" name="Oval 14">
                <a:extLst>
                  <a:ext uri="{FF2B5EF4-FFF2-40B4-BE49-F238E27FC236}">
                    <a16:creationId xmlns:a16="http://schemas.microsoft.com/office/drawing/2014/main" id="{4369CE75-1743-D5F0-04D0-BBD8705CDD9C}"/>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5">
                <a:extLst>
                  <a:ext uri="{FF2B5EF4-FFF2-40B4-BE49-F238E27FC236}">
                    <a16:creationId xmlns:a16="http://schemas.microsoft.com/office/drawing/2014/main" id="{DCE78708-9672-4AE9-06D1-0CA12DCAF39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223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AE8FC1-F62F-B697-520E-90309EF2D520}"/>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Consultation Session Attendance</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12" name="TextBox 11">
            <a:extLst>
              <a:ext uri="{FF2B5EF4-FFF2-40B4-BE49-F238E27FC236}">
                <a16:creationId xmlns:a16="http://schemas.microsoft.com/office/drawing/2014/main" id="{A2467AE6-0B52-257D-C6A2-AED0A6B29BC9}"/>
              </a:ext>
            </a:extLst>
          </p:cNvPr>
          <p:cNvSpPr txBox="1"/>
          <p:nvPr/>
        </p:nvSpPr>
        <p:spPr>
          <a:xfrm>
            <a:off x="539552" y="1116000"/>
            <a:ext cx="4248108" cy="2077492"/>
          </a:xfrm>
          <a:prstGeom prst="rect">
            <a:avLst/>
          </a:prstGeom>
          <a:noFill/>
        </p:spPr>
        <p:txBody>
          <a:bodyPr wrap="square" lIns="0" tIns="0" rIns="0" bIns="0" rtlCol="0" anchor="t">
            <a:spAutoFit/>
          </a:bodyPr>
          <a:lstStyle/>
          <a:p>
            <a:pPr>
              <a:spcAft>
                <a:spcPts val="1800"/>
              </a:spcAft>
            </a:pPr>
            <a:r>
              <a:rPr lang="en-AU"/>
              <a:t>Contacts in HITS for levied providers invited to the consultation sessions</a:t>
            </a:r>
          </a:p>
          <a:p>
            <a:pPr>
              <a:spcAft>
                <a:spcPts val="1800"/>
              </a:spcAft>
            </a:pPr>
            <a:r>
              <a:rPr lang="en-AU"/>
              <a:t>130 individuals attended</a:t>
            </a:r>
          </a:p>
          <a:p>
            <a:pPr marL="285750" indent="-285750">
              <a:spcAft>
                <a:spcPts val="1800"/>
              </a:spcAft>
              <a:buFont typeface="Arial" panose="020B0604020202020204" pitchFamily="34" charset="0"/>
              <a:buChar char="•"/>
            </a:pPr>
            <a:r>
              <a:rPr lang="en-AU"/>
              <a:t>60% at the national webinar</a:t>
            </a:r>
          </a:p>
          <a:p>
            <a:pPr marL="285750" indent="-285750">
              <a:spcAft>
                <a:spcPts val="1800"/>
              </a:spcAft>
              <a:buFont typeface="Arial" panose="020B0604020202020204" pitchFamily="34" charset="0"/>
              <a:buChar char="•"/>
            </a:pPr>
            <a:r>
              <a:rPr lang="en-AU"/>
              <a:t>40% at the in-person sessions</a:t>
            </a:r>
          </a:p>
        </p:txBody>
      </p:sp>
      <p:grpSp>
        <p:nvGrpSpPr>
          <p:cNvPr id="9" name="Group 8">
            <a:extLst>
              <a:ext uri="{FF2B5EF4-FFF2-40B4-BE49-F238E27FC236}">
                <a16:creationId xmlns:a16="http://schemas.microsoft.com/office/drawing/2014/main" id="{7EF1E1EC-BB58-D723-EAE5-1A5090A70E20}"/>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10" name="Rectangle 8">
              <a:extLst>
                <a:ext uri="{FF2B5EF4-FFF2-40B4-BE49-F238E27FC236}">
                  <a16:creationId xmlns:a16="http://schemas.microsoft.com/office/drawing/2014/main" id="{DC168BE5-B5EB-A967-DEA8-FE69FC4BFEA0}"/>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14" name="Group 13">
              <a:extLst>
                <a:ext uri="{FF2B5EF4-FFF2-40B4-BE49-F238E27FC236}">
                  <a16:creationId xmlns:a16="http://schemas.microsoft.com/office/drawing/2014/main" id="{FB645F67-5563-29E1-5BF6-C434CA29DDB5}"/>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5" name="Oval 14">
                <a:extLst>
                  <a:ext uri="{FF2B5EF4-FFF2-40B4-BE49-F238E27FC236}">
                    <a16:creationId xmlns:a16="http://schemas.microsoft.com/office/drawing/2014/main" id="{4369CE75-1743-D5F0-04D0-BBD8705CDD9C}"/>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5">
                <a:extLst>
                  <a:ext uri="{FF2B5EF4-FFF2-40B4-BE49-F238E27FC236}">
                    <a16:creationId xmlns:a16="http://schemas.microsoft.com/office/drawing/2014/main" id="{DCE78708-9672-4AE9-06D1-0CA12DCAF39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pic>
        <p:nvPicPr>
          <p:cNvPr id="5" name="Picture 4" descr="A pie chart showing that 60% of the 130 individuals consulted on the draft 2024 domestic levy settings attended the national webinar, 23% attended the consultation session in Sydney, 9% attended the consultation session in Melbourne, 8% attended the consultation session in Brisbane.">
            <a:extLst>
              <a:ext uri="{FF2B5EF4-FFF2-40B4-BE49-F238E27FC236}">
                <a16:creationId xmlns:a16="http://schemas.microsoft.com/office/drawing/2014/main" id="{5413F0EF-1486-1ABC-29A1-62877FA8E3C1}"/>
              </a:ext>
            </a:extLst>
          </p:cNvPr>
          <p:cNvPicPr>
            <a:picLocks noChangeAspect="1"/>
          </p:cNvPicPr>
          <p:nvPr/>
        </p:nvPicPr>
        <p:blipFill rotWithShape="1">
          <a:blip r:embed="rId5">
            <a:extLst>
              <a:ext uri="{28A0092B-C50C-407E-A947-70E740481C1C}">
                <a14:useLocalDpi xmlns:a14="http://schemas.microsoft.com/office/drawing/2010/main" val="0"/>
              </a:ext>
            </a:extLst>
          </a:blip>
          <a:srcRect l="5543" r="5505"/>
          <a:stretch/>
        </p:blipFill>
        <p:spPr>
          <a:xfrm>
            <a:off x="4787660" y="1111334"/>
            <a:ext cx="3815891" cy="3493444"/>
          </a:xfrm>
          <a:prstGeom prst="rect">
            <a:avLst/>
          </a:prstGeom>
        </p:spPr>
      </p:pic>
    </p:spTree>
    <p:extLst>
      <p:ext uri="{BB962C8B-B14F-4D97-AF65-F5344CB8AC3E}">
        <p14:creationId xmlns:p14="http://schemas.microsoft.com/office/powerpoint/2010/main" val="109523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AE8FC1-F62F-B697-520E-90309EF2D520}"/>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Summary of Sector Consultation Feedback</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12" name="TextBox 11">
            <a:extLst>
              <a:ext uri="{FF2B5EF4-FFF2-40B4-BE49-F238E27FC236}">
                <a16:creationId xmlns:a16="http://schemas.microsoft.com/office/drawing/2014/main" id="{A2467AE6-0B52-257D-C6A2-AED0A6B29BC9}"/>
              </a:ext>
            </a:extLst>
          </p:cNvPr>
          <p:cNvSpPr txBox="1"/>
          <p:nvPr/>
        </p:nvSpPr>
        <p:spPr>
          <a:xfrm>
            <a:off x="539552" y="1116000"/>
            <a:ext cx="8064896" cy="2431435"/>
          </a:xfrm>
          <a:prstGeom prst="rect">
            <a:avLst/>
          </a:prstGeom>
          <a:noFill/>
        </p:spPr>
        <p:txBody>
          <a:bodyPr wrap="square" lIns="0" tIns="0" rIns="0" bIns="0" rtlCol="0" anchor="t">
            <a:spAutoFit/>
          </a:bodyPr>
          <a:lstStyle/>
          <a:p>
            <a:pPr>
              <a:spcAft>
                <a:spcPts val="3000"/>
              </a:spcAft>
            </a:pPr>
            <a:r>
              <a:rPr lang="en-AU"/>
              <a:t>VSL providers supportive of lowering the risk rated premium component specified percentage from 0.17% to 0.13%</a:t>
            </a:r>
          </a:p>
          <a:p>
            <a:pPr>
              <a:spcAft>
                <a:spcPts val="3000"/>
              </a:spcAft>
            </a:pPr>
            <a:r>
              <a:rPr lang="en-AU"/>
              <a:t>Providers supportive of removing the ‘net profit ratio’ from the financial strength risk factor calculation</a:t>
            </a:r>
          </a:p>
          <a:p>
            <a:pPr>
              <a:spcAft>
                <a:spcPts val="3000"/>
              </a:spcAft>
            </a:pPr>
            <a:r>
              <a:rPr lang="en-AU"/>
              <a:t>Providers appreciate being involved in the decision-making process and learning about how the levies are calculated</a:t>
            </a:r>
          </a:p>
        </p:txBody>
      </p:sp>
      <p:grpSp>
        <p:nvGrpSpPr>
          <p:cNvPr id="9" name="Group 8">
            <a:extLst>
              <a:ext uri="{FF2B5EF4-FFF2-40B4-BE49-F238E27FC236}">
                <a16:creationId xmlns:a16="http://schemas.microsoft.com/office/drawing/2014/main" id="{7EF1E1EC-BB58-D723-EAE5-1A5090A70E20}"/>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10" name="Rectangle 8">
              <a:extLst>
                <a:ext uri="{FF2B5EF4-FFF2-40B4-BE49-F238E27FC236}">
                  <a16:creationId xmlns:a16="http://schemas.microsoft.com/office/drawing/2014/main" id="{DC168BE5-B5EB-A967-DEA8-FE69FC4BFEA0}"/>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14" name="Group 13">
              <a:extLst>
                <a:ext uri="{FF2B5EF4-FFF2-40B4-BE49-F238E27FC236}">
                  <a16:creationId xmlns:a16="http://schemas.microsoft.com/office/drawing/2014/main" id="{FB645F67-5563-29E1-5BF6-C434CA29DDB5}"/>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5" name="Oval 14">
                <a:extLst>
                  <a:ext uri="{FF2B5EF4-FFF2-40B4-BE49-F238E27FC236}">
                    <a16:creationId xmlns:a16="http://schemas.microsoft.com/office/drawing/2014/main" id="{4369CE75-1743-D5F0-04D0-BBD8705CDD9C}"/>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5">
                <a:extLst>
                  <a:ext uri="{FF2B5EF4-FFF2-40B4-BE49-F238E27FC236}">
                    <a16:creationId xmlns:a16="http://schemas.microsoft.com/office/drawing/2014/main" id="{DCE78708-9672-4AE9-06D1-0CA12DCAF39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189311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AE8FC1-F62F-B697-520E-90309EF2D520}"/>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Summary of Sector Consultation Feedback</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12" name="TextBox 11">
            <a:extLst>
              <a:ext uri="{FF2B5EF4-FFF2-40B4-BE49-F238E27FC236}">
                <a16:creationId xmlns:a16="http://schemas.microsoft.com/office/drawing/2014/main" id="{A2467AE6-0B52-257D-C6A2-AED0A6B29BC9}"/>
              </a:ext>
            </a:extLst>
          </p:cNvPr>
          <p:cNvSpPr txBox="1"/>
          <p:nvPr/>
        </p:nvSpPr>
        <p:spPr>
          <a:xfrm>
            <a:off x="539552" y="1116000"/>
            <a:ext cx="8064896" cy="3093154"/>
          </a:xfrm>
          <a:prstGeom prst="rect">
            <a:avLst/>
          </a:prstGeom>
          <a:noFill/>
        </p:spPr>
        <p:txBody>
          <a:bodyPr wrap="square" lIns="0" tIns="0" rIns="0" bIns="0" rtlCol="0" anchor="t">
            <a:spAutoFit/>
          </a:bodyPr>
          <a:lstStyle/>
          <a:p>
            <a:pPr>
              <a:spcAft>
                <a:spcPts val="3000"/>
              </a:spcAft>
            </a:pPr>
            <a:r>
              <a:rPr lang="en-AU"/>
              <a:t>We had robust discussions with providers, particularly regarding the risk factor calculations</a:t>
            </a:r>
          </a:p>
          <a:p>
            <a:pPr>
              <a:spcAft>
                <a:spcPts val="3000"/>
              </a:spcAft>
            </a:pPr>
            <a:r>
              <a:rPr lang="en-AU"/>
              <a:t>Each levy model is designed to be a ‘best fit’ for all providers across the sector</a:t>
            </a:r>
          </a:p>
          <a:p>
            <a:pPr>
              <a:spcAft>
                <a:spcPts val="3000"/>
              </a:spcAft>
            </a:pPr>
            <a:r>
              <a:rPr lang="en-AU"/>
              <a:t>We recognise diversity of providers across the sector</a:t>
            </a:r>
          </a:p>
          <a:p>
            <a:pPr>
              <a:spcAft>
                <a:spcPts val="3000"/>
              </a:spcAft>
            </a:pPr>
            <a:r>
              <a:rPr lang="en-AU"/>
              <a:t>We take all feedback into account and work with the TPS Advisory Board and AGA to trial different levy settings that address providers’ concerns and are suitable for all providers in the sector</a:t>
            </a:r>
          </a:p>
        </p:txBody>
      </p:sp>
      <p:grpSp>
        <p:nvGrpSpPr>
          <p:cNvPr id="9" name="Group 8">
            <a:extLst>
              <a:ext uri="{FF2B5EF4-FFF2-40B4-BE49-F238E27FC236}">
                <a16:creationId xmlns:a16="http://schemas.microsoft.com/office/drawing/2014/main" id="{7EF1E1EC-BB58-D723-EAE5-1A5090A70E20}"/>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10" name="Rectangle 8">
              <a:extLst>
                <a:ext uri="{FF2B5EF4-FFF2-40B4-BE49-F238E27FC236}">
                  <a16:creationId xmlns:a16="http://schemas.microsoft.com/office/drawing/2014/main" id="{DC168BE5-B5EB-A967-DEA8-FE69FC4BFEA0}"/>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14" name="Group 13">
              <a:extLst>
                <a:ext uri="{FF2B5EF4-FFF2-40B4-BE49-F238E27FC236}">
                  <a16:creationId xmlns:a16="http://schemas.microsoft.com/office/drawing/2014/main" id="{FB645F67-5563-29E1-5BF6-C434CA29DDB5}"/>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5" name="Oval 14">
                <a:extLst>
                  <a:ext uri="{FF2B5EF4-FFF2-40B4-BE49-F238E27FC236}">
                    <a16:creationId xmlns:a16="http://schemas.microsoft.com/office/drawing/2014/main" id="{4369CE75-1743-D5F0-04D0-BBD8705CDD9C}"/>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5">
                <a:extLst>
                  <a:ext uri="{FF2B5EF4-FFF2-40B4-BE49-F238E27FC236}">
                    <a16:creationId xmlns:a16="http://schemas.microsoft.com/office/drawing/2014/main" id="{DCE78708-9672-4AE9-06D1-0CA12DCAF39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338140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C0F6-3717-ECB7-4E21-F53F0C671EC5}"/>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Tuition Protection Service (TPS)</a:t>
            </a:r>
          </a:p>
        </p:txBody>
      </p:sp>
      <p:sp>
        <p:nvSpPr>
          <p:cNvPr id="3" name="TextBox 2">
            <a:extLst>
              <a:ext uri="{FF2B5EF4-FFF2-40B4-BE49-F238E27FC236}">
                <a16:creationId xmlns:a16="http://schemas.microsoft.com/office/drawing/2014/main" id="{BC99E5CB-E6C2-E7D1-491A-9DAB8F50977E}"/>
              </a:ext>
            </a:extLst>
          </p:cNvPr>
          <p:cNvSpPr txBox="1"/>
          <p:nvPr/>
        </p:nvSpPr>
        <p:spPr>
          <a:xfrm>
            <a:off x="539552" y="1116000"/>
            <a:ext cx="8064896" cy="3498394"/>
          </a:xfrm>
          <a:prstGeom prst="rect">
            <a:avLst/>
          </a:prstGeom>
          <a:noFill/>
        </p:spPr>
        <p:txBody>
          <a:bodyPr wrap="square" lIns="0" tIns="0" rIns="0" bIns="0" rtlCol="0" anchor="t">
            <a:spAutoFit/>
          </a:bodyPr>
          <a:lstStyle/>
          <a:p>
            <a:pPr algn="l">
              <a:spcAft>
                <a:spcPts val="2000"/>
              </a:spcAft>
            </a:pPr>
            <a:r>
              <a:rPr lang="en-AU"/>
              <a:t>Australian Government initiative</a:t>
            </a:r>
          </a:p>
          <a:p>
            <a:pPr>
              <a:spcAft>
                <a:spcPts val="2000"/>
              </a:spcAft>
            </a:pPr>
            <a:r>
              <a:rPr lang="en-AU">
                <a:ea typeface="+mn-lt"/>
                <a:cs typeface="+mn-lt"/>
              </a:rPr>
              <a:t>Student tuition protection scheme</a:t>
            </a:r>
          </a:p>
          <a:p>
            <a:pPr>
              <a:spcAft>
                <a:spcPts val="2000"/>
              </a:spcAft>
            </a:pPr>
            <a:r>
              <a:rPr lang="en-AU">
                <a:ea typeface="+mn-lt"/>
                <a:cs typeface="+mn-lt"/>
              </a:rPr>
              <a:t>Developed for international student fee protection and expanded to specified domestic students</a:t>
            </a:r>
          </a:p>
          <a:p>
            <a:pPr>
              <a:spcAft>
                <a:spcPts val="2000"/>
              </a:spcAft>
            </a:pPr>
            <a:r>
              <a:rPr lang="en-AU"/>
              <a:t>Supports students with refunds and loan re-credits, and facilitates alternative course placements following provider closures</a:t>
            </a:r>
          </a:p>
          <a:p>
            <a:pPr>
              <a:spcAft>
                <a:spcPts val="2000"/>
              </a:spcAft>
            </a:pPr>
            <a:r>
              <a:rPr lang="en-AU"/>
              <a:t>Supports education providers to understand and meet obligations to students</a:t>
            </a:r>
          </a:p>
          <a:p>
            <a:pPr>
              <a:spcAft>
                <a:spcPts val="2000"/>
              </a:spcAft>
            </a:pPr>
            <a:r>
              <a:rPr lang="en-AU"/>
              <a:t>Manages tuition protection levy collections</a:t>
            </a:r>
          </a:p>
        </p:txBody>
      </p:sp>
      <p:grpSp>
        <p:nvGrpSpPr>
          <p:cNvPr id="8" name="Group 7">
            <a:extLst>
              <a:ext uri="{FF2B5EF4-FFF2-40B4-BE49-F238E27FC236}">
                <a16:creationId xmlns:a16="http://schemas.microsoft.com/office/drawing/2014/main" id="{276467D5-8D5B-61BE-85A9-ECA818C04D33}"/>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9" name="Rectangle 8">
              <a:extLst>
                <a:ext uri="{FF2B5EF4-FFF2-40B4-BE49-F238E27FC236}">
                  <a16:creationId xmlns:a16="http://schemas.microsoft.com/office/drawing/2014/main" id="{ED133F71-719F-C382-4E02-85F06256AA15}"/>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AD480360-354A-E10D-A107-CE259FDDF767}"/>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2A6C9E5A-0C6B-D834-CE23-07BF9803ABE0}"/>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305F5409-40F3-6E73-A75B-547C284B77E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322781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Unit Completion Rate</a:t>
            </a:r>
          </a:p>
        </p:txBody>
      </p:sp>
      <p:sp>
        <p:nvSpPr>
          <p:cNvPr id="6" name="TextBox 5">
            <a:extLst>
              <a:ext uri="{FF2B5EF4-FFF2-40B4-BE49-F238E27FC236}">
                <a16:creationId xmlns:a16="http://schemas.microsoft.com/office/drawing/2014/main" id="{0CAD1359-BAD7-7547-F83E-65E3C0CF7E8A}"/>
              </a:ext>
            </a:extLst>
          </p:cNvPr>
          <p:cNvSpPr txBox="1"/>
          <p:nvPr/>
        </p:nvSpPr>
        <p:spPr>
          <a:xfrm>
            <a:off x="539550" y="1116000"/>
            <a:ext cx="8064000" cy="1138773"/>
          </a:xfrm>
          <a:prstGeom prst="rect">
            <a:avLst/>
          </a:prstGeom>
          <a:noFill/>
        </p:spPr>
        <p:txBody>
          <a:bodyPr wrap="square" lIns="0" tIns="0" rIns="0" bIns="0" rtlCol="0" anchor="t">
            <a:spAutoFit/>
          </a:bodyPr>
          <a:lstStyle/>
          <a:p>
            <a:pPr>
              <a:spcAft>
                <a:spcPts val="2400"/>
              </a:spcAft>
            </a:pPr>
            <a:r>
              <a:rPr lang="en-AU"/>
              <a:t>Providers with low student unit completion rates correlated with an increased likelihood of closure</a:t>
            </a:r>
          </a:p>
          <a:p>
            <a:pPr>
              <a:spcAft>
                <a:spcPts val="1500"/>
              </a:spcAft>
            </a:pPr>
            <a:r>
              <a:rPr lang="en-AU"/>
              <a:t>Unit completion rate percentage calculation:</a:t>
            </a:r>
          </a:p>
        </p:txBody>
      </p:sp>
      <p:grpSp>
        <p:nvGrpSpPr>
          <p:cNvPr id="3" name="Group 2">
            <a:extLst>
              <a:ext uri="{FF2B5EF4-FFF2-40B4-BE49-F238E27FC236}">
                <a16:creationId xmlns:a16="http://schemas.microsoft.com/office/drawing/2014/main" id="{A9E18878-4A68-365A-C65C-49F10066947E}"/>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4" name="Rectangle 8">
              <a:extLst>
                <a:ext uri="{FF2B5EF4-FFF2-40B4-BE49-F238E27FC236}">
                  <a16:creationId xmlns:a16="http://schemas.microsoft.com/office/drawing/2014/main" id="{3E9EC744-F8C9-E25A-9915-DF52A501D57B}"/>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482301DE-5CBA-0692-2BA5-DFECEB7E8D90}"/>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5" name="Oval 14">
                <a:extLst>
                  <a:ext uri="{FF2B5EF4-FFF2-40B4-BE49-F238E27FC236}">
                    <a16:creationId xmlns:a16="http://schemas.microsoft.com/office/drawing/2014/main" id="{F5EF40AB-CF2C-F4F0-2AF9-51E5CB6FD548}"/>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5">
                <a:extLst>
                  <a:ext uri="{FF2B5EF4-FFF2-40B4-BE49-F238E27FC236}">
                    <a16:creationId xmlns:a16="http://schemas.microsoft.com/office/drawing/2014/main" id="{3DFC6BA6-35D1-CE8F-8221-A08709A3A1A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
        <p:nvSpPr>
          <p:cNvPr id="8" name="TextBox 7">
            <a:extLst>
              <a:ext uri="{FF2B5EF4-FFF2-40B4-BE49-F238E27FC236}">
                <a16:creationId xmlns:a16="http://schemas.microsoft.com/office/drawing/2014/main" id="{91F65056-0482-E8C6-1A75-36B50D95066C}"/>
              </a:ext>
            </a:extLst>
          </p:cNvPr>
          <p:cNvSpPr txBox="1"/>
          <p:nvPr/>
        </p:nvSpPr>
        <p:spPr>
          <a:xfrm>
            <a:off x="511495" y="3785585"/>
            <a:ext cx="7740000" cy="230832"/>
          </a:xfrm>
          <a:prstGeom prst="rect">
            <a:avLst/>
          </a:prstGeom>
          <a:noFill/>
        </p:spPr>
        <p:txBody>
          <a:bodyPr wrap="square" lIns="0" tIns="0" rIns="0" bIns="0" rtlCol="0" anchor="t">
            <a:spAutoFit/>
          </a:bodyPr>
          <a:lstStyle/>
          <a:p>
            <a:pPr>
              <a:spcAft>
                <a:spcPts val="1500"/>
              </a:spcAft>
            </a:pPr>
            <a:r>
              <a:rPr lang="en-AU" sz="1500" b="1"/>
              <a:t>EFTSL</a:t>
            </a:r>
            <a:r>
              <a:rPr lang="en-AU" sz="1500"/>
              <a:t>: Equivalent full-time student load for a year</a:t>
            </a:r>
          </a:p>
        </p:txBody>
      </p:sp>
      <p:grpSp>
        <p:nvGrpSpPr>
          <p:cNvPr id="17" name="Group 16">
            <a:extLst>
              <a:ext uri="{FF2B5EF4-FFF2-40B4-BE49-F238E27FC236}">
                <a16:creationId xmlns:a16="http://schemas.microsoft.com/office/drawing/2014/main" id="{C0190BE0-054C-E94A-1A85-AB73A36D2384}"/>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10" name="Flowchart: Off-page Connector 9">
              <a:extLst>
                <a:ext uri="{FF2B5EF4-FFF2-40B4-BE49-F238E27FC236}">
                  <a16:creationId xmlns:a16="http://schemas.microsoft.com/office/drawing/2014/main" id="{2F1D0CCB-B870-FD89-14AA-A2C76A8DE7F4}"/>
                </a:ext>
              </a:extLst>
            </p:cNvPr>
            <p:cNvSpPr>
              <a:spLocks noChangeAspect="1"/>
            </p:cNvSpPr>
            <p:nvPr/>
          </p:nvSpPr>
          <p:spPr>
            <a:xfrm>
              <a:off x="8334770" y="1"/>
              <a:ext cx="672053" cy="1027616"/>
            </a:xfrm>
            <a:prstGeom prst="flowChartOffpageConnector">
              <a:avLst/>
            </a:prstGeom>
            <a:solidFill>
              <a:srgbClr val="E5AC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a:extLst>
                <a:ext uri="{FF2B5EF4-FFF2-40B4-BE49-F238E27FC236}">
                  <a16:creationId xmlns:a16="http://schemas.microsoft.com/office/drawing/2014/main" id="{9435290C-6EF1-1CC1-D455-F70F24A0C34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73796" y="251459"/>
              <a:ext cx="594000" cy="524700"/>
            </a:xfrm>
            <a:prstGeom prst="rect">
              <a:avLst/>
            </a:prstGeom>
          </p:spPr>
        </p:pic>
      </p:grpSp>
      <p:grpSp>
        <p:nvGrpSpPr>
          <p:cNvPr id="28" name="Group 27" descr="Formula for calculating unit completion rate percentage is passed EFTSL divided by passed plus failed plus withdrawn plus ongoing plus data missing EFTSL.">
            <a:extLst>
              <a:ext uri="{FF2B5EF4-FFF2-40B4-BE49-F238E27FC236}">
                <a16:creationId xmlns:a16="http://schemas.microsoft.com/office/drawing/2014/main" id="{F1DDB9AC-A196-9B7C-BF6F-4B6B5F26EACB}"/>
              </a:ext>
            </a:extLst>
          </p:cNvPr>
          <p:cNvGrpSpPr/>
          <p:nvPr/>
        </p:nvGrpSpPr>
        <p:grpSpPr>
          <a:xfrm>
            <a:off x="540000" y="2548595"/>
            <a:ext cx="7941287" cy="1009387"/>
            <a:chOff x="540000" y="1792800"/>
            <a:chExt cx="7941287" cy="1009387"/>
          </a:xfrm>
        </p:grpSpPr>
        <p:sp>
          <p:nvSpPr>
            <p:cNvPr id="18" name="TextBox 17">
              <a:extLst>
                <a:ext uri="{FF2B5EF4-FFF2-40B4-BE49-F238E27FC236}">
                  <a16:creationId xmlns:a16="http://schemas.microsoft.com/office/drawing/2014/main" id="{E4D4556E-A011-3011-DFAF-466E4499EFE0}"/>
                </a:ext>
              </a:extLst>
            </p:cNvPr>
            <p:cNvSpPr txBox="1"/>
            <p:nvPr/>
          </p:nvSpPr>
          <p:spPr>
            <a:xfrm>
              <a:off x="3055501" y="1798241"/>
              <a:ext cx="1676399" cy="384721"/>
            </a:xfrm>
            <a:prstGeom prst="rect">
              <a:avLst/>
            </a:prstGeom>
            <a:noFill/>
          </p:spPr>
          <p:txBody>
            <a:bodyPr wrap="square" rtlCol="0">
              <a:spAutoFit/>
            </a:bodyPr>
            <a:lstStyle/>
            <a:p>
              <a:pPr algn="ctr"/>
              <a:r>
                <a:rPr lang="en-AU" sz="1900"/>
                <a:t>Passed EFTSL</a:t>
              </a:r>
            </a:p>
          </p:txBody>
        </p:sp>
        <p:cxnSp>
          <p:nvCxnSpPr>
            <p:cNvPr id="20" name="Straight Connector 19">
              <a:extLst>
                <a:ext uri="{FF2B5EF4-FFF2-40B4-BE49-F238E27FC236}">
                  <a16:creationId xmlns:a16="http://schemas.microsoft.com/office/drawing/2014/main" id="{EAD67584-DDBF-0B06-255B-D704026D8D56}"/>
                </a:ext>
              </a:extLst>
            </p:cNvPr>
            <p:cNvCxnSpPr/>
            <p:nvPr/>
          </p:nvCxnSpPr>
          <p:spPr>
            <a:xfrm>
              <a:off x="818415" y="2269626"/>
              <a:ext cx="615057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F6C66A3-D8A3-6ADD-38B9-190BF7C99FFB}"/>
                </a:ext>
              </a:extLst>
            </p:cNvPr>
            <p:cNvSpPr txBox="1"/>
            <p:nvPr/>
          </p:nvSpPr>
          <p:spPr>
            <a:xfrm>
              <a:off x="753148" y="2345466"/>
              <a:ext cx="6281109" cy="384721"/>
            </a:xfrm>
            <a:prstGeom prst="rect">
              <a:avLst/>
            </a:prstGeom>
            <a:noFill/>
          </p:spPr>
          <p:txBody>
            <a:bodyPr wrap="square" rtlCol="0">
              <a:spAutoFit/>
            </a:bodyPr>
            <a:lstStyle/>
            <a:p>
              <a:pPr algn="ctr"/>
              <a:r>
                <a:rPr lang="en-AU" sz="1900"/>
                <a:t>(Passed + Failed + Withdrawn + Ongoing + Data missing EFTSL)</a:t>
              </a:r>
            </a:p>
          </p:txBody>
        </p:sp>
        <p:sp>
          <p:nvSpPr>
            <p:cNvPr id="24" name="TextBox 23">
              <a:extLst>
                <a:ext uri="{FF2B5EF4-FFF2-40B4-BE49-F238E27FC236}">
                  <a16:creationId xmlns:a16="http://schemas.microsoft.com/office/drawing/2014/main" id="{97F9B1FE-DA55-9BA6-B8E4-62E2CE5EF3AD}"/>
                </a:ext>
              </a:extLst>
            </p:cNvPr>
            <p:cNvSpPr txBox="1"/>
            <p:nvPr/>
          </p:nvSpPr>
          <p:spPr>
            <a:xfrm>
              <a:off x="7357110" y="2077265"/>
              <a:ext cx="1124177" cy="384721"/>
            </a:xfrm>
            <a:prstGeom prst="rect">
              <a:avLst/>
            </a:prstGeom>
            <a:noFill/>
          </p:spPr>
          <p:txBody>
            <a:bodyPr wrap="square" rtlCol="0">
              <a:spAutoFit/>
            </a:bodyPr>
            <a:lstStyle/>
            <a:p>
              <a:r>
                <a:rPr lang="en-AU" sz="1900"/>
                <a:t>X 100</a:t>
              </a:r>
            </a:p>
          </p:txBody>
        </p:sp>
        <p:sp>
          <p:nvSpPr>
            <p:cNvPr id="26" name="Left Bracket 25">
              <a:extLst>
                <a:ext uri="{FF2B5EF4-FFF2-40B4-BE49-F238E27FC236}">
                  <a16:creationId xmlns:a16="http://schemas.microsoft.com/office/drawing/2014/main" id="{467547F6-FD9C-BE1E-5220-3B11E696BF49}"/>
                </a:ext>
              </a:extLst>
            </p:cNvPr>
            <p:cNvSpPr/>
            <p:nvPr/>
          </p:nvSpPr>
          <p:spPr>
            <a:xfrm>
              <a:off x="540000" y="1794187"/>
              <a:ext cx="126000" cy="1008000"/>
            </a:xfrm>
            <a:prstGeom prst="leftBracket">
              <a:avLst>
                <a:gd name="adj" fmla="val 0"/>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7" name="Right Bracket 26">
              <a:extLst>
                <a:ext uri="{FF2B5EF4-FFF2-40B4-BE49-F238E27FC236}">
                  <a16:creationId xmlns:a16="http://schemas.microsoft.com/office/drawing/2014/main" id="{ACE8AF35-19F7-B884-255B-C72DE7E90E67}"/>
                </a:ext>
              </a:extLst>
            </p:cNvPr>
            <p:cNvSpPr/>
            <p:nvPr/>
          </p:nvSpPr>
          <p:spPr>
            <a:xfrm>
              <a:off x="7118711" y="1792800"/>
              <a:ext cx="126000" cy="1008000"/>
            </a:xfrm>
            <a:prstGeom prst="rightBracket">
              <a:avLst>
                <a:gd name="adj" fmla="val 0"/>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spTree>
    <p:extLst>
      <p:ext uri="{BB962C8B-B14F-4D97-AF65-F5344CB8AC3E}">
        <p14:creationId xmlns:p14="http://schemas.microsoft.com/office/powerpoint/2010/main" val="6989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6344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3"/>
            <a:ext cx="7707912"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bg1"/>
                </a:solidFill>
                <a:effectLst/>
                <a:uLnTx/>
                <a:uFillTx/>
                <a:latin typeface="+mn-lt"/>
                <a:ea typeface="+mn-ea"/>
                <a:cs typeface="+mn-cs"/>
              </a:rPr>
              <a:t>2024 Domestic Levies Timeline and Takeaways</a:t>
            </a:r>
          </a:p>
        </p:txBody>
      </p:sp>
      <p:grpSp>
        <p:nvGrpSpPr>
          <p:cNvPr id="8" name="Group 7">
            <a:extLst>
              <a:ext uri="{FF2B5EF4-FFF2-40B4-BE49-F238E27FC236}">
                <a16:creationId xmlns:a16="http://schemas.microsoft.com/office/drawing/2014/main" id="{D221EA65-6DD5-F3FD-60CC-13289B0EB53D}"/>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9" name="Rectangle 8">
              <a:extLst>
                <a:ext uri="{FF2B5EF4-FFF2-40B4-BE49-F238E27FC236}">
                  <a16:creationId xmlns:a16="http://schemas.microsoft.com/office/drawing/2014/main" id="{073CA819-7CBC-CBC9-B4A2-66511A171253}"/>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3098BC26-B09B-9066-342F-2B6684B50F9F}"/>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80DD6591-E782-F985-AD8D-17214BD6D0EC}"/>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5BC05F2F-4A3D-7721-4A9F-AE8C5FFA688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346102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414FB0-F682-62B4-0B0A-1EC5D3BBB3DE}"/>
              </a:ext>
            </a:extLst>
          </p:cNvPr>
          <p:cNvSpPr txBox="1">
            <a:spLocks noGrp="1"/>
          </p:cNvSpPr>
          <p:nvPr>
            <p:ph type="title" idx="4294967295"/>
          </p:nvPr>
        </p:nvSpPr>
        <p:spPr>
          <a:xfrm>
            <a:off x="360000" y="252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5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2024 Domestic Tuition Protection Levies Timeline</a:t>
            </a:r>
          </a:p>
        </p:txBody>
      </p:sp>
      <p:grpSp>
        <p:nvGrpSpPr>
          <p:cNvPr id="36" name="Group 35" descr="Timeline for the 2024 domestic tuition protection levies.">
            <a:extLst>
              <a:ext uri="{FF2B5EF4-FFF2-40B4-BE49-F238E27FC236}">
                <a16:creationId xmlns:a16="http://schemas.microsoft.com/office/drawing/2014/main" id="{EFF418E5-3F56-36C1-35F5-B3977C838B08}"/>
              </a:ext>
            </a:extLst>
          </p:cNvPr>
          <p:cNvGrpSpPr/>
          <p:nvPr/>
        </p:nvGrpSpPr>
        <p:grpSpPr>
          <a:xfrm>
            <a:off x="288000" y="734400"/>
            <a:ext cx="8568000" cy="3895966"/>
            <a:chOff x="-1" y="-1"/>
            <a:chExt cx="9313883" cy="4551582"/>
          </a:xfrm>
        </p:grpSpPr>
        <p:sp>
          <p:nvSpPr>
            <p:cNvPr id="37" name="Rectangle: Rounded Corners 36">
              <a:extLst>
                <a:ext uri="{FF2B5EF4-FFF2-40B4-BE49-F238E27FC236}">
                  <a16:creationId xmlns:a16="http://schemas.microsoft.com/office/drawing/2014/main" id="{2CFBC558-60EF-A9C7-6BBA-7ADCAEE4041B}"/>
                </a:ext>
              </a:extLst>
            </p:cNvPr>
            <p:cNvSpPr/>
            <p:nvPr/>
          </p:nvSpPr>
          <p:spPr>
            <a:xfrm>
              <a:off x="-1" y="0"/>
              <a:ext cx="1511999" cy="300116"/>
            </a:xfrm>
            <a:prstGeom prst="roundRect">
              <a:avLst/>
            </a:prstGeom>
            <a:solidFill>
              <a:srgbClr val="367079"/>
            </a:solidFill>
            <a:ln>
              <a:solidFill>
                <a:srgbClr val="36707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300" b="1">
                  <a:solidFill>
                    <a:srgbClr val="FFFFFF"/>
                  </a:solidFill>
                  <a:ea typeface="Calibri" panose="020F0502020204030204" pitchFamily="34" charset="0"/>
                  <a:cs typeface="Arial" panose="020B0604020202020204" pitchFamily="34" charset="0"/>
                </a:rPr>
                <a:t>Feb-March 2024</a:t>
              </a:r>
            </a:p>
          </p:txBody>
        </p:sp>
        <p:sp>
          <p:nvSpPr>
            <p:cNvPr id="38" name="Rectangle: Rounded Corners 37">
              <a:extLst>
                <a:ext uri="{FF2B5EF4-FFF2-40B4-BE49-F238E27FC236}">
                  <a16:creationId xmlns:a16="http://schemas.microsoft.com/office/drawing/2014/main" id="{63DFCEF6-41FB-5CB4-C454-502EA409D119}"/>
                </a:ext>
              </a:extLst>
            </p:cNvPr>
            <p:cNvSpPr/>
            <p:nvPr/>
          </p:nvSpPr>
          <p:spPr>
            <a:xfrm>
              <a:off x="1557632" y="-1"/>
              <a:ext cx="1511999" cy="300116"/>
            </a:xfrm>
            <a:prstGeom prst="roundRect">
              <a:avLst/>
            </a:prstGeom>
            <a:solidFill>
              <a:srgbClr val="367079"/>
            </a:solidFill>
            <a:ln>
              <a:solidFill>
                <a:srgbClr val="367079"/>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300" b="1">
                  <a:solidFill>
                    <a:srgbClr val="FFFFFF"/>
                  </a:solidFill>
                  <a:ea typeface="Calibri" panose="020F0502020204030204" pitchFamily="34" charset="0"/>
                  <a:cs typeface="Arial" panose="020B0604020202020204" pitchFamily="34" charset="0"/>
                </a:rPr>
                <a:t>March-June 2024</a:t>
              </a:r>
            </a:p>
          </p:txBody>
        </p:sp>
        <p:sp>
          <p:nvSpPr>
            <p:cNvPr id="39" name="Rectangle: Rounded Corners 38">
              <a:extLst>
                <a:ext uri="{FF2B5EF4-FFF2-40B4-BE49-F238E27FC236}">
                  <a16:creationId xmlns:a16="http://schemas.microsoft.com/office/drawing/2014/main" id="{9408FA79-42FB-0D31-1079-788A2D2ECCF4}"/>
                </a:ext>
              </a:extLst>
            </p:cNvPr>
            <p:cNvSpPr/>
            <p:nvPr/>
          </p:nvSpPr>
          <p:spPr>
            <a:xfrm>
              <a:off x="3118684" y="-1"/>
              <a:ext cx="1511999" cy="300116"/>
            </a:xfrm>
            <a:prstGeom prst="roundRect">
              <a:avLst/>
            </a:prstGeom>
            <a:solidFill>
              <a:srgbClr val="367079"/>
            </a:solidFill>
            <a:ln>
              <a:solidFill>
                <a:srgbClr val="367079"/>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300" b="1">
                  <a:solidFill>
                    <a:srgbClr val="FFFFFF"/>
                  </a:solidFill>
                  <a:ea typeface="Calibri" panose="020F0502020204030204" pitchFamily="34" charset="0"/>
                  <a:cs typeface="Arial" panose="020B0604020202020204" pitchFamily="34" charset="0"/>
                </a:rPr>
                <a:t>June-July 2024</a:t>
              </a:r>
            </a:p>
          </p:txBody>
        </p:sp>
        <p:sp>
          <p:nvSpPr>
            <p:cNvPr id="40" name="Rectangle: Rounded Corners 39">
              <a:extLst>
                <a:ext uri="{FF2B5EF4-FFF2-40B4-BE49-F238E27FC236}">
                  <a16:creationId xmlns:a16="http://schemas.microsoft.com/office/drawing/2014/main" id="{55304843-0B3C-DEBD-0A85-A70993CC5A99}"/>
                </a:ext>
              </a:extLst>
            </p:cNvPr>
            <p:cNvSpPr/>
            <p:nvPr/>
          </p:nvSpPr>
          <p:spPr>
            <a:xfrm>
              <a:off x="4676319" y="-1"/>
              <a:ext cx="1511999" cy="300116"/>
            </a:xfrm>
            <a:prstGeom prst="roundRect">
              <a:avLst/>
            </a:prstGeom>
            <a:solidFill>
              <a:srgbClr val="367079"/>
            </a:solidFill>
            <a:ln>
              <a:solidFill>
                <a:srgbClr val="367079"/>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300" b="1">
                  <a:solidFill>
                    <a:srgbClr val="FFFFFF"/>
                  </a:solidFill>
                  <a:ea typeface="Calibri" panose="020F0502020204030204" pitchFamily="34" charset="0"/>
                  <a:cs typeface="Arial" panose="020B0604020202020204" pitchFamily="34" charset="0"/>
                </a:rPr>
                <a:t>July-August 2024</a:t>
              </a:r>
            </a:p>
          </p:txBody>
        </p:sp>
        <p:sp>
          <p:nvSpPr>
            <p:cNvPr id="41" name="Rectangle: Rounded Corners 40">
              <a:extLst>
                <a:ext uri="{FF2B5EF4-FFF2-40B4-BE49-F238E27FC236}">
                  <a16:creationId xmlns:a16="http://schemas.microsoft.com/office/drawing/2014/main" id="{A71050A0-58A2-3DA6-8BA5-A0748BF14878}"/>
                </a:ext>
              </a:extLst>
            </p:cNvPr>
            <p:cNvSpPr/>
            <p:nvPr/>
          </p:nvSpPr>
          <p:spPr>
            <a:xfrm>
              <a:off x="6244245" y="-1"/>
              <a:ext cx="1511999" cy="300116"/>
            </a:xfrm>
            <a:prstGeom prst="roundRect">
              <a:avLst/>
            </a:prstGeom>
            <a:solidFill>
              <a:srgbClr val="367079"/>
            </a:solidFill>
            <a:ln>
              <a:solidFill>
                <a:srgbClr val="367079"/>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300" b="1">
                  <a:solidFill>
                    <a:srgbClr val="FFFFFF"/>
                  </a:solidFill>
                  <a:ea typeface="Calibri" panose="020F0502020204030204" pitchFamily="34" charset="0"/>
                  <a:cs typeface="Arial" panose="020B0604020202020204" pitchFamily="34" charset="0"/>
                </a:rPr>
                <a:t>Sept-Nov 2024</a:t>
              </a:r>
            </a:p>
          </p:txBody>
        </p:sp>
        <p:sp>
          <p:nvSpPr>
            <p:cNvPr id="42" name="Rectangle: Rounded Corners 41">
              <a:extLst>
                <a:ext uri="{FF2B5EF4-FFF2-40B4-BE49-F238E27FC236}">
                  <a16:creationId xmlns:a16="http://schemas.microsoft.com/office/drawing/2014/main" id="{93DADF43-70D6-EDF3-7799-789173C07D8E}"/>
                </a:ext>
              </a:extLst>
            </p:cNvPr>
            <p:cNvSpPr/>
            <p:nvPr/>
          </p:nvSpPr>
          <p:spPr>
            <a:xfrm>
              <a:off x="7801883" y="-1"/>
              <a:ext cx="1511999" cy="300116"/>
            </a:xfrm>
            <a:prstGeom prst="roundRect">
              <a:avLst/>
            </a:prstGeom>
            <a:solidFill>
              <a:srgbClr val="367079"/>
            </a:solidFill>
            <a:ln>
              <a:solidFill>
                <a:srgbClr val="367079"/>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300" b="1">
                  <a:solidFill>
                    <a:srgbClr val="FFFFFF"/>
                  </a:solidFill>
                  <a:ea typeface="Calibri" panose="020F0502020204030204" pitchFamily="34" charset="0"/>
                  <a:cs typeface="Arial" panose="020B0604020202020204" pitchFamily="34" charset="0"/>
                </a:rPr>
                <a:t>Dec 24 - Jan 25</a:t>
              </a:r>
            </a:p>
          </p:txBody>
        </p:sp>
        <p:sp>
          <p:nvSpPr>
            <p:cNvPr id="43" name="Rectangle: Rounded Corners 42">
              <a:extLst>
                <a:ext uri="{FF2B5EF4-FFF2-40B4-BE49-F238E27FC236}">
                  <a16:creationId xmlns:a16="http://schemas.microsoft.com/office/drawing/2014/main" id="{52B66418-B1C0-6956-A593-6F404236012C}"/>
                </a:ext>
              </a:extLst>
            </p:cNvPr>
            <p:cNvSpPr/>
            <p:nvPr/>
          </p:nvSpPr>
          <p:spPr>
            <a:xfrm>
              <a:off x="-1" y="346324"/>
              <a:ext cx="1511999" cy="4205257"/>
            </a:xfrm>
            <a:prstGeom prst="roundRect">
              <a:avLst/>
            </a:prstGeom>
            <a:ln>
              <a:solidFill>
                <a:srgbClr val="4897A2"/>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AU" sz="1050" b="1">
                  <a:ea typeface="Calibri" panose="020F0502020204030204" pitchFamily="34" charset="0"/>
                  <a:cs typeface="Arial" panose="020B0604020202020204" pitchFamily="34" charset="0"/>
                </a:rPr>
                <a:t>Mid-Late February</a:t>
              </a:r>
              <a:endParaRPr lang="en-AU" sz="1050">
                <a:ea typeface="Calibri" panose="020F0502020204030204" pitchFamily="34" charset="0"/>
                <a:cs typeface="Arial" panose="020B0604020202020204" pitchFamily="34" charset="0"/>
              </a:endParaRPr>
            </a:p>
            <a:p>
              <a:pPr marL="81000" indent="-81000">
                <a:buClr>
                  <a:schemeClr val="tx1"/>
                </a:buClr>
                <a:buFont typeface="Symbol" panose="05050102010706020507" pitchFamily="18" charset="2"/>
                <a:buChar char=""/>
              </a:pPr>
              <a:r>
                <a:rPr lang="en-AU" sz="1000">
                  <a:solidFill>
                    <a:schemeClr val="accent3"/>
                  </a:solidFill>
                  <a:ea typeface="Calibri" panose="020F0502020204030204" pitchFamily="34" charset="0"/>
                  <a:cs typeface="Arial" panose="020B0604020202020204" pitchFamily="34" charset="0"/>
                </a:rPr>
                <a:t>Up-front</a:t>
              </a:r>
              <a:r>
                <a:rPr lang="en-AU" sz="1000">
                  <a:ea typeface="Calibri" panose="020F0502020204030204" pitchFamily="34" charset="0"/>
                  <a:cs typeface="Arial" panose="020B0604020202020204" pitchFamily="34" charset="0"/>
                </a:rPr>
                <a:t> levy invoices issued</a:t>
              </a:r>
            </a:p>
            <a:p>
              <a:pPr>
                <a:spcBef>
                  <a:spcPts val="600"/>
                </a:spcBef>
              </a:pPr>
              <a:r>
                <a:rPr lang="en-AU" sz="1050" b="1">
                  <a:ea typeface="Calibri" panose="020F0502020204030204" pitchFamily="34" charset="0"/>
                  <a:cs typeface="Arial" panose="020B0604020202020204" pitchFamily="34" charset="0"/>
                </a:rPr>
                <a:t>24 March</a:t>
              </a:r>
              <a:endParaRPr lang="en-AU" sz="1050">
                <a:ea typeface="Calibri" panose="020F0502020204030204" pitchFamily="34" charset="0"/>
                <a:cs typeface="Arial" panose="020B0604020202020204" pitchFamily="34" charset="0"/>
              </a:endParaRPr>
            </a:p>
            <a:p>
              <a:pPr marL="81000" indent="-81000">
                <a:buClr>
                  <a:schemeClr val="tx1"/>
                </a:buClr>
                <a:buFont typeface="Symbol" panose="05050102010706020507" pitchFamily="18" charset="2"/>
                <a:buChar char=""/>
              </a:pPr>
              <a:r>
                <a:rPr lang="en-AU" sz="1000">
                  <a:solidFill>
                    <a:schemeClr val="accent3"/>
                  </a:solidFill>
                  <a:ea typeface="Calibri" panose="020F0502020204030204" pitchFamily="34" charset="0"/>
                  <a:cs typeface="Arial" panose="020B0604020202020204" pitchFamily="34" charset="0"/>
                </a:rPr>
                <a:t>Up-front</a:t>
              </a:r>
              <a:r>
                <a:rPr lang="en-AU" sz="1000">
                  <a:ea typeface="Calibri" panose="020F0502020204030204" pitchFamily="34" charset="0"/>
                  <a:cs typeface="Arial" panose="020B0604020202020204" pitchFamily="34" charset="0"/>
                </a:rPr>
                <a:t> levy payments due</a:t>
              </a:r>
            </a:p>
            <a:p>
              <a:pPr>
                <a:spcBef>
                  <a:spcPts val="600"/>
                </a:spcBef>
              </a:pPr>
              <a:r>
                <a:rPr lang="en-AU" sz="1000" b="1">
                  <a:ea typeface="Calibri" panose="020F0502020204030204" pitchFamily="34" charset="0"/>
                  <a:cs typeface="Arial" panose="020B0604020202020204" pitchFamily="34" charset="0"/>
                </a:rPr>
                <a:t>8 March</a:t>
              </a:r>
              <a:endParaRPr lang="en-AU" sz="1000">
                <a:ea typeface="Calibri" panose="020F0502020204030204" pitchFamily="34" charset="0"/>
                <a:cs typeface="Arial" panose="020B0604020202020204" pitchFamily="34" charset="0"/>
              </a:endParaRPr>
            </a:p>
            <a:p>
              <a:pPr marL="81000" indent="-81000">
                <a:buFont typeface="Symbol" panose="05050102010706020507" pitchFamily="18" charset="2"/>
                <a:buChar char=""/>
              </a:pPr>
              <a:r>
                <a:rPr lang="en-AU" sz="1000">
                  <a:ea typeface="Calibri" panose="020F0502020204030204" pitchFamily="34" charset="0"/>
                  <a:cs typeface="Arial" panose="020B0604020202020204" pitchFamily="34" charset="0"/>
                </a:rPr>
                <a:t>Draft advice on 2024 levy settings confirmed at TPS Advisory Board meeting</a:t>
              </a:r>
            </a:p>
            <a:p>
              <a:pPr>
                <a:spcBef>
                  <a:spcPts val="600"/>
                </a:spcBef>
              </a:pPr>
              <a:r>
                <a:rPr lang="en-AU" sz="1050" b="1">
                  <a:ea typeface="Calibri" panose="020F0502020204030204" pitchFamily="34" charset="0"/>
                  <a:cs typeface="Arial" panose="020B0604020202020204" pitchFamily="34" charset="0"/>
                </a:rPr>
                <a:t>Mid-March</a:t>
              </a:r>
            </a:p>
            <a:p>
              <a:pPr marL="81000" indent="-81000">
                <a:buFont typeface="Symbol" panose="05050102010706020507" pitchFamily="18" charset="2"/>
                <a:buChar char=""/>
              </a:pPr>
              <a:r>
                <a:rPr lang="en-AU" sz="1000">
                  <a:ea typeface="Calibri" panose="020F0502020204030204" pitchFamily="34" charset="0"/>
                  <a:cs typeface="Arial" panose="020B0604020202020204" pitchFamily="34" charset="0"/>
                </a:rPr>
                <a:t>Draft advice letters published on TPS website</a:t>
              </a:r>
            </a:p>
            <a:p>
              <a:pPr marL="81000" indent="-81000">
                <a:buFont typeface="Symbol" panose="05050102010706020507" pitchFamily="18" charset="2"/>
                <a:buChar char=""/>
              </a:pPr>
              <a:r>
                <a:rPr lang="en-AU" sz="1000">
                  <a:ea typeface="Calibri" panose="020F0502020204030204" pitchFamily="34" charset="0"/>
                  <a:cs typeface="Arial" panose="020B0604020202020204" pitchFamily="34" charset="0"/>
                </a:rPr>
                <a:t>Online consultation session for all providers</a:t>
              </a:r>
            </a:p>
          </p:txBody>
        </p:sp>
        <p:sp>
          <p:nvSpPr>
            <p:cNvPr id="44" name="Rectangle: Rounded Corners 43">
              <a:extLst>
                <a:ext uri="{FF2B5EF4-FFF2-40B4-BE49-F238E27FC236}">
                  <a16:creationId xmlns:a16="http://schemas.microsoft.com/office/drawing/2014/main" id="{8A6F75A0-8CFE-7009-59C1-49BC311E8566}"/>
                </a:ext>
              </a:extLst>
            </p:cNvPr>
            <p:cNvSpPr/>
            <p:nvPr/>
          </p:nvSpPr>
          <p:spPr>
            <a:xfrm>
              <a:off x="1557632" y="346323"/>
              <a:ext cx="1512000" cy="4205258"/>
            </a:xfrm>
            <a:prstGeom prst="roundRect">
              <a:avLst/>
            </a:prstGeom>
            <a:ln>
              <a:solidFill>
                <a:srgbClr val="4897A2"/>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AU" sz="1050" b="1">
                  <a:ea typeface="Calibri" panose="020F0502020204030204" pitchFamily="34" charset="0"/>
                  <a:cs typeface="Arial" panose="020B0604020202020204" pitchFamily="34" charset="0"/>
                </a:rPr>
                <a:t>March-May</a:t>
              </a:r>
              <a:endParaRPr lang="en-AU" sz="1050">
                <a:ea typeface="Calibri" panose="020F0502020204030204" pitchFamily="34" charset="0"/>
                <a:cs typeface="Arial" panose="020B0604020202020204" pitchFamily="34" charset="0"/>
              </a:endParaRPr>
            </a:p>
            <a:p>
              <a:pPr marL="81000" indent="-81000">
                <a:buFont typeface="Symbol" panose="05050102010706020507" pitchFamily="18" charset="2"/>
                <a:buChar char=""/>
              </a:pPr>
              <a:r>
                <a:rPr lang="en-AU" sz="1000">
                  <a:ea typeface="Calibri" panose="020F0502020204030204" pitchFamily="34" charset="0"/>
                  <a:cs typeface="Arial" panose="020B0604020202020204" pitchFamily="34" charset="0"/>
                </a:rPr>
                <a:t>Consultation sessions in Perth, Adelaide, Sydney, Brisbane and Melbourne</a:t>
              </a:r>
            </a:p>
            <a:p>
              <a:pPr marL="81000" indent="-81000">
                <a:buFont typeface="Symbol" panose="05050102010706020507" pitchFamily="18" charset="2"/>
                <a:buChar char=""/>
              </a:pPr>
              <a:r>
                <a:rPr lang="en-AU" sz="1000">
                  <a:ea typeface="Calibri" panose="020F0502020204030204" pitchFamily="34" charset="0"/>
                  <a:cs typeface="Arial" panose="020B0604020202020204" pitchFamily="34" charset="0"/>
                </a:rPr>
                <a:t>Meetings with stakeholders</a:t>
              </a:r>
            </a:p>
            <a:p>
              <a:pPr>
                <a:spcBef>
                  <a:spcPts val="600"/>
                </a:spcBef>
              </a:pPr>
              <a:r>
                <a:rPr lang="en-AU" sz="1050" b="1">
                  <a:ea typeface="Calibri" panose="020F0502020204030204" pitchFamily="34" charset="0"/>
                  <a:cs typeface="Arial" panose="020B0604020202020204" pitchFamily="34" charset="0"/>
                </a:rPr>
                <a:t>Late May</a:t>
              </a:r>
              <a:endParaRPr lang="en-AU" sz="1050">
                <a:ea typeface="Calibri" panose="020F0502020204030204" pitchFamily="34" charset="0"/>
                <a:cs typeface="Arial" panose="020B0604020202020204" pitchFamily="34" charset="0"/>
              </a:endParaRPr>
            </a:p>
            <a:p>
              <a:pPr marL="81000" indent="-81000">
                <a:buFont typeface="Symbol" panose="05050102010706020507" pitchFamily="18" charset="2"/>
                <a:buChar char=""/>
              </a:pPr>
              <a:r>
                <a:rPr lang="en-AU" sz="1000">
                  <a:ea typeface="Calibri" panose="020F0502020204030204" pitchFamily="34" charset="0"/>
                  <a:cs typeface="Arial" panose="020B0604020202020204" pitchFamily="34" charset="0"/>
                </a:rPr>
                <a:t>Online feedback session for all providers</a:t>
              </a:r>
            </a:p>
            <a:p>
              <a:pPr>
                <a:spcBef>
                  <a:spcPts val="600"/>
                </a:spcBef>
              </a:pPr>
              <a:r>
                <a:rPr lang="en-AU" sz="1050" b="1">
                  <a:ea typeface="Calibri" panose="020F0502020204030204" pitchFamily="34" charset="0"/>
                  <a:cs typeface="Arial" panose="020B0604020202020204" pitchFamily="34" charset="0"/>
                </a:rPr>
                <a:t>12 June</a:t>
              </a:r>
              <a:endParaRPr lang="en-AU" sz="1050">
                <a:ea typeface="Calibri" panose="020F0502020204030204" pitchFamily="34" charset="0"/>
                <a:cs typeface="Arial" panose="020B0604020202020204" pitchFamily="34" charset="0"/>
              </a:endParaRPr>
            </a:p>
            <a:p>
              <a:pPr marL="81000" indent="-81000">
                <a:buFont typeface="Symbol" panose="05050102010706020507" pitchFamily="18" charset="2"/>
                <a:buChar char=""/>
              </a:pPr>
              <a:r>
                <a:rPr lang="en-AU" sz="1000">
                  <a:ea typeface="Calibri" panose="020F0502020204030204" pitchFamily="34" charset="0"/>
                  <a:cs typeface="Arial" panose="020B0604020202020204" pitchFamily="34" charset="0"/>
                </a:rPr>
                <a:t>TPS Advisory Board considers sector feedback</a:t>
              </a:r>
            </a:p>
            <a:p>
              <a:pPr marL="81000" indent="-81000">
                <a:buFont typeface="Symbol" panose="05050102010706020507" pitchFamily="18" charset="2"/>
                <a:buChar char=""/>
              </a:pPr>
              <a:r>
                <a:rPr lang="en-AU" sz="1000">
                  <a:ea typeface="Calibri" panose="020F0502020204030204" pitchFamily="34" charset="0"/>
                  <a:cs typeface="Arial" panose="020B0604020202020204" pitchFamily="34" charset="0"/>
                </a:rPr>
                <a:t>Final advice on 2024 levy settings confirmed at TPS Advisory Board meeting</a:t>
              </a:r>
            </a:p>
          </p:txBody>
        </p:sp>
        <p:sp>
          <p:nvSpPr>
            <p:cNvPr id="45" name="Rectangle: Rounded Corners 44">
              <a:extLst>
                <a:ext uri="{FF2B5EF4-FFF2-40B4-BE49-F238E27FC236}">
                  <a16:creationId xmlns:a16="http://schemas.microsoft.com/office/drawing/2014/main" id="{79AB6292-6FA4-56C1-7DD1-7634303EC643}"/>
                </a:ext>
              </a:extLst>
            </p:cNvPr>
            <p:cNvSpPr/>
            <p:nvPr/>
          </p:nvSpPr>
          <p:spPr>
            <a:xfrm>
              <a:off x="3118684" y="346323"/>
              <a:ext cx="1512000" cy="4205258"/>
            </a:xfrm>
            <a:prstGeom prst="roundRect">
              <a:avLst/>
            </a:prstGeom>
            <a:ln>
              <a:solidFill>
                <a:srgbClr val="4897A2"/>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AU" sz="1050" b="1">
                  <a:ea typeface="Calibri" panose="020F0502020204030204" pitchFamily="34" charset="0"/>
                  <a:cs typeface="Arial" panose="020B0604020202020204" pitchFamily="34" charset="0"/>
                </a:rPr>
                <a:t>Mid-Late June</a:t>
              </a:r>
              <a:endParaRPr lang="en-AU" sz="1050">
                <a:ea typeface="Calibri" panose="020F0502020204030204" pitchFamily="34" charset="0"/>
                <a:cs typeface="Arial" panose="020B0604020202020204" pitchFamily="34" charset="0"/>
              </a:endParaRPr>
            </a:p>
            <a:p>
              <a:pPr marL="81000" indent="-81000">
                <a:buFont typeface="Symbol" panose="05050102010706020507" pitchFamily="18" charset="2"/>
                <a:buChar char=""/>
              </a:pPr>
              <a:r>
                <a:rPr lang="en-AU" sz="1000">
                  <a:ea typeface="Calibri" panose="020F0502020204030204" pitchFamily="34" charset="0"/>
                  <a:cs typeface="Arial" panose="020B0604020202020204" pitchFamily="34" charset="0"/>
                </a:rPr>
                <a:t>Final advice letters published on TPS website</a:t>
              </a:r>
            </a:p>
            <a:p>
              <a:pPr marL="81000" indent="-81000">
                <a:buFont typeface="Symbol" panose="05050102010706020507" pitchFamily="18" charset="2"/>
                <a:buChar char=""/>
              </a:pPr>
              <a:r>
                <a:rPr lang="en-AU" sz="1000">
                  <a:ea typeface="Calibri" panose="020F0502020204030204" pitchFamily="34" charset="0"/>
                  <a:cs typeface="Arial" panose="020B0604020202020204" pitchFamily="34" charset="0"/>
                </a:rPr>
                <a:t>Legislative Instruments prepared</a:t>
              </a:r>
            </a:p>
            <a:p>
              <a:pPr>
                <a:spcBef>
                  <a:spcPts val="600"/>
                </a:spcBef>
              </a:pPr>
              <a:r>
                <a:rPr lang="en-AU" sz="1050" b="1">
                  <a:ea typeface="Calibri" panose="020F0502020204030204" pitchFamily="34" charset="0"/>
                  <a:cs typeface="Arial" panose="020B0604020202020204" pitchFamily="34" charset="0"/>
                </a:rPr>
                <a:t>Early July</a:t>
              </a:r>
            </a:p>
            <a:p>
              <a:pPr marL="81000" indent="-81000">
                <a:buFont typeface="Symbol" panose="05050102010706020507" pitchFamily="18" charset="2"/>
                <a:buChar char=""/>
              </a:pPr>
              <a:r>
                <a:rPr lang="en-AU" sz="1000">
                  <a:ea typeface="Calibri" panose="020F0502020204030204" pitchFamily="34" charset="0"/>
                  <a:cs typeface="Arial" panose="020B0604020202020204" pitchFamily="34" charset="0"/>
                </a:rPr>
                <a:t>Legislative instruments prepared</a:t>
              </a:r>
            </a:p>
          </p:txBody>
        </p:sp>
        <p:sp>
          <p:nvSpPr>
            <p:cNvPr id="46" name="Rectangle: Rounded Corners 45">
              <a:extLst>
                <a:ext uri="{FF2B5EF4-FFF2-40B4-BE49-F238E27FC236}">
                  <a16:creationId xmlns:a16="http://schemas.microsoft.com/office/drawing/2014/main" id="{A8E73AD7-874B-3842-8459-80C6A3F98775}"/>
                </a:ext>
              </a:extLst>
            </p:cNvPr>
            <p:cNvSpPr/>
            <p:nvPr/>
          </p:nvSpPr>
          <p:spPr>
            <a:xfrm>
              <a:off x="4676319" y="346323"/>
              <a:ext cx="1512000" cy="4205258"/>
            </a:xfrm>
            <a:prstGeom prst="roundRect">
              <a:avLst/>
            </a:prstGeom>
            <a:ln>
              <a:solidFill>
                <a:srgbClr val="4897A2"/>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AU" sz="1050" b="1">
                  <a:ea typeface="Calibri" panose="020F0502020204030204" pitchFamily="34" charset="0"/>
                  <a:cs typeface="Arial" panose="020B0604020202020204" pitchFamily="34" charset="0"/>
                </a:rPr>
                <a:t>Late July-Early Aug</a:t>
              </a:r>
              <a:endParaRPr lang="en-AU" sz="1050">
                <a:ea typeface="Calibri" panose="020F0502020204030204" pitchFamily="34" charset="0"/>
                <a:cs typeface="Arial" panose="020B0604020202020204" pitchFamily="34" charset="0"/>
              </a:endParaRPr>
            </a:p>
            <a:p>
              <a:pPr marL="81000" indent="-81000">
                <a:buFont typeface="Symbol" panose="05050102010706020507" pitchFamily="18" charset="2"/>
                <a:buChar char=""/>
              </a:pPr>
              <a:r>
                <a:rPr lang="en-AU" sz="1000">
                  <a:solidFill>
                    <a:schemeClr val="tx1"/>
                  </a:solidFill>
                  <a:ea typeface="Calibri" panose="020F0502020204030204" pitchFamily="34" charset="0"/>
                  <a:cs typeface="Arial" panose="020B0604020202020204" pitchFamily="34" charset="0"/>
                </a:rPr>
                <a:t>Legislative instruments made by 1 August and published online</a:t>
              </a:r>
            </a:p>
            <a:p>
              <a:pPr marL="81000" indent="-81000">
                <a:buFont typeface="Symbol" panose="05050102010706020507" pitchFamily="18" charset="2"/>
                <a:buChar char=""/>
              </a:pPr>
              <a:r>
                <a:rPr lang="en-AU" sz="1000">
                  <a:solidFill>
                    <a:schemeClr val="tx1"/>
                  </a:solidFill>
                  <a:ea typeface="Calibri" panose="020F0502020204030204" pitchFamily="34" charset="0"/>
                  <a:cs typeface="Arial" panose="020B0604020202020204" pitchFamily="34" charset="0"/>
                </a:rPr>
                <a:t>TEQSA annual information collection – </a:t>
              </a:r>
              <a:r>
                <a:rPr lang="en-AU" sz="1000">
                  <a:solidFill>
                    <a:srgbClr val="C73A0D"/>
                  </a:solidFill>
                  <a:ea typeface="Calibri" panose="020F0502020204030204" pitchFamily="34" charset="0"/>
                  <a:cs typeface="Arial" panose="020B0604020202020204" pitchFamily="34" charset="0"/>
                </a:rPr>
                <a:t>HELP providers’ students numbers data verified (TCSI)</a:t>
              </a:r>
            </a:p>
            <a:p>
              <a:pPr>
                <a:spcBef>
                  <a:spcPts val="600"/>
                </a:spcBef>
              </a:pPr>
              <a:r>
                <a:rPr lang="en-AU" sz="1050" b="1">
                  <a:ea typeface="Calibri" panose="020F0502020204030204" pitchFamily="34" charset="0"/>
                  <a:cs typeface="Arial" panose="020B0604020202020204" pitchFamily="34" charset="0"/>
                </a:rPr>
                <a:t>Mid-Late August</a:t>
              </a:r>
              <a:endParaRPr lang="en-AU" sz="1050">
                <a:ea typeface="Calibri" panose="020F0502020204030204" pitchFamily="34" charset="0"/>
                <a:cs typeface="Arial" panose="020B0604020202020204" pitchFamily="34" charset="0"/>
              </a:endParaRPr>
            </a:p>
            <a:p>
              <a:pPr marL="81000" indent="-81000">
                <a:buFont typeface="Symbol" panose="05050102010706020507" pitchFamily="18" charset="2"/>
                <a:buChar char=""/>
              </a:pPr>
              <a:r>
                <a:rPr lang="en-AU" sz="1000">
                  <a:ea typeface="Calibri" panose="020F0502020204030204" pitchFamily="34" charset="0"/>
                  <a:cs typeface="Arial" panose="020B0604020202020204" pitchFamily="34" charset="0"/>
                </a:rPr>
                <a:t>Providers emailed with levy settings</a:t>
              </a:r>
            </a:p>
            <a:p>
              <a:pPr marL="81000" indent="-81000">
                <a:buClr>
                  <a:schemeClr val="tx1"/>
                </a:buClr>
                <a:buFont typeface="Symbol" panose="05050102010706020507" pitchFamily="18" charset="2"/>
                <a:buChar char=""/>
              </a:pPr>
              <a:r>
                <a:rPr lang="en-AU" sz="1000">
                  <a:solidFill>
                    <a:schemeClr val="accent3"/>
                  </a:solidFill>
                  <a:ea typeface="Calibri" panose="020F0502020204030204" pitchFamily="34" charset="0"/>
                  <a:cs typeface="Arial" panose="020B0604020202020204" pitchFamily="34" charset="0"/>
                </a:rPr>
                <a:t>Request for Information (RFI) sent to up-front providers</a:t>
              </a:r>
            </a:p>
            <a:p>
              <a:pPr marL="81000" indent="-81000">
                <a:buFont typeface="Symbol" panose="05050102010706020507" pitchFamily="18" charset="2"/>
                <a:buChar char=""/>
              </a:pPr>
              <a:r>
                <a:rPr lang="en-AU" sz="1000">
                  <a:ea typeface="Calibri" panose="020F0502020204030204" pitchFamily="34" charset="0"/>
                  <a:cs typeface="Arial" panose="020B0604020202020204" pitchFamily="34" charset="0"/>
                </a:rPr>
                <a:t>Early advice notices sent</a:t>
              </a:r>
            </a:p>
          </p:txBody>
        </p:sp>
        <p:sp>
          <p:nvSpPr>
            <p:cNvPr id="47" name="Rectangle: Rounded Corners 46">
              <a:extLst>
                <a:ext uri="{FF2B5EF4-FFF2-40B4-BE49-F238E27FC236}">
                  <a16:creationId xmlns:a16="http://schemas.microsoft.com/office/drawing/2014/main" id="{C9F57B74-9F68-E90B-973F-F2DE1DD032FD}"/>
                </a:ext>
              </a:extLst>
            </p:cNvPr>
            <p:cNvSpPr/>
            <p:nvPr/>
          </p:nvSpPr>
          <p:spPr>
            <a:xfrm>
              <a:off x="6244246" y="346323"/>
              <a:ext cx="1512000" cy="4205258"/>
            </a:xfrm>
            <a:prstGeom prst="roundRect">
              <a:avLst/>
            </a:prstGeom>
            <a:ln>
              <a:solidFill>
                <a:srgbClr val="4897A2"/>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AU" sz="1050" b="1">
                  <a:ea typeface="Calibri" panose="020F0502020204030204" pitchFamily="34" charset="0"/>
                  <a:cs typeface="Arial" panose="020B0604020202020204" pitchFamily="34" charset="0"/>
                </a:rPr>
                <a:t>September</a:t>
              </a:r>
              <a:endParaRPr lang="en-AU" sz="1050">
                <a:ea typeface="Calibri" panose="020F0502020204030204" pitchFamily="34" charset="0"/>
                <a:cs typeface="Arial" panose="020B0604020202020204" pitchFamily="34" charset="0"/>
              </a:endParaRPr>
            </a:p>
            <a:p>
              <a:pPr marL="81000" indent="-81000">
                <a:buFont typeface="Symbol" panose="05050102010706020507" pitchFamily="18" charset="2"/>
                <a:buChar char=""/>
              </a:pPr>
              <a:r>
                <a:rPr lang="en-AU" sz="1000">
                  <a:solidFill>
                    <a:schemeClr val="tx1"/>
                  </a:solidFill>
                  <a:ea typeface="Calibri" panose="020F0502020204030204" pitchFamily="34" charset="0"/>
                  <a:cs typeface="Arial" panose="020B0604020202020204" pitchFamily="34" charset="0"/>
                </a:rPr>
                <a:t>Return of RFI forms and results compiled</a:t>
              </a:r>
            </a:p>
            <a:p>
              <a:pPr marL="81000" indent="-81000">
                <a:buFont typeface="Symbol" panose="05050102010706020507" pitchFamily="18" charset="2"/>
                <a:buChar char=""/>
              </a:pPr>
              <a:r>
                <a:rPr lang="en-AU" sz="1000">
                  <a:solidFill>
                    <a:schemeClr val="tx1"/>
                  </a:solidFill>
                  <a:ea typeface="Calibri" panose="020F0502020204030204" pitchFamily="34" charset="0"/>
                  <a:cs typeface="Arial" panose="020B0604020202020204" pitchFamily="34" charset="0"/>
                </a:rPr>
                <a:t>Levy estimate notice with link to estimator tool sent to </a:t>
              </a:r>
              <a:r>
                <a:rPr lang="en-AU" sz="1000">
                  <a:solidFill>
                    <a:srgbClr val="08864A"/>
                  </a:solidFill>
                  <a:ea typeface="Calibri" panose="020F0502020204030204" pitchFamily="34" charset="0"/>
                  <a:cs typeface="Arial" panose="020B0604020202020204" pitchFamily="34" charset="0"/>
                </a:rPr>
                <a:t>VSL</a:t>
              </a:r>
              <a:r>
                <a:rPr lang="en-AU" sz="1000">
                  <a:solidFill>
                    <a:schemeClr val="tx1"/>
                  </a:solidFill>
                  <a:ea typeface="Calibri" panose="020F0502020204030204" pitchFamily="34" charset="0"/>
                  <a:cs typeface="Arial" panose="020B0604020202020204" pitchFamily="34" charset="0"/>
                </a:rPr>
                <a:t> and </a:t>
              </a:r>
              <a:r>
                <a:rPr lang="en-AU" sz="1000">
                  <a:solidFill>
                    <a:srgbClr val="C73A0D"/>
                  </a:solidFill>
                  <a:ea typeface="Calibri" panose="020F0502020204030204" pitchFamily="34" charset="0"/>
                  <a:cs typeface="Arial" panose="020B0604020202020204" pitchFamily="34" charset="0"/>
                </a:rPr>
                <a:t>HELP</a:t>
              </a:r>
              <a:r>
                <a:rPr lang="en-AU" sz="1000">
                  <a:solidFill>
                    <a:schemeClr val="tx1"/>
                  </a:solidFill>
                  <a:ea typeface="Calibri" panose="020F0502020204030204" pitchFamily="34" charset="0"/>
                  <a:cs typeface="Arial" panose="020B0604020202020204" pitchFamily="34" charset="0"/>
                </a:rPr>
                <a:t> providers</a:t>
              </a:r>
            </a:p>
            <a:p>
              <a:pPr>
                <a:spcBef>
                  <a:spcPts val="600"/>
                </a:spcBef>
              </a:pPr>
              <a:r>
                <a:rPr lang="en-AU" sz="1050" b="1">
                  <a:ea typeface="Calibri" panose="020F0502020204030204" pitchFamily="34" charset="0"/>
                  <a:cs typeface="Arial" panose="020B0604020202020204" pitchFamily="34" charset="0"/>
                </a:rPr>
                <a:t>October</a:t>
              </a:r>
              <a:endParaRPr lang="en-AU" sz="1050">
                <a:ea typeface="Calibri" panose="020F0502020204030204" pitchFamily="34" charset="0"/>
                <a:cs typeface="Arial" panose="020B0604020202020204" pitchFamily="34" charset="0"/>
              </a:endParaRPr>
            </a:p>
            <a:p>
              <a:pPr marL="81000" indent="-81000">
                <a:buClr>
                  <a:schemeClr val="tx1"/>
                </a:buClr>
                <a:buFont typeface="Symbol" panose="05050102010706020507" pitchFamily="18" charset="2"/>
                <a:buChar char=""/>
              </a:pPr>
              <a:r>
                <a:rPr lang="en-AU" sz="1000">
                  <a:solidFill>
                    <a:srgbClr val="08864A"/>
                  </a:solidFill>
                  <a:ea typeface="Calibri" panose="020F0502020204030204" pitchFamily="34" charset="0"/>
                  <a:cs typeface="Arial" panose="020B0604020202020204" pitchFamily="34" charset="0"/>
                </a:rPr>
                <a:t>VSL</a:t>
              </a:r>
              <a:r>
                <a:rPr lang="en-AU" sz="1000">
                  <a:ea typeface="Calibri" panose="020F0502020204030204" pitchFamily="34" charset="0"/>
                  <a:cs typeface="Arial" panose="020B0604020202020204" pitchFamily="34" charset="0"/>
                </a:rPr>
                <a:t> and </a:t>
              </a:r>
              <a:r>
                <a:rPr lang="en-AU" sz="1000">
                  <a:solidFill>
                    <a:srgbClr val="C73A0D"/>
                  </a:solidFill>
                  <a:ea typeface="Calibri" panose="020F0502020204030204" pitchFamily="34" charset="0"/>
                  <a:cs typeface="Arial" panose="020B0604020202020204" pitchFamily="34" charset="0"/>
                </a:rPr>
                <a:t>HELP</a:t>
              </a:r>
              <a:r>
                <a:rPr lang="en-AU" sz="1000">
                  <a:ea typeface="Calibri" panose="020F0502020204030204" pitchFamily="34" charset="0"/>
                  <a:cs typeface="Arial" panose="020B0604020202020204" pitchFamily="34" charset="0"/>
                </a:rPr>
                <a:t> levy invoices issued</a:t>
              </a:r>
            </a:p>
            <a:p>
              <a:pPr>
                <a:spcBef>
                  <a:spcPts val="600"/>
                </a:spcBef>
              </a:pPr>
              <a:r>
                <a:rPr lang="en-AU" sz="1050" b="1">
                  <a:ea typeface="Calibri" panose="020F0502020204030204" pitchFamily="34" charset="0"/>
                  <a:cs typeface="Arial" panose="020B0604020202020204" pitchFamily="34" charset="0"/>
                </a:rPr>
                <a:t>November</a:t>
              </a:r>
              <a:endParaRPr lang="en-AU" sz="1050">
                <a:ea typeface="Calibri" panose="020F0502020204030204" pitchFamily="34" charset="0"/>
                <a:cs typeface="Arial" panose="020B0604020202020204" pitchFamily="34" charset="0"/>
              </a:endParaRPr>
            </a:p>
            <a:p>
              <a:pPr marL="81000" indent="-81000">
                <a:buClr>
                  <a:schemeClr val="tx1"/>
                </a:buClr>
                <a:buFont typeface="Symbol" panose="05050102010706020507" pitchFamily="18" charset="2"/>
                <a:buChar char=""/>
              </a:pPr>
              <a:r>
                <a:rPr lang="en-AU" sz="1000">
                  <a:solidFill>
                    <a:srgbClr val="08864A"/>
                  </a:solidFill>
                  <a:ea typeface="Calibri" panose="020F0502020204030204" pitchFamily="34" charset="0"/>
                  <a:cs typeface="Arial" panose="020B0604020202020204" pitchFamily="34" charset="0"/>
                </a:rPr>
                <a:t>VSL</a:t>
              </a:r>
              <a:r>
                <a:rPr lang="en-AU" sz="1000">
                  <a:solidFill>
                    <a:schemeClr val="tx1"/>
                  </a:solidFill>
                  <a:ea typeface="Calibri" panose="020F0502020204030204" pitchFamily="34" charset="0"/>
                  <a:cs typeface="Arial" panose="020B0604020202020204" pitchFamily="34" charset="0"/>
                </a:rPr>
                <a:t> and </a:t>
              </a:r>
              <a:r>
                <a:rPr lang="en-AU" sz="1000">
                  <a:solidFill>
                    <a:srgbClr val="C73A0D"/>
                  </a:solidFill>
                  <a:ea typeface="Calibri" panose="020F0502020204030204" pitchFamily="34" charset="0"/>
                  <a:cs typeface="Arial" panose="020B0604020202020204" pitchFamily="34" charset="0"/>
                </a:rPr>
                <a:t>HELP</a:t>
              </a:r>
              <a:r>
                <a:rPr lang="en-AU" sz="1000">
                  <a:solidFill>
                    <a:schemeClr val="tx1"/>
                  </a:solidFill>
                  <a:ea typeface="Calibri" panose="020F0502020204030204" pitchFamily="34" charset="0"/>
                  <a:cs typeface="Arial" panose="020B0604020202020204" pitchFamily="34" charset="0"/>
                </a:rPr>
                <a:t> levy payments due</a:t>
              </a:r>
            </a:p>
            <a:p>
              <a:pPr marL="81000" indent="-81000">
                <a:buFont typeface="Symbol" panose="05050102010706020507" pitchFamily="18" charset="2"/>
                <a:buChar char=""/>
              </a:pPr>
              <a:r>
                <a:rPr lang="en-AU" sz="1000">
                  <a:solidFill>
                    <a:schemeClr val="tx1"/>
                  </a:solidFill>
                  <a:ea typeface="Calibri" panose="020F0502020204030204" pitchFamily="34" charset="0"/>
                  <a:cs typeface="Arial" panose="020B0604020202020204" pitchFamily="34" charset="0"/>
                </a:rPr>
                <a:t>TEQSA annual information collection – </a:t>
              </a:r>
              <a:r>
                <a:rPr lang="en-AU" sz="1000">
                  <a:solidFill>
                    <a:schemeClr val="accent3"/>
                  </a:solidFill>
                  <a:ea typeface="Calibri" panose="020F0502020204030204" pitchFamily="34" charset="0"/>
                  <a:cs typeface="Arial" panose="020B0604020202020204" pitchFamily="34" charset="0"/>
                </a:rPr>
                <a:t>student numbers data submission by up-front providers due</a:t>
              </a:r>
            </a:p>
            <a:p>
              <a:pPr>
                <a:spcAft>
                  <a:spcPts val="600"/>
                </a:spcAft>
              </a:pPr>
              <a:endParaRPr lang="en-AU" sz="900">
                <a:ea typeface="Calibri" panose="020F0502020204030204" pitchFamily="34" charset="0"/>
                <a:cs typeface="Arial" panose="020B0604020202020204" pitchFamily="34" charset="0"/>
              </a:endParaRPr>
            </a:p>
            <a:p>
              <a:pPr>
                <a:spcAft>
                  <a:spcPts val="600"/>
                </a:spcAft>
              </a:pPr>
              <a:endParaRPr lang="en-AU" sz="1000">
                <a:ea typeface="Calibri" panose="020F0502020204030204" pitchFamily="34" charset="0"/>
                <a:cs typeface="Arial" panose="020B0604020202020204" pitchFamily="34" charset="0"/>
              </a:endParaRPr>
            </a:p>
          </p:txBody>
        </p:sp>
        <p:sp>
          <p:nvSpPr>
            <p:cNvPr id="48" name="Rectangle: Rounded Corners 47">
              <a:extLst>
                <a:ext uri="{FF2B5EF4-FFF2-40B4-BE49-F238E27FC236}">
                  <a16:creationId xmlns:a16="http://schemas.microsoft.com/office/drawing/2014/main" id="{8CB5BEA1-D51A-18B5-695D-2AB8F6D8C62F}"/>
                </a:ext>
              </a:extLst>
            </p:cNvPr>
            <p:cNvSpPr/>
            <p:nvPr/>
          </p:nvSpPr>
          <p:spPr>
            <a:xfrm>
              <a:off x="7801882" y="346323"/>
              <a:ext cx="1512000" cy="4205258"/>
            </a:xfrm>
            <a:prstGeom prst="roundRect">
              <a:avLst/>
            </a:prstGeom>
            <a:ln>
              <a:solidFill>
                <a:srgbClr val="4897A2"/>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AU" sz="1050" b="1">
                  <a:ea typeface="Calibri" panose="020F0502020204030204" pitchFamily="34" charset="0"/>
                  <a:cs typeface="Arial" panose="020B0604020202020204" pitchFamily="34" charset="0"/>
                </a:rPr>
                <a:t>Late Dec-Early Jan</a:t>
              </a:r>
              <a:endParaRPr lang="en-AU" sz="1050">
                <a:ea typeface="Calibri" panose="020F0502020204030204" pitchFamily="34" charset="0"/>
                <a:cs typeface="Arial" panose="020B0604020202020204" pitchFamily="34" charset="0"/>
              </a:endParaRPr>
            </a:p>
            <a:p>
              <a:pPr marL="81000" indent="-81000">
                <a:buFont typeface="Symbol" panose="05050102010706020507" pitchFamily="18" charset="2"/>
                <a:buChar char=""/>
              </a:pPr>
              <a:r>
                <a:rPr lang="en-AU" sz="1000">
                  <a:solidFill>
                    <a:schemeClr val="tx1"/>
                  </a:solidFill>
                  <a:ea typeface="Calibri" panose="020F0502020204030204" pitchFamily="34" charset="0"/>
                  <a:cs typeface="Arial" panose="020B0604020202020204" pitchFamily="34" charset="0"/>
                </a:rPr>
                <a:t>TEQSA annual information collection – </a:t>
              </a:r>
              <a:r>
                <a:rPr lang="en-AU" sz="1000">
                  <a:solidFill>
                    <a:schemeClr val="accent3"/>
                  </a:solidFill>
                  <a:ea typeface="Calibri" panose="020F0502020204030204" pitchFamily="34" charset="0"/>
                  <a:cs typeface="Arial" panose="020B0604020202020204" pitchFamily="34" charset="0"/>
                </a:rPr>
                <a:t>up-front providers’ student numbers data verified (TCSI)</a:t>
              </a:r>
            </a:p>
            <a:p>
              <a:pPr>
                <a:spcBef>
                  <a:spcPts val="600"/>
                </a:spcBef>
              </a:pPr>
              <a:r>
                <a:rPr lang="en-AU" sz="1050" b="1">
                  <a:ea typeface="Calibri" panose="020F0502020204030204" pitchFamily="34" charset="0"/>
                  <a:cs typeface="Arial" panose="020B0604020202020204" pitchFamily="34" charset="0"/>
                </a:rPr>
                <a:t>Mid-Late Jan</a:t>
              </a:r>
              <a:endParaRPr lang="en-AU" sz="1050">
                <a:ea typeface="Calibri" panose="020F0502020204030204" pitchFamily="34" charset="0"/>
                <a:cs typeface="Arial" panose="020B0604020202020204" pitchFamily="34" charset="0"/>
              </a:endParaRPr>
            </a:p>
            <a:p>
              <a:pPr marL="81000" indent="-81000">
                <a:buFont typeface="Symbol" panose="05050102010706020507" pitchFamily="18" charset="2"/>
                <a:buChar char=""/>
              </a:pPr>
              <a:r>
                <a:rPr lang="en-AU" sz="1000">
                  <a:ea typeface="Calibri" panose="020F0502020204030204" pitchFamily="34" charset="0"/>
                  <a:cs typeface="Arial" panose="020B0604020202020204" pitchFamily="34" charset="0"/>
                </a:rPr>
                <a:t>Levy estimate notice with link to estimator tool sent to </a:t>
              </a:r>
              <a:r>
                <a:rPr lang="en-AU" sz="1000">
                  <a:solidFill>
                    <a:schemeClr val="accent3"/>
                  </a:solidFill>
                  <a:ea typeface="Calibri" panose="020F0502020204030204" pitchFamily="34" charset="0"/>
                  <a:cs typeface="Arial" panose="020B0604020202020204" pitchFamily="34" charset="0"/>
                </a:rPr>
                <a:t>up-front</a:t>
              </a:r>
              <a:r>
                <a:rPr lang="en-AU" sz="1000">
                  <a:ea typeface="Calibri" panose="020F0502020204030204" pitchFamily="34" charset="0"/>
                  <a:cs typeface="Arial" panose="020B0604020202020204" pitchFamily="34" charset="0"/>
                </a:rPr>
                <a:t> providers</a:t>
              </a:r>
            </a:p>
            <a:p>
              <a:pPr>
                <a:spcBef>
                  <a:spcPts val="600"/>
                </a:spcBef>
              </a:pPr>
              <a:r>
                <a:rPr lang="en-AU" sz="1050" b="1">
                  <a:ea typeface="Calibri" panose="020F0502020204030204" pitchFamily="34" charset="0"/>
                  <a:cs typeface="Arial" panose="020B0604020202020204" pitchFamily="34" charset="0"/>
                </a:rPr>
                <a:t>Late Jan-Early Feb</a:t>
              </a:r>
              <a:endParaRPr lang="en-AU" sz="1050">
                <a:ea typeface="Calibri" panose="020F0502020204030204" pitchFamily="34" charset="0"/>
                <a:cs typeface="Arial" panose="020B0604020202020204" pitchFamily="34" charset="0"/>
              </a:endParaRPr>
            </a:p>
            <a:p>
              <a:pPr marL="81000" indent="-81000">
                <a:buFont typeface="Symbol" panose="05050102010706020507" pitchFamily="18" charset="2"/>
                <a:buChar char=""/>
              </a:pPr>
              <a:r>
                <a:rPr lang="en-AU" sz="1000">
                  <a:solidFill>
                    <a:schemeClr val="tx1"/>
                  </a:solidFill>
                  <a:ea typeface="Calibri" panose="020F0502020204030204" pitchFamily="34" charset="0"/>
                  <a:cs typeface="Arial" panose="020B0604020202020204" pitchFamily="34" charset="0"/>
                </a:rPr>
                <a:t>TEQSA annual information collection – </a:t>
              </a:r>
              <a:r>
                <a:rPr lang="en-AU" sz="1000">
                  <a:solidFill>
                    <a:srgbClr val="C73A0D"/>
                  </a:solidFill>
                  <a:ea typeface="Calibri" panose="020F0502020204030204" pitchFamily="34" charset="0"/>
                  <a:cs typeface="Arial" panose="020B0604020202020204" pitchFamily="34" charset="0"/>
                </a:rPr>
                <a:t>student numbers data submission by HELP providers due</a:t>
              </a:r>
              <a:endParaRPr lang="en-AU" sz="1000">
                <a:solidFill>
                  <a:srgbClr val="C73A0D"/>
                </a:solidFill>
                <a:highlight>
                  <a:srgbClr val="FFFF00"/>
                </a:highlight>
                <a:ea typeface="Calibri" panose="020F050202020403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0F6982AF-DE01-FE36-CF6F-CCFF753E80EF}"/>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3" name="Rectangle 8">
              <a:extLst>
                <a:ext uri="{FF2B5EF4-FFF2-40B4-BE49-F238E27FC236}">
                  <a16:creationId xmlns:a16="http://schemas.microsoft.com/office/drawing/2014/main" id="{5C93E8AC-5B9D-E0A7-32C4-9251B3C5B9F0}"/>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F9F9268E-2259-7172-82A3-22BC8154C3C5}"/>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1" name="Oval 10">
                <a:extLst>
                  <a:ext uri="{FF2B5EF4-FFF2-40B4-BE49-F238E27FC236}">
                    <a16:creationId xmlns:a16="http://schemas.microsoft.com/office/drawing/2014/main" id="{DBD8A790-2208-94A4-3949-D7318FD4971C}"/>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1">
                <a:extLst>
                  <a:ext uri="{FF2B5EF4-FFF2-40B4-BE49-F238E27FC236}">
                    <a16:creationId xmlns:a16="http://schemas.microsoft.com/office/drawing/2014/main" id="{D1C8CE46-D4C9-BC1B-57D5-C96E3BDF331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3442832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2C3258F-4EDF-5DB8-4E70-2F5819ED3C8F}"/>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Key messages</a:t>
            </a:r>
          </a:p>
        </p:txBody>
      </p:sp>
      <p:sp>
        <p:nvSpPr>
          <p:cNvPr id="9" name="Rectangle 8">
            <a:extLst>
              <a:ext uri="{FF2B5EF4-FFF2-40B4-BE49-F238E27FC236}">
                <a16:creationId xmlns:a16="http://schemas.microsoft.com/office/drawing/2014/main" id="{2CF5E4CA-1D26-E671-8211-23218CA00928}"/>
              </a:ext>
            </a:extLst>
          </p:cNvPr>
          <p:cNvSpPr/>
          <p:nvPr/>
        </p:nvSpPr>
        <p:spPr>
          <a:xfrm>
            <a:off x="539551" y="1116000"/>
            <a:ext cx="8064000" cy="3562514"/>
          </a:xfrm>
          <a:prstGeom prst="rect">
            <a:avLst/>
          </a:prstGeom>
        </p:spPr>
        <p:txBody>
          <a:bodyPr wrap="square" lIns="68580" tIns="34290" rIns="68580" bIns="34290" anchor="t">
            <a:spAutoFit/>
          </a:bodyPr>
          <a:lstStyle/>
          <a:p>
            <a:pPr>
              <a:spcAft>
                <a:spcPts val="1500"/>
              </a:spcAft>
            </a:pPr>
            <a:r>
              <a:rPr lang="en-AU">
                <a:cs typeface="Calibri"/>
              </a:rPr>
              <a:t>Ensure </a:t>
            </a:r>
            <a:r>
              <a:rPr lang="en-AU" b="1">
                <a:cs typeface="Calibri"/>
              </a:rPr>
              <a:t>contact information in HITS</a:t>
            </a:r>
            <a:r>
              <a:rPr lang="en-AU">
                <a:cs typeface="Calibri"/>
              </a:rPr>
              <a:t> and </a:t>
            </a:r>
            <a:r>
              <a:rPr lang="en-AU" b="1">
                <a:cs typeface="Calibri"/>
              </a:rPr>
              <a:t>enrolment data in TCSI</a:t>
            </a:r>
            <a:r>
              <a:rPr lang="en-AU">
                <a:cs typeface="Calibri"/>
              </a:rPr>
              <a:t> are </a:t>
            </a:r>
            <a:r>
              <a:rPr lang="en-AU" b="1">
                <a:cs typeface="Calibri"/>
              </a:rPr>
              <a:t>up to date</a:t>
            </a:r>
            <a:endParaRPr lang="en-AU" b="1">
              <a:ea typeface="Calibri"/>
              <a:cs typeface="Calibri"/>
            </a:endParaRPr>
          </a:p>
          <a:p>
            <a:pPr>
              <a:spcAft>
                <a:spcPts val="1500"/>
              </a:spcAft>
            </a:pPr>
            <a:r>
              <a:rPr lang="en-AU" b="1">
                <a:cs typeface="Calibri"/>
              </a:rPr>
              <a:t>Check account details before making a payment</a:t>
            </a:r>
            <a:endParaRPr lang="en-AU">
              <a:ea typeface="Calibri"/>
              <a:cs typeface="Calibri"/>
            </a:endParaRPr>
          </a:p>
          <a:p>
            <a:pPr marL="0" lvl="1">
              <a:spcAft>
                <a:spcPts val="1500"/>
              </a:spcAft>
            </a:pPr>
            <a:r>
              <a:rPr lang="en-AU" b="1">
                <a:cs typeface="Calibri"/>
              </a:rPr>
              <a:t>Pay the full and correct amount on time </a:t>
            </a:r>
            <a:r>
              <a:rPr lang="en-AU">
                <a:cs typeface="Calibri"/>
              </a:rPr>
              <a:t>to avoid receiving a late payment penalty for the following three years</a:t>
            </a:r>
          </a:p>
          <a:p>
            <a:pPr marL="0" lvl="1">
              <a:spcAft>
                <a:spcPts val="600"/>
              </a:spcAft>
            </a:pPr>
            <a:r>
              <a:rPr lang="en-AU">
                <a:ea typeface="Calibri"/>
                <a:cs typeface="Calibri"/>
              </a:rPr>
              <a:t>Ensure all financial statements:</a:t>
            </a:r>
          </a:p>
          <a:p>
            <a:pPr marL="285750" lvl="1" indent="-285750">
              <a:spcAft>
                <a:spcPts val="600"/>
              </a:spcAft>
              <a:buFont typeface="Arial" panose="020B0604020202020204" pitchFamily="34" charset="0"/>
              <a:buChar char="•"/>
            </a:pPr>
            <a:r>
              <a:rPr lang="en-AU">
                <a:ea typeface="Calibri"/>
                <a:cs typeface="Calibri"/>
              </a:rPr>
              <a:t>are signed by an auditor</a:t>
            </a:r>
          </a:p>
          <a:p>
            <a:pPr marL="285750" lvl="1" indent="-285750">
              <a:spcAft>
                <a:spcPts val="600"/>
              </a:spcAft>
              <a:buFont typeface="Arial" panose="020B0604020202020204" pitchFamily="34" charset="0"/>
              <a:buChar char="•"/>
            </a:pPr>
            <a:r>
              <a:rPr lang="en-AU">
                <a:ea typeface="Calibri"/>
                <a:cs typeface="Times New Roman"/>
              </a:rPr>
              <a:t>contain</a:t>
            </a:r>
            <a:r>
              <a:rPr lang="en-AU">
                <a:effectLst/>
                <a:ea typeface="Calibri"/>
                <a:cs typeface="Times New Roman"/>
              </a:rPr>
              <a:t> financial information from previous year (2023)</a:t>
            </a:r>
          </a:p>
          <a:p>
            <a:pPr marL="285750" lvl="1" indent="-285750">
              <a:spcAft>
                <a:spcPts val="1500"/>
              </a:spcAft>
              <a:buFont typeface="Arial" panose="020B0604020202020204" pitchFamily="34" charset="0"/>
              <a:buChar char="•"/>
            </a:pPr>
            <a:r>
              <a:rPr lang="en-AU">
                <a:ea typeface="Calibri"/>
                <a:cs typeface="Times New Roman"/>
              </a:rPr>
              <a:t>display</a:t>
            </a:r>
            <a:r>
              <a:rPr lang="en-AU">
                <a:effectLst/>
                <a:ea typeface="Calibri"/>
                <a:cs typeface="Times New Roman"/>
              </a:rPr>
              <a:t> the </a:t>
            </a:r>
            <a:r>
              <a:rPr lang="en-AU" b="1">
                <a:effectLst/>
                <a:ea typeface="Calibri"/>
                <a:cs typeface="Times New Roman"/>
              </a:rPr>
              <a:t>ABN of the entity </a:t>
            </a:r>
            <a:r>
              <a:rPr lang="en-AU">
                <a:effectLst/>
                <a:ea typeface="Calibri"/>
                <a:cs typeface="Times New Roman"/>
              </a:rPr>
              <a:t>the TPS is levying</a:t>
            </a:r>
          </a:p>
          <a:p>
            <a:pPr marL="0" lvl="1">
              <a:spcAft>
                <a:spcPts val="1200"/>
              </a:spcAft>
            </a:pPr>
            <a:r>
              <a:rPr lang="en-AU" b="1" kern="100">
                <a:ea typeface="Calibri"/>
                <a:cs typeface="Times New Roman"/>
              </a:rPr>
              <a:t>D</a:t>
            </a:r>
            <a:r>
              <a:rPr lang="en-AU" b="1" kern="100">
                <a:effectLst/>
                <a:ea typeface="Calibri"/>
                <a:cs typeface="Times New Roman"/>
              </a:rPr>
              <a:t>o not</a:t>
            </a:r>
            <a:r>
              <a:rPr lang="en-AU" kern="100">
                <a:effectLst/>
                <a:ea typeface="Calibri"/>
                <a:cs typeface="Times New Roman"/>
              </a:rPr>
              <a:t> use parent company’s financial statements</a:t>
            </a:r>
          </a:p>
        </p:txBody>
      </p:sp>
      <p:grpSp>
        <p:nvGrpSpPr>
          <p:cNvPr id="4" name="Group 3">
            <a:extLst>
              <a:ext uri="{FF2B5EF4-FFF2-40B4-BE49-F238E27FC236}">
                <a16:creationId xmlns:a16="http://schemas.microsoft.com/office/drawing/2014/main" id="{0A6A2CB2-656E-68E1-E1CB-63E2F85F35C4}"/>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6" name="Rectangle 8">
              <a:extLst>
                <a:ext uri="{FF2B5EF4-FFF2-40B4-BE49-F238E27FC236}">
                  <a16:creationId xmlns:a16="http://schemas.microsoft.com/office/drawing/2014/main" id="{4C1CCF3D-DEF9-5F5A-B538-17AB8A1E6CC3}"/>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7" name="Group 6">
              <a:extLst>
                <a:ext uri="{FF2B5EF4-FFF2-40B4-BE49-F238E27FC236}">
                  <a16:creationId xmlns:a16="http://schemas.microsoft.com/office/drawing/2014/main" id="{6E569E39-6243-2CD4-1BCF-AD9864DEE68F}"/>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A1BC86DE-7405-CC2A-C6B5-688B3D5CECAD}"/>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EC7ED23A-CB9A-827B-DD5B-9424D676E18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grpSp>
        <p:nvGrpSpPr>
          <p:cNvPr id="2" name="Group 1">
            <a:extLst>
              <a:ext uri="{FF2B5EF4-FFF2-40B4-BE49-F238E27FC236}">
                <a16:creationId xmlns:a16="http://schemas.microsoft.com/office/drawing/2014/main" id="{402204B2-5836-B428-D5B9-404067326DE1}"/>
              </a:ext>
              <a:ext uri="{C183D7F6-B498-43B3-948B-1728B52AA6E4}">
                <adec:decorative xmlns:adec="http://schemas.microsoft.com/office/drawing/2017/decorative" val="1"/>
              </a:ext>
            </a:extLst>
          </p:cNvPr>
          <p:cNvGrpSpPr/>
          <p:nvPr/>
        </p:nvGrpSpPr>
        <p:grpSpPr>
          <a:xfrm>
            <a:off x="7325905" y="3362104"/>
            <a:ext cx="1440095" cy="1440000"/>
            <a:chOff x="7325905" y="3362104"/>
            <a:chExt cx="1440095" cy="1440000"/>
          </a:xfrm>
        </p:grpSpPr>
        <p:sp>
          <p:nvSpPr>
            <p:cNvPr id="3" name="Oval 2">
              <a:extLst>
                <a:ext uri="{FF2B5EF4-FFF2-40B4-BE49-F238E27FC236}">
                  <a16:creationId xmlns:a16="http://schemas.microsoft.com/office/drawing/2014/main" id="{E9EF52A0-239E-F165-F76E-8EC13ADF6B67}"/>
                </a:ext>
              </a:extLst>
            </p:cNvPr>
            <p:cNvSpPr>
              <a:spLocks noChangeAspect="1"/>
            </p:cNvSpPr>
            <p:nvPr/>
          </p:nvSpPr>
          <p:spPr>
            <a:xfrm>
              <a:off x="7325905" y="3362104"/>
              <a:ext cx="1440095" cy="1440000"/>
            </a:xfrm>
            <a:prstGeom prst="ellipse">
              <a:avLst/>
            </a:prstGeom>
            <a:solidFill>
              <a:schemeClr val="accent6"/>
            </a:solidFill>
            <a:ln w="317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3DCA0533-3DB6-8080-906C-E022DC1D1A10}"/>
                </a:ext>
              </a:extLst>
            </p:cNvPr>
            <p:cNvSpPr>
              <a:spLocks noChangeAspect="1"/>
            </p:cNvSpPr>
            <p:nvPr/>
          </p:nvSpPr>
          <p:spPr>
            <a:xfrm>
              <a:off x="7415909" y="3449926"/>
              <a:ext cx="1260085" cy="1260000"/>
            </a:xfrm>
            <a:prstGeom prst="ellipse">
              <a:avLst/>
            </a:prstGeom>
            <a:noFill/>
            <a:ln w="158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9" descr="Comment Important outline">
              <a:extLst>
                <a:ext uri="{FF2B5EF4-FFF2-40B4-BE49-F238E27FC236}">
                  <a16:creationId xmlns:a16="http://schemas.microsoft.com/office/drawing/2014/main" id="{79BD1400-486A-E30E-735A-6B0A73A49BB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69951" y="3557926"/>
              <a:ext cx="1152000" cy="1152000"/>
            </a:xfrm>
            <a:prstGeom prst="rect">
              <a:avLst/>
            </a:prstGeom>
          </p:spPr>
        </p:pic>
      </p:grpSp>
    </p:spTree>
    <p:extLst>
      <p:ext uri="{BB962C8B-B14F-4D97-AF65-F5344CB8AC3E}">
        <p14:creationId xmlns:p14="http://schemas.microsoft.com/office/powerpoint/2010/main" val="192523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E31259-D21D-499E-B9BD-8193508A8F17}"/>
              </a:ext>
              <a:ext uri="{C183D7F6-B498-43B3-948B-1728B52AA6E4}">
                <adec:decorative xmlns:adec="http://schemas.microsoft.com/office/drawing/2017/decorative" val="1"/>
              </a:ext>
            </a:extLst>
          </p:cNvPr>
          <p:cNvSpPr/>
          <p:nvPr/>
        </p:nvSpPr>
        <p:spPr>
          <a:xfrm>
            <a:off x="4918414" y="0"/>
            <a:ext cx="4225586" cy="466344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 name="Rectangle 8">
            <a:extLst>
              <a:ext uri="{FF2B5EF4-FFF2-40B4-BE49-F238E27FC236}">
                <a16:creationId xmlns:a16="http://schemas.microsoft.com/office/drawing/2014/main" id="{9FB5EFA4-5C94-4B51-BBE2-A525ACCD9920}"/>
              </a:ext>
              <a:ext uri="{C183D7F6-B498-43B3-948B-1728B52AA6E4}">
                <adec:decorative xmlns:adec="http://schemas.microsoft.com/office/drawing/2017/decorative" val="0"/>
              </a:ext>
            </a:extLst>
          </p:cNvPr>
          <p:cNvSpPr>
            <a:spLocks noGrp="1" noChangeArrowheads="1"/>
          </p:cNvSpPr>
          <p:nvPr>
            <p:ph type="title" idx="4294967295"/>
          </p:nvPr>
        </p:nvSpPr>
        <p:spPr bwMode="auto">
          <a:xfrm>
            <a:off x="6007477" y="1650688"/>
            <a:ext cx="2163349" cy="46166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2400" b="0"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24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14" name="Picture 13" descr="QR code for TPS website (www.tps.gov.au)">
            <a:extLst>
              <a:ext uri="{FF2B5EF4-FFF2-40B4-BE49-F238E27FC236}">
                <a16:creationId xmlns:a16="http://schemas.microsoft.com/office/drawing/2014/main" id="{AB0B2998-41E1-0D9D-F99D-41302E44A133}"/>
              </a:ext>
            </a:extLst>
          </p:cNvPr>
          <p:cNvPicPr>
            <a:picLocks noChangeAspect="1"/>
          </p:cNvPicPr>
          <p:nvPr/>
        </p:nvPicPr>
        <p:blipFill>
          <a:blip r:embed="rId3"/>
          <a:stretch>
            <a:fillRect/>
          </a:stretch>
        </p:blipFill>
        <p:spPr>
          <a:xfrm>
            <a:off x="896400" y="1418400"/>
            <a:ext cx="2767824" cy="2828789"/>
          </a:xfrm>
          <a:prstGeom prst="rect">
            <a:avLst/>
          </a:prstGeom>
        </p:spPr>
      </p:pic>
      <p:sp>
        <p:nvSpPr>
          <p:cNvPr id="8" name="Rectangle 8">
            <a:extLst>
              <a:ext uri="{FF2B5EF4-FFF2-40B4-BE49-F238E27FC236}">
                <a16:creationId xmlns:a16="http://schemas.microsoft.com/office/drawing/2014/main" id="{9BE9DCF2-3E2D-49E5-9CA4-9E62432C4122}"/>
              </a:ext>
              <a:ext uri="{C183D7F6-B498-43B3-948B-1728B52AA6E4}">
                <adec:decorative xmlns:adec="http://schemas.microsoft.com/office/drawing/2017/decorative" val="0"/>
              </a:ext>
            </a:extLst>
          </p:cNvPr>
          <p:cNvSpPr>
            <a:spLocks noChangeArrowheads="1"/>
          </p:cNvSpPr>
          <p:nvPr/>
        </p:nvSpPr>
        <p:spPr bwMode="auto">
          <a:xfrm>
            <a:off x="6001789" y="2874824"/>
            <a:ext cx="30733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AU" altLang="en-US" sz="2400">
                <a:solidFill>
                  <a:schemeClr val="bg1"/>
                </a:solidFill>
                <a:latin typeface="Calibri" panose="020F0502020204030204" pitchFamily="34" charset="0"/>
                <a:ea typeface="Calibri" panose="020F0502020204030204" pitchFamily="34" charset="0"/>
                <a:cs typeface="Times New Roman" panose="02020603050405020304" pitchFamily="18" charset="0"/>
              </a:rPr>
              <a:t>operations</a:t>
            </a:r>
            <a:r>
              <a:rPr kumimoji="0" lang="en-AU" altLang="en-US" sz="2400" b="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@tps.gov.au</a:t>
            </a:r>
            <a:endParaRPr kumimoji="0" lang="en-AU" altLang="en-US" sz="2400" b="0" i="0" u="none" strike="noStrike" cap="none" normalizeH="0" baseline="0">
              <a:ln>
                <a:noFill/>
              </a:ln>
              <a:solidFill>
                <a:schemeClr val="bg1"/>
              </a:solidFill>
              <a:effectLst/>
              <a:latin typeface="Arial" panose="020B0604020202020204" pitchFamily="34" charset="0"/>
            </a:endParaRPr>
          </a:p>
        </p:txBody>
      </p:sp>
      <p:grpSp>
        <p:nvGrpSpPr>
          <p:cNvPr id="16" name="Group 15">
            <a:extLst>
              <a:ext uri="{FF2B5EF4-FFF2-40B4-BE49-F238E27FC236}">
                <a16:creationId xmlns:a16="http://schemas.microsoft.com/office/drawing/2014/main" id="{2AF08258-4DFB-B37B-23B5-55776E416D8F}"/>
              </a:ext>
              <a:ext uri="{C183D7F6-B498-43B3-948B-1728B52AA6E4}">
                <adec:decorative xmlns:adec="http://schemas.microsoft.com/office/drawing/2017/decorative" val="1"/>
              </a:ext>
            </a:extLst>
          </p:cNvPr>
          <p:cNvGrpSpPr/>
          <p:nvPr/>
        </p:nvGrpSpPr>
        <p:grpSpPr>
          <a:xfrm>
            <a:off x="5072960" y="2655282"/>
            <a:ext cx="900000" cy="900000"/>
            <a:chOff x="5072960" y="2655282"/>
            <a:chExt cx="900000" cy="900000"/>
          </a:xfrm>
        </p:grpSpPr>
        <p:sp>
          <p:nvSpPr>
            <p:cNvPr id="3" name="Oval 2">
              <a:extLst>
                <a:ext uri="{FF2B5EF4-FFF2-40B4-BE49-F238E27FC236}">
                  <a16:creationId xmlns:a16="http://schemas.microsoft.com/office/drawing/2014/main" id="{0AACC447-40B5-41B8-A06F-8FB44064CD8E}"/>
                </a:ext>
                <a:ext uri="{C183D7F6-B498-43B3-948B-1728B52AA6E4}">
                  <adec:decorative xmlns:adec="http://schemas.microsoft.com/office/drawing/2017/decorative" val="1"/>
                </a:ext>
              </a:extLst>
            </p:cNvPr>
            <p:cNvSpPr>
              <a:spLocks noChangeAspect="1"/>
            </p:cNvSpPr>
            <p:nvPr/>
          </p:nvSpPr>
          <p:spPr>
            <a:xfrm>
              <a:off x="5072960" y="2655282"/>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2597859E-6E79-4BB6-B294-3B187F14EF4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97960" y="2886489"/>
              <a:ext cx="650000" cy="450000"/>
            </a:xfrm>
            <a:prstGeom prst="rect">
              <a:avLst/>
            </a:prstGeom>
          </p:spPr>
        </p:pic>
      </p:grpSp>
      <p:grpSp>
        <p:nvGrpSpPr>
          <p:cNvPr id="15" name="Group 14">
            <a:extLst>
              <a:ext uri="{FF2B5EF4-FFF2-40B4-BE49-F238E27FC236}">
                <a16:creationId xmlns:a16="http://schemas.microsoft.com/office/drawing/2014/main" id="{8B75A4AC-5B88-275A-7B80-2DBD063C2452}"/>
              </a:ext>
              <a:ext uri="{C183D7F6-B498-43B3-948B-1728B52AA6E4}">
                <adec:decorative xmlns:adec="http://schemas.microsoft.com/office/drawing/2017/decorative" val="1"/>
              </a:ext>
            </a:extLst>
          </p:cNvPr>
          <p:cNvGrpSpPr/>
          <p:nvPr/>
        </p:nvGrpSpPr>
        <p:grpSpPr>
          <a:xfrm>
            <a:off x="5066703" y="1431521"/>
            <a:ext cx="900000" cy="900000"/>
            <a:chOff x="5066703" y="1431521"/>
            <a:chExt cx="900000" cy="900000"/>
          </a:xfrm>
        </p:grpSpPr>
        <p:sp>
          <p:nvSpPr>
            <p:cNvPr id="13" name="Oval 12">
              <a:extLst>
                <a:ext uri="{FF2B5EF4-FFF2-40B4-BE49-F238E27FC236}">
                  <a16:creationId xmlns:a16="http://schemas.microsoft.com/office/drawing/2014/main" id="{D75EA560-CCDC-4539-A86B-4F65B46FC3A1}"/>
                </a:ext>
                <a:ext uri="{C183D7F6-B498-43B3-948B-1728B52AA6E4}">
                  <adec:decorative xmlns:adec="http://schemas.microsoft.com/office/drawing/2017/decorative" val="1"/>
                </a:ext>
              </a:extLst>
            </p:cNvPr>
            <p:cNvSpPr>
              <a:spLocks noChangeAspect="1"/>
            </p:cNvSpPr>
            <p:nvPr/>
          </p:nvSpPr>
          <p:spPr>
            <a:xfrm>
              <a:off x="5066703" y="1431521"/>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19FBE641-36DC-4164-9999-6560915AF1F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99960" y="1557521"/>
              <a:ext cx="648000" cy="648000"/>
            </a:xfrm>
            <a:prstGeom prst="rect">
              <a:avLst/>
            </a:prstGeom>
          </p:spPr>
        </p:pic>
      </p:grpSp>
    </p:spTree>
    <p:extLst>
      <p:ext uri="{BB962C8B-B14F-4D97-AF65-F5344CB8AC3E}">
        <p14:creationId xmlns:p14="http://schemas.microsoft.com/office/powerpoint/2010/main" val="253858991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9AB2FA-EBB4-5377-AB99-D4B64237AAB9}"/>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Team</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grpSp>
        <p:nvGrpSpPr>
          <p:cNvPr id="8" name="Group 7">
            <a:extLst>
              <a:ext uri="{FF2B5EF4-FFF2-40B4-BE49-F238E27FC236}">
                <a16:creationId xmlns:a16="http://schemas.microsoft.com/office/drawing/2014/main" id="{1ECF5733-292C-132D-F1DE-99880DC52378}"/>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9" name="Rectangle 8">
              <a:extLst>
                <a:ext uri="{FF2B5EF4-FFF2-40B4-BE49-F238E27FC236}">
                  <a16:creationId xmlns:a16="http://schemas.microsoft.com/office/drawing/2014/main" id="{A18D5424-60B2-582B-662F-03F55283B603}"/>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8AC573E5-4E5F-DCFD-BBEE-74E584ACD07A}"/>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1" name="Oval 10">
                <a:extLst>
                  <a:ext uri="{FF2B5EF4-FFF2-40B4-BE49-F238E27FC236}">
                    <a16:creationId xmlns:a16="http://schemas.microsoft.com/office/drawing/2014/main" id="{A9E5E1EF-5D88-9A88-1C2E-8556FCCFD618}"/>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00693E0A-20BA-F975-EE81-B492FA0DE35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pic>
        <p:nvPicPr>
          <p:cNvPr id="1029" name="Picture 5" descr="Photo of TPS team.">
            <a:extLst>
              <a:ext uri="{FF2B5EF4-FFF2-40B4-BE49-F238E27FC236}">
                <a16:creationId xmlns:a16="http://schemas.microsoft.com/office/drawing/2014/main" id="{E21CE37D-7590-FAD8-2B42-5A28A825DDA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40224" y="1116000"/>
            <a:ext cx="8063552" cy="349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4316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6E168E-C190-427E-83EC-52B79D7ADEE5}"/>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Advisory Board</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5" name="Oval 4">
            <a:extLst>
              <a:ext uri="{FF2B5EF4-FFF2-40B4-BE49-F238E27FC236}">
                <a16:creationId xmlns:a16="http://schemas.microsoft.com/office/drawing/2014/main" id="{DAEAF8EC-BACA-4776-86D2-547938E30941}"/>
              </a:ext>
              <a:ext uri="{C183D7F6-B498-43B3-948B-1728B52AA6E4}">
                <adec:decorative xmlns:adec="http://schemas.microsoft.com/office/drawing/2017/decorative" val="1"/>
              </a:ext>
            </a:extLst>
          </p:cNvPr>
          <p:cNvSpPr>
            <a:spLocks noChangeAspect="1"/>
          </p:cNvSpPr>
          <p:nvPr/>
        </p:nvSpPr>
        <p:spPr>
          <a:xfrm>
            <a:off x="6963502" y="396237"/>
            <a:ext cx="1736631" cy="173682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C81367CE-1238-4B2F-ADAF-578507DDEE64}"/>
              </a:ext>
            </a:extLst>
          </p:cNvPr>
          <p:cNvSpPr txBox="1"/>
          <p:nvPr/>
        </p:nvSpPr>
        <p:spPr>
          <a:xfrm>
            <a:off x="6841817" y="818373"/>
            <a:ext cx="1980000" cy="892552"/>
          </a:xfrm>
          <a:prstGeom prst="rect">
            <a:avLst/>
          </a:prstGeom>
          <a:noFill/>
        </p:spPr>
        <p:txBody>
          <a:bodyPr wrap="square" lIns="91440" tIns="45720" rIns="91440" bIns="45720" rtlCol="0" anchor="t">
            <a:spAutoFit/>
          </a:bodyPr>
          <a:lstStyle/>
          <a:p>
            <a:pPr algn="ctr"/>
            <a:r>
              <a:rPr lang="en-AU" sz="1700">
                <a:solidFill>
                  <a:schemeClr val="bg1"/>
                </a:solidFill>
              </a:rPr>
              <a:t>View Board member profiles at </a:t>
            </a:r>
            <a:br>
              <a:rPr lang="en-AU" sz="1700">
                <a:solidFill>
                  <a:schemeClr val="bg1"/>
                </a:solidFill>
              </a:rPr>
            </a:br>
            <a:r>
              <a:rPr lang="en-AU" b="1">
                <a:solidFill>
                  <a:schemeClr val="bg1"/>
                </a:solidFill>
              </a:rPr>
              <a:t>www.tps.gov.au</a:t>
            </a:r>
            <a:endParaRPr lang="en-AU" b="1">
              <a:solidFill>
                <a:schemeClr val="bg1"/>
              </a:solidFill>
              <a:cs typeface="Calibri"/>
            </a:endParaRPr>
          </a:p>
        </p:txBody>
      </p:sp>
      <p:grpSp>
        <p:nvGrpSpPr>
          <p:cNvPr id="11" name="Group 10">
            <a:extLst>
              <a:ext uri="{FF2B5EF4-FFF2-40B4-BE49-F238E27FC236}">
                <a16:creationId xmlns:a16="http://schemas.microsoft.com/office/drawing/2014/main" id="{2921B4A3-AB86-4983-1E8F-72AFBA5DB4B7}"/>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12" name="Rectangle 8">
              <a:extLst>
                <a:ext uri="{FF2B5EF4-FFF2-40B4-BE49-F238E27FC236}">
                  <a16:creationId xmlns:a16="http://schemas.microsoft.com/office/drawing/2014/main" id="{BA23FF25-C111-4E98-D9B6-0E0489141280}"/>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13" name="Group 12">
              <a:extLst>
                <a:ext uri="{FF2B5EF4-FFF2-40B4-BE49-F238E27FC236}">
                  <a16:creationId xmlns:a16="http://schemas.microsoft.com/office/drawing/2014/main" id="{7D164EA3-F0F3-323C-D936-B48C12E15CF2}"/>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4" name="Oval 13">
                <a:extLst>
                  <a:ext uri="{FF2B5EF4-FFF2-40B4-BE49-F238E27FC236}">
                    <a16:creationId xmlns:a16="http://schemas.microsoft.com/office/drawing/2014/main" id="{89457ED9-9804-395B-9762-13FEA81A9D28}"/>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Graphic 14">
                <a:extLst>
                  <a:ext uri="{FF2B5EF4-FFF2-40B4-BE49-F238E27FC236}">
                    <a16:creationId xmlns:a16="http://schemas.microsoft.com/office/drawing/2014/main" id="{52AA65F1-6C53-8D93-767A-BF325821E0C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
        <p:nvSpPr>
          <p:cNvPr id="6" name="TextBox 5">
            <a:extLst>
              <a:ext uri="{FF2B5EF4-FFF2-40B4-BE49-F238E27FC236}">
                <a16:creationId xmlns:a16="http://schemas.microsoft.com/office/drawing/2014/main" id="{EBFE160F-D9B5-FEA4-95F6-D10CB9C1CEBB}"/>
              </a:ext>
            </a:extLst>
          </p:cNvPr>
          <p:cNvSpPr txBox="1"/>
          <p:nvPr/>
        </p:nvSpPr>
        <p:spPr>
          <a:xfrm>
            <a:off x="539551" y="1116000"/>
            <a:ext cx="8160581" cy="3480440"/>
          </a:xfrm>
          <a:prstGeom prst="rect">
            <a:avLst/>
          </a:prstGeom>
          <a:noFill/>
        </p:spPr>
        <p:txBody>
          <a:bodyPr wrap="square" lIns="0" tIns="0" rIns="0" bIns="0" rtlCol="0" anchor="t">
            <a:spAutoFit/>
          </a:bodyPr>
          <a:lstStyle/>
          <a:p>
            <a:pPr marL="234000" indent="-234000">
              <a:spcAft>
                <a:spcPts val="1300"/>
              </a:spcAft>
              <a:buFont typeface="+mj-lt"/>
              <a:buAutoNum type="arabicPeriod"/>
            </a:pPr>
            <a:r>
              <a:rPr lang="en-AU" sz="1550"/>
              <a:t> </a:t>
            </a:r>
            <a:r>
              <a:rPr lang="en-AU" sz="1550" b="1"/>
              <a:t>Ms Sharon Robertson </a:t>
            </a:r>
            <a:r>
              <a:rPr lang="en-AU" sz="1550"/>
              <a:t>(Chair)</a:t>
            </a:r>
            <a:endParaRPr lang="en-AU" sz="1550">
              <a:cs typeface="Calibri"/>
            </a:endParaRPr>
          </a:p>
          <a:p>
            <a:pPr marL="234000" indent="-234000">
              <a:spcAft>
                <a:spcPts val="1300"/>
              </a:spcAft>
              <a:buFont typeface="+mj-lt"/>
              <a:buAutoNum type="arabicPeriod"/>
            </a:pPr>
            <a:r>
              <a:rPr lang="en-AU" sz="1550"/>
              <a:t> </a:t>
            </a:r>
            <a:r>
              <a:rPr lang="en-AU" sz="1550" b="1"/>
              <a:t>The Hon. Phil Honeywood </a:t>
            </a:r>
            <a:r>
              <a:rPr lang="en-AU" sz="1550"/>
              <a:t>(Deputy Chair)</a:t>
            </a:r>
            <a:endParaRPr lang="en-AU" sz="1550">
              <a:cs typeface="Calibri"/>
            </a:endParaRPr>
          </a:p>
          <a:p>
            <a:pPr marL="234000" indent="-234000">
              <a:spcAft>
                <a:spcPts val="1300"/>
              </a:spcAft>
              <a:buFont typeface="+mj-lt"/>
              <a:buAutoNum type="arabicPeriod"/>
            </a:pPr>
            <a:r>
              <a:rPr lang="en-AU" sz="1550"/>
              <a:t> </a:t>
            </a:r>
            <a:r>
              <a:rPr lang="en-AU" sz="1550" b="1"/>
              <a:t>Ms Yeganeh </a:t>
            </a:r>
            <a:r>
              <a:rPr lang="en-AU" sz="1550" b="1" err="1"/>
              <a:t>Soltanpour</a:t>
            </a:r>
            <a:r>
              <a:rPr lang="en-AU" sz="1550"/>
              <a:t>, Council of International Students Australia</a:t>
            </a:r>
            <a:endParaRPr lang="en-AU" sz="1550" b="1">
              <a:cs typeface="Calibri"/>
            </a:endParaRPr>
          </a:p>
          <a:p>
            <a:pPr marL="234000" indent="-234000">
              <a:spcAft>
                <a:spcPts val="1300"/>
              </a:spcAft>
              <a:buFont typeface="+mj-lt"/>
              <a:buAutoNum type="arabicPeriod"/>
            </a:pPr>
            <a:r>
              <a:rPr lang="en-AU" sz="1550"/>
              <a:t> </a:t>
            </a:r>
            <a:r>
              <a:rPr lang="en-AU" sz="1550" b="1"/>
              <a:t>Ms Karen Sandercock</a:t>
            </a:r>
            <a:r>
              <a:rPr lang="en-AU" sz="1550"/>
              <a:t>, Australian Government Department of Education</a:t>
            </a:r>
            <a:endParaRPr lang="en-AU" sz="1550">
              <a:cs typeface="Calibri" panose="020F0502020204030204"/>
            </a:endParaRPr>
          </a:p>
          <a:p>
            <a:pPr marL="234000" indent="-234000">
              <a:spcAft>
                <a:spcPts val="1300"/>
              </a:spcAft>
              <a:buFont typeface="+mj-lt"/>
              <a:buAutoNum type="arabicPeriod"/>
            </a:pPr>
            <a:r>
              <a:rPr lang="en-AU" sz="1550"/>
              <a:t> </a:t>
            </a:r>
            <a:r>
              <a:rPr lang="en-AU" sz="1550" b="1"/>
              <a:t>Mr Matthew Hardy</a:t>
            </a:r>
            <a:r>
              <a:rPr lang="en-AU" sz="1550"/>
              <a:t>, Australian Government Department of Employment and Workplace Relations</a:t>
            </a:r>
            <a:endParaRPr lang="en-AU" sz="1550">
              <a:cs typeface="Calibri" panose="020F0502020204030204"/>
            </a:endParaRPr>
          </a:p>
          <a:p>
            <a:pPr marL="234000" indent="-234000">
              <a:spcAft>
                <a:spcPts val="1300"/>
              </a:spcAft>
              <a:buFont typeface="+mj-lt"/>
              <a:buAutoNum type="arabicPeriod"/>
            </a:pPr>
            <a:r>
              <a:rPr lang="en-AU" sz="1550"/>
              <a:t> </a:t>
            </a:r>
            <a:r>
              <a:rPr lang="en-AU" sz="1550" b="1"/>
              <a:t>Mr Guy Thorburn</a:t>
            </a:r>
            <a:r>
              <a:rPr lang="en-AU" sz="1550"/>
              <a:t>, Australian Government Actuary</a:t>
            </a:r>
            <a:endParaRPr lang="en-AU" sz="1550">
              <a:cs typeface="Calibri" panose="020F0502020204030204"/>
            </a:endParaRPr>
          </a:p>
          <a:p>
            <a:pPr marL="234000" indent="-234000">
              <a:spcAft>
                <a:spcPts val="1300"/>
              </a:spcAft>
              <a:buFont typeface="+mj-lt"/>
              <a:buAutoNum type="arabicPeriod"/>
            </a:pPr>
            <a:r>
              <a:rPr lang="en-AU" sz="1550"/>
              <a:t> </a:t>
            </a:r>
            <a:r>
              <a:rPr lang="en-AU" sz="1550" b="1"/>
              <a:t>Ms Gloria Yu</a:t>
            </a:r>
            <a:r>
              <a:rPr lang="en-AU" sz="1550"/>
              <a:t>, Australian Prudential Regulation Authority</a:t>
            </a:r>
            <a:endParaRPr lang="en-AU" sz="1550">
              <a:cs typeface="Calibri" panose="020F0502020204030204"/>
            </a:endParaRPr>
          </a:p>
          <a:p>
            <a:pPr marL="234000" indent="-234000">
              <a:spcAft>
                <a:spcPts val="1300"/>
              </a:spcAft>
              <a:buFont typeface="+mj-lt"/>
              <a:buAutoNum type="arabicPeriod"/>
            </a:pPr>
            <a:r>
              <a:rPr lang="en-AU" sz="1550"/>
              <a:t> </a:t>
            </a:r>
            <a:r>
              <a:rPr lang="en-AU" sz="1550" b="1"/>
              <a:t>Ms Rebecca Mok</a:t>
            </a:r>
            <a:r>
              <a:rPr lang="en-AU" sz="1550"/>
              <a:t>, Australian Government Department of Finance</a:t>
            </a:r>
            <a:endParaRPr lang="en-AU" sz="1550">
              <a:cs typeface="Calibri" panose="020F0502020204030204"/>
            </a:endParaRPr>
          </a:p>
          <a:p>
            <a:pPr marL="234000" indent="-234000">
              <a:spcAft>
                <a:spcPts val="1300"/>
              </a:spcAft>
              <a:buFont typeface="+mj-lt"/>
              <a:buAutoNum type="arabicPeriod"/>
            </a:pPr>
            <a:r>
              <a:rPr lang="en-AU" sz="1550"/>
              <a:t> </a:t>
            </a:r>
            <a:r>
              <a:rPr lang="en-AU" sz="1550" b="1"/>
              <a:t>Ms Victoria Miller</a:t>
            </a:r>
            <a:r>
              <a:rPr lang="en-AU" sz="1550"/>
              <a:t>, Australian Government Department of Home Affairs</a:t>
            </a:r>
            <a:endParaRPr lang="en-AU" sz="1550">
              <a:cs typeface="Calibri" panose="020F0502020204030204"/>
            </a:endParaRPr>
          </a:p>
        </p:txBody>
      </p:sp>
    </p:spTree>
    <p:extLst>
      <p:ext uri="{BB962C8B-B14F-4D97-AF65-F5344CB8AC3E}">
        <p14:creationId xmlns:p14="http://schemas.microsoft.com/office/powerpoint/2010/main" val="255518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ECAD3C-81DB-2031-0D7F-6868725900E4}"/>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Domestic Tuition Protection Levies</a:t>
            </a:r>
            <a:endParaRPr kumimoji="0" lang="en-AU" sz="16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sp>
        <p:nvSpPr>
          <p:cNvPr id="5" name="TextBox 4">
            <a:extLst>
              <a:ext uri="{FF2B5EF4-FFF2-40B4-BE49-F238E27FC236}">
                <a16:creationId xmlns:a16="http://schemas.microsoft.com/office/drawing/2014/main" id="{322B9866-9C2A-DE85-E805-465C8932F887}"/>
              </a:ext>
            </a:extLst>
          </p:cNvPr>
          <p:cNvSpPr txBox="1"/>
          <p:nvPr/>
        </p:nvSpPr>
        <p:spPr>
          <a:xfrm>
            <a:off x="539552" y="1116000"/>
            <a:ext cx="8064896" cy="3570208"/>
          </a:xfrm>
          <a:prstGeom prst="rect">
            <a:avLst/>
          </a:prstGeom>
          <a:noFill/>
        </p:spPr>
        <p:txBody>
          <a:bodyPr wrap="square" lIns="0" tIns="0" rIns="0" bIns="0" rtlCol="0" anchor="t">
            <a:spAutoFit/>
          </a:bodyPr>
          <a:lstStyle/>
          <a:p>
            <a:pPr>
              <a:spcAft>
                <a:spcPts val="1800"/>
              </a:spcAft>
            </a:pPr>
            <a:r>
              <a:rPr lang="en-AU" b="1">
                <a:cs typeface="Calibri"/>
              </a:rPr>
              <a:t>Three annual sector-based tuition protection levies</a:t>
            </a:r>
            <a:r>
              <a:rPr lang="en-AU">
                <a:cs typeface="Calibri"/>
              </a:rPr>
              <a:t> collected from </a:t>
            </a:r>
            <a:r>
              <a:rPr lang="en-AU" b="1">
                <a:cs typeface="Calibri"/>
              </a:rPr>
              <a:t>domestic</a:t>
            </a:r>
            <a:r>
              <a:rPr lang="en-AU">
                <a:cs typeface="Calibri"/>
              </a:rPr>
              <a:t> education and training providers</a:t>
            </a:r>
          </a:p>
          <a:p>
            <a:pPr algn="l">
              <a:spcAft>
                <a:spcPts val="1000"/>
              </a:spcAft>
            </a:pPr>
            <a:r>
              <a:rPr lang="en-AU">
                <a:cs typeface="Calibri"/>
              </a:rPr>
              <a:t>Domestic levies paid into quarantined accounts managed by the TPS Director</a:t>
            </a:r>
          </a:p>
          <a:p>
            <a:pPr marL="468000" indent="-288000">
              <a:spcAft>
                <a:spcPts val="1000"/>
              </a:spcAft>
              <a:buFont typeface="+mj-lt"/>
              <a:buAutoNum type="arabicPeriod"/>
            </a:pPr>
            <a:r>
              <a:rPr lang="en-AU">
                <a:cs typeface="Calibri"/>
                <a:sym typeface="Wingdings" panose="05000000000000000000" pitchFamily="2" charset="2"/>
              </a:rPr>
              <a:t>VSL Levy  		   VSL Tuition Protection Fund</a:t>
            </a:r>
          </a:p>
          <a:p>
            <a:pPr marL="468000" indent="-288000">
              <a:spcAft>
                <a:spcPts val="1000"/>
              </a:spcAft>
              <a:buFont typeface="+mj-lt"/>
              <a:buAutoNum type="arabicPeriod"/>
            </a:pPr>
            <a:r>
              <a:rPr lang="en-AU">
                <a:cs typeface="Calibri"/>
                <a:sym typeface="Wingdings" panose="05000000000000000000" pitchFamily="2" charset="2"/>
              </a:rPr>
              <a:t>HELP Levy  		   Higher Education Tuition Protection Fund</a:t>
            </a:r>
          </a:p>
          <a:p>
            <a:pPr marL="468000" indent="-288000">
              <a:spcAft>
                <a:spcPts val="1800"/>
              </a:spcAft>
              <a:buFont typeface="+mj-lt"/>
              <a:buAutoNum type="arabicPeriod"/>
            </a:pPr>
            <a:r>
              <a:rPr lang="en-AU">
                <a:cs typeface="Calibri"/>
                <a:sym typeface="Wingdings" panose="05000000000000000000" pitchFamily="2" charset="2"/>
              </a:rPr>
              <a:t>Up-front Payments Levy	   Higher Education Tuition Protection Fund</a:t>
            </a:r>
            <a:endParaRPr lang="en-AU">
              <a:cs typeface="Calibri"/>
            </a:endParaRPr>
          </a:p>
          <a:p>
            <a:pPr>
              <a:spcAft>
                <a:spcPts val="1800"/>
              </a:spcAft>
            </a:pPr>
            <a:r>
              <a:rPr lang="en-AU" b="1">
                <a:cs typeface="Calibri"/>
              </a:rPr>
              <a:t>Levies fund the student placement, loan re-credit and refund activities </a:t>
            </a:r>
            <a:r>
              <a:rPr lang="en-AU">
                <a:cs typeface="Calibri"/>
              </a:rPr>
              <a:t>of the TPS following an education provider closure and </a:t>
            </a:r>
            <a:r>
              <a:rPr lang="en-AU" b="1">
                <a:cs typeface="Calibri"/>
              </a:rPr>
              <a:t>TPS operational costs</a:t>
            </a:r>
          </a:p>
          <a:p>
            <a:pPr>
              <a:spcAft>
                <a:spcPts val="1800"/>
              </a:spcAft>
            </a:pPr>
            <a:r>
              <a:rPr lang="en-AU">
                <a:cs typeface="Calibri"/>
                <a:sym typeface="Wingdings" panose="05000000000000000000" pitchFamily="2" charset="2"/>
              </a:rPr>
              <a:t>Domestic levies collected for the first time in 2022</a:t>
            </a:r>
          </a:p>
        </p:txBody>
      </p:sp>
      <p:grpSp>
        <p:nvGrpSpPr>
          <p:cNvPr id="4" name="Group 3">
            <a:extLst>
              <a:ext uri="{FF2B5EF4-FFF2-40B4-BE49-F238E27FC236}">
                <a16:creationId xmlns:a16="http://schemas.microsoft.com/office/drawing/2014/main" id="{ACDB1B4B-DB6D-C7E1-969E-1CFC20B2605B}"/>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6" name="Rectangle 8">
              <a:extLst>
                <a:ext uri="{FF2B5EF4-FFF2-40B4-BE49-F238E27FC236}">
                  <a16:creationId xmlns:a16="http://schemas.microsoft.com/office/drawing/2014/main" id="{2A481C9F-1F58-25CA-9D95-92A946E5A4D2}"/>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7" name="Group 6">
              <a:extLst>
                <a:ext uri="{FF2B5EF4-FFF2-40B4-BE49-F238E27FC236}">
                  <a16:creationId xmlns:a16="http://schemas.microsoft.com/office/drawing/2014/main" id="{E5B242D0-5AAF-4720-6969-279AE897259D}"/>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DF89BFE4-BBD1-C2A7-B24E-A7253CD0739B}"/>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1FA696C1-D03E-60FE-E659-74A27987C05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260230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ECAD3C-81DB-2031-0D7F-6868725900E4}"/>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Domestic Tuition Protection Levy </a:t>
            </a:r>
            <a:r>
              <a:rPr lang="en-AU" sz="2800" b="1">
                <a:latin typeface="+mn-lt"/>
                <a:ea typeface="+mn-ea"/>
                <a:cs typeface="+mn-cs"/>
              </a:rPr>
              <a:t>Setting</a:t>
            </a:r>
            <a:r>
              <a:rPr kumimoji="0" lang="en-AU" sz="2800" b="1" i="0" u="none" strike="noStrike" kern="1200" cap="none" spc="0" normalizeH="0" baseline="0" noProof="0">
                <a:ln>
                  <a:noFill/>
                </a:ln>
                <a:solidFill>
                  <a:schemeClr val="tx1"/>
                </a:solidFill>
                <a:effectLst/>
                <a:uLnTx/>
                <a:uFillTx/>
                <a:latin typeface="+mn-lt"/>
                <a:ea typeface="+mn-ea"/>
                <a:cs typeface="+mn-cs"/>
              </a:rPr>
              <a:t> Process</a:t>
            </a:r>
            <a:endParaRPr kumimoji="0" lang="en-AU" sz="16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grpSp>
        <p:nvGrpSpPr>
          <p:cNvPr id="4" name="Group 3">
            <a:extLst>
              <a:ext uri="{FF2B5EF4-FFF2-40B4-BE49-F238E27FC236}">
                <a16:creationId xmlns:a16="http://schemas.microsoft.com/office/drawing/2014/main" id="{ACDB1B4B-DB6D-C7E1-969E-1CFC20B2605B}"/>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6" name="Rectangle 8">
              <a:extLst>
                <a:ext uri="{FF2B5EF4-FFF2-40B4-BE49-F238E27FC236}">
                  <a16:creationId xmlns:a16="http://schemas.microsoft.com/office/drawing/2014/main" id="{2A481C9F-1F58-25CA-9D95-92A946E5A4D2}"/>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7" name="Group 6">
              <a:extLst>
                <a:ext uri="{FF2B5EF4-FFF2-40B4-BE49-F238E27FC236}">
                  <a16:creationId xmlns:a16="http://schemas.microsoft.com/office/drawing/2014/main" id="{E5B242D0-5AAF-4720-6969-279AE897259D}"/>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DF89BFE4-BBD1-C2A7-B24E-A7253CD0739B}"/>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1FA696C1-D03E-60FE-E659-74A27987C05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graphicFrame>
        <p:nvGraphicFramePr>
          <p:cNvPr id="2" name="Table 1">
            <a:extLst>
              <a:ext uri="{FF2B5EF4-FFF2-40B4-BE49-F238E27FC236}">
                <a16:creationId xmlns:a16="http://schemas.microsoft.com/office/drawing/2014/main" id="{ECBC905C-D8BB-517A-17D0-6502ABA9F46C}"/>
              </a:ext>
            </a:extLst>
          </p:cNvPr>
          <p:cNvGraphicFramePr>
            <a:graphicFrameLocks noGrp="1"/>
          </p:cNvGraphicFramePr>
          <p:nvPr>
            <p:extLst>
              <p:ext uri="{D42A27DB-BD31-4B8C-83A1-F6EECF244321}">
                <p14:modId xmlns:p14="http://schemas.microsoft.com/office/powerpoint/2010/main" val="733569847"/>
              </p:ext>
            </p:extLst>
          </p:nvPr>
        </p:nvGraphicFramePr>
        <p:xfrm>
          <a:off x="539551" y="1116000"/>
          <a:ext cx="8064000" cy="720000"/>
        </p:xfrm>
        <a:graphic>
          <a:graphicData uri="http://schemas.openxmlformats.org/drawingml/2006/table">
            <a:tbl>
              <a:tblPr firstRow="1" bandRow="1">
                <a:tableStyleId>{5C22544A-7EE6-4342-B048-85BDC9FD1C3A}</a:tableStyleId>
              </a:tblPr>
              <a:tblGrid>
                <a:gridCol w="1814400">
                  <a:extLst>
                    <a:ext uri="{9D8B030D-6E8A-4147-A177-3AD203B41FA5}">
                      <a16:colId xmlns:a16="http://schemas.microsoft.com/office/drawing/2014/main" val="2392229984"/>
                    </a:ext>
                  </a:extLst>
                </a:gridCol>
                <a:gridCol w="6249600">
                  <a:extLst>
                    <a:ext uri="{9D8B030D-6E8A-4147-A177-3AD203B41FA5}">
                      <a16:colId xmlns:a16="http://schemas.microsoft.com/office/drawing/2014/main" val="712106699"/>
                    </a:ext>
                  </a:extLst>
                </a:gridCol>
              </a:tblGrid>
              <a:tr h="720000">
                <a:tc>
                  <a:txBody>
                    <a:bodyPr/>
                    <a:lstStyle/>
                    <a:p>
                      <a:r>
                        <a:rPr lang="en-AU" sz="1800"/>
                        <a:t>8 March 2024</a:t>
                      </a:r>
                    </a:p>
                  </a:txBody>
                  <a:tcPr anchor="ctr">
                    <a:lnL w="12700" cmpd="sng">
                      <a:noFill/>
                    </a:lnL>
                    <a:lnR w="12700" cmpd="sng">
                      <a:noFill/>
                    </a:lnR>
                    <a:lnT w="28575" cap="flat" cmpd="sng" algn="ctr">
                      <a:solidFill>
                        <a:schemeClr val="accent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750" b="1" dirty="0">
                          <a:solidFill>
                            <a:schemeClr val="tx1"/>
                          </a:solidFill>
                          <a:cs typeface="Calibri"/>
                        </a:rPr>
                        <a:t>TPS Advisory Board provided </a:t>
                      </a:r>
                      <a:r>
                        <a:rPr lang="en-AU" sz="1750" b="1" u="sng" dirty="0">
                          <a:solidFill>
                            <a:schemeClr val="tx1"/>
                          </a:solidFill>
                          <a:cs typeface="Calibri"/>
                        </a:rPr>
                        <a:t>draft</a:t>
                      </a:r>
                      <a:r>
                        <a:rPr lang="en-AU" sz="1750" b="1" dirty="0">
                          <a:solidFill>
                            <a:schemeClr val="tx1"/>
                          </a:solidFill>
                          <a:cs typeface="Calibri"/>
                        </a:rPr>
                        <a:t> advice to the TPS Director </a:t>
                      </a:r>
                      <a:r>
                        <a:rPr lang="en-AU" sz="1750" b="0" dirty="0">
                          <a:solidFill>
                            <a:schemeClr val="tx1"/>
                          </a:solidFill>
                          <a:cs typeface="Calibri"/>
                        </a:rPr>
                        <a:t>on the 2024 domestic levy settings</a:t>
                      </a:r>
                    </a:p>
                  </a:txBody>
                  <a:tcPr anchor="ctr">
                    <a:lnL w="12700" cmpd="sng">
                      <a:noFill/>
                    </a:lnL>
                    <a:lnR w="12700" cmpd="sng">
                      <a:noFill/>
                    </a:lnR>
                    <a:lnT w="28575" cap="flat" cmpd="sng" algn="ctr">
                      <a:solidFill>
                        <a:schemeClr val="accent2"/>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5" name="Table 4">
            <a:extLst>
              <a:ext uri="{FF2B5EF4-FFF2-40B4-BE49-F238E27FC236}">
                <a16:creationId xmlns:a16="http://schemas.microsoft.com/office/drawing/2014/main" id="{723CD310-B4F0-D301-76B9-00EAFDFB5AB0}"/>
              </a:ext>
            </a:extLst>
          </p:cNvPr>
          <p:cNvGraphicFramePr>
            <a:graphicFrameLocks noGrp="1"/>
          </p:cNvGraphicFramePr>
          <p:nvPr>
            <p:extLst>
              <p:ext uri="{D42A27DB-BD31-4B8C-83A1-F6EECF244321}">
                <p14:modId xmlns:p14="http://schemas.microsoft.com/office/powerpoint/2010/main" val="322547048"/>
              </p:ext>
            </p:extLst>
          </p:nvPr>
        </p:nvGraphicFramePr>
        <p:xfrm>
          <a:off x="539551" y="2017113"/>
          <a:ext cx="8064000" cy="720000"/>
        </p:xfrm>
        <a:graphic>
          <a:graphicData uri="http://schemas.openxmlformats.org/drawingml/2006/table">
            <a:tbl>
              <a:tblPr firstRow="1" bandRow="1">
                <a:tableStyleId>{5C22544A-7EE6-4342-B048-85BDC9FD1C3A}</a:tableStyleId>
              </a:tblPr>
              <a:tblGrid>
                <a:gridCol w="1814400">
                  <a:extLst>
                    <a:ext uri="{9D8B030D-6E8A-4147-A177-3AD203B41FA5}">
                      <a16:colId xmlns:a16="http://schemas.microsoft.com/office/drawing/2014/main" val="2392229984"/>
                    </a:ext>
                  </a:extLst>
                </a:gridCol>
                <a:gridCol w="6249600">
                  <a:extLst>
                    <a:ext uri="{9D8B030D-6E8A-4147-A177-3AD203B41FA5}">
                      <a16:colId xmlns:a16="http://schemas.microsoft.com/office/drawing/2014/main" val="712106699"/>
                    </a:ext>
                  </a:extLst>
                </a:gridCol>
              </a:tblGrid>
              <a:tr h="720000">
                <a:tc>
                  <a:txBody>
                    <a:bodyPr/>
                    <a:lstStyle/>
                    <a:p>
                      <a:r>
                        <a:rPr lang="en-AU" sz="1800"/>
                        <a:t>March-May 2024</a:t>
                      </a:r>
                    </a:p>
                  </a:txBody>
                  <a:tcPr anchor="ctr">
                    <a:lnL w="12700" cmpd="sng">
                      <a:noFill/>
                    </a:lnL>
                    <a:lnR w="12700" cmpd="sng">
                      <a:noFill/>
                    </a:lnR>
                    <a:lnT w="28575" cap="flat" cmpd="sng" algn="ctr">
                      <a:solidFill>
                        <a:srgbClr val="0AA65C"/>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AA65C"/>
                    </a:solidFill>
                  </a:tcPr>
                </a:tc>
                <a:tc>
                  <a:txBody>
                    <a:bodyPr/>
                    <a:lstStyle/>
                    <a:p>
                      <a:pPr>
                        <a:spcAft>
                          <a:spcPts val="2400"/>
                        </a:spcAft>
                      </a:pPr>
                      <a:r>
                        <a:rPr lang="en-AU" sz="1750" b="1" dirty="0">
                          <a:solidFill>
                            <a:schemeClr val="tx1"/>
                          </a:solidFill>
                          <a:cs typeface="Calibri"/>
                          <a:sym typeface="Wingdings" panose="05000000000000000000" pitchFamily="2" charset="2"/>
                        </a:rPr>
                        <a:t>TPS Director consults the sector </a:t>
                      </a:r>
                      <a:r>
                        <a:rPr lang="en-AU" sz="1750" b="0" dirty="0">
                          <a:solidFill>
                            <a:schemeClr val="tx1"/>
                          </a:solidFill>
                          <a:cs typeface="Calibri"/>
                          <a:sym typeface="Wingdings" panose="05000000000000000000" pitchFamily="2" charset="2"/>
                        </a:rPr>
                        <a:t>on the draft levy settings</a:t>
                      </a:r>
                      <a:endParaRPr lang="en-AU" sz="1750" b="0" dirty="0">
                        <a:solidFill>
                          <a:schemeClr val="tx1"/>
                        </a:solidFill>
                        <a:cs typeface="Calibri"/>
                      </a:endParaRPr>
                    </a:p>
                  </a:txBody>
                  <a:tcPr anchor="ctr">
                    <a:lnL w="12700" cmpd="sng">
                      <a:noFill/>
                    </a:lnL>
                    <a:lnR w="12700" cmpd="sng">
                      <a:noFill/>
                    </a:lnR>
                    <a:lnT w="28575" cap="flat" cmpd="sng" algn="ctr">
                      <a:solidFill>
                        <a:srgbClr val="0AA65C"/>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8" name="Table 7">
            <a:extLst>
              <a:ext uri="{FF2B5EF4-FFF2-40B4-BE49-F238E27FC236}">
                <a16:creationId xmlns:a16="http://schemas.microsoft.com/office/drawing/2014/main" id="{0D78A106-5C99-CB63-BF17-C051D0707CAD}"/>
              </a:ext>
            </a:extLst>
          </p:cNvPr>
          <p:cNvGraphicFramePr>
            <a:graphicFrameLocks noGrp="1"/>
          </p:cNvGraphicFramePr>
          <p:nvPr>
            <p:extLst>
              <p:ext uri="{D42A27DB-BD31-4B8C-83A1-F6EECF244321}">
                <p14:modId xmlns:p14="http://schemas.microsoft.com/office/powerpoint/2010/main" val="1555844515"/>
              </p:ext>
            </p:extLst>
          </p:nvPr>
        </p:nvGraphicFramePr>
        <p:xfrm>
          <a:off x="540000" y="2916000"/>
          <a:ext cx="8064000" cy="720000"/>
        </p:xfrm>
        <a:graphic>
          <a:graphicData uri="http://schemas.openxmlformats.org/drawingml/2006/table">
            <a:tbl>
              <a:tblPr firstRow="1" bandRow="1">
                <a:tableStyleId>{5C22544A-7EE6-4342-B048-85BDC9FD1C3A}</a:tableStyleId>
              </a:tblPr>
              <a:tblGrid>
                <a:gridCol w="1814400">
                  <a:extLst>
                    <a:ext uri="{9D8B030D-6E8A-4147-A177-3AD203B41FA5}">
                      <a16:colId xmlns:a16="http://schemas.microsoft.com/office/drawing/2014/main" val="2392229984"/>
                    </a:ext>
                  </a:extLst>
                </a:gridCol>
                <a:gridCol w="6249600">
                  <a:extLst>
                    <a:ext uri="{9D8B030D-6E8A-4147-A177-3AD203B41FA5}">
                      <a16:colId xmlns:a16="http://schemas.microsoft.com/office/drawing/2014/main" val="712106699"/>
                    </a:ext>
                  </a:extLst>
                </a:gridCol>
              </a:tblGrid>
              <a:tr h="720000">
                <a:tc>
                  <a:txBody>
                    <a:bodyPr/>
                    <a:lstStyle/>
                    <a:p>
                      <a:r>
                        <a:rPr lang="en-AU" sz="1800"/>
                        <a:t>12 June 2024</a:t>
                      </a:r>
                    </a:p>
                  </a:txBody>
                  <a:tcPr anchor="ctr">
                    <a:lnL w="12700" cmpd="sng">
                      <a:noFill/>
                    </a:lnL>
                    <a:lnR w="12700" cmpd="sng">
                      <a:noFill/>
                    </a:lnR>
                    <a:lnT w="28575" cap="flat" cmpd="sng" algn="ctr">
                      <a:solidFill>
                        <a:schemeClr val="accent3">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lumMod val="75000"/>
                      </a:schemeClr>
                    </a:solidFill>
                  </a:tcPr>
                </a:tc>
                <a:tc>
                  <a:txBody>
                    <a:bodyPr/>
                    <a:lstStyle/>
                    <a:p>
                      <a:pPr>
                        <a:spcAft>
                          <a:spcPts val="2400"/>
                        </a:spcAft>
                      </a:pPr>
                      <a:r>
                        <a:rPr lang="en-AU" sz="1750" b="1" dirty="0">
                          <a:solidFill>
                            <a:schemeClr val="tx1"/>
                          </a:solidFill>
                          <a:cs typeface="Calibri"/>
                        </a:rPr>
                        <a:t>TPS Advisory Board considers the sector’s feedback </a:t>
                      </a:r>
                      <a:r>
                        <a:rPr lang="en-AU" sz="1750" b="0" dirty="0">
                          <a:solidFill>
                            <a:schemeClr val="tx1"/>
                          </a:solidFill>
                          <a:cs typeface="Calibri"/>
                        </a:rPr>
                        <a:t>on the draft 2024 levy settings </a:t>
                      </a:r>
                      <a:r>
                        <a:rPr lang="en-AU" sz="1750" b="1" dirty="0">
                          <a:solidFill>
                            <a:schemeClr val="tx1"/>
                          </a:solidFill>
                          <a:cs typeface="Calibri"/>
                        </a:rPr>
                        <a:t>then provides its </a:t>
                      </a:r>
                      <a:r>
                        <a:rPr lang="en-AU" sz="1750" b="1" u="sng" dirty="0">
                          <a:solidFill>
                            <a:schemeClr val="tx1"/>
                          </a:solidFill>
                          <a:cs typeface="Calibri"/>
                        </a:rPr>
                        <a:t>final</a:t>
                      </a:r>
                      <a:r>
                        <a:rPr lang="en-AU" sz="1750" b="1" dirty="0">
                          <a:solidFill>
                            <a:schemeClr val="tx1"/>
                          </a:solidFill>
                          <a:cs typeface="Calibri"/>
                        </a:rPr>
                        <a:t> advice</a:t>
                      </a:r>
                      <a:r>
                        <a:rPr lang="en-AU" sz="1750" b="0" dirty="0">
                          <a:solidFill>
                            <a:schemeClr val="tx1"/>
                          </a:solidFill>
                          <a:cs typeface="Calibri"/>
                        </a:rPr>
                        <a:t> to the TPS Director</a:t>
                      </a:r>
                    </a:p>
                  </a:txBody>
                  <a:tcPr anchor="ctr">
                    <a:lnL w="12700" cmpd="sng">
                      <a:noFill/>
                    </a:lnL>
                    <a:lnR w="12700" cmpd="sng">
                      <a:noFill/>
                    </a:lnR>
                    <a:lnT w="28575" cap="flat" cmpd="sng" algn="ctr">
                      <a:solidFill>
                        <a:schemeClr val="accent3">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16" name="Table 15">
            <a:extLst>
              <a:ext uri="{FF2B5EF4-FFF2-40B4-BE49-F238E27FC236}">
                <a16:creationId xmlns:a16="http://schemas.microsoft.com/office/drawing/2014/main" id="{F66F4E6F-BE38-D34D-0414-CA07C12445BA}"/>
              </a:ext>
            </a:extLst>
          </p:cNvPr>
          <p:cNvGraphicFramePr>
            <a:graphicFrameLocks noGrp="1"/>
          </p:cNvGraphicFramePr>
          <p:nvPr>
            <p:extLst>
              <p:ext uri="{D42A27DB-BD31-4B8C-83A1-F6EECF244321}">
                <p14:modId xmlns:p14="http://schemas.microsoft.com/office/powerpoint/2010/main" val="776530066"/>
              </p:ext>
            </p:extLst>
          </p:nvPr>
        </p:nvGraphicFramePr>
        <p:xfrm>
          <a:off x="540000" y="3816000"/>
          <a:ext cx="8064000" cy="720000"/>
        </p:xfrm>
        <a:graphic>
          <a:graphicData uri="http://schemas.openxmlformats.org/drawingml/2006/table">
            <a:tbl>
              <a:tblPr firstRow="1" bandRow="1">
                <a:tableStyleId>{5C22544A-7EE6-4342-B048-85BDC9FD1C3A}</a:tableStyleId>
              </a:tblPr>
              <a:tblGrid>
                <a:gridCol w="1814400">
                  <a:extLst>
                    <a:ext uri="{9D8B030D-6E8A-4147-A177-3AD203B41FA5}">
                      <a16:colId xmlns:a16="http://schemas.microsoft.com/office/drawing/2014/main" val="2392229984"/>
                    </a:ext>
                  </a:extLst>
                </a:gridCol>
                <a:gridCol w="6249600">
                  <a:extLst>
                    <a:ext uri="{9D8B030D-6E8A-4147-A177-3AD203B41FA5}">
                      <a16:colId xmlns:a16="http://schemas.microsoft.com/office/drawing/2014/main" val="712106699"/>
                    </a:ext>
                  </a:extLst>
                </a:gridCol>
              </a:tblGrid>
              <a:tr h="720000">
                <a:tc>
                  <a:txBody>
                    <a:bodyPr/>
                    <a:lstStyle/>
                    <a:p>
                      <a:r>
                        <a:rPr lang="en-AU" sz="1800"/>
                        <a:t>By 1 August 2024</a:t>
                      </a:r>
                    </a:p>
                  </a:txBody>
                  <a:tcPr anchor="ctr">
                    <a:lnL w="12700" cmpd="sng">
                      <a:noFill/>
                    </a:lnL>
                    <a:lnR w="12700" cmpd="sng">
                      <a:noFill/>
                    </a:lnR>
                    <a:lnT w="28575" cap="flat" cmpd="sng" algn="ctr">
                      <a:solidFill>
                        <a:schemeClr val="accent5">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5">
                        <a:lumMod val="75000"/>
                      </a:schemeClr>
                    </a:solidFill>
                  </a:tcPr>
                </a:tc>
                <a:tc>
                  <a:txBody>
                    <a:bodyPr/>
                    <a:lstStyle/>
                    <a:p>
                      <a:pPr>
                        <a:spcAft>
                          <a:spcPts val="2400"/>
                        </a:spcAft>
                      </a:pPr>
                      <a:r>
                        <a:rPr lang="en-AU" sz="1750" b="1" dirty="0">
                          <a:solidFill>
                            <a:schemeClr val="tx1"/>
                          </a:solidFill>
                          <a:cs typeface="Calibri"/>
                        </a:rPr>
                        <a:t>2024 levy settings finalised </a:t>
                      </a:r>
                      <a:r>
                        <a:rPr lang="en-AU" sz="1750" b="0" dirty="0">
                          <a:solidFill>
                            <a:schemeClr val="tx1"/>
                          </a:solidFill>
                          <a:cs typeface="Calibri"/>
                        </a:rPr>
                        <a:t>in legislative instruments</a:t>
                      </a:r>
                    </a:p>
                  </a:txBody>
                  <a:tcPr anchor="ctr">
                    <a:lnL w="12700" cmpd="sng">
                      <a:noFill/>
                    </a:lnL>
                    <a:lnR w="12700" cmpd="sng">
                      <a:noFill/>
                    </a:lnR>
                    <a:lnT w="28575" cap="flat" cmpd="sng" algn="ctr">
                      <a:solidFill>
                        <a:schemeClr val="accent5">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spTree>
    <p:extLst>
      <p:ext uri="{BB962C8B-B14F-4D97-AF65-F5344CB8AC3E}">
        <p14:creationId xmlns:p14="http://schemas.microsoft.com/office/powerpoint/2010/main" val="34262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D078C9-E56A-49AA-B01F-350C3F12758E}"/>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Domestic Levies – 2023 Collection Overview</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grpSp>
        <p:nvGrpSpPr>
          <p:cNvPr id="6" name="Group 5">
            <a:extLst>
              <a:ext uri="{FF2B5EF4-FFF2-40B4-BE49-F238E27FC236}">
                <a16:creationId xmlns:a16="http://schemas.microsoft.com/office/drawing/2014/main" id="{CBB55EC6-7DC2-C053-B6E7-E47F7E7399CE}"/>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7" name="Rectangle 8">
              <a:extLst>
                <a:ext uri="{FF2B5EF4-FFF2-40B4-BE49-F238E27FC236}">
                  <a16:creationId xmlns:a16="http://schemas.microsoft.com/office/drawing/2014/main" id="{AA9E8AC6-F710-20E5-79EB-0A31CCC6F3E1}"/>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12" name="Group 11">
              <a:extLst>
                <a:ext uri="{FF2B5EF4-FFF2-40B4-BE49-F238E27FC236}">
                  <a16:creationId xmlns:a16="http://schemas.microsoft.com/office/drawing/2014/main" id="{06E872C8-A093-DAB4-0461-C19E8233A011}"/>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5" name="Oval 14">
                <a:extLst>
                  <a:ext uri="{FF2B5EF4-FFF2-40B4-BE49-F238E27FC236}">
                    <a16:creationId xmlns:a16="http://schemas.microsoft.com/office/drawing/2014/main" id="{B8B7FF17-F7A4-1589-78E1-AFA5542F0BEC}"/>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5">
                <a:extLst>
                  <a:ext uri="{FF2B5EF4-FFF2-40B4-BE49-F238E27FC236}">
                    <a16:creationId xmlns:a16="http://schemas.microsoft.com/office/drawing/2014/main" id="{7F1B057D-CB4A-4854-A012-4C6C3E03734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pic>
        <p:nvPicPr>
          <p:cNvPr id="22" name="Picture 21" descr="A chart showing the numbers of students, providers and levy collection amounts for the 2023 VSL, HELP and Up-front Levies.">
            <a:extLst>
              <a:ext uri="{FF2B5EF4-FFF2-40B4-BE49-F238E27FC236}">
                <a16:creationId xmlns:a16="http://schemas.microsoft.com/office/drawing/2014/main" id="{CB3FC932-6DB7-234F-9B15-F245CF9988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000" y="1116000"/>
            <a:ext cx="8064000" cy="3521253"/>
          </a:xfrm>
          <a:prstGeom prst="rect">
            <a:avLst/>
          </a:prstGeom>
        </p:spPr>
      </p:pic>
    </p:spTree>
    <p:extLst>
      <p:ext uri="{BB962C8B-B14F-4D97-AF65-F5344CB8AC3E}">
        <p14:creationId xmlns:p14="http://schemas.microsoft.com/office/powerpoint/2010/main" val="1111145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AE8FC1-F62F-B697-520E-90309EF2D520}"/>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Tuition Protection Funds</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12" name="TextBox 11">
            <a:extLst>
              <a:ext uri="{FF2B5EF4-FFF2-40B4-BE49-F238E27FC236}">
                <a16:creationId xmlns:a16="http://schemas.microsoft.com/office/drawing/2014/main" id="{A2467AE6-0B52-257D-C6A2-AED0A6B29BC9}"/>
              </a:ext>
            </a:extLst>
          </p:cNvPr>
          <p:cNvSpPr txBox="1"/>
          <p:nvPr/>
        </p:nvSpPr>
        <p:spPr>
          <a:xfrm>
            <a:off x="539552" y="1116000"/>
            <a:ext cx="8064896" cy="1833835"/>
          </a:xfrm>
          <a:prstGeom prst="rect">
            <a:avLst/>
          </a:prstGeom>
          <a:noFill/>
        </p:spPr>
        <p:txBody>
          <a:bodyPr wrap="square" lIns="0" tIns="0" rIns="0" bIns="0" rtlCol="0" anchor="t">
            <a:spAutoFit/>
          </a:bodyPr>
          <a:lstStyle/>
          <a:p>
            <a:pPr>
              <a:spcAft>
                <a:spcPts val="1000"/>
              </a:spcAft>
            </a:pPr>
            <a:r>
              <a:rPr lang="en-AU"/>
              <a:t>Two tuition protection Funds for domestic schemes:</a:t>
            </a:r>
          </a:p>
          <a:p>
            <a:pPr marL="285750" indent="-285750">
              <a:spcAft>
                <a:spcPts val="1000"/>
              </a:spcAft>
              <a:buFont typeface="Arial" panose="020B0604020202020204" pitchFamily="34" charset="0"/>
              <a:buChar char="•"/>
            </a:pPr>
            <a:r>
              <a:rPr lang="en-AU"/>
              <a:t>VSL Tuition Protection Fund</a:t>
            </a:r>
          </a:p>
          <a:p>
            <a:pPr marL="285750" indent="-285750">
              <a:spcAft>
                <a:spcPts val="1500"/>
              </a:spcAft>
              <a:buFont typeface="Arial" panose="020B0604020202020204" pitchFamily="34" charset="0"/>
              <a:buChar char="•"/>
            </a:pPr>
            <a:r>
              <a:rPr lang="en-AU"/>
              <a:t>Higher Education Tuition Protection Fund</a:t>
            </a:r>
          </a:p>
          <a:p>
            <a:pPr>
              <a:spcAft>
                <a:spcPts val="1500"/>
              </a:spcAft>
            </a:pPr>
            <a:r>
              <a:rPr lang="en-AU"/>
              <a:t>AGA recommends target Fund balances to ensure sufficient funds are available for a large provider closure or multiple provider closures</a:t>
            </a:r>
          </a:p>
        </p:txBody>
      </p:sp>
      <p:graphicFrame>
        <p:nvGraphicFramePr>
          <p:cNvPr id="13" name="Table 13">
            <a:extLst>
              <a:ext uri="{FF2B5EF4-FFF2-40B4-BE49-F238E27FC236}">
                <a16:creationId xmlns:a16="http://schemas.microsoft.com/office/drawing/2014/main" id="{227381D3-301F-7C28-E415-D7E3A0754080}"/>
              </a:ext>
            </a:extLst>
          </p:cNvPr>
          <p:cNvGraphicFramePr>
            <a:graphicFrameLocks noGrp="1"/>
          </p:cNvGraphicFramePr>
          <p:nvPr>
            <p:extLst>
              <p:ext uri="{D42A27DB-BD31-4B8C-83A1-F6EECF244321}">
                <p14:modId xmlns:p14="http://schemas.microsoft.com/office/powerpoint/2010/main" val="1664583969"/>
              </p:ext>
            </p:extLst>
          </p:nvPr>
        </p:nvGraphicFramePr>
        <p:xfrm>
          <a:off x="539552" y="3041501"/>
          <a:ext cx="8064895" cy="1554240"/>
        </p:xfrm>
        <a:graphic>
          <a:graphicData uri="http://schemas.openxmlformats.org/drawingml/2006/table">
            <a:tbl>
              <a:tblPr firstRow="1" bandRow="1">
                <a:tableStyleId>{5C22544A-7EE6-4342-B048-85BDC9FD1C3A}</a:tableStyleId>
              </a:tblPr>
              <a:tblGrid>
                <a:gridCol w="2162827">
                  <a:extLst>
                    <a:ext uri="{9D8B030D-6E8A-4147-A177-3AD203B41FA5}">
                      <a16:colId xmlns:a16="http://schemas.microsoft.com/office/drawing/2014/main" val="4213973442"/>
                    </a:ext>
                  </a:extLst>
                </a:gridCol>
                <a:gridCol w="1635941">
                  <a:extLst>
                    <a:ext uri="{9D8B030D-6E8A-4147-A177-3AD203B41FA5}">
                      <a16:colId xmlns:a16="http://schemas.microsoft.com/office/drawing/2014/main" val="2368098683"/>
                    </a:ext>
                  </a:extLst>
                </a:gridCol>
                <a:gridCol w="1747520">
                  <a:extLst>
                    <a:ext uri="{9D8B030D-6E8A-4147-A177-3AD203B41FA5}">
                      <a16:colId xmlns:a16="http://schemas.microsoft.com/office/drawing/2014/main" val="2921420047"/>
                    </a:ext>
                  </a:extLst>
                </a:gridCol>
                <a:gridCol w="2518607">
                  <a:extLst>
                    <a:ext uri="{9D8B030D-6E8A-4147-A177-3AD203B41FA5}">
                      <a16:colId xmlns:a16="http://schemas.microsoft.com/office/drawing/2014/main" val="1406589210"/>
                    </a:ext>
                  </a:extLst>
                </a:gridCol>
              </a:tblGrid>
              <a:tr h="396000">
                <a:tc>
                  <a:txBody>
                    <a:bodyPr/>
                    <a:lstStyle/>
                    <a:p>
                      <a:r>
                        <a:rPr lang="en-AU" sz="1700"/>
                        <a:t>Fund</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r>
                        <a:rPr lang="en-AU" sz="1700"/>
                        <a:t>Target range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r>
                        <a:rPr lang="en-AU" sz="1700"/>
                        <a:t>Balance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r>
                        <a:rPr lang="en-AU" sz="1700"/>
                        <a:t>Seed funding to be repaid</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2340090762"/>
                  </a:ext>
                </a:extLst>
              </a:tr>
              <a:tr h="370840">
                <a:tc>
                  <a:txBody>
                    <a:bodyPr/>
                    <a:lstStyle/>
                    <a:p>
                      <a:r>
                        <a:rPr lang="en-AU" sz="1650"/>
                        <a:t>VSL Fund</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913554" rtl="0" eaLnBrk="1" fontAlgn="auto" latinLnBrk="0" hangingPunct="1">
                        <a:lnSpc>
                          <a:spcPct val="100000"/>
                        </a:lnSpc>
                        <a:spcBef>
                          <a:spcPts val="0"/>
                        </a:spcBef>
                        <a:spcAft>
                          <a:spcPts val="0"/>
                        </a:spcAft>
                        <a:buClrTx/>
                        <a:buSzTx/>
                        <a:buFontTx/>
                        <a:buNone/>
                        <a:tabLst/>
                        <a:defRPr/>
                      </a:pPr>
                      <a:r>
                        <a:rPr lang="en-AU" sz="1650" b="0"/>
                        <a:t>$6.75-9.5 million</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r>
                        <a:rPr lang="en-AU" sz="1650"/>
                        <a:t>$10.85 million</a:t>
                      </a:r>
                    </a:p>
                    <a:p>
                      <a:r>
                        <a:rPr lang="en-AU" sz="1550"/>
                        <a:t>(as at 31 Dec 2023)</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r>
                        <a:rPr lang="en-AU" sz="1650"/>
                        <a:t>$7.73 million </a:t>
                      </a:r>
                      <a:br>
                        <a:rPr lang="en-AU" sz="1650"/>
                      </a:br>
                      <a:r>
                        <a:rPr lang="en-AU" sz="1550"/>
                        <a:t>(as at 31 Dec 2023)</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70738879"/>
                  </a:ext>
                </a:extLst>
              </a:tr>
              <a:tr h="370840">
                <a:tc>
                  <a:txBody>
                    <a:bodyPr/>
                    <a:lstStyle/>
                    <a:p>
                      <a:r>
                        <a:rPr lang="en-AU" sz="1650"/>
                        <a:t>Higher Education Fund</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r>
                        <a:rPr lang="en-AU" sz="1650" b="0"/>
                        <a:t>$21-25 million</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r>
                        <a:rPr lang="en-AU" sz="1650"/>
                        <a:t>$14.04 million</a:t>
                      </a:r>
                    </a:p>
                    <a:p>
                      <a:r>
                        <a:rPr lang="en-AU" sz="1550"/>
                        <a:t>(as at 31 Dec 2023)</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r>
                        <a:rPr lang="en-AU" sz="1650" dirty="0"/>
                        <a:t>$8.62 million </a:t>
                      </a:r>
                      <a:br>
                        <a:rPr lang="en-AU" sz="1650" dirty="0"/>
                      </a:br>
                      <a:r>
                        <a:rPr lang="en-AU" sz="1550" dirty="0"/>
                        <a:t>(as at 31 Dec 2023)</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026929858"/>
                  </a:ext>
                </a:extLst>
              </a:tr>
            </a:tbl>
          </a:graphicData>
        </a:graphic>
      </p:graphicFrame>
      <p:grpSp>
        <p:nvGrpSpPr>
          <p:cNvPr id="9" name="Group 8">
            <a:extLst>
              <a:ext uri="{FF2B5EF4-FFF2-40B4-BE49-F238E27FC236}">
                <a16:creationId xmlns:a16="http://schemas.microsoft.com/office/drawing/2014/main" id="{7EF1E1EC-BB58-D723-EAE5-1A5090A70E20}"/>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10" name="Rectangle 8">
              <a:extLst>
                <a:ext uri="{FF2B5EF4-FFF2-40B4-BE49-F238E27FC236}">
                  <a16:creationId xmlns:a16="http://schemas.microsoft.com/office/drawing/2014/main" id="{DC168BE5-B5EB-A967-DEA8-FE69FC4BFEA0}"/>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14" name="Group 13">
              <a:extLst>
                <a:ext uri="{FF2B5EF4-FFF2-40B4-BE49-F238E27FC236}">
                  <a16:creationId xmlns:a16="http://schemas.microsoft.com/office/drawing/2014/main" id="{FB645F67-5563-29E1-5BF6-C434CA29DDB5}"/>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5" name="Oval 14">
                <a:extLst>
                  <a:ext uri="{FF2B5EF4-FFF2-40B4-BE49-F238E27FC236}">
                    <a16:creationId xmlns:a16="http://schemas.microsoft.com/office/drawing/2014/main" id="{4369CE75-1743-D5F0-04D0-BBD8705CDD9C}"/>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5">
                <a:extLst>
                  <a:ext uri="{FF2B5EF4-FFF2-40B4-BE49-F238E27FC236}">
                    <a16:creationId xmlns:a16="http://schemas.microsoft.com/office/drawing/2014/main" id="{DCE78708-9672-4AE9-06D1-0CA12DCAF39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114159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PS">
      <a:dk1>
        <a:sysClr val="windowText" lastClr="000000"/>
      </a:dk1>
      <a:lt1>
        <a:srgbClr val="FFFFFF"/>
      </a:lt1>
      <a:dk2>
        <a:srgbClr val="E8F3F4"/>
      </a:dk2>
      <a:lt2>
        <a:srgbClr val="FBFBFB"/>
      </a:lt2>
      <a:accent1>
        <a:srgbClr val="4897A2"/>
      </a:accent1>
      <a:accent2>
        <a:srgbClr val="F15A29"/>
      </a:accent2>
      <a:accent3>
        <a:srgbClr val="D6165F"/>
      </a:accent3>
      <a:accent4>
        <a:srgbClr val="F0B50E"/>
      </a:accent4>
      <a:accent5>
        <a:srgbClr val="4DB3E6"/>
      </a:accent5>
      <a:accent6>
        <a:srgbClr val="8AB679"/>
      </a:accent6>
      <a:hlink>
        <a:srgbClr val="357179"/>
      </a:hlink>
      <a:folHlink>
        <a:srgbClr val="0AA6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ocationandLinks xmlns="21934866-407e-4eb7-84a5-689e8997aac6" xsi:nil="true"/>
    <SharedWithUsers xmlns="1d95c80d-1bfc-4284-8ead-90dee9a0b47f">
      <UserInfo>
        <DisplayName>LAMBERT,Mirah</DisplayName>
        <AccountId>36</AccountId>
        <AccountType/>
      </UserInfo>
      <UserInfo>
        <DisplayName>AMBROSINO,Brianna</DisplayName>
        <AccountId>77</AccountId>
        <AccountType/>
      </UserInfo>
      <UserInfo>
        <DisplayName>BURT,Tegan</DisplayName>
        <AccountId>37</AccountId>
        <AccountType/>
      </UserInfo>
      <UserInfo>
        <DisplayName>HATTON,Melinda</DisplayName>
        <AccountId>35</AccountId>
        <AccountType/>
      </UserInfo>
    </SharedWithUsers>
    <lcf76f155ced4ddcb4097134ff3c332f xmlns="21934866-407e-4eb7-84a5-689e8997aac6">
      <Terms xmlns="http://schemas.microsoft.com/office/infopath/2007/PartnerControls"/>
    </lcf76f155ced4ddcb4097134ff3c332f>
    <TaxCatchAll xmlns="1d95c80d-1bfc-4284-8ead-90dee9a0b47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A9CCE9CD21384385A19063B05DA87A" ma:contentTypeVersion="19" ma:contentTypeDescription="Create a new document." ma:contentTypeScope="" ma:versionID="b46c3cfa9faa6afa6cc8f9eb3b9c91a8">
  <xsd:schema xmlns:xsd="http://www.w3.org/2001/XMLSchema" xmlns:xs="http://www.w3.org/2001/XMLSchema" xmlns:p="http://schemas.microsoft.com/office/2006/metadata/properties" xmlns:ns2="21934866-407e-4eb7-84a5-689e8997aac6" xmlns:ns3="1d95c80d-1bfc-4284-8ead-90dee9a0b47f" targetNamespace="http://schemas.microsoft.com/office/2006/metadata/properties" ma:root="true" ma:fieldsID="b414aea921dd9c02dfb223c7f4a66303" ns2:_="" ns3:_="">
    <xsd:import namespace="21934866-407e-4eb7-84a5-689e8997aac6"/>
    <xsd:import namespace="1d95c80d-1bfc-4284-8ead-90dee9a0b47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ObjectDetectorVersions" minOccurs="0"/>
                <xsd:element ref="ns2:MediaLengthInSeconds" minOccurs="0"/>
                <xsd:element ref="ns2:LocationandLink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34866-407e-4eb7-84a5-689e8997aa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147e460-a74b-4414-8224-31362e5846fd"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ocationandLinks" ma:index="24" nillable="true" ma:displayName="Location and Links" ma:description="Links are active in the O drive.  refer to document footer for location" ma:format="Dropdown" ma:internalName="LocationandLinks">
      <xsd:simpleType>
        <xsd:restriction base="dms:Note">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95c80d-1bfc-4284-8ead-90dee9a0b47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dba6b6b-400e-42bf-b117-98da113f945d}" ma:internalName="TaxCatchAll" ma:showField="CatchAllData" ma:web="1d95c80d-1bfc-4284-8ead-90dee9a0b4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10EA79-B55D-4C4D-8FEB-3ED8D9603DBC}">
  <ds:schemaRefs>
    <ds:schemaRef ds:uri="http://schemas.microsoft.com/sharepoint/v3/contenttype/forms"/>
  </ds:schemaRefs>
</ds:datastoreItem>
</file>

<file path=customXml/itemProps2.xml><?xml version="1.0" encoding="utf-8"?>
<ds:datastoreItem xmlns:ds="http://schemas.openxmlformats.org/officeDocument/2006/customXml" ds:itemID="{1591A15C-FDEF-4B01-AD32-F12BBF818F87}">
  <ds:schemaRefs>
    <ds:schemaRef ds:uri="http://schemas.microsoft.com/office/infopath/2007/PartnerControls"/>
    <ds:schemaRef ds:uri="21934866-407e-4eb7-84a5-689e8997aac6"/>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purl.org/dc/terms/"/>
    <ds:schemaRef ds:uri="http://www.w3.org/XML/1998/namespace"/>
    <ds:schemaRef ds:uri="1d95c80d-1bfc-4284-8ead-90dee9a0b47f"/>
    <ds:schemaRef ds:uri="http://purl.org/dc/dcmitype/"/>
  </ds:schemaRefs>
</ds:datastoreItem>
</file>

<file path=customXml/itemProps3.xml><?xml version="1.0" encoding="utf-8"?>
<ds:datastoreItem xmlns:ds="http://schemas.openxmlformats.org/officeDocument/2006/customXml" ds:itemID="{F4B67D28-55B0-4FDD-A356-816156EFE2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934866-407e-4eb7-84a5-689e8997aac6"/>
    <ds:schemaRef ds:uri="1d95c80d-1bfc-4284-8ead-90dee9a0b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6402</Words>
  <Application>Microsoft Office PowerPoint</Application>
  <PresentationFormat>Custom</PresentationFormat>
  <Paragraphs>686</Paragraphs>
  <Slides>34</Slides>
  <Notes>34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34</vt:i4>
      </vt:variant>
    </vt:vector>
  </HeadingPairs>
  <TitlesOfParts>
    <vt:vector size="43" baseType="lpstr">
      <vt:lpstr>宋体</vt:lpstr>
      <vt:lpstr>Arial</vt:lpstr>
      <vt:lpstr>Arial</vt:lpstr>
      <vt:lpstr>Calibri</vt:lpstr>
      <vt:lpstr>Cambria Math</vt:lpstr>
      <vt:lpstr>Symbol</vt:lpstr>
      <vt:lpstr>Office Theme</vt:lpstr>
      <vt:lpstr>1_Office Theme</vt:lpstr>
      <vt:lpstr>5_Office Theme</vt:lpstr>
      <vt:lpstr>2024 VSL, HELP and Up-front Payments Tuition Protection Levies</vt:lpstr>
      <vt:lpstr>Outline</vt:lpstr>
      <vt:lpstr>Tuition Protection Service (TPS)</vt:lpstr>
      <vt:lpstr>TPS Team</vt:lpstr>
      <vt:lpstr>TPS Advisory Board</vt:lpstr>
      <vt:lpstr>Domestic Tuition Protection Levies</vt:lpstr>
      <vt:lpstr>Domestic Tuition Protection Levy Setting Process</vt:lpstr>
      <vt:lpstr>Domestic Levies – 2023 Collection Overview</vt:lpstr>
      <vt:lpstr>Tuition Protection Funds</vt:lpstr>
      <vt:lpstr>Domestic Tuition Protection Levy Components</vt:lpstr>
      <vt:lpstr>Draft 2024 Domestic Tuition Protection Levy Settings</vt:lpstr>
      <vt:lpstr>Changes for 2024 Domestic Levies</vt:lpstr>
      <vt:lpstr>Risk Rated Premium Component: Risk Factors</vt:lpstr>
      <vt:lpstr>Financial Strength</vt:lpstr>
      <vt:lpstr>Financial Strength</vt:lpstr>
      <vt:lpstr>Financial Strength: Removal of net profit ratio</vt:lpstr>
      <vt:lpstr>Unit Completion Rate</vt:lpstr>
      <vt:lpstr>Unit Completion Rate</vt:lpstr>
      <vt:lpstr>Non-Compliance History and Registration Renewal</vt:lpstr>
      <vt:lpstr>Non-Compliance History and Registration Renewal</vt:lpstr>
      <vt:lpstr>Risk Rated Premium Component</vt:lpstr>
      <vt:lpstr>Risk Rated Premium Component: VSL Example</vt:lpstr>
      <vt:lpstr>Risk Rated Premium Component: HELP Example</vt:lpstr>
      <vt:lpstr>Risk Rated Premium Component: Up-front Example</vt:lpstr>
      <vt:lpstr>Summary of 2024 Domestic Sector Consultation</vt:lpstr>
      <vt:lpstr>2024 Domestic Sector Consultation</vt:lpstr>
      <vt:lpstr>Consultation Session Attendance</vt:lpstr>
      <vt:lpstr>Summary of Sector Consultation Feedback</vt:lpstr>
      <vt:lpstr>Summary of Sector Consultation Feedback</vt:lpstr>
      <vt:lpstr>Unit Completion Rate</vt:lpstr>
      <vt:lpstr>2024 Domestic Levies Timeline and Takeaways</vt:lpstr>
      <vt:lpstr>2024 Domestic Tuition Protection Levies Timeline</vt:lpstr>
      <vt:lpstr>Key messages</vt:lpstr>
      <vt:lpstr>www.tps.gov.au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Domestic Tuition Protection Levies Consultation Feedback Webinar Slides</dc:title>
  <dc:creator/>
  <cp:lastModifiedBy/>
  <cp:revision>1</cp:revision>
  <dcterms:created xsi:type="dcterms:W3CDTF">2024-06-05T01:45:11Z</dcterms:created>
  <dcterms:modified xsi:type="dcterms:W3CDTF">2024-06-05T01:48:29Z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d889eb-932f-4752-8739-64d25806ef64_Enabled">
    <vt:lpwstr>true</vt:lpwstr>
  </property>
  <property fmtid="{D5CDD505-2E9C-101B-9397-08002B2CF9AE}" pid="3" name="MSIP_Label_79d889eb-932f-4752-8739-64d25806ef64_SetDate">
    <vt:lpwstr>2024-06-05T01:45:27Z</vt:lpwstr>
  </property>
  <property fmtid="{D5CDD505-2E9C-101B-9397-08002B2CF9AE}" pid="4" name="MSIP_Label_79d889eb-932f-4752-8739-64d25806ef64_Method">
    <vt:lpwstr>Privileged</vt:lpwstr>
  </property>
  <property fmtid="{D5CDD505-2E9C-101B-9397-08002B2CF9AE}" pid="5" name="MSIP_Label_79d889eb-932f-4752-8739-64d25806ef64_Name">
    <vt:lpwstr>79d889eb-932f-4752-8739-64d25806ef64</vt:lpwstr>
  </property>
  <property fmtid="{D5CDD505-2E9C-101B-9397-08002B2CF9AE}" pid="6" name="MSIP_Label_79d889eb-932f-4752-8739-64d25806ef64_SiteId">
    <vt:lpwstr>dd0cfd15-4558-4b12-8bad-ea26984fc417</vt:lpwstr>
  </property>
  <property fmtid="{D5CDD505-2E9C-101B-9397-08002B2CF9AE}" pid="7" name="MSIP_Label_79d889eb-932f-4752-8739-64d25806ef64_ActionId">
    <vt:lpwstr>e94962eb-b493-4d0a-86ac-d67a7a1c378a</vt:lpwstr>
  </property>
  <property fmtid="{D5CDD505-2E9C-101B-9397-08002B2CF9AE}" pid="8" name="MSIP_Label_79d889eb-932f-4752-8739-64d25806ef64_ContentBits">
    <vt:lpwstr>0</vt:lpwstr>
  </property>
  <property fmtid="{D5CDD505-2E9C-101B-9397-08002B2CF9AE}" pid="9" name="Order">
    <vt:r8>67200</vt:r8>
  </property>
  <property fmtid="{D5CDD505-2E9C-101B-9397-08002B2CF9AE}" pid="10" name="xd_ProgID">
    <vt:lpwstr/>
  </property>
  <property fmtid="{D5CDD505-2E9C-101B-9397-08002B2CF9AE}" pid="11" name="MediaServiceImageTags">
    <vt:lpwstr/>
  </property>
  <property fmtid="{D5CDD505-2E9C-101B-9397-08002B2CF9AE}" pid="12" name="ContentTypeId">
    <vt:lpwstr>0x010100D0A9CCE9CD21384385A19063B05DA87A</vt:lpwstr>
  </property>
  <property fmtid="{D5CDD505-2E9C-101B-9397-08002B2CF9AE}" pid="13" name="TemplateUrl">
    <vt:lpwstr/>
  </property>
  <property fmtid="{D5CDD505-2E9C-101B-9397-08002B2CF9AE}" pid="14" name="xd_Signature">
    <vt:bool>false</vt:bool>
  </property>
  <property fmtid="{D5CDD505-2E9C-101B-9397-08002B2CF9AE}" pid="15" name="Department Stream">
    <vt:lpwstr>Education</vt:lpwstr>
  </property>
</Properties>
</file>