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74" r:id="rId6"/>
  </p:sldMasterIdLst>
  <p:notesMasterIdLst>
    <p:notesMasterId r:id="rId48"/>
  </p:notesMasterIdLst>
  <p:sldIdLst>
    <p:sldId id="977" r:id="rId7"/>
    <p:sldId id="553" r:id="rId8"/>
    <p:sldId id="971" r:id="rId9"/>
    <p:sldId id="945" r:id="rId10"/>
    <p:sldId id="972" r:id="rId11"/>
    <p:sldId id="964" r:id="rId12"/>
    <p:sldId id="995" r:id="rId13"/>
    <p:sldId id="319" r:id="rId14"/>
    <p:sldId id="947" r:id="rId15"/>
    <p:sldId id="960" r:id="rId16"/>
    <p:sldId id="994" r:id="rId17"/>
    <p:sldId id="978" r:id="rId18"/>
    <p:sldId id="938" r:id="rId19"/>
    <p:sldId id="567" r:id="rId20"/>
    <p:sldId id="942" r:id="rId21"/>
    <p:sldId id="963" r:id="rId22"/>
    <p:sldId id="983" r:id="rId23"/>
    <p:sldId id="956" r:id="rId24"/>
    <p:sldId id="973" r:id="rId25"/>
    <p:sldId id="306" r:id="rId26"/>
    <p:sldId id="980" r:id="rId27"/>
    <p:sldId id="970" r:id="rId28"/>
    <p:sldId id="997" r:id="rId29"/>
    <p:sldId id="998" r:id="rId30"/>
    <p:sldId id="957" r:id="rId31"/>
    <p:sldId id="984" r:id="rId32"/>
    <p:sldId id="959" r:id="rId33"/>
    <p:sldId id="986" r:id="rId34"/>
    <p:sldId id="955" r:id="rId35"/>
    <p:sldId id="987" r:id="rId36"/>
    <p:sldId id="969" r:id="rId37"/>
    <p:sldId id="1003" r:id="rId38"/>
    <p:sldId id="1004" r:id="rId39"/>
    <p:sldId id="1001" r:id="rId40"/>
    <p:sldId id="988" r:id="rId41"/>
    <p:sldId id="974" r:id="rId42"/>
    <p:sldId id="979" r:id="rId43"/>
    <p:sldId id="1002" r:id="rId44"/>
    <p:sldId id="966" r:id="rId45"/>
    <p:sldId id="967" r:id="rId46"/>
    <p:sldId id="976" r:id="rId47"/>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8C0A"/>
    <a:srgbClr val="E5AC0D"/>
    <a:srgbClr val="464547"/>
    <a:srgbClr val="BE8F0A"/>
    <a:srgbClr val="C1910B"/>
    <a:srgbClr val="C7960B"/>
    <a:srgbClr val="08864A"/>
    <a:srgbClr val="099B55"/>
    <a:srgbClr val="0AA65C"/>
    <a:srgbClr val="CB99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C6F5D-4B6C-4141-883C-51C03203BEEB}" v="73" dt="2024-03-22T03:48:12.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92157" autoAdjust="0"/>
  </p:normalViewPr>
  <p:slideViewPr>
    <p:cSldViewPr snapToGrid="0">
      <p:cViewPr>
        <p:scale>
          <a:sx n="96" d="100"/>
          <a:sy n="96" d="100"/>
        </p:scale>
        <p:origin x="48" y="-284"/>
      </p:cViewPr>
      <p:guideLst>
        <p:guide orient="horz" pos="1622"/>
        <p:guide pos="2880"/>
      </p:guideLst>
    </p:cSldViewPr>
  </p:slideViewPr>
  <p:outlineViewPr>
    <p:cViewPr>
      <p:scale>
        <a:sx n="33" d="100"/>
        <a:sy n="33" d="100"/>
      </p:scale>
      <p:origin x="0" y="-1046"/>
    </p:cViewPr>
  </p:outlin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5878F842-560F-42A5-A306-F766D7D6B80D}" type="datetimeFigureOut">
              <a:rPr lang="en-AU" smtClean="0"/>
              <a:t>25/03/2024</a:t>
            </a:fld>
            <a:endParaRPr lang="en-AU"/>
          </a:p>
        </p:txBody>
      </p:sp>
      <p:sp>
        <p:nvSpPr>
          <p:cNvPr id="4" name="Slide Image Placeholder 3"/>
          <p:cNvSpPr>
            <a:spLocks noGrp="1" noRot="1" noChangeAspect="1"/>
          </p:cNvSpPr>
          <p:nvPr>
            <p:ph type="sldImg" idx="2"/>
          </p:nvPr>
        </p:nvSpPr>
        <p:spPr>
          <a:xfrm>
            <a:off x="427038" y="1243013"/>
            <a:ext cx="5943600" cy="334645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00"/>
              </a:spcAft>
            </a:pPr>
            <a:r>
              <a:rPr lang="en-AU" sz="1200" b="1" dirty="0">
                <a:solidFill>
                  <a:schemeClr val="tx1"/>
                </a:solidFill>
                <a:latin typeface="+mn-lt"/>
                <a:cs typeface="Calibri"/>
              </a:rPr>
              <a:t>Acknowledgement of Country</a:t>
            </a:r>
          </a:p>
          <a:p>
            <a:pPr>
              <a:lnSpc>
                <a:spcPct val="100000"/>
              </a:lnSpc>
              <a:spcAft>
                <a:spcPts val="100"/>
              </a:spcAft>
            </a:pPr>
            <a:r>
              <a:rPr lang="en-AU" sz="1200" b="0" i="0" dirty="0">
                <a:solidFill>
                  <a:schemeClr val="tx1"/>
                </a:solidFill>
                <a:effectLst/>
                <a:latin typeface="+mn-lt"/>
              </a:rPr>
              <a:t>'I begin by acknowledging the Traditional Custodians of the land on which we meet today and pay my respects to their Elders past and present. I extend that respect to Aboriginal and Torres Strait Islander peoples here today.’</a:t>
            </a:r>
            <a:endParaRPr lang="en-AU" sz="1200" b="1" dirty="0">
              <a:solidFill>
                <a:schemeClr val="tx1"/>
              </a:solidFill>
              <a:latin typeface="+mn-lt"/>
              <a:cs typeface="Calibri"/>
            </a:endParaRPr>
          </a:p>
          <a:p>
            <a:pPr lvl="1">
              <a:lnSpc>
                <a:spcPct val="100000"/>
              </a:lnSpc>
              <a:spcBef>
                <a:spcPts val="0"/>
              </a:spcBef>
              <a:spcAft>
                <a:spcPts val="100"/>
              </a:spcAft>
            </a:pPr>
            <a:r>
              <a:rPr lang="en-US" sz="1200" b="1" dirty="0">
                <a:solidFill>
                  <a:schemeClr val="tx1"/>
                </a:solidFill>
                <a:latin typeface="+mn-lt"/>
              </a:rPr>
              <a:t>Canberra</a:t>
            </a:r>
            <a:r>
              <a:rPr lang="en-US" sz="1200" dirty="0">
                <a:solidFill>
                  <a:schemeClr val="tx1"/>
                </a:solidFill>
                <a:latin typeface="+mn-lt"/>
              </a:rPr>
              <a:t>: lands of the Ngunnawal people</a:t>
            </a:r>
          </a:p>
          <a:p>
            <a:pPr lvl="1">
              <a:lnSpc>
                <a:spcPct val="100000"/>
              </a:lnSpc>
              <a:spcBef>
                <a:spcPts val="0"/>
              </a:spcBef>
              <a:spcAft>
                <a:spcPts val="100"/>
              </a:spcAft>
            </a:pPr>
            <a:r>
              <a:rPr lang="en-US" sz="1200" b="1" dirty="0">
                <a:solidFill>
                  <a:schemeClr val="tx1"/>
                </a:solidFill>
                <a:latin typeface="+mn-lt"/>
              </a:rPr>
              <a:t>Sydney</a:t>
            </a:r>
            <a:r>
              <a:rPr lang="en-US" sz="1200" dirty="0">
                <a:solidFill>
                  <a:schemeClr val="tx1"/>
                </a:solidFill>
                <a:latin typeface="+mn-lt"/>
              </a:rPr>
              <a:t>: lands of the Gadigal people of the Eora nation</a:t>
            </a:r>
          </a:p>
          <a:p>
            <a:pPr lvl="1">
              <a:lnSpc>
                <a:spcPct val="100000"/>
              </a:lnSpc>
              <a:spcBef>
                <a:spcPts val="0"/>
              </a:spcBef>
              <a:spcAft>
                <a:spcPts val="100"/>
              </a:spcAft>
            </a:pPr>
            <a:r>
              <a:rPr lang="en-US" sz="1200" b="1" dirty="0">
                <a:solidFill>
                  <a:schemeClr val="tx1"/>
                </a:solidFill>
                <a:latin typeface="+mn-lt"/>
              </a:rPr>
              <a:t>Melbourne</a:t>
            </a:r>
            <a:r>
              <a:rPr lang="en-US" sz="1200" dirty="0">
                <a:solidFill>
                  <a:schemeClr val="tx1"/>
                </a:solidFill>
                <a:latin typeface="+mn-lt"/>
              </a:rPr>
              <a:t>: lands of the </a:t>
            </a:r>
            <a:r>
              <a:rPr lang="en-US" sz="1200" dirty="0" err="1">
                <a:solidFill>
                  <a:schemeClr val="tx1"/>
                </a:solidFill>
                <a:latin typeface="+mn-lt"/>
              </a:rPr>
              <a:t>Wurundjeri</a:t>
            </a:r>
            <a:r>
              <a:rPr lang="en-US" sz="1200" dirty="0">
                <a:solidFill>
                  <a:schemeClr val="tx1"/>
                </a:solidFill>
                <a:latin typeface="+mn-lt"/>
              </a:rPr>
              <a:t> (</a:t>
            </a:r>
            <a:r>
              <a:rPr lang="en-US" sz="1200" i="1" dirty="0" err="1">
                <a:solidFill>
                  <a:schemeClr val="tx1"/>
                </a:solidFill>
                <a:latin typeface="+mn-lt"/>
              </a:rPr>
              <a:t>wuh</a:t>
            </a:r>
            <a:r>
              <a:rPr lang="en-US" sz="1200" i="1" dirty="0">
                <a:solidFill>
                  <a:schemeClr val="tx1"/>
                </a:solidFill>
                <a:latin typeface="+mn-lt"/>
              </a:rPr>
              <a:t>-run-</a:t>
            </a:r>
            <a:r>
              <a:rPr lang="en-US" sz="1200" i="1" dirty="0" err="1">
                <a:solidFill>
                  <a:schemeClr val="tx1"/>
                </a:solidFill>
                <a:latin typeface="+mn-lt"/>
              </a:rPr>
              <a:t>jeh</a:t>
            </a:r>
            <a:r>
              <a:rPr lang="en-US" sz="1200" i="1" dirty="0">
                <a:solidFill>
                  <a:schemeClr val="tx1"/>
                </a:solidFill>
                <a:latin typeface="+mn-lt"/>
              </a:rPr>
              <a:t>-</a:t>
            </a:r>
            <a:r>
              <a:rPr lang="en-US" sz="1200" i="1" dirty="0" err="1">
                <a:solidFill>
                  <a:schemeClr val="tx1"/>
                </a:solidFill>
                <a:latin typeface="+mn-lt"/>
              </a:rPr>
              <a:t>ree</a:t>
            </a:r>
            <a:r>
              <a:rPr lang="en-US" sz="1200" dirty="0">
                <a:solidFill>
                  <a:schemeClr val="tx1"/>
                </a:solidFill>
                <a:latin typeface="+mn-lt"/>
              </a:rPr>
              <a:t>) people of the Kulin (</a:t>
            </a:r>
            <a:r>
              <a:rPr lang="en-US" sz="1200" i="1" dirty="0" err="1">
                <a:solidFill>
                  <a:schemeClr val="tx1"/>
                </a:solidFill>
                <a:latin typeface="+mn-lt"/>
              </a:rPr>
              <a:t>Kooh-lin</a:t>
            </a:r>
            <a:r>
              <a:rPr lang="en-US" sz="1200" dirty="0">
                <a:solidFill>
                  <a:schemeClr val="tx1"/>
                </a:solidFill>
                <a:latin typeface="+mn-lt"/>
              </a:rPr>
              <a:t>) nation</a:t>
            </a:r>
          </a:p>
          <a:p>
            <a:pPr lvl="1">
              <a:lnSpc>
                <a:spcPct val="100000"/>
              </a:lnSpc>
              <a:spcBef>
                <a:spcPts val="0"/>
              </a:spcBef>
              <a:spcAft>
                <a:spcPts val="100"/>
              </a:spcAft>
            </a:pPr>
            <a:r>
              <a:rPr lang="en-US" sz="1200" b="1" dirty="0">
                <a:solidFill>
                  <a:schemeClr val="tx1"/>
                </a:solidFill>
                <a:latin typeface="+mn-lt"/>
              </a:rPr>
              <a:t>Brisbane</a:t>
            </a:r>
            <a:r>
              <a:rPr lang="en-US" sz="1200" dirty="0">
                <a:solidFill>
                  <a:schemeClr val="tx1"/>
                </a:solidFill>
                <a:latin typeface="+mn-lt"/>
              </a:rPr>
              <a:t>: lands of the </a:t>
            </a:r>
            <a:r>
              <a:rPr lang="en-US" sz="1200" dirty="0" err="1">
                <a:solidFill>
                  <a:schemeClr val="tx1"/>
                </a:solidFill>
                <a:latin typeface="+mn-lt"/>
              </a:rPr>
              <a:t>Jagera</a:t>
            </a:r>
            <a:r>
              <a:rPr lang="en-US" sz="1200" dirty="0">
                <a:solidFill>
                  <a:schemeClr val="tx1"/>
                </a:solidFill>
                <a:latin typeface="+mn-lt"/>
              </a:rPr>
              <a:t> (</a:t>
            </a:r>
            <a:r>
              <a:rPr lang="en-US" sz="1200" i="1" dirty="0">
                <a:solidFill>
                  <a:schemeClr val="tx1"/>
                </a:solidFill>
                <a:latin typeface="+mn-lt"/>
              </a:rPr>
              <a:t>Yug-er-rah</a:t>
            </a:r>
            <a:r>
              <a:rPr lang="en-US" sz="1200" dirty="0">
                <a:solidFill>
                  <a:schemeClr val="tx1"/>
                </a:solidFill>
                <a:latin typeface="+mn-lt"/>
              </a:rPr>
              <a:t>) and </a:t>
            </a:r>
            <a:r>
              <a:rPr lang="en-US" sz="1200" dirty="0" err="1">
                <a:solidFill>
                  <a:schemeClr val="tx1"/>
                </a:solidFill>
                <a:latin typeface="+mn-lt"/>
              </a:rPr>
              <a:t>Turrbal</a:t>
            </a:r>
            <a:r>
              <a:rPr lang="en-US" sz="1200" dirty="0">
                <a:solidFill>
                  <a:schemeClr val="tx1"/>
                </a:solidFill>
                <a:latin typeface="+mn-lt"/>
              </a:rPr>
              <a:t> (</a:t>
            </a:r>
            <a:r>
              <a:rPr lang="en-US" sz="1200" i="1" dirty="0">
                <a:solidFill>
                  <a:schemeClr val="tx1"/>
                </a:solidFill>
                <a:latin typeface="+mn-lt"/>
              </a:rPr>
              <a:t>Tur-a-</a:t>
            </a:r>
            <a:r>
              <a:rPr lang="en-US" sz="1200" i="1" dirty="0" err="1">
                <a:solidFill>
                  <a:schemeClr val="tx1"/>
                </a:solidFill>
                <a:latin typeface="+mn-lt"/>
              </a:rPr>
              <a:t>bul</a:t>
            </a:r>
            <a:r>
              <a:rPr lang="en-US" sz="1200" dirty="0">
                <a:solidFill>
                  <a:schemeClr val="tx1"/>
                </a:solidFill>
                <a:latin typeface="+mn-lt"/>
              </a:rPr>
              <a:t>) peoples</a:t>
            </a:r>
          </a:p>
          <a:p>
            <a:pPr marL="457200" marR="0" lvl="1" indent="0" algn="l" defTabSz="914400" rtl="0" eaLnBrk="1" fontAlgn="auto" latinLnBrk="0" hangingPunct="1">
              <a:lnSpc>
                <a:spcPct val="100000"/>
              </a:lnSpc>
              <a:spcBef>
                <a:spcPts val="0"/>
              </a:spcBef>
              <a:spcAft>
                <a:spcPts val="100"/>
              </a:spcAft>
              <a:buClrTx/>
              <a:buSzTx/>
              <a:buFontTx/>
              <a:buNone/>
              <a:tabLst/>
              <a:defRPr/>
            </a:pPr>
            <a:r>
              <a:rPr lang="en-US" sz="1200" b="1" dirty="0">
                <a:solidFill>
                  <a:schemeClr val="tx1"/>
                </a:solidFill>
                <a:latin typeface="+mn-lt"/>
              </a:rPr>
              <a:t>Adelaide</a:t>
            </a:r>
            <a:r>
              <a:rPr lang="en-US" sz="1200" dirty="0">
                <a:solidFill>
                  <a:schemeClr val="tx1"/>
                </a:solidFill>
                <a:latin typeface="+mn-lt"/>
              </a:rPr>
              <a:t>: lands of the Kaurna (</a:t>
            </a:r>
            <a:r>
              <a:rPr lang="en-US" sz="1200" i="1" dirty="0">
                <a:solidFill>
                  <a:schemeClr val="tx1"/>
                </a:solidFill>
                <a:latin typeface="+mn-lt"/>
              </a:rPr>
              <a:t>Gar-nah</a:t>
            </a:r>
            <a:r>
              <a:rPr lang="en-US" sz="1200" dirty="0">
                <a:solidFill>
                  <a:schemeClr val="tx1"/>
                </a:solidFill>
                <a:latin typeface="+mn-lt"/>
              </a:rPr>
              <a:t>) people</a:t>
            </a:r>
          </a:p>
          <a:p>
            <a:pPr marL="457200" marR="0" lvl="1" indent="0" algn="l" defTabSz="914400" rtl="0" eaLnBrk="1" fontAlgn="auto" latinLnBrk="0" hangingPunct="1">
              <a:lnSpc>
                <a:spcPct val="100000"/>
              </a:lnSpc>
              <a:spcBef>
                <a:spcPts val="0"/>
              </a:spcBef>
              <a:spcAft>
                <a:spcPts val="100"/>
              </a:spcAft>
              <a:buClrTx/>
              <a:buSzTx/>
              <a:buFontTx/>
              <a:buNone/>
              <a:tabLst/>
              <a:defRPr/>
            </a:pPr>
            <a:r>
              <a:rPr lang="en-US" sz="1200" b="1" dirty="0">
                <a:solidFill>
                  <a:schemeClr val="tx1"/>
                </a:solidFill>
                <a:latin typeface="+mn-lt"/>
              </a:rPr>
              <a:t>Perth</a:t>
            </a:r>
            <a:r>
              <a:rPr lang="en-US" sz="1200" dirty="0">
                <a:solidFill>
                  <a:schemeClr val="tx1"/>
                </a:solidFill>
                <a:latin typeface="+mn-lt"/>
              </a:rPr>
              <a:t>: lands of the </a:t>
            </a:r>
            <a:r>
              <a:rPr lang="en-US" sz="1200" dirty="0" err="1">
                <a:solidFill>
                  <a:schemeClr val="tx1"/>
                </a:solidFill>
                <a:latin typeface="+mn-lt"/>
              </a:rPr>
              <a:t>Whadjuk</a:t>
            </a:r>
            <a:r>
              <a:rPr lang="en-US" sz="1200" dirty="0">
                <a:solidFill>
                  <a:schemeClr val="tx1"/>
                </a:solidFill>
                <a:latin typeface="+mn-lt"/>
              </a:rPr>
              <a:t> (</a:t>
            </a:r>
            <a:r>
              <a:rPr lang="en-US" sz="1200" i="1" dirty="0" err="1">
                <a:solidFill>
                  <a:schemeClr val="tx1"/>
                </a:solidFill>
                <a:latin typeface="+mn-lt"/>
              </a:rPr>
              <a:t>Wod-juk</a:t>
            </a:r>
            <a:r>
              <a:rPr lang="en-US" sz="1200" dirty="0">
                <a:solidFill>
                  <a:schemeClr val="tx1"/>
                </a:solidFill>
                <a:latin typeface="+mn-lt"/>
              </a:rPr>
              <a:t>) </a:t>
            </a:r>
            <a:r>
              <a:rPr lang="en-US" sz="1200" dirty="0" err="1">
                <a:solidFill>
                  <a:schemeClr val="tx1"/>
                </a:solidFill>
                <a:latin typeface="+mn-lt"/>
              </a:rPr>
              <a:t>Noongar</a:t>
            </a:r>
            <a:r>
              <a:rPr lang="en-US" sz="1200" dirty="0">
                <a:solidFill>
                  <a:schemeClr val="tx1"/>
                </a:solidFill>
                <a:latin typeface="+mn-lt"/>
              </a:rPr>
              <a:t> (</a:t>
            </a:r>
            <a:r>
              <a:rPr lang="en-US" sz="1200" dirty="0" err="1">
                <a:solidFill>
                  <a:schemeClr val="tx1"/>
                </a:solidFill>
                <a:latin typeface="+mn-lt"/>
              </a:rPr>
              <a:t>noong</a:t>
            </a:r>
            <a:r>
              <a:rPr lang="en-US" sz="1200" dirty="0">
                <a:solidFill>
                  <a:schemeClr val="tx1"/>
                </a:solidFill>
                <a:latin typeface="+mn-lt"/>
              </a:rPr>
              <a:t>-uh) people</a:t>
            </a:r>
          </a:p>
          <a:p>
            <a:pPr marL="457200" marR="0" lvl="1" indent="0" algn="l" defTabSz="914400" rtl="0" eaLnBrk="1" fontAlgn="auto" latinLnBrk="0" hangingPunct="1">
              <a:lnSpc>
                <a:spcPct val="100000"/>
              </a:lnSpc>
              <a:spcBef>
                <a:spcPts val="0"/>
              </a:spcBef>
              <a:spcAft>
                <a:spcPts val="100"/>
              </a:spcAft>
              <a:buClrTx/>
              <a:buSzTx/>
              <a:buFontTx/>
              <a:buNone/>
              <a:tabLst/>
              <a:defRPr/>
            </a:pPr>
            <a:r>
              <a:rPr lang="en-US" sz="1200" b="1" dirty="0">
                <a:solidFill>
                  <a:schemeClr val="tx1"/>
                </a:solidFill>
                <a:latin typeface="+mn-lt"/>
              </a:rPr>
              <a:t>Darwin</a:t>
            </a:r>
            <a:r>
              <a:rPr lang="en-US" sz="1200" dirty="0">
                <a:solidFill>
                  <a:schemeClr val="tx1"/>
                </a:solidFill>
                <a:latin typeface="+mn-lt"/>
              </a:rPr>
              <a:t>: lands of the Larrakia (</a:t>
            </a:r>
            <a:r>
              <a:rPr lang="en-US" sz="1200" i="1" dirty="0">
                <a:solidFill>
                  <a:schemeClr val="tx1"/>
                </a:solidFill>
                <a:latin typeface="+mn-lt"/>
              </a:rPr>
              <a:t>La-</a:t>
            </a:r>
            <a:r>
              <a:rPr lang="en-US" sz="1200" i="1" dirty="0" err="1">
                <a:solidFill>
                  <a:schemeClr val="tx1"/>
                </a:solidFill>
                <a:latin typeface="+mn-lt"/>
              </a:rPr>
              <a:t>ruh</a:t>
            </a:r>
            <a:r>
              <a:rPr lang="en-US" sz="1200" i="1" dirty="0">
                <a:solidFill>
                  <a:schemeClr val="tx1"/>
                </a:solidFill>
                <a:latin typeface="+mn-lt"/>
              </a:rPr>
              <a:t>-</a:t>
            </a:r>
            <a:r>
              <a:rPr lang="en-US" sz="1200" i="1" dirty="0" err="1">
                <a:solidFill>
                  <a:schemeClr val="tx1"/>
                </a:solidFill>
                <a:latin typeface="+mn-lt"/>
              </a:rPr>
              <a:t>kee</a:t>
            </a:r>
            <a:r>
              <a:rPr lang="en-US" sz="1200" i="1" dirty="0">
                <a:solidFill>
                  <a:schemeClr val="tx1"/>
                </a:solidFill>
                <a:latin typeface="+mn-lt"/>
              </a:rPr>
              <a:t>-ah</a:t>
            </a:r>
            <a:r>
              <a:rPr lang="en-US" sz="1200" dirty="0">
                <a:solidFill>
                  <a:schemeClr val="tx1"/>
                </a:solidFill>
                <a:latin typeface="+mn-lt"/>
              </a:rPr>
              <a:t>) people</a:t>
            </a:r>
          </a:p>
          <a:p>
            <a:pPr marL="457200" marR="0" lvl="1" indent="0" algn="l" defTabSz="914400" rtl="0" eaLnBrk="1" fontAlgn="auto" latinLnBrk="0" hangingPunct="1">
              <a:lnSpc>
                <a:spcPct val="100000"/>
              </a:lnSpc>
              <a:spcBef>
                <a:spcPts val="0"/>
              </a:spcBef>
              <a:spcAft>
                <a:spcPts val="100"/>
              </a:spcAft>
              <a:buClrTx/>
              <a:buSzTx/>
              <a:buFontTx/>
              <a:buNone/>
              <a:tabLst/>
              <a:defRPr/>
            </a:pPr>
            <a:r>
              <a:rPr lang="en-US" sz="1200" b="1" dirty="0">
                <a:solidFill>
                  <a:schemeClr val="tx1"/>
                </a:solidFill>
                <a:latin typeface="+mn-lt"/>
              </a:rPr>
              <a:t>Hobart</a:t>
            </a:r>
            <a:r>
              <a:rPr lang="en-US" sz="1200" dirty="0">
                <a:solidFill>
                  <a:schemeClr val="tx1"/>
                </a:solidFill>
                <a:latin typeface="+mn-lt"/>
              </a:rPr>
              <a:t>: lands of the </a:t>
            </a:r>
            <a:r>
              <a:rPr lang="en-US" sz="1200" dirty="0" err="1">
                <a:solidFill>
                  <a:schemeClr val="tx1"/>
                </a:solidFill>
                <a:latin typeface="+mn-lt"/>
              </a:rPr>
              <a:t>Muwinina</a:t>
            </a:r>
            <a:r>
              <a:rPr lang="en-US" sz="1200" dirty="0">
                <a:solidFill>
                  <a:schemeClr val="tx1"/>
                </a:solidFill>
                <a:latin typeface="+mn-lt"/>
              </a:rPr>
              <a:t> (Moo-we-</a:t>
            </a:r>
            <a:r>
              <a:rPr lang="en-US" sz="1200" dirty="0" err="1">
                <a:solidFill>
                  <a:schemeClr val="tx1"/>
                </a:solidFill>
                <a:latin typeface="+mn-lt"/>
              </a:rPr>
              <a:t>nin</a:t>
            </a:r>
            <a:r>
              <a:rPr lang="en-US" sz="1200" dirty="0">
                <a:solidFill>
                  <a:schemeClr val="tx1"/>
                </a:solidFill>
                <a:latin typeface="+mn-lt"/>
              </a:rPr>
              <a:t>-ah) people</a:t>
            </a:r>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1976031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spcAft>
                <a:spcPts val="1000"/>
              </a:spcAft>
              <a:buFont typeface="Arial" panose="020B0604020202020204" pitchFamily="34" charset="0"/>
              <a:buChar char="•"/>
            </a:pPr>
            <a:r>
              <a:rPr lang="en-AU" sz="1200" b="0" dirty="0">
                <a:cs typeface="Calibri"/>
              </a:rPr>
              <a:t>Three annual sector-based tuition protection levies collected from domestic education providers</a:t>
            </a:r>
          </a:p>
          <a:p>
            <a:pPr marL="285750" marR="0" lvl="0" indent="-2857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AU" sz="1200" dirty="0">
                <a:cs typeface="Calibri"/>
              </a:rPr>
              <a:t>Domestic levies paid into sector-specific quarantined accounts </a:t>
            </a:r>
            <a:r>
              <a:rPr lang="en-AU" sz="1200" b="1" dirty="0">
                <a:cs typeface="Calibri"/>
              </a:rPr>
              <a:t>managed by the TPS Director</a:t>
            </a:r>
            <a:r>
              <a:rPr lang="en-AU" sz="1200" b="0" dirty="0">
                <a:cs typeface="Calibri"/>
              </a:rPr>
              <a:t>. </a:t>
            </a:r>
            <a:r>
              <a:rPr lang="en-AU" sz="1200" dirty="0">
                <a:solidFill>
                  <a:schemeClr val="tx1"/>
                </a:solidFill>
                <a:latin typeface="+mn-lt"/>
                <a:ea typeface="Calibri" panose="020F0502020204030204" pitchFamily="34" charset="0"/>
              </a:rPr>
              <a:t>This means there will be no cross-subsidisation across the existing tuition protection arrangements for international students, eligible higher education students, or VSL students.</a:t>
            </a:r>
            <a:endParaRPr lang="en-AU" sz="1200" b="1" dirty="0">
              <a:cs typeface="Calibri"/>
            </a:endParaRPr>
          </a:p>
          <a:p>
            <a:pPr marL="741600" lvl="1" indent="-284400">
              <a:spcAft>
                <a:spcPts val="800"/>
              </a:spcAft>
              <a:buFont typeface="+mj-lt"/>
              <a:buAutoNum type="arabicPeriod"/>
            </a:pPr>
            <a:r>
              <a:rPr lang="en-AU" sz="1200" dirty="0">
                <a:cs typeface="Calibri"/>
                <a:sym typeface="Wingdings" panose="05000000000000000000" pitchFamily="2" charset="2"/>
              </a:rPr>
              <a:t>VSL Levy    VSL Tuition Protection Fund</a:t>
            </a:r>
          </a:p>
          <a:p>
            <a:pPr marL="741600" lvl="1" indent="-284400">
              <a:spcAft>
                <a:spcPts val="800"/>
              </a:spcAft>
              <a:buFont typeface="+mj-lt"/>
              <a:buAutoNum type="arabicPeriod"/>
            </a:pPr>
            <a:r>
              <a:rPr lang="en-AU" sz="1200" dirty="0">
                <a:cs typeface="Calibri"/>
                <a:sym typeface="Wingdings" panose="05000000000000000000" pitchFamily="2" charset="2"/>
              </a:rPr>
              <a:t>HELP Levy    Higher Education Tuition Protection Fund</a:t>
            </a:r>
          </a:p>
          <a:p>
            <a:pPr marL="741600" lvl="1" indent="-284400">
              <a:spcAft>
                <a:spcPts val="1000"/>
              </a:spcAft>
              <a:buFont typeface="+mj-lt"/>
              <a:buAutoNum type="arabicPeriod"/>
            </a:pPr>
            <a:r>
              <a:rPr lang="en-AU" sz="1200" dirty="0">
                <a:cs typeface="Calibri"/>
                <a:sym typeface="Wingdings" panose="05000000000000000000" pitchFamily="2" charset="2"/>
              </a:rPr>
              <a:t>Up-front Payments Levy   Higher Education Tuition Protection Fund</a:t>
            </a:r>
            <a:endParaRPr lang="en-AU" sz="1200" dirty="0">
              <a:cs typeface="Calibri"/>
            </a:endParaRPr>
          </a:p>
          <a:p>
            <a:pPr marL="285750" indent="-285750">
              <a:spcAft>
                <a:spcPts val="1000"/>
              </a:spcAft>
              <a:buFont typeface="Arial" panose="020B0604020202020204" pitchFamily="34" charset="0"/>
              <a:buChar char="•"/>
            </a:pPr>
            <a:r>
              <a:rPr lang="en-AU" sz="1200" dirty="0">
                <a:cs typeface="Calibri"/>
              </a:rPr>
              <a:t>Levies fund the student placement, loan re-credit and refund activities of the TPS following an education provider closure as well as TPS operational costs</a:t>
            </a:r>
          </a:p>
          <a:p>
            <a:pPr marL="285750" indent="-285750">
              <a:spcAft>
                <a:spcPts val="1000"/>
              </a:spcAft>
              <a:buFont typeface="Arial" panose="020B0604020202020204" pitchFamily="34" charset="0"/>
              <a:buChar char="•"/>
            </a:pPr>
            <a:r>
              <a:rPr lang="en-AU" sz="1200" dirty="0">
                <a:cs typeface="Calibri"/>
                <a:sym typeface="Wingdings" panose="05000000000000000000" pitchFamily="2" charset="2"/>
              </a:rPr>
              <a:t>All domestic levies waived in 2020 and 2021 as a COVID-19 pandemic relief measure</a:t>
            </a:r>
          </a:p>
          <a:p>
            <a:pPr marL="285750" indent="-285750">
              <a:spcAft>
                <a:spcPts val="1000"/>
              </a:spcAft>
              <a:buFont typeface="Arial" panose="020B0604020202020204" pitchFamily="34" charset="0"/>
              <a:buChar char="•"/>
            </a:pPr>
            <a:r>
              <a:rPr lang="en-AU" sz="1200" dirty="0">
                <a:cs typeface="Calibri"/>
                <a:sym typeface="Wingdings" panose="05000000000000000000" pitchFamily="2" charset="2"/>
              </a:rPr>
              <a:t>Domestic levies collected for the first time in 2022</a:t>
            </a:r>
            <a:endParaRPr lang="en-AU" sz="1200"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latin typeface="+mn-lt"/>
              </a:rPr>
              <a:t>Separate levy for international students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latin typeface="+mn-lt"/>
              </a:rPr>
              <a:t>Providers operating in multiple sectors pay separate levies for each sector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latin typeface="+mn-lt"/>
              </a:rPr>
              <a:t>All domestic levies waived in 2020 and 2021 as a COVID-19 relief measure</a:t>
            </a:r>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50543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rPr>
              <a:t>Purpose of today’s session is to consult you on the draft 2024 VSL, HELP and Up-front Payments levy settings as proposed by the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rPr>
              <a:t>Feedback from the sector will be provided to the Board for consideration before providing its final advice to the TPS Director on the 2024 levy settings</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dirty="0">
                <a:solidFill>
                  <a:schemeClr val="tx1"/>
                </a:solidFill>
              </a:rPr>
              <a:t>I invite your comments, questions and feedback on the draft levy settings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rPr>
              <a:t>Board will provide its final advice on the 2024 levy settings at its next meeting on 12 June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rPr>
              <a:t>Legislative Instruments must be made by 1 August 2024 specifying the 2024 levy settings</a:t>
            </a:r>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4211655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rPr>
              <a:t>TPS Advisory Board </a:t>
            </a:r>
            <a:r>
              <a:rPr lang="en-AU" sz="1200" dirty="0">
                <a:solidFill>
                  <a:schemeClr val="tx1"/>
                </a:solidFill>
                <a:cs typeface="Calibri"/>
                <a:sym typeface="Wingdings" panose="05000000000000000000" pitchFamily="2" charset="2"/>
              </a:rPr>
              <a:t>provides advice and makes recommendations to the TPS Director on the levy settings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cs typeface="Calibri"/>
                <a:sym typeface="Wingdings" panose="05000000000000000000" pitchFamily="2" charset="2"/>
              </a:rPr>
              <a:t>The Board provided its draft advice to the TPS Director at the 8 March 2024 Board meeting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cs typeface="Calibri"/>
                <a:sym typeface="Wingdings" panose="05000000000000000000" pitchFamily="2" charset="2"/>
              </a:rPr>
              <a:t>The Board considers a range of factors when formulating its advice, including:</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cs typeface="Calibri"/>
              </a:rPr>
              <a:t>The strategic risk environment</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cs typeface="Calibri"/>
              </a:rPr>
              <a:t>Advice from the AGA</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cs typeface="Calibri"/>
              </a:rPr>
              <a:t>Views of the sector regulators, industry peak bodies and providers</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cs typeface="Calibri"/>
              </a:rPr>
              <a:t>The post-COVID-19 operating environment</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cs typeface="Calibri"/>
              </a:rPr>
              <a:t>The current balance of the levy Funds and the quantum of funds required for their long-term sustainability</a:t>
            </a:r>
          </a:p>
        </p:txBody>
      </p:sp>
      <p:sp>
        <p:nvSpPr>
          <p:cNvPr id="4" name="Slide Number Placeholder 3"/>
          <p:cNvSpPr>
            <a:spLocks noGrp="1"/>
          </p:cNvSpPr>
          <p:nvPr>
            <p:ph type="sldNum" sz="quarter" idx="5"/>
          </p:nvPr>
        </p:nvSpPr>
        <p:spPr/>
        <p:txBody>
          <a:bodyPr/>
          <a:lstStyle/>
          <a:p>
            <a:fld id="{3BD3FCEB-6CB7-4478-9568-E9785AFEA658}" type="slidenum">
              <a:rPr lang="en-AU" smtClean="0"/>
              <a:t>12</a:t>
            </a:fld>
            <a:endParaRPr lang="en-AU"/>
          </a:p>
        </p:txBody>
      </p:sp>
    </p:spTree>
    <p:extLst>
      <p:ext uri="{BB962C8B-B14F-4D97-AF65-F5344CB8AC3E}">
        <p14:creationId xmlns:p14="http://schemas.microsoft.com/office/powerpoint/2010/main" val="3835585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400"/>
              </a:spcAft>
              <a:buClrTx/>
              <a:buSzTx/>
              <a:buFont typeface="Arial" panose="020B0604020202020204" pitchFamily="34" charset="0"/>
              <a:buNone/>
              <a:tabLst/>
              <a:defRPr/>
            </a:pPr>
            <a:r>
              <a:rPr lang="en-AU" sz="1200" dirty="0">
                <a:solidFill>
                  <a:schemeClr val="tx1"/>
                </a:solidFill>
              </a:rPr>
              <a:t>The Board’s levy setting advice is guided by these principles:</a:t>
            </a:r>
            <a:endParaRPr lang="en-AU" sz="1200" dirty="0"/>
          </a:p>
          <a:p>
            <a:pPr marL="285750" indent="-285750">
              <a:spcAft>
                <a:spcPts val="1400"/>
              </a:spcAft>
              <a:buFont typeface="Arial" panose="020B0604020202020204" pitchFamily="34" charset="0"/>
              <a:buChar char="•"/>
            </a:pPr>
            <a:r>
              <a:rPr lang="en-AU" sz="1200" dirty="0"/>
              <a:t>Advice should </a:t>
            </a:r>
            <a:r>
              <a:rPr lang="en-AU" sz="1200" b="1" dirty="0"/>
              <a:t>reflect the overall risk environment </a:t>
            </a:r>
            <a:r>
              <a:rPr lang="en-AU" sz="1200" dirty="0"/>
              <a:t>and ensure that revenue sustains the relevant fund, while also being sustainable for the industry</a:t>
            </a:r>
          </a:p>
          <a:p>
            <a:pPr marL="285750" indent="-285750">
              <a:spcAft>
                <a:spcPts val="1400"/>
              </a:spcAft>
              <a:buFont typeface="Arial" panose="020B0604020202020204" pitchFamily="34" charset="0"/>
              <a:buChar char="•"/>
            </a:pPr>
            <a:r>
              <a:rPr lang="en-AU" sz="1200" dirty="0"/>
              <a:t>The model for each levy should </a:t>
            </a:r>
            <a:r>
              <a:rPr lang="en-AU" sz="1200" b="1" dirty="0"/>
              <a:t>reflect gradual change </a:t>
            </a:r>
            <a:r>
              <a:rPr lang="en-AU" sz="1200" dirty="0"/>
              <a:t>and assist the industry with business planning by providing a stable regulatory environment</a:t>
            </a:r>
          </a:p>
          <a:p>
            <a:pPr marL="285750" indent="-285750">
              <a:spcAft>
                <a:spcPts val="1400"/>
              </a:spcAft>
              <a:buFont typeface="Arial" panose="020B0604020202020204" pitchFamily="34" charset="0"/>
              <a:buChar char="•"/>
            </a:pPr>
            <a:r>
              <a:rPr lang="en-AU" sz="1200" dirty="0"/>
              <a:t>The model should be as </a:t>
            </a:r>
            <a:r>
              <a:rPr lang="en-AU" sz="1200" b="1" dirty="0"/>
              <a:t>simple and transparent </a:t>
            </a:r>
            <a:r>
              <a:rPr lang="en-AU" sz="1200" dirty="0"/>
              <a:t>as possible, preferably based on a small number of risk factors</a:t>
            </a:r>
          </a:p>
          <a:p>
            <a:pPr marL="285750" indent="-285750">
              <a:spcAft>
                <a:spcPts val="1400"/>
              </a:spcAft>
              <a:buFont typeface="Arial" panose="020B0604020202020204" pitchFamily="34" charset="0"/>
              <a:buChar char="•"/>
            </a:pPr>
            <a:r>
              <a:rPr lang="en-AU" sz="1200" dirty="0"/>
              <a:t>Risk premiums should provide </a:t>
            </a:r>
            <a:r>
              <a:rPr lang="en-AU" sz="1200" b="1" dirty="0"/>
              <a:t>incentives for education providers to adopt positive behaviours</a:t>
            </a:r>
          </a:p>
          <a:p>
            <a:pPr marL="285750" indent="-285750">
              <a:spcAft>
                <a:spcPts val="1400"/>
              </a:spcAft>
              <a:buFont typeface="Arial" panose="020B0604020202020204" pitchFamily="34" charset="0"/>
              <a:buChar char="•"/>
            </a:pPr>
            <a:r>
              <a:rPr lang="en-AU" sz="1200" b="1" dirty="0"/>
              <a:t>Additional imposts on industry, such as data collection, should be minimised </a:t>
            </a:r>
            <a:r>
              <a:rPr lang="en-AU" sz="1200" dirty="0"/>
              <a:t>as far as possible, consistent with the ability to set sound risk-based levies</a:t>
            </a:r>
            <a:endParaRPr lang="en-AU" sz="1200" dirty="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13</a:t>
            </a:fld>
            <a:endParaRPr lang="en-AU"/>
          </a:p>
        </p:txBody>
      </p:sp>
    </p:spTree>
    <p:extLst>
      <p:ext uri="{BB962C8B-B14F-4D97-AF65-F5344CB8AC3E}">
        <p14:creationId xmlns:p14="http://schemas.microsoft.com/office/powerpoint/2010/main" val="822160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indent="-171450" fontAlgn="base">
              <a:buFont typeface="Arial" panose="020B0604020202020204" pitchFamily="34" charset="0"/>
              <a:buChar char="•"/>
            </a:pPr>
            <a:r>
              <a:rPr lang="en-AU" dirty="0">
                <a:solidFill>
                  <a:schemeClr val="tx1"/>
                </a:solidFill>
                <a:latin typeface="+mn-lt"/>
                <a:ea typeface="Calibri" panose="020F0502020204030204" pitchFamily="34" charset="0"/>
              </a:rPr>
              <a:t>TPS Levy Framework developed by the AGA</a:t>
            </a:r>
          </a:p>
          <a:p>
            <a:pPr marL="171450" indent="-171450" fontAlgn="base">
              <a:buFont typeface="Arial" panose="020B0604020202020204" pitchFamily="34" charset="0"/>
              <a:buChar char="•"/>
            </a:pPr>
            <a:r>
              <a:rPr lang="en-AU" dirty="0">
                <a:solidFill>
                  <a:schemeClr val="tx1"/>
                </a:solidFill>
                <a:latin typeface="+mn-lt"/>
                <a:ea typeface="Calibri" panose="020F0502020204030204" pitchFamily="34" charset="0"/>
              </a:rPr>
              <a:t>Annual levy settings are set through 2 legislative instruments each – one made by the relevant Minister and one by the TPS Director. We will go through the levy components in more detail later.</a:t>
            </a:r>
          </a:p>
          <a:p>
            <a:pPr marL="171450" indent="-171450" fontAlgn="base">
              <a:buFont typeface="Arial" panose="020B0604020202020204" pitchFamily="34" charset="0"/>
              <a:buChar char="•"/>
            </a:pPr>
            <a:r>
              <a:rPr lang="en-AU" dirty="0">
                <a:solidFill>
                  <a:schemeClr val="tx1"/>
                </a:solidFill>
                <a:latin typeface="+mn-lt"/>
                <a:ea typeface="Calibri" panose="020F0502020204030204" pitchFamily="34" charset="0"/>
              </a:rPr>
              <a:t>Providers operating across multiple sectors pay separate levies for each sector, which may be collected at different times during the year</a:t>
            </a:r>
          </a:p>
          <a:p>
            <a:pPr marL="171450" indent="-171450" fontAlgn="base">
              <a:buFont typeface="Arial" panose="020B0604020202020204" pitchFamily="34" charset="0"/>
              <a:buChar char="•"/>
            </a:pPr>
            <a:r>
              <a:rPr lang="en-AU" dirty="0">
                <a:solidFill>
                  <a:schemeClr val="tx1"/>
                </a:solidFill>
                <a:latin typeface="+mn-lt"/>
                <a:ea typeface="Calibri" panose="020F0502020204030204" pitchFamily="34" charset="0"/>
              </a:rPr>
              <a:t>Independent levy amounts are calculated based on data for each sector, and levies may be collected at different times during the year</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ea typeface="Calibri" panose="020F0502020204030204" pitchFamily="34" charset="0"/>
              </a:rPr>
              <a:t>The AGA provides advice on the levies to ensure the arrangements are financially sound</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2024/3/25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14</a:t>
            </a:fld>
            <a:endParaRPr lang="en-US" altLang="zh-CN" sz="1200"/>
          </a:p>
        </p:txBody>
      </p:sp>
    </p:spTree>
    <p:extLst>
      <p:ext uri="{BB962C8B-B14F-4D97-AF65-F5344CB8AC3E}">
        <p14:creationId xmlns:p14="http://schemas.microsoft.com/office/powerpoint/2010/main" val="4119509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15</a:t>
            </a:fld>
            <a:endParaRPr lang="en-AU"/>
          </a:p>
        </p:txBody>
      </p:sp>
    </p:spTree>
    <p:extLst>
      <p:ext uri="{BB962C8B-B14F-4D97-AF65-F5344CB8AC3E}">
        <p14:creationId xmlns:p14="http://schemas.microsoft.com/office/powerpoint/2010/main" val="1319718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16</a:t>
            </a:fld>
            <a:endParaRPr lang="en-AU"/>
          </a:p>
        </p:txBody>
      </p:sp>
    </p:spTree>
    <p:extLst>
      <p:ext uri="{BB962C8B-B14F-4D97-AF65-F5344CB8AC3E}">
        <p14:creationId xmlns:p14="http://schemas.microsoft.com/office/powerpoint/2010/main" val="882723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sz="1200" b="1" dirty="0">
                <a:solidFill>
                  <a:schemeClr val="tx1"/>
                </a:solidFill>
              </a:rPr>
              <a:t>Important note</a:t>
            </a:r>
            <a:r>
              <a:rPr lang="en-AU" sz="1200" b="0" dirty="0">
                <a:solidFill>
                  <a:schemeClr val="tx1"/>
                </a:solidFill>
              </a:rPr>
              <a:t>: The 2023 up-front levy was invoiced much later than the 2023 VSL and HELP levies due to a data lag. Figures quoted in this graph for the 2023 up-front levy are estimates only. 2023 up-front levy payments are due 24 March 2024.</a:t>
            </a:r>
          </a:p>
          <a:p>
            <a:pPr marL="0" indent="0">
              <a:buFont typeface="Arial" panose="020B0604020202020204" pitchFamily="34" charset="0"/>
              <a:buNone/>
            </a:pPr>
            <a:endParaRPr lang="en-AU" sz="1200" b="1" dirty="0">
              <a:solidFill>
                <a:schemeClr val="tx1"/>
              </a:solidFill>
            </a:endParaRPr>
          </a:p>
          <a:p>
            <a:pPr marL="0" indent="0">
              <a:buFont typeface="Arial" panose="020B0604020202020204" pitchFamily="34" charset="0"/>
              <a:buNone/>
            </a:pPr>
            <a:r>
              <a:rPr lang="en-AU" sz="1200" b="1" dirty="0">
                <a:solidFill>
                  <a:schemeClr val="tx1"/>
                </a:solidFill>
              </a:rPr>
              <a:t>VSL</a:t>
            </a:r>
          </a:p>
          <a:p>
            <a:pPr marL="171450" indent="-171450">
              <a:buFont typeface="Arial" panose="020B0604020202020204" pitchFamily="34" charset="0"/>
              <a:buChar char="•"/>
            </a:pPr>
            <a:r>
              <a:rPr lang="en-AU" sz="1200" dirty="0">
                <a:solidFill>
                  <a:schemeClr val="tx1"/>
                </a:solidFill>
              </a:rPr>
              <a:t>Lower ratio of VSL students to VSL providers</a:t>
            </a:r>
          </a:p>
          <a:p>
            <a:pPr marL="628650" lvl="1" indent="-171450">
              <a:buFont typeface="Calibri" panose="020F0502020204030204" pitchFamily="34" charset="0"/>
              <a:buChar char="―"/>
            </a:pPr>
            <a:r>
              <a:rPr lang="en-AU" sz="1200" dirty="0">
                <a:solidFill>
                  <a:schemeClr val="tx1"/>
                </a:solidFill>
              </a:rPr>
              <a:t>Average of 64 students per provider</a:t>
            </a:r>
          </a:p>
          <a:p>
            <a:pPr marL="171450" indent="-171450">
              <a:buFont typeface="Arial" panose="020B0604020202020204" pitchFamily="34" charset="0"/>
              <a:buChar char="•"/>
            </a:pPr>
            <a:r>
              <a:rPr lang="en-AU" sz="1200" dirty="0">
                <a:solidFill>
                  <a:schemeClr val="tx1"/>
                </a:solidFill>
              </a:rPr>
              <a:t>Hence smaller levy amount collected from VSL providers</a:t>
            </a:r>
          </a:p>
          <a:p>
            <a:pPr marL="0" indent="0">
              <a:buFont typeface="Arial" panose="020B0604020202020204" pitchFamily="34" charset="0"/>
              <a:buNone/>
            </a:pPr>
            <a:endParaRPr lang="en-AU" sz="1200" b="1" dirty="0">
              <a:solidFill>
                <a:schemeClr val="tx1"/>
              </a:solidFill>
            </a:endParaRPr>
          </a:p>
          <a:p>
            <a:pPr marL="0" indent="0">
              <a:buFont typeface="Arial" panose="020B0604020202020204" pitchFamily="34" charset="0"/>
              <a:buNone/>
            </a:pPr>
            <a:r>
              <a:rPr lang="en-AU" sz="1200" b="1" dirty="0">
                <a:solidFill>
                  <a:schemeClr val="tx1"/>
                </a:solidFill>
              </a:rPr>
              <a:t>Higher Education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Higher ratio of HE students to HE providers</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rPr>
              <a:t>HELP: average of 608 students per provider</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rPr>
              <a:t>Up-front: average of 292 students per provider</a:t>
            </a:r>
          </a:p>
          <a:p>
            <a:pPr marL="171450" indent="-171450">
              <a:buFont typeface="Arial" panose="020B0604020202020204" pitchFamily="34" charset="0"/>
              <a:buChar char="•"/>
            </a:pPr>
            <a:r>
              <a:rPr lang="en-AU" sz="1200" dirty="0">
                <a:solidFill>
                  <a:schemeClr val="tx1"/>
                </a:solidFill>
              </a:rPr>
              <a:t>Hence larger levy amount collected from HE providers</a:t>
            </a:r>
          </a:p>
        </p:txBody>
      </p:sp>
      <p:sp>
        <p:nvSpPr>
          <p:cNvPr id="4" name="Slide Number Placeholder 3"/>
          <p:cNvSpPr>
            <a:spLocks noGrp="1"/>
          </p:cNvSpPr>
          <p:nvPr>
            <p:ph type="sldNum" sz="quarter" idx="5"/>
          </p:nvPr>
        </p:nvSpPr>
        <p:spPr/>
        <p:txBody>
          <a:bodyPr/>
          <a:lstStyle/>
          <a:p>
            <a:fld id="{3BD3FCEB-6CB7-4478-9568-E9785AFEA658}" type="slidenum">
              <a:rPr lang="en-AU" smtClean="0"/>
              <a:t>17</a:t>
            </a:fld>
            <a:endParaRPr lang="en-AU"/>
          </a:p>
        </p:txBody>
      </p:sp>
    </p:spTree>
    <p:extLst>
      <p:ext uri="{BB962C8B-B14F-4D97-AF65-F5344CB8AC3E}">
        <p14:creationId xmlns:p14="http://schemas.microsoft.com/office/powerpoint/2010/main" val="1859199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Domestic levies paid into 2 quarantined accounts managed by the TPS Director</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b="0" dirty="0">
                <a:solidFill>
                  <a:schemeClr val="tx1"/>
                </a:solidFill>
              </a:rPr>
              <a:t>VSL levy paid into the VSL Tuition Protection Fund</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b="0" dirty="0">
                <a:solidFill>
                  <a:schemeClr val="tx1"/>
                </a:solidFill>
              </a:rPr>
              <a:t>HELP and Up-front levies paid into the Higher Education Tuition Protection Fund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Target ranges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AGA recommends a target range for each Fund, which are endorsed </a:t>
            </a:r>
            <a:r>
              <a:rPr lang="en-AU" sz="1200" dirty="0">
                <a:solidFill>
                  <a:schemeClr val="tx1"/>
                </a:solidFill>
              </a:rPr>
              <a:t>by the TPS Advisory Board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Target ranges guide the TPS Director in managing the Funds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AGA’s target range recommendations are based on ensuring sufficient funds are available to support students and replacement providers in the event of a large provider closure or multiple small to medium provider closures within a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AGA considers the risk profile of providers, particularly large providers, as </a:t>
            </a:r>
            <a:r>
              <a:rPr lang="en-AU" sz="1200" b="1" dirty="0">
                <a:solidFill>
                  <a:schemeClr val="tx1"/>
                </a:solidFill>
              </a:rPr>
              <a:t>not all providers that close will be ‘average’ in size</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rPr>
              <a:t>The larger the provider, the larger the claim on the funds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schemeClr val="tx1"/>
                </a:solidFill>
              </a:rPr>
              <a:t>Target range of VSL Fund lower than HE Fund due to the different risk profile of the VSL and HE Funds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HE Fund exposed to a low frequency of expected closures, but with a high potential cost for some providers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dirty="0">
                <a:solidFill>
                  <a:schemeClr val="tx1"/>
                </a:solidFill>
              </a:rPr>
              <a:t>HE example</a:t>
            </a:r>
            <a:r>
              <a:rPr lang="en-AU" sz="1200" dirty="0">
                <a:solidFill>
                  <a:schemeClr val="tx1"/>
                </a:solidFill>
              </a:rPr>
              <a:t>: If one of the top 5 HE providers by revenue closed, the estimated cost for the HE Fund would be between $30-55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dirty="0">
                <a:solidFill>
                  <a:schemeClr val="tx1"/>
                </a:solidFill>
              </a:rPr>
              <a:t>VSL example</a:t>
            </a:r>
            <a:r>
              <a:rPr lang="en-AU" sz="1200" dirty="0">
                <a:solidFill>
                  <a:schemeClr val="tx1"/>
                </a:solidFill>
              </a:rPr>
              <a:t>: If </a:t>
            </a:r>
            <a:r>
              <a:rPr lang="en-AU" sz="1200" u="sng" dirty="0">
                <a:solidFill>
                  <a:schemeClr val="tx1"/>
                </a:solidFill>
              </a:rPr>
              <a:t>all</a:t>
            </a:r>
            <a:r>
              <a:rPr lang="en-AU" sz="1200" dirty="0">
                <a:solidFill>
                  <a:schemeClr val="tx1"/>
                </a:solidFill>
              </a:rPr>
              <a:t> top 5 VSL providers by revenue closed, the estimated cost for the VSL Fund would be ~$6.4 million. If the top VSL provider by revenue closed, the estimated cost for the VSL Fund would be ~$2.3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High concentration of revenue in both the VSL and HE sectors</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rPr>
              <a:t>Revenue of top 5 VSL providers accounts for 41% of the total loan revenue in the sector</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rPr>
              <a:t>Revenue of top 5 HE providers accounts for more than 30% of revenue in the sector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VSL Fund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VSL Fund balance is above its target range due to seed funding and the absence of claims</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b="1" dirty="0">
                <a:solidFill>
                  <a:schemeClr val="tx1"/>
                </a:solidFill>
              </a:rPr>
              <a:t>Note</a:t>
            </a:r>
            <a:r>
              <a:rPr lang="en-AU" sz="1200" b="0" dirty="0">
                <a:solidFill>
                  <a:schemeClr val="tx1"/>
                </a:solidFill>
              </a:rPr>
              <a:t>: One VSL provider closed in early 2024. The TPS is currently working to assist the affected VSL students. This is the first VSL closure the TPS has activated for.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Repayment of seed funding likely to commence in 2024-25 based on the surplus generated in 2023-24</a:t>
            </a:r>
          </a:p>
          <a:p>
            <a:pPr marL="628650" marR="0" lvl="1" indent="-17145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AU" sz="1200" dirty="0">
                <a:solidFill>
                  <a:schemeClr val="tx1"/>
                </a:solidFill>
              </a:rPr>
              <a:t>This would bring the VSL Fund balance back to the midpoint of the target range (i.e. $8.125 million)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If all VSL seed funding was repaid in one instalment (</a:t>
            </a:r>
            <a:r>
              <a:rPr lang="en-AU" sz="1200" u="none" dirty="0">
                <a:solidFill>
                  <a:schemeClr val="tx1"/>
                </a:solidFill>
              </a:rPr>
              <a:t>which has never been the intention</a:t>
            </a:r>
            <a:r>
              <a:rPr lang="en-AU" sz="1200" dirty="0">
                <a:solidFill>
                  <a:schemeClr val="tx1"/>
                </a:solidFill>
              </a:rPr>
              <a:t>), the Fund balance would be below the target 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rPr>
              <a:t>Higher Education Fund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HE Fund balance is below its target range and has some way to go to reach its target range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This fund was also established with seed funding that needs to be repaid once it is within its target range</a:t>
            </a:r>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1456290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19</a:t>
            </a:fld>
            <a:endParaRPr lang="en-AU"/>
          </a:p>
        </p:txBody>
      </p:sp>
    </p:spTree>
    <p:extLst>
      <p:ext uri="{BB962C8B-B14F-4D97-AF65-F5344CB8AC3E}">
        <p14:creationId xmlns:p14="http://schemas.microsoft.com/office/powerpoint/2010/main" val="3996633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dirty="0">
                <a:solidFill>
                  <a:schemeClr val="tx1"/>
                </a:solidFill>
              </a:rPr>
              <a:t>Session purpose:</a:t>
            </a:r>
          </a:p>
          <a:p>
            <a:pPr marL="171450" indent="-171450">
              <a:spcBef>
                <a:spcPts val="0"/>
              </a:spcBef>
              <a:spcAft>
                <a:spcPts val="0"/>
              </a:spcAft>
              <a:buFont typeface="Arial" panose="020B0604020202020204" pitchFamily="34" charset="0"/>
              <a:buChar char="•"/>
            </a:pPr>
            <a:r>
              <a:rPr lang="en-US" sz="1200" dirty="0">
                <a:solidFill>
                  <a:schemeClr val="tx1"/>
                </a:solidFill>
              </a:rPr>
              <a:t>To share the TPS Advisory Board’s draft advice on the 2024 Domestic levy settings, and gather feedback from you on the proposed settings</a:t>
            </a:r>
          </a:p>
          <a:p>
            <a:pPr marL="171450" indent="-171450">
              <a:spcBef>
                <a:spcPts val="0"/>
              </a:spcBef>
              <a:spcAft>
                <a:spcPts val="0"/>
              </a:spcAft>
              <a:buFont typeface="Arial" panose="020B0604020202020204" pitchFamily="34" charset="0"/>
              <a:buChar char="•"/>
            </a:pPr>
            <a:r>
              <a:rPr lang="en-US" sz="1200" dirty="0">
                <a:solidFill>
                  <a:schemeClr val="tx1"/>
                </a:solidFill>
              </a:rPr>
              <a:t>To explain the domestic levy components and calculations</a:t>
            </a:r>
          </a:p>
          <a:p>
            <a:pPr marL="171450" indent="-171450">
              <a:spcBef>
                <a:spcPts val="0"/>
              </a:spcBef>
              <a:spcAft>
                <a:spcPts val="0"/>
              </a:spcAft>
              <a:buFont typeface="Arial" panose="020B0604020202020204" pitchFamily="34" charset="0"/>
              <a:buChar char="•"/>
            </a:pPr>
            <a:r>
              <a:rPr lang="en-US" sz="1200" dirty="0">
                <a:solidFill>
                  <a:schemeClr val="tx1"/>
                </a:solidFill>
              </a:rPr>
              <a:t>To answer any questions you have about the domestic levies</a:t>
            </a:r>
          </a:p>
          <a:p>
            <a:pPr>
              <a:spcBef>
                <a:spcPts val="0"/>
              </a:spcBef>
              <a:spcAft>
                <a:spcPts val="0"/>
              </a:spcAft>
            </a:pPr>
            <a:endParaRPr lang="en-US" sz="1200" dirty="0">
              <a:solidFill>
                <a:schemeClr val="tx1"/>
              </a:solidFill>
            </a:endParaRPr>
          </a:p>
          <a:p>
            <a:pPr>
              <a:spcBef>
                <a:spcPts val="0"/>
              </a:spcBef>
              <a:spcAft>
                <a:spcPts val="0"/>
              </a:spcAft>
            </a:pPr>
            <a:r>
              <a:rPr lang="en-US" sz="1200" dirty="0">
                <a:solidFill>
                  <a:schemeClr val="tx1"/>
                </a:solidFill>
              </a:rPr>
              <a:t>We invite you to provide feedback on the Board’s draft advice at this session, or by emailing the TPS at operations@tps.gov.au. </a:t>
            </a:r>
          </a:p>
          <a:p>
            <a:pPr>
              <a:spcBef>
                <a:spcPts val="0"/>
              </a:spcBef>
              <a:spcAft>
                <a:spcPts val="0"/>
              </a:spcAft>
            </a:pPr>
            <a:endParaRPr lang="en-US" sz="1200" dirty="0">
              <a:solidFill>
                <a:schemeClr val="tx1"/>
              </a:solidFill>
            </a:endParaRPr>
          </a:p>
          <a:p>
            <a:pPr>
              <a:spcBef>
                <a:spcPts val="0"/>
              </a:spcBef>
              <a:spcAft>
                <a:spcPts val="0"/>
              </a:spcAft>
            </a:pPr>
            <a:r>
              <a:rPr lang="en-US" sz="1200" dirty="0">
                <a:solidFill>
                  <a:schemeClr val="tx1"/>
                </a:solidFill>
              </a:rPr>
              <a:t>Feedback from sector consultation will be provided to the TPS Advisory Board ahead of its June meeting. The Board will consider feedback before providing its final advice to the TPS Director on the 2024 domestic levies.</a:t>
            </a:r>
          </a:p>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22934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mn-lt"/>
              </a:rPr>
              <a:t>Administrative fee component</a:t>
            </a:r>
            <a:endParaRPr lang="en-AU" sz="1200" b="0" dirty="0">
              <a:solidFill>
                <a:schemeClr val="tx1"/>
              </a:solidFill>
              <a:latin typeface="+mn-lt"/>
            </a:endParaRPr>
          </a:p>
          <a:p>
            <a:pPr marL="257175" indent="-257175" eaLnBrk="0" hangingPunct="0">
              <a:spcAft>
                <a:spcPts val="1400"/>
              </a:spcAft>
              <a:buFont typeface="Arial" panose="020B0604020202020204" pitchFamily="34" charset="0"/>
              <a:buChar char="•"/>
            </a:pPr>
            <a:r>
              <a:rPr lang="en-AU" sz="1200" b="1" dirty="0">
                <a:solidFill>
                  <a:schemeClr val="tx1"/>
                </a:solidFill>
                <a:latin typeface="+mn-lt"/>
                <a:cs typeface="Arial" panose="020B0604020202020204" pitchFamily="34" charset="0"/>
                <a:sym typeface="Calibri" pitchFamily="34" charset="0"/>
              </a:rPr>
              <a:t>Set by the relevant Minister, not the TPS Director </a:t>
            </a:r>
            <a:r>
              <a:rPr lang="en-AU" sz="1200" b="0" dirty="0">
                <a:solidFill>
                  <a:schemeClr val="tx1"/>
                </a:solidFill>
                <a:latin typeface="+mn-lt"/>
                <a:cs typeface="Arial" panose="020B0604020202020204" pitchFamily="34" charset="0"/>
                <a:sym typeface="Calibri" pitchFamily="34" charset="0"/>
              </a:rPr>
              <a:t>(i.e. only consulting on risk rated premium and special tuition protection components)</a:t>
            </a:r>
          </a:p>
          <a:p>
            <a:pPr marL="257175" indent="-257175" eaLnBrk="0" hangingPunct="0">
              <a:spcAft>
                <a:spcPts val="1400"/>
              </a:spcAft>
              <a:buFont typeface="Arial" panose="020B0604020202020204" pitchFamily="34" charset="0"/>
              <a:buChar char="•"/>
            </a:pPr>
            <a:r>
              <a:rPr lang="en-AU" sz="1200" dirty="0">
                <a:solidFill>
                  <a:schemeClr val="tx1"/>
                </a:solidFill>
                <a:latin typeface="+mn-lt"/>
                <a:cs typeface="Arial" panose="020B0604020202020204" pitchFamily="34" charset="0"/>
                <a:sym typeface="Calibri" pitchFamily="34" charset="0"/>
              </a:rPr>
              <a:t>An indexation will apply if the responsible Minister decides </a:t>
            </a:r>
            <a:r>
              <a:rPr lang="en-AU" sz="1200" b="0" u="sng" dirty="0">
                <a:solidFill>
                  <a:schemeClr val="tx1"/>
                </a:solidFill>
                <a:latin typeface="+mn-lt"/>
                <a:cs typeface="Arial" panose="020B0604020202020204" pitchFamily="34" charset="0"/>
                <a:sym typeface="Calibri" pitchFamily="34" charset="0"/>
              </a:rPr>
              <a:t>not</a:t>
            </a:r>
            <a:r>
              <a:rPr lang="en-AU" sz="1200" dirty="0">
                <a:solidFill>
                  <a:schemeClr val="tx1"/>
                </a:solidFill>
                <a:latin typeface="+mn-lt"/>
                <a:cs typeface="Arial" panose="020B0604020202020204" pitchFamily="34" charset="0"/>
                <a:sym typeface="Calibri" pitchFamily="34" charset="0"/>
              </a:rPr>
              <a:t> to determine new administrative fee component amounts (see Section 10 of the VSL, HELP and Up-front Payments Levy Acts)</a:t>
            </a:r>
          </a:p>
          <a:p>
            <a:pPr marL="257175" indent="-257175" eaLnBrk="0" hangingPunct="0">
              <a:spcAft>
                <a:spcPts val="1400"/>
              </a:spcAft>
              <a:buFont typeface="Arial" panose="020B0604020202020204" pitchFamily="34" charset="0"/>
              <a:buChar char="•"/>
            </a:pPr>
            <a:r>
              <a:rPr lang="en-AU" sz="1200" dirty="0">
                <a:solidFill>
                  <a:schemeClr val="tx1"/>
                </a:solidFill>
                <a:latin typeface="+mn-lt"/>
                <a:cs typeface="Arial" panose="020B0604020202020204" pitchFamily="34" charset="0"/>
                <a:sym typeface="Calibri" pitchFamily="34" charset="0"/>
              </a:rPr>
              <a:t>If a provider is a new provider for a year, the provider’s administrative fee component will be the ‘per provider’ amount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solidFill>
                  <a:schemeClr val="tx1"/>
                </a:solidFill>
                <a:latin typeface="+mn-lt"/>
              </a:rPr>
              <a:t>Risk rated premium component</a:t>
            </a:r>
            <a:endParaRPr lang="en-AU" sz="1200" b="1" dirty="0">
              <a:solidFill>
                <a:schemeClr val="tx1"/>
              </a:solidFill>
              <a:latin typeface="+mn-lt"/>
              <a:cs typeface="Calibri"/>
            </a:endParaRPr>
          </a:p>
          <a:p>
            <a:pPr marL="285750" indent="-285750">
              <a:spcAft>
                <a:spcPts val="1800"/>
              </a:spcAft>
              <a:buFont typeface="Arial" panose="020B0604020202020204" pitchFamily="34" charset="0"/>
              <a:buChar char="•"/>
            </a:pPr>
            <a:r>
              <a:rPr lang="en-US" altLang="zh-CN" sz="1200" dirty="0">
                <a:solidFill>
                  <a:schemeClr val="tx1"/>
                </a:solidFill>
                <a:latin typeface="+mn-lt"/>
                <a:sym typeface="Calibri" pitchFamily="34" charset="0"/>
              </a:rPr>
              <a:t>Determined annually by TPS Director on advice from the TPS Advisory Board, AGA and feedback from stakeholders</a:t>
            </a:r>
          </a:p>
          <a:p>
            <a:pPr marL="285750" indent="-285750">
              <a:spcAft>
                <a:spcPts val="1800"/>
              </a:spcAft>
              <a:buFont typeface="Arial" panose="020B0604020202020204" pitchFamily="34" charset="0"/>
              <a:buChar char="•"/>
            </a:pPr>
            <a:r>
              <a:rPr lang="en-US" altLang="zh-CN" sz="1200" dirty="0">
                <a:solidFill>
                  <a:schemeClr val="tx1"/>
                </a:solidFill>
                <a:latin typeface="+mn-lt"/>
                <a:sym typeface="Calibri" pitchFamily="34" charset="0"/>
              </a:rPr>
              <a:t>Risk factors and calculations designed to reflect the risk of a provider closure</a:t>
            </a:r>
          </a:p>
          <a:p>
            <a:pPr marL="742950" lvl="1" indent="-285750">
              <a:spcAft>
                <a:spcPts val="1800"/>
              </a:spcAft>
              <a:buFont typeface="Calibri" panose="020F0502020204030204" pitchFamily="34" charset="0"/>
              <a:buChar char="―"/>
            </a:pPr>
            <a:r>
              <a:rPr lang="en-US" altLang="zh-CN" sz="1200" dirty="0">
                <a:solidFill>
                  <a:schemeClr val="tx1"/>
                </a:solidFill>
                <a:latin typeface="+mn-lt"/>
                <a:sym typeface="Calibri" pitchFamily="34" charset="0"/>
              </a:rPr>
              <a:t>Not same methodology to the risk assessments conducted by the regulators as ours are specifically designed to reflect risk of closure</a:t>
            </a:r>
          </a:p>
          <a:p>
            <a:pPr marL="285750" marR="0" lvl="0" indent="-28575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altLang="zh-CN" sz="1200" dirty="0">
                <a:solidFill>
                  <a:schemeClr val="tx1"/>
                </a:solidFill>
                <a:latin typeface="+mn-lt"/>
                <a:sym typeface="Calibri" pitchFamily="34" charset="0"/>
              </a:rPr>
              <a:t>If a provider is a new provider for a year, the risk rated premium component for the year will be 0</a:t>
            </a:r>
            <a:endParaRPr lang="en-US" altLang="zh-CN" sz="1200" dirty="0">
              <a:solidFill>
                <a:schemeClr val="tx1"/>
              </a:solidFill>
              <a:latin typeface="+mn-lt"/>
              <a:ea typeface="等线"/>
              <a:sym typeface="Calibri" pitchFamily="34" charset="0"/>
            </a:endParaRPr>
          </a:p>
          <a:p>
            <a:pPr marL="0" lvl="0" indent="0">
              <a:spcAft>
                <a:spcPts val="1800"/>
              </a:spcAft>
              <a:buFont typeface="Arial" panose="020B0604020202020204" pitchFamily="34" charset="0"/>
              <a:buNone/>
            </a:pPr>
            <a:r>
              <a:rPr lang="en-US" altLang="zh-CN" sz="1200" b="1" dirty="0">
                <a:solidFill>
                  <a:schemeClr val="tx1"/>
                </a:solidFill>
                <a:latin typeface="+mn-lt"/>
                <a:ea typeface="等线"/>
                <a:sym typeface="Calibri" pitchFamily="34" charset="0"/>
              </a:rPr>
              <a:t>Special tuition protection component</a:t>
            </a:r>
            <a:endParaRPr lang="en-US" altLang="zh-CN" sz="1200" b="0" dirty="0">
              <a:solidFill>
                <a:schemeClr val="tx1"/>
              </a:solidFill>
              <a:latin typeface="+mn-lt"/>
              <a:ea typeface="等线"/>
              <a:sym typeface="Calibri" pitchFamily="34" charset="0"/>
            </a:endParaRPr>
          </a:p>
          <a:p>
            <a:pPr marL="285750" indent="-285750">
              <a:spcAft>
                <a:spcPts val="1000"/>
              </a:spcAft>
              <a:buFont typeface="Arial" panose="020B0604020202020204" pitchFamily="34" charset="0"/>
              <a:buChar char="•"/>
            </a:pPr>
            <a:r>
              <a:rPr lang="en-AU" sz="1200" dirty="0">
                <a:solidFill>
                  <a:schemeClr val="tx1"/>
                </a:solidFill>
                <a:latin typeface="+mn-lt"/>
                <a:ea typeface="SimSun"/>
                <a:cs typeface="Arial"/>
              </a:rPr>
              <a:t>Calculated as a percentage of a provider’s income from loan amounts or up-front payments</a:t>
            </a:r>
          </a:p>
          <a:p>
            <a:pPr marL="285750" indent="-285750">
              <a:spcAft>
                <a:spcPts val="1000"/>
              </a:spcAft>
              <a:buFont typeface="Arial" panose="020B0604020202020204" pitchFamily="34" charset="0"/>
              <a:buChar char="•"/>
            </a:pPr>
            <a:r>
              <a:rPr lang="en-US" altLang="zh-CN" sz="1200" dirty="0">
                <a:solidFill>
                  <a:schemeClr val="tx1"/>
                </a:solidFill>
                <a:latin typeface="+mn-lt"/>
                <a:sym typeface="Calibri" pitchFamily="34" charset="0"/>
              </a:rPr>
              <a:t>If a provider is a new provider for a year, the special tuition protection component for the year will be 0</a:t>
            </a:r>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1667153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dirty="0">
                <a:solidFill>
                  <a:schemeClr val="tx1"/>
                </a:solidFill>
              </a:rPr>
              <a:t>Note</a:t>
            </a:r>
            <a:r>
              <a:rPr lang="en-AU" sz="1200" b="0" dirty="0">
                <a:solidFill>
                  <a:schemeClr val="tx1"/>
                </a:solidFill>
              </a:rPr>
              <a:t>: Administrative fee figures quoted were applied for the 2023 levies. Figures may be indexed to CPI for 2024 if the responsible Minister decides not to determine new administrative fee component amounts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1" dirty="0">
                <a:solidFill>
                  <a:schemeClr val="tx1"/>
                </a:solidFill>
              </a:rPr>
              <a:t>Reminder</a:t>
            </a:r>
            <a:r>
              <a:rPr lang="en-AU" sz="1200" b="0" dirty="0">
                <a:solidFill>
                  <a:schemeClr val="tx1"/>
                </a:solidFill>
              </a:rPr>
              <a:t>: Only consulting on risk rated premium and special tuition protection components as they are the components the TPS Director is responsible for</a:t>
            </a:r>
            <a:endParaRPr lang="en-AU" sz="1200" b="1"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chemeClr val="tx1"/>
                </a:solidFill>
              </a:rPr>
              <a:t>2024 levies will be calculated using student enrolment numbers and revenue for the 2023 calendar year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a:solidFill>
                  <a:schemeClr val="tx1"/>
                </a:solidFill>
              </a:rPr>
              <a:t>One change from 2023 settings: </a:t>
            </a:r>
            <a:r>
              <a:rPr lang="en-AU" sz="1200" b="1" dirty="0">
                <a:solidFill>
                  <a:schemeClr val="tx1"/>
                </a:solidFill>
              </a:rPr>
              <a:t>reduction of the risk rated premium component specified percentage for the VSL Levy from 0.17% to 0.13%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Previous VSL Levy settings assumed that 2% of VSL providers (just over 3 providers) would close per year. This was based on the actual closure rate of VSL providers in the VET Fee-HELP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No VSL closures prior to Dec 2023. 1 VSL closure in early 2024.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Assumed rate of VSL provider closures has been reduced to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Risk rated premium component specified percentage reduced from 0.17% to 0.13% in recognition of lower expected VSL provider closures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dirty="0">
                <a:solidFill>
                  <a:schemeClr val="tx1"/>
                </a:solidFill>
              </a:rPr>
              <a:t>By comparison, the assumed rate of HE provider closures is 0.5% (i.e. less than one provider per year). No HE providers have closed to date.</a:t>
            </a:r>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284192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Calculation of the risk rated premium component is based on 3 risk factors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Risk factors are intended to reflect the risk of provider closure and, therefore, a need to call on the levy funds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Providers yield a risk value for each risk factor, which are summed together to give a total risk factor value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Total risk factor value is a multiple for the provider’s risk rated premium component calculation. </a:t>
            </a:r>
            <a:r>
              <a:rPr lang="en-AU" sz="1200" dirty="0">
                <a:solidFill>
                  <a:schemeClr val="tx1"/>
                </a:solidFill>
                <a:effectLst/>
                <a:latin typeface="+mn-lt"/>
                <a:ea typeface="Calibri" panose="020F0502020204030204" pitchFamily="34" charset="0"/>
                <a:cs typeface="Times New Roman" panose="02020603050405020304" pitchFamily="18" charset="0"/>
              </a:rPr>
              <a:t>A high total risk factor value = higher levy amount.</a:t>
            </a:r>
            <a:endParaRPr lang="en-AU" dirty="0">
              <a:solidFill>
                <a:schemeClr val="tx1"/>
              </a:solidFill>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A provider that yields a high total risk factor value presents a high risk of closure</a:t>
            </a:r>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3793734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b="0" dirty="0">
                <a:solidFill>
                  <a:schemeClr val="tx1"/>
                </a:solidFill>
                <a:latin typeface="+mn-lt"/>
              </a:rPr>
              <a:t>Risk factors proposed by AGA and reviewed / considered by TPS Advisory Board</a:t>
            </a:r>
          </a:p>
          <a:p>
            <a:pPr marL="171450" indent="-171450">
              <a:buFont typeface="Arial" panose="020B0604020202020204" pitchFamily="34" charset="0"/>
              <a:buChar char="•"/>
            </a:pPr>
            <a:r>
              <a:rPr lang="en-AU" sz="1200" b="0" dirty="0">
                <a:solidFill>
                  <a:schemeClr val="tx1"/>
                </a:solidFill>
                <a:latin typeface="+mn-lt"/>
              </a:rPr>
              <a:t>Risk factors intended to reflect the risk of provider closure and, therefore, a need to call on the levy funds</a:t>
            </a:r>
          </a:p>
          <a:p>
            <a:pPr marL="171450" indent="-171450">
              <a:buFont typeface="Arial" panose="020B0604020202020204" pitchFamily="34" charset="0"/>
              <a:buChar char="•"/>
            </a:pPr>
            <a:endParaRPr lang="en-AU" sz="1200" b="0" dirty="0">
              <a:solidFill>
                <a:schemeClr val="tx1"/>
              </a:solidFill>
              <a:latin typeface="+mn-lt"/>
            </a:endParaRPr>
          </a:p>
          <a:p>
            <a:r>
              <a:rPr lang="en-AU" sz="1200" b="1" dirty="0">
                <a:solidFill>
                  <a:schemeClr val="tx1"/>
                </a:solidFill>
                <a:latin typeface="+mn-lt"/>
              </a:rPr>
              <a:t>Financial strength</a:t>
            </a:r>
          </a:p>
          <a:p>
            <a:pPr marL="171450" indent="-171450">
              <a:buFont typeface="Arial" panose="020B0604020202020204" pitchFamily="34" charset="0"/>
              <a:buChar char="•"/>
            </a:pPr>
            <a:r>
              <a:rPr lang="en-AU" sz="1200" dirty="0">
                <a:solidFill>
                  <a:schemeClr val="tx1"/>
                </a:solidFill>
                <a:latin typeface="+mn-lt"/>
              </a:rPr>
              <a:t>All providers must provide their latest financial statements through the HELP IT System (HITS). For the 2024 levies, this can be 2022-23 financial year data or 2023 calendar year data.</a:t>
            </a:r>
          </a:p>
          <a:p>
            <a:pPr marL="171450" indent="-171450">
              <a:buFont typeface="Arial" panose="020B0604020202020204" pitchFamily="34" charset="0"/>
              <a:buChar char="•"/>
            </a:pPr>
            <a:r>
              <a:rPr lang="en-AU" sz="1200" dirty="0">
                <a:solidFill>
                  <a:schemeClr val="tx1"/>
                </a:solidFill>
                <a:latin typeface="+mn-lt"/>
              </a:rPr>
              <a:t>Note: Providers will attract the highest risk value for this risk factor if:</a:t>
            </a:r>
          </a:p>
          <a:p>
            <a:pPr marL="628650" lvl="1" indent="-171450">
              <a:buFont typeface="Calibri" panose="020F0502020204030204" pitchFamily="34" charset="0"/>
              <a:buChar char="―"/>
            </a:pPr>
            <a:r>
              <a:rPr lang="en-AU" sz="1200" dirty="0">
                <a:solidFill>
                  <a:schemeClr val="tx1"/>
                </a:solidFill>
                <a:latin typeface="+mn-lt"/>
              </a:rPr>
              <a:t>No financial statements are provided; or</a:t>
            </a:r>
          </a:p>
          <a:p>
            <a:pPr marL="628650" lvl="1" indent="-171450">
              <a:buFont typeface="Calibri" panose="020F0502020204030204" pitchFamily="34" charset="0"/>
              <a:buChar char="―"/>
            </a:pPr>
            <a:r>
              <a:rPr lang="en-AU" sz="1200" dirty="0">
                <a:solidFill>
                  <a:schemeClr val="tx1"/>
                </a:solidFill>
                <a:latin typeface="+mn-lt"/>
              </a:rPr>
              <a:t>Only parent entity statements are provided and not financial statements for the approved entity</a:t>
            </a:r>
          </a:p>
          <a:p>
            <a:endParaRPr lang="en-AU" sz="1200" b="1" dirty="0">
              <a:solidFill>
                <a:schemeClr val="tx1"/>
              </a:solidFill>
              <a:latin typeface="+mn-lt"/>
            </a:endParaRPr>
          </a:p>
          <a:p>
            <a:r>
              <a:rPr lang="en-AU" sz="1200" b="1" dirty="0">
                <a:solidFill>
                  <a:schemeClr val="tx1"/>
                </a:solidFill>
                <a:latin typeface="+mn-lt"/>
              </a:rPr>
              <a:t>Completion rate</a:t>
            </a:r>
            <a:endParaRPr lang="en-AU" sz="1200" b="0" i="0" dirty="0">
              <a:solidFill>
                <a:schemeClr val="tx1"/>
              </a:solidFill>
              <a:latin typeface="+mn-lt"/>
            </a:endParaRPr>
          </a:p>
          <a:p>
            <a:pPr marL="171450" indent="-171450">
              <a:buFont typeface="Arial" panose="020B0604020202020204" pitchFamily="34" charset="0"/>
              <a:buChar char="•"/>
            </a:pPr>
            <a:r>
              <a:rPr lang="en-US" altLang="zh-CN" sz="1200" i="0" kern="0" dirty="0">
                <a:solidFill>
                  <a:schemeClr val="tx1"/>
                </a:solidFill>
                <a:latin typeface="+mn-lt"/>
                <a:ea typeface="宋体"/>
                <a:cs typeface="Arial"/>
                <a:sym typeface="Calibri" pitchFamily="34" charset="0"/>
              </a:rPr>
              <a:t>AGA analysis has identified a correlation between low unit completion rates and an increased likelihood of provider closure</a:t>
            </a:r>
          </a:p>
          <a:p>
            <a:pPr marL="171450" indent="-171450">
              <a:buFont typeface="Arial" panose="020B0604020202020204" pitchFamily="34" charset="0"/>
              <a:buChar char="•"/>
            </a:pPr>
            <a:r>
              <a:rPr lang="en-US" altLang="zh-CN" sz="1200" i="0" kern="0" dirty="0">
                <a:solidFill>
                  <a:schemeClr val="tx1"/>
                </a:solidFill>
                <a:latin typeface="+mn-lt"/>
                <a:ea typeface="宋体"/>
                <a:cs typeface="Arial"/>
                <a:sym typeface="Calibri" pitchFamily="34" charset="0"/>
              </a:rPr>
              <a:t>Calculation of </a:t>
            </a:r>
            <a:r>
              <a:rPr lang="en-US" sz="1200" b="0" i="0" kern="0" dirty="0">
                <a:solidFill>
                  <a:schemeClr val="tx1"/>
                </a:solidFill>
                <a:latin typeface="+mn-lt"/>
                <a:ea typeface="宋体"/>
                <a:cs typeface="Arial"/>
                <a:sym typeface="Calibri" pitchFamily="34" charset="0"/>
              </a:rPr>
              <a:t>passed equivalent full-time student load (EFTSL) as a percentage of total EFTSL</a:t>
            </a:r>
            <a:endParaRPr lang="en-US" altLang="zh-CN" sz="1200" i="0" kern="0" dirty="0">
              <a:solidFill>
                <a:schemeClr val="tx1"/>
              </a:solidFill>
              <a:latin typeface="+mn-lt"/>
              <a:ea typeface="宋体"/>
              <a:cs typeface="Arial"/>
              <a:sym typeface="Calibri" pitchFamily="34" charset="0"/>
            </a:endParaRPr>
          </a:p>
          <a:p>
            <a:endParaRPr lang="en-AU" sz="1200" dirty="0">
              <a:solidFill>
                <a:schemeClr val="tx1"/>
              </a:solidFill>
              <a:latin typeface="+mn-lt"/>
            </a:endParaRPr>
          </a:p>
          <a:p>
            <a:r>
              <a:rPr lang="en-AU" sz="1200" b="1" dirty="0">
                <a:solidFill>
                  <a:schemeClr val="tx1"/>
                </a:solidFill>
                <a:latin typeface="+mn-lt"/>
              </a:rPr>
              <a:t>Non-compliance history and registration renewal</a:t>
            </a:r>
          </a:p>
          <a:p>
            <a:pPr marL="171450" indent="-171450">
              <a:buFont typeface="Arial" panose="020B0604020202020204" pitchFamily="34" charset="0"/>
              <a:buChar char="•"/>
            </a:pPr>
            <a:r>
              <a:rPr lang="en-AU" sz="1200" dirty="0">
                <a:solidFill>
                  <a:schemeClr val="tx1"/>
                </a:solidFill>
                <a:latin typeface="+mn-lt"/>
              </a:rPr>
              <a:t>Providers are penalised if they paid the relevant levy and/or their annual registration charge late over the previous 3 years</a:t>
            </a:r>
          </a:p>
          <a:p>
            <a:pPr marL="171450" indent="-171450">
              <a:buFont typeface="Arial" panose="020B0604020202020204" pitchFamily="34" charset="0"/>
              <a:buChar char="•"/>
            </a:pPr>
            <a:r>
              <a:rPr lang="en-AU" sz="1200" dirty="0">
                <a:solidFill>
                  <a:schemeClr val="tx1"/>
                </a:solidFill>
                <a:latin typeface="+mn-lt"/>
              </a:rPr>
              <a:t>Providers are also penalised if they applied to the regulator to have their registration renewed and, due to risk management reasons, their registration was renewed for a period less than the maximum allowable</a:t>
            </a:r>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31304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600"/>
              </a:spcAft>
              <a:buFont typeface="Arial" panose="020B0604020202020204" pitchFamily="34" charset="0"/>
              <a:buNone/>
            </a:pPr>
            <a:r>
              <a:rPr lang="en-AU" sz="1200" dirty="0">
                <a:solidFill>
                  <a:schemeClr val="tx1"/>
                </a:solidFill>
                <a:cs typeface="Calibri"/>
              </a:rPr>
              <a:t>Assessed using 2 ratios:</a:t>
            </a:r>
          </a:p>
          <a:p>
            <a:pPr marL="285750" lvl="0" indent="-285750" algn="l">
              <a:spcAft>
                <a:spcPts val="600"/>
              </a:spcAft>
              <a:buFont typeface="+mj-lt"/>
              <a:buAutoNum type="arabicPeriod"/>
            </a:pPr>
            <a:r>
              <a:rPr lang="en-AU" sz="1200" dirty="0">
                <a:solidFill>
                  <a:schemeClr val="tx1"/>
                </a:solidFill>
                <a:cs typeface="Calibri"/>
              </a:rPr>
              <a:t>Return on assets ratio</a:t>
            </a:r>
          </a:p>
          <a:p>
            <a:pPr marL="285750" lvl="0" indent="-285750" algn="l">
              <a:spcAft>
                <a:spcPts val="600"/>
              </a:spcAft>
              <a:buFont typeface="+mj-lt"/>
              <a:buAutoNum type="arabicPeriod"/>
            </a:pPr>
            <a:r>
              <a:rPr lang="en-AU" sz="1200" dirty="0">
                <a:solidFill>
                  <a:schemeClr val="tx1"/>
                </a:solidFill>
                <a:cs typeface="Calibri"/>
              </a:rPr>
              <a:t>Debt to equity ratio</a:t>
            </a:r>
          </a:p>
          <a:p>
            <a:pPr marL="0" indent="0" algn="l">
              <a:spcAft>
                <a:spcPts val="600"/>
              </a:spcAft>
              <a:buFont typeface="Arial" panose="020B0604020202020204" pitchFamily="34" charset="0"/>
              <a:buNone/>
            </a:pPr>
            <a:r>
              <a:rPr lang="en-AU" sz="1200" b="1" dirty="0">
                <a:solidFill>
                  <a:schemeClr val="tx1"/>
                </a:solidFill>
                <a:cs typeface="Calibri"/>
              </a:rPr>
              <a:t>Removal of ‘net profit ratio’</a:t>
            </a:r>
          </a:p>
          <a:p>
            <a:pPr marL="285750" indent="-285750" algn="l">
              <a:spcAft>
                <a:spcPts val="600"/>
              </a:spcAft>
              <a:buFont typeface="Arial" panose="020B0604020202020204" pitchFamily="34" charset="0"/>
              <a:buChar char="•"/>
            </a:pPr>
            <a:r>
              <a:rPr lang="en-AU" sz="1200" dirty="0">
                <a:solidFill>
                  <a:schemeClr val="tx1"/>
                </a:solidFill>
                <a:cs typeface="Calibri"/>
              </a:rPr>
              <a:t>The ‘net profit ratio’ was also used to assess providers’ financial strength in previous levy calculations</a:t>
            </a:r>
          </a:p>
          <a:p>
            <a:pPr marL="285750" indent="-285750" algn="l">
              <a:spcAft>
                <a:spcPts val="600"/>
              </a:spcAft>
              <a:buFont typeface="Arial" panose="020B0604020202020204" pitchFamily="34" charset="0"/>
              <a:buChar char="•"/>
            </a:pPr>
            <a:r>
              <a:rPr lang="en-AU" sz="1200" dirty="0">
                <a:solidFill>
                  <a:schemeClr val="tx1"/>
                </a:solidFill>
                <a:cs typeface="Calibri"/>
              </a:rPr>
              <a:t>The Board’s draft advice recommends removing the ‘net profit ratio’ from the 2024 levy calculations to respond to concerns raised by some not-for-profit providers (will discuss this more later)</a:t>
            </a:r>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112289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b="0" dirty="0"/>
              <a:t>Proposed 2024 risk factor values unchanged from 2023</a:t>
            </a:r>
            <a:endParaRPr lang="en-AU" sz="1200" dirty="0">
              <a:solidFill>
                <a:schemeClr val="tx1"/>
              </a:solidFill>
              <a:cs typeface="Calibri"/>
            </a:endParaRPr>
          </a:p>
          <a:p>
            <a:pPr marL="171450" indent="-171450" algn="l">
              <a:spcAft>
                <a:spcPts val="600"/>
              </a:spcAft>
              <a:buFont typeface="Arial" panose="020B0604020202020204" pitchFamily="34" charset="0"/>
              <a:buChar char="•"/>
            </a:pPr>
            <a:r>
              <a:rPr lang="en-AU" sz="1200" dirty="0">
                <a:solidFill>
                  <a:schemeClr val="tx1"/>
                </a:solidFill>
                <a:cs typeface="Calibri"/>
              </a:rPr>
              <a:t>Providers receive a score of 1.5, 3.0 or 4.5 for each ratio, which are summed together to give an overall financial strength score (left column)</a:t>
            </a:r>
          </a:p>
          <a:p>
            <a:pPr marL="171450" indent="-171450" algn="l">
              <a:spcAft>
                <a:spcPts val="600"/>
              </a:spcAft>
              <a:buFont typeface="Arial" panose="020B0604020202020204" pitchFamily="34" charset="0"/>
              <a:buChar char="•"/>
            </a:pPr>
            <a:r>
              <a:rPr lang="en-AU" sz="1200" dirty="0">
                <a:solidFill>
                  <a:schemeClr val="tx1"/>
                </a:solidFill>
                <a:cs typeface="Calibri"/>
              </a:rPr>
              <a:t>A provider’s financial strength score determines the provider’s corresponding risk factor value for the financial strength risk factor</a:t>
            </a:r>
          </a:p>
          <a:p>
            <a:pPr marL="171450" indent="-171450" algn="l">
              <a:spcAft>
                <a:spcPts val="600"/>
              </a:spcAft>
              <a:buFont typeface="Arial" panose="020B0604020202020204" pitchFamily="34" charset="0"/>
              <a:buChar char="•"/>
            </a:pPr>
            <a:r>
              <a:rPr lang="en-AU" sz="1200" dirty="0">
                <a:solidFill>
                  <a:schemeClr val="tx1"/>
                </a:solidFill>
                <a:cs typeface="Calibri"/>
              </a:rPr>
              <a:t>Risk factor values are multiples </a:t>
            </a:r>
            <a:r>
              <a:rPr lang="en-AU" sz="1200" dirty="0">
                <a:solidFill>
                  <a:schemeClr val="tx1"/>
                </a:solidFill>
              </a:rPr>
              <a:t>for providers’ risk rated premium component calculation and therefore influence each provider’s levy amount</a:t>
            </a:r>
          </a:p>
          <a:p>
            <a:pPr marL="0" indent="0">
              <a:buFont typeface="Arial" panose="020B0604020202020204" pitchFamily="34" charset="0"/>
              <a:buNone/>
            </a:pPr>
            <a:r>
              <a:rPr lang="en-AU" sz="1200" b="1" dirty="0">
                <a:solidFill>
                  <a:schemeClr val="tx1"/>
                </a:solidFill>
                <a:latin typeface="+mn-lt"/>
              </a:rPr>
              <a:t>Note</a:t>
            </a:r>
            <a:r>
              <a:rPr lang="en-AU" sz="1200" dirty="0">
                <a:solidFill>
                  <a:schemeClr val="tx1"/>
                </a:solidFill>
                <a:latin typeface="+mn-lt"/>
              </a:rPr>
              <a:t>: Providers will attract the maximum financial strength risk factor value if:</a:t>
            </a:r>
          </a:p>
          <a:p>
            <a:pPr marL="171450" lvl="0" indent="-171450">
              <a:buFont typeface="Arial" panose="020B0604020202020204" pitchFamily="34" charset="0"/>
              <a:buChar char="•"/>
            </a:pPr>
            <a:r>
              <a:rPr lang="en-AU" sz="1200" dirty="0">
                <a:solidFill>
                  <a:schemeClr val="tx1"/>
                </a:solidFill>
                <a:latin typeface="+mn-lt"/>
              </a:rPr>
              <a:t>No financial statements are provided; or</a:t>
            </a:r>
          </a:p>
          <a:p>
            <a:pPr marL="171450" lvl="0" indent="-171450">
              <a:buFont typeface="Arial" panose="020B0604020202020204" pitchFamily="34" charset="0"/>
              <a:buChar char="•"/>
            </a:pPr>
            <a:r>
              <a:rPr lang="en-AU" sz="1200" dirty="0">
                <a:solidFill>
                  <a:schemeClr val="tx1"/>
                </a:solidFill>
                <a:latin typeface="+mn-lt"/>
              </a:rPr>
              <a:t>Only parent entity statements are provided and not financial statements for the approved entity</a:t>
            </a:r>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2669680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spcAft>
                <a:spcPts val="600"/>
              </a:spcAft>
              <a:buFont typeface="Arial" panose="020B0604020202020204" pitchFamily="34" charset="0"/>
              <a:buChar char="•"/>
            </a:pPr>
            <a:r>
              <a:rPr lang="en-AU" sz="1200" dirty="0">
                <a:solidFill>
                  <a:schemeClr val="tx1"/>
                </a:solidFill>
                <a:cs typeface="Calibri"/>
              </a:rPr>
              <a:t>2 of the 3 ratios used to calculate financial strength in all previous levy calculations were driven by net profit before tax (i.e. net profit ratio and return on assets)</a:t>
            </a:r>
          </a:p>
          <a:p>
            <a:pPr marL="285750" indent="-285750" algn="l">
              <a:spcAft>
                <a:spcPts val="600"/>
              </a:spcAft>
              <a:buFont typeface="Arial" panose="020B0604020202020204" pitchFamily="34" charset="0"/>
              <a:buChar char="•"/>
            </a:pPr>
            <a:r>
              <a:rPr lang="en-AU" sz="1200" dirty="0">
                <a:solidFill>
                  <a:schemeClr val="tx1"/>
                </a:solidFill>
                <a:cs typeface="Calibri"/>
              </a:rPr>
              <a:t>In 2023, some not-for-profit providers raised concerns about the use of the net profit ratio to calculate financial strength</a:t>
            </a:r>
          </a:p>
          <a:p>
            <a:pPr marL="742950" lvl="1" indent="-285750" algn="l">
              <a:spcAft>
                <a:spcPts val="600"/>
              </a:spcAft>
              <a:buFont typeface="Calibri" panose="020F0502020204030204" pitchFamily="34" charset="0"/>
              <a:buChar char="―"/>
            </a:pPr>
            <a:r>
              <a:rPr lang="en-AU" sz="1200" dirty="0">
                <a:solidFill>
                  <a:schemeClr val="tx1"/>
                </a:solidFill>
                <a:cs typeface="Calibri"/>
              </a:rPr>
              <a:t>These providers suggested the use of the net profit ratio to assess the financial strength resulted in not-for-profit providers being unfairly penalised</a:t>
            </a:r>
          </a:p>
          <a:p>
            <a:pPr marL="0" lvl="0" indent="0" algn="l">
              <a:spcAft>
                <a:spcPts val="600"/>
              </a:spcAft>
              <a:buFont typeface="Arial" panose="020B0604020202020204" pitchFamily="34" charset="0"/>
              <a:buNone/>
            </a:pPr>
            <a:endParaRPr lang="en-AU" sz="1200" b="1" dirty="0">
              <a:solidFill>
                <a:schemeClr val="tx1"/>
              </a:solidFill>
              <a:cs typeface="Calibri"/>
            </a:endParaRPr>
          </a:p>
          <a:p>
            <a:pPr marL="0" lvl="0" indent="0" algn="l">
              <a:spcAft>
                <a:spcPts val="600"/>
              </a:spcAft>
              <a:buFont typeface="Arial" panose="020B0604020202020204" pitchFamily="34" charset="0"/>
              <a:buNone/>
            </a:pPr>
            <a:r>
              <a:rPr lang="en-AU" sz="1200" b="1" dirty="0">
                <a:solidFill>
                  <a:schemeClr val="tx1"/>
                </a:solidFill>
                <a:cs typeface="Calibri"/>
              </a:rPr>
              <a:t>Investigation by AGA</a:t>
            </a:r>
          </a:p>
          <a:p>
            <a:pPr marL="285750" indent="-285750" algn="l">
              <a:spcAft>
                <a:spcPts val="600"/>
              </a:spcAft>
              <a:buFont typeface="Arial" panose="020B0604020202020204" pitchFamily="34" charset="0"/>
              <a:buChar char="•"/>
            </a:pPr>
            <a:r>
              <a:rPr lang="en-AU" sz="1200" dirty="0">
                <a:solidFill>
                  <a:schemeClr val="tx1"/>
                </a:solidFill>
                <a:cs typeface="Calibri"/>
              </a:rPr>
              <a:t>AGA investigated whether the net profit ratio unfairly penalised not-for-profit providers</a:t>
            </a:r>
          </a:p>
          <a:p>
            <a:pPr marL="285750" indent="-285750" algn="l">
              <a:spcAft>
                <a:spcPts val="600"/>
              </a:spcAft>
              <a:buFont typeface="Arial" panose="020B0604020202020204" pitchFamily="34" charset="0"/>
              <a:buChar char="•"/>
            </a:pPr>
            <a:r>
              <a:rPr lang="en-AU" sz="1200" dirty="0">
                <a:solidFill>
                  <a:schemeClr val="tx1"/>
                </a:solidFill>
                <a:cs typeface="Calibri"/>
              </a:rPr>
              <a:t>Investigation was based on VSL provider data as equivalent higher education provider data was not available</a:t>
            </a:r>
          </a:p>
          <a:p>
            <a:pPr marL="285750" lvl="0" indent="-285750" algn="l">
              <a:spcAft>
                <a:spcPts val="600"/>
              </a:spcAft>
              <a:buFont typeface="Arial" panose="020B0604020202020204" pitchFamily="34" charset="0"/>
              <a:buChar char="•"/>
            </a:pPr>
            <a:r>
              <a:rPr lang="en-AU" sz="1200" dirty="0">
                <a:solidFill>
                  <a:schemeClr val="tx1"/>
                </a:solidFill>
                <a:cs typeface="Calibri"/>
              </a:rPr>
              <a:t>Found that the proportion of not-for-profit providers that fell into the ‘low risk’ financial strength category dropped significantly in 2022</a:t>
            </a:r>
          </a:p>
          <a:p>
            <a:pPr marL="285750" lvl="0" indent="-285750" algn="l">
              <a:spcAft>
                <a:spcPts val="600"/>
              </a:spcAft>
              <a:buFont typeface="Arial" panose="020B0604020202020204" pitchFamily="34" charset="0"/>
              <a:buChar char="•"/>
            </a:pPr>
            <a:r>
              <a:rPr lang="en-AU" sz="1200" dirty="0">
                <a:solidFill>
                  <a:schemeClr val="tx1"/>
                </a:solidFill>
                <a:cs typeface="Calibri"/>
              </a:rPr>
              <a:t>Only 13% of not-for profit providers attained a risk factor value of 8 or 9, exempting them from the financial strength loading</a:t>
            </a:r>
          </a:p>
          <a:p>
            <a:pPr marL="0" lvl="0" indent="0" algn="l">
              <a:spcAft>
                <a:spcPts val="600"/>
              </a:spcAft>
              <a:buFont typeface="Arial" panose="020B0604020202020204" pitchFamily="34" charset="0"/>
              <a:buNone/>
            </a:pPr>
            <a:endParaRPr lang="en-AU" sz="1200" b="1" dirty="0">
              <a:solidFill>
                <a:schemeClr val="tx1"/>
              </a:solidFill>
              <a:cs typeface="Calibri"/>
            </a:endParaRPr>
          </a:p>
          <a:p>
            <a:pPr marL="0" lvl="0" indent="0" algn="l">
              <a:spcAft>
                <a:spcPts val="600"/>
              </a:spcAft>
              <a:buFont typeface="Arial" panose="020B0604020202020204" pitchFamily="34" charset="0"/>
              <a:buNone/>
            </a:pPr>
            <a:r>
              <a:rPr lang="en-AU" sz="1200" b="1" dirty="0">
                <a:solidFill>
                  <a:schemeClr val="tx1"/>
                </a:solidFill>
                <a:cs typeface="Calibri"/>
              </a:rPr>
              <a:t>AGA tested alternative financial strength calculations</a:t>
            </a:r>
          </a:p>
          <a:p>
            <a:pPr marL="285750" indent="-285750" algn="l">
              <a:spcAft>
                <a:spcPts val="600"/>
              </a:spcAft>
              <a:buFont typeface="Arial" panose="020B0604020202020204" pitchFamily="34" charset="0"/>
              <a:buChar char="•"/>
            </a:pPr>
            <a:r>
              <a:rPr lang="en-AU" sz="1200" dirty="0">
                <a:solidFill>
                  <a:schemeClr val="tx1"/>
                </a:solidFill>
                <a:cs typeface="Calibri"/>
              </a:rPr>
              <a:t>Incorporating a providers’ for-profit status as a specific risk measure is not possible without collecting additional data from providers</a:t>
            </a:r>
          </a:p>
          <a:p>
            <a:pPr marL="285750" indent="-285750" algn="l">
              <a:spcAft>
                <a:spcPts val="600"/>
              </a:spcAft>
              <a:buFont typeface="Arial" panose="020B0604020202020204" pitchFamily="34" charset="0"/>
              <a:buChar char="•"/>
            </a:pPr>
            <a:r>
              <a:rPr lang="en-AU" sz="1200" dirty="0">
                <a:solidFill>
                  <a:schemeClr val="tx1"/>
                </a:solidFill>
                <a:cs typeface="Calibri"/>
              </a:rPr>
              <a:t>AGA tested three alternative financial strength calculations that were less weighted towards profit to address the concerns of not-for-profit providers</a:t>
            </a:r>
          </a:p>
          <a:p>
            <a:pPr marL="285750" indent="-285750" algn="l">
              <a:spcAft>
                <a:spcPts val="600"/>
              </a:spcAft>
              <a:buFont typeface="Arial" panose="020B0604020202020204" pitchFamily="34" charset="0"/>
              <a:buChar char="•"/>
            </a:pPr>
            <a:r>
              <a:rPr lang="en-AU" sz="1200" dirty="0">
                <a:solidFill>
                  <a:schemeClr val="tx1"/>
                </a:solidFill>
                <a:cs typeface="Calibri"/>
              </a:rPr>
              <a:t>AGA found that removing the ‘net profit ratio’ from the financial strength calculation was the best solution to address the concerns of not-for-profit providers</a:t>
            </a:r>
          </a:p>
          <a:p>
            <a:pPr marL="0" indent="0" algn="l">
              <a:spcAft>
                <a:spcPts val="600"/>
              </a:spcAft>
              <a:buFont typeface="Arial" panose="020B0604020202020204" pitchFamily="34" charset="0"/>
              <a:buNone/>
            </a:pPr>
            <a:endParaRPr lang="en-AU" sz="1200" b="1" dirty="0">
              <a:solidFill>
                <a:schemeClr val="tx1"/>
              </a:solidFill>
              <a:cs typeface="Calibri"/>
            </a:endParaRPr>
          </a:p>
          <a:p>
            <a:pPr marL="0" indent="0" algn="l">
              <a:spcAft>
                <a:spcPts val="600"/>
              </a:spcAft>
              <a:buFont typeface="Arial" panose="020B0604020202020204" pitchFamily="34" charset="0"/>
              <a:buNone/>
            </a:pPr>
            <a:r>
              <a:rPr lang="en-AU" sz="1200" b="1" dirty="0">
                <a:solidFill>
                  <a:schemeClr val="tx1"/>
                </a:solidFill>
                <a:cs typeface="Calibri"/>
              </a:rPr>
              <a:t>AGA’s recommendation: remove the net profit ratio from the financial strength calculation for the 2024 levies</a:t>
            </a:r>
          </a:p>
          <a:p>
            <a:pPr marL="285750" lvl="0" indent="-285750" algn="l">
              <a:spcAft>
                <a:spcPts val="600"/>
              </a:spcAft>
              <a:buFont typeface="Arial" panose="020B0604020202020204" pitchFamily="34" charset="0"/>
              <a:buChar char="•"/>
            </a:pPr>
            <a:r>
              <a:rPr lang="en-AU" sz="1200" dirty="0">
                <a:solidFill>
                  <a:schemeClr val="tx1"/>
                </a:solidFill>
                <a:cs typeface="Calibri"/>
              </a:rPr>
              <a:t>Removing the net profit ratio strengthened the inverse relationship between financial risk scores and provider closure rates (i.e. </a:t>
            </a:r>
            <a:r>
              <a:rPr lang="en-AU" sz="1200" b="1" dirty="0">
                <a:solidFill>
                  <a:schemeClr val="tx1"/>
                </a:solidFill>
                <a:cs typeface="Calibri"/>
              </a:rPr>
              <a:t>better reflects the relative risk of provider closure</a:t>
            </a:r>
            <a:r>
              <a:rPr lang="en-AU" sz="1200" dirty="0">
                <a:solidFill>
                  <a:schemeClr val="tx1"/>
                </a:solidFill>
                <a:cs typeface="Calibri"/>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a:solidFill>
                  <a:schemeClr val="tx1"/>
                </a:solidFill>
                <a:cs typeface="Calibri"/>
              </a:rPr>
              <a:t>Also increased the proportion of not-for-profit providers in the ‘low risk’ financial strength category to similar levels to the for-profit providers (i.e. </a:t>
            </a:r>
            <a:r>
              <a:rPr lang="en-AU" sz="1200" b="1" dirty="0">
                <a:solidFill>
                  <a:schemeClr val="tx1"/>
                </a:solidFill>
                <a:cs typeface="Calibri"/>
              </a:rPr>
              <a:t>the financial strength calculation is more equitable for not-for-profit and for-profit providers</a:t>
            </a:r>
            <a:r>
              <a:rPr lang="en-AU" sz="1200" dirty="0">
                <a:solidFill>
                  <a:schemeClr val="tx1"/>
                </a:solidFill>
                <a:cs typeface="Calibri"/>
              </a:rPr>
              <a:t>)</a:t>
            </a:r>
          </a:p>
          <a:p>
            <a:pPr marL="285750" lvl="0" indent="-285750" algn="l">
              <a:spcAft>
                <a:spcPts val="600"/>
              </a:spcAft>
              <a:buFont typeface="Arial" panose="020B0604020202020204" pitchFamily="34" charset="0"/>
              <a:buChar char="•"/>
            </a:pPr>
            <a:r>
              <a:rPr lang="en-AU" sz="1200" dirty="0">
                <a:solidFill>
                  <a:schemeClr val="tx1"/>
                </a:solidFill>
                <a:cs typeface="Calibri"/>
              </a:rPr>
              <a:t>This change will help not-for-profit providers to yield a better financial strength risk score (i.e. </a:t>
            </a:r>
            <a:r>
              <a:rPr lang="en-AU" sz="1200" b="1" dirty="0">
                <a:solidFill>
                  <a:schemeClr val="tx1"/>
                </a:solidFill>
                <a:cs typeface="Calibri"/>
              </a:rPr>
              <a:t>would lower some providers’ levies</a:t>
            </a:r>
            <a:r>
              <a:rPr lang="en-AU" sz="1200" dirty="0">
                <a:solidFill>
                  <a:schemeClr val="tx1"/>
                </a:solidFill>
                <a:cs typeface="Calibri"/>
              </a:rPr>
              <a: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dirty="0">
                <a:solidFill>
                  <a:schemeClr val="tx1"/>
                </a:solidFill>
                <a:cs typeface="Calibri"/>
              </a:rPr>
              <a:t>Board supported the AGA’s recommendation in its draft advice</a:t>
            </a:r>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420759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600"/>
              </a:spcAft>
              <a:buFont typeface="Arial" panose="020B0604020202020204" pitchFamily="34" charset="0"/>
              <a:buChar char="•"/>
            </a:pPr>
            <a:r>
              <a:rPr lang="en-AU" sz="1200" b="0" dirty="0">
                <a:solidFill>
                  <a:schemeClr val="tx1"/>
                </a:solidFill>
                <a:cs typeface="Calibri"/>
              </a:rPr>
              <a:t>Student unit completion rate is an important metric in tuition protection as it is ultimately the students with incomplete courses that are eligible for tuition protection</a:t>
            </a:r>
          </a:p>
          <a:p>
            <a:pPr marL="171450" indent="-171450" algn="l">
              <a:spcAft>
                <a:spcPts val="600"/>
              </a:spcAft>
              <a:buFont typeface="Arial" panose="020B0604020202020204" pitchFamily="34" charset="0"/>
              <a:buChar char="•"/>
            </a:pPr>
            <a:r>
              <a:rPr lang="en-AU" sz="1200" b="0" dirty="0">
                <a:solidFill>
                  <a:schemeClr val="tx1"/>
                </a:solidFill>
                <a:cs typeface="Calibri"/>
              </a:rPr>
              <a:t>Providers with low completion rates have been correlated with an increased likelihood of closure</a:t>
            </a:r>
          </a:p>
          <a:p>
            <a:pPr marL="171450" indent="-171450" algn="l">
              <a:spcAft>
                <a:spcPts val="600"/>
              </a:spcAft>
              <a:buFont typeface="Arial" panose="020B0604020202020204" pitchFamily="34" charset="0"/>
              <a:buChar char="•"/>
            </a:pPr>
            <a:r>
              <a:rPr lang="en-AU" sz="1200" b="0" dirty="0">
                <a:solidFill>
                  <a:schemeClr val="tx1"/>
                </a:solidFill>
                <a:cs typeface="Calibri"/>
              </a:rPr>
              <a:t>Calculates </a:t>
            </a:r>
            <a:r>
              <a:rPr lang="en-AU" sz="1200" b="0" u="sng" dirty="0">
                <a:solidFill>
                  <a:schemeClr val="tx1"/>
                </a:solidFill>
                <a:cs typeface="Calibri"/>
              </a:rPr>
              <a:t>Passed</a:t>
            </a:r>
            <a:r>
              <a:rPr lang="en-AU" sz="1200" b="0" dirty="0">
                <a:solidFill>
                  <a:schemeClr val="tx1"/>
                </a:solidFill>
                <a:cs typeface="Calibri"/>
              </a:rPr>
              <a:t> equivalent full-time student load (EFTSL) as a </a:t>
            </a:r>
            <a:r>
              <a:rPr lang="en-AU" sz="1200" b="0" u="sng" dirty="0">
                <a:solidFill>
                  <a:schemeClr val="tx1"/>
                </a:solidFill>
                <a:cs typeface="Calibri"/>
              </a:rPr>
              <a:t>Percentage of Total EFTSL</a:t>
            </a:r>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2211664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b="0" dirty="0"/>
              <a:t>Risk factor values were increased in 2023, but were still lower than the 2020 level overall</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AU" sz="1200" b="0" dirty="0"/>
              <a:t>Proposed 2024 risk factor values unchanged from 2023</a:t>
            </a:r>
          </a:p>
          <a:p>
            <a:pPr marL="0" indent="0" algn="l">
              <a:spcAft>
                <a:spcPts val="600"/>
              </a:spcAft>
              <a:buFont typeface="Arial" panose="020B0604020202020204" pitchFamily="34" charset="0"/>
              <a:buNone/>
            </a:pPr>
            <a:endParaRPr lang="en-AU" sz="1200" b="1" dirty="0">
              <a:solidFill>
                <a:schemeClr val="tx1"/>
              </a:solidFill>
              <a:cs typeface="Calibri"/>
            </a:endParaRPr>
          </a:p>
          <a:p>
            <a:pPr marL="0" indent="0" algn="l">
              <a:spcAft>
                <a:spcPts val="600"/>
              </a:spcAft>
              <a:buFont typeface="Arial" panose="020B0604020202020204" pitchFamily="34" charset="0"/>
              <a:buNone/>
            </a:pPr>
            <a:r>
              <a:rPr lang="en-AU" sz="1200" b="1" dirty="0">
                <a:solidFill>
                  <a:schemeClr val="tx1"/>
                </a:solidFill>
                <a:cs typeface="Calibri"/>
              </a:rPr>
              <a:t>2020 risk factor values</a:t>
            </a:r>
          </a:p>
          <a:p>
            <a:pPr marL="171450" indent="-171450" algn="l">
              <a:spcAft>
                <a:spcPts val="600"/>
              </a:spcAft>
              <a:buFont typeface="Arial" panose="020B0604020202020204" pitchFamily="34" charset="0"/>
              <a:buChar char="•"/>
            </a:pPr>
            <a:r>
              <a:rPr lang="en-AU" sz="1200" b="1" dirty="0">
                <a:solidFill>
                  <a:schemeClr val="tx1"/>
                </a:solidFill>
                <a:cs typeface="Calibri"/>
              </a:rPr>
              <a:t>Reminder</a:t>
            </a:r>
            <a:r>
              <a:rPr lang="en-AU" sz="1200" b="0" dirty="0">
                <a:solidFill>
                  <a:schemeClr val="tx1"/>
                </a:solidFill>
                <a:cs typeface="Calibri"/>
              </a:rPr>
              <a:t>: The VSL, HELP and Up-front levies were collected for the first time in 2022</a:t>
            </a:r>
          </a:p>
          <a:p>
            <a:pPr marL="171450" indent="-171450" algn="l">
              <a:spcAft>
                <a:spcPts val="600"/>
              </a:spcAft>
              <a:buFont typeface="Arial" panose="020B0604020202020204" pitchFamily="34" charset="0"/>
              <a:buChar char="•"/>
            </a:pPr>
            <a:r>
              <a:rPr lang="en-AU" sz="1200" b="0" dirty="0">
                <a:solidFill>
                  <a:schemeClr val="tx1"/>
                </a:solidFill>
                <a:cs typeface="Calibri"/>
              </a:rPr>
              <a:t>The VSL and HELP levies were waived in 2020 and 2021, and up-front levy was waived in 2021 to support providers through COVID-19</a:t>
            </a:r>
          </a:p>
          <a:p>
            <a:pPr marL="0" indent="0" algn="l">
              <a:spcAft>
                <a:spcPts val="600"/>
              </a:spcAft>
              <a:buFont typeface="Arial" panose="020B0604020202020204" pitchFamily="34" charset="0"/>
              <a:buNone/>
            </a:pPr>
            <a:endParaRPr lang="en-AU" sz="1200" b="1" dirty="0">
              <a:solidFill>
                <a:schemeClr val="tx1"/>
              </a:solidFill>
              <a:cs typeface="Calibri"/>
            </a:endParaRPr>
          </a:p>
          <a:p>
            <a:pPr marL="0" indent="0" algn="l">
              <a:spcAft>
                <a:spcPts val="600"/>
              </a:spcAft>
              <a:buFont typeface="Arial" panose="020B0604020202020204" pitchFamily="34" charset="0"/>
              <a:buNone/>
            </a:pPr>
            <a:r>
              <a:rPr lang="en-AU" sz="1200" b="1" dirty="0">
                <a:solidFill>
                  <a:schemeClr val="tx1"/>
                </a:solidFill>
                <a:cs typeface="Calibri"/>
              </a:rPr>
              <a:t>Changes to completion rate settings over time</a:t>
            </a:r>
          </a:p>
          <a:p>
            <a:pPr marL="0" indent="0" algn="l">
              <a:spcAft>
                <a:spcPts val="600"/>
              </a:spcAft>
              <a:buFont typeface="Arial" panose="020B0604020202020204" pitchFamily="34" charset="0"/>
              <a:buNone/>
            </a:pPr>
            <a:r>
              <a:rPr lang="en-AU" sz="1200" b="1" dirty="0">
                <a:solidFill>
                  <a:schemeClr val="tx1"/>
                </a:solidFill>
                <a:cs typeface="Calibri"/>
              </a:rPr>
              <a:t>2022</a:t>
            </a:r>
            <a:r>
              <a:rPr lang="en-AU" sz="1200" b="0" dirty="0">
                <a:solidFill>
                  <a:schemeClr val="tx1"/>
                </a:solidFill>
                <a:cs typeface="Calibri"/>
              </a:rPr>
              <a:t>: risk factor values were reduced as a temporary COVID-19 support measure</a:t>
            </a:r>
          </a:p>
          <a:p>
            <a:pPr marL="171450" lvl="0" indent="-171450" algn="l">
              <a:spcAft>
                <a:spcPts val="600"/>
              </a:spcAft>
              <a:buFont typeface="Arial" panose="020B0604020202020204" pitchFamily="34" charset="0"/>
              <a:buChar char="•"/>
            </a:pPr>
            <a:r>
              <a:rPr lang="en-AU" sz="1200" b="0" dirty="0">
                <a:solidFill>
                  <a:schemeClr val="tx1"/>
                </a:solidFill>
                <a:cs typeface="Calibri"/>
              </a:rPr>
              <a:t>Recognised the </a:t>
            </a:r>
            <a:r>
              <a:rPr lang="en-AU" sz="1200" dirty="0">
                <a:solidFill>
                  <a:schemeClr val="tx1"/>
                </a:solidFill>
                <a:cs typeface="Calibri"/>
              </a:rPr>
              <a:t>impact of COVID-19 on ability of students to complete courses</a:t>
            </a:r>
          </a:p>
          <a:p>
            <a:pPr marL="0" lvl="0" indent="0" algn="l">
              <a:spcAft>
                <a:spcPts val="600"/>
              </a:spcAft>
              <a:buFont typeface="Arial" panose="020B0604020202020204" pitchFamily="34" charset="0"/>
              <a:buNone/>
            </a:pPr>
            <a:r>
              <a:rPr lang="en-AU" sz="1200" b="1" dirty="0">
                <a:solidFill>
                  <a:schemeClr val="tx1"/>
                </a:solidFill>
                <a:cs typeface="Calibri"/>
              </a:rPr>
              <a:t>2023</a:t>
            </a:r>
            <a:r>
              <a:rPr lang="en-AU" sz="1200" b="0" dirty="0">
                <a:solidFill>
                  <a:schemeClr val="tx1"/>
                </a:solidFill>
                <a:cs typeface="Calibri"/>
              </a:rPr>
              <a:t>: risk factor values were increased but were still lower than pre-covid settings overall</a:t>
            </a:r>
          </a:p>
          <a:p>
            <a:pPr marL="171450" lvl="0" indent="-171450" algn="l">
              <a:spcAft>
                <a:spcPts val="600"/>
              </a:spcAft>
              <a:buFont typeface="Arial" panose="020B0604020202020204" pitchFamily="34" charset="0"/>
              <a:buChar char="•"/>
            </a:pPr>
            <a:r>
              <a:rPr lang="en-AU" sz="1200" dirty="0">
                <a:solidFill>
                  <a:schemeClr val="tx1"/>
                </a:solidFill>
                <a:cs typeface="Calibri"/>
              </a:rPr>
              <a:t>Increased loading from 0.0 to 1.0 for ‘60% to &lt;85%’ completion rate category - “better aligns overall risk loadings to relative rates of failure and better reflects the experience to date”</a:t>
            </a:r>
          </a:p>
          <a:p>
            <a:pPr marL="628650" marR="0" lvl="1" indent="-171450" algn="l" defTabSz="914400" rtl="0" eaLnBrk="1" fontAlgn="auto" latinLnBrk="0" hangingPunct="1">
              <a:lnSpc>
                <a:spcPct val="100000"/>
              </a:lnSpc>
              <a:spcBef>
                <a:spcPts val="0"/>
              </a:spcBef>
              <a:spcAft>
                <a:spcPts val="600"/>
              </a:spcAft>
              <a:buClrTx/>
              <a:buSzTx/>
              <a:buFont typeface="Calibri" panose="020F0502020204030204" pitchFamily="34" charset="0"/>
              <a:buChar char="―"/>
              <a:tabLst/>
              <a:defRPr/>
            </a:pPr>
            <a:r>
              <a:rPr lang="en-AU" sz="1200" dirty="0">
                <a:solidFill>
                  <a:schemeClr val="tx1"/>
                </a:solidFill>
                <a:cs typeface="Calibri"/>
              </a:rPr>
              <a:t>AGA analysis found that providers with </a:t>
            </a:r>
            <a:r>
              <a:rPr lang="en-AU" sz="1200" b="0" dirty="0">
                <a:solidFill>
                  <a:schemeClr val="tx1"/>
                </a:solidFill>
                <a:cs typeface="Calibri"/>
              </a:rPr>
              <a:t>a completion rate between 60% and 85% presented a higher risk of closure than providers with completion rates above 85%</a:t>
            </a:r>
            <a:endParaRPr lang="en-AU" sz="1200" dirty="0">
              <a:solidFill>
                <a:schemeClr val="tx1"/>
              </a:solidFill>
              <a:cs typeface="Calibri"/>
            </a:endParaRPr>
          </a:p>
          <a:p>
            <a:pPr marL="0" lvl="0" indent="0" algn="l">
              <a:spcAft>
                <a:spcPts val="600"/>
              </a:spcAft>
              <a:buFont typeface="Arial" panose="020B0604020202020204" pitchFamily="34" charset="0"/>
              <a:buNone/>
            </a:pPr>
            <a:r>
              <a:rPr lang="en-AU" sz="1200" b="1" dirty="0">
                <a:solidFill>
                  <a:schemeClr val="tx1"/>
                </a:solidFill>
                <a:cs typeface="Calibri"/>
              </a:rPr>
              <a:t>2024</a:t>
            </a:r>
            <a:r>
              <a:rPr lang="en-AU" sz="1200" b="0" dirty="0">
                <a:solidFill>
                  <a:schemeClr val="tx1"/>
                </a:solidFill>
                <a:cs typeface="Calibri"/>
              </a:rPr>
              <a:t>: Draft levy settings unchanged from 2023</a:t>
            </a:r>
          </a:p>
          <a:p>
            <a:pPr marL="171450" lvl="0" indent="-171450" algn="l">
              <a:spcAft>
                <a:spcPts val="600"/>
              </a:spcAft>
              <a:buFont typeface="Arial" panose="020B0604020202020204" pitchFamily="34" charset="0"/>
              <a:buChar char="•"/>
            </a:pPr>
            <a:r>
              <a:rPr lang="en-AU" sz="1200" b="0" dirty="0">
                <a:solidFill>
                  <a:schemeClr val="tx1"/>
                </a:solidFill>
                <a:cs typeface="Calibri"/>
              </a:rPr>
              <a:t>AGA: Providers’ completion rates are stabilising at higher than pre-COVID levels</a:t>
            </a:r>
            <a:endParaRPr lang="en-AU" sz="1200" dirty="0">
              <a:solidFill>
                <a:schemeClr val="tx1"/>
              </a:solidFill>
              <a:cs typeface="Calibri"/>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1909692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rPr>
              <a:t>Financial incentive to adopt positive behaviours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rPr>
              <a:t>2 components to this risk factor: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schemeClr val="tx1"/>
                </a:solidFill>
              </a:rPr>
              <a:t>Non-compliance history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schemeClr val="tx1"/>
                </a:solidFill>
              </a:rPr>
              <a:t>Registration renewal</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b="1" dirty="0">
                <a:solidFill>
                  <a:schemeClr val="tx1"/>
                </a:solidFill>
              </a:rPr>
              <a:t>Non-compliance history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chemeClr val="tx1"/>
                </a:solidFill>
              </a:rPr>
              <a:t>Considers whether a provider has a history of paying the relevant tuition protection levy and annual registration change late over the previous 3 years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chemeClr val="tx1"/>
                </a:solidFill>
              </a:rPr>
              <a:t>A weighted late payment measure applies, meaning late payment of charges in 2023 will have a larger impact on a provider’s risk factor calculation than late payment of charges in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b="1" dirty="0">
                <a:solidFill>
                  <a:schemeClr val="tx1"/>
                </a:solidFill>
              </a:rPr>
              <a:t>Registration renewal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chemeClr val="tx1"/>
                </a:solidFill>
              </a:rPr>
              <a:t>Penalises any providers that applied to have its registration renewed and, </a:t>
            </a:r>
            <a:r>
              <a:rPr lang="en-AU" b="1" dirty="0">
                <a:solidFill>
                  <a:schemeClr val="tx1"/>
                </a:solidFill>
              </a:rPr>
              <a:t>for risk management reasons</a:t>
            </a:r>
            <a:r>
              <a:rPr lang="en-AU" b="0" dirty="0">
                <a:solidFill>
                  <a:schemeClr val="tx1"/>
                </a:solidFill>
              </a:rPr>
              <a:t>, had its registration renewed for a period less than the maximum allowable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chemeClr val="tx1"/>
                </a:solidFill>
              </a:rPr>
              <a:t>AGA: Rate of provider closures is “clearly higher” for providers that had their registration renewed for a period less than the maximum allowable for risk management reasons</a:t>
            </a:r>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956272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2696874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rPr>
              <a:t>Proposed 2024 risk factor values unchanged from 2022 and 2023</a:t>
            </a:r>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2991605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Calculation based on data for </a:t>
            </a:r>
            <a:r>
              <a:rPr lang="en-AU" b="1" dirty="0">
                <a:solidFill>
                  <a:schemeClr val="tx1"/>
                </a:solidFill>
                <a:latin typeface="+mn-lt"/>
              </a:rPr>
              <a:t>previous calendar year (i.e.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Tuition fee income is either VSL loans, HELP loans, or up-front payments received (depending on which levy is being calculated)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Total risk factor value is a multiplier for the provider’s risk rated premium component calculation. </a:t>
            </a:r>
            <a:r>
              <a:rPr lang="en-AU" sz="1200" dirty="0">
                <a:solidFill>
                  <a:schemeClr val="tx1"/>
                </a:solidFill>
                <a:effectLst/>
                <a:latin typeface="+mn-lt"/>
                <a:ea typeface="Calibri" panose="020F0502020204030204" pitchFamily="34" charset="0"/>
                <a:cs typeface="Times New Roman" panose="02020603050405020304" pitchFamily="18" charset="0"/>
              </a:rPr>
              <a:t>A high total risk factor value = higher levy amount.</a:t>
            </a:r>
            <a:endParaRPr lang="en-AU" dirty="0">
              <a:solidFill>
                <a:schemeClr val="tx1"/>
              </a:solidFill>
              <a:latin typeface="+mn-lt"/>
            </a:endParaRPr>
          </a:p>
          <a:p>
            <a:pPr marL="171450" indent="-171450">
              <a:buFont typeface="Arial" panose="020B0604020202020204" pitchFamily="34" charset="0"/>
              <a:buChar char="•"/>
            </a:pPr>
            <a:r>
              <a:rPr lang="en-AU" b="0" dirty="0">
                <a:solidFill>
                  <a:schemeClr val="tx1"/>
                </a:solidFill>
                <a:latin typeface="+mn-lt"/>
              </a:rPr>
              <a:t>If a provider is a new provider for a year, the risk rated premium component for the year will be 0</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2024/3/25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31</a:t>
            </a:fld>
            <a:endParaRPr lang="en-US" altLang="zh-CN" sz="1200"/>
          </a:p>
        </p:txBody>
      </p:sp>
    </p:spTree>
    <p:extLst>
      <p:ext uri="{BB962C8B-B14F-4D97-AF65-F5344CB8AC3E}">
        <p14:creationId xmlns:p14="http://schemas.microsoft.com/office/powerpoint/2010/main" val="2769766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latin typeface="+mn-lt"/>
              </a:rPr>
              <a:t>Risk rated premium component calculation example for a VSL provider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75 VSL students in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$250,000 in VSL loans received in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Yielding a total risk factor value of 4.7 (i.e. presenting moderate risk of closure)</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2024/3/25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32</a:t>
            </a:fld>
            <a:endParaRPr lang="en-US" altLang="zh-CN" sz="1200"/>
          </a:p>
        </p:txBody>
      </p:sp>
    </p:spTree>
    <p:extLst>
      <p:ext uri="{BB962C8B-B14F-4D97-AF65-F5344CB8AC3E}">
        <p14:creationId xmlns:p14="http://schemas.microsoft.com/office/powerpoint/2010/main" val="2482390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latin typeface="+mn-lt"/>
              </a:rPr>
              <a:t>Risk rated premium component calculation example for a HELP provider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650 HELP students in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$10m in HELP loans received in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Yielding a total risk factor value of 1.0 (i.e. presenting low risk of closure)</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2024/3/25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33</a:t>
            </a:fld>
            <a:endParaRPr lang="en-US" altLang="zh-CN" sz="1200"/>
          </a:p>
        </p:txBody>
      </p:sp>
    </p:spTree>
    <p:extLst>
      <p:ext uri="{BB962C8B-B14F-4D97-AF65-F5344CB8AC3E}">
        <p14:creationId xmlns:p14="http://schemas.microsoft.com/office/powerpoint/2010/main" val="41088918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0" y="5346520"/>
            <a:ext cx="5633917" cy="4374586"/>
          </a:xfrm>
          <a:prstGeom prst="rect">
            <a:avLst/>
          </a:prstGeom>
        </p:spPr>
        <p:txBody>
          <a:bodyPr lIns="94787" tIns="47393" rIns="94787" bIns="47393"/>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latin typeface="+mn-lt"/>
              </a:rPr>
              <a:t>Risk rated premium component calculation example for an up-front provider with: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350 HELP students in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$400,000 in up-front payments received in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latin typeface="+mn-lt"/>
              </a:rPr>
              <a:t>Yielding a total risk factor value of 6.4 (i.e. presenting high risk of closure)</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2024/3/25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34</a:t>
            </a:fld>
            <a:endParaRPr lang="en-US" altLang="zh-CN" sz="1200"/>
          </a:p>
        </p:txBody>
      </p:sp>
    </p:spTree>
    <p:extLst>
      <p:ext uri="{BB962C8B-B14F-4D97-AF65-F5344CB8AC3E}">
        <p14:creationId xmlns:p14="http://schemas.microsoft.com/office/powerpoint/2010/main" val="1128095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schemeClr val="tx1"/>
                </a:solidFill>
              </a:rPr>
              <a:t>Proposed 2024 special tuition protection component percentage </a:t>
            </a:r>
            <a:r>
              <a:rPr lang="en-AU" b="1" dirty="0">
                <a:solidFill>
                  <a:schemeClr val="tx1"/>
                </a:solidFill>
              </a:rPr>
              <a:t>unchanged from 2022 and 2023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chemeClr val="tx1"/>
                </a:solidFill>
              </a:rPr>
              <a:t>Note the </a:t>
            </a:r>
            <a:r>
              <a:rPr lang="en-AU" b="1" dirty="0">
                <a:solidFill>
                  <a:schemeClr val="tx1"/>
                </a:solidFill>
              </a:rPr>
              <a:t>maximum percentage that can be charged </a:t>
            </a:r>
            <a:r>
              <a:rPr lang="en-AU" b="0" dirty="0">
                <a:solidFill>
                  <a:schemeClr val="tx1"/>
                </a:solidFill>
              </a:rPr>
              <a:t>for the special tuition protection component </a:t>
            </a:r>
            <a:r>
              <a:rPr lang="en-AU" b="1" dirty="0">
                <a:solidFill>
                  <a:schemeClr val="tx1"/>
                </a:solidFill>
              </a:rPr>
              <a:t>is 0.15% </a:t>
            </a:r>
            <a:r>
              <a:rPr lang="en-AU" b="0" dirty="0">
                <a:solidFill>
                  <a:schemeClr val="tx1"/>
                </a:solidFill>
              </a:rPr>
              <a:t>- </a:t>
            </a:r>
            <a:r>
              <a:rPr lang="en-AU" b="0" u="sng" dirty="0">
                <a:solidFill>
                  <a:schemeClr val="tx1"/>
                </a:solidFill>
              </a:rPr>
              <a:t>proposed setting is 0.05% under the limit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chemeClr val="tx1"/>
                </a:solidFill>
              </a:rPr>
              <a:t>The VSL Fund balance is currently above its target range, but seed funding needs to be repaid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0" dirty="0">
                <a:solidFill>
                  <a:schemeClr val="tx1"/>
                </a:solidFill>
              </a:rPr>
              <a:t>The HE Fund is still below its target range and has a way to go to reach its target before seed funding needs to be repaid</a:t>
            </a:r>
          </a:p>
        </p:txBody>
      </p:sp>
      <p:sp>
        <p:nvSpPr>
          <p:cNvPr id="4" name="Slide Number Placeholder 3"/>
          <p:cNvSpPr>
            <a:spLocks noGrp="1"/>
          </p:cNvSpPr>
          <p:nvPr>
            <p:ph type="sldNum" sz="quarter" idx="5"/>
          </p:nvPr>
        </p:nvSpPr>
        <p:spPr/>
        <p:txBody>
          <a:bodyPr/>
          <a:lstStyle/>
          <a:p>
            <a:fld id="{3BD3FCEB-6CB7-4478-9568-E9785AFEA658}" type="slidenum">
              <a:rPr lang="en-AU" smtClean="0"/>
              <a:t>35</a:t>
            </a:fld>
            <a:endParaRPr lang="en-AU"/>
          </a:p>
        </p:txBody>
      </p:sp>
    </p:spTree>
    <p:extLst>
      <p:ext uri="{BB962C8B-B14F-4D97-AF65-F5344CB8AC3E}">
        <p14:creationId xmlns:p14="http://schemas.microsoft.com/office/powerpoint/2010/main" val="2603435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31021887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3831" y="5346520"/>
            <a:ext cx="5633917" cy="4374586"/>
          </a:xfrm>
          <a:prstGeom prst="rect">
            <a:avLst/>
          </a:prstGeom>
        </p:spPr>
        <p:txBody>
          <a:bodyPr lIns="94787" tIns="47393" rIns="94787" bIns="47393"/>
          <a:lstStyle/>
          <a:p>
            <a:pPr marL="0" indent="0">
              <a:spcAft>
                <a:spcPts val="100"/>
              </a:spcAft>
              <a:buFont typeface="Arial" panose="020B0604020202020204" pitchFamily="34" charset="0"/>
              <a:buNone/>
            </a:pPr>
            <a:r>
              <a:rPr lang="en-AU" b="1" dirty="0">
                <a:solidFill>
                  <a:schemeClr val="tx1"/>
                </a:solidFill>
              </a:rPr>
              <a:t>Important note re: TEQSA annual information collection for up-front providers:</a:t>
            </a:r>
          </a:p>
          <a:p>
            <a:pPr marL="171450" indent="-171450">
              <a:spcAft>
                <a:spcPts val="100"/>
              </a:spcAft>
              <a:buFont typeface="Arial" panose="020B0604020202020204" pitchFamily="34" charset="0"/>
              <a:buChar char="•"/>
            </a:pPr>
            <a:r>
              <a:rPr lang="en-AU" dirty="0">
                <a:solidFill>
                  <a:schemeClr val="tx1"/>
                </a:solidFill>
              </a:rPr>
              <a:t>Up-front providers had to submit student numbers data for the TEQSA annual information collection in November 2023. This data was verified in December 2023.</a:t>
            </a:r>
          </a:p>
          <a:p>
            <a:pPr marL="171450" indent="-171450">
              <a:spcAft>
                <a:spcPts val="100"/>
              </a:spcAft>
              <a:buFont typeface="Arial" panose="020B0604020202020204" pitchFamily="34" charset="0"/>
              <a:buChar char="•"/>
            </a:pPr>
            <a:r>
              <a:rPr lang="en-AU" dirty="0">
                <a:solidFill>
                  <a:schemeClr val="tx1"/>
                </a:solidFill>
              </a:rPr>
              <a:t>While there is a specified date for the verification of student numbers data supplied by HELP providers, </a:t>
            </a:r>
            <a:r>
              <a:rPr lang="en-AU" b="1" dirty="0">
                <a:solidFill>
                  <a:schemeClr val="tx1"/>
                </a:solidFill>
              </a:rPr>
              <a:t>there is no specified date for the verification of data supplied by up-front providers in TCSI</a:t>
            </a:r>
            <a:r>
              <a:rPr lang="en-AU" dirty="0">
                <a:solidFill>
                  <a:schemeClr val="tx1"/>
                </a:solidFill>
              </a:rPr>
              <a:t>.</a:t>
            </a:r>
          </a:p>
          <a:p>
            <a:pPr marL="0" indent="0">
              <a:spcAft>
                <a:spcPts val="100"/>
              </a:spcAft>
              <a:buFont typeface="Arial" panose="020B0604020202020204" pitchFamily="34" charset="0"/>
              <a:buNone/>
            </a:pPr>
            <a:endParaRPr lang="en-AU" dirty="0">
              <a:solidFill>
                <a:schemeClr val="tx1"/>
              </a:solidFill>
            </a:endParaRPr>
          </a:p>
          <a:p>
            <a:pPr marL="0" indent="0">
              <a:spcAft>
                <a:spcPts val="100"/>
              </a:spcAft>
              <a:buFont typeface="Arial" panose="020B0604020202020204" pitchFamily="34" charset="0"/>
              <a:buNone/>
            </a:pPr>
            <a:r>
              <a:rPr lang="en-AU" b="1" dirty="0">
                <a:solidFill>
                  <a:schemeClr val="tx1"/>
                </a:solidFill>
              </a:rPr>
              <a:t>Ensure HITS and TCSI data is up-to-date</a:t>
            </a:r>
          </a:p>
          <a:p>
            <a:pPr marL="171450" indent="-171450" algn="l">
              <a:spcAft>
                <a:spcPts val="200"/>
              </a:spcAft>
              <a:buFont typeface="Arial" panose="020B0604020202020204" pitchFamily="34" charset="0"/>
              <a:buChar char="•"/>
            </a:pPr>
            <a:r>
              <a:rPr lang="en-AU" sz="1200" dirty="0">
                <a:cs typeface="Calibri"/>
              </a:rPr>
              <a:t>Levy Notices will be sent to contacts provided in the HELP IT System (HITS)</a:t>
            </a:r>
          </a:p>
          <a:p>
            <a:pPr marL="171450" indent="-171450" algn="l">
              <a:spcAft>
                <a:spcPts val="200"/>
              </a:spcAft>
              <a:buFont typeface="Arial" panose="020B0604020202020204" pitchFamily="34" charset="0"/>
              <a:buChar char="•"/>
            </a:pPr>
            <a:r>
              <a:rPr lang="en-AU" sz="1200" b="1" i="0" dirty="0">
                <a:solidFill>
                  <a:srgbClr val="D6165F"/>
                </a:solidFill>
                <a:cs typeface="Calibri"/>
              </a:rPr>
              <a:t>Please ensure all contacts in HITS are up to date</a:t>
            </a:r>
          </a:p>
          <a:p>
            <a:pPr marL="171450" indent="-171450" algn="l">
              <a:spcAft>
                <a:spcPts val="200"/>
              </a:spcAft>
              <a:buFont typeface="Arial" panose="020B0604020202020204" pitchFamily="34" charset="0"/>
              <a:buChar char="•"/>
            </a:pPr>
            <a:r>
              <a:rPr lang="en-AU" sz="1200" b="1" dirty="0">
                <a:cs typeface="Calibri"/>
              </a:rPr>
              <a:t>Ensure TCSI data is up to date</a:t>
            </a:r>
            <a:r>
              <a:rPr lang="en-AU" sz="1200" dirty="0">
                <a:cs typeface="Calibri"/>
              </a:rPr>
              <a:t> including course outcome, course outcome date and unit status. This data affects providers’ risk ratings.</a:t>
            </a:r>
          </a:p>
        </p:txBody>
      </p:sp>
      <p:sp>
        <p:nvSpPr>
          <p:cNvPr id="4" name="Header Placeholder 3"/>
          <p:cNvSpPr>
            <a:spLocks noGrp="1"/>
          </p:cNvSpPr>
          <p:nvPr>
            <p:ph type="hdr" sz="quarter" idx="4294967295"/>
          </p:nvPr>
        </p:nvSpPr>
        <p:spPr/>
        <p:txBody>
          <a:bodyPr/>
          <a:lstStyle/>
          <a:p>
            <a:pPr>
              <a:defRPr/>
            </a:pPr>
            <a:r>
              <a:rPr lang="en-US" altLang="en-US"/>
              <a:t>Attachment A</a:t>
            </a:r>
          </a:p>
        </p:txBody>
      </p:sp>
      <p:sp>
        <p:nvSpPr>
          <p:cNvPr id="5" name="Date Placeholder 4"/>
          <p:cNvSpPr>
            <a:spLocks noGrp="1"/>
          </p:cNvSpPr>
          <p:nvPr>
            <p:ph type="dt" idx="1"/>
          </p:nvPr>
        </p:nvSpPr>
        <p:spPr/>
        <p:txBody>
          <a:bodyPr/>
          <a:lstStyle/>
          <a:p>
            <a:pPr>
              <a:defRPr/>
            </a:pPr>
            <a:fld id="{B3BFBBA0-CDF7-4193-9812-94AB2182D5F8}" type="datetime1">
              <a:rPr lang="zh-CN" altLang="en-US" smtClean="0"/>
              <a:pPr>
                <a:defRPr/>
              </a:pPr>
              <a:t>2024/3/25</a:t>
            </a:fld>
            <a:endParaRPr lang="en-US" altLang="zh-CN" sz="1200"/>
          </a:p>
        </p:txBody>
      </p:sp>
      <p:sp>
        <p:nvSpPr>
          <p:cNvPr id="6" name="Slide Number Placeholder 5"/>
          <p:cNvSpPr>
            <a:spLocks noGrp="1"/>
          </p:cNvSpPr>
          <p:nvPr>
            <p:ph type="sldNum" sz="quarter" idx="5"/>
          </p:nvPr>
        </p:nvSpPr>
        <p:spPr/>
        <p:txBody>
          <a:bodyPr/>
          <a:lstStyle/>
          <a:p>
            <a:pPr>
              <a:defRPr/>
            </a:pPr>
            <a:fld id="{5A0BD6C1-3D76-4BE7-8A2F-2467DC14C66C}" type="slidenum">
              <a:rPr lang="en-US" altLang="zh-CN" smtClean="0"/>
              <a:pPr>
                <a:defRPr/>
              </a:pPr>
              <a:t>37</a:t>
            </a:fld>
            <a:endParaRPr lang="en-US" altLang="zh-CN" sz="1200"/>
          </a:p>
        </p:txBody>
      </p:sp>
    </p:spTree>
    <p:extLst>
      <p:ext uri="{BB962C8B-B14F-4D97-AF65-F5344CB8AC3E}">
        <p14:creationId xmlns:p14="http://schemas.microsoft.com/office/powerpoint/2010/main" val="24582308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rPr>
              <a:t>2 proposed changes for the 2024 levy settings: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schemeClr val="tx1"/>
                </a:solidFill>
              </a:rPr>
              <a:t>Reduced specified percentage for the risk rated premium component of the VSL Levy from 0.17% to 0.13%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dirty="0">
                <a:solidFill>
                  <a:schemeClr val="tx1"/>
                </a:solidFill>
              </a:rPr>
              <a:t>‘Net profit ratio’ removed from the Financial Strength risk factor calculation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dirty="0">
                <a:solidFill>
                  <a:schemeClr val="tx1"/>
                </a:solidFill>
              </a:rPr>
              <a:t>Up-front levy will be collected later than the VSL and HELP levies due to a data lag</a:t>
            </a:r>
          </a:p>
        </p:txBody>
      </p:sp>
      <p:sp>
        <p:nvSpPr>
          <p:cNvPr id="4" name="Slide Number Placeholder 3"/>
          <p:cNvSpPr>
            <a:spLocks noGrp="1"/>
          </p:cNvSpPr>
          <p:nvPr>
            <p:ph type="sldNum" sz="quarter" idx="5"/>
          </p:nvPr>
        </p:nvSpPr>
        <p:spPr/>
        <p:txBody>
          <a:bodyPr/>
          <a:lstStyle/>
          <a:p>
            <a:fld id="{3BD3FCEB-6CB7-4478-9568-E9785AFEA658}" type="slidenum">
              <a:rPr lang="en-AU" smtClean="0"/>
              <a:t>38</a:t>
            </a:fld>
            <a:endParaRPr lang="en-AU"/>
          </a:p>
        </p:txBody>
      </p:sp>
    </p:spTree>
    <p:extLst>
      <p:ext uri="{BB962C8B-B14F-4D97-AF65-F5344CB8AC3E}">
        <p14:creationId xmlns:p14="http://schemas.microsoft.com/office/powerpoint/2010/main" val="598075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000"/>
              </a:spcAft>
              <a:buFont typeface="Arial" panose="020B0604020202020204" pitchFamily="34" charset="0"/>
              <a:buChar char="•"/>
            </a:pPr>
            <a:r>
              <a:rPr lang="en-AU" sz="1200" b="1" dirty="0">
                <a:latin typeface="+mn-lt"/>
                <a:cs typeface="Calibri"/>
              </a:rPr>
              <a:t>Ensure contact information is up to date in HITS and enrolments data is up to date in TCSI</a:t>
            </a:r>
            <a:endParaRPr lang="en-AU" sz="1200" b="1" dirty="0">
              <a:latin typeface="+mn-lt"/>
              <a:ea typeface="Calibri"/>
              <a:cs typeface="Calibri"/>
            </a:endParaRPr>
          </a:p>
          <a:p>
            <a:pPr marL="171450" indent="-171450">
              <a:spcAft>
                <a:spcPts val="1000"/>
              </a:spcAft>
              <a:buFont typeface="Arial" panose="020B0604020202020204" pitchFamily="34" charset="0"/>
              <a:buChar char="•"/>
            </a:pPr>
            <a:r>
              <a:rPr lang="en-AU" sz="1200" b="0" dirty="0">
                <a:latin typeface="+mn-lt"/>
                <a:cs typeface="Calibri"/>
              </a:rPr>
              <a:t>Check account details before making a payment. </a:t>
            </a:r>
            <a:r>
              <a:rPr lang="en-AU" sz="1200" b="1" dirty="0">
                <a:latin typeface="+mn-lt"/>
                <a:cs typeface="Calibri"/>
              </a:rPr>
              <a:t>Payment details on the VSL Levy invoice are different to all other tuition protection levies</a:t>
            </a:r>
            <a:r>
              <a:rPr lang="en-AU" sz="1200" dirty="0">
                <a:latin typeface="+mn-lt"/>
                <a:cs typeface="Calibri"/>
              </a:rPr>
              <a:t>. </a:t>
            </a:r>
            <a:endParaRPr lang="en-AU" sz="1200" dirty="0">
              <a:latin typeface="+mn-lt"/>
              <a:ea typeface="Calibri"/>
              <a:cs typeface="Calibri"/>
            </a:endParaRPr>
          </a:p>
          <a:p>
            <a:pPr marL="171450" lvl="1" indent="-171450">
              <a:spcAft>
                <a:spcPts val="1000"/>
              </a:spcAft>
              <a:buFont typeface="Arial" panose="020B0604020202020204" pitchFamily="34" charset="0"/>
              <a:buChar char="•"/>
            </a:pPr>
            <a:r>
              <a:rPr lang="en-AU" sz="1200" b="1" dirty="0">
                <a:latin typeface="+mn-lt"/>
                <a:cs typeface="Calibri"/>
              </a:rPr>
              <a:t>Pay the full and correct amount on time </a:t>
            </a:r>
            <a:r>
              <a:rPr lang="en-AU" sz="1200" dirty="0">
                <a:latin typeface="+mn-lt"/>
                <a:cs typeface="Calibri"/>
              </a:rPr>
              <a:t>to avoid receiving a late payment penalty for the following three years</a:t>
            </a:r>
          </a:p>
          <a:p>
            <a:pPr marL="171450" lvl="1" indent="-171450">
              <a:spcAft>
                <a:spcPts val="600"/>
              </a:spcAft>
              <a:buFont typeface="Arial" panose="020B0604020202020204" pitchFamily="34" charset="0"/>
              <a:buChar char="•"/>
            </a:pPr>
            <a:r>
              <a:rPr lang="en-AU" sz="1200" dirty="0">
                <a:latin typeface="+mn-lt"/>
                <a:ea typeface="Calibri"/>
                <a:cs typeface="Calibri"/>
              </a:rPr>
              <a:t>Ensure all financial statements:</a:t>
            </a:r>
          </a:p>
          <a:p>
            <a:pPr marL="628650" lvl="2" indent="-171450">
              <a:spcAft>
                <a:spcPts val="600"/>
              </a:spcAft>
              <a:buFont typeface="Calibri" panose="020F0502020204030204" pitchFamily="34" charset="0"/>
              <a:buChar char="―"/>
            </a:pPr>
            <a:r>
              <a:rPr lang="en-AU" sz="1200" dirty="0">
                <a:latin typeface="+mn-lt"/>
                <a:ea typeface="Calibri"/>
                <a:cs typeface="Calibri"/>
              </a:rPr>
              <a:t>are signed by an auditor</a:t>
            </a:r>
          </a:p>
          <a:p>
            <a:pPr marL="628650" lvl="2" indent="-171450">
              <a:spcAft>
                <a:spcPts val="600"/>
              </a:spcAft>
              <a:buFont typeface="Calibri" panose="020F0502020204030204" pitchFamily="34" charset="0"/>
              <a:buChar char="―"/>
            </a:pPr>
            <a:r>
              <a:rPr lang="en-AU" sz="1200" dirty="0">
                <a:latin typeface="+mn-lt"/>
                <a:ea typeface="Calibri"/>
                <a:cs typeface="Times New Roman"/>
              </a:rPr>
              <a:t>contain</a:t>
            </a:r>
            <a:r>
              <a:rPr lang="en-AU" sz="1200" dirty="0">
                <a:effectLst/>
                <a:latin typeface="+mn-lt"/>
                <a:ea typeface="Calibri"/>
                <a:cs typeface="Times New Roman"/>
              </a:rPr>
              <a:t> financial information from previous year (2023)</a:t>
            </a:r>
          </a:p>
          <a:p>
            <a:pPr marL="628650" lvl="2" indent="-171450">
              <a:spcAft>
                <a:spcPts val="1200"/>
              </a:spcAft>
              <a:buFont typeface="Calibri" panose="020F0502020204030204" pitchFamily="34" charset="0"/>
              <a:buChar char="―"/>
            </a:pPr>
            <a:r>
              <a:rPr lang="en-AU" sz="1200" dirty="0">
                <a:latin typeface="+mn-lt"/>
                <a:ea typeface="Calibri"/>
                <a:cs typeface="Times New Roman"/>
              </a:rPr>
              <a:t>display</a:t>
            </a:r>
            <a:r>
              <a:rPr lang="en-AU" sz="1200" dirty="0">
                <a:effectLst/>
                <a:latin typeface="+mn-lt"/>
                <a:ea typeface="Calibri"/>
                <a:cs typeface="Times New Roman"/>
              </a:rPr>
              <a:t> the </a:t>
            </a:r>
            <a:r>
              <a:rPr lang="en-AU" sz="1200" b="1" dirty="0">
                <a:effectLst/>
                <a:latin typeface="+mn-lt"/>
                <a:ea typeface="Calibri"/>
                <a:cs typeface="Times New Roman"/>
              </a:rPr>
              <a:t>ABN of the entity </a:t>
            </a:r>
            <a:r>
              <a:rPr lang="en-AU" sz="1200" dirty="0">
                <a:effectLst/>
                <a:latin typeface="+mn-lt"/>
                <a:ea typeface="Calibri"/>
                <a:cs typeface="Times New Roman"/>
              </a:rPr>
              <a:t>the TPS is levying</a:t>
            </a:r>
          </a:p>
          <a:p>
            <a:pPr marL="0" lvl="1">
              <a:spcAft>
                <a:spcPts val="1200"/>
              </a:spcAft>
            </a:pPr>
            <a:r>
              <a:rPr lang="en-AU" sz="1200" b="1" kern="100" dirty="0">
                <a:latin typeface="+mn-lt"/>
                <a:ea typeface="Calibri"/>
                <a:cs typeface="Times New Roman"/>
              </a:rPr>
              <a:t>D</a:t>
            </a:r>
            <a:r>
              <a:rPr lang="en-AU" sz="1200" b="1" kern="100" dirty="0">
                <a:effectLst/>
                <a:latin typeface="+mn-lt"/>
                <a:ea typeface="Calibri"/>
                <a:cs typeface="Times New Roman"/>
              </a:rPr>
              <a:t>o not</a:t>
            </a:r>
            <a:r>
              <a:rPr lang="en-AU" sz="1200" kern="100" dirty="0">
                <a:effectLst/>
                <a:latin typeface="+mn-lt"/>
                <a:ea typeface="Calibri"/>
                <a:cs typeface="Times New Roman"/>
              </a:rPr>
              <a:t> use Parent company’s financial statements</a:t>
            </a:r>
            <a:r>
              <a:rPr lang="en-AU" sz="1200" kern="100" dirty="0">
                <a:latin typeface="+mn-lt"/>
                <a:ea typeface="Calibri"/>
                <a:cs typeface="Times New Roman"/>
              </a:rPr>
              <a:t>. Separate</a:t>
            </a:r>
            <a:r>
              <a:rPr lang="en-AU" sz="1200" kern="100" dirty="0">
                <a:effectLst/>
                <a:latin typeface="+mn-lt"/>
                <a:ea typeface="Calibri"/>
                <a:cs typeface="Times New Roman"/>
              </a:rPr>
              <a:t> financial statements with ABN </a:t>
            </a:r>
            <a:r>
              <a:rPr lang="en-AU" sz="1200" kern="100" dirty="0">
                <a:latin typeface="+mn-lt"/>
                <a:ea typeface="Calibri"/>
                <a:cs typeface="Times New Roman"/>
              </a:rPr>
              <a:t>and accurate</a:t>
            </a:r>
            <a:r>
              <a:rPr lang="en-AU" sz="1200" kern="100" dirty="0">
                <a:effectLst/>
                <a:latin typeface="+mn-lt"/>
                <a:ea typeface="Calibri"/>
                <a:cs typeface="Times New Roman"/>
              </a:rPr>
              <a:t> information </a:t>
            </a:r>
            <a:r>
              <a:rPr lang="en-AU" sz="1200" kern="100" dirty="0">
                <a:latin typeface="+mn-lt"/>
                <a:ea typeface="Calibri"/>
                <a:cs typeface="Times New Roman"/>
              </a:rPr>
              <a:t>are required</a:t>
            </a:r>
            <a:r>
              <a:rPr lang="en-AU" sz="1200" kern="100" dirty="0">
                <a:effectLst/>
                <a:latin typeface="+mn-lt"/>
                <a:ea typeface="Calibri"/>
                <a:cs typeface="Times New Roman"/>
              </a:rPr>
              <a:t> by TPS.</a:t>
            </a:r>
          </a:p>
        </p:txBody>
      </p:sp>
      <p:sp>
        <p:nvSpPr>
          <p:cNvPr id="4" name="Slide Number Placeholder 3"/>
          <p:cNvSpPr>
            <a:spLocks noGrp="1"/>
          </p:cNvSpPr>
          <p:nvPr>
            <p:ph type="sldNum" sz="quarter" idx="5"/>
          </p:nvPr>
        </p:nvSpPr>
        <p:spPr/>
        <p:txBody>
          <a:bodyPr/>
          <a:lstStyle/>
          <a:p>
            <a:fld id="{3BD3FCEB-6CB7-4478-9568-E9785AFEA658}" type="slidenum">
              <a:rPr lang="en-AU" smtClean="0"/>
              <a:t>39</a:t>
            </a:fld>
            <a:endParaRPr lang="en-AU"/>
          </a:p>
        </p:txBody>
      </p:sp>
    </p:spTree>
    <p:extLst>
      <p:ext uri="{BB962C8B-B14F-4D97-AF65-F5344CB8AC3E}">
        <p14:creationId xmlns:p14="http://schemas.microsoft.com/office/powerpoint/2010/main" val="407633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spcAft>
                <a:spcPts val="400"/>
              </a:spcAft>
              <a:buFont typeface="Arial" panose="020B0604020202020204" pitchFamily="34" charset="0"/>
              <a:buChar char="•"/>
            </a:pPr>
            <a:r>
              <a:rPr lang="en-AU" sz="1200" dirty="0"/>
              <a:t>Australian Government initiative supported by federal Department of Education</a:t>
            </a:r>
          </a:p>
          <a:p>
            <a:pPr marL="171450" indent="-171450">
              <a:spcAft>
                <a:spcPts val="400"/>
              </a:spcAft>
              <a:buFont typeface="Arial" panose="020B0604020202020204" pitchFamily="34" charset="0"/>
              <a:buChar char="•"/>
            </a:pPr>
            <a:r>
              <a:rPr lang="en-AU" sz="1200" dirty="0">
                <a:ea typeface="+mn-lt"/>
                <a:cs typeface="+mn-lt"/>
              </a:rPr>
              <a:t>Student tuition protection scheme that </a:t>
            </a:r>
            <a:r>
              <a:rPr lang="en-AU" sz="1200" b="1" dirty="0">
                <a:ea typeface="+mn-lt"/>
                <a:cs typeface="+mn-lt"/>
              </a:rPr>
              <a:t>s</a:t>
            </a:r>
            <a:r>
              <a:rPr lang="en-AU" sz="1200" b="1" dirty="0"/>
              <a:t>afeguards Australia’s reputation as an education destination</a:t>
            </a:r>
            <a:endParaRPr lang="en-AU" sz="1200" b="1" dirty="0">
              <a:ea typeface="+mn-lt"/>
              <a:cs typeface="+mn-lt"/>
            </a:endParaRPr>
          </a:p>
          <a:p>
            <a:pPr marL="171450" indent="-171450">
              <a:spcAft>
                <a:spcPts val="400"/>
              </a:spcAft>
              <a:buFont typeface="Arial" panose="020B0604020202020204" pitchFamily="34" charset="0"/>
              <a:buChar char="•"/>
            </a:pPr>
            <a:r>
              <a:rPr lang="en-AU" sz="1200" dirty="0">
                <a:solidFill>
                  <a:schemeClr val="tx1"/>
                </a:solidFill>
                <a:latin typeface="+mn-lt"/>
                <a:ea typeface="+mn-lt"/>
                <a:cs typeface="+mn-lt"/>
              </a:rPr>
              <a:t>D</a:t>
            </a:r>
            <a:r>
              <a:rPr lang="en-AU" sz="1200" dirty="0">
                <a:solidFill>
                  <a:schemeClr val="tx1"/>
                </a:solidFill>
                <a:latin typeface="+mn-lt"/>
              </a:rPr>
              <a:t>eveloped for international student fee protection and expanded to domestic VSL and HELP students in 2020, and HE up-front fee-paying students in 2021</a:t>
            </a:r>
            <a:endParaRPr lang="en-AU" sz="1200" dirty="0">
              <a:ea typeface="+mn-lt"/>
              <a:cs typeface="+mn-lt"/>
            </a:endParaRPr>
          </a:p>
          <a:p>
            <a:pPr marL="171450" indent="-171450">
              <a:spcAft>
                <a:spcPts val="400"/>
              </a:spcAft>
              <a:buFont typeface="Arial" panose="020B0604020202020204" pitchFamily="34" charset="0"/>
              <a:buChar char="•"/>
            </a:pPr>
            <a:r>
              <a:rPr lang="en-AU" sz="1200" dirty="0"/>
              <a:t>Manages tuition protection levy collections </a:t>
            </a:r>
            <a:r>
              <a:rPr lang="en-AU" sz="1200" b="1" dirty="0"/>
              <a:t>from registered education providers</a:t>
            </a:r>
          </a:p>
          <a:p>
            <a:pPr marL="171450" indent="-171450">
              <a:spcAft>
                <a:spcPts val="400"/>
              </a:spcAft>
              <a:buFont typeface="Arial" panose="020B0604020202020204" pitchFamily="34" charset="0"/>
              <a:buChar char="•"/>
            </a:pPr>
            <a:r>
              <a:rPr lang="en-AU" sz="1200" dirty="0"/>
              <a:t>Supports students with </a:t>
            </a:r>
            <a:r>
              <a:rPr lang="en-AU" sz="1200" b="1" dirty="0"/>
              <a:t>refunds and Government loan re-credits</a:t>
            </a:r>
            <a:r>
              <a:rPr lang="en-AU" sz="1200" dirty="0"/>
              <a:t>, and </a:t>
            </a:r>
            <a:r>
              <a:rPr lang="en-AU" sz="1200" b="1" dirty="0"/>
              <a:t>facilitates alternative course placements </a:t>
            </a:r>
            <a:r>
              <a:rPr lang="en-AU" sz="1200" dirty="0"/>
              <a:t>following provider closures</a:t>
            </a:r>
          </a:p>
          <a:p>
            <a:pPr marL="171450" indent="-171450">
              <a:spcAft>
                <a:spcPts val="400"/>
              </a:spcAft>
              <a:buFont typeface="Arial" panose="020B0604020202020204" pitchFamily="34" charset="0"/>
              <a:buChar char="•"/>
            </a:pPr>
            <a:r>
              <a:rPr lang="en-AU" sz="1200" dirty="0"/>
              <a:t>Supports education providers to understand and meet obligations to students</a:t>
            </a:r>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34563910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rPr>
              <a:t>We’ve been considering how we can improve the levy collection process. While we’re in the early stages, we’re looking at aspects like:</a:t>
            </a: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Aligning levy collections/invoices </a:t>
            </a:r>
            <a:endParaRPr lang="en-AU"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Notices and notice periods</a:t>
            </a:r>
            <a:endParaRPr lang="en-AU"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Data collection and provider verification of inputs for levy amounts</a:t>
            </a:r>
            <a:endParaRPr lang="en-AU" sz="1800" dirty="0">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r>
              <a:rPr lang="en-AU" sz="1800" dirty="0">
                <a:effectLst/>
                <a:latin typeface="Calibri" panose="020F0502020204030204" pitchFamily="34" charset="0"/>
                <a:ea typeface="Times New Roman" panose="02020603050405020304" pitchFamily="18" charset="0"/>
              </a:rPr>
              <a:t>IT system provider experience</a:t>
            </a:r>
            <a:endParaRPr lang="en-AU" sz="1800" dirty="0">
              <a:effectLst/>
              <a:latin typeface="Calibri" panose="020F0502020204030204" pitchFamily="34" charset="0"/>
              <a:ea typeface="Calibri" panose="020F0502020204030204" pitchFamily="34" charset="0"/>
            </a:endParaRPr>
          </a:p>
          <a:p>
            <a:r>
              <a:rPr lang="en-AU" sz="1800" dirty="0">
                <a:effectLst/>
                <a:latin typeface="Calibri" panose="020F0502020204030204" pitchFamily="34" charset="0"/>
                <a:ea typeface="Calibri" panose="020F0502020204030204" pitchFamily="34" charset="0"/>
              </a:rPr>
              <a:t>Do you have any thoughts/comments on those or other aspects of the levy collection process?</a:t>
            </a:r>
          </a:p>
        </p:txBody>
      </p:sp>
      <p:sp>
        <p:nvSpPr>
          <p:cNvPr id="4" name="Slide Number Placeholder 3"/>
          <p:cNvSpPr>
            <a:spLocks noGrp="1"/>
          </p:cNvSpPr>
          <p:nvPr>
            <p:ph type="sldNum" sz="quarter" idx="5"/>
          </p:nvPr>
        </p:nvSpPr>
        <p:spPr/>
        <p:txBody>
          <a:bodyPr/>
          <a:lstStyle/>
          <a:p>
            <a:fld id="{3BD3FCEB-6CB7-4478-9568-E9785AFEA658}" type="slidenum">
              <a:rPr lang="en-AU" smtClean="0"/>
              <a:t>40</a:t>
            </a:fld>
            <a:endParaRPr lang="en-AU"/>
          </a:p>
        </p:txBody>
      </p:sp>
    </p:spTree>
    <p:extLst>
      <p:ext uri="{BB962C8B-B14F-4D97-AF65-F5344CB8AC3E}">
        <p14:creationId xmlns:p14="http://schemas.microsoft.com/office/powerpoint/2010/main" val="2711507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41</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397475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panose="020B0604020202020204" pitchFamily="34" charset="0"/>
              <a:buChar char="•"/>
            </a:pPr>
            <a:r>
              <a:rPr lang="en-AU" sz="1200" b="0" dirty="0"/>
              <a:t>Statutory office holder appointed by federal Minister for Education</a:t>
            </a:r>
          </a:p>
          <a:p>
            <a:pPr marL="171450" indent="-171450">
              <a:spcAft>
                <a:spcPts val="1200"/>
              </a:spcAft>
              <a:buFont typeface="Arial" panose="020B0604020202020204" pitchFamily="34" charset="0"/>
              <a:buChar char="•"/>
            </a:pPr>
            <a:r>
              <a:rPr lang="en-AU" sz="1200" b="0" dirty="0"/>
              <a:t>Operational oversight of the daily activities of the TPS</a:t>
            </a:r>
          </a:p>
          <a:p>
            <a:pPr marL="171450" indent="-171450">
              <a:spcAft>
                <a:spcPts val="1200"/>
              </a:spcAft>
              <a:buFont typeface="Arial" panose="020B0604020202020204" pitchFamily="34" charset="0"/>
              <a:buChar char="•"/>
            </a:pPr>
            <a:r>
              <a:rPr lang="en-AU" sz="1200" b="0" dirty="0">
                <a:cs typeface="Calibri"/>
              </a:rPr>
              <a:t>Responsible for the annual collection of tuition protection levies from CRICOS and eligible domestic education providers</a:t>
            </a:r>
          </a:p>
          <a:p>
            <a:pPr marL="171450" indent="-171450">
              <a:spcAft>
                <a:spcPts val="1200"/>
              </a:spcAft>
              <a:buFont typeface="Arial" panose="020B0604020202020204" pitchFamily="34" charset="0"/>
              <a:buChar char="•"/>
            </a:pPr>
            <a:r>
              <a:rPr lang="en-AU" sz="1200" b="0" dirty="0">
                <a:cs typeface="Calibri"/>
              </a:rPr>
              <a:t>Responsible under law for managing the levy funds</a:t>
            </a:r>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29883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Led by TPS Director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Small team of 15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Canberra</a:t>
            </a:r>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48697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538686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369224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hyperlink" Target="https://www.legislation.gov.au/Series/C2020A00005" TargetMode="External"/><Relationship Id="rId7" Type="http://schemas.openxmlformats.org/officeDocument/2006/relationships/image" Target="../media/image6.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legislation.gov.au/Series/C2020A00102" TargetMode="External"/><Relationship Id="rId4" Type="http://schemas.openxmlformats.org/officeDocument/2006/relationships/hyperlink" Target="https://www.legislation.gov.au/Series/C2020A0000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1.sv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6.sv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6.svg"/></Relationships>
</file>

<file path=ppt/slides/_rels/slide31.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6.png"/></Relationships>
</file>

<file path=ppt/slides/_rels/slide32.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6.sv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sv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C1B9B1-1449-1FBB-E348-10CE67DE97B6}"/>
              </a:ext>
            </a:extLst>
          </p:cNvPr>
          <p:cNvSpPr txBox="1">
            <a:spLocks noGrp="1"/>
          </p:cNvSpPr>
          <p:nvPr>
            <p:ph type="title" idx="4294967295"/>
          </p:nvPr>
        </p:nvSpPr>
        <p:spPr>
          <a:xfrm>
            <a:off x="432000" y="1368648"/>
            <a:ext cx="828000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200"/>
              </a:spcAft>
              <a:buClrTx/>
              <a:buSzTx/>
              <a:buFontTx/>
              <a:buNone/>
              <a:tabLst/>
              <a:defRPr/>
            </a:pPr>
            <a:r>
              <a:rPr kumimoji="0" lang="en-AU" sz="3200" b="1" i="0" u="none" strike="noStrike" kern="1200" cap="none" spc="0" normalizeH="0" baseline="0" noProof="0" dirty="0">
                <a:ln>
                  <a:noFill/>
                </a:ln>
                <a:solidFill>
                  <a:schemeClr val="tx1"/>
                </a:solidFill>
                <a:effectLst/>
                <a:uLnTx/>
                <a:uFillTx/>
                <a:latin typeface="+mn-lt"/>
                <a:ea typeface="+mn-ea"/>
                <a:cs typeface="+mn-cs"/>
              </a:rPr>
              <a:t>2024 Tuition Protection Levies</a:t>
            </a:r>
            <a:endParaRPr kumimoji="0" lang="en-AU" sz="3200" b="1" i="0" u="none" strike="noStrike" kern="1200" cap="none" spc="0" normalizeH="0" baseline="0" noProof="0" dirty="0">
              <a:ln>
                <a:noFill/>
              </a:ln>
              <a:solidFill>
                <a:schemeClr val="tx1"/>
              </a:solidFill>
              <a:effectLst/>
              <a:uLnTx/>
              <a:uFillTx/>
              <a:latin typeface="+mn-lt"/>
              <a:ea typeface="Calibri"/>
              <a:cs typeface="Calibri"/>
            </a:endParaRPr>
          </a:p>
        </p:txBody>
      </p:sp>
      <p:sp>
        <p:nvSpPr>
          <p:cNvPr id="9" name="Title 5">
            <a:extLst>
              <a:ext uri="{FF2B5EF4-FFF2-40B4-BE49-F238E27FC236}">
                <a16:creationId xmlns:a16="http://schemas.microsoft.com/office/drawing/2014/main" id="{202B96A4-E002-361F-B792-2DE70E314250}"/>
              </a:ext>
            </a:extLst>
          </p:cNvPr>
          <p:cNvSpPr txBox="1">
            <a:spLocks/>
          </p:cNvSpPr>
          <p:nvPr/>
        </p:nvSpPr>
        <p:spPr>
          <a:xfrm>
            <a:off x="432000" y="1925146"/>
            <a:ext cx="8280000" cy="8002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defTabSz="914400">
              <a:lnSpc>
                <a:spcPct val="100000"/>
              </a:lnSpc>
              <a:spcBef>
                <a:spcPts val="0"/>
              </a:spcBef>
              <a:spcAft>
                <a:spcPts val="200"/>
              </a:spcAft>
              <a:defRPr/>
            </a:pPr>
            <a:r>
              <a:rPr lang="en-AU" sz="2600" b="1" dirty="0">
                <a:latin typeface="+mn-lt"/>
                <a:ea typeface="+mn-ea"/>
                <a:cs typeface="+mn-cs"/>
              </a:rPr>
              <a:t>VET Student Loans, HELP and </a:t>
            </a:r>
            <a:br>
              <a:rPr lang="en-AU" sz="2600" b="1" dirty="0">
                <a:latin typeface="+mn-lt"/>
                <a:ea typeface="+mn-ea"/>
                <a:cs typeface="+mn-cs"/>
              </a:rPr>
            </a:br>
            <a:r>
              <a:rPr lang="en-AU" sz="2600" b="1" dirty="0">
                <a:latin typeface="+mn-lt"/>
                <a:ea typeface="+mn-ea"/>
                <a:cs typeface="+mn-cs"/>
              </a:rPr>
              <a:t>Higher Education Up-front Payments</a:t>
            </a:r>
            <a:endParaRPr lang="en-AU" sz="2600" b="1" dirty="0">
              <a:latin typeface="+mn-lt"/>
              <a:ea typeface="Calibri"/>
              <a:cs typeface="Calibri"/>
            </a:endParaRPr>
          </a:p>
        </p:txBody>
      </p:sp>
      <p:sp>
        <p:nvSpPr>
          <p:cNvPr id="3" name="TextBox 2">
            <a:extLst>
              <a:ext uri="{FF2B5EF4-FFF2-40B4-BE49-F238E27FC236}">
                <a16:creationId xmlns:a16="http://schemas.microsoft.com/office/drawing/2014/main" id="{511F94E4-13B9-CA72-F118-DABE3E7DF5E7}"/>
              </a:ext>
            </a:extLst>
          </p:cNvPr>
          <p:cNvSpPr txBox="1"/>
          <p:nvPr/>
        </p:nvSpPr>
        <p:spPr>
          <a:xfrm>
            <a:off x="378000" y="3325154"/>
            <a:ext cx="8347950" cy="307777"/>
          </a:xfrm>
          <a:prstGeom prst="rect">
            <a:avLst/>
          </a:prstGeom>
          <a:noFill/>
        </p:spPr>
        <p:txBody>
          <a:bodyPr wrap="square" lIns="0" tIns="0" rIns="0" bIns="0" rtlCol="0" anchor="t">
            <a:spAutoFit/>
          </a:bodyPr>
          <a:lstStyle/>
          <a:p>
            <a:pPr>
              <a:spcAft>
                <a:spcPts val="1200"/>
              </a:spcAft>
            </a:pPr>
            <a:r>
              <a:rPr lang="en-AU" sz="1950" b="1" dirty="0"/>
              <a:t>2024 Sector Consultation</a:t>
            </a:r>
            <a:endParaRPr lang="en-AU" sz="1950" b="1" dirty="0">
              <a:highlight>
                <a:srgbClr val="FFFF00"/>
              </a:highlight>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0" name="TextBox 9">
            <a:extLst>
              <a:ext uri="{FF2B5EF4-FFF2-40B4-BE49-F238E27FC236}">
                <a16:creationId xmlns:a16="http://schemas.microsoft.com/office/drawing/2014/main" id="{6FB213ED-7AEC-9735-A7CC-075FDAE14241}"/>
              </a:ext>
            </a:extLst>
          </p:cNvPr>
          <p:cNvSpPr txBox="1"/>
          <p:nvPr/>
        </p:nvSpPr>
        <p:spPr>
          <a:xfrm>
            <a:off x="378000" y="3807750"/>
            <a:ext cx="8347950" cy="610424"/>
          </a:xfrm>
          <a:prstGeom prst="rect">
            <a:avLst/>
          </a:prstGeom>
          <a:noFill/>
        </p:spPr>
        <p:txBody>
          <a:bodyPr wrap="square" lIns="0" tIns="0" rIns="0" bIns="0" rtlCol="0" anchor="t">
            <a:spAutoFit/>
          </a:bodyPr>
          <a:lstStyle/>
          <a:p>
            <a:pPr>
              <a:spcAft>
                <a:spcPts val="200"/>
              </a:spcAft>
            </a:pPr>
            <a:r>
              <a:rPr lang="en-AU" sz="1950" b="1" dirty="0">
                <a:solidFill>
                  <a:schemeClr val="bg1"/>
                </a:solidFill>
                <a:cs typeface="Calibri" panose="020F0502020204030204"/>
              </a:rPr>
              <a:t>Melinda Hatton</a:t>
            </a:r>
            <a:endParaRPr lang="en-AU" sz="1950" dirty="0">
              <a:solidFill>
                <a:schemeClr val="bg1"/>
              </a:solidFill>
              <a:ea typeface="Calibri"/>
              <a:cs typeface="Calibri" panose="020F0502020204030204"/>
            </a:endParaRPr>
          </a:p>
          <a:p>
            <a:pPr>
              <a:spcAft>
                <a:spcPts val="600"/>
              </a:spcAft>
            </a:pPr>
            <a:r>
              <a:rPr lang="en-AU" b="1" dirty="0">
                <a:solidFill>
                  <a:schemeClr val="bg1"/>
                </a:solidFill>
              </a:rPr>
              <a:t>TPS Director</a:t>
            </a:r>
            <a:endParaRPr lang="en-AU" b="1" dirty="0">
              <a:solidFill>
                <a:schemeClr val="bg1"/>
              </a:solidFill>
              <a:highlight>
                <a:srgbClr val="FFFF00"/>
              </a:highlight>
              <a:cs typeface="Calibri"/>
            </a:endParaRPr>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081" y="2743199"/>
            <a:ext cx="6017423" cy="1909878"/>
          </a:xfrm>
          <a:prstGeom prst="rect">
            <a:avLst/>
          </a:prstGeom>
        </p:spPr>
      </p:pic>
      <p:grpSp>
        <p:nvGrpSpPr>
          <p:cNvPr id="4" name="Group 3">
            <a:extLst>
              <a:ext uri="{FF2B5EF4-FFF2-40B4-BE49-F238E27FC236}">
                <a16:creationId xmlns:a16="http://schemas.microsoft.com/office/drawing/2014/main" id="{C253B3CE-BE18-6DC5-F07D-25E25D86694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5" name="Rectangle 8">
              <a:extLst>
                <a:ext uri="{FF2B5EF4-FFF2-40B4-BE49-F238E27FC236}">
                  <a16:creationId xmlns:a16="http://schemas.microsoft.com/office/drawing/2014/main" id="{5D6C989B-A97D-1EAD-2A27-BCADD49CDA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C3B47D37-1954-FEBD-2681-1820F6B08FE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7" name="Oval 6">
                <a:extLst>
                  <a:ext uri="{FF2B5EF4-FFF2-40B4-BE49-F238E27FC236}">
                    <a16:creationId xmlns:a16="http://schemas.microsoft.com/office/drawing/2014/main" id="{ADD0E19D-6429-E127-7BA4-F2733DF5661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Graphic 7">
                <a:extLst>
                  <a:ext uri="{FF2B5EF4-FFF2-40B4-BE49-F238E27FC236}">
                    <a16:creationId xmlns:a16="http://schemas.microsoft.com/office/drawing/2014/main" id="{A9287A45-C816-EE4D-1BD7-C2763F87A67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8457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Levies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477875"/>
          </a:xfrm>
          <a:prstGeom prst="rect">
            <a:avLst/>
          </a:prstGeom>
          <a:noFill/>
        </p:spPr>
        <p:txBody>
          <a:bodyPr wrap="square" lIns="0" tIns="0" rIns="0" bIns="0" rtlCol="0" anchor="t">
            <a:spAutoFit/>
          </a:bodyPr>
          <a:lstStyle/>
          <a:p>
            <a:pPr>
              <a:spcAft>
                <a:spcPts val="1800"/>
              </a:spcAft>
            </a:pPr>
            <a:r>
              <a:rPr lang="en-AU" sz="1750" b="1" dirty="0">
                <a:cs typeface="Calibri"/>
              </a:rPr>
              <a:t>Three annual sector-based tuition protection levies</a:t>
            </a:r>
            <a:r>
              <a:rPr lang="en-AU" sz="1750" dirty="0">
                <a:cs typeface="Calibri"/>
              </a:rPr>
              <a:t> collected from </a:t>
            </a:r>
            <a:r>
              <a:rPr lang="en-AU" sz="1750" b="1" dirty="0">
                <a:cs typeface="Calibri"/>
              </a:rPr>
              <a:t>domestic</a:t>
            </a:r>
            <a:r>
              <a:rPr lang="en-AU" sz="1750" dirty="0">
                <a:cs typeface="Calibri"/>
              </a:rPr>
              <a:t> education providers</a:t>
            </a:r>
          </a:p>
          <a:p>
            <a:pPr algn="l">
              <a:spcAft>
                <a:spcPts val="1000"/>
              </a:spcAft>
            </a:pPr>
            <a:r>
              <a:rPr lang="en-AU" sz="1750" dirty="0">
                <a:cs typeface="Calibri"/>
              </a:rPr>
              <a:t>Domestic levies paid into quarantined accounts managed by the TPS Director</a:t>
            </a:r>
          </a:p>
          <a:p>
            <a:pPr marL="468000" indent="-288000">
              <a:spcAft>
                <a:spcPts val="1000"/>
              </a:spcAft>
              <a:buFont typeface="+mj-lt"/>
              <a:buAutoNum type="arabicPeriod"/>
            </a:pPr>
            <a:r>
              <a:rPr lang="en-AU" sz="1700" dirty="0">
                <a:cs typeface="Calibri"/>
                <a:sym typeface="Wingdings" panose="05000000000000000000" pitchFamily="2" charset="2"/>
              </a:rPr>
              <a:t>VSL Levy  		   VSL Tuition Protection Fund</a:t>
            </a:r>
          </a:p>
          <a:p>
            <a:pPr marL="468000" indent="-288000">
              <a:spcAft>
                <a:spcPts val="1000"/>
              </a:spcAft>
              <a:buFont typeface="+mj-lt"/>
              <a:buAutoNum type="arabicPeriod"/>
            </a:pPr>
            <a:r>
              <a:rPr lang="en-AU" sz="1700" dirty="0">
                <a:cs typeface="Calibri"/>
                <a:sym typeface="Wingdings" panose="05000000000000000000" pitchFamily="2" charset="2"/>
              </a:rPr>
              <a:t>HELP Levy  		   Higher Education Tuition Protection Fund</a:t>
            </a:r>
          </a:p>
          <a:p>
            <a:pPr marL="468000" indent="-288000">
              <a:spcAft>
                <a:spcPts val="1800"/>
              </a:spcAft>
              <a:buFont typeface="+mj-lt"/>
              <a:buAutoNum type="arabicPeriod"/>
            </a:pPr>
            <a:r>
              <a:rPr lang="en-AU" sz="1700" dirty="0">
                <a:cs typeface="Calibri"/>
                <a:sym typeface="Wingdings" panose="05000000000000000000" pitchFamily="2" charset="2"/>
              </a:rPr>
              <a:t>Up-front Payments Levy	   Higher Education Tuition Protection Fund</a:t>
            </a:r>
            <a:endParaRPr lang="en-AU" sz="1700" dirty="0">
              <a:cs typeface="Calibri"/>
            </a:endParaRPr>
          </a:p>
          <a:p>
            <a:pPr>
              <a:spcAft>
                <a:spcPts val="1800"/>
              </a:spcAft>
            </a:pPr>
            <a:r>
              <a:rPr lang="en-AU" sz="1750" b="1" dirty="0">
                <a:cs typeface="Calibri"/>
              </a:rPr>
              <a:t>Levies fund the student placement, loan re-credit and refund activities </a:t>
            </a:r>
            <a:r>
              <a:rPr lang="en-AU" sz="1750" dirty="0">
                <a:cs typeface="Calibri"/>
              </a:rPr>
              <a:t>of the TPS following an education provider closure and </a:t>
            </a:r>
            <a:r>
              <a:rPr lang="en-AU" sz="1750" b="1" dirty="0">
                <a:cs typeface="Calibri"/>
              </a:rPr>
              <a:t>TPS operational costs</a:t>
            </a:r>
          </a:p>
          <a:p>
            <a:pPr>
              <a:spcAft>
                <a:spcPts val="1800"/>
              </a:spcAft>
            </a:pPr>
            <a:r>
              <a:rPr lang="en-AU" sz="1750" dirty="0">
                <a:cs typeface="Calibri"/>
                <a:sym typeface="Wingdings" panose="05000000000000000000" pitchFamily="2" charset="2"/>
              </a:rPr>
              <a:t>Domestic levies collected for the first time in 2022</a:t>
            </a:r>
          </a:p>
        </p:txBody>
      </p:sp>
      <p:grpSp>
        <p:nvGrpSpPr>
          <p:cNvPr id="4" name="Group 3">
            <a:extLst>
              <a:ext uri="{FF2B5EF4-FFF2-40B4-BE49-F238E27FC236}">
                <a16:creationId xmlns:a16="http://schemas.microsoft.com/office/drawing/2014/main" id="{ACDB1B4B-DB6D-C7E1-969E-1CFC20B2605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2A481C9F-1F58-25CA-9D95-92A946E5A4D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E5B242D0-5AAF-4720-6969-279AE897259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F89BFE4-BBD1-C2A7-B24E-A7253CD0739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FA696C1-D03E-60FE-E659-74A27987C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60230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a:t>
            </a:r>
            <a:r>
              <a:rPr lang="en-AU" sz="2800" b="1" dirty="0">
                <a:latin typeface="+mn-lt"/>
                <a:ea typeface="+mn-ea"/>
                <a:cs typeface="+mn-cs"/>
              </a:rPr>
              <a:t>Setting</a:t>
            </a:r>
            <a:r>
              <a:rPr kumimoji="0" lang="en-AU" sz="2800" b="1" i="0" u="none" strike="noStrike" kern="1200" cap="none" spc="0" normalizeH="0" baseline="0" noProof="0" dirty="0">
                <a:ln>
                  <a:noFill/>
                </a:ln>
                <a:solidFill>
                  <a:schemeClr val="tx1"/>
                </a:solidFill>
                <a:effectLst/>
                <a:uLnTx/>
                <a:uFillTx/>
                <a:latin typeface="+mn-lt"/>
                <a:ea typeface="+mn-ea"/>
                <a:cs typeface="+mn-cs"/>
              </a:rPr>
              <a:t> Process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aphicFrame>
        <p:nvGraphicFramePr>
          <p:cNvPr id="2" name="Table 1">
            <a:extLst>
              <a:ext uri="{FF2B5EF4-FFF2-40B4-BE49-F238E27FC236}">
                <a16:creationId xmlns:a16="http://schemas.microsoft.com/office/drawing/2014/main" id="{ECBC905C-D8BB-517A-17D0-6502ABA9F46C}"/>
              </a:ext>
            </a:extLst>
          </p:cNvPr>
          <p:cNvGraphicFramePr>
            <a:graphicFrameLocks noGrp="1"/>
          </p:cNvGraphicFramePr>
          <p:nvPr>
            <p:extLst>
              <p:ext uri="{D42A27DB-BD31-4B8C-83A1-F6EECF244321}">
                <p14:modId xmlns:p14="http://schemas.microsoft.com/office/powerpoint/2010/main" val="733569847"/>
              </p:ext>
            </p:extLst>
          </p:nvPr>
        </p:nvGraphicFramePr>
        <p:xfrm>
          <a:off x="539551" y="11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8 March 2024</a:t>
                      </a:r>
                    </a:p>
                  </a:txBody>
                  <a:tcPr anchor="ctr">
                    <a:lnL w="12700" cmpd="sng">
                      <a:noFill/>
                    </a:lnL>
                    <a:lnR w="12700" cmpd="sng">
                      <a:noFill/>
                    </a:lnR>
                    <a:lnT w="28575" cap="flat" cmpd="sng" algn="ctr">
                      <a:solidFill>
                        <a:schemeClr val="accent2"/>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50" b="1" dirty="0">
                          <a:solidFill>
                            <a:schemeClr val="tx1"/>
                          </a:solidFill>
                          <a:cs typeface="Calibri"/>
                        </a:rPr>
                        <a:t>TPS Advisory Board provided </a:t>
                      </a:r>
                      <a:r>
                        <a:rPr lang="en-AU" sz="1750" b="1" u="sng" dirty="0">
                          <a:solidFill>
                            <a:schemeClr val="tx1"/>
                          </a:solidFill>
                          <a:cs typeface="Calibri"/>
                        </a:rPr>
                        <a:t>draft</a:t>
                      </a:r>
                      <a:r>
                        <a:rPr lang="en-AU" sz="1750" b="1" dirty="0">
                          <a:solidFill>
                            <a:schemeClr val="tx1"/>
                          </a:solidFill>
                          <a:cs typeface="Calibri"/>
                        </a:rPr>
                        <a:t> advice to the TPS Director </a:t>
                      </a:r>
                      <a:r>
                        <a:rPr lang="en-AU" sz="1750" b="0" dirty="0">
                          <a:solidFill>
                            <a:schemeClr val="tx1"/>
                          </a:solidFill>
                          <a:cs typeface="Calibri"/>
                        </a:rPr>
                        <a:t>on the 2024 domestic levy settings</a:t>
                      </a:r>
                    </a:p>
                  </a:txBody>
                  <a:tcPr anchor="ctr">
                    <a:lnL w="12700" cmpd="sng">
                      <a:noFill/>
                    </a:lnL>
                    <a:lnR w="12700" cmpd="sng">
                      <a:noFill/>
                    </a:lnR>
                    <a:lnT w="28575" cap="flat" cmpd="sng" algn="ctr">
                      <a:solidFill>
                        <a:schemeClr val="accent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5" name="Table 4">
            <a:extLst>
              <a:ext uri="{FF2B5EF4-FFF2-40B4-BE49-F238E27FC236}">
                <a16:creationId xmlns:a16="http://schemas.microsoft.com/office/drawing/2014/main" id="{723CD310-B4F0-D301-76B9-00EAFDFB5AB0}"/>
              </a:ext>
            </a:extLst>
          </p:cNvPr>
          <p:cNvGraphicFramePr>
            <a:graphicFrameLocks noGrp="1"/>
          </p:cNvGraphicFramePr>
          <p:nvPr>
            <p:extLst>
              <p:ext uri="{D42A27DB-BD31-4B8C-83A1-F6EECF244321}">
                <p14:modId xmlns:p14="http://schemas.microsoft.com/office/powerpoint/2010/main" val="322547048"/>
              </p:ext>
            </p:extLst>
          </p:nvPr>
        </p:nvGraphicFramePr>
        <p:xfrm>
          <a:off x="539551" y="2017113"/>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March-May 2024</a:t>
                      </a:r>
                    </a:p>
                  </a:txBody>
                  <a:tcPr anchor="ctr">
                    <a:lnL w="12700" cmpd="sng">
                      <a:noFill/>
                    </a:lnL>
                    <a:lnR w="12700" cmpd="sng">
                      <a:noFill/>
                    </a:lnR>
                    <a:lnT w="28575" cap="flat" cmpd="sng" algn="ctr">
                      <a:solidFill>
                        <a:srgbClr val="0AA65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AA65C"/>
                    </a:solidFill>
                  </a:tcPr>
                </a:tc>
                <a:tc>
                  <a:txBody>
                    <a:bodyPr/>
                    <a:lstStyle/>
                    <a:p>
                      <a:pPr>
                        <a:spcAft>
                          <a:spcPts val="2400"/>
                        </a:spcAft>
                      </a:pPr>
                      <a:r>
                        <a:rPr lang="en-AU" sz="1750" b="1" dirty="0">
                          <a:solidFill>
                            <a:schemeClr val="tx1"/>
                          </a:solidFill>
                          <a:cs typeface="Calibri"/>
                          <a:sym typeface="Wingdings" panose="05000000000000000000" pitchFamily="2" charset="2"/>
                        </a:rPr>
                        <a:t>TPS Director consults the sector </a:t>
                      </a:r>
                      <a:r>
                        <a:rPr lang="en-AU" sz="1750" b="0" dirty="0">
                          <a:solidFill>
                            <a:schemeClr val="tx1"/>
                          </a:solidFill>
                          <a:cs typeface="Calibri"/>
                          <a:sym typeface="Wingdings" panose="05000000000000000000" pitchFamily="2" charset="2"/>
                        </a:rPr>
                        <a:t>on the draft levy settings</a:t>
                      </a:r>
                      <a:endParaRPr lang="en-AU" sz="1750" b="0" dirty="0">
                        <a:solidFill>
                          <a:schemeClr val="tx1"/>
                        </a:solidFill>
                        <a:cs typeface="Calibri"/>
                      </a:endParaRPr>
                    </a:p>
                  </a:txBody>
                  <a:tcPr anchor="ctr">
                    <a:lnL w="12700" cmpd="sng">
                      <a:noFill/>
                    </a:lnL>
                    <a:lnR w="12700" cmpd="sng">
                      <a:noFill/>
                    </a:lnR>
                    <a:lnT w="28575" cap="flat" cmpd="sng" algn="ctr">
                      <a:solidFill>
                        <a:srgbClr val="0AA65C"/>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8" name="Table 7">
            <a:extLst>
              <a:ext uri="{FF2B5EF4-FFF2-40B4-BE49-F238E27FC236}">
                <a16:creationId xmlns:a16="http://schemas.microsoft.com/office/drawing/2014/main" id="{0D78A106-5C99-CB63-BF17-C051D0707CAD}"/>
              </a:ext>
            </a:extLst>
          </p:cNvPr>
          <p:cNvGraphicFramePr>
            <a:graphicFrameLocks noGrp="1"/>
          </p:cNvGraphicFramePr>
          <p:nvPr>
            <p:extLst>
              <p:ext uri="{D42A27DB-BD31-4B8C-83A1-F6EECF244321}">
                <p14:modId xmlns:p14="http://schemas.microsoft.com/office/powerpoint/2010/main" val="1555844515"/>
              </p:ext>
            </p:extLst>
          </p:nvPr>
        </p:nvGraphicFramePr>
        <p:xfrm>
          <a:off x="540000" y="29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12 June 2024</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a:spcAft>
                          <a:spcPts val="2400"/>
                        </a:spcAft>
                      </a:pPr>
                      <a:r>
                        <a:rPr lang="en-AU" sz="1750" b="1" dirty="0">
                          <a:solidFill>
                            <a:schemeClr val="tx1"/>
                          </a:solidFill>
                          <a:cs typeface="Calibri"/>
                        </a:rPr>
                        <a:t>TPS Advisory Board considers the sector’s feedback </a:t>
                      </a:r>
                      <a:r>
                        <a:rPr lang="en-AU" sz="1750" b="0" dirty="0">
                          <a:solidFill>
                            <a:schemeClr val="tx1"/>
                          </a:solidFill>
                          <a:cs typeface="Calibri"/>
                        </a:rPr>
                        <a:t>on the draft 2024 levy settings </a:t>
                      </a:r>
                      <a:r>
                        <a:rPr lang="en-AU" sz="1750" b="1" dirty="0">
                          <a:solidFill>
                            <a:schemeClr val="tx1"/>
                          </a:solidFill>
                          <a:cs typeface="Calibri"/>
                        </a:rPr>
                        <a:t>then provides its </a:t>
                      </a:r>
                      <a:r>
                        <a:rPr lang="en-AU" sz="1750" b="1" u="sng" dirty="0">
                          <a:solidFill>
                            <a:schemeClr val="tx1"/>
                          </a:solidFill>
                          <a:cs typeface="Calibri"/>
                        </a:rPr>
                        <a:t>final</a:t>
                      </a:r>
                      <a:r>
                        <a:rPr lang="en-AU" sz="1750" b="1" dirty="0">
                          <a:solidFill>
                            <a:schemeClr val="tx1"/>
                          </a:solidFill>
                          <a:cs typeface="Calibri"/>
                        </a:rPr>
                        <a:t> advice</a:t>
                      </a:r>
                      <a:r>
                        <a:rPr lang="en-AU" sz="1750" b="0" dirty="0">
                          <a:solidFill>
                            <a:schemeClr val="tx1"/>
                          </a:solidFill>
                          <a:cs typeface="Calibri"/>
                        </a:rPr>
                        <a:t> to the TPS Director</a:t>
                      </a:r>
                    </a:p>
                  </a:txBody>
                  <a:tcPr anchor="ct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aphicFrame>
        <p:nvGraphicFramePr>
          <p:cNvPr id="16" name="Table 15">
            <a:extLst>
              <a:ext uri="{FF2B5EF4-FFF2-40B4-BE49-F238E27FC236}">
                <a16:creationId xmlns:a16="http://schemas.microsoft.com/office/drawing/2014/main" id="{F66F4E6F-BE38-D34D-0414-CA07C12445BA}"/>
              </a:ext>
            </a:extLst>
          </p:cNvPr>
          <p:cNvGraphicFramePr>
            <a:graphicFrameLocks noGrp="1"/>
          </p:cNvGraphicFramePr>
          <p:nvPr>
            <p:extLst>
              <p:ext uri="{D42A27DB-BD31-4B8C-83A1-F6EECF244321}">
                <p14:modId xmlns:p14="http://schemas.microsoft.com/office/powerpoint/2010/main" val="776530066"/>
              </p:ext>
            </p:extLst>
          </p:nvPr>
        </p:nvGraphicFramePr>
        <p:xfrm>
          <a:off x="540000" y="3816000"/>
          <a:ext cx="8064000" cy="720000"/>
        </p:xfrm>
        <a:graphic>
          <a:graphicData uri="http://schemas.openxmlformats.org/drawingml/2006/table">
            <a:tbl>
              <a:tblPr firstRow="1" bandRow="1">
                <a:tableStyleId>{5C22544A-7EE6-4342-B048-85BDC9FD1C3A}</a:tableStyleId>
              </a:tblPr>
              <a:tblGrid>
                <a:gridCol w="1814400">
                  <a:extLst>
                    <a:ext uri="{9D8B030D-6E8A-4147-A177-3AD203B41FA5}">
                      <a16:colId xmlns:a16="http://schemas.microsoft.com/office/drawing/2014/main" val="2392229984"/>
                    </a:ext>
                  </a:extLst>
                </a:gridCol>
                <a:gridCol w="6249600">
                  <a:extLst>
                    <a:ext uri="{9D8B030D-6E8A-4147-A177-3AD203B41FA5}">
                      <a16:colId xmlns:a16="http://schemas.microsoft.com/office/drawing/2014/main" val="712106699"/>
                    </a:ext>
                  </a:extLst>
                </a:gridCol>
              </a:tblGrid>
              <a:tr h="720000">
                <a:tc>
                  <a:txBody>
                    <a:bodyPr/>
                    <a:lstStyle/>
                    <a:p>
                      <a:r>
                        <a:rPr lang="en-AU" sz="1800" dirty="0"/>
                        <a:t>By 1 August 2024</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5">
                        <a:lumMod val="75000"/>
                      </a:schemeClr>
                    </a:solidFill>
                  </a:tcPr>
                </a:tc>
                <a:tc>
                  <a:txBody>
                    <a:bodyPr/>
                    <a:lstStyle/>
                    <a:p>
                      <a:pPr>
                        <a:spcAft>
                          <a:spcPts val="2400"/>
                        </a:spcAft>
                      </a:pPr>
                      <a:r>
                        <a:rPr lang="en-AU" sz="1750" b="1" dirty="0">
                          <a:solidFill>
                            <a:schemeClr val="tx1"/>
                          </a:solidFill>
                          <a:cs typeface="Calibri"/>
                        </a:rPr>
                        <a:t>2024 levy settings finalised </a:t>
                      </a:r>
                      <a:r>
                        <a:rPr lang="en-AU" sz="1750" b="0" dirty="0">
                          <a:solidFill>
                            <a:schemeClr val="tx1"/>
                          </a:solidFill>
                          <a:cs typeface="Calibri"/>
                        </a:rPr>
                        <a:t>in legislative instruments</a:t>
                      </a:r>
                    </a:p>
                  </a:txBody>
                  <a:tcPr anchor="ctr">
                    <a:lnL w="12700" cmpd="sng">
                      <a:noFill/>
                    </a:lnL>
                    <a:lnR w="12700" cmpd="sng">
                      <a:noFill/>
                    </a:lnR>
                    <a:lnT w="28575" cap="flat" cmpd="sng" algn="ctr">
                      <a:solidFill>
                        <a:schemeClr val="accent5">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grpSp>
        <p:nvGrpSpPr>
          <p:cNvPr id="4" name="Group 3">
            <a:extLst>
              <a:ext uri="{FF2B5EF4-FFF2-40B4-BE49-F238E27FC236}">
                <a16:creationId xmlns:a16="http://schemas.microsoft.com/office/drawing/2014/main" id="{ACDB1B4B-DB6D-C7E1-969E-1CFC20B2605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2A481C9F-1F58-25CA-9D95-92A946E5A4D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E5B242D0-5AAF-4720-6969-279AE897259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F89BFE4-BBD1-C2A7-B24E-A7253CD0739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FA696C1-D03E-60FE-E659-74A27987C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4262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Advisory Board’s Advice on Levy Settings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sp>
        <p:nvSpPr>
          <p:cNvPr id="5" name="TextBox 4">
            <a:extLst>
              <a:ext uri="{FF2B5EF4-FFF2-40B4-BE49-F238E27FC236}">
                <a16:creationId xmlns:a16="http://schemas.microsoft.com/office/drawing/2014/main" id="{322B9866-9C2A-DE85-E805-465C8932F887}"/>
              </a:ext>
            </a:extLst>
          </p:cNvPr>
          <p:cNvSpPr txBox="1"/>
          <p:nvPr/>
        </p:nvSpPr>
        <p:spPr>
          <a:xfrm>
            <a:off x="539552" y="1116000"/>
            <a:ext cx="8064896" cy="3167534"/>
          </a:xfrm>
          <a:prstGeom prst="rect">
            <a:avLst/>
          </a:prstGeom>
          <a:noFill/>
        </p:spPr>
        <p:txBody>
          <a:bodyPr wrap="square" lIns="0" tIns="0" rIns="0" bIns="0" rtlCol="0" anchor="t">
            <a:spAutoFit/>
          </a:bodyPr>
          <a:lstStyle/>
          <a:p>
            <a:pPr algn="l">
              <a:spcAft>
                <a:spcPts val="2000"/>
              </a:spcAft>
            </a:pPr>
            <a:r>
              <a:rPr lang="en-AU" sz="1750" dirty="0">
                <a:cs typeface="Calibri"/>
              </a:rPr>
              <a:t>When formulating its advice, the Board considers a range of factors including:</a:t>
            </a:r>
          </a:p>
          <a:p>
            <a:pPr marL="285750" indent="-285750" algn="l">
              <a:spcAft>
                <a:spcPts val="2000"/>
              </a:spcAft>
              <a:buFont typeface="Arial" panose="020B0604020202020204" pitchFamily="34" charset="0"/>
              <a:buChar char="•"/>
            </a:pPr>
            <a:r>
              <a:rPr lang="en-AU" sz="1750" dirty="0">
                <a:cs typeface="Calibri"/>
              </a:rPr>
              <a:t>The strategic risk environment</a:t>
            </a:r>
          </a:p>
          <a:p>
            <a:pPr marL="285750" indent="-285750" algn="l">
              <a:spcAft>
                <a:spcPts val="2000"/>
              </a:spcAft>
              <a:buFont typeface="Arial" panose="020B0604020202020204" pitchFamily="34" charset="0"/>
              <a:buChar char="•"/>
            </a:pPr>
            <a:r>
              <a:rPr lang="en-AU" sz="1750" dirty="0">
                <a:cs typeface="Calibri"/>
              </a:rPr>
              <a:t>Advice from the Australian Government Actuary (AGA)</a:t>
            </a:r>
          </a:p>
          <a:p>
            <a:pPr marL="285750" indent="-285750" algn="l">
              <a:spcAft>
                <a:spcPts val="2000"/>
              </a:spcAft>
              <a:buFont typeface="Arial" panose="020B0604020202020204" pitchFamily="34" charset="0"/>
              <a:buChar char="•"/>
            </a:pPr>
            <a:r>
              <a:rPr lang="en-AU" sz="1750" dirty="0">
                <a:cs typeface="Calibri"/>
              </a:rPr>
              <a:t>Views of the sector regulators, industry peak bodies and providers</a:t>
            </a:r>
          </a:p>
          <a:p>
            <a:pPr marL="285750" indent="-285750" algn="l">
              <a:spcAft>
                <a:spcPts val="2000"/>
              </a:spcAft>
              <a:buFont typeface="Arial" panose="020B0604020202020204" pitchFamily="34" charset="0"/>
              <a:buChar char="•"/>
            </a:pPr>
            <a:r>
              <a:rPr lang="en-AU" sz="1750" dirty="0">
                <a:cs typeface="Calibri"/>
              </a:rPr>
              <a:t>The post-COVID-19 operating environment</a:t>
            </a:r>
          </a:p>
          <a:p>
            <a:pPr marL="285750" indent="-285750" algn="l">
              <a:spcAft>
                <a:spcPts val="2000"/>
              </a:spcAft>
              <a:buFont typeface="Arial" panose="020B0604020202020204" pitchFamily="34" charset="0"/>
              <a:buChar char="•"/>
            </a:pPr>
            <a:r>
              <a:rPr lang="en-AU" sz="1750" dirty="0">
                <a:cs typeface="Calibri"/>
              </a:rPr>
              <a:t>The current balance of the respective levy Funds and the quantum of funds required for their long-term sustainability</a:t>
            </a:r>
          </a:p>
        </p:txBody>
      </p:sp>
      <p:grpSp>
        <p:nvGrpSpPr>
          <p:cNvPr id="4" name="Group 3">
            <a:extLst>
              <a:ext uri="{FF2B5EF4-FFF2-40B4-BE49-F238E27FC236}">
                <a16:creationId xmlns:a16="http://schemas.microsoft.com/office/drawing/2014/main" id="{E2A507F5-49A9-C792-EA3D-CF5B37AD0BEC}"/>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BE5226A6-594A-6536-C9E5-8708A92C53D8}"/>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5B97FA48-4C1A-D5AA-74A6-C369F98C3D48}"/>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67F718D-3100-B46C-C2AB-3F10E526D0F6}"/>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FC34A9CC-8927-77B4-79C5-5BC54140B9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2911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11EAB6-9443-CAFE-9764-994AA15A810C}"/>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Guiding Principles for Board’s Levy Setting Advice</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2B927289-9D37-4DB4-9DDF-8CAE64C3AC15}"/>
              </a:ext>
            </a:extLst>
          </p:cNvPr>
          <p:cNvSpPr txBox="1"/>
          <p:nvPr/>
        </p:nvSpPr>
        <p:spPr>
          <a:xfrm>
            <a:off x="539552" y="1116000"/>
            <a:ext cx="8064000" cy="3321422"/>
          </a:xfrm>
          <a:prstGeom prst="rect">
            <a:avLst/>
          </a:prstGeom>
          <a:noFill/>
        </p:spPr>
        <p:txBody>
          <a:bodyPr wrap="square" lIns="0" tIns="0" rIns="0" bIns="0" rtlCol="0" anchor="t">
            <a:spAutoFit/>
          </a:bodyPr>
          <a:lstStyle/>
          <a:p>
            <a:pPr>
              <a:spcAft>
                <a:spcPts val="2800"/>
              </a:spcAft>
            </a:pPr>
            <a:r>
              <a:rPr lang="en-AU" sz="1750" dirty="0"/>
              <a:t>Advice should </a:t>
            </a:r>
            <a:r>
              <a:rPr lang="en-AU" sz="1750" b="1" dirty="0"/>
              <a:t>reflect the overall risk environment</a:t>
            </a:r>
            <a:endParaRPr lang="en-AU" sz="1750" dirty="0"/>
          </a:p>
          <a:p>
            <a:pPr>
              <a:spcAft>
                <a:spcPts val="2800"/>
              </a:spcAft>
            </a:pPr>
            <a:r>
              <a:rPr lang="en-AU" sz="1750" dirty="0"/>
              <a:t>The model for each levy should </a:t>
            </a:r>
            <a:r>
              <a:rPr lang="en-AU" sz="1750" b="1" dirty="0"/>
              <a:t>reflect gradual change</a:t>
            </a:r>
            <a:endParaRPr lang="en-AU" sz="1750" dirty="0"/>
          </a:p>
          <a:p>
            <a:pPr>
              <a:spcAft>
                <a:spcPts val="2800"/>
              </a:spcAft>
            </a:pPr>
            <a:r>
              <a:rPr lang="en-AU" sz="1750" dirty="0"/>
              <a:t>The model should be as </a:t>
            </a:r>
            <a:r>
              <a:rPr lang="en-AU" sz="1750" b="1" dirty="0"/>
              <a:t>simple and transparent </a:t>
            </a:r>
            <a:r>
              <a:rPr lang="en-AU" sz="1750" dirty="0"/>
              <a:t>as possible</a:t>
            </a:r>
          </a:p>
          <a:p>
            <a:pPr>
              <a:spcAft>
                <a:spcPts val="2800"/>
              </a:spcAft>
            </a:pPr>
            <a:r>
              <a:rPr lang="en-AU" sz="1750" dirty="0"/>
              <a:t>Risk premiums should provide </a:t>
            </a:r>
            <a:r>
              <a:rPr lang="en-AU" sz="1750" b="1" dirty="0"/>
              <a:t>incentives for education providers to adopt positive behaviours</a:t>
            </a:r>
          </a:p>
          <a:p>
            <a:pPr>
              <a:spcAft>
                <a:spcPts val="2800"/>
              </a:spcAft>
            </a:pPr>
            <a:r>
              <a:rPr lang="en-AU" sz="1750" b="1" dirty="0"/>
              <a:t>Additional imposts on industry, such as data collection, should be minimised </a:t>
            </a:r>
            <a:r>
              <a:rPr lang="en-AU" sz="1750" dirty="0"/>
              <a:t>as far as possible</a:t>
            </a:r>
          </a:p>
        </p:txBody>
      </p:sp>
      <p:grpSp>
        <p:nvGrpSpPr>
          <p:cNvPr id="4" name="Group 3">
            <a:extLst>
              <a:ext uri="{FF2B5EF4-FFF2-40B4-BE49-F238E27FC236}">
                <a16:creationId xmlns:a16="http://schemas.microsoft.com/office/drawing/2014/main" id="{9EE6EBAD-C452-C6D8-6948-038C523E10A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B8375E79-40AC-37D2-35BC-848AC6DA216A}"/>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1A051FF3-8CA1-D4F9-5AE0-A7BBF54B3D26}"/>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E14F619-5B03-8766-9915-F01E18A40EE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3C4A55A2-7B81-A2F9-7A8B-21CDAA860C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16838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221537-381F-AE91-3B13-1B77FD772CC1}"/>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Levy Framework</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F5CA6773-73C4-4A08-31C3-27B83A18D52F}"/>
              </a:ext>
            </a:extLst>
          </p:cNvPr>
          <p:cNvSpPr txBox="1"/>
          <p:nvPr/>
        </p:nvSpPr>
        <p:spPr>
          <a:xfrm>
            <a:off x="539552" y="1116000"/>
            <a:ext cx="8064896" cy="3541995"/>
          </a:xfrm>
          <a:prstGeom prst="rect">
            <a:avLst/>
          </a:prstGeom>
          <a:noFill/>
        </p:spPr>
        <p:txBody>
          <a:bodyPr wrap="square" lIns="0" tIns="0" rIns="0" bIns="0" rtlCol="0" anchor="t">
            <a:spAutoFit/>
          </a:bodyPr>
          <a:lstStyle/>
          <a:p>
            <a:pPr eaLnBrk="0" hangingPunct="0">
              <a:spcAft>
                <a:spcPts val="1200"/>
              </a:spcAft>
            </a:pPr>
            <a:r>
              <a:rPr lang="en-AU" sz="1750" dirty="0">
                <a:cs typeface="Arial" panose="020B0604020202020204" pitchFamily="34" charset="0"/>
                <a:sym typeface="Calibri" pitchFamily="34" charset="0"/>
              </a:rPr>
              <a:t>Developed by the Australian Government Actuary (AGA)</a:t>
            </a:r>
          </a:p>
          <a:p>
            <a:pPr eaLnBrk="0" hangingPunct="0">
              <a:spcAft>
                <a:spcPts val="1000"/>
              </a:spcAft>
            </a:pPr>
            <a:r>
              <a:rPr lang="en-AU" sz="1750" dirty="0">
                <a:cs typeface="Arial" panose="020B0604020202020204" pitchFamily="34" charset="0"/>
                <a:sym typeface="Calibri" pitchFamily="34" charset="0"/>
              </a:rPr>
              <a:t>Annual VSL, HELP and Up-front levy settings are set through two legislative instruments each:</a:t>
            </a:r>
          </a:p>
          <a:p>
            <a:pPr marL="468000" lvl="1" indent="-288000" eaLnBrk="0" hangingPunct="0">
              <a:spcAft>
                <a:spcPts val="1000"/>
              </a:spcAft>
              <a:buFont typeface="+mj-lt"/>
              <a:buAutoNum type="arabicPeriod"/>
            </a:pPr>
            <a:r>
              <a:rPr lang="en-AU" sz="1700" dirty="0">
                <a:cs typeface="Arial" panose="020B0604020202020204" pitchFamily="34" charset="0"/>
                <a:sym typeface="Calibri" pitchFamily="34" charset="0"/>
              </a:rPr>
              <a:t>one for the </a:t>
            </a:r>
            <a:r>
              <a:rPr lang="en-AU" sz="1700" u="sng" dirty="0">
                <a:cs typeface="Arial" panose="020B0604020202020204" pitchFamily="34" charset="0"/>
                <a:sym typeface="Calibri" pitchFamily="34" charset="0"/>
              </a:rPr>
              <a:t>Administrative Fee component</a:t>
            </a:r>
            <a:r>
              <a:rPr lang="en-AU" sz="1700" dirty="0">
                <a:cs typeface="Arial" panose="020B0604020202020204" pitchFamily="34" charset="0"/>
                <a:sym typeface="Calibri" pitchFamily="34" charset="0"/>
              </a:rPr>
              <a:t> (made by the relevant Minister); and</a:t>
            </a:r>
          </a:p>
          <a:p>
            <a:pPr marL="468000" lvl="1" indent="-288000" eaLnBrk="0" hangingPunct="0">
              <a:spcAft>
                <a:spcPts val="1200"/>
              </a:spcAft>
              <a:buFont typeface="+mj-lt"/>
              <a:buAutoNum type="arabicPeriod"/>
            </a:pPr>
            <a:r>
              <a:rPr lang="en-AU" sz="1700" dirty="0">
                <a:cs typeface="Arial" panose="020B0604020202020204" pitchFamily="34" charset="0"/>
                <a:sym typeface="Calibri" pitchFamily="34" charset="0"/>
              </a:rPr>
              <a:t>one for the </a:t>
            </a:r>
            <a:r>
              <a:rPr lang="en-AU" sz="1700" u="sng" dirty="0">
                <a:cs typeface="Arial" panose="020B0604020202020204" pitchFamily="34" charset="0"/>
                <a:sym typeface="Calibri" pitchFamily="34" charset="0"/>
              </a:rPr>
              <a:t>Risk Rated Premium component</a:t>
            </a:r>
            <a:r>
              <a:rPr lang="en-AU" sz="1700" dirty="0">
                <a:cs typeface="Arial" panose="020B0604020202020204" pitchFamily="34" charset="0"/>
                <a:sym typeface="Calibri" pitchFamily="34" charset="0"/>
              </a:rPr>
              <a:t> and </a:t>
            </a:r>
            <a:r>
              <a:rPr lang="en-AU" sz="1700" u="sng" dirty="0">
                <a:cs typeface="Arial" panose="020B0604020202020204" pitchFamily="34" charset="0"/>
                <a:sym typeface="Calibri" pitchFamily="34" charset="0"/>
              </a:rPr>
              <a:t>Special Tuition Protection component</a:t>
            </a:r>
            <a:r>
              <a:rPr lang="en-AU" sz="1700" dirty="0">
                <a:cs typeface="Arial" panose="020B0604020202020204" pitchFamily="34" charset="0"/>
                <a:sym typeface="Calibri" pitchFamily="34" charset="0"/>
              </a:rPr>
              <a:t> (made by the TPS Director)</a:t>
            </a:r>
            <a:endParaRPr lang="en-AU" sz="1700" u="sng" dirty="0">
              <a:cs typeface="Arial" panose="020B0604020202020204" pitchFamily="34" charset="0"/>
              <a:sym typeface="Calibri" pitchFamily="34" charset="0"/>
            </a:endParaRPr>
          </a:p>
          <a:p>
            <a:pPr eaLnBrk="0" hangingPunct="0">
              <a:spcAft>
                <a:spcPts val="1200"/>
              </a:spcAft>
            </a:pPr>
            <a:r>
              <a:rPr lang="en-AU" sz="1750" dirty="0">
                <a:cs typeface="Arial" panose="020B0604020202020204" pitchFamily="34" charset="0"/>
                <a:sym typeface="Calibri" pitchFamily="34" charset="0"/>
              </a:rPr>
              <a:t>Education providers operating across multiple education sectors pay separate levies for each sector, which may be collected at different times during the year</a:t>
            </a:r>
          </a:p>
          <a:p>
            <a:pPr eaLnBrk="0" hangingPunct="0">
              <a:spcAft>
                <a:spcPts val="1200"/>
              </a:spcAft>
            </a:pPr>
            <a:r>
              <a:rPr lang="en-AU" sz="1750" dirty="0">
                <a:cs typeface="Calibri"/>
              </a:rPr>
              <a:t>Levy calculations based on an education provider’s size and risk of closure</a:t>
            </a:r>
          </a:p>
          <a:p>
            <a:pPr eaLnBrk="0" hangingPunct="0">
              <a:spcAft>
                <a:spcPts val="1200"/>
              </a:spcAft>
            </a:pPr>
            <a:r>
              <a:rPr lang="en-AU" sz="1750" dirty="0">
                <a:cs typeface="Arial" panose="020B0604020202020204" pitchFamily="34" charset="0"/>
                <a:sym typeface="Calibri" pitchFamily="34" charset="0"/>
              </a:rPr>
              <a:t>AGA provides advice on levy settings to ensure the arrangements are financially sound</a:t>
            </a:r>
          </a:p>
        </p:txBody>
      </p:sp>
      <p:grpSp>
        <p:nvGrpSpPr>
          <p:cNvPr id="6" name="Group 5">
            <a:extLst>
              <a:ext uri="{FF2B5EF4-FFF2-40B4-BE49-F238E27FC236}">
                <a16:creationId xmlns:a16="http://schemas.microsoft.com/office/drawing/2014/main" id="{4F94E2B3-9883-B1EC-A9C2-E102CA5C202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FCCA4250-6530-9367-F4DC-4783CF3A5E1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C022E58F-B453-6C50-7289-352A7AD0E69A}"/>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8E000E4B-DE48-41C3-0BD2-FA528AA8327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D725BDDF-7CBD-5779-D569-4EB8661017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75287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D812-A655-E11E-612A-4CA21AE913C3}"/>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Legislative Authority</a:t>
            </a:r>
          </a:p>
        </p:txBody>
      </p:sp>
      <p:sp>
        <p:nvSpPr>
          <p:cNvPr id="4" name="TextBox 3">
            <a:extLst>
              <a:ext uri="{FF2B5EF4-FFF2-40B4-BE49-F238E27FC236}">
                <a16:creationId xmlns:a16="http://schemas.microsoft.com/office/drawing/2014/main" id="{59650BE4-BAAB-4D1E-3076-ACA3AE8E660D}"/>
              </a:ext>
            </a:extLst>
          </p:cNvPr>
          <p:cNvSpPr txBox="1"/>
          <p:nvPr/>
        </p:nvSpPr>
        <p:spPr>
          <a:xfrm>
            <a:off x="539551" y="1116000"/>
            <a:ext cx="8064000" cy="2333972"/>
          </a:xfrm>
          <a:prstGeom prst="rect">
            <a:avLst/>
          </a:prstGeom>
          <a:noFill/>
        </p:spPr>
        <p:txBody>
          <a:bodyPr wrap="square" lIns="0" tIns="0" rIns="0" bIns="0" rtlCol="0" anchor="t">
            <a:spAutoFit/>
          </a:bodyPr>
          <a:lstStyle/>
          <a:p>
            <a:pPr algn="l">
              <a:spcAft>
                <a:spcPts val="2800"/>
              </a:spcAft>
            </a:pPr>
            <a:r>
              <a:rPr lang="en-US" altLang="zh-CN" sz="1750" dirty="0"/>
              <a:t>VET Student Loans (VSL Tuition Protection Levy) Act 2020</a:t>
            </a:r>
            <a:br>
              <a:rPr lang="en-US" altLang="zh-CN" sz="1750" dirty="0"/>
            </a:br>
            <a:r>
              <a:rPr lang="en-US" altLang="zh-CN" sz="1750" dirty="0">
                <a:hlinkClick r:id="rId3"/>
              </a:rPr>
              <a:t>https://www.legislation.gov.au/Series/C2020A00005</a:t>
            </a:r>
            <a:endParaRPr lang="en-US" altLang="zh-CN" sz="1750" dirty="0"/>
          </a:p>
          <a:p>
            <a:pPr algn="l">
              <a:spcAft>
                <a:spcPts val="2800"/>
              </a:spcAft>
            </a:pPr>
            <a:r>
              <a:rPr lang="en-US" altLang="zh-CN" sz="1750" dirty="0"/>
              <a:t>Higher Education Support (HELP Tuition Protection Levy) Act 2020</a:t>
            </a:r>
            <a:br>
              <a:rPr lang="en-US" altLang="zh-CN" sz="1750" dirty="0"/>
            </a:br>
            <a:r>
              <a:rPr lang="en-US" altLang="zh-CN" sz="1750" dirty="0">
                <a:hlinkClick r:id="rId4"/>
              </a:rPr>
              <a:t>https://www.legislation.gov.au/Series/C2020A00004</a:t>
            </a:r>
            <a:endParaRPr lang="en-US" altLang="zh-CN" sz="1750" dirty="0"/>
          </a:p>
          <a:p>
            <a:pPr algn="l">
              <a:spcAft>
                <a:spcPts val="2800"/>
              </a:spcAft>
            </a:pPr>
            <a:r>
              <a:rPr lang="en-US" altLang="zh-CN" sz="1750" dirty="0"/>
              <a:t>Higher Education (Up-front Payments Tuition Protection Levy) Act 2020</a:t>
            </a:r>
            <a:br>
              <a:rPr lang="en-US" altLang="zh-CN" sz="1750" dirty="0"/>
            </a:br>
            <a:r>
              <a:rPr lang="en-AU" sz="1750" dirty="0">
                <a:hlinkClick r:id="rId5"/>
              </a:rPr>
              <a:t>https://www.legislation.gov.au/Series/C2020A00102</a:t>
            </a:r>
            <a:endParaRPr lang="en-AU" sz="1750" dirty="0"/>
          </a:p>
        </p:txBody>
      </p:sp>
      <p:grpSp>
        <p:nvGrpSpPr>
          <p:cNvPr id="8" name="Group 7">
            <a:extLst>
              <a:ext uri="{FF2B5EF4-FFF2-40B4-BE49-F238E27FC236}">
                <a16:creationId xmlns:a16="http://schemas.microsoft.com/office/drawing/2014/main" id="{85D26150-2DCF-99AE-8CE8-87BAA17F1FB6}"/>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E8223F44-DD51-C2B0-9E0B-53CB133D9CED}"/>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A96D4E58-11B1-6DD8-102E-422F0341D77B}"/>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85102660-9A9C-D289-0E36-4FD891983AE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AB1F20D-2F26-ABD5-E0FB-CD04D402BEA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023655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2023 Domestic Tuition Protection Levy Collection</a:t>
            </a:r>
          </a:p>
        </p:txBody>
      </p:sp>
      <p:grpSp>
        <p:nvGrpSpPr>
          <p:cNvPr id="8" name="Group 7">
            <a:extLst>
              <a:ext uri="{FF2B5EF4-FFF2-40B4-BE49-F238E27FC236}">
                <a16:creationId xmlns:a16="http://schemas.microsoft.com/office/drawing/2014/main" id="{820C721C-01A5-7F1B-0C1E-352B949F425D}"/>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05491FB6-3790-6437-3B92-F7715296564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0C7B8051-82F4-84CA-CE67-BFD0703A792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32E1979B-C342-CE3F-4BB3-13CB2A06EFF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FCF483A8-140F-9CDB-3F4A-5407CE60330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94944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D078C9-E56A-49AA-B01F-350C3F12758E}"/>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Levies – 2023 Collection Overview</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A graph showing the number of VSL, HELP and Up-front Payments students and providers, and total 2023 levy collection amounts.">
            <a:extLst>
              <a:ext uri="{FF2B5EF4-FFF2-40B4-BE49-F238E27FC236}">
                <a16:creationId xmlns:a16="http://schemas.microsoft.com/office/drawing/2014/main" id="{640F4C9D-3EBB-E545-7371-07EF18184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16000"/>
            <a:ext cx="8064000" cy="3451555"/>
          </a:xfrm>
          <a:prstGeom prst="rect">
            <a:avLst/>
          </a:prstGeom>
          <a:ln>
            <a:solidFill>
              <a:schemeClr val="bg2">
                <a:lumMod val="90000"/>
              </a:schemeClr>
            </a:solidFill>
          </a:ln>
        </p:spPr>
      </p:pic>
      <p:grpSp>
        <p:nvGrpSpPr>
          <p:cNvPr id="6" name="Group 5">
            <a:extLst>
              <a:ext uri="{FF2B5EF4-FFF2-40B4-BE49-F238E27FC236}">
                <a16:creationId xmlns:a16="http://schemas.microsoft.com/office/drawing/2014/main" id="{CBB55EC6-7DC2-C053-B6E7-E47F7E7399C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A9E8AC6-F710-20E5-79EB-0A31CCC6F3E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06E872C8-A093-DAB4-0461-C19E8233A011}"/>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B8B7FF17-F7A4-1589-78E1-AFA5542F0BE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7F1B057D-CB4A-4854-A012-4C6C3E03734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11114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9AE8FC1-F62F-B697-520E-90309EF2D520}"/>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Funds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A2467AE6-0B52-257D-C6A2-AED0A6B29BC9}"/>
              </a:ext>
            </a:extLst>
          </p:cNvPr>
          <p:cNvSpPr txBox="1"/>
          <p:nvPr/>
        </p:nvSpPr>
        <p:spPr>
          <a:xfrm>
            <a:off x="539552" y="1116000"/>
            <a:ext cx="8064896" cy="1833835"/>
          </a:xfrm>
          <a:prstGeom prst="rect">
            <a:avLst/>
          </a:prstGeom>
          <a:noFill/>
        </p:spPr>
        <p:txBody>
          <a:bodyPr wrap="square" lIns="0" tIns="0" rIns="0" bIns="0" rtlCol="0" anchor="t">
            <a:spAutoFit/>
          </a:bodyPr>
          <a:lstStyle/>
          <a:p>
            <a:pPr>
              <a:spcAft>
                <a:spcPts val="1000"/>
              </a:spcAft>
            </a:pPr>
            <a:r>
              <a:rPr lang="en-AU" dirty="0"/>
              <a:t>Two tuition protection Funds for domestic schemes:</a:t>
            </a:r>
          </a:p>
          <a:p>
            <a:pPr marL="285750" indent="-285750">
              <a:spcAft>
                <a:spcPts val="1000"/>
              </a:spcAft>
              <a:buFont typeface="Arial" panose="020B0604020202020204" pitchFamily="34" charset="0"/>
              <a:buChar char="•"/>
            </a:pPr>
            <a:r>
              <a:rPr lang="en-AU" dirty="0"/>
              <a:t>VSL Tuition Protection Fund</a:t>
            </a:r>
          </a:p>
          <a:p>
            <a:pPr marL="285750" indent="-285750">
              <a:spcAft>
                <a:spcPts val="1500"/>
              </a:spcAft>
              <a:buFont typeface="Arial" panose="020B0604020202020204" pitchFamily="34" charset="0"/>
              <a:buChar char="•"/>
            </a:pPr>
            <a:r>
              <a:rPr lang="en-AU" dirty="0"/>
              <a:t>Higher Education Tuition Protection Fund</a:t>
            </a:r>
          </a:p>
          <a:p>
            <a:pPr>
              <a:spcAft>
                <a:spcPts val="1500"/>
              </a:spcAft>
            </a:pPr>
            <a:r>
              <a:rPr lang="en-AU" dirty="0"/>
              <a:t>AGA recommends target Fund balances to ensure sufficient funds are available for a large provider closure or multiple provider closures</a:t>
            </a:r>
          </a:p>
        </p:txBody>
      </p:sp>
      <p:graphicFrame>
        <p:nvGraphicFramePr>
          <p:cNvPr id="13" name="Table 13" descr="A table showing the target range, balance, and seed funding to be repaid for the VSL Fund and Higher Education Fund.">
            <a:extLst>
              <a:ext uri="{FF2B5EF4-FFF2-40B4-BE49-F238E27FC236}">
                <a16:creationId xmlns:a16="http://schemas.microsoft.com/office/drawing/2014/main" id="{227381D3-301F-7C28-E415-D7E3A0754080}"/>
              </a:ext>
            </a:extLst>
          </p:cNvPr>
          <p:cNvGraphicFramePr>
            <a:graphicFrameLocks noGrp="1"/>
          </p:cNvGraphicFramePr>
          <p:nvPr>
            <p:extLst>
              <p:ext uri="{D42A27DB-BD31-4B8C-83A1-F6EECF244321}">
                <p14:modId xmlns:p14="http://schemas.microsoft.com/office/powerpoint/2010/main" val="1771014120"/>
              </p:ext>
            </p:extLst>
          </p:nvPr>
        </p:nvGraphicFramePr>
        <p:xfrm>
          <a:off x="539552" y="3041501"/>
          <a:ext cx="8064895" cy="1554240"/>
        </p:xfrm>
        <a:graphic>
          <a:graphicData uri="http://schemas.openxmlformats.org/drawingml/2006/table">
            <a:tbl>
              <a:tblPr firstRow="1" bandRow="1">
                <a:tableStyleId>{5C22544A-7EE6-4342-B048-85BDC9FD1C3A}</a:tableStyleId>
              </a:tblPr>
              <a:tblGrid>
                <a:gridCol w="2162827">
                  <a:extLst>
                    <a:ext uri="{9D8B030D-6E8A-4147-A177-3AD203B41FA5}">
                      <a16:colId xmlns:a16="http://schemas.microsoft.com/office/drawing/2014/main" val="4213973442"/>
                    </a:ext>
                  </a:extLst>
                </a:gridCol>
                <a:gridCol w="1635941">
                  <a:extLst>
                    <a:ext uri="{9D8B030D-6E8A-4147-A177-3AD203B41FA5}">
                      <a16:colId xmlns:a16="http://schemas.microsoft.com/office/drawing/2014/main" val="2368098683"/>
                    </a:ext>
                  </a:extLst>
                </a:gridCol>
                <a:gridCol w="1747520">
                  <a:extLst>
                    <a:ext uri="{9D8B030D-6E8A-4147-A177-3AD203B41FA5}">
                      <a16:colId xmlns:a16="http://schemas.microsoft.com/office/drawing/2014/main" val="2921420047"/>
                    </a:ext>
                  </a:extLst>
                </a:gridCol>
                <a:gridCol w="2518607">
                  <a:extLst>
                    <a:ext uri="{9D8B030D-6E8A-4147-A177-3AD203B41FA5}">
                      <a16:colId xmlns:a16="http://schemas.microsoft.com/office/drawing/2014/main" val="1406589210"/>
                    </a:ext>
                  </a:extLst>
                </a:gridCol>
              </a:tblGrid>
              <a:tr h="396000">
                <a:tc>
                  <a:txBody>
                    <a:bodyPr/>
                    <a:lstStyle/>
                    <a:p>
                      <a:r>
                        <a:rPr lang="en-AU" sz="1700" dirty="0"/>
                        <a:t>Fund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Target range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Balance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Seed funding to be repaid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2340090762"/>
                  </a:ext>
                </a:extLst>
              </a:tr>
              <a:tr h="370840">
                <a:tc>
                  <a:txBody>
                    <a:bodyPr/>
                    <a:lstStyle/>
                    <a:p>
                      <a:r>
                        <a:rPr lang="en-AU" sz="1650" dirty="0"/>
                        <a:t>VSL Fund</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913554" rtl="0" eaLnBrk="1" fontAlgn="auto" latinLnBrk="0" hangingPunct="1">
                        <a:lnSpc>
                          <a:spcPct val="100000"/>
                        </a:lnSpc>
                        <a:spcBef>
                          <a:spcPts val="0"/>
                        </a:spcBef>
                        <a:spcAft>
                          <a:spcPts val="0"/>
                        </a:spcAft>
                        <a:buClrTx/>
                        <a:buSzTx/>
                        <a:buFontTx/>
                        <a:buNone/>
                        <a:tabLst/>
                        <a:defRPr/>
                      </a:pPr>
                      <a:r>
                        <a:rPr lang="en-AU" sz="1650" b="0" dirty="0"/>
                        <a:t>$6.75-9.5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650" dirty="0"/>
                        <a:t>$10.85 million</a:t>
                      </a:r>
                    </a:p>
                    <a:p>
                      <a:r>
                        <a:rPr lang="en-AU" sz="1550" dirty="0"/>
                        <a:t>(as at 31 Dec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r>
                        <a:rPr lang="en-AU" sz="1650" dirty="0"/>
                        <a:t>$7.73 million </a:t>
                      </a:r>
                      <a:br>
                        <a:rPr lang="en-AU" sz="1650" dirty="0"/>
                      </a:br>
                      <a:r>
                        <a:rPr lang="en-AU" sz="1550" dirty="0"/>
                        <a:t>(as at 31 Dec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70738879"/>
                  </a:ext>
                </a:extLst>
              </a:tr>
              <a:tr h="370840">
                <a:tc>
                  <a:txBody>
                    <a:bodyPr/>
                    <a:lstStyle/>
                    <a:p>
                      <a:r>
                        <a:rPr lang="en-AU" sz="1650" dirty="0"/>
                        <a:t>Higher Education Fund</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b="0" dirty="0"/>
                        <a:t>$21-25 million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dirty="0"/>
                        <a:t>$14.04 million</a:t>
                      </a:r>
                    </a:p>
                    <a:p>
                      <a:r>
                        <a:rPr lang="en-AU" sz="1550" dirty="0"/>
                        <a:t>(as at 31 Dec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r>
                        <a:rPr lang="en-AU" sz="1650" dirty="0"/>
                        <a:t>$8.62 million </a:t>
                      </a:r>
                      <a:br>
                        <a:rPr lang="en-AU" sz="1650" dirty="0"/>
                      </a:br>
                      <a:r>
                        <a:rPr lang="en-AU" sz="1550" dirty="0"/>
                        <a:t>(as at 31 Dec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026929858"/>
                  </a:ext>
                </a:extLst>
              </a:tr>
            </a:tbl>
          </a:graphicData>
        </a:graphic>
      </p:graphicFrame>
      <p:grpSp>
        <p:nvGrpSpPr>
          <p:cNvPr id="9" name="Group 8">
            <a:extLst>
              <a:ext uri="{FF2B5EF4-FFF2-40B4-BE49-F238E27FC236}">
                <a16:creationId xmlns:a16="http://schemas.microsoft.com/office/drawing/2014/main" id="{7EF1E1EC-BB58-D723-EAE5-1A5090A70E2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0" name="Rectangle 8">
              <a:extLst>
                <a:ext uri="{FF2B5EF4-FFF2-40B4-BE49-F238E27FC236}">
                  <a16:creationId xmlns:a16="http://schemas.microsoft.com/office/drawing/2014/main" id="{DC168BE5-B5EB-A967-DEA8-FE69FC4BFEA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FB645F67-5563-29E1-5BF6-C434CA29DDB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4369CE75-1743-D5F0-04D0-BBD8705CDD9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DCE78708-9672-4AE9-06D1-0CA12DCAF3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14159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Calibri"/>
              </a:rPr>
              <a:t>Domestic levy </a:t>
            </a:r>
            <a:r>
              <a:rPr lang="en-AU" sz="2800" b="1" dirty="0">
                <a:solidFill>
                  <a:schemeClr val="bg1"/>
                </a:solidFill>
                <a:latin typeface="+mn-lt"/>
                <a:ea typeface="+mn-ea"/>
                <a:cs typeface="Calibri"/>
              </a:rPr>
              <a:t>components</a:t>
            </a:r>
            <a:r>
              <a:rPr kumimoji="0" lang="en-AU" sz="2800" b="1" i="0" u="none" strike="noStrike" kern="1200" cap="none" spc="0" normalizeH="0" baseline="0" noProof="0" dirty="0">
                <a:ln>
                  <a:noFill/>
                </a:ln>
                <a:solidFill>
                  <a:schemeClr val="bg1"/>
                </a:solidFill>
                <a:effectLst/>
                <a:uLnTx/>
                <a:uFillTx/>
                <a:latin typeface="+mn-lt"/>
                <a:ea typeface="+mn-ea"/>
                <a:cs typeface="Calibri"/>
              </a:rPr>
              <a:t> and draft 2024 settings</a:t>
            </a:r>
          </a:p>
        </p:txBody>
      </p:sp>
      <p:grpSp>
        <p:nvGrpSpPr>
          <p:cNvPr id="8" name="Group 7">
            <a:extLst>
              <a:ext uri="{FF2B5EF4-FFF2-40B4-BE49-F238E27FC236}">
                <a16:creationId xmlns:a16="http://schemas.microsoft.com/office/drawing/2014/main" id="{2EDBDA85-01F5-F34B-4667-34426D3BE393}"/>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C04BE73A-1B4C-0970-B804-ABF801CF4FA7}"/>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C7E4C589-5B20-0C4E-4963-166C9EB06AD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897C52A2-5514-B49E-9719-E613F4D9B4C0}"/>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22D349A2-CD4F-F049-1076-B86DC5D401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587357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400584" y="2142083"/>
            <a:ext cx="1312578"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Outline</a:t>
            </a:r>
            <a:endParaRPr kumimoji="0" lang="en-US" sz="2800" b="0" i="0" u="none" strike="noStrike" kern="1200" cap="none" spc="0" normalizeH="0" baseline="0" noProof="0" dirty="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3500411" y="0"/>
            <a:ext cx="5643589"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2AC781E3-C717-4421-0994-878368C3BF01}"/>
              </a:ext>
            </a:extLst>
          </p:cNvPr>
          <p:cNvSpPr txBox="1"/>
          <p:nvPr/>
        </p:nvSpPr>
        <p:spPr>
          <a:xfrm>
            <a:off x="3739416" y="1341863"/>
            <a:ext cx="5004000" cy="2769989"/>
          </a:xfrm>
          <a:prstGeom prst="rect">
            <a:avLst/>
          </a:prstGeom>
          <a:noFill/>
        </p:spPr>
        <p:txBody>
          <a:bodyPr wrap="square" lIns="0" tIns="0" rIns="0" bIns="0" rtlCol="0" anchor="t">
            <a:spAutoFit/>
          </a:bodyPr>
          <a:lstStyle/>
          <a:p>
            <a:pPr>
              <a:spcAft>
                <a:spcPts val="2400"/>
              </a:spcAft>
            </a:pPr>
            <a:r>
              <a:rPr lang="en-AU" sz="2000" dirty="0">
                <a:solidFill>
                  <a:schemeClr val="bg1"/>
                </a:solidFill>
                <a:cs typeface="Calibri"/>
              </a:rPr>
              <a:t>Purpose of the Tuition Protection Service (TPS)</a:t>
            </a:r>
            <a:endParaRPr lang="en-AU" sz="2000" dirty="0">
              <a:solidFill>
                <a:schemeClr val="bg1"/>
              </a:solidFill>
            </a:endParaRPr>
          </a:p>
          <a:p>
            <a:pPr>
              <a:spcAft>
                <a:spcPts val="2400"/>
              </a:spcAft>
            </a:pPr>
            <a:r>
              <a:rPr lang="en-AU" sz="2000" dirty="0">
                <a:solidFill>
                  <a:schemeClr val="bg1"/>
                </a:solidFill>
                <a:cs typeface="Calibri"/>
              </a:rPr>
              <a:t>Tuition protection levy setting process, guiding principles and legislation</a:t>
            </a:r>
            <a:endParaRPr lang="en-AU" sz="2000" dirty="0">
              <a:solidFill>
                <a:schemeClr val="bg1"/>
              </a:solidFill>
              <a:ea typeface="Calibri"/>
              <a:cs typeface="Calibri"/>
            </a:endParaRPr>
          </a:p>
          <a:p>
            <a:pPr>
              <a:spcAft>
                <a:spcPts val="2400"/>
              </a:spcAft>
            </a:pPr>
            <a:r>
              <a:rPr lang="en-AU" sz="2000" dirty="0">
                <a:solidFill>
                  <a:schemeClr val="bg1"/>
                </a:solidFill>
                <a:cs typeface="Calibri"/>
              </a:rPr>
              <a:t>Levy components and draft 2024 risk rating settings</a:t>
            </a:r>
            <a:endParaRPr lang="en-AU" sz="2000" dirty="0">
              <a:solidFill>
                <a:schemeClr val="bg1"/>
              </a:solidFill>
              <a:ea typeface="Calibri"/>
              <a:cs typeface="Calibri"/>
            </a:endParaRPr>
          </a:p>
          <a:p>
            <a:pPr>
              <a:spcAft>
                <a:spcPts val="2400"/>
              </a:spcAft>
            </a:pPr>
            <a:r>
              <a:rPr lang="en-AU" sz="2000" dirty="0">
                <a:solidFill>
                  <a:schemeClr val="bg1"/>
                </a:solidFill>
                <a:cs typeface="Calibri"/>
              </a:rPr>
              <a:t>2024 levy timeline and takeaways</a:t>
            </a:r>
          </a:p>
        </p:txBody>
      </p:sp>
      <p:grpSp>
        <p:nvGrpSpPr>
          <p:cNvPr id="10" name="Group 9">
            <a:extLst>
              <a:ext uri="{FF2B5EF4-FFF2-40B4-BE49-F238E27FC236}">
                <a16:creationId xmlns:a16="http://schemas.microsoft.com/office/drawing/2014/main" id="{CAFD56E6-7CEF-214B-207C-23BBA6BC3631}"/>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1" name="Rectangle 8">
              <a:extLst>
                <a:ext uri="{FF2B5EF4-FFF2-40B4-BE49-F238E27FC236}">
                  <a16:creationId xmlns:a16="http://schemas.microsoft.com/office/drawing/2014/main" id="{1738D3CA-E512-4A08-08B6-7580DEA0B01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2" name="Group 11">
              <a:extLst>
                <a:ext uri="{FF2B5EF4-FFF2-40B4-BE49-F238E27FC236}">
                  <a16:creationId xmlns:a16="http://schemas.microsoft.com/office/drawing/2014/main" id="{F3D1B0CF-6B55-E3BC-6F1E-7E2AAD52FA93}"/>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FD81B5EC-5F8C-DA9A-8BEE-B9E5F61DFCB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B45234F7-46D7-3F9B-ABA0-7228890120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7577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190B7BC-4704-EC7A-02F8-3BF7B23A1E78}"/>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Domestic Tuition Protection Levy Components</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4" name="Table 4" descr="A table listing the three components of the domestic tuition protection levies, key elements of those components, and the purpose and authority of those components.">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3614673285"/>
              </p:ext>
            </p:extLst>
          </p:nvPr>
        </p:nvGraphicFramePr>
        <p:xfrm>
          <a:off x="539551" y="1116000"/>
          <a:ext cx="8136906" cy="3464133"/>
        </p:xfrm>
        <a:graphic>
          <a:graphicData uri="http://schemas.openxmlformats.org/drawingml/2006/table">
            <a:tbl>
              <a:tblPr firstRow="1" bandRow="1">
                <a:tableStyleId>{5C22544A-7EE6-4342-B048-85BDC9FD1C3A}</a:tableStyleId>
              </a:tblPr>
              <a:tblGrid>
                <a:gridCol w="1567545">
                  <a:extLst>
                    <a:ext uri="{9D8B030D-6E8A-4147-A177-3AD203B41FA5}">
                      <a16:colId xmlns:a16="http://schemas.microsoft.com/office/drawing/2014/main" val="3210531022"/>
                    </a:ext>
                  </a:extLst>
                </a:gridCol>
                <a:gridCol w="2425147">
                  <a:extLst>
                    <a:ext uri="{9D8B030D-6E8A-4147-A177-3AD203B41FA5}">
                      <a16:colId xmlns:a16="http://schemas.microsoft.com/office/drawing/2014/main" val="3698033848"/>
                    </a:ext>
                  </a:extLst>
                </a:gridCol>
                <a:gridCol w="4144214">
                  <a:extLst>
                    <a:ext uri="{9D8B030D-6E8A-4147-A177-3AD203B41FA5}">
                      <a16:colId xmlns:a16="http://schemas.microsoft.com/office/drawing/2014/main" val="1227897729"/>
                    </a:ext>
                  </a:extLst>
                </a:gridCol>
              </a:tblGrid>
              <a:tr h="396000">
                <a:tc>
                  <a:txBody>
                    <a:bodyPr/>
                    <a:lstStyle/>
                    <a:p>
                      <a:pPr algn="l"/>
                      <a:r>
                        <a:rPr lang="en-AU" sz="1700" dirty="0"/>
                        <a:t>Component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dirty="0"/>
                        <a:t>Key elements</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dirty="0"/>
                        <a:t>Purpose and authority</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52450">
                <a:tc>
                  <a:txBody>
                    <a:bodyPr/>
                    <a:lstStyle/>
                    <a:p>
                      <a:pPr algn="ctr">
                        <a:spcBef>
                          <a:spcPts val="200"/>
                        </a:spcBef>
                        <a:spcAft>
                          <a:spcPts val="200"/>
                        </a:spcAft>
                      </a:pPr>
                      <a:r>
                        <a:rPr lang="en-AU" sz="1550" b="1" dirty="0"/>
                        <a:t>Administrative fee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Sum of a ‘per provider’ and ‘per student’ charge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Designed to cover administrative costs</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Set by relevant Minister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822365869"/>
                  </a:ext>
                </a:extLst>
              </a:tr>
              <a:tr h="1512498">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550" b="1" dirty="0"/>
                        <a:t>Risk rated premium</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Considers</a:t>
                      </a:r>
                      <a:r>
                        <a:rPr lang="en-AU" sz="1550" b="1" dirty="0"/>
                        <a:t> 3 risk factors:</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Financial strength</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Completion rate </a:t>
                      </a:r>
                    </a:p>
                    <a:p>
                      <a:pPr marL="252000" marR="0" lvl="0" indent="-252000" algn="l" defTabSz="685800" rtl="0" eaLnBrk="1" fontAlgn="auto" latinLnBrk="0" hangingPunct="1">
                        <a:lnSpc>
                          <a:spcPct val="100000"/>
                        </a:lnSpc>
                        <a:spcBef>
                          <a:spcPts val="200"/>
                        </a:spcBef>
                        <a:spcAft>
                          <a:spcPts val="200"/>
                        </a:spcAft>
                        <a:buClrTx/>
                        <a:buSzTx/>
                        <a:buFont typeface="+mj-lt"/>
                        <a:buAutoNum type="arabicPeriod"/>
                        <a:tabLst/>
                        <a:defRPr/>
                      </a:pPr>
                      <a:r>
                        <a:rPr lang="en-AU" sz="1550" b="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Intended to reflect risk of provider default</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Financial reward for positive provider behaviour and risk management practices</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Set by TPS Director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202525482"/>
                  </a:ext>
                </a:extLst>
              </a:tr>
              <a:tr h="903185">
                <a:tc>
                  <a:txBody>
                    <a:bodyPr/>
                    <a:lstStyle/>
                    <a:p>
                      <a:pPr marL="0" marR="0" lvl="0" indent="0" algn="ctr" defTabSz="685800" rtl="0" eaLnBrk="1" fontAlgn="auto" latinLnBrk="0" hangingPunct="1">
                        <a:lnSpc>
                          <a:spcPct val="100000"/>
                        </a:lnSpc>
                        <a:spcBef>
                          <a:spcPts val="200"/>
                        </a:spcBef>
                        <a:spcAft>
                          <a:spcPts val="200"/>
                        </a:spcAft>
                        <a:buClrTx/>
                        <a:buSzTx/>
                        <a:buFontTx/>
                        <a:buNone/>
                        <a:tabLst/>
                        <a:defRPr/>
                      </a:pPr>
                      <a:r>
                        <a:rPr lang="en-AU" sz="1550" b="1" dirty="0"/>
                        <a:t>Special tuition protection</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200"/>
                        </a:spcBef>
                        <a:spcAft>
                          <a:spcPts val="200"/>
                        </a:spcAft>
                        <a:buClrTx/>
                        <a:buSzTx/>
                        <a:buFontTx/>
                        <a:buNone/>
                        <a:tabLst/>
                        <a:defRPr/>
                      </a:pPr>
                      <a:r>
                        <a:rPr lang="en-AU" sz="1550" b="0" dirty="0"/>
                        <a:t>Percentage multiplied by total loan amounts or up-front payments received</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Builds Fund balances when below target range</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Facilitates repayment of seed funding</a:t>
                      </a:r>
                    </a:p>
                    <a:p>
                      <a:pPr marL="252000" marR="0" lvl="0" indent="-252000" algn="l" defTabSz="6858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AU" sz="1550" b="0" dirty="0"/>
                        <a:t>Set by TPS Director with Board advice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bl>
          </a:graphicData>
        </a:graphic>
      </p:graphicFrame>
      <p:grpSp>
        <p:nvGrpSpPr>
          <p:cNvPr id="3" name="Group 2">
            <a:extLst>
              <a:ext uri="{FF2B5EF4-FFF2-40B4-BE49-F238E27FC236}">
                <a16:creationId xmlns:a16="http://schemas.microsoft.com/office/drawing/2014/main" id="{06066372-4B41-4AC0-8537-3E55BDF513D1}"/>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2C2AB5B0-8552-6198-9D72-FB56F65337F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C09E93D9-24E1-E097-7E3E-82BD21DD916B}"/>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BCEDF01D-9270-AD55-E42A-672EC8930CD5}"/>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F6E65829-248F-3B3B-AF8F-35124D9050E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495697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35006CB7-DB26-8E07-7E53-41CAAC272B5E}"/>
              </a:ext>
            </a:extLst>
          </p:cNvPr>
          <p:cNvSpPr txBox="1">
            <a:spLocks noGrp="1"/>
          </p:cNvSpPr>
          <p:nvPr>
            <p:ph type="title" idx="4294967295"/>
          </p:nvPr>
        </p:nvSpPr>
        <p:spPr>
          <a:xfrm>
            <a:off x="539552"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Draft 2024 Domestic </a:t>
            </a:r>
            <a:r>
              <a:rPr lang="en-AU" sz="2800" b="1" dirty="0">
                <a:latin typeface="+mn-lt"/>
                <a:ea typeface="+mn-ea"/>
                <a:cs typeface="+mn-cs"/>
              </a:rPr>
              <a:t>Tuition</a:t>
            </a:r>
            <a:r>
              <a:rPr kumimoji="0" lang="en-AU" sz="2800" b="1" i="0" u="none" strike="noStrike" kern="1200" cap="none" spc="0" normalizeH="0" baseline="0" noProof="0" dirty="0">
                <a:ln>
                  <a:noFill/>
                </a:ln>
                <a:solidFill>
                  <a:schemeClr val="tx1"/>
                </a:solidFill>
                <a:effectLst/>
                <a:uLnTx/>
                <a:uFillTx/>
                <a:latin typeface="+mn-lt"/>
                <a:ea typeface="+mn-ea"/>
                <a:cs typeface="+mn-cs"/>
              </a:rPr>
              <a:t> Protection </a:t>
            </a:r>
            <a:r>
              <a:rPr lang="en-AU" sz="2800" b="1" dirty="0">
                <a:latin typeface="+mn-lt"/>
                <a:ea typeface="+mn-ea"/>
                <a:cs typeface="+mn-cs"/>
              </a:rPr>
              <a:t>Levy Settings</a:t>
            </a:r>
            <a:endParaRPr kumimoji="0" lang="en-AU" sz="2800" b="1"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14" name="Table 13" descr="A table detailing the draft settings of the 2024 VSL, HELP and Up-front Payments Tuition Protection Levies.">
            <a:extLst>
              <a:ext uri="{FF2B5EF4-FFF2-40B4-BE49-F238E27FC236}">
                <a16:creationId xmlns:a16="http://schemas.microsoft.com/office/drawing/2014/main" id="{3665B032-E714-CF12-9C87-BCD2EF9DACDF}"/>
              </a:ext>
            </a:extLst>
          </p:cNvPr>
          <p:cNvGraphicFramePr>
            <a:graphicFrameLocks noGrp="1"/>
          </p:cNvGraphicFramePr>
          <p:nvPr>
            <p:extLst>
              <p:ext uri="{D42A27DB-BD31-4B8C-83A1-F6EECF244321}">
                <p14:modId xmlns:p14="http://schemas.microsoft.com/office/powerpoint/2010/main" val="3871462731"/>
              </p:ext>
            </p:extLst>
          </p:nvPr>
        </p:nvGraphicFramePr>
        <p:xfrm>
          <a:off x="406352" y="1116000"/>
          <a:ext cx="8330400" cy="2877600"/>
        </p:xfrm>
        <a:graphic>
          <a:graphicData uri="http://schemas.openxmlformats.org/drawingml/2006/table">
            <a:tbl>
              <a:tblPr firstRow="1" bandRow="1">
                <a:tableStyleId>{5C22544A-7EE6-4342-B048-85BDC9FD1C3A}</a:tableStyleId>
              </a:tblPr>
              <a:tblGrid>
                <a:gridCol w="982800">
                  <a:extLst>
                    <a:ext uri="{9D8B030D-6E8A-4147-A177-3AD203B41FA5}">
                      <a16:colId xmlns:a16="http://schemas.microsoft.com/office/drawing/2014/main" val="1295630361"/>
                    </a:ext>
                  </a:extLst>
                </a:gridCol>
                <a:gridCol w="2419200">
                  <a:extLst>
                    <a:ext uri="{9D8B030D-6E8A-4147-A177-3AD203B41FA5}">
                      <a16:colId xmlns:a16="http://schemas.microsoft.com/office/drawing/2014/main" val="3621932438"/>
                    </a:ext>
                  </a:extLst>
                </a:gridCol>
                <a:gridCol w="3204000">
                  <a:extLst>
                    <a:ext uri="{9D8B030D-6E8A-4147-A177-3AD203B41FA5}">
                      <a16:colId xmlns:a16="http://schemas.microsoft.com/office/drawing/2014/main" val="4046141962"/>
                    </a:ext>
                  </a:extLst>
                </a:gridCol>
                <a:gridCol w="1724400">
                  <a:extLst>
                    <a:ext uri="{9D8B030D-6E8A-4147-A177-3AD203B41FA5}">
                      <a16:colId xmlns:a16="http://schemas.microsoft.com/office/drawing/2014/main" val="3124004789"/>
                    </a:ext>
                  </a:extLst>
                </a:gridCol>
              </a:tblGrid>
              <a:tr h="592656">
                <a:tc>
                  <a:txBody>
                    <a:bodyPr/>
                    <a:lstStyle/>
                    <a:p>
                      <a:pPr algn="ctr"/>
                      <a:r>
                        <a:rPr lang="en-AU" sz="1700" dirty="0"/>
                        <a:t>Levy</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Administrative fee</a:t>
                      </a:r>
                      <a:r>
                        <a:rPr lang="en-AU" sz="1700" baseline="30000" dirty="0"/>
                        <a:t>*</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rated premium</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Special tuition protection</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350634405"/>
                  </a:ext>
                </a:extLst>
              </a:tr>
              <a:tr h="756000">
                <a:tc>
                  <a:txBody>
                    <a:bodyPr/>
                    <a:lstStyle/>
                    <a:p>
                      <a:pPr algn="ctr">
                        <a:lnSpc>
                          <a:spcPct val="110000"/>
                        </a:lnSpc>
                      </a:pPr>
                      <a:r>
                        <a:rPr lang="en-AU" sz="1550" b="1" dirty="0"/>
                        <a:t>VSL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$119 </a:t>
                      </a:r>
                      <a:r>
                        <a:rPr lang="en-AU" sz="1550" b="0" dirty="0"/>
                        <a:t>per provider + </a:t>
                      </a:r>
                      <a:br>
                        <a:rPr lang="en-AU" sz="1550" b="0" dirty="0"/>
                      </a:br>
                      <a:r>
                        <a:rPr lang="en-AU" sz="1550" b="1" dirty="0"/>
                        <a:t>$10.01 </a:t>
                      </a:r>
                      <a:r>
                        <a:rPr lang="en-AU" sz="1550" b="0" dirty="0"/>
                        <a:t>per VSL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$6 </a:t>
                      </a:r>
                      <a:r>
                        <a:rPr lang="en-AU" sz="1550" b="0" dirty="0"/>
                        <a:t>per VSL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solidFill>
                            <a:schemeClr val="accent3"/>
                          </a:solidFill>
                        </a:rPr>
                        <a:t>0.13%</a:t>
                      </a:r>
                      <a:r>
                        <a:rPr lang="en-AU" sz="1550" b="0" dirty="0">
                          <a:solidFill>
                            <a:schemeClr val="accent3"/>
                          </a:solidFill>
                        </a:rPr>
                        <a:t> </a:t>
                      </a:r>
                      <a:r>
                        <a:rPr lang="en-AU" sz="1550" b="0" dirty="0"/>
                        <a:t>x total 2023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0.10% </a:t>
                      </a:r>
                      <a:r>
                        <a:rPr lang="en-AU" sz="1550" b="0" dirty="0"/>
                        <a:t>x total 2023 VSL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4018029712"/>
                  </a:ext>
                </a:extLst>
              </a:tr>
              <a:tr h="756000">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AU" sz="1550" b="1" dirty="0"/>
                        <a:t>HELP</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$119 </a:t>
                      </a:r>
                      <a:r>
                        <a:rPr lang="en-AU" sz="1550" b="0" dirty="0"/>
                        <a:t>per provider + </a:t>
                      </a:r>
                      <a:br>
                        <a:rPr lang="en-AU" sz="1550" b="0" dirty="0"/>
                      </a:br>
                      <a:r>
                        <a:rPr lang="en-AU" sz="1550" b="1" dirty="0"/>
                        <a:t>$10.01 </a:t>
                      </a:r>
                      <a:r>
                        <a:rPr lang="en-AU" sz="1550" b="0" dirty="0"/>
                        <a:t>per HELP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$6 </a:t>
                      </a:r>
                      <a:r>
                        <a:rPr lang="en-AU" sz="1550" b="0" dirty="0"/>
                        <a:t>per HELP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0.06% </a:t>
                      </a:r>
                      <a:r>
                        <a:rPr lang="en-AU" sz="1550" b="0" dirty="0"/>
                        <a:t>x total 2023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0.10% </a:t>
                      </a:r>
                      <a:r>
                        <a:rPr lang="en-AU" sz="1550" b="0" dirty="0"/>
                        <a:t>x total 2023 HELP loan amounts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78389284"/>
                  </a:ext>
                </a:extLst>
              </a:tr>
              <a:tr h="756000">
                <a:tc>
                  <a:txBody>
                    <a:bodyPr/>
                    <a:lstStyle/>
                    <a:p>
                      <a:pPr marL="0" marR="0" lvl="0" indent="0" algn="ctr" defTabSz="685800" rtl="0" eaLnBrk="1" fontAlgn="auto" latinLnBrk="0" hangingPunct="1">
                        <a:lnSpc>
                          <a:spcPct val="110000"/>
                        </a:lnSpc>
                        <a:spcBef>
                          <a:spcPts val="0"/>
                        </a:spcBef>
                        <a:spcAft>
                          <a:spcPts val="0"/>
                        </a:spcAft>
                        <a:buClrTx/>
                        <a:buSzTx/>
                        <a:buFontTx/>
                        <a:buNone/>
                        <a:tabLst/>
                        <a:defRPr/>
                      </a:pPr>
                      <a:r>
                        <a:rPr lang="en-AU" sz="1550" b="1" dirty="0"/>
                        <a:t>Up-front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$119 </a:t>
                      </a:r>
                      <a:r>
                        <a:rPr lang="en-AU" sz="1550" b="0" dirty="0"/>
                        <a:t>per provider +</a:t>
                      </a:r>
                      <a:br>
                        <a:rPr lang="en-AU" sz="1550" b="0" dirty="0"/>
                      </a:br>
                      <a:r>
                        <a:rPr lang="en-AU" sz="1550" b="1" dirty="0"/>
                        <a:t>$10.01 </a:t>
                      </a:r>
                      <a:r>
                        <a:rPr lang="en-AU" sz="1550" b="0" dirty="0"/>
                        <a:t>per up-front student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$2 </a:t>
                      </a:r>
                      <a:r>
                        <a:rPr lang="en-AU" sz="1550" b="0" kern="1200" dirty="0">
                          <a:solidFill>
                            <a:schemeClr val="dk1"/>
                          </a:solidFill>
                          <a:latin typeface="+mn-lt"/>
                          <a:ea typeface="+mn-ea"/>
                          <a:cs typeface="+mn-cs"/>
                        </a:rPr>
                        <a:t>per up-front </a:t>
                      </a:r>
                      <a:r>
                        <a:rPr lang="en-AU" sz="1550" b="0" dirty="0"/>
                        <a:t>fee-paying student +</a:t>
                      </a:r>
                    </a:p>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0.04% </a:t>
                      </a:r>
                      <a:r>
                        <a:rPr lang="en-AU" sz="1550" b="0" dirty="0"/>
                        <a:t>x total 2023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10000"/>
                        </a:lnSpc>
                        <a:spcBef>
                          <a:spcPts val="0"/>
                        </a:spcBef>
                        <a:spcAft>
                          <a:spcPts val="0"/>
                        </a:spcAft>
                        <a:buClrTx/>
                        <a:buSzTx/>
                        <a:buFontTx/>
                        <a:buNone/>
                        <a:tabLst/>
                        <a:defRPr/>
                      </a:pPr>
                      <a:r>
                        <a:rPr lang="en-AU" sz="1550" b="1" dirty="0"/>
                        <a:t>0.10% </a:t>
                      </a:r>
                      <a:r>
                        <a:rPr lang="en-AU" sz="1550" b="0" dirty="0"/>
                        <a:t>x total 2023 up-front payments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687255667"/>
                  </a:ext>
                </a:extLst>
              </a:tr>
            </a:tbl>
          </a:graphicData>
        </a:graphic>
      </p:graphicFrame>
      <p:sp>
        <p:nvSpPr>
          <p:cNvPr id="3" name="TextBox 2">
            <a:extLst>
              <a:ext uri="{FF2B5EF4-FFF2-40B4-BE49-F238E27FC236}">
                <a16:creationId xmlns:a16="http://schemas.microsoft.com/office/drawing/2014/main" id="{C1353826-6BE8-31CA-F3F1-101E57352315}"/>
              </a:ext>
            </a:extLst>
          </p:cNvPr>
          <p:cNvSpPr txBox="1"/>
          <p:nvPr/>
        </p:nvSpPr>
        <p:spPr>
          <a:xfrm>
            <a:off x="405000" y="4057277"/>
            <a:ext cx="8395200" cy="589905"/>
          </a:xfrm>
          <a:prstGeom prst="rect">
            <a:avLst/>
          </a:prstGeom>
          <a:noFill/>
        </p:spPr>
        <p:txBody>
          <a:bodyPr wrap="square" rtlCol="0">
            <a:spAutoFit/>
          </a:bodyPr>
          <a:lstStyle/>
          <a:p>
            <a:pPr>
              <a:spcAft>
                <a:spcPts val="400"/>
              </a:spcAft>
            </a:pPr>
            <a:r>
              <a:rPr lang="en-AU" sz="1450" b="1" dirty="0"/>
              <a:t>*</a:t>
            </a:r>
            <a:r>
              <a:rPr lang="en-AU" sz="1450" dirty="0"/>
              <a:t>Administrative fee figures quoted were applied for the 2023 levies and may be indexed to CPI for 2024</a:t>
            </a:r>
          </a:p>
          <a:p>
            <a:pPr>
              <a:spcAft>
                <a:spcPts val="400"/>
              </a:spcAft>
            </a:pPr>
            <a:r>
              <a:rPr lang="en-AU" sz="1450" b="1" dirty="0"/>
              <a:t>Note</a:t>
            </a:r>
            <a:r>
              <a:rPr lang="en-AU" sz="1450" dirty="0"/>
              <a:t>: 2024 levies will be calculated using student enrolment numbers and revenue for the 2023 calendar year</a:t>
            </a:r>
          </a:p>
        </p:txBody>
      </p:sp>
      <p:grpSp>
        <p:nvGrpSpPr>
          <p:cNvPr id="8" name="Group 7">
            <a:extLst>
              <a:ext uri="{FF2B5EF4-FFF2-40B4-BE49-F238E27FC236}">
                <a16:creationId xmlns:a16="http://schemas.microsoft.com/office/drawing/2014/main" id="{9F78A65F-BF9B-FD06-8E2D-E0049D18F4E2}"/>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6B80046F-2E3B-871A-5BBE-F8D679C0BD5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E8EABA4F-91ED-3EA3-14F2-AEDF26EC011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DDE8BCB5-0FE2-B756-EBD6-025A258C1371}"/>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C28FA4A0-7273-8FCE-807D-0DFBDF36868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231267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213176"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Risk rated premium component</a:t>
            </a:r>
            <a:endParaRPr kumimoji="0" lang="en-US" sz="2800" b="0" i="0" u="none" strike="noStrike" kern="1200" cap="none" spc="0" normalizeH="0" baseline="0" noProof="0" dirty="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941754"/>
            <a:ext cx="4223139" cy="3262432"/>
          </a:xfrm>
          <a:prstGeom prst="rect">
            <a:avLst/>
          </a:prstGeom>
          <a:noFill/>
        </p:spPr>
        <p:txBody>
          <a:bodyPr wrap="square" lIns="0" tIns="0" rIns="0" bIns="0" rtlCol="0" anchor="t">
            <a:spAutoFit/>
          </a:bodyPr>
          <a:lstStyle/>
          <a:p>
            <a:pPr>
              <a:spcAft>
                <a:spcPts val="2000"/>
              </a:spcAft>
            </a:pPr>
            <a:r>
              <a:rPr lang="en-AU" dirty="0">
                <a:cs typeface="Calibri"/>
              </a:rPr>
              <a:t>Considers 3 risk factors designed to reflect the risk of provider closure</a:t>
            </a:r>
          </a:p>
          <a:p>
            <a:pPr>
              <a:spcAft>
                <a:spcPts val="2000"/>
              </a:spcAft>
            </a:pPr>
            <a:r>
              <a:rPr lang="en-AU" dirty="0">
                <a:cs typeface="Calibri"/>
              </a:rPr>
              <a:t>Providers receive a risk value against each risk factor</a:t>
            </a:r>
          </a:p>
          <a:p>
            <a:pPr>
              <a:spcAft>
                <a:spcPts val="2000"/>
              </a:spcAft>
            </a:pPr>
            <a:r>
              <a:rPr lang="en-AU" dirty="0">
                <a:cs typeface="Calibri"/>
              </a:rPr>
              <a:t>The sum of a provider’s risk values give a </a:t>
            </a:r>
            <a:r>
              <a:rPr lang="en-AU" b="1" dirty="0">
                <a:cs typeface="Calibri"/>
              </a:rPr>
              <a:t>total risk factor value</a:t>
            </a:r>
          </a:p>
          <a:p>
            <a:pPr>
              <a:spcAft>
                <a:spcPts val="2000"/>
              </a:spcAft>
            </a:pPr>
            <a:r>
              <a:rPr lang="en-AU" dirty="0">
                <a:cs typeface="Calibri"/>
              </a:rPr>
              <a:t>Providers with a high total risk factor value present a higher risk of closure and will pay a higher levy amount</a:t>
            </a:r>
          </a:p>
        </p:txBody>
      </p:sp>
      <p:grpSp>
        <p:nvGrpSpPr>
          <p:cNvPr id="12" name="Group 11">
            <a:extLst>
              <a:ext uri="{FF2B5EF4-FFF2-40B4-BE49-F238E27FC236}">
                <a16:creationId xmlns:a16="http://schemas.microsoft.com/office/drawing/2014/main" id="{7E431354-4727-6ABC-A906-8A2CEFFEE38C}"/>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3" name="Rectangle 8">
              <a:extLst>
                <a:ext uri="{FF2B5EF4-FFF2-40B4-BE49-F238E27FC236}">
                  <a16:creationId xmlns:a16="http://schemas.microsoft.com/office/drawing/2014/main" id="{0C17AB03-3AFE-65CE-14F8-049F2D57F6B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774ED3DF-5476-81FE-B03C-4F9224893C7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5" name="Oval 14">
                <a:extLst>
                  <a:ext uri="{FF2B5EF4-FFF2-40B4-BE49-F238E27FC236}">
                    <a16:creationId xmlns:a16="http://schemas.microsoft.com/office/drawing/2014/main" id="{2224B6E8-B9C2-C675-F4B5-035026AE3AC3}"/>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C08DAD6B-40C7-CDF3-9D4D-7D87E4682D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24460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ECAD3C-81DB-2031-0D7F-6868725900E4}"/>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Risk Factors</a:t>
            </a:r>
            <a:endParaRPr kumimoji="0" lang="en-AU" sz="1600" b="0" i="0" u="none" strike="noStrike" kern="1200" cap="none" spc="0" normalizeH="0" baseline="0" noProof="0" dirty="0">
              <a:ln>
                <a:noFill/>
              </a:ln>
              <a:solidFill>
                <a:schemeClr val="tx1">
                  <a:lumMod val="85000"/>
                  <a:lumOff val="15000"/>
                </a:schemeClr>
              </a:solidFill>
              <a:effectLst/>
              <a:uLnTx/>
              <a:uFillTx/>
              <a:latin typeface="+mn-lt"/>
              <a:ea typeface="+mn-ea"/>
              <a:cs typeface="+mn-cs"/>
            </a:endParaRPr>
          </a:p>
        </p:txBody>
      </p:sp>
      <p:graphicFrame>
        <p:nvGraphicFramePr>
          <p:cNvPr id="14" name="Table 13">
            <a:extLst>
              <a:ext uri="{FF2B5EF4-FFF2-40B4-BE49-F238E27FC236}">
                <a16:creationId xmlns:a16="http://schemas.microsoft.com/office/drawing/2014/main" id="{5C46445E-B974-7B11-CD61-895618548DF2}"/>
              </a:ext>
            </a:extLst>
          </p:cNvPr>
          <p:cNvGraphicFramePr>
            <a:graphicFrameLocks noGrp="1"/>
          </p:cNvGraphicFramePr>
          <p:nvPr>
            <p:extLst>
              <p:ext uri="{D42A27DB-BD31-4B8C-83A1-F6EECF244321}">
                <p14:modId xmlns:p14="http://schemas.microsoft.com/office/powerpoint/2010/main" val="3156591086"/>
              </p:ext>
            </p:extLst>
          </p:nvPr>
        </p:nvGraphicFramePr>
        <p:xfrm>
          <a:off x="539551" y="1116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1</a:t>
                      </a:r>
                    </a:p>
                    <a:p>
                      <a:r>
                        <a:rPr lang="en-AU" sz="1800" dirty="0"/>
                        <a:t>Financial Strength</a:t>
                      </a: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520AA2"/>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520AA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5" name="Rectangle 14">
            <a:extLst>
              <a:ext uri="{FF2B5EF4-FFF2-40B4-BE49-F238E27FC236}">
                <a16:creationId xmlns:a16="http://schemas.microsoft.com/office/drawing/2014/main" id="{C5CD5DAE-02D0-9644-2E7D-7A57B094BD1D}"/>
              </a:ext>
            </a:extLst>
          </p:cNvPr>
          <p:cNvSpPr/>
          <p:nvPr/>
        </p:nvSpPr>
        <p:spPr>
          <a:xfrm>
            <a:off x="3070371" y="1116000"/>
            <a:ext cx="5533180" cy="1007968"/>
          </a:xfrm>
          <a:prstGeom prst="rect">
            <a:avLst/>
          </a:prstGeom>
        </p:spPr>
        <p:txBody>
          <a:bodyPr wrap="square" lIns="68580" tIns="34290" rIns="68580" bIns="34290" anchor="t">
            <a:spAutoFit/>
          </a:bodyPr>
          <a:lstStyle/>
          <a:p>
            <a:pPr>
              <a:spcAft>
                <a:spcPts val="600"/>
              </a:spcAft>
            </a:pPr>
            <a:r>
              <a:rPr lang="en-AU" altLang="zh-CN" sz="1700" kern="0" dirty="0">
                <a:cs typeface="Arial"/>
                <a:sym typeface="Calibri" pitchFamily="34" charset="0"/>
              </a:rPr>
              <a:t>Based on 2 ratios: return on assets and debt to equity</a:t>
            </a:r>
          </a:p>
          <a:p>
            <a:pPr>
              <a:spcAft>
                <a:spcPts val="600"/>
              </a:spcAft>
            </a:pPr>
            <a:r>
              <a:rPr lang="en-US" altLang="zh-CN" sz="1700" b="1" kern="0" dirty="0">
                <a:solidFill>
                  <a:srgbClr val="520AA2"/>
                </a:solidFill>
                <a:ea typeface="宋体"/>
                <a:cs typeface="Arial"/>
                <a:sym typeface="Calibri" pitchFamily="34" charset="0"/>
              </a:rPr>
              <a:t>Note</a:t>
            </a:r>
            <a:r>
              <a:rPr lang="en-US" altLang="zh-CN" sz="1700" kern="0" dirty="0">
                <a:ea typeface="宋体"/>
                <a:cs typeface="Arial"/>
                <a:sym typeface="Calibri" pitchFamily="34" charset="0"/>
              </a:rPr>
              <a:t>: One change to the 2024 financial strength calculation</a:t>
            </a:r>
            <a:endParaRPr lang="en-AU" altLang="zh-CN" sz="1700" kern="0" dirty="0">
              <a:cs typeface="Arial"/>
              <a:sym typeface="Calibri" pitchFamily="34" charset="0"/>
            </a:endParaRPr>
          </a:p>
          <a:p>
            <a:pPr>
              <a:spcAft>
                <a:spcPts val="600"/>
              </a:spcAft>
            </a:pPr>
            <a:r>
              <a:rPr lang="en-AU" altLang="zh-CN" sz="1700" kern="0" dirty="0">
                <a:cs typeface="Arial"/>
                <a:sym typeface="Calibri" pitchFamily="34" charset="0"/>
              </a:rPr>
              <a:t>Calculations use</a:t>
            </a:r>
            <a:r>
              <a:rPr lang="en-US" altLang="zh-CN" sz="1700" kern="0" dirty="0">
                <a:ea typeface="宋体"/>
                <a:cs typeface="Arial"/>
                <a:sym typeface="Calibri" pitchFamily="34" charset="0"/>
              </a:rPr>
              <a:t> providers’ most recent financial data</a:t>
            </a:r>
          </a:p>
        </p:txBody>
      </p:sp>
      <p:graphicFrame>
        <p:nvGraphicFramePr>
          <p:cNvPr id="11" name="Table 10">
            <a:extLst>
              <a:ext uri="{FF2B5EF4-FFF2-40B4-BE49-F238E27FC236}">
                <a16:creationId xmlns:a16="http://schemas.microsoft.com/office/drawing/2014/main" id="{F7C38893-DA3F-887E-0D22-708FFF2997E9}"/>
              </a:ext>
            </a:extLst>
          </p:cNvPr>
          <p:cNvGraphicFramePr>
            <a:graphicFrameLocks noGrp="1"/>
          </p:cNvGraphicFramePr>
          <p:nvPr>
            <p:extLst>
              <p:ext uri="{D42A27DB-BD31-4B8C-83A1-F6EECF244321}">
                <p14:modId xmlns:p14="http://schemas.microsoft.com/office/powerpoint/2010/main" val="1200927345"/>
              </p:ext>
            </p:extLst>
          </p:nvPr>
        </p:nvGraphicFramePr>
        <p:xfrm>
          <a:off x="540000" y="2304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2</a:t>
                      </a:r>
                    </a:p>
                    <a:p>
                      <a:r>
                        <a:rPr lang="en-AU" sz="1800" dirty="0"/>
                        <a:t>Unit Completion Rate</a:t>
                      </a:r>
                    </a:p>
                  </a:txBody>
                  <a:tcPr>
                    <a:lnL w="12700" cmpd="sng">
                      <a:noFill/>
                    </a:lnL>
                    <a:lnR w="12700" cmpd="sng">
                      <a:noFill/>
                    </a:lnR>
                    <a:lnT w="28575" cap="flat" cmpd="sng" algn="ctr">
                      <a:solidFill>
                        <a:srgbClr val="BA8C0A"/>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BA8C0A"/>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rgbClr val="BA8C0A"/>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7" name="Rectangle 16">
            <a:extLst>
              <a:ext uri="{FF2B5EF4-FFF2-40B4-BE49-F238E27FC236}">
                <a16:creationId xmlns:a16="http://schemas.microsoft.com/office/drawing/2014/main" id="{DD13B1F7-C932-81CF-7F2A-1DF7E5C4CD40}"/>
              </a:ext>
            </a:extLst>
          </p:cNvPr>
          <p:cNvSpPr/>
          <p:nvPr/>
        </p:nvSpPr>
        <p:spPr>
          <a:xfrm>
            <a:off x="3070800" y="2304000"/>
            <a:ext cx="5533180" cy="338554"/>
          </a:xfrm>
          <a:prstGeom prst="rect">
            <a:avLst/>
          </a:prstGeom>
        </p:spPr>
        <p:txBody>
          <a:bodyPr wrap="square" lIns="68580" tIns="34290" rIns="68580" bIns="34290" anchor="t">
            <a:spAutoFit/>
          </a:bodyPr>
          <a:lstStyle/>
          <a:p>
            <a:pPr>
              <a:spcAft>
                <a:spcPts val="2000"/>
              </a:spcAft>
            </a:pPr>
            <a:r>
              <a:rPr lang="en-US" altLang="zh-CN" sz="1700" kern="0" dirty="0">
                <a:ea typeface="宋体"/>
                <a:cs typeface="Arial"/>
                <a:sym typeface="Calibri" pitchFamily="34" charset="0"/>
              </a:rPr>
              <a:t>Based on the </a:t>
            </a:r>
            <a:r>
              <a:rPr lang="en-US" altLang="zh-CN" sz="1700" u="sng" kern="0" dirty="0">
                <a:ea typeface="宋体"/>
                <a:cs typeface="Arial"/>
                <a:sym typeface="Calibri" pitchFamily="34" charset="0"/>
              </a:rPr>
              <a:t>unit</a:t>
            </a:r>
            <a:r>
              <a:rPr lang="en-US" altLang="zh-CN" sz="1700" kern="0" dirty="0">
                <a:ea typeface="宋体"/>
                <a:cs typeface="Arial"/>
                <a:sym typeface="Calibri" pitchFamily="34" charset="0"/>
              </a:rPr>
              <a:t> completion rate of students</a:t>
            </a:r>
            <a:endParaRPr lang="en-US" altLang="zh-CN" sz="1700" kern="0" dirty="0">
              <a:highlight>
                <a:srgbClr val="FFFF00"/>
              </a:highlight>
              <a:cs typeface="Arial" panose="020B0604020202020204" pitchFamily="34" charset="0"/>
            </a:endParaRPr>
          </a:p>
        </p:txBody>
      </p:sp>
      <p:graphicFrame>
        <p:nvGraphicFramePr>
          <p:cNvPr id="10" name="Table 9">
            <a:extLst>
              <a:ext uri="{FF2B5EF4-FFF2-40B4-BE49-F238E27FC236}">
                <a16:creationId xmlns:a16="http://schemas.microsoft.com/office/drawing/2014/main" id="{D0C80B4B-C732-58FE-A16F-1A97FB1028C0}"/>
              </a:ext>
            </a:extLst>
          </p:cNvPr>
          <p:cNvGraphicFramePr>
            <a:graphicFrameLocks noGrp="1"/>
          </p:cNvGraphicFramePr>
          <p:nvPr>
            <p:extLst>
              <p:ext uri="{D42A27DB-BD31-4B8C-83A1-F6EECF244321}">
                <p14:modId xmlns:p14="http://schemas.microsoft.com/office/powerpoint/2010/main" val="4039534974"/>
              </p:ext>
            </p:extLst>
          </p:nvPr>
        </p:nvGraphicFramePr>
        <p:xfrm>
          <a:off x="539551" y="3492000"/>
          <a:ext cx="8064000" cy="1152000"/>
        </p:xfrm>
        <a:graphic>
          <a:graphicData uri="http://schemas.openxmlformats.org/drawingml/2006/table">
            <a:tbl>
              <a:tblPr firstRow="1" bandRow="1">
                <a:tableStyleId>{5C22544A-7EE6-4342-B048-85BDC9FD1C3A}</a:tableStyleId>
              </a:tblPr>
              <a:tblGrid>
                <a:gridCol w="2530820">
                  <a:extLst>
                    <a:ext uri="{9D8B030D-6E8A-4147-A177-3AD203B41FA5}">
                      <a16:colId xmlns:a16="http://schemas.microsoft.com/office/drawing/2014/main" val="2392229984"/>
                    </a:ext>
                  </a:extLst>
                </a:gridCol>
                <a:gridCol w="5533180">
                  <a:extLst>
                    <a:ext uri="{9D8B030D-6E8A-4147-A177-3AD203B41FA5}">
                      <a16:colId xmlns:a16="http://schemas.microsoft.com/office/drawing/2014/main" val="712106699"/>
                    </a:ext>
                  </a:extLst>
                </a:gridCol>
              </a:tblGrid>
              <a:tr h="1152000">
                <a:tc>
                  <a:txBody>
                    <a:bodyPr/>
                    <a:lstStyle/>
                    <a:p>
                      <a:pPr>
                        <a:spcAft>
                          <a:spcPts val="600"/>
                        </a:spcAft>
                      </a:pPr>
                      <a:r>
                        <a:rPr lang="en-AU" sz="1850" dirty="0"/>
                        <a:t>Risk Factor 3</a:t>
                      </a:r>
                    </a:p>
                    <a:p>
                      <a:r>
                        <a:rPr lang="en-AU" sz="1750" dirty="0"/>
                        <a:t>Non-Compliance History and Registration Renewal</a:t>
                      </a: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3">
                        <a:lumMod val="75000"/>
                      </a:schemeClr>
                    </a:solidFill>
                  </a:tcPr>
                </a:tc>
                <a:tc>
                  <a:txBody>
                    <a:bodyPr/>
                    <a:lstStyle/>
                    <a:p>
                      <a:pPr marL="0" indent="0">
                        <a:spcAft>
                          <a:spcPts val="600"/>
                        </a:spcAft>
                        <a:buFont typeface="Arial" panose="020B0604020202020204" pitchFamily="34" charset="0"/>
                        <a:buNone/>
                      </a:pPr>
                      <a:endParaRPr lang="en-US" altLang="zh-CN" sz="1700" b="0" kern="0" dirty="0">
                        <a:solidFill>
                          <a:schemeClr val="tx1"/>
                        </a:solidFill>
                        <a:ea typeface="宋体"/>
                        <a:cs typeface="Arial"/>
                        <a:sym typeface="Calibri" pitchFamily="34" charset="0"/>
                      </a:endParaRPr>
                    </a:p>
                  </a:txBody>
                  <a:tcPr>
                    <a:lnL w="12700" cmpd="sng">
                      <a:noFill/>
                    </a:lnL>
                    <a:lnR w="12700" cmpd="sng">
                      <a:noFill/>
                    </a:lnR>
                    <a:lnT w="28575" cap="flat" cmpd="sng" algn="ctr">
                      <a:solidFill>
                        <a:schemeClr val="accent3">
                          <a:lumMod val="75000"/>
                        </a:schemeClr>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3849930"/>
                  </a:ext>
                </a:extLst>
              </a:tr>
            </a:tbl>
          </a:graphicData>
        </a:graphic>
      </p:graphicFrame>
      <p:sp>
        <p:nvSpPr>
          <p:cNvPr id="18" name="Rectangle 17">
            <a:extLst>
              <a:ext uri="{FF2B5EF4-FFF2-40B4-BE49-F238E27FC236}">
                <a16:creationId xmlns:a16="http://schemas.microsoft.com/office/drawing/2014/main" id="{36E27241-9AD9-49DB-9C70-23C2EF2FA0DD}"/>
              </a:ext>
            </a:extLst>
          </p:cNvPr>
          <p:cNvSpPr/>
          <p:nvPr/>
        </p:nvSpPr>
        <p:spPr>
          <a:xfrm>
            <a:off x="3070800" y="3492000"/>
            <a:ext cx="5533180" cy="1223412"/>
          </a:xfrm>
          <a:prstGeom prst="rect">
            <a:avLst/>
          </a:prstGeom>
        </p:spPr>
        <p:txBody>
          <a:bodyPr wrap="square" lIns="68580" tIns="34290" rIns="68580" bIns="34290" anchor="t">
            <a:spAutoFit/>
          </a:bodyPr>
          <a:lstStyle/>
          <a:p>
            <a:pPr>
              <a:spcAft>
                <a:spcPts val="600"/>
              </a:spcAft>
            </a:pPr>
            <a:r>
              <a:rPr lang="en-US" altLang="zh-CN" sz="1700" kern="0" dirty="0">
                <a:ea typeface="宋体"/>
                <a:cs typeface="Arial"/>
                <a:sym typeface="Calibri" pitchFamily="34" charset="0"/>
              </a:rPr>
              <a:t>Late payment history of the relevant tuition protection levy and annual registration provider charges; and</a:t>
            </a:r>
          </a:p>
          <a:p>
            <a:pPr>
              <a:spcAft>
                <a:spcPts val="600"/>
              </a:spcAft>
            </a:pPr>
            <a:r>
              <a:rPr lang="en-US" altLang="zh-CN" sz="1700" kern="0" dirty="0">
                <a:ea typeface="宋体"/>
                <a:cs typeface="Arial"/>
                <a:sym typeface="Calibri" pitchFamily="34" charset="0"/>
              </a:rPr>
              <a:t>If a provider’s registration was renewed for a period less than the maximum allowable </a:t>
            </a:r>
            <a:r>
              <a:rPr lang="en-US" altLang="zh-CN" sz="1700" u="sng" kern="0" dirty="0">
                <a:ea typeface="宋体"/>
                <a:cs typeface="Arial"/>
                <a:sym typeface="Calibri" pitchFamily="34" charset="0"/>
              </a:rPr>
              <a:t>for risk management reasons</a:t>
            </a:r>
          </a:p>
        </p:txBody>
      </p:sp>
      <p:grpSp>
        <p:nvGrpSpPr>
          <p:cNvPr id="4" name="Group 3">
            <a:extLst>
              <a:ext uri="{FF2B5EF4-FFF2-40B4-BE49-F238E27FC236}">
                <a16:creationId xmlns:a16="http://schemas.microsoft.com/office/drawing/2014/main" id="{ACDB1B4B-DB6D-C7E1-969E-1CFC20B2605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2A481C9F-1F58-25CA-9D95-92A946E5A4D2}"/>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E5B242D0-5AAF-4720-6969-279AE897259D}"/>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DF89BFE4-BBD1-C2A7-B24E-A7253CD0739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FA696C1-D03E-60FE-E659-74A27987C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76596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2" y="1116000"/>
            <a:ext cx="8064000" cy="269304"/>
          </a:xfrm>
          <a:prstGeom prst="rect">
            <a:avLst/>
          </a:prstGeom>
          <a:noFill/>
        </p:spPr>
        <p:txBody>
          <a:bodyPr wrap="square" lIns="0" tIns="0" rIns="0" bIns="0" rtlCol="0" anchor="t">
            <a:spAutoFit/>
          </a:bodyPr>
          <a:lstStyle/>
          <a:p>
            <a:pPr algn="l">
              <a:spcAft>
                <a:spcPts val="1200"/>
              </a:spcAft>
            </a:pPr>
            <a:r>
              <a:rPr lang="en-AU" sz="1750" dirty="0">
                <a:cs typeface="Calibri"/>
              </a:rPr>
              <a:t>Assessed using two ratios:</a:t>
            </a:r>
          </a:p>
        </p:txBody>
      </p:sp>
      <p:graphicFrame>
        <p:nvGraphicFramePr>
          <p:cNvPr id="7" name="Table 4" descr="A table listing the two ratios used to calculate the financial strength risk factor and the formulas used to calculate each ratio.">
            <a:extLst>
              <a:ext uri="{FF2B5EF4-FFF2-40B4-BE49-F238E27FC236}">
                <a16:creationId xmlns:a16="http://schemas.microsoft.com/office/drawing/2014/main" id="{3F15E29E-B4ED-7A15-3CAA-1A4DEA948DAC}"/>
              </a:ext>
            </a:extLst>
          </p:cNvPr>
          <p:cNvGraphicFramePr>
            <a:graphicFrameLocks noGrp="1"/>
          </p:cNvGraphicFramePr>
          <p:nvPr>
            <p:extLst>
              <p:ext uri="{D42A27DB-BD31-4B8C-83A1-F6EECF244321}">
                <p14:modId xmlns:p14="http://schemas.microsoft.com/office/powerpoint/2010/main" val="1383485931"/>
              </p:ext>
            </p:extLst>
          </p:nvPr>
        </p:nvGraphicFramePr>
        <p:xfrm>
          <a:off x="539551" y="1468580"/>
          <a:ext cx="8064000" cy="1728000"/>
        </p:xfrm>
        <a:graphic>
          <a:graphicData uri="http://schemas.openxmlformats.org/drawingml/2006/table">
            <a:tbl>
              <a:tblPr firstRow="1" bandRow="1">
                <a:tableStyleId>{5C22544A-7EE6-4342-B048-85BDC9FD1C3A}</a:tableStyleId>
              </a:tblPr>
              <a:tblGrid>
                <a:gridCol w="5049997">
                  <a:extLst>
                    <a:ext uri="{9D8B030D-6E8A-4147-A177-3AD203B41FA5}">
                      <a16:colId xmlns:a16="http://schemas.microsoft.com/office/drawing/2014/main" val="3698033848"/>
                    </a:ext>
                  </a:extLst>
                </a:gridCol>
                <a:gridCol w="3014003">
                  <a:extLst>
                    <a:ext uri="{9D8B030D-6E8A-4147-A177-3AD203B41FA5}">
                      <a16:colId xmlns:a16="http://schemas.microsoft.com/office/drawing/2014/main" val="1227897729"/>
                    </a:ext>
                  </a:extLst>
                </a:gridCol>
              </a:tblGrid>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dirty="0"/>
                        <a:t>Ratio</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dirty="0"/>
                        <a:t>Formula</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1" dirty="0">
                          <a:latin typeface="+mn-lt"/>
                        </a:rPr>
                        <a:t>Return on Assets</a:t>
                      </a:r>
                      <a:r>
                        <a:rPr lang="en-AU" sz="1600" b="0" dirty="0">
                          <a:latin typeface="+mn-lt"/>
                        </a:rPr>
                        <a:t>: Measures the profitability of a provider relative to its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0" dirty="0">
                          <a:latin typeface="+mn-lt"/>
                        </a:rPr>
                        <a:t>NPBT / total assets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950052365"/>
                  </a:ext>
                </a:extLst>
              </a:tr>
              <a:tr h="666000">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1" dirty="0">
                          <a:latin typeface="+mn-lt"/>
                        </a:rPr>
                        <a:t>Debt to Equity</a:t>
                      </a:r>
                      <a:r>
                        <a:rPr lang="en-AU" sz="1600" b="0" dirty="0">
                          <a:latin typeface="+mn-lt"/>
                        </a:rPr>
                        <a:t>: Measures the degree to which a provider is financing its operations through debt</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l" defTabSz="685800" rtl="0" eaLnBrk="1" fontAlgn="auto" latinLnBrk="0" hangingPunct="1">
                        <a:lnSpc>
                          <a:spcPct val="100000"/>
                        </a:lnSpc>
                        <a:spcBef>
                          <a:spcPts val="0"/>
                        </a:spcBef>
                        <a:spcAft>
                          <a:spcPts val="600"/>
                        </a:spcAft>
                        <a:buClrTx/>
                        <a:buSzTx/>
                        <a:buFont typeface="+mj-lt"/>
                        <a:buNone/>
                        <a:tabLst/>
                        <a:defRPr/>
                      </a:pPr>
                      <a:r>
                        <a:rPr lang="en-AU" sz="1600" b="0" dirty="0">
                          <a:latin typeface="+mn-lt"/>
                        </a:rPr>
                        <a:t>Total liabilities / total equity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74633709"/>
                  </a:ext>
                </a:extLst>
              </a:tr>
            </a:tbl>
          </a:graphicData>
        </a:graphic>
      </p:graphicFrame>
      <p:sp>
        <p:nvSpPr>
          <p:cNvPr id="8" name="TextBox 7">
            <a:extLst>
              <a:ext uri="{FF2B5EF4-FFF2-40B4-BE49-F238E27FC236}">
                <a16:creationId xmlns:a16="http://schemas.microsoft.com/office/drawing/2014/main" id="{3C4F81B6-5979-D213-464A-77D0C8F9E892}"/>
              </a:ext>
            </a:extLst>
          </p:cNvPr>
          <p:cNvSpPr txBox="1"/>
          <p:nvPr/>
        </p:nvSpPr>
        <p:spPr>
          <a:xfrm>
            <a:off x="539550" y="3212665"/>
            <a:ext cx="8064000" cy="1431161"/>
          </a:xfrm>
          <a:prstGeom prst="rect">
            <a:avLst/>
          </a:prstGeom>
          <a:noFill/>
        </p:spPr>
        <p:txBody>
          <a:bodyPr wrap="square" lIns="0" tIns="0" rIns="0" bIns="0" rtlCol="0" anchor="t">
            <a:spAutoFit/>
          </a:bodyPr>
          <a:lstStyle/>
          <a:p>
            <a:pPr algn="l">
              <a:spcAft>
                <a:spcPts val="1500"/>
              </a:spcAft>
            </a:pPr>
            <a:r>
              <a:rPr lang="en-AU" sz="1550" dirty="0">
                <a:cs typeface="Calibri"/>
              </a:rPr>
              <a:t>NPBT: Net profit before tax</a:t>
            </a:r>
          </a:p>
          <a:p>
            <a:pPr algn="l">
              <a:spcAft>
                <a:spcPts val="1500"/>
              </a:spcAft>
            </a:pPr>
            <a:r>
              <a:rPr lang="en-AU" sz="1750" dirty="0">
                <a:cs typeface="Calibri"/>
              </a:rPr>
              <a:t>‘Net profit ratio’ was also used to calculate financial strength in previous levy calculations</a:t>
            </a:r>
          </a:p>
          <a:p>
            <a:pPr algn="l">
              <a:spcAft>
                <a:spcPts val="1500"/>
              </a:spcAft>
            </a:pPr>
            <a:r>
              <a:rPr lang="en-AU" sz="1750" dirty="0">
                <a:cs typeface="Calibri"/>
              </a:rPr>
              <a:t>The Board proposes removing the ‘net profit ratio’ from the 2024 levy calculations to respond to concerns raised by some not-for-profit providers</a:t>
            </a:r>
          </a:p>
        </p:txBody>
      </p:sp>
      <p:grpSp>
        <p:nvGrpSpPr>
          <p:cNvPr id="11" name="Group 10">
            <a:extLst>
              <a:ext uri="{FF2B5EF4-FFF2-40B4-BE49-F238E27FC236}">
                <a16:creationId xmlns:a16="http://schemas.microsoft.com/office/drawing/2014/main" id="{0445727C-E0E1-38D8-2CD7-6D6DB79BE062}"/>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3E65E532-3AAD-22BD-CB0B-0555C969FAD5}"/>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B73CFF20-FEA5-76FC-A250-75AC42EB8CC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796" y="281818"/>
              <a:ext cx="576000" cy="472132"/>
            </a:xfrm>
            <a:prstGeom prst="rect">
              <a:avLst/>
            </a:prstGeom>
          </p:spPr>
        </p:pic>
      </p:grpSp>
      <p:grpSp>
        <p:nvGrpSpPr>
          <p:cNvPr id="3" name="Group 2">
            <a:extLst>
              <a:ext uri="{FF2B5EF4-FFF2-40B4-BE49-F238E27FC236}">
                <a16:creationId xmlns:a16="http://schemas.microsoft.com/office/drawing/2014/main" id="{F34196F6-E855-E18B-6749-CF63164BDE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ED8024C8-7BA1-FD6B-F32E-EC58FEAA5567}"/>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ED289CA7-9407-639E-AE85-1E294817C2C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4" name="Oval 13">
                <a:extLst>
                  <a:ext uri="{FF2B5EF4-FFF2-40B4-BE49-F238E27FC236}">
                    <a16:creationId xmlns:a16="http://schemas.microsoft.com/office/drawing/2014/main" id="{21BA791B-50C6-34DF-A722-CD226C208FEB}"/>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7374A726-EAEC-96FA-AAB2-9CB49523F84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115524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a:t>
            </a:r>
          </a:p>
        </p:txBody>
      </p:sp>
      <p:sp>
        <p:nvSpPr>
          <p:cNvPr id="15" name="TextBox 14">
            <a:extLst>
              <a:ext uri="{FF2B5EF4-FFF2-40B4-BE49-F238E27FC236}">
                <a16:creationId xmlns:a16="http://schemas.microsoft.com/office/drawing/2014/main" id="{22124416-98A7-6D97-940F-283D528036F9}"/>
              </a:ext>
            </a:extLst>
          </p:cNvPr>
          <p:cNvSpPr txBox="1"/>
          <p:nvPr/>
        </p:nvSpPr>
        <p:spPr>
          <a:xfrm>
            <a:off x="539550" y="1116000"/>
            <a:ext cx="8064000" cy="269304"/>
          </a:xfrm>
          <a:prstGeom prst="rect">
            <a:avLst/>
          </a:prstGeom>
          <a:noFill/>
        </p:spPr>
        <p:txBody>
          <a:bodyPr wrap="square" lIns="0" tIns="0" rIns="0" bIns="0" rtlCol="0" anchor="t">
            <a:spAutoFit/>
          </a:bodyPr>
          <a:lstStyle/>
          <a:p>
            <a:pPr>
              <a:spcAft>
                <a:spcPts val="1200"/>
              </a:spcAft>
            </a:pPr>
            <a:r>
              <a:rPr lang="en-AU" sz="1750" dirty="0"/>
              <a:t>Proposed 2024 risk factor values unchanged from 2023</a:t>
            </a:r>
          </a:p>
        </p:txBody>
      </p:sp>
      <p:graphicFrame>
        <p:nvGraphicFramePr>
          <p:cNvPr id="14" name="Table 14" descr="A table showing the financial strength scores and corresponding risk factor values applied for the 2022 and 2023 domestic levies, and the proposed risk factor values to apply for the 2024 domestic levies.">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528366262"/>
              </p:ext>
            </p:extLst>
          </p:nvPr>
        </p:nvGraphicFramePr>
        <p:xfrm>
          <a:off x="539551" y="1471495"/>
          <a:ext cx="8064001" cy="2214720"/>
        </p:xfrm>
        <a:graphic>
          <a:graphicData uri="http://schemas.openxmlformats.org/drawingml/2006/table">
            <a:tbl>
              <a:tblPr firstRow="1" bandRow="1">
                <a:tableStyleId>{5C22544A-7EE6-4342-B048-85BDC9FD1C3A}</a:tableStyleId>
              </a:tblPr>
              <a:tblGrid>
                <a:gridCol w="2554179">
                  <a:extLst>
                    <a:ext uri="{9D8B030D-6E8A-4147-A177-3AD203B41FA5}">
                      <a16:colId xmlns:a16="http://schemas.microsoft.com/office/drawing/2014/main" val="3800551767"/>
                    </a:ext>
                  </a:extLst>
                </a:gridCol>
                <a:gridCol w="2653686">
                  <a:extLst>
                    <a:ext uri="{9D8B030D-6E8A-4147-A177-3AD203B41FA5}">
                      <a16:colId xmlns:a16="http://schemas.microsoft.com/office/drawing/2014/main" val="2122126274"/>
                    </a:ext>
                  </a:extLst>
                </a:gridCol>
                <a:gridCol w="2856136">
                  <a:extLst>
                    <a:ext uri="{9D8B030D-6E8A-4147-A177-3AD203B41FA5}">
                      <a16:colId xmlns:a16="http://schemas.microsoft.com/office/drawing/2014/main" val="326678553"/>
                    </a:ext>
                  </a:extLst>
                </a:gridCol>
              </a:tblGrid>
              <a:tr h="396000">
                <a:tc>
                  <a:txBody>
                    <a:bodyPr/>
                    <a:lstStyle/>
                    <a:p>
                      <a:r>
                        <a:rPr lang="en-AU" sz="1700" dirty="0"/>
                        <a:t>Financial strength score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algn="ctr"/>
                      <a:r>
                        <a:rPr lang="en-AU" sz="1700" dirty="0"/>
                        <a:t>Risk factor value </a:t>
                      </a:r>
                      <a:br>
                        <a:rPr lang="en-AU" sz="1700" dirty="0"/>
                      </a:br>
                      <a:r>
                        <a:rPr lang="en-AU" sz="1700" dirty="0"/>
                        <a:t>(2022 and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Proposed risk factor value</a:t>
                      </a:r>
                      <a:br>
                        <a:rPr lang="en-AU" sz="1700" dirty="0"/>
                      </a:br>
                      <a:r>
                        <a:rPr lang="en-AU" sz="1700" dirty="0"/>
                        <a:t>(2024)</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42000">
                <a:tc>
                  <a:txBody>
                    <a:bodyPr/>
                    <a:lstStyle/>
                    <a:p>
                      <a:r>
                        <a:rPr lang="en-AU" sz="1600" dirty="0">
                          <a:latin typeface="+mn-lt"/>
                        </a:rPr>
                        <a:t>8 or 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latin typeface="+mn-lt"/>
                        </a:rPr>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42000">
                <a:tc>
                  <a:txBody>
                    <a:bodyPr/>
                    <a:lstStyle/>
                    <a:p>
                      <a:r>
                        <a:rPr lang="en-AU" sz="1600" dirty="0">
                          <a:latin typeface="+mn-lt"/>
                        </a:rPr>
                        <a:t>6 or 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latin typeface="+mn-lt"/>
                        </a:rPr>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42000">
                <a:tc>
                  <a:txBody>
                    <a:bodyPr/>
                    <a:lstStyle/>
                    <a:p>
                      <a:r>
                        <a:rPr lang="en-AU" sz="1600" dirty="0">
                          <a:latin typeface="+mn-lt"/>
                        </a:rPr>
                        <a:t>1 to 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latin typeface="+mn-lt"/>
                        </a:rPr>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41999">
                <a:tc>
                  <a:txBody>
                    <a:bodyPr/>
                    <a:lstStyle/>
                    <a:p>
                      <a:pPr lvl="0">
                        <a:buNone/>
                      </a:pPr>
                      <a:r>
                        <a:rPr lang="en-AU" sz="1600" b="1" i="0" u="none" strike="noStrike" noProof="0" dirty="0">
                          <a:solidFill>
                            <a:srgbClr val="000000"/>
                          </a:solidFill>
                          <a:latin typeface="+mn-lt"/>
                        </a:rPr>
                        <a:t>Provider does not submit financial statements</a:t>
                      </a:r>
                      <a:endParaRPr lang="en-US" sz="1600" dirty="0">
                        <a:latin typeface="+mn-lt"/>
                      </a:endParaRP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6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lvl="0" algn="ctr">
                        <a:buNone/>
                      </a:pPr>
                      <a:r>
                        <a:rPr lang="en-AU" sz="1600" dirty="0">
                          <a:latin typeface="+mn-lt"/>
                        </a:rPr>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75025401"/>
                  </a:ext>
                </a:extLst>
              </a:tr>
            </a:tbl>
          </a:graphicData>
        </a:graphic>
      </p:graphicFrame>
      <p:sp>
        <p:nvSpPr>
          <p:cNvPr id="6" name="TextBox 5">
            <a:extLst>
              <a:ext uri="{FF2B5EF4-FFF2-40B4-BE49-F238E27FC236}">
                <a16:creationId xmlns:a16="http://schemas.microsoft.com/office/drawing/2014/main" id="{0CAD1359-BAD7-7547-F83E-65E3C0CF7E8A}"/>
              </a:ext>
            </a:extLst>
          </p:cNvPr>
          <p:cNvSpPr txBox="1"/>
          <p:nvPr/>
        </p:nvSpPr>
        <p:spPr>
          <a:xfrm>
            <a:off x="539550" y="3715243"/>
            <a:ext cx="8064000" cy="961802"/>
          </a:xfrm>
          <a:prstGeom prst="rect">
            <a:avLst/>
          </a:prstGeom>
          <a:noFill/>
        </p:spPr>
        <p:txBody>
          <a:bodyPr wrap="square" lIns="0" tIns="0" rIns="0" bIns="0" rtlCol="0" anchor="t">
            <a:spAutoFit/>
          </a:bodyPr>
          <a:lstStyle/>
          <a:p>
            <a:pPr algn="l">
              <a:spcAft>
                <a:spcPts val="1000"/>
              </a:spcAft>
            </a:pPr>
            <a:r>
              <a:rPr lang="en-AU" sz="1750" dirty="0">
                <a:cs typeface="Calibri"/>
              </a:rPr>
              <a:t>Providers receive a score of 1.5, 3.0 or 4.5 for each ratio, which are summed together to give an overall financial strength score</a:t>
            </a:r>
          </a:p>
          <a:p>
            <a:pPr algn="l">
              <a:spcAft>
                <a:spcPts val="1000"/>
              </a:spcAft>
            </a:pPr>
            <a:r>
              <a:rPr lang="en-AU" sz="1750" dirty="0">
                <a:cs typeface="Calibri"/>
              </a:rPr>
              <a:t>Financial strength scores determine providers’ financial strength risk factor values</a:t>
            </a:r>
          </a:p>
        </p:txBody>
      </p:sp>
      <p:grpSp>
        <p:nvGrpSpPr>
          <p:cNvPr id="3" name="Group 2">
            <a:extLst>
              <a:ext uri="{FF2B5EF4-FFF2-40B4-BE49-F238E27FC236}">
                <a16:creationId xmlns:a16="http://schemas.microsoft.com/office/drawing/2014/main" id="{1C0F51DE-DBD4-8C85-DE15-D9A5D563C50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05B2F433-A5D6-0403-CA9A-9EF600E8F224}"/>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2B63097F-F229-44F6-2D59-5F37BD0691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44DCFF99-9058-E17E-1E01-F32270F8C376}"/>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55AF5A9C-2862-CF71-0309-0E27CE6BEA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11" name="Group 10">
            <a:extLst>
              <a:ext uri="{FF2B5EF4-FFF2-40B4-BE49-F238E27FC236}">
                <a16:creationId xmlns:a16="http://schemas.microsoft.com/office/drawing/2014/main" id="{F2B9933E-EF90-C8B8-9A33-6C9BF85C076D}"/>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8" name="Flowchart: Off-page Connector 7">
              <a:extLst>
                <a:ext uri="{FF2B5EF4-FFF2-40B4-BE49-F238E27FC236}">
                  <a16:creationId xmlns:a16="http://schemas.microsoft.com/office/drawing/2014/main" id="{4BB0BAE9-71D2-A2AF-E2A7-FE63C478E1C8}"/>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9">
              <a:extLst>
                <a:ext uri="{FF2B5EF4-FFF2-40B4-BE49-F238E27FC236}">
                  <a16:creationId xmlns:a16="http://schemas.microsoft.com/office/drawing/2014/main" id="{ADF41949-D6A3-BB3D-F49D-AF01EE7B08E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796" y="281818"/>
              <a:ext cx="576000" cy="472132"/>
            </a:xfrm>
            <a:prstGeom prst="rect">
              <a:avLst/>
            </a:prstGeom>
          </p:spPr>
        </p:pic>
      </p:grpSp>
    </p:spTree>
    <p:extLst>
      <p:ext uri="{BB962C8B-B14F-4D97-AF65-F5344CB8AC3E}">
        <p14:creationId xmlns:p14="http://schemas.microsoft.com/office/powerpoint/2010/main" val="375229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Financial Strength: Removal of net profit ratio</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100000" cy="3434273"/>
          </a:xfrm>
          <a:prstGeom prst="rect">
            <a:avLst/>
          </a:prstGeom>
          <a:noFill/>
        </p:spPr>
        <p:txBody>
          <a:bodyPr wrap="square" lIns="0" tIns="0" rIns="0" bIns="0" rtlCol="0" anchor="t">
            <a:spAutoFit/>
          </a:bodyPr>
          <a:lstStyle/>
          <a:p>
            <a:pPr algn="l">
              <a:spcAft>
                <a:spcPts val="400"/>
              </a:spcAft>
            </a:pPr>
            <a:r>
              <a:rPr lang="en-AU" sz="1650" dirty="0">
                <a:cs typeface="Calibri"/>
              </a:rPr>
              <a:t>Previous financial strength calculations were based on three ratios:</a:t>
            </a:r>
          </a:p>
          <a:p>
            <a:pPr marL="684000" lvl="1" indent="-288000">
              <a:spcAft>
                <a:spcPts val="400"/>
              </a:spcAft>
              <a:buFont typeface="+mj-lt"/>
              <a:buAutoNum type="arabicPeriod"/>
            </a:pPr>
            <a:r>
              <a:rPr lang="en-AU" sz="1650" dirty="0">
                <a:cs typeface="Calibri"/>
              </a:rPr>
              <a:t> </a:t>
            </a:r>
            <a:r>
              <a:rPr lang="en-AU" sz="1650" b="1" dirty="0">
                <a:cs typeface="Calibri"/>
              </a:rPr>
              <a:t>Net profit ratio</a:t>
            </a:r>
            <a:r>
              <a:rPr lang="en-AU" sz="1650" dirty="0">
                <a:cs typeface="Calibri"/>
              </a:rPr>
              <a:t>:	Net profit before tax / total revenue</a:t>
            </a:r>
          </a:p>
          <a:p>
            <a:pPr marL="684000" lvl="1" indent="-288000">
              <a:spcAft>
                <a:spcPts val="400"/>
              </a:spcAft>
              <a:buFont typeface="+mj-lt"/>
              <a:buAutoNum type="arabicPeriod"/>
            </a:pPr>
            <a:r>
              <a:rPr lang="en-AU" sz="1650" dirty="0">
                <a:cs typeface="Calibri"/>
              </a:rPr>
              <a:t> </a:t>
            </a:r>
            <a:r>
              <a:rPr lang="en-AU" sz="1650" b="1" dirty="0">
                <a:cs typeface="Calibri"/>
              </a:rPr>
              <a:t>Return on assets</a:t>
            </a:r>
            <a:r>
              <a:rPr lang="en-AU" sz="1650" dirty="0">
                <a:cs typeface="Calibri"/>
              </a:rPr>
              <a:t>:	Net profit before tax / total assets</a:t>
            </a:r>
          </a:p>
          <a:p>
            <a:pPr marL="684000" lvl="1" indent="-288000">
              <a:spcAft>
                <a:spcPts val="1000"/>
              </a:spcAft>
              <a:buFont typeface="+mj-lt"/>
              <a:buAutoNum type="arabicPeriod"/>
            </a:pPr>
            <a:r>
              <a:rPr lang="en-AU" sz="1650" dirty="0">
                <a:cs typeface="Calibri"/>
              </a:rPr>
              <a:t> </a:t>
            </a:r>
            <a:r>
              <a:rPr lang="en-AU" sz="1650" b="1" dirty="0">
                <a:cs typeface="Calibri"/>
              </a:rPr>
              <a:t>Debt to equity</a:t>
            </a:r>
            <a:r>
              <a:rPr lang="en-AU" sz="1650" dirty="0">
                <a:cs typeface="Calibri"/>
              </a:rPr>
              <a:t>:	Total liabilities / total equity</a:t>
            </a:r>
          </a:p>
          <a:p>
            <a:pPr algn="l">
              <a:spcAft>
                <a:spcPts val="1000"/>
              </a:spcAft>
            </a:pPr>
            <a:r>
              <a:rPr lang="en-AU" sz="1650" dirty="0">
                <a:cs typeface="Calibri"/>
              </a:rPr>
              <a:t>In 2023, some not-for-profit providers raised concerns about the use of the net profit ratio to calculate financial strength by suggesting the ratio unfairly penalised them</a:t>
            </a:r>
          </a:p>
          <a:p>
            <a:pPr algn="l">
              <a:spcAft>
                <a:spcPts val="1000"/>
              </a:spcAft>
            </a:pPr>
            <a:r>
              <a:rPr lang="en-AU" sz="1650" dirty="0">
                <a:cs typeface="Calibri"/>
              </a:rPr>
              <a:t>AGA tested alternative calculations that are less weighted towards profit for 2024 levies</a:t>
            </a:r>
          </a:p>
          <a:p>
            <a:pPr algn="l">
              <a:spcAft>
                <a:spcPts val="400"/>
              </a:spcAft>
            </a:pPr>
            <a:r>
              <a:rPr lang="en-AU" sz="1650" b="1" dirty="0">
                <a:cs typeface="Calibri"/>
              </a:rPr>
              <a:t>AGA recommendation</a:t>
            </a:r>
            <a:r>
              <a:rPr lang="en-AU" sz="1650" dirty="0">
                <a:cs typeface="Calibri"/>
              </a:rPr>
              <a:t>: Remove net profit ratio from the 2024 Financial Strength calculation</a:t>
            </a:r>
          </a:p>
          <a:p>
            <a:pPr marL="684000" lvl="1" indent="-266400">
              <a:spcAft>
                <a:spcPts val="400"/>
              </a:spcAft>
              <a:buFont typeface="Arial" panose="020B0604020202020204" pitchFamily="34" charset="0"/>
              <a:buChar char="•"/>
            </a:pPr>
            <a:r>
              <a:rPr lang="en-AU" sz="1650" dirty="0">
                <a:cs typeface="Calibri"/>
              </a:rPr>
              <a:t>Not-for-profit providers will yield a better financial strength risk score</a:t>
            </a:r>
          </a:p>
          <a:p>
            <a:pPr marL="684000" lvl="1" indent="-266400">
              <a:spcAft>
                <a:spcPts val="600"/>
              </a:spcAft>
              <a:buFont typeface="Arial" panose="020B0604020202020204" pitchFamily="34" charset="0"/>
              <a:buChar char="•"/>
            </a:pPr>
            <a:r>
              <a:rPr lang="en-AU" sz="1650" dirty="0">
                <a:cs typeface="Calibri"/>
              </a:rPr>
              <a:t>Increases the proportion of not-for-profit providers in the lowest risk category to similar levels to the for-profit providers</a:t>
            </a:r>
          </a:p>
        </p:txBody>
      </p:sp>
      <p:grpSp>
        <p:nvGrpSpPr>
          <p:cNvPr id="3" name="Group 2">
            <a:extLst>
              <a:ext uri="{FF2B5EF4-FFF2-40B4-BE49-F238E27FC236}">
                <a16:creationId xmlns:a16="http://schemas.microsoft.com/office/drawing/2014/main" id="{1C0F51DE-DBD4-8C85-DE15-D9A5D563C50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05B2F433-A5D6-0403-CA9A-9EF600E8F224}"/>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2B63097F-F229-44F6-2D59-5F37BD069124}"/>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44DCFF99-9058-E17E-1E01-F32270F8C376}"/>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55AF5A9C-2862-CF71-0309-0E27CE6BEA4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8" name="Group 7">
            <a:extLst>
              <a:ext uri="{FF2B5EF4-FFF2-40B4-BE49-F238E27FC236}">
                <a16:creationId xmlns:a16="http://schemas.microsoft.com/office/drawing/2014/main" id="{AF84104F-B7E8-A73F-729A-C82A64A2EC1E}"/>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90D205E6-DB78-2B2D-5EA0-E836A6D868BA}"/>
                </a:ext>
              </a:extLst>
            </p:cNvPr>
            <p:cNvSpPr>
              <a:spLocks noChangeAspect="1"/>
            </p:cNvSpPr>
            <p:nvPr/>
          </p:nvSpPr>
          <p:spPr>
            <a:xfrm>
              <a:off x="8334770" y="1"/>
              <a:ext cx="672053" cy="1027616"/>
            </a:xfrm>
            <a:prstGeom prst="flowChartOffpageConnector">
              <a:avLst/>
            </a:prstGeom>
            <a:solidFill>
              <a:srgbClr val="520A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B9EF1E14-787D-25CE-2B0F-5DE439FA30EE}"/>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82796" y="281818"/>
              <a:ext cx="576000" cy="472132"/>
            </a:xfrm>
            <a:prstGeom prst="rect">
              <a:avLst/>
            </a:prstGeom>
          </p:spPr>
        </p:pic>
      </p:grpSp>
    </p:spTree>
    <p:extLst>
      <p:ext uri="{BB962C8B-B14F-4D97-AF65-F5344CB8AC3E}">
        <p14:creationId xmlns:p14="http://schemas.microsoft.com/office/powerpoint/2010/main" val="31035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Unit 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1138773"/>
          </a:xfrm>
          <a:prstGeom prst="rect">
            <a:avLst/>
          </a:prstGeom>
          <a:noFill/>
        </p:spPr>
        <p:txBody>
          <a:bodyPr wrap="square" lIns="0" tIns="0" rIns="0" bIns="0" rtlCol="0" anchor="t">
            <a:spAutoFit/>
          </a:bodyPr>
          <a:lstStyle/>
          <a:p>
            <a:pPr>
              <a:spcAft>
                <a:spcPts val="2400"/>
              </a:spcAft>
            </a:pPr>
            <a:r>
              <a:rPr lang="en-AU" dirty="0"/>
              <a:t>Providers with low student unit completion rates correlated with an increased likelihood of closure</a:t>
            </a:r>
          </a:p>
          <a:p>
            <a:pPr>
              <a:spcAft>
                <a:spcPts val="1500"/>
              </a:spcAft>
            </a:pPr>
            <a:r>
              <a:rPr lang="en-AU" dirty="0"/>
              <a:t>Unit completion rate percentage calculation:</a:t>
            </a:r>
          </a:p>
        </p:txBody>
      </p:sp>
      <p:grpSp>
        <p:nvGrpSpPr>
          <p:cNvPr id="28" name="Group 27" descr="The unit completion rate percentage calculation is Passed EFTSL as a percentage of Total EFTSL.">
            <a:extLst>
              <a:ext uri="{FF2B5EF4-FFF2-40B4-BE49-F238E27FC236}">
                <a16:creationId xmlns:a16="http://schemas.microsoft.com/office/drawing/2014/main" id="{F1DDB9AC-A196-9B7C-BF6F-4B6B5F26EACB}"/>
              </a:ext>
              <a:ext uri="{C183D7F6-B498-43B3-948B-1728B52AA6E4}">
                <adec:decorative xmlns:adec="http://schemas.microsoft.com/office/drawing/2017/decorative" val="0"/>
              </a:ext>
            </a:extLst>
          </p:cNvPr>
          <p:cNvGrpSpPr/>
          <p:nvPr/>
        </p:nvGrpSpPr>
        <p:grpSpPr>
          <a:xfrm>
            <a:off x="540000" y="2548595"/>
            <a:ext cx="7941287" cy="1009387"/>
            <a:chOff x="540000" y="1792800"/>
            <a:chExt cx="7941287" cy="1009387"/>
          </a:xfrm>
        </p:grpSpPr>
        <p:sp>
          <p:nvSpPr>
            <p:cNvPr id="18" name="TextBox 17">
              <a:extLst>
                <a:ext uri="{FF2B5EF4-FFF2-40B4-BE49-F238E27FC236}">
                  <a16:creationId xmlns:a16="http://schemas.microsoft.com/office/drawing/2014/main" id="{E4D4556E-A011-3011-DFAF-466E4499EFE0}"/>
                </a:ext>
              </a:extLst>
            </p:cNvPr>
            <p:cNvSpPr txBox="1"/>
            <p:nvPr/>
          </p:nvSpPr>
          <p:spPr>
            <a:xfrm>
              <a:off x="3055501" y="1798241"/>
              <a:ext cx="1676399" cy="384721"/>
            </a:xfrm>
            <a:prstGeom prst="rect">
              <a:avLst/>
            </a:prstGeom>
            <a:noFill/>
          </p:spPr>
          <p:txBody>
            <a:bodyPr wrap="square" rtlCol="0">
              <a:spAutoFit/>
            </a:bodyPr>
            <a:lstStyle/>
            <a:p>
              <a:pPr algn="ctr"/>
              <a:r>
                <a:rPr lang="en-AU" sz="1900" dirty="0"/>
                <a:t>Passed EFTSL</a:t>
              </a:r>
            </a:p>
          </p:txBody>
        </p:sp>
        <p:cxnSp>
          <p:nvCxnSpPr>
            <p:cNvPr id="20" name="Straight Connector 19">
              <a:extLst>
                <a:ext uri="{FF2B5EF4-FFF2-40B4-BE49-F238E27FC236}">
                  <a16:creationId xmlns:a16="http://schemas.microsoft.com/office/drawing/2014/main" id="{EAD67584-DDBF-0B06-255B-D704026D8D56}"/>
                </a:ext>
              </a:extLst>
            </p:cNvPr>
            <p:cNvCxnSpPr/>
            <p:nvPr/>
          </p:nvCxnSpPr>
          <p:spPr>
            <a:xfrm>
              <a:off x="818415" y="2269626"/>
              <a:ext cx="615057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F6C66A3-D8A3-6ADD-38B9-190BF7C99FFB}"/>
                </a:ext>
              </a:extLst>
            </p:cNvPr>
            <p:cNvSpPr txBox="1"/>
            <p:nvPr/>
          </p:nvSpPr>
          <p:spPr>
            <a:xfrm>
              <a:off x="753148" y="2345466"/>
              <a:ext cx="6281109" cy="384721"/>
            </a:xfrm>
            <a:prstGeom prst="rect">
              <a:avLst/>
            </a:prstGeom>
            <a:noFill/>
          </p:spPr>
          <p:txBody>
            <a:bodyPr wrap="square" rtlCol="0">
              <a:spAutoFit/>
            </a:bodyPr>
            <a:lstStyle/>
            <a:p>
              <a:pPr algn="ctr"/>
              <a:r>
                <a:rPr lang="en-AU" sz="1900" dirty="0"/>
                <a:t>(Passed + Failed + Withdrawn + Ongoing + Data missing EFTSL)</a:t>
              </a:r>
            </a:p>
          </p:txBody>
        </p:sp>
        <p:sp>
          <p:nvSpPr>
            <p:cNvPr id="24" name="TextBox 23">
              <a:extLst>
                <a:ext uri="{FF2B5EF4-FFF2-40B4-BE49-F238E27FC236}">
                  <a16:creationId xmlns:a16="http://schemas.microsoft.com/office/drawing/2014/main" id="{97F9B1FE-DA55-9BA6-B8E4-62E2CE5EF3AD}"/>
                </a:ext>
              </a:extLst>
            </p:cNvPr>
            <p:cNvSpPr txBox="1"/>
            <p:nvPr/>
          </p:nvSpPr>
          <p:spPr>
            <a:xfrm>
              <a:off x="7357110" y="2077265"/>
              <a:ext cx="1124177" cy="384721"/>
            </a:xfrm>
            <a:prstGeom prst="rect">
              <a:avLst/>
            </a:prstGeom>
            <a:noFill/>
          </p:spPr>
          <p:txBody>
            <a:bodyPr wrap="square" rtlCol="0">
              <a:spAutoFit/>
            </a:bodyPr>
            <a:lstStyle/>
            <a:p>
              <a:r>
                <a:rPr lang="en-AU" sz="1900" dirty="0"/>
                <a:t>X 100</a:t>
              </a:r>
            </a:p>
          </p:txBody>
        </p:sp>
        <p:sp>
          <p:nvSpPr>
            <p:cNvPr id="26" name="Left Bracket 25">
              <a:extLst>
                <a:ext uri="{FF2B5EF4-FFF2-40B4-BE49-F238E27FC236}">
                  <a16:creationId xmlns:a16="http://schemas.microsoft.com/office/drawing/2014/main" id="{467547F6-FD9C-BE1E-5220-3B11E696BF49}"/>
                </a:ext>
              </a:extLst>
            </p:cNvPr>
            <p:cNvSpPr/>
            <p:nvPr/>
          </p:nvSpPr>
          <p:spPr>
            <a:xfrm>
              <a:off x="540000" y="1794187"/>
              <a:ext cx="126000" cy="1008000"/>
            </a:xfrm>
            <a:prstGeom prst="lef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7" name="Right Bracket 26">
              <a:extLst>
                <a:ext uri="{FF2B5EF4-FFF2-40B4-BE49-F238E27FC236}">
                  <a16:creationId xmlns:a16="http://schemas.microsoft.com/office/drawing/2014/main" id="{ACE8AF35-19F7-B884-255B-C72DE7E90E67}"/>
                </a:ext>
              </a:extLst>
            </p:cNvPr>
            <p:cNvSpPr/>
            <p:nvPr/>
          </p:nvSpPr>
          <p:spPr>
            <a:xfrm>
              <a:off x="7118711" y="1792800"/>
              <a:ext cx="126000" cy="1008000"/>
            </a:xfrm>
            <a:prstGeom prst="rightBracket">
              <a:avLst>
                <a:gd name="adj" fmla="val 0"/>
              </a:avLst>
            </a:prstGeom>
            <a:ln w="222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8" name="TextBox 7">
            <a:extLst>
              <a:ext uri="{FF2B5EF4-FFF2-40B4-BE49-F238E27FC236}">
                <a16:creationId xmlns:a16="http://schemas.microsoft.com/office/drawing/2014/main" id="{91F65056-0482-E8C6-1A75-36B50D95066C}"/>
              </a:ext>
            </a:extLst>
          </p:cNvPr>
          <p:cNvSpPr txBox="1"/>
          <p:nvPr/>
        </p:nvSpPr>
        <p:spPr>
          <a:xfrm>
            <a:off x="511495" y="3785585"/>
            <a:ext cx="7740000" cy="230832"/>
          </a:xfrm>
          <a:prstGeom prst="rect">
            <a:avLst/>
          </a:prstGeom>
          <a:noFill/>
        </p:spPr>
        <p:txBody>
          <a:bodyPr wrap="square" lIns="0" tIns="0" rIns="0" bIns="0" rtlCol="0" anchor="t">
            <a:spAutoFit/>
          </a:bodyPr>
          <a:lstStyle/>
          <a:p>
            <a:pPr>
              <a:spcAft>
                <a:spcPts val="1500"/>
              </a:spcAft>
            </a:pPr>
            <a:r>
              <a:rPr lang="en-AU" sz="1500" b="1" dirty="0"/>
              <a:t>EFTSL</a:t>
            </a:r>
            <a:r>
              <a:rPr lang="en-AU" sz="1500" dirty="0"/>
              <a:t>: Equivalent full-time student load for a year</a:t>
            </a:r>
          </a:p>
        </p:txBody>
      </p:sp>
      <p:grpSp>
        <p:nvGrpSpPr>
          <p:cNvPr id="3" name="Group 2">
            <a:extLst>
              <a:ext uri="{FF2B5EF4-FFF2-40B4-BE49-F238E27FC236}">
                <a16:creationId xmlns:a16="http://schemas.microsoft.com/office/drawing/2014/main" id="{A9E18878-4A68-365A-C65C-49F1006694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3E9EC744-F8C9-E25A-9915-DF52A501D5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482301DE-5CBA-0692-2BA5-DFECEB7E8D9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F5EF40AB-CF2C-F4F0-2AF9-51E5CB6FD54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3DFC6BA6-35D1-CE8F-8221-A08709A3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17" name="Group 16">
            <a:extLst>
              <a:ext uri="{FF2B5EF4-FFF2-40B4-BE49-F238E27FC236}">
                <a16:creationId xmlns:a16="http://schemas.microsoft.com/office/drawing/2014/main" id="{C0190BE0-054C-E94A-1A85-AB73A36D238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10" name="Flowchart: Off-page Connector 9">
              <a:extLst>
                <a:ext uri="{FF2B5EF4-FFF2-40B4-BE49-F238E27FC236}">
                  <a16:creationId xmlns:a16="http://schemas.microsoft.com/office/drawing/2014/main" id="{2F1D0CCB-B870-FD89-14AA-A2C76A8DE7F4}"/>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9435290C-6EF1-1CC1-D455-F70F24A0C3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796" y="251459"/>
              <a:ext cx="594000" cy="524700"/>
            </a:xfrm>
            <a:prstGeom prst="rect">
              <a:avLst/>
            </a:prstGeom>
          </p:spPr>
        </p:pic>
      </p:grpSp>
    </p:spTree>
    <p:extLst>
      <p:ext uri="{BB962C8B-B14F-4D97-AF65-F5344CB8AC3E}">
        <p14:creationId xmlns:p14="http://schemas.microsoft.com/office/powerpoint/2010/main" val="376915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FB4F2A3-693A-5EE0-4F3B-E173C0F9E999}"/>
              </a:ext>
            </a:extLst>
          </p:cNvPr>
          <p:cNvSpPr txBox="1">
            <a:spLocks noGrp="1"/>
          </p:cNvSpPr>
          <p:nvPr>
            <p:ph type="title" idx="4294967295"/>
          </p:nvPr>
        </p:nvSpPr>
        <p:spPr>
          <a:xfrm>
            <a:off x="53955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Unit Completion Rate</a:t>
            </a:r>
          </a:p>
        </p:txBody>
      </p:sp>
      <p:sp>
        <p:nvSpPr>
          <p:cNvPr id="6" name="TextBox 5">
            <a:extLst>
              <a:ext uri="{FF2B5EF4-FFF2-40B4-BE49-F238E27FC236}">
                <a16:creationId xmlns:a16="http://schemas.microsoft.com/office/drawing/2014/main" id="{0CAD1359-BAD7-7547-F83E-65E3C0CF7E8A}"/>
              </a:ext>
            </a:extLst>
          </p:cNvPr>
          <p:cNvSpPr txBox="1"/>
          <p:nvPr/>
        </p:nvSpPr>
        <p:spPr>
          <a:xfrm>
            <a:off x="539550" y="1116000"/>
            <a:ext cx="8064000" cy="269304"/>
          </a:xfrm>
          <a:prstGeom prst="rect">
            <a:avLst/>
          </a:prstGeom>
          <a:noFill/>
        </p:spPr>
        <p:txBody>
          <a:bodyPr wrap="square" lIns="0" tIns="0" rIns="0" bIns="0" rtlCol="0" anchor="t">
            <a:spAutoFit/>
          </a:bodyPr>
          <a:lstStyle/>
          <a:p>
            <a:pPr>
              <a:spcAft>
                <a:spcPts val="1200"/>
              </a:spcAft>
            </a:pPr>
            <a:r>
              <a:rPr lang="en-AU" sz="1750" dirty="0"/>
              <a:t>Proposed 2024 risk factor values unchanged from 2023</a:t>
            </a:r>
          </a:p>
        </p:txBody>
      </p:sp>
      <p:graphicFrame>
        <p:nvGraphicFramePr>
          <p:cNvPr id="14" name="Table 14" descr="A table showing the completion rate percentages and corresponding risk factor values applied for the 2020, 2022 and 2023 domestic levies, and the proposed risk factor values to apply for the 2024 domestic levies.">
            <a:extLst>
              <a:ext uri="{FF2B5EF4-FFF2-40B4-BE49-F238E27FC236}">
                <a16:creationId xmlns:a16="http://schemas.microsoft.com/office/drawing/2014/main" id="{DC4B2E6F-3A72-25AD-196A-1DC71DCE30E5}"/>
              </a:ext>
            </a:extLst>
          </p:cNvPr>
          <p:cNvGraphicFramePr>
            <a:graphicFrameLocks noGrp="1"/>
          </p:cNvGraphicFramePr>
          <p:nvPr>
            <p:extLst>
              <p:ext uri="{D42A27DB-BD31-4B8C-83A1-F6EECF244321}">
                <p14:modId xmlns:p14="http://schemas.microsoft.com/office/powerpoint/2010/main" val="4082283270"/>
              </p:ext>
            </p:extLst>
          </p:nvPr>
        </p:nvGraphicFramePr>
        <p:xfrm>
          <a:off x="539550" y="1597022"/>
          <a:ext cx="8064000" cy="2193600"/>
        </p:xfrm>
        <a:graphic>
          <a:graphicData uri="http://schemas.openxmlformats.org/drawingml/2006/table">
            <a:tbl>
              <a:tblPr firstRow="1" bandRow="1">
                <a:tableStyleId>{5C22544A-7EE6-4342-B048-85BDC9FD1C3A}</a:tableStyleId>
              </a:tblPr>
              <a:tblGrid>
                <a:gridCol w="1770114">
                  <a:extLst>
                    <a:ext uri="{9D8B030D-6E8A-4147-A177-3AD203B41FA5}">
                      <a16:colId xmlns:a16="http://schemas.microsoft.com/office/drawing/2014/main" val="3800551767"/>
                    </a:ext>
                  </a:extLst>
                </a:gridCol>
                <a:gridCol w="1403139">
                  <a:extLst>
                    <a:ext uri="{9D8B030D-6E8A-4147-A177-3AD203B41FA5}">
                      <a16:colId xmlns:a16="http://schemas.microsoft.com/office/drawing/2014/main" val="2122126274"/>
                    </a:ext>
                  </a:extLst>
                </a:gridCol>
                <a:gridCol w="1403139">
                  <a:extLst>
                    <a:ext uri="{9D8B030D-6E8A-4147-A177-3AD203B41FA5}">
                      <a16:colId xmlns:a16="http://schemas.microsoft.com/office/drawing/2014/main" val="326678553"/>
                    </a:ext>
                  </a:extLst>
                </a:gridCol>
                <a:gridCol w="1403139">
                  <a:extLst>
                    <a:ext uri="{9D8B030D-6E8A-4147-A177-3AD203B41FA5}">
                      <a16:colId xmlns:a16="http://schemas.microsoft.com/office/drawing/2014/main" val="2808741357"/>
                    </a:ext>
                  </a:extLst>
                </a:gridCol>
                <a:gridCol w="2084469">
                  <a:extLst>
                    <a:ext uri="{9D8B030D-6E8A-4147-A177-3AD203B41FA5}">
                      <a16:colId xmlns:a16="http://schemas.microsoft.com/office/drawing/2014/main" val="2017755870"/>
                    </a:ext>
                  </a:extLst>
                </a:gridCol>
              </a:tblGrid>
              <a:tr h="396000">
                <a:tc>
                  <a:txBody>
                    <a:bodyPr/>
                    <a:lstStyle/>
                    <a:p>
                      <a:r>
                        <a:rPr lang="en-AU" sz="1700" dirty="0"/>
                        <a:t>Completion rate percentage</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Risk factor value (2020)</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Risk factor value (2022)</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r>
                        <a:rPr lang="en-AU" sz="1700" dirty="0"/>
                        <a:t>Risk factor value (2023)</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700" dirty="0"/>
                        <a:t>Proposed risk factor value (2024)</a:t>
                      </a:r>
                    </a:p>
                  </a:txBody>
                  <a:tcP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4020998688"/>
                  </a:ext>
                </a:extLst>
              </a:tr>
              <a:tr h="396000">
                <a:tc>
                  <a:txBody>
                    <a:bodyPr/>
                    <a:lstStyle/>
                    <a:p>
                      <a:r>
                        <a:rPr lang="en-AU" sz="1600" dirty="0"/>
                        <a:t>85% or higher</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1387229349"/>
                  </a:ext>
                </a:extLst>
              </a:tr>
              <a:tr h="396000">
                <a:tc>
                  <a:txBody>
                    <a:bodyPr/>
                    <a:lstStyle/>
                    <a:p>
                      <a:r>
                        <a:rPr lang="en-AU" sz="1600" dirty="0"/>
                        <a:t>60% to &lt;85%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108736674"/>
                  </a:ext>
                </a:extLst>
              </a:tr>
              <a:tr h="396000">
                <a:tc>
                  <a:txBody>
                    <a:bodyPr/>
                    <a:lstStyle/>
                    <a:p>
                      <a:r>
                        <a:rPr lang="en-AU" sz="1600" dirty="0"/>
                        <a:t>35% to &lt;60%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t>1.7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algn="ctr"/>
                      <a:r>
                        <a:rPr lang="en-AU" sz="1600" dirty="0"/>
                        <a:t>2.5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2961363851"/>
                  </a:ext>
                </a:extLst>
              </a:tr>
              <a:tr h="396000">
                <a:tc>
                  <a:txBody>
                    <a:bodyPr/>
                    <a:lstStyle/>
                    <a:p>
                      <a:r>
                        <a:rPr lang="en-AU" sz="1600" dirty="0"/>
                        <a:t>0% to &lt;35%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5.5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2.7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algn="ctr"/>
                      <a:r>
                        <a:rPr lang="en-AU" sz="1600" dirty="0"/>
                        <a:t>3.5</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60655323"/>
                  </a:ext>
                </a:extLst>
              </a:tr>
            </a:tbl>
          </a:graphicData>
        </a:graphic>
      </p:graphicFrame>
      <p:grpSp>
        <p:nvGrpSpPr>
          <p:cNvPr id="3" name="Group 2">
            <a:extLst>
              <a:ext uri="{FF2B5EF4-FFF2-40B4-BE49-F238E27FC236}">
                <a16:creationId xmlns:a16="http://schemas.microsoft.com/office/drawing/2014/main" id="{A9E18878-4A68-365A-C65C-49F10066947E}"/>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4" name="Rectangle 8">
              <a:extLst>
                <a:ext uri="{FF2B5EF4-FFF2-40B4-BE49-F238E27FC236}">
                  <a16:creationId xmlns:a16="http://schemas.microsoft.com/office/drawing/2014/main" id="{3E9EC744-F8C9-E25A-9915-DF52A501D57B}"/>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482301DE-5CBA-0692-2BA5-DFECEB7E8D9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5" name="Oval 14">
                <a:extLst>
                  <a:ext uri="{FF2B5EF4-FFF2-40B4-BE49-F238E27FC236}">
                    <a16:creationId xmlns:a16="http://schemas.microsoft.com/office/drawing/2014/main" id="{F5EF40AB-CF2C-F4F0-2AF9-51E5CB6FD54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5">
                <a:extLst>
                  <a:ext uri="{FF2B5EF4-FFF2-40B4-BE49-F238E27FC236}">
                    <a16:creationId xmlns:a16="http://schemas.microsoft.com/office/drawing/2014/main" id="{3DFC6BA6-35D1-CE8F-8221-A08709A3A1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8" name="Group 7">
            <a:extLst>
              <a:ext uri="{FF2B5EF4-FFF2-40B4-BE49-F238E27FC236}">
                <a16:creationId xmlns:a16="http://schemas.microsoft.com/office/drawing/2014/main" id="{BA11D1F6-27CF-6B76-6C33-648F2ABFDA9A}"/>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2" name="Flowchart: Off-page Connector 1">
              <a:extLst>
                <a:ext uri="{FF2B5EF4-FFF2-40B4-BE49-F238E27FC236}">
                  <a16:creationId xmlns:a16="http://schemas.microsoft.com/office/drawing/2014/main" id="{C5CCB5BE-85FE-ECC4-CE56-1A1D0C37898E}"/>
                </a:ext>
              </a:extLst>
            </p:cNvPr>
            <p:cNvSpPr>
              <a:spLocks noChangeAspect="1"/>
            </p:cNvSpPr>
            <p:nvPr/>
          </p:nvSpPr>
          <p:spPr>
            <a:xfrm>
              <a:off x="8334770" y="1"/>
              <a:ext cx="672053" cy="1027616"/>
            </a:xfrm>
            <a:prstGeom prst="flowChartOffpageConnector">
              <a:avLst/>
            </a:prstGeom>
            <a:solidFill>
              <a:srgbClr val="E5AC0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a:extLst>
                <a:ext uri="{FF2B5EF4-FFF2-40B4-BE49-F238E27FC236}">
                  <a16:creationId xmlns:a16="http://schemas.microsoft.com/office/drawing/2014/main" id="{AF2987E6-0638-C099-D316-DB16151D0DA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73796" y="251459"/>
              <a:ext cx="594000" cy="524700"/>
            </a:xfrm>
            <a:prstGeom prst="rect">
              <a:avLst/>
            </a:prstGeom>
          </p:spPr>
        </p:pic>
      </p:grpSp>
    </p:spTree>
    <p:extLst>
      <p:ext uri="{BB962C8B-B14F-4D97-AF65-F5344CB8AC3E}">
        <p14:creationId xmlns:p14="http://schemas.microsoft.com/office/powerpoint/2010/main" val="2436889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Non-Compliance History and Registration Renewal</a:t>
            </a:r>
          </a:p>
        </p:txBody>
      </p:sp>
      <p:sp>
        <p:nvSpPr>
          <p:cNvPr id="3" name="TextBox 2">
            <a:extLst>
              <a:ext uri="{FF2B5EF4-FFF2-40B4-BE49-F238E27FC236}">
                <a16:creationId xmlns:a16="http://schemas.microsoft.com/office/drawing/2014/main" id="{29B22391-4C2C-639C-60DB-925218729432}"/>
              </a:ext>
            </a:extLst>
          </p:cNvPr>
          <p:cNvSpPr txBox="1"/>
          <p:nvPr/>
        </p:nvSpPr>
        <p:spPr>
          <a:xfrm>
            <a:off x="539550" y="1116000"/>
            <a:ext cx="8064000" cy="2841804"/>
          </a:xfrm>
          <a:prstGeom prst="rect">
            <a:avLst/>
          </a:prstGeom>
          <a:noFill/>
        </p:spPr>
        <p:txBody>
          <a:bodyPr wrap="square" lIns="0" tIns="0" rIns="0" bIns="0" rtlCol="0" anchor="t">
            <a:spAutoFit/>
          </a:bodyPr>
          <a:lstStyle/>
          <a:p>
            <a:pPr>
              <a:spcAft>
                <a:spcPts val="2400"/>
              </a:spcAft>
            </a:pPr>
            <a:r>
              <a:rPr lang="en-AU" sz="1750" dirty="0"/>
              <a:t>Assesses the risk of a provider based on their </a:t>
            </a:r>
            <a:r>
              <a:rPr lang="en-AU" sz="1750" b="1" dirty="0"/>
              <a:t>history of non-compliance and lack of risk management practices</a:t>
            </a:r>
          </a:p>
          <a:p>
            <a:pPr>
              <a:spcAft>
                <a:spcPts val="300"/>
              </a:spcAft>
            </a:pPr>
            <a:r>
              <a:rPr lang="en-AU" sz="1750" b="1" dirty="0"/>
              <a:t>Non-compliance history</a:t>
            </a:r>
          </a:p>
          <a:p>
            <a:pPr marL="285750" indent="-285750">
              <a:spcAft>
                <a:spcPts val="2400"/>
              </a:spcAft>
              <a:buFont typeface="Arial" panose="020B0604020202020204" pitchFamily="34" charset="0"/>
              <a:buChar char="•"/>
            </a:pPr>
            <a:r>
              <a:rPr lang="en-AU" sz="1700" dirty="0"/>
              <a:t>Penalises providers for </a:t>
            </a:r>
            <a:r>
              <a:rPr lang="en-US" altLang="zh-CN" sz="1700" kern="0" dirty="0">
                <a:ea typeface="宋体"/>
                <a:cs typeface="Arial"/>
                <a:sym typeface="Calibri" pitchFamily="34" charset="0"/>
              </a:rPr>
              <a:t>a late payment history of the relevant levy and annual registration provider charges over the previous 3 years (i.e. 2021-2023)</a:t>
            </a:r>
          </a:p>
          <a:p>
            <a:pPr>
              <a:spcAft>
                <a:spcPts val="300"/>
              </a:spcAft>
            </a:pPr>
            <a:r>
              <a:rPr lang="en-US" altLang="zh-CN" sz="1750" b="1" kern="0" dirty="0">
                <a:ea typeface="宋体"/>
                <a:cs typeface="Arial"/>
                <a:sym typeface="Calibri" pitchFamily="34" charset="0"/>
              </a:rPr>
              <a:t>Registration renewal</a:t>
            </a:r>
          </a:p>
          <a:p>
            <a:pPr marL="285750" indent="-285750">
              <a:spcAft>
                <a:spcPts val="2400"/>
              </a:spcAft>
              <a:buFont typeface="Arial" panose="020B0604020202020204" pitchFamily="34" charset="0"/>
              <a:buChar char="•"/>
            </a:pPr>
            <a:r>
              <a:rPr lang="en-US" altLang="zh-CN" sz="1700" kern="0" dirty="0">
                <a:ea typeface="宋体"/>
                <a:cs typeface="Arial"/>
                <a:sym typeface="Calibri" pitchFamily="34" charset="0"/>
              </a:rPr>
              <a:t>Penalises providers that applied for renewal of its registration and, </a:t>
            </a:r>
            <a:r>
              <a:rPr lang="en-US" altLang="zh-CN" sz="1700" b="1" kern="0" dirty="0">
                <a:ea typeface="宋体"/>
                <a:cs typeface="Arial"/>
                <a:sym typeface="Calibri" pitchFamily="34" charset="0"/>
              </a:rPr>
              <a:t>for risk management reasons</a:t>
            </a:r>
            <a:r>
              <a:rPr lang="en-US" altLang="zh-CN" sz="1700" kern="0" dirty="0">
                <a:ea typeface="宋体"/>
                <a:cs typeface="Arial"/>
                <a:sym typeface="Calibri" pitchFamily="34" charset="0"/>
              </a:rPr>
              <a:t>, had its registration renewed for a period less than the maximum allowable</a:t>
            </a:r>
          </a:p>
        </p:txBody>
      </p:sp>
      <p:grpSp>
        <p:nvGrpSpPr>
          <p:cNvPr id="2" name="Group 1">
            <a:extLst>
              <a:ext uri="{FF2B5EF4-FFF2-40B4-BE49-F238E27FC236}">
                <a16:creationId xmlns:a16="http://schemas.microsoft.com/office/drawing/2014/main" id="{C84CBCC7-7B75-4C8C-6785-BC8EAAC892B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C4DC377D-A6FB-F067-3C9A-9344D58CA509}"/>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524F3EA2-F676-01C4-6165-6AB0EEABED3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C71D0CA5-915C-D998-A2BE-CD15001B5FB5}"/>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F5DAE19D-2013-C473-3ECA-4C47F36292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15" name="Group 14">
            <a:extLst>
              <a:ext uri="{FF2B5EF4-FFF2-40B4-BE49-F238E27FC236}">
                <a16:creationId xmlns:a16="http://schemas.microsoft.com/office/drawing/2014/main" id="{ACAA5BCD-3EC8-0221-C4AB-C9647FE710E5}"/>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4" name="Flowchart: Off-page Connector 3">
              <a:extLst>
                <a:ext uri="{FF2B5EF4-FFF2-40B4-BE49-F238E27FC236}">
                  <a16:creationId xmlns:a16="http://schemas.microsoft.com/office/drawing/2014/main" id="{E4DFE919-52A4-F1A4-C18F-0644B965F947}"/>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descr="Clipboard Partially Crossed with solid fill">
              <a:extLst>
                <a:ext uri="{FF2B5EF4-FFF2-40B4-BE49-F238E27FC236}">
                  <a16:creationId xmlns:a16="http://schemas.microsoft.com/office/drawing/2014/main" id="{47937691-B414-0A1F-E717-96EB70A9A1F6}"/>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654" t="6766" r="15481" b="6421"/>
            <a:stretch/>
          </p:blipFill>
          <p:spPr>
            <a:xfrm>
              <a:off x="8456612" y="243809"/>
              <a:ext cx="428367" cy="540000"/>
            </a:xfrm>
            <a:prstGeom prst="rect">
              <a:avLst/>
            </a:prstGeom>
          </p:spPr>
        </p:pic>
      </p:grpSp>
    </p:spTree>
    <p:extLst>
      <p:ext uri="{BB962C8B-B14F-4D97-AF65-F5344CB8AC3E}">
        <p14:creationId xmlns:p14="http://schemas.microsoft.com/office/powerpoint/2010/main" val="160063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Calibri"/>
              </a:rPr>
              <a:t>Purpose of the Tuition Protection Service (TPS)</a:t>
            </a:r>
          </a:p>
        </p:txBody>
      </p:sp>
      <p:grpSp>
        <p:nvGrpSpPr>
          <p:cNvPr id="2" name="Group 1">
            <a:extLst>
              <a:ext uri="{FF2B5EF4-FFF2-40B4-BE49-F238E27FC236}">
                <a16:creationId xmlns:a16="http://schemas.microsoft.com/office/drawing/2014/main" id="{042D3ACA-5298-8E87-25F4-3CF3E6BCC6A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283F8A0C-7C55-76DF-10EE-F3DC5D2F8DC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C1771351-EF79-29B8-2C53-31232D8ABD3E}"/>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0" name="Oval 9">
                <a:extLst>
                  <a:ext uri="{FF2B5EF4-FFF2-40B4-BE49-F238E27FC236}">
                    <a16:creationId xmlns:a16="http://schemas.microsoft.com/office/drawing/2014/main" id="{7D7E6588-9A8C-79A6-5429-F55250FEA327}"/>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1CDBD58-8BA3-94B4-30A5-0E9D44BA3C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354584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865FCF-3FAE-ED7D-AAF9-8D6705DA0546}"/>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Non-Compliance History and Registration Renewal</a:t>
            </a:r>
          </a:p>
        </p:txBody>
      </p:sp>
      <p:sp>
        <p:nvSpPr>
          <p:cNvPr id="3" name="TextBox 2">
            <a:extLst>
              <a:ext uri="{FF2B5EF4-FFF2-40B4-BE49-F238E27FC236}">
                <a16:creationId xmlns:a16="http://schemas.microsoft.com/office/drawing/2014/main" id="{901F58D4-A462-9928-3378-B4D800DC5D1E}"/>
              </a:ext>
            </a:extLst>
          </p:cNvPr>
          <p:cNvSpPr txBox="1"/>
          <p:nvPr/>
        </p:nvSpPr>
        <p:spPr>
          <a:xfrm>
            <a:off x="539550" y="1116000"/>
            <a:ext cx="8064000" cy="269304"/>
          </a:xfrm>
          <a:prstGeom prst="rect">
            <a:avLst/>
          </a:prstGeom>
          <a:noFill/>
        </p:spPr>
        <p:txBody>
          <a:bodyPr wrap="square" lIns="0" tIns="0" rIns="0" bIns="0" rtlCol="0" anchor="t">
            <a:spAutoFit/>
          </a:bodyPr>
          <a:lstStyle/>
          <a:p>
            <a:pPr>
              <a:spcAft>
                <a:spcPts val="1200"/>
              </a:spcAft>
            </a:pPr>
            <a:r>
              <a:rPr lang="en-AU" sz="1750" dirty="0"/>
              <a:t>Proposed 2024 risk factor values unchanged from 2022 and 2023</a:t>
            </a:r>
          </a:p>
        </p:txBody>
      </p:sp>
      <p:graphicFrame>
        <p:nvGraphicFramePr>
          <p:cNvPr id="4" name="Table 4" descr="A table showing the non compliance history and registration renewal categories and the corresponding risk factor values applied for the 2022 and 2023 domestic levies, and the proposed risk factor values to apply for the 2024 domestic levies.">
            <a:extLst>
              <a:ext uri="{FF2B5EF4-FFF2-40B4-BE49-F238E27FC236}">
                <a16:creationId xmlns:a16="http://schemas.microsoft.com/office/drawing/2014/main" id="{CDC3256E-DC00-4606-A83C-EAD1BDB9B5F5}"/>
              </a:ext>
            </a:extLst>
          </p:cNvPr>
          <p:cNvGraphicFramePr>
            <a:graphicFrameLocks noGrp="1"/>
          </p:cNvGraphicFramePr>
          <p:nvPr>
            <p:extLst>
              <p:ext uri="{D42A27DB-BD31-4B8C-83A1-F6EECF244321}">
                <p14:modId xmlns:p14="http://schemas.microsoft.com/office/powerpoint/2010/main" val="2424612700"/>
              </p:ext>
            </p:extLst>
          </p:nvPr>
        </p:nvGraphicFramePr>
        <p:xfrm>
          <a:off x="540000" y="1502857"/>
          <a:ext cx="8055260" cy="3142560"/>
        </p:xfrm>
        <a:graphic>
          <a:graphicData uri="http://schemas.openxmlformats.org/drawingml/2006/table">
            <a:tbl>
              <a:tblPr firstRow="1" bandRow="1">
                <a:tableStyleId>{5C22544A-7EE6-4342-B048-85BDC9FD1C3A}</a:tableStyleId>
              </a:tblPr>
              <a:tblGrid>
                <a:gridCol w="4641600">
                  <a:extLst>
                    <a:ext uri="{9D8B030D-6E8A-4147-A177-3AD203B41FA5}">
                      <a16:colId xmlns:a16="http://schemas.microsoft.com/office/drawing/2014/main" val="3210531022"/>
                    </a:ext>
                  </a:extLst>
                </a:gridCol>
                <a:gridCol w="1667435">
                  <a:extLst>
                    <a:ext uri="{9D8B030D-6E8A-4147-A177-3AD203B41FA5}">
                      <a16:colId xmlns:a16="http://schemas.microsoft.com/office/drawing/2014/main" val="3698033848"/>
                    </a:ext>
                  </a:extLst>
                </a:gridCol>
                <a:gridCol w="1746225">
                  <a:extLst>
                    <a:ext uri="{9D8B030D-6E8A-4147-A177-3AD203B41FA5}">
                      <a16:colId xmlns:a16="http://schemas.microsoft.com/office/drawing/2014/main" val="1227897729"/>
                    </a:ext>
                  </a:extLst>
                </a:gridCol>
              </a:tblGrid>
              <a:tr h="558924">
                <a:tc>
                  <a:txBody>
                    <a:bodyPr/>
                    <a:lstStyle/>
                    <a:p>
                      <a:pPr algn="l"/>
                      <a:r>
                        <a:rPr lang="en-AU" sz="1700" dirty="0"/>
                        <a:t>Non-compliance history and registration renewal</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Risk factor value 2022 and 2023</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700" dirty="0"/>
                        <a:t>Proposed risk factor value 2024</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9050" cap="flat" cmpd="sng" algn="ctr">
                      <a:solidFill>
                        <a:srgbClr val="8CC4CC"/>
                      </a:solidFill>
                      <a:prstDash val="solid"/>
                      <a:round/>
                      <a:headEnd type="none" w="med" len="med"/>
                      <a:tailEnd type="none" w="med" len="med"/>
                    </a:lnB>
                    <a:solidFill>
                      <a:srgbClr val="367079"/>
                    </a:solidFill>
                  </a:tcPr>
                </a:tc>
                <a:extLst>
                  <a:ext uri="{0D108BD9-81ED-4DB2-BD59-A6C34878D82A}">
                    <a16:rowId xmlns:a16="http://schemas.microsoft.com/office/drawing/2014/main" val="1695606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A weighted late payment measure of </a:t>
                      </a:r>
                      <a:r>
                        <a:rPr lang="en-AU" sz="1600" b="1" dirty="0"/>
                        <a:t>30 days or more </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2.0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905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93988319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A weighted late payment measure of </a:t>
                      </a:r>
                      <a:r>
                        <a:rPr lang="en-AU" sz="1600" b="1" dirty="0"/>
                        <a:t>15 to &gt;30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0.9</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1294747023"/>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A weighted late payment measure of </a:t>
                      </a:r>
                      <a:r>
                        <a:rPr lang="en-AU" sz="1600" b="1" dirty="0"/>
                        <a:t>1 to &gt;15 days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0.7</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292346007"/>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A weighted late payment measure of </a:t>
                      </a:r>
                      <a:r>
                        <a:rPr lang="en-AU" sz="1600" b="1" dirty="0"/>
                        <a:t>&gt;1 day</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0.0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2551890705"/>
                  </a:ext>
                </a:extLst>
              </a:tr>
              <a:tr h="342000">
                <a:tc>
                  <a:txBody>
                    <a:body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1" dirty="0"/>
                        <a:t>PLUS</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dirty="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600" b="0" dirty="0"/>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solidFill>
                      <a:srgbClr val="D8EBEE"/>
                    </a:solidFill>
                  </a:tcPr>
                </a:tc>
                <a:extLst>
                  <a:ext uri="{0D108BD9-81ED-4DB2-BD59-A6C34878D82A}">
                    <a16:rowId xmlns:a16="http://schemas.microsoft.com/office/drawing/2014/main" val="3841743279"/>
                  </a:ext>
                </a:extLst>
              </a:tr>
              <a:tr h="342000">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b="0" dirty="0"/>
                        <a:t>Applied to have its registration renewed and, </a:t>
                      </a:r>
                      <a:r>
                        <a:rPr lang="en-AU" sz="1600" b="1" dirty="0"/>
                        <a:t>for risk management reasons</a:t>
                      </a:r>
                      <a:r>
                        <a:rPr lang="en-AU" sz="1600" b="0" dirty="0"/>
                        <a:t>, had its registration renewed for a period </a:t>
                      </a:r>
                      <a:r>
                        <a:rPr lang="en-AU" sz="1600" b="1" dirty="0"/>
                        <a:t>less than the maximum allowable</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AU" sz="1600" b="0" dirty="0"/>
                        <a:t>1.0</a:t>
                      </a:r>
                    </a:p>
                  </a:txBody>
                  <a:tcPr anchor="ctr">
                    <a:lnL w="12700" cap="flat" cmpd="sng" algn="ctr">
                      <a:solidFill>
                        <a:srgbClr val="8CC4CC"/>
                      </a:solidFill>
                      <a:prstDash val="solid"/>
                      <a:round/>
                      <a:headEnd type="none" w="med" len="med"/>
                      <a:tailEnd type="none" w="med" len="med"/>
                    </a:lnL>
                    <a:lnR w="12700" cap="flat" cmpd="sng" algn="ctr">
                      <a:solidFill>
                        <a:srgbClr val="8CC4CC"/>
                      </a:solidFill>
                      <a:prstDash val="solid"/>
                      <a:round/>
                      <a:headEnd type="none" w="med" len="med"/>
                      <a:tailEnd type="none" w="med" len="med"/>
                    </a:lnR>
                    <a:lnT w="12700" cap="flat" cmpd="sng" algn="ctr">
                      <a:solidFill>
                        <a:srgbClr val="8CC4CC"/>
                      </a:solidFill>
                      <a:prstDash val="solid"/>
                      <a:round/>
                      <a:headEnd type="none" w="med" len="med"/>
                      <a:tailEnd type="none" w="med" len="med"/>
                    </a:lnT>
                    <a:lnB w="12700" cap="flat" cmpd="sng" algn="ctr">
                      <a:solidFill>
                        <a:srgbClr val="8CC4CC"/>
                      </a:solidFill>
                      <a:prstDash val="solid"/>
                      <a:round/>
                      <a:headEnd type="none" w="med" len="med"/>
                      <a:tailEnd type="none" w="med" len="med"/>
                    </a:lnB>
                    <a:noFill/>
                  </a:tcPr>
                </a:tc>
                <a:extLst>
                  <a:ext uri="{0D108BD9-81ED-4DB2-BD59-A6C34878D82A}">
                    <a16:rowId xmlns:a16="http://schemas.microsoft.com/office/drawing/2014/main" val="3069280736"/>
                  </a:ext>
                </a:extLst>
              </a:tr>
            </a:tbl>
          </a:graphicData>
        </a:graphic>
      </p:graphicFrame>
      <p:grpSp>
        <p:nvGrpSpPr>
          <p:cNvPr id="2" name="Group 1">
            <a:extLst>
              <a:ext uri="{FF2B5EF4-FFF2-40B4-BE49-F238E27FC236}">
                <a16:creationId xmlns:a16="http://schemas.microsoft.com/office/drawing/2014/main" id="{C84CBCC7-7B75-4C8C-6785-BC8EAAC892BB}"/>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8" name="Rectangle 8">
              <a:extLst>
                <a:ext uri="{FF2B5EF4-FFF2-40B4-BE49-F238E27FC236}">
                  <a16:creationId xmlns:a16="http://schemas.microsoft.com/office/drawing/2014/main" id="{C4DC377D-A6FB-F067-3C9A-9344D58CA509}"/>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9" name="Group 8">
              <a:extLst>
                <a:ext uri="{FF2B5EF4-FFF2-40B4-BE49-F238E27FC236}">
                  <a16:creationId xmlns:a16="http://schemas.microsoft.com/office/drawing/2014/main" id="{524F3EA2-F676-01C4-6165-6AB0EEABED3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C71D0CA5-915C-D998-A2BE-CD15001B5FB5}"/>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F5DAE19D-2013-C473-3ECA-4C47F36292F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10" name="Group 9">
            <a:extLst>
              <a:ext uri="{FF2B5EF4-FFF2-40B4-BE49-F238E27FC236}">
                <a16:creationId xmlns:a16="http://schemas.microsoft.com/office/drawing/2014/main" id="{0933120B-8716-2725-ABB7-0A637A3FE404}"/>
              </a:ext>
              <a:ext uri="{C183D7F6-B498-43B3-948B-1728B52AA6E4}">
                <adec:decorative xmlns:adec="http://schemas.microsoft.com/office/drawing/2017/decorative" val="1"/>
              </a:ext>
            </a:extLst>
          </p:cNvPr>
          <p:cNvGrpSpPr/>
          <p:nvPr/>
        </p:nvGrpSpPr>
        <p:grpSpPr>
          <a:xfrm>
            <a:off x="8334770" y="1"/>
            <a:ext cx="672053" cy="1027616"/>
            <a:chOff x="8334770" y="1"/>
            <a:chExt cx="672053" cy="1027616"/>
          </a:xfrm>
        </p:grpSpPr>
        <p:sp>
          <p:nvSpPr>
            <p:cNvPr id="6" name="Flowchart: Off-page Connector 5">
              <a:extLst>
                <a:ext uri="{FF2B5EF4-FFF2-40B4-BE49-F238E27FC236}">
                  <a16:creationId xmlns:a16="http://schemas.microsoft.com/office/drawing/2014/main" id="{CCBCB538-DEAE-0F74-1090-385BD8724633}"/>
                </a:ext>
              </a:extLst>
            </p:cNvPr>
            <p:cNvSpPr>
              <a:spLocks noChangeAspect="1"/>
            </p:cNvSpPr>
            <p:nvPr/>
          </p:nvSpPr>
          <p:spPr>
            <a:xfrm>
              <a:off x="8334770" y="1"/>
              <a:ext cx="672053" cy="1027616"/>
            </a:xfrm>
            <a:prstGeom prst="flowChartOffpageConnector">
              <a:avLst/>
            </a:prstGeom>
            <a:solidFill>
              <a:schemeClr val="accent3">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6" descr="Clipboard Partially Crossed with solid fill">
              <a:extLst>
                <a:ext uri="{FF2B5EF4-FFF2-40B4-BE49-F238E27FC236}">
                  <a16:creationId xmlns:a16="http://schemas.microsoft.com/office/drawing/2014/main" id="{1A0DFA04-4DDD-24B3-F996-BF4F523ACA7C}"/>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15654" t="6766" r="15481" b="6421"/>
            <a:stretch/>
          </p:blipFill>
          <p:spPr>
            <a:xfrm>
              <a:off x="8456612" y="243809"/>
              <a:ext cx="428367" cy="540000"/>
            </a:xfrm>
            <a:prstGeom prst="rect">
              <a:avLst/>
            </a:prstGeom>
          </p:spPr>
        </p:pic>
      </p:grpSp>
    </p:spTree>
    <p:extLst>
      <p:ext uri="{BB962C8B-B14F-4D97-AF65-F5344CB8AC3E}">
        <p14:creationId xmlns:p14="http://schemas.microsoft.com/office/powerpoint/2010/main" val="3016862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a:t>
            </a:r>
          </a:p>
        </p:txBody>
      </p:sp>
      <p:sp>
        <p:nvSpPr>
          <p:cNvPr id="3" name="Rectangle 2"/>
          <p:cNvSpPr/>
          <p:nvPr/>
        </p:nvSpPr>
        <p:spPr>
          <a:xfrm>
            <a:off x="539551" y="1116000"/>
            <a:ext cx="8064000" cy="330860"/>
          </a:xfrm>
          <a:prstGeom prst="rect">
            <a:avLst/>
          </a:prstGeom>
        </p:spPr>
        <p:txBody>
          <a:bodyPr wrap="square" lIns="68580" tIns="34290" rIns="68580" bIns="34290" anchor="t">
            <a:spAutoFit/>
          </a:bodyPr>
          <a:lstStyle/>
          <a:p>
            <a:pPr>
              <a:spcAft>
                <a:spcPts val="800"/>
              </a:spcAft>
            </a:pPr>
            <a:r>
              <a:rPr lang="en-US" altLang="zh-CN" sz="1700" dirty="0">
                <a:sym typeface="Calibri" pitchFamily="34" charset="0"/>
              </a:rPr>
              <a:t>Risk rated premium component formula:</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738096"/>
                <a:ext cx="8200450" cy="10284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amount</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m:rPr>
                                      <m:sty m:val="p"/>
                                    </m:rPr>
                                    <a:rPr lang="en-AU" sz="1750" b="0" i="0" smtClean="0">
                                      <a:latin typeface="Cambria Math" panose="02040503050406030204" pitchFamily="18" charset="0"/>
                                    </a:rPr>
                                    <m:t>total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tuition</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fee</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income</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m:rPr>
                                      <m:sty m:val="p"/>
                                    </m:rPr>
                                    <a:rPr lang="en-AU" sz="1750" b="0" i="0" smtClean="0">
                                      <a:latin typeface="Cambria Math" panose="02040503050406030204" pitchFamily="18" charset="0"/>
                                      <a:ea typeface="Cambria Math" panose="02040503050406030204" pitchFamily="18" charset="0"/>
                                    </a:rPr>
                                    <m:t>specified</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percentage</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sum</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values</m:t>
                          </m:r>
                          <m:r>
                            <a:rPr lang="en-AU" sz="1750" b="0" i="0" smtClean="0">
                              <a:latin typeface="Cambria Math" panose="02040503050406030204" pitchFamily="18" charset="0"/>
                              <a:ea typeface="Cambria Math" panose="02040503050406030204" pitchFamily="18" charset="0"/>
                            </a:rPr>
                            <m:t>+1</m:t>
                          </m:r>
                        </m:e>
                      </m:d>
                    </m:oMath>
                  </m:oMathPara>
                </a14:m>
                <a:endParaRPr lang="en-AU" sz="1750" dirty="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738096"/>
                <a:ext cx="8200450" cy="1028487"/>
              </a:xfrm>
              <a:prstGeom prst="rect">
                <a:avLst/>
              </a:prstGeom>
              <a:blipFill>
                <a:blip r:embed="rId5"/>
                <a:stretch>
                  <a:fillRect/>
                </a:stretch>
              </a:blipFill>
            </p:spPr>
            <p:txBody>
              <a:bodyPr/>
              <a:lstStyle/>
              <a:p>
                <a:r>
                  <a:rPr lang="en-AU">
                    <a:noFill/>
                  </a:rPr>
                  <a:t> </a:t>
                </a:r>
              </a:p>
            </p:txBody>
          </p:sp>
        </mc:Fallback>
      </mc:AlternateContent>
      <p:sp>
        <p:nvSpPr>
          <p:cNvPr id="10" name="Rectangle 9">
            <a:extLst>
              <a:ext uri="{FF2B5EF4-FFF2-40B4-BE49-F238E27FC236}">
                <a16:creationId xmlns:a16="http://schemas.microsoft.com/office/drawing/2014/main" id="{0F26DEDA-3453-CA2D-866F-7CF7FE790C59}"/>
              </a:ext>
            </a:extLst>
          </p:cNvPr>
          <p:cNvSpPr/>
          <p:nvPr/>
        </p:nvSpPr>
        <p:spPr>
          <a:xfrm>
            <a:off x="540000" y="3203536"/>
            <a:ext cx="8064000" cy="592470"/>
          </a:xfrm>
          <a:prstGeom prst="rect">
            <a:avLst/>
          </a:prstGeom>
        </p:spPr>
        <p:txBody>
          <a:bodyPr wrap="square" lIns="68580" tIns="34290" rIns="68580" bIns="34290" anchor="t">
            <a:spAutoFit/>
          </a:bodyPr>
          <a:lstStyle/>
          <a:p>
            <a:pPr>
              <a:spcAft>
                <a:spcPts val="800"/>
              </a:spcAft>
            </a:pPr>
            <a:r>
              <a:rPr lang="en-US" altLang="zh-CN" sz="1700" dirty="0">
                <a:sym typeface="Calibri" pitchFamily="34" charset="0"/>
              </a:rPr>
              <a:t>The sum of a provider’s risk factor values is a multiplier for the risk rated premium component calculation</a:t>
            </a:r>
          </a:p>
        </p:txBody>
      </p:sp>
      <p:grpSp>
        <p:nvGrpSpPr>
          <p:cNvPr id="6" name="Group 5">
            <a:extLst>
              <a:ext uri="{FF2B5EF4-FFF2-40B4-BE49-F238E27FC236}">
                <a16:creationId xmlns:a16="http://schemas.microsoft.com/office/drawing/2014/main" id="{7C2E5D24-4FD1-432B-AC34-BAB35CA36389}"/>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F94CB97-0A05-E180-BBA5-8B2817636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0E279DE0-68C5-82B7-B47E-3E6B1ABF657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9FC5253A-59F2-C7F9-960F-509CA005ED4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69DED659-CEDA-A138-3C54-C373E7FF99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9292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VSL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059386"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75 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$250,000 </m:t>
                                  </m:r>
                                  <m:r>
                                    <m:rPr>
                                      <m:sty m:val="p"/>
                                    </m:rPr>
                                    <a:rPr lang="en-AU" sz="1750" b="0" i="0" smtClean="0">
                                      <a:latin typeface="Cambria Math" panose="02040503050406030204" pitchFamily="18" charset="0"/>
                                    </a:rPr>
                                    <m:t>VSL</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𝟏𝟑</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4.7+1</m:t>
                          </m:r>
                        </m:e>
                      </m:d>
                    </m:oMath>
                  </m:oMathPara>
                </a14:m>
                <a:endParaRPr lang="en-AU" sz="1750" dirty="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059386" cy="1005981"/>
              </a:xfrm>
              <a:prstGeom prst="rect">
                <a:avLst/>
              </a:prstGeom>
              <a:blipFill>
                <a:blip r:embed="rId5"/>
                <a:stretch>
                  <a:fillRect/>
                </a:stretch>
              </a:blipFill>
            </p:spPr>
            <p:txBody>
              <a:bodyPr/>
              <a:lstStyle/>
              <a:p>
                <a:r>
                  <a:rPr lang="en-AU">
                    <a:noFill/>
                  </a:rPr>
                  <a:t> </a:t>
                </a:r>
              </a:p>
            </p:txBody>
          </p:sp>
        </mc:Fallback>
      </mc:AlternateContent>
      <p:sp>
        <p:nvSpPr>
          <p:cNvPr id="11" name="TextBox 10">
            <a:extLst>
              <a:ext uri="{FF2B5EF4-FFF2-40B4-BE49-F238E27FC236}">
                <a16:creationId xmlns:a16="http://schemas.microsoft.com/office/drawing/2014/main" id="{C509CBAA-A51F-3C4C-AFDD-82AD62D460E7}"/>
              </a:ext>
            </a:extLst>
          </p:cNvPr>
          <p:cNvSpPr txBox="1"/>
          <p:nvPr/>
        </p:nvSpPr>
        <p:spPr>
          <a:xfrm>
            <a:off x="1226097" y="2448000"/>
            <a:ext cx="636393"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$450</a:t>
            </a:r>
            <a:endParaRPr lang="en-AU" b="1" dirty="0"/>
          </a:p>
        </p:txBody>
      </p:sp>
      <p:sp>
        <p:nvSpPr>
          <p:cNvPr id="12" name="TextBox 11">
            <a:extLst>
              <a:ext uri="{FF2B5EF4-FFF2-40B4-BE49-F238E27FC236}">
                <a16:creationId xmlns:a16="http://schemas.microsoft.com/office/drawing/2014/main" id="{0A3617C4-9FDB-E935-FE3D-F841576F9715}"/>
              </a:ext>
            </a:extLst>
          </p:cNvPr>
          <p:cNvSpPr txBox="1"/>
          <p:nvPr/>
        </p:nvSpPr>
        <p:spPr>
          <a:xfrm>
            <a:off x="3577302" y="2448000"/>
            <a:ext cx="636393"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$325</a:t>
            </a:r>
            <a:endParaRPr lang="en-AU" b="1" dirty="0"/>
          </a:p>
        </p:txBody>
      </p:sp>
      <p:sp>
        <p:nvSpPr>
          <p:cNvPr id="15" name="TextBox 14">
            <a:extLst>
              <a:ext uri="{FF2B5EF4-FFF2-40B4-BE49-F238E27FC236}">
                <a16:creationId xmlns:a16="http://schemas.microsoft.com/office/drawing/2014/main" id="{04E52739-7439-AB5D-5FDB-CCC1D880EEEF}"/>
              </a:ext>
            </a:extLst>
          </p:cNvPr>
          <p:cNvSpPr txBox="1"/>
          <p:nvPr/>
        </p:nvSpPr>
        <p:spPr>
          <a:xfrm>
            <a:off x="6663406" y="2448000"/>
            <a:ext cx="463268"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5.7</a:t>
            </a:r>
            <a:endParaRPr lang="en-AU" b="1" dirty="0"/>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1963679" cy="969496"/>
          </a:xfrm>
          <a:prstGeom prst="rect">
            <a:avLst/>
          </a:prstGeom>
          <a:noFill/>
        </p:spPr>
        <p:txBody>
          <a:bodyPr wrap="none" lIns="0" tIns="0" rIns="0" bIns="0" rtlCol="0">
            <a:spAutoFit/>
          </a:bodyPr>
          <a:lstStyle/>
          <a:p>
            <a:pPr>
              <a:spcAft>
                <a:spcPts val="3000"/>
              </a:spcAft>
            </a:pPr>
            <a:r>
              <a:rPr lang="en-AU" dirty="0">
                <a:ea typeface="Cambria Math" panose="02040503050406030204" pitchFamily="18" charset="0"/>
              </a:rPr>
              <a:t>= ($450 + $325) x 5.7</a:t>
            </a:r>
          </a:p>
          <a:p>
            <a:pPr>
              <a:spcAft>
                <a:spcPts val="2400"/>
              </a:spcAft>
            </a:pPr>
            <a:r>
              <a:rPr lang="en-AU" sz="2000" dirty="0">
                <a:ea typeface="Cambria Math" panose="02040503050406030204" pitchFamily="18" charset="0"/>
              </a:rPr>
              <a:t>= </a:t>
            </a:r>
            <a:r>
              <a:rPr lang="en-AU" sz="2000" b="1" dirty="0">
                <a:solidFill>
                  <a:schemeClr val="accent3"/>
                </a:solidFill>
                <a:ea typeface="Cambria Math" panose="02040503050406030204" pitchFamily="18" charset="0"/>
              </a:rPr>
              <a:t>$4,417.50</a:t>
            </a:r>
            <a:endParaRPr lang="en-AU" sz="2000" b="1" dirty="0">
              <a:solidFill>
                <a:schemeClr val="accent3"/>
              </a:solidFill>
            </a:endParaRPr>
          </a:p>
        </p:txBody>
      </p:sp>
      <p:grpSp>
        <p:nvGrpSpPr>
          <p:cNvPr id="6" name="Group 5">
            <a:extLst>
              <a:ext uri="{FF2B5EF4-FFF2-40B4-BE49-F238E27FC236}">
                <a16:creationId xmlns:a16="http://schemas.microsoft.com/office/drawing/2014/main" id="{7C2E5D24-4FD1-432B-AC34-BAB35CA36389}"/>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F94CB97-0A05-E180-BBA5-8B2817636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0E279DE0-68C5-82B7-B47E-3E6B1ABF657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9FC5253A-59F2-C7F9-960F-509CA005ED4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69DED659-CEDA-A138-3C54-C373E7FF99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49509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HELP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39551" y="1116000"/>
                <a:ext cx="8157168" cy="10059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650 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students</m:t>
                                  </m:r>
                                </m:e>
                                <m:e>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𝟔</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$10</m:t>
                                  </m:r>
                                  <m:r>
                                    <m:rPr>
                                      <m:sty m:val="p"/>
                                    </m:rPr>
                                    <a:rPr lang="en-AU" sz="1750" b="0" i="0" smtClean="0">
                                      <a:latin typeface="Cambria Math" panose="02040503050406030204" pitchFamily="18" charset="0"/>
                                    </a:rPr>
                                    <m:t>m</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HELP</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Loans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𝟎𝟔</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1.0+1</m:t>
                          </m:r>
                        </m:e>
                      </m:d>
                    </m:oMath>
                  </m:oMathPara>
                </a14:m>
                <a:endParaRPr lang="en-AU" sz="1750" dirty="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39551" y="1116000"/>
                <a:ext cx="8157168" cy="1005981"/>
              </a:xfrm>
              <a:prstGeom prst="rect">
                <a:avLst/>
              </a:prstGeom>
              <a:blipFill>
                <a:blip r:embed="rId3"/>
                <a:stretch>
                  <a:fillRect/>
                </a:stretch>
              </a:blipFill>
            </p:spPr>
            <p:txBody>
              <a:bodyPr/>
              <a:lstStyle/>
              <a:p>
                <a:r>
                  <a:rPr lang="en-AU">
                    <a:noFill/>
                  </a:rPr>
                  <a:t> </a:t>
                </a:r>
              </a:p>
            </p:txBody>
          </p:sp>
        </mc:Fallback>
      </mc:AlternateContent>
      <p:sp>
        <p:nvSpPr>
          <p:cNvPr id="11" name="TextBox 10">
            <a:extLst>
              <a:ext uri="{FF2B5EF4-FFF2-40B4-BE49-F238E27FC236}">
                <a16:creationId xmlns:a16="http://schemas.microsoft.com/office/drawing/2014/main" id="{C509CBAA-A51F-3C4C-AFDD-82AD62D460E7}"/>
              </a:ext>
            </a:extLst>
          </p:cNvPr>
          <p:cNvSpPr txBox="1"/>
          <p:nvPr/>
        </p:nvSpPr>
        <p:spPr>
          <a:xfrm>
            <a:off x="1326112" y="2448000"/>
            <a:ext cx="812723"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$3,900</a:t>
            </a:r>
            <a:endParaRPr lang="en-AU" b="1" dirty="0"/>
          </a:p>
        </p:txBody>
      </p:sp>
      <p:sp>
        <p:nvSpPr>
          <p:cNvPr id="12" name="TextBox 11">
            <a:extLst>
              <a:ext uri="{FF2B5EF4-FFF2-40B4-BE49-F238E27FC236}">
                <a16:creationId xmlns:a16="http://schemas.microsoft.com/office/drawing/2014/main" id="{0A3617C4-9FDB-E935-FE3D-F841576F9715}"/>
              </a:ext>
            </a:extLst>
          </p:cNvPr>
          <p:cNvSpPr txBox="1"/>
          <p:nvPr/>
        </p:nvSpPr>
        <p:spPr>
          <a:xfrm>
            <a:off x="3705894" y="2448000"/>
            <a:ext cx="812723"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$6,000</a:t>
            </a:r>
            <a:endParaRPr lang="en-AU" b="1" dirty="0"/>
          </a:p>
        </p:txBody>
      </p:sp>
      <p:sp>
        <p:nvSpPr>
          <p:cNvPr id="15" name="TextBox 14">
            <a:extLst>
              <a:ext uri="{FF2B5EF4-FFF2-40B4-BE49-F238E27FC236}">
                <a16:creationId xmlns:a16="http://schemas.microsoft.com/office/drawing/2014/main" id="{04E52739-7439-AB5D-5FDB-CCC1D880EEEF}"/>
              </a:ext>
            </a:extLst>
          </p:cNvPr>
          <p:cNvSpPr txBox="1"/>
          <p:nvPr/>
        </p:nvSpPr>
        <p:spPr>
          <a:xfrm>
            <a:off x="6741990" y="2448000"/>
            <a:ext cx="463268"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2.0</a:t>
            </a:r>
            <a:endParaRPr lang="en-AU" b="1" dirty="0"/>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2313134" cy="969496"/>
          </a:xfrm>
          <a:prstGeom prst="rect">
            <a:avLst/>
          </a:prstGeom>
          <a:noFill/>
        </p:spPr>
        <p:txBody>
          <a:bodyPr wrap="none" lIns="0" tIns="0" rIns="0" bIns="0" rtlCol="0">
            <a:spAutoFit/>
          </a:bodyPr>
          <a:lstStyle/>
          <a:p>
            <a:pPr>
              <a:spcAft>
                <a:spcPts val="3000"/>
              </a:spcAft>
            </a:pPr>
            <a:r>
              <a:rPr lang="en-AU" dirty="0">
                <a:ea typeface="Cambria Math" panose="02040503050406030204" pitchFamily="18" charset="0"/>
              </a:rPr>
              <a:t>= ($3,900 + $6,000) x 2.0</a:t>
            </a:r>
          </a:p>
          <a:p>
            <a:pPr>
              <a:spcAft>
                <a:spcPts val="2400"/>
              </a:spcAft>
            </a:pPr>
            <a:r>
              <a:rPr lang="en-AU" sz="2000" dirty="0">
                <a:ea typeface="Cambria Math" panose="02040503050406030204" pitchFamily="18" charset="0"/>
              </a:rPr>
              <a:t>= </a:t>
            </a:r>
            <a:r>
              <a:rPr lang="en-AU" sz="2000" b="1" dirty="0">
                <a:solidFill>
                  <a:schemeClr val="accent3"/>
                </a:solidFill>
                <a:ea typeface="Cambria Math" panose="02040503050406030204" pitchFamily="18" charset="0"/>
              </a:rPr>
              <a:t>$19,800</a:t>
            </a:r>
            <a:endParaRPr lang="en-AU" sz="2000" b="1" dirty="0">
              <a:solidFill>
                <a:schemeClr val="accent3"/>
              </a:solidFill>
            </a:endParaRPr>
          </a:p>
        </p:txBody>
      </p:sp>
      <p:grpSp>
        <p:nvGrpSpPr>
          <p:cNvPr id="6" name="Group 5">
            <a:extLst>
              <a:ext uri="{FF2B5EF4-FFF2-40B4-BE49-F238E27FC236}">
                <a16:creationId xmlns:a16="http://schemas.microsoft.com/office/drawing/2014/main" id="{7C2E5D24-4FD1-432B-AC34-BAB35CA36389}"/>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F94CB97-0A05-E180-BBA5-8B2817636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0E279DE0-68C5-82B7-B47E-3E6B1ABF657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9FC5253A-59F2-C7F9-960F-509CA005ED4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69DED659-CEDA-A138-3C54-C373E7FF99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249980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A8A0-E892-5590-CD73-0220EEDB6D8F}"/>
              </a:ext>
            </a:extLst>
          </p:cNvPr>
          <p:cNvSpPr txBox="1">
            <a:spLocks noGrp="1"/>
          </p:cNvSpPr>
          <p:nvPr>
            <p:ph type="title" idx="4294967295"/>
          </p:nvPr>
        </p:nvSpPr>
        <p:spPr>
          <a:xfrm>
            <a:off x="539551"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Risk Rated Premium Component: Up-front Example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3D27CE2E-DAB5-C28C-3E3D-AF883457C500}"/>
                  </a:ext>
                </a:extLst>
              </p:cNvPr>
              <p:cNvSpPr txBox="1"/>
              <p:nvPr/>
            </p:nvSpPr>
            <p:spPr>
              <a:xfrm>
                <a:off x="548792" y="1109650"/>
                <a:ext cx="8157167" cy="10152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AU" sz="1750" i="1" smtClean="0">
                              <a:latin typeface="Cambria Math" panose="02040503050406030204" pitchFamily="18" charset="0"/>
                            </a:rPr>
                          </m:ctrlPr>
                        </m:dPr>
                        <m:e>
                          <m:d>
                            <m:dPr>
                              <m:ctrlPr>
                                <a:rPr lang="en-AU" sz="175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350 </m:t>
                                  </m:r>
                                  <m:r>
                                    <m:rPr>
                                      <m:sty m:val="p"/>
                                    </m:rPr>
                                    <a:rPr lang="en-AU" sz="1750" b="0" i="0" smtClean="0">
                                      <a:latin typeface="Cambria Math" panose="02040503050406030204" pitchFamily="18" charset="0"/>
                                    </a:rPr>
                                    <m:t>up</m:t>
                                  </m:r>
                                  <m:r>
                                    <a:rPr lang="en-AU" sz="1750" i="0" smtClean="0">
                                      <a:latin typeface="Cambria Math" panose="02040503050406030204" pitchFamily="18" charset="0"/>
                                    </a:rPr>
                                    <m:t>‑</m:t>
                                  </m:r>
                                  <m:r>
                                    <m:rPr>
                                      <m:sty m:val="p"/>
                                    </m:rPr>
                                    <a:rPr lang="en-AU" sz="1750" b="0" i="0" smtClean="0">
                                      <a:latin typeface="Cambria Math" panose="02040503050406030204" pitchFamily="18" charset="0"/>
                                    </a:rPr>
                                    <m:t>front</m:t>
                                  </m:r>
                                </m:e>
                                <m:e>
                                  <m:r>
                                    <m:rPr>
                                      <m:sty m:val="p"/>
                                    </m:rPr>
                                    <a:rPr lang="en-AU" sz="1750" b="0" i="0" smtClean="0">
                                      <a:latin typeface="Cambria Math" panose="02040503050406030204" pitchFamily="18" charset="0"/>
                                    </a:rPr>
                                    <m:t>students</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for</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𝟐</m:t>
                                  </m:r>
                                </m:e>
                              </m:eqArr>
                            </m:e>
                          </m:d>
                          <m:r>
                            <a:rPr lang="en-AU" sz="1750" b="0" i="0" smtClean="0">
                              <a:latin typeface="Cambria Math" panose="02040503050406030204" pitchFamily="18" charset="0"/>
                            </a:rPr>
                            <m:t>+</m:t>
                          </m:r>
                          <m:d>
                            <m:dPr>
                              <m:ctrlPr>
                                <a:rPr lang="en-AU" sz="1750" b="0" i="1" smtClean="0">
                                  <a:latin typeface="Cambria Math" panose="02040503050406030204" pitchFamily="18" charset="0"/>
                                </a:rPr>
                              </m:ctrlPr>
                            </m:dPr>
                            <m:e>
                              <m:eqArr>
                                <m:eqArrPr>
                                  <m:ctrlPr>
                                    <a:rPr lang="en-AU" sz="1750" b="0" i="1" smtClean="0">
                                      <a:latin typeface="Cambria Math" panose="02040503050406030204" pitchFamily="18" charset="0"/>
                                    </a:rPr>
                                  </m:ctrlPr>
                                </m:eqArrPr>
                                <m:e>
                                  <m:r>
                                    <a:rPr lang="en-AU" sz="1750" b="0" i="0" smtClean="0">
                                      <a:latin typeface="Cambria Math" panose="02040503050406030204" pitchFamily="18" charset="0"/>
                                    </a:rPr>
                                    <m:t>$400,000 </m:t>
                                  </m:r>
                                  <m:r>
                                    <m:rPr>
                                      <m:sty m:val="p"/>
                                    </m:rPr>
                                    <a:rPr lang="en-AU" sz="1750" b="0" i="0" smtClean="0">
                                      <a:latin typeface="Cambria Math" panose="02040503050406030204" pitchFamily="18" charset="0"/>
                                    </a:rPr>
                                    <m:t>payments</m:t>
                                  </m:r>
                                </m:e>
                                <m:e>
                                  <m:r>
                                    <m:rPr>
                                      <m:sty m:val="p"/>
                                    </m:rPr>
                                    <a:rPr lang="en-AU" sz="1750" b="0" i="0" smtClean="0">
                                      <a:latin typeface="Cambria Math" panose="02040503050406030204" pitchFamily="18" charset="0"/>
                                    </a:rPr>
                                    <m:t>received</m:t>
                                  </m:r>
                                  <m:r>
                                    <a:rPr lang="en-AU" sz="1750" b="0" i="0" smtClean="0">
                                      <a:latin typeface="Cambria Math" panose="02040503050406030204" pitchFamily="18" charset="0"/>
                                    </a:rPr>
                                    <m:t> </m:t>
                                  </m:r>
                                  <m:r>
                                    <m:rPr>
                                      <m:sty m:val="p"/>
                                    </m:rPr>
                                    <a:rPr lang="en-AU" sz="1750" b="0" i="0" smtClean="0">
                                      <a:latin typeface="Cambria Math" panose="02040503050406030204" pitchFamily="18" charset="0"/>
                                    </a:rPr>
                                    <m:t>in</m:t>
                                  </m:r>
                                  <m:r>
                                    <a:rPr lang="en-AU" sz="1750" b="0" i="0" smtClean="0">
                                      <a:latin typeface="Cambria Math" panose="02040503050406030204" pitchFamily="18" charset="0"/>
                                    </a:rPr>
                                    <m:t> 2023</m:t>
                                  </m:r>
                                </m:e>
                                <m:e>
                                  <m:r>
                                    <a:rPr lang="en-AU" sz="1750" b="0" i="0" smtClean="0">
                                      <a:latin typeface="Cambria Math" panose="02040503050406030204" pitchFamily="18" charset="0"/>
                                      <a:ea typeface="Cambria Math" panose="02040503050406030204" pitchFamily="18" charset="0"/>
                                    </a:rPr>
                                    <m:t>×</m:t>
                                  </m:r>
                                </m:e>
                                <m:e>
                                  <m:r>
                                    <a:rPr lang="en-AU" sz="1750" b="1" i="0" smtClean="0">
                                      <a:latin typeface="Cambria Math" panose="02040503050406030204" pitchFamily="18" charset="0"/>
                                      <a:ea typeface="Cambria Math" panose="02040503050406030204" pitchFamily="18" charset="0"/>
                                    </a:rPr>
                                    <m:t>𝟎</m:t>
                                  </m:r>
                                  <m:r>
                                    <a:rPr lang="en-AU" sz="1750" b="1" i="0" smtClean="0">
                                      <a:latin typeface="Cambria Math" panose="02040503050406030204" pitchFamily="18" charset="0"/>
                                      <a:ea typeface="Cambria Math" panose="02040503050406030204" pitchFamily="18" charset="0"/>
                                    </a:rPr>
                                    <m:t>.</m:t>
                                  </m:r>
                                  <m:r>
                                    <a:rPr lang="en-AU" sz="1750" b="1" i="0" smtClean="0">
                                      <a:latin typeface="Cambria Math" panose="02040503050406030204" pitchFamily="18" charset="0"/>
                                      <a:ea typeface="Cambria Math" panose="02040503050406030204" pitchFamily="18" charset="0"/>
                                    </a:rPr>
                                    <m:t>𝟎𝟒</m:t>
                                  </m:r>
                                  <m:r>
                                    <a:rPr lang="en-AU" sz="1750" b="1" i="0" smtClean="0">
                                      <a:latin typeface="Cambria Math" panose="02040503050406030204" pitchFamily="18" charset="0"/>
                                      <a:ea typeface="Cambria Math" panose="02040503050406030204" pitchFamily="18" charset="0"/>
                                    </a:rPr>
                                    <m:t>%</m:t>
                                  </m:r>
                                </m:e>
                              </m:eqArr>
                            </m:e>
                          </m:d>
                        </m:e>
                      </m:d>
                      <m:r>
                        <a:rPr lang="en-AU" sz="1750" i="0" smtClean="0">
                          <a:latin typeface="Cambria Math" panose="02040503050406030204" pitchFamily="18" charset="0"/>
                          <a:ea typeface="Cambria Math" panose="02040503050406030204" pitchFamily="18" charset="0"/>
                        </a:rPr>
                        <m:t>×</m:t>
                      </m:r>
                      <m:d>
                        <m:dPr>
                          <m:ctrlPr>
                            <a:rPr lang="en-AU" sz="1750" i="1" smtClean="0">
                              <a:latin typeface="Cambria Math" panose="02040503050406030204" pitchFamily="18" charset="0"/>
                              <a:ea typeface="Cambria Math" panose="02040503050406030204" pitchFamily="18" charset="0"/>
                            </a:rPr>
                          </m:ctrlPr>
                        </m:dPr>
                        <m:e>
                          <m:r>
                            <m:rPr>
                              <m:sty m:val="p"/>
                            </m:rPr>
                            <a:rPr lang="en-AU" sz="1750" b="0" i="0" smtClean="0">
                              <a:latin typeface="Cambria Math" panose="02040503050406030204" pitchFamily="18" charset="0"/>
                              <a:ea typeface="Cambria Math" panose="02040503050406030204" pitchFamily="18" charset="0"/>
                            </a:rPr>
                            <m:t>total</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risk</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factor</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value</m:t>
                          </m:r>
                          <m:r>
                            <a:rPr lang="en-AU" sz="1750" b="0" i="0" smtClean="0">
                              <a:latin typeface="Cambria Math" panose="02040503050406030204" pitchFamily="18" charset="0"/>
                              <a:ea typeface="Cambria Math" panose="02040503050406030204" pitchFamily="18" charset="0"/>
                            </a:rPr>
                            <m:t> </m:t>
                          </m:r>
                          <m:r>
                            <m:rPr>
                              <m:sty m:val="p"/>
                            </m:rPr>
                            <a:rPr lang="en-AU" sz="1750" b="0" i="0" smtClean="0">
                              <a:latin typeface="Cambria Math" panose="02040503050406030204" pitchFamily="18" charset="0"/>
                              <a:ea typeface="Cambria Math" panose="02040503050406030204" pitchFamily="18" charset="0"/>
                            </a:rPr>
                            <m:t>of</m:t>
                          </m:r>
                          <m:r>
                            <a:rPr lang="en-AU" sz="1750" b="0" i="0" smtClean="0">
                              <a:latin typeface="Cambria Math" panose="02040503050406030204" pitchFamily="18" charset="0"/>
                              <a:ea typeface="Cambria Math" panose="02040503050406030204" pitchFamily="18" charset="0"/>
                            </a:rPr>
                            <m:t> 6.4+1</m:t>
                          </m:r>
                        </m:e>
                      </m:d>
                    </m:oMath>
                  </m:oMathPara>
                </a14:m>
                <a:endParaRPr lang="en-AU" sz="1750" dirty="0"/>
              </a:p>
            </p:txBody>
          </p:sp>
        </mc:Choice>
        <mc:Fallback xmlns="">
          <p:sp>
            <p:nvSpPr>
              <p:cNvPr id="9" name="TextBox 8">
                <a:extLst>
                  <a:ext uri="{FF2B5EF4-FFF2-40B4-BE49-F238E27FC236}">
                    <a16:creationId xmlns:a16="http://schemas.microsoft.com/office/drawing/2014/main" id="{3D27CE2E-DAB5-C28C-3E3D-AF883457C500}"/>
                  </a:ext>
                </a:extLst>
              </p:cNvPr>
              <p:cNvSpPr txBox="1">
                <a:spLocks noRot="1" noChangeAspect="1" noMove="1" noResize="1" noEditPoints="1" noAdjustHandles="1" noChangeArrowheads="1" noChangeShapeType="1" noTextEdit="1"/>
              </p:cNvSpPr>
              <p:nvPr/>
            </p:nvSpPr>
            <p:spPr>
              <a:xfrm>
                <a:off x="548792" y="1109650"/>
                <a:ext cx="8157167" cy="1015278"/>
              </a:xfrm>
              <a:prstGeom prst="rect">
                <a:avLst/>
              </a:prstGeom>
              <a:blipFill>
                <a:blip r:embed="rId3"/>
                <a:stretch>
                  <a:fillRect/>
                </a:stretch>
              </a:blipFill>
            </p:spPr>
            <p:txBody>
              <a:bodyPr/>
              <a:lstStyle/>
              <a:p>
                <a:r>
                  <a:rPr lang="en-AU">
                    <a:noFill/>
                  </a:rPr>
                  <a:t> </a:t>
                </a:r>
              </a:p>
            </p:txBody>
          </p:sp>
        </mc:Fallback>
      </mc:AlternateContent>
      <p:sp>
        <p:nvSpPr>
          <p:cNvPr id="11" name="TextBox 10">
            <a:extLst>
              <a:ext uri="{FF2B5EF4-FFF2-40B4-BE49-F238E27FC236}">
                <a16:creationId xmlns:a16="http://schemas.microsoft.com/office/drawing/2014/main" id="{C509CBAA-A51F-3C4C-AFDD-82AD62D460E7}"/>
              </a:ext>
            </a:extLst>
          </p:cNvPr>
          <p:cNvSpPr txBox="1"/>
          <p:nvPr/>
        </p:nvSpPr>
        <p:spPr>
          <a:xfrm>
            <a:off x="1356423" y="2439122"/>
            <a:ext cx="636393"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$700</a:t>
            </a:r>
            <a:endParaRPr lang="en-AU" b="1" dirty="0"/>
          </a:p>
        </p:txBody>
      </p:sp>
      <p:sp>
        <p:nvSpPr>
          <p:cNvPr id="12" name="TextBox 11">
            <a:extLst>
              <a:ext uri="{FF2B5EF4-FFF2-40B4-BE49-F238E27FC236}">
                <a16:creationId xmlns:a16="http://schemas.microsoft.com/office/drawing/2014/main" id="{0A3617C4-9FDB-E935-FE3D-F841576F9715}"/>
              </a:ext>
            </a:extLst>
          </p:cNvPr>
          <p:cNvSpPr txBox="1"/>
          <p:nvPr/>
        </p:nvSpPr>
        <p:spPr>
          <a:xfrm>
            <a:off x="3729060" y="2439122"/>
            <a:ext cx="636393"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$160</a:t>
            </a:r>
            <a:endParaRPr lang="en-AU" b="1" dirty="0"/>
          </a:p>
        </p:txBody>
      </p:sp>
      <p:sp>
        <p:nvSpPr>
          <p:cNvPr id="15" name="TextBox 14">
            <a:extLst>
              <a:ext uri="{FF2B5EF4-FFF2-40B4-BE49-F238E27FC236}">
                <a16:creationId xmlns:a16="http://schemas.microsoft.com/office/drawing/2014/main" id="{04E52739-7439-AB5D-5FDB-CCC1D880EEEF}"/>
              </a:ext>
            </a:extLst>
          </p:cNvPr>
          <p:cNvSpPr txBox="1"/>
          <p:nvPr/>
        </p:nvSpPr>
        <p:spPr>
          <a:xfrm>
            <a:off x="6715148" y="2439122"/>
            <a:ext cx="463268" cy="276999"/>
          </a:xfrm>
          <a:prstGeom prst="rect">
            <a:avLst/>
          </a:prstGeom>
          <a:noFill/>
        </p:spPr>
        <p:txBody>
          <a:bodyPr wrap="none" lIns="0" tIns="0" rIns="0" bIns="0" rtlCol="0">
            <a:spAutoFit/>
          </a:bodyPr>
          <a:lstStyle/>
          <a:p>
            <a:r>
              <a:rPr lang="en-AU" dirty="0">
                <a:ea typeface="Cambria Math" panose="02040503050406030204" pitchFamily="18" charset="0"/>
              </a:rPr>
              <a:t>= </a:t>
            </a:r>
            <a:r>
              <a:rPr lang="en-AU" b="1" dirty="0">
                <a:ea typeface="Cambria Math" panose="02040503050406030204" pitchFamily="18" charset="0"/>
              </a:rPr>
              <a:t>7.4</a:t>
            </a:r>
            <a:endParaRPr lang="en-AU" b="1" dirty="0"/>
          </a:p>
        </p:txBody>
      </p:sp>
      <p:sp>
        <p:nvSpPr>
          <p:cNvPr id="5" name="TextBox 4">
            <a:extLst>
              <a:ext uri="{FF2B5EF4-FFF2-40B4-BE49-F238E27FC236}">
                <a16:creationId xmlns:a16="http://schemas.microsoft.com/office/drawing/2014/main" id="{E36FD5EC-D27A-2AFD-6FC3-8641F4479C9A}"/>
              </a:ext>
            </a:extLst>
          </p:cNvPr>
          <p:cNvSpPr txBox="1"/>
          <p:nvPr/>
        </p:nvSpPr>
        <p:spPr>
          <a:xfrm>
            <a:off x="540000" y="3201092"/>
            <a:ext cx="1963679" cy="969496"/>
          </a:xfrm>
          <a:prstGeom prst="rect">
            <a:avLst/>
          </a:prstGeom>
          <a:noFill/>
        </p:spPr>
        <p:txBody>
          <a:bodyPr wrap="none" lIns="0" tIns="0" rIns="0" bIns="0" rtlCol="0">
            <a:spAutoFit/>
          </a:bodyPr>
          <a:lstStyle/>
          <a:p>
            <a:pPr>
              <a:spcAft>
                <a:spcPts val="3000"/>
              </a:spcAft>
            </a:pPr>
            <a:r>
              <a:rPr lang="en-AU" dirty="0">
                <a:ea typeface="Cambria Math" panose="02040503050406030204" pitchFamily="18" charset="0"/>
              </a:rPr>
              <a:t>= ($700 + $160) x 7.4</a:t>
            </a:r>
          </a:p>
          <a:p>
            <a:pPr>
              <a:spcAft>
                <a:spcPts val="2400"/>
              </a:spcAft>
            </a:pPr>
            <a:r>
              <a:rPr lang="en-AU" sz="2000" dirty="0">
                <a:ea typeface="Cambria Math" panose="02040503050406030204" pitchFamily="18" charset="0"/>
              </a:rPr>
              <a:t>= </a:t>
            </a:r>
            <a:r>
              <a:rPr lang="en-AU" sz="2000" b="1" dirty="0">
                <a:solidFill>
                  <a:schemeClr val="accent3"/>
                </a:solidFill>
                <a:ea typeface="Cambria Math" panose="02040503050406030204" pitchFamily="18" charset="0"/>
              </a:rPr>
              <a:t>$6,364</a:t>
            </a:r>
            <a:endParaRPr lang="en-AU" sz="2000" b="1" dirty="0">
              <a:solidFill>
                <a:schemeClr val="accent3"/>
              </a:solidFill>
            </a:endParaRPr>
          </a:p>
        </p:txBody>
      </p:sp>
      <p:grpSp>
        <p:nvGrpSpPr>
          <p:cNvPr id="6" name="Group 5">
            <a:extLst>
              <a:ext uri="{FF2B5EF4-FFF2-40B4-BE49-F238E27FC236}">
                <a16:creationId xmlns:a16="http://schemas.microsoft.com/office/drawing/2014/main" id="{7C2E5D24-4FD1-432B-AC34-BAB35CA36389}"/>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7" name="Rectangle 8">
              <a:extLst>
                <a:ext uri="{FF2B5EF4-FFF2-40B4-BE49-F238E27FC236}">
                  <a16:creationId xmlns:a16="http://schemas.microsoft.com/office/drawing/2014/main" id="{AF94CB97-0A05-E180-BBA5-8B28176365A1}"/>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8" name="Group 7">
              <a:extLst>
                <a:ext uri="{FF2B5EF4-FFF2-40B4-BE49-F238E27FC236}">
                  <a16:creationId xmlns:a16="http://schemas.microsoft.com/office/drawing/2014/main" id="{0E279DE0-68C5-82B7-B47E-3E6B1ABF6570}"/>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9FC5253A-59F2-C7F9-960F-509CA005ED4A}"/>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69DED659-CEDA-A138-3C54-C373E7FF996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30946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78BECDB-CBD6-61BC-281C-E9EB2005F2D7}"/>
              </a:ext>
              <a:ext uri="{C183D7F6-B498-43B3-948B-1728B52AA6E4}">
                <adec:decorative xmlns:adec="http://schemas.microsoft.com/office/drawing/2017/decorative" val="1"/>
              </a:ext>
            </a:extLst>
          </p:cNvPr>
          <p:cNvSpPr/>
          <p:nvPr/>
        </p:nvSpPr>
        <p:spPr>
          <a:xfrm flipH="1">
            <a:off x="-1" y="0"/>
            <a:ext cx="4025153" cy="4672253"/>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7">
            <a:extLst>
              <a:ext uri="{FF2B5EF4-FFF2-40B4-BE49-F238E27FC236}">
                <a16:creationId xmlns:a16="http://schemas.microsoft.com/office/drawing/2014/main" id="{56331701-EB9F-7850-109A-441921C39A5C}"/>
              </a:ext>
            </a:extLst>
          </p:cNvPr>
          <p:cNvSpPr txBox="1">
            <a:spLocks noGrp="1"/>
          </p:cNvSpPr>
          <p:nvPr>
            <p:ph type="title" idx="4294967295"/>
          </p:nvPr>
        </p:nvSpPr>
        <p:spPr>
          <a:xfrm>
            <a:off x="399600" y="2142083"/>
            <a:ext cx="3335638"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Special tuition protection component</a:t>
            </a:r>
            <a:endParaRPr kumimoji="0" lang="en-US" sz="2800" b="0" i="0" u="none" strike="noStrike" kern="1200" cap="none" spc="0" normalizeH="0" baseline="0" noProof="0" dirty="0">
              <a:ln>
                <a:noFill/>
              </a:ln>
              <a:solidFill>
                <a:schemeClr val="bg1"/>
              </a:solidFill>
              <a:effectLst/>
              <a:uLnTx/>
              <a:uFillTx/>
              <a:latin typeface="+mn-lt"/>
              <a:ea typeface="+mn-ea"/>
              <a:cs typeface="Calibri"/>
            </a:endParaRPr>
          </a:p>
        </p:txBody>
      </p:sp>
      <p:sp>
        <p:nvSpPr>
          <p:cNvPr id="4" name="TextBox 3">
            <a:extLst>
              <a:ext uri="{FF2B5EF4-FFF2-40B4-BE49-F238E27FC236}">
                <a16:creationId xmlns:a16="http://schemas.microsoft.com/office/drawing/2014/main" id="{2449F62A-ED96-7345-6D9B-D471BA161950}"/>
              </a:ext>
            </a:extLst>
          </p:cNvPr>
          <p:cNvSpPr txBox="1"/>
          <p:nvPr/>
        </p:nvSpPr>
        <p:spPr>
          <a:xfrm>
            <a:off x="4424753" y="1685547"/>
            <a:ext cx="4223139" cy="1774845"/>
          </a:xfrm>
          <a:prstGeom prst="rect">
            <a:avLst/>
          </a:prstGeom>
          <a:noFill/>
        </p:spPr>
        <p:txBody>
          <a:bodyPr wrap="square" lIns="0" tIns="0" rIns="0" bIns="0" rtlCol="0" anchor="t">
            <a:spAutoFit/>
          </a:bodyPr>
          <a:lstStyle/>
          <a:p>
            <a:pPr marR="0" lvl="0" algn="l" defTabSz="685800" rtl="0" eaLnBrk="1" fontAlgn="auto" latinLnBrk="0" hangingPunct="1">
              <a:lnSpc>
                <a:spcPct val="100000"/>
              </a:lnSpc>
              <a:spcAft>
                <a:spcPts val="2600"/>
              </a:spcAft>
              <a:buClrTx/>
              <a:buSzTx/>
              <a:tabLst/>
              <a:defRPr/>
            </a:pPr>
            <a:r>
              <a:rPr lang="en-AU" sz="1800" b="0" dirty="0"/>
              <a:t>Helps to build the balance of the Funds when below their target range</a:t>
            </a:r>
          </a:p>
          <a:p>
            <a:pPr marR="0" lvl="0" algn="l" defTabSz="685800" rtl="0" eaLnBrk="1" fontAlgn="auto" latinLnBrk="0" hangingPunct="1">
              <a:lnSpc>
                <a:spcPct val="100000"/>
              </a:lnSpc>
              <a:spcAft>
                <a:spcPts val="2600"/>
              </a:spcAft>
              <a:buClrTx/>
              <a:buSzTx/>
              <a:tabLst/>
              <a:defRPr/>
            </a:pPr>
            <a:r>
              <a:rPr lang="en-AU" sz="1800" b="0" dirty="0"/>
              <a:t>Facilitates repayment of seed funding</a:t>
            </a:r>
          </a:p>
          <a:p>
            <a:pPr marR="0" lvl="0" algn="l" defTabSz="685800" rtl="0" eaLnBrk="1" fontAlgn="auto" latinLnBrk="0" hangingPunct="1">
              <a:lnSpc>
                <a:spcPct val="100000"/>
              </a:lnSpc>
              <a:spcAft>
                <a:spcPts val="2600"/>
              </a:spcAft>
              <a:buClrTx/>
              <a:buSzTx/>
              <a:tabLst/>
              <a:defRPr/>
            </a:pPr>
            <a:r>
              <a:rPr lang="en-AU" b="1" dirty="0"/>
              <a:t>Proposed percentage for 2024 levies</a:t>
            </a:r>
            <a:r>
              <a:rPr lang="en-AU" dirty="0"/>
              <a:t>: 0.10%</a:t>
            </a:r>
            <a:endParaRPr lang="en-AU" sz="1800" b="0" dirty="0"/>
          </a:p>
        </p:txBody>
      </p:sp>
      <p:grpSp>
        <p:nvGrpSpPr>
          <p:cNvPr id="12" name="Group 11">
            <a:extLst>
              <a:ext uri="{FF2B5EF4-FFF2-40B4-BE49-F238E27FC236}">
                <a16:creationId xmlns:a16="http://schemas.microsoft.com/office/drawing/2014/main" id="{7E431354-4727-6ABC-A906-8A2CEFFEE38C}"/>
              </a:ext>
              <a:ext uri="{C183D7F6-B498-43B3-948B-1728B52AA6E4}">
                <adec:decorative xmlns:adec="http://schemas.microsoft.com/office/drawing/2017/decorative" val="1"/>
              </a:ext>
            </a:extLst>
          </p:cNvPr>
          <p:cNvGrpSpPr/>
          <p:nvPr/>
        </p:nvGrpSpPr>
        <p:grpSpPr>
          <a:xfrm>
            <a:off x="377960" y="4755327"/>
            <a:ext cx="1639726" cy="307777"/>
            <a:chOff x="377960" y="4755327"/>
            <a:chExt cx="1639726" cy="307777"/>
          </a:xfrm>
        </p:grpSpPr>
        <p:sp>
          <p:nvSpPr>
            <p:cNvPr id="13" name="Rectangle 8">
              <a:extLst>
                <a:ext uri="{FF2B5EF4-FFF2-40B4-BE49-F238E27FC236}">
                  <a16:creationId xmlns:a16="http://schemas.microsoft.com/office/drawing/2014/main" id="{0C17AB03-3AFE-65CE-14F8-049F2D57F6BD}"/>
                </a:ext>
                <a:ext uri="{C183D7F6-B498-43B3-948B-1728B52AA6E4}">
                  <adec:decorative xmlns:adec="http://schemas.microsoft.com/office/drawing/2017/decorative" val="1"/>
                </a:ext>
              </a:extLst>
            </p:cNvPr>
            <p:cNvSpPr>
              <a:spLocks noChangeArrowheads="1"/>
            </p:cNvSpPr>
            <p:nvPr/>
          </p:nvSpPr>
          <p:spPr bwMode="auto">
            <a:xfrm>
              <a:off x="667088"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4" name="Group 13">
              <a:extLst>
                <a:ext uri="{FF2B5EF4-FFF2-40B4-BE49-F238E27FC236}">
                  <a16:creationId xmlns:a16="http://schemas.microsoft.com/office/drawing/2014/main" id="{774ED3DF-5476-81FE-B03C-4F9224893C78}"/>
                </a:ext>
                <a:ext uri="{C183D7F6-B498-43B3-948B-1728B52AA6E4}">
                  <adec:decorative xmlns:adec="http://schemas.microsoft.com/office/drawing/2017/decorative" val="1"/>
                </a:ext>
              </a:extLst>
            </p:cNvPr>
            <p:cNvGrpSpPr/>
            <p:nvPr/>
          </p:nvGrpSpPr>
          <p:grpSpPr>
            <a:xfrm>
              <a:off x="377960" y="4775104"/>
              <a:ext cx="288000" cy="288000"/>
              <a:chOff x="377960" y="4775104"/>
              <a:chExt cx="288000" cy="288000"/>
            </a:xfrm>
          </p:grpSpPr>
          <p:sp>
            <p:nvSpPr>
              <p:cNvPr id="15" name="Oval 14">
                <a:extLst>
                  <a:ext uri="{FF2B5EF4-FFF2-40B4-BE49-F238E27FC236}">
                    <a16:creationId xmlns:a16="http://schemas.microsoft.com/office/drawing/2014/main" id="{2224B6E8-B9C2-C675-F4B5-035026AE3AC3}"/>
                  </a:ext>
                  <a:ext uri="{C183D7F6-B498-43B3-948B-1728B52AA6E4}">
                    <adec:decorative xmlns:adec="http://schemas.microsoft.com/office/drawing/2017/decorative" val="1"/>
                  </a:ext>
                </a:extLst>
              </p:cNvPr>
              <p:cNvSpPr>
                <a:spLocks noChangeAspect="1"/>
              </p:cNvSpPr>
              <p:nvPr/>
            </p:nvSpPr>
            <p:spPr>
              <a:xfrm>
                <a:off x="377960"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Graphic 10">
                <a:extLst>
                  <a:ext uri="{FF2B5EF4-FFF2-40B4-BE49-F238E27FC236}">
                    <a16:creationId xmlns:a16="http://schemas.microsoft.com/office/drawing/2014/main" id="{C08DAD6B-40C7-CDF3-9D4D-7D87E4682D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4960" y="4802104"/>
                <a:ext cx="234000" cy="234000"/>
              </a:xfrm>
              <a:prstGeom prst="rect">
                <a:avLst/>
              </a:prstGeom>
            </p:spPr>
          </p:pic>
        </p:grpSp>
      </p:grpSp>
    </p:spTree>
    <p:extLst>
      <p:ext uri="{BB962C8B-B14F-4D97-AF65-F5344CB8AC3E}">
        <p14:creationId xmlns:p14="http://schemas.microsoft.com/office/powerpoint/2010/main" val="48624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3"/>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2024 Domestic Levies Timeline and Takeaways</a:t>
            </a:r>
          </a:p>
        </p:txBody>
      </p:sp>
      <p:grpSp>
        <p:nvGrpSpPr>
          <p:cNvPr id="8" name="Group 7">
            <a:extLst>
              <a:ext uri="{FF2B5EF4-FFF2-40B4-BE49-F238E27FC236}">
                <a16:creationId xmlns:a16="http://schemas.microsoft.com/office/drawing/2014/main" id="{D221EA65-6DD5-F3FD-60CC-13289B0EB53D}"/>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073CA819-7CBC-CBC9-B4A2-66511A17125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3098BC26-B09B-9066-342F-2B6684B50F9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80DD6591-E782-F985-AD8D-17214BD6D0E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5BC05F2F-4A3D-7721-4A9F-AE8C5FFA688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46102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414FB0-F682-62B4-0B0A-1EC5D3BBB3DE}"/>
              </a:ext>
            </a:extLst>
          </p:cNvPr>
          <p:cNvSpPr txBox="1">
            <a:spLocks noGrp="1"/>
          </p:cNvSpPr>
          <p:nvPr>
            <p:ph type="title" idx="4294967295"/>
          </p:nvPr>
        </p:nvSpPr>
        <p:spPr>
          <a:xfrm>
            <a:off x="360000" y="252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5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2024 Domestic Tuition Protection Levies Timeline</a:t>
            </a:r>
          </a:p>
        </p:txBody>
      </p:sp>
      <p:grpSp>
        <p:nvGrpSpPr>
          <p:cNvPr id="36" name="Group 35" descr="Timeline for the 2024 domestic tuition protection levies.">
            <a:extLst>
              <a:ext uri="{FF2B5EF4-FFF2-40B4-BE49-F238E27FC236}">
                <a16:creationId xmlns:a16="http://schemas.microsoft.com/office/drawing/2014/main" id="{EFF418E5-3F56-36C1-35F5-B3977C838B08}"/>
              </a:ext>
            </a:extLst>
          </p:cNvPr>
          <p:cNvGrpSpPr/>
          <p:nvPr/>
        </p:nvGrpSpPr>
        <p:grpSpPr>
          <a:xfrm>
            <a:off x="288000" y="734400"/>
            <a:ext cx="8568000" cy="3895966"/>
            <a:chOff x="-1" y="-1"/>
            <a:chExt cx="9313883" cy="4551582"/>
          </a:xfrm>
        </p:grpSpPr>
        <p:sp>
          <p:nvSpPr>
            <p:cNvPr id="37" name="Rectangle: Rounded Corners 36">
              <a:extLst>
                <a:ext uri="{FF2B5EF4-FFF2-40B4-BE49-F238E27FC236}">
                  <a16:creationId xmlns:a16="http://schemas.microsoft.com/office/drawing/2014/main" id="{2CFBC558-60EF-A9C7-6BBA-7ADCAEE4041B}"/>
                </a:ext>
              </a:extLst>
            </p:cNvPr>
            <p:cNvSpPr/>
            <p:nvPr/>
          </p:nvSpPr>
          <p:spPr>
            <a:xfrm>
              <a:off x="-1" y="0"/>
              <a:ext cx="1511999" cy="300116"/>
            </a:xfrm>
            <a:prstGeom prst="roundRect">
              <a:avLst/>
            </a:prstGeom>
            <a:solidFill>
              <a:srgbClr val="367079"/>
            </a:solidFill>
            <a:ln>
              <a:solidFill>
                <a:srgbClr val="36707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dirty="0">
                  <a:solidFill>
                    <a:srgbClr val="FFFFFF"/>
                  </a:solidFill>
                  <a:ea typeface="Calibri" panose="020F0502020204030204" pitchFamily="34" charset="0"/>
                  <a:cs typeface="Arial" panose="020B0604020202020204" pitchFamily="34" charset="0"/>
                </a:rPr>
                <a:t>Feb-March 2024</a:t>
              </a:r>
            </a:p>
          </p:txBody>
        </p:sp>
        <p:sp>
          <p:nvSpPr>
            <p:cNvPr id="38" name="Rectangle: Rounded Corners 37">
              <a:extLst>
                <a:ext uri="{FF2B5EF4-FFF2-40B4-BE49-F238E27FC236}">
                  <a16:creationId xmlns:a16="http://schemas.microsoft.com/office/drawing/2014/main" id="{63DFCEF6-41FB-5CB4-C454-502EA409D119}"/>
                </a:ext>
              </a:extLst>
            </p:cNvPr>
            <p:cNvSpPr/>
            <p:nvPr/>
          </p:nvSpPr>
          <p:spPr>
            <a:xfrm>
              <a:off x="1557632"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dirty="0">
                  <a:solidFill>
                    <a:srgbClr val="FFFFFF"/>
                  </a:solidFill>
                  <a:ea typeface="Calibri" panose="020F0502020204030204" pitchFamily="34" charset="0"/>
                  <a:cs typeface="Arial" panose="020B0604020202020204" pitchFamily="34" charset="0"/>
                </a:rPr>
                <a:t>March-June 2024</a:t>
              </a:r>
            </a:p>
          </p:txBody>
        </p:sp>
        <p:sp>
          <p:nvSpPr>
            <p:cNvPr id="39" name="Rectangle: Rounded Corners 38">
              <a:extLst>
                <a:ext uri="{FF2B5EF4-FFF2-40B4-BE49-F238E27FC236}">
                  <a16:creationId xmlns:a16="http://schemas.microsoft.com/office/drawing/2014/main" id="{9408FA79-42FB-0D31-1079-788A2D2ECCF4}"/>
                </a:ext>
              </a:extLst>
            </p:cNvPr>
            <p:cNvSpPr/>
            <p:nvPr/>
          </p:nvSpPr>
          <p:spPr>
            <a:xfrm>
              <a:off x="3118684"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dirty="0">
                  <a:solidFill>
                    <a:srgbClr val="FFFFFF"/>
                  </a:solidFill>
                  <a:ea typeface="Calibri" panose="020F0502020204030204" pitchFamily="34" charset="0"/>
                  <a:cs typeface="Arial" panose="020B0604020202020204" pitchFamily="34" charset="0"/>
                </a:rPr>
                <a:t>June-July 2024</a:t>
              </a:r>
            </a:p>
          </p:txBody>
        </p:sp>
        <p:sp>
          <p:nvSpPr>
            <p:cNvPr id="40" name="Rectangle: Rounded Corners 39">
              <a:extLst>
                <a:ext uri="{FF2B5EF4-FFF2-40B4-BE49-F238E27FC236}">
                  <a16:creationId xmlns:a16="http://schemas.microsoft.com/office/drawing/2014/main" id="{55304843-0B3C-DEBD-0A85-A70993CC5A99}"/>
                </a:ext>
              </a:extLst>
            </p:cNvPr>
            <p:cNvSpPr/>
            <p:nvPr/>
          </p:nvSpPr>
          <p:spPr>
            <a:xfrm>
              <a:off x="4676319"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dirty="0">
                  <a:solidFill>
                    <a:srgbClr val="FFFFFF"/>
                  </a:solidFill>
                  <a:ea typeface="Calibri" panose="020F0502020204030204" pitchFamily="34" charset="0"/>
                  <a:cs typeface="Arial" panose="020B0604020202020204" pitchFamily="34" charset="0"/>
                </a:rPr>
                <a:t>July-August 2024</a:t>
              </a:r>
            </a:p>
          </p:txBody>
        </p:sp>
        <p:sp>
          <p:nvSpPr>
            <p:cNvPr id="41" name="Rectangle: Rounded Corners 40">
              <a:extLst>
                <a:ext uri="{FF2B5EF4-FFF2-40B4-BE49-F238E27FC236}">
                  <a16:creationId xmlns:a16="http://schemas.microsoft.com/office/drawing/2014/main" id="{A71050A0-58A2-3DA6-8BA5-A0748BF14878}"/>
                </a:ext>
              </a:extLst>
            </p:cNvPr>
            <p:cNvSpPr/>
            <p:nvPr/>
          </p:nvSpPr>
          <p:spPr>
            <a:xfrm>
              <a:off x="6244245"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dirty="0">
                  <a:solidFill>
                    <a:srgbClr val="FFFFFF"/>
                  </a:solidFill>
                  <a:ea typeface="Calibri" panose="020F0502020204030204" pitchFamily="34" charset="0"/>
                  <a:cs typeface="Arial" panose="020B0604020202020204" pitchFamily="34" charset="0"/>
                </a:rPr>
                <a:t>Sept-Nov 2024</a:t>
              </a:r>
            </a:p>
          </p:txBody>
        </p:sp>
        <p:sp>
          <p:nvSpPr>
            <p:cNvPr id="42" name="Rectangle: Rounded Corners 41">
              <a:extLst>
                <a:ext uri="{FF2B5EF4-FFF2-40B4-BE49-F238E27FC236}">
                  <a16:creationId xmlns:a16="http://schemas.microsoft.com/office/drawing/2014/main" id="{93DADF43-70D6-EDF3-7799-789173C07D8E}"/>
                </a:ext>
              </a:extLst>
            </p:cNvPr>
            <p:cNvSpPr/>
            <p:nvPr/>
          </p:nvSpPr>
          <p:spPr>
            <a:xfrm>
              <a:off x="7801883" y="-1"/>
              <a:ext cx="1511999" cy="300116"/>
            </a:xfrm>
            <a:prstGeom prst="roundRect">
              <a:avLst/>
            </a:prstGeom>
            <a:solidFill>
              <a:srgbClr val="367079"/>
            </a:solidFill>
            <a:ln>
              <a:solidFill>
                <a:srgbClr val="367079"/>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en-AU" sz="1300" b="1" dirty="0">
                  <a:solidFill>
                    <a:srgbClr val="FFFFFF"/>
                  </a:solidFill>
                  <a:ea typeface="Calibri" panose="020F0502020204030204" pitchFamily="34" charset="0"/>
                  <a:cs typeface="Arial" panose="020B0604020202020204" pitchFamily="34" charset="0"/>
                </a:rPr>
                <a:t>Dec 24 - Jan 25</a:t>
              </a:r>
            </a:p>
          </p:txBody>
        </p:sp>
        <p:sp>
          <p:nvSpPr>
            <p:cNvPr id="43" name="Rectangle: Rounded Corners 42">
              <a:extLst>
                <a:ext uri="{FF2B5EF4-FFF2-40B4-BE49-F238E27FC236}">
                  <a16:creationId xmlns:a16="http://schemas.microsoft.com/office/drawing/2014/main" id="{52B66418-B1C0-6956-A593-6F404236012C}"/>
                </a:ext>
              </a:extLst>
            </p:cNvPr>
            <p:cNvSpPr/>
            <p:nvPr/>
          </p:nvSpPr>
          <p:spPr>
            <a:xfrm>
              <a:off x="-1" y="346324"/>
              <a:ext cx="1511999" cy="4205257"/>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dirty="0">
                  <a:ea typeface="Calibri" panose="020F0502020204030204" pitchFamily="34" charset="0"/>
                  <a:cs typeface="Arial" panose="020B0604020202020204" pitchFamily="34" charset="0"/>
                </a:rPr>
                <a:t>Mid-Late February</a:t>
              </a:r>
              <a:endParaRPr lang="en-AU" sz="1050" dirty="0">
                <a:ea typeface="Calibri" panose="020F0502020204030204" pitchFamily="34" charset="0"/>
                <a:cs typeface="Arial" panose="020B0604020202020204" pitchFamily="34" charset="0"/>
              </a:endParaRPr>
            </a:p>
            <a:p>
              <a:pPr marL="81000" indent="-81000">
                <a:buClr>
                  <a:schemeClr val="tx1"/>
                </a:buClr>
                <a:buFont typeface="Symbol" panose="05050102010706020507" pitchFamily="18" charset="2"/>
                <a:buChar char=""/>
              </a:pPr>
              <a:r>
                <a:rPr lang="en-AU" sz="1000" dirty="0">
                  <a:solidFill>
                    <a:schemeClr val="accent3"/>
                  </a:solidFill>
                  <a:ea typeface="Calibri" panose="020F0502020204030204" pitchFamily="34" charset="0"/>
                  <a:cs typeface="Arial" panose="020B0604020202020204" pitchFamily="34" charset="0"/>
                </a:rPr>
                <a:t>Up-front</a:t>
              </a:r>
              <a:r>
                <a:rPr lang="en-AU" sz="1000" dirty="0">
                  <a:ea typeface="Calibri" panose="020F0502020204030204" pitchFamily="34" charset="0"/>
                  <a:cs typeface="Arial" panose="020B0604020202020204" pitchFamily="34" charset="0"/>
                </a:rPr>
                <a:t> levy invoices issued</a:t>
              </a:r>
            </a:p>
            <a:p>
              <a:pPr>
                <a:spcBef>
                  <a:spcPts val="600"/>
                </a:spcBef>
              </a:pPr>
              <a:r>
                <a:rPr lang="en-AU" sz="1050" b="1" dirty="0">
                  <a:ea typeface="Calibri" panose="020F0502020204030204" pitchFamily="34" charset="0"/>
                  <a:cs typeface="Arial" panose="020B0604020202020204" pitchFamily="34" charset="0"/>
                </a:rPr>
                <a:t>24 March</a:t>
              </a:r>
              <a:endParaRPr lang="en-AU" sz="1050" dirty="0">
                <a:ea typeface="Calibri" panose="020F0502020204030204" pitchFamily="34" charset="0"/>
                <a:cs typeface="Arial" panose="020B0604020202020204" pitchFamily="34" charset="0"/>
              </a:endParaRPr>
            </a:p>
            <a:p>
              <a:pPr marL="81000" indent="-81000">
                <a:buClr>
                  <a:schemeClr val="tx1"/>
                </a:buClr>
                <a:buFont typeface="Symbol" panose="05050102010706020507" pitchFamily="18" charset="2"/>
                <a:buChar char=""/>
              </a:pPr>
              <a:r>
                <a:rPr lang="en-AU" sz="1000" dirty="0">
                  <a:solidFill>
                    <a:schemeClr val="accent3"/>
                  </a:solidFill>
                  <a:ea typeface="Calibri" panose="020F0502020204030204" pitchFamily="34" charset="0"/>
                  <a:cs typeface="Arial" panose="020B0604020202020204" pitchFamily="34" charset="0"/>
                </a:rPr>
                <a:t>Up-front</a:t>
              </a:r>
              <a:r>
                <a:rPr lang="en-AU" sz="1000" dirty="0">
                  <a:ea typeface="Calibri" panose="020F0502020204030204" pitchFamily="34" charset="0"/>
                  <a:cs typeface="Arial" panose="020B0604020202020204" pitchFamily="34" charset="0"/>
                </a:rPr>
                <a:t> levy payments due</a:t>
              </a:r>
            </a:p>
            <a:p>
              <a:pPr>
                <a:spcBef>
                  <a:spcPts val="600"/>
                </a:spcBef>
              </a:pPr>
              <a:r>
                <a:rPr lang="en-AU" sz="1000" b="1" dirty="0">
                  <a:ea typeface="Calibri" panose="020F0502020204030204" pitchFamily="34" charset="0"/>
                  <a:cs typeface="Arial" panose="020B0604020202020204" pitchFamily="34" charset="0"/>
                </a:rPr>
                <a:t>8 March</a:t>
              </a:r>
              <a:endParaRPr lang="en-AU" sz="100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Draft advice on 2024 levy settings confirmed at TPS Advisory Board meeting</a:t>
              </a:r>
            </a:p>
            <a:p>
              <a:pPr>
                <a:spcBef>
                  <a:spcPts val="600"/>
                </a:spcBef>
              </a:pPr>
              <a:r>
                <a:rPr lang="en-AU" sz="1050" b="1" dirty="0">
                  <a:ea typeface="Calibri" panose="020F0502020204030204" pitchFamily="34" charset="0"/>
                  <a:cs typeface="Arial" panose="020B0604020202020204" pitchFamily="34" charset="0"/>
                </a:rPr>
                <a:t>Mid-March</a:t>
              </a: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Draft advice letters published on TPS website</a:t>
              </a: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Online consultation session for all providers</a:t>
              </a:r>
            </a:p>
          </p:txBody>
        </p:sp>
        <p:sp>
          <p:nvSpPr>
            <p:cNvPr id="44" name="Rectangle: Rounded Corners 43">
              <a:extLst>
                <a:ext uri="{FF2B5EF4-FFF2-40B4-BE49-F238E27FC236}">
                  <a16:creationId xmlns:a16="http://schemas.microsoft.com/office/drawing/2014/main" id="{8A6F75A0-8CFE-7009-59C1-49BC311E8566}"/>
                </a:ext>
              </a:extLst>
            </p:cNvPr>
            <p:cNvSpPr/>
            <p:nvPr/>
          </p:nvSpPr>
          <p:spPr>
            <a:xfrm>
              <a:off x="1557632"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dirty="0">
                  <a:ea typeface="Calibri" panose="020F0502020204030204" pitchFamily="34" charset="0"/>
                  <a:cs typeface="Arial" panose="020B0604020202020204" pitchFamily="34" charset="0"/>
                </a:rPr>
                <a:t>March-May</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Consultation sessions in Perth, Adelaide, Sydney, Brisbane and Melbourne</a:t>
              </a: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Meetings with stakeholders</a:t>
              </a:r>
            </a:p>
            <a:p>
              <a:pPr>
                <a:spcBef>
                  <a:spcPts val="600"/>
                </a:spcBef>
              </a:pPr>
              <a:r>
                <a:rPr lang="en-AU" sz="1050" b="1" dirty="0">
                  <a:ea typeface="Calibri" panose="020F0502020204030204" pitchFamily="34" charset="0"/>
                  <a:cs typeface="Arial" panose="020B0604020202020204" pitchFamily="34" charset="0"/>
                </a:rPr>
                <a:t>Late May</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Online feedback session for all providers</a:t>
              </a:r>
            </a:p>
            <a:p>
              <a:pPr>
                <a:spcBef>
                  <a:spcPts val="600"/>
                </a:spcBef>
              </a:pPr>
              <a:r>
                <a:rPr lang="en-AU" sz="1050" b="1" dirty="0">
                  <a:ea typeface="Calibri" panose="020F0502020204030204" pitchFamily="34" charset="0"/>
                  <a:cs typeface="Arial" panose="020B0604020202020204" pitchFamily="34" charset="0"/>
                </a:rPr>
                <a:t>12 June</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TPS Advisory Board considers sector feedback</a:t>
              </a: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Final advice on 2024 levy settings confirmed at TPS Advisory Board meeting</a:t>
              </a:r>
            </a:p>
          </p:txBody>
        </p:sp>
        <p:sp>
          <p:nvSpPr>
            <p:cNvPr id="45" name="Rectangle: Rounded Corners 44">
              <a:extLst>
                <a:ext uri="{FF2B5EF4-FFF2-40B4-BE49-F238E27FC236}">
                  <a16:creationId xmlns:a16="http://schemas.microsoft.com/office/drawing/2014/main" id="{79AB6292-6FA4-56C1-7DD1-7634303EC643}"/>
                </a:ext>
              </a:extLst>
            </p:cNvPr>
            <p:cNvSpPr/>
            <p:nvPr/>
          </p:nvSpPr>
          <p:spPr>
            <a:xfrm>
              <a:off x="3118684"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dirty="0">
                  <a:ea typeface="Calibri" panose="020F0502020204030204" pitchFamily="34" charset="0"/>
                  <a:cs typeface="Arial" panose="020B0604020202020204" pitchFamily="34" charset="0"/>
                </a:rPr>
                <a:t>Mid-Late June</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Final advice letters published on TPS website</a:t>
              </a: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Legislative Instruments prepared</a:t>
              </a:r>
            </a:p>
            <a:p>
              <a:pPr>
                <a:spcBef>
                  <a:spcPts val="600"/>
                </a:spcBef>
              </a:pPr>
              <a:r>
                <a:rPr lang="en-AU" sz="1050" b="1" dirty="0">
                  <a:ea typeface="Calibri" panose="020F0502020204030204" pitchFamily="34" charset="0"/>
                  <a:cs typeface="Arial" panose="020B0604020202020204" pitchFamily="34" charset="0"/>
                </a:rPr>
                <a:t>Early July</a:t>
              </a: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Legislative instruments prepared</a:t>
              </a:r>
            </a:p>
          </p:txBody>
        </p:sp>
        <p:sp>
          <p:nvSpPr>
            <p:cNvPr id="46" name="Rectangle: Rounded Corners 45">
              <a:extLst>
                <a:ext uri="{FF2B5EF4-FFF2-40B4-BE49-F238E27FC236}">
                  <a16:creationId xmlns:a16="http://schemas.microsoft.com/office/drawing/2014/main" id="{A8E73AD7-874B-3842-8459-80C6A3F98775}"/>
                </a:ext>
              </a:extLst>
            </p:cNvPr>
            <p:cNvSpPr/>
            <p:nvPr/>
          </p:nvSpPr>
          <p:spPr>
            <a:xfrm>
              <a:off x="4676319"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dirty="0">
                  <a:ea typeface="Calibri" panose="020F0502020204030204" pitchFamily="34" charset="0"/>
                  <a:cs typeface="Arial" panose="020B0604020202020204" pitchFamily="34" charset="0"/>
                </a:rPr>
                <a:t>Late July-Early Aug</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solidFill>
                    <a:schemeClr val="tx1"/>
                  </a:solidFill>
                  <a:ea typeface="Calibri" panose="020F0502020204030204" pitchFamily="34" charset="0"/>
                  <a:cs typeface="Arial" panose="020B0604020202020204" pitchFamily="34" charset="0"/>
                </a:rPr>
                <a:t>Legislative instruments made by 1 August and published online</a:t>
              </a:r>
            </a:p>
            <a:p>
              <a:pPr marL="81000" indent="-81000">
                <a:buFont typeface="Symbol" panose="05050102010706020507" pitchFamily="18" charset="2"/>
                <a:buChar char=""/>
              </a:pPr>
              <a:r>
                <a:rPr lang="en-AU" sz="1000" dirty="0">
                  <a:solidFill>
                    <a:schemeClr val="tx1"/>
                  </a:solidFill>
                  <a:ea typeface="Calibri" panose="020F0502020204030204" pitchFamily="34" charset="0"/>
                  <a:cs typeface="Arial" panose="020B0604020202020204" pitchFamily="34" charset="0"/>
                </a:rPr>
                <a:t>TEQSA annual information collection – </a:t>
              </a:r>
              <a:r>
                <a:rPr lang="en-AU" sz="1000" dirty="0">
                  <a:solidFill>
                    <a:schemeClr val="accent2">
                      <a:lumMod val="75000"/>
                    </a:schemeClr>
                  </a:solidFill>
                  <a:ea typeface="Calibri" panose="020F0502020204030204" pitchFamily="34" charset="0"/>
                  <a:cs typeface="Arial" panose="020B0604020202020204" pitchFamily="34" charset="0"/>
                </a:rPr>
                <a:t>HELP providers’ students numbers data verified (TCSI)</a:t>
              </a:r>
            </a:p>
            <a:p>
              <a:pPr>
                <a:spcBef>
                  <a:spcPts val="600"/>
                </a:spcBef>
              </a:pPr>
              <a:r>
                <a:rPr lang="en-AU" sz="1050" b="1" dirty="0">
                  <a:ea typeface="Calibri" panose="020F0502020204030204" pitchFamily="34" charset="0"/>
                  <a:cs typeface="Arial" panose="020B0604020202020204" pitchFamily="34" charset="0"/>
                </a:rPr>
                <a:t>Mid-Late August</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Providers emailed with levy settings</a:t>
              </a:r>
            </a:p>
            <a:p>
              <a:pPr marL="81000" indent="-81000">
                <a:buClr>
                  <a:schemeClr val="tx1"/>
                </a:buClr>
                <a:buFont typeface="Symbol" panose="05050102010706020507" pitchFamily="18" charset="2"/>
                <a:buChar char=""/>
              </a:pPr>
              <a:r>
                <a:rPr lang="en-AU" sz="1000" dirty="0">
                  <a:solidFill>
                    <a:schemeClr val="accent3"/>
                  </a:solidFill>
                  <a:ea typeface="Calibri" panose="020F0502020204030204" pitchFamily="34" charset="0"/>
                  <a:cs typeface="Arial" panose="020B0604020202020204" pitchFamily="34" charset="0"/>
                </a:rPr>
                <a:t>Request for Information (RFI) sent to up-front providers</a:t>
              </a: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Early advice notices sent</a:t>
              </a:r>
            </a:p>
          </p:txBody>
        </p:sp>
        <p:sp>
          <p:nvSpPr>
            <p:cNvPr id="47" name="Rectangle: Rounded Corners 46">
              <a:extLst>
                <a:ext uri="{FF2B5EF4-FFF2-40B4-BE49-F238E27FC236}">
                  <a16:creationId xmlns:a16="http://schemas.microsoft.com/office/drawing/2014/main" id="{C9F57B74-9F68-E90B-973F-F2DE1DD032FD}"/>
                </a:ext>
              </a:extLst>
            </p:cNvPr>
            <p:cNvSpPr/>
            <p:nvPr/>
          </p:nvSpPr>
          <p:spPr>
            <a:xfrm>
              <a:off x="6244246"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dirty="0">
                  <a:ea typeface="Calibri" panose="020F0502020204030204" pitchFamily="34" charset="0"/>
                  <a:cs typeface="Arial" panose="020B0604020202020204" pitchFamily="34" charset="0"/>
                </a:rPr>
                <a:t>September</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solidFill>
                    <a:schemeClr val="tx1"/>
                  </a:solidFill>
                  <a:ea typeface="Calibri" panose="020F0502020204030204" pitchFamily="34" charset="0"/>
                  <a:cs typeface="Arial" panose="020B0604020202020204" pitchFamily="34" charset="0"/>
                </a:rPr>
                <a:t>Return of RFI forms and results compiled</a:t>
              </a:r>
            </a:p>
            <a:p>
              <a:pPr marL="81000" indent="-81000">
                <a:buFont typeface="Symbol" panose="05050102010706020507" pitchFamily="18" charset="2"/>
                <a:buChar char=""/>
              </a:pPr>
              <a:r>
                <a:rPr lang="en-AU" sz="1000" dirty="0">
                  <a:solidFill>
                    <a:schemeClr val="tx1"/>
                  </a:solidFill>
                  <a:ea typeface="Calibri" panose="020F0502020204030204" pitchFamily="34" charset="0"/>
                  <a:cs typeface="Arial" panose="020B0604020202020204" pitchFamily="34" charset="0"/>
                </a:rPr>
                <a:t>Levy estimate notice with link to estimator tool sent to </a:t>
              </a:r>
              <a:r>
                <a:rPr lang="en-AU" sz="1000" dirty="0">
                  <a:solidFill>
                    <a:srgbClr val="08864A"/>
                  </a:solidFill>
                  <a:ea typeface="Calibri" panose="020F0502020204030204" pitchFamily="34" charset="0"/>
                  <a:cs typeface="Arial" panose="020B0604020202020204" pitchFamily="34" charset="0"/>
                </a:rPr>
                <a:t>VSL</a:t>
              </a:r>
              <a:r>
                <a:rPr lang="en-AU" sz="1000" dirty="0">
                  <a:solidFill>
                    <a:schemeClr val="tx1"/>
                  </a:solidFill>
                  <a:ea typeface="Calibri" panose="020F0502020204030204" pitchFamily="34" charset="0"/>
                  <a:cs typeface="Arial" panose="020B0604020202020204" pitchFamily="34" charset="0"/>
                </a:rPr>
                <a:t> and </a:t>
              </a:r>
              <a:r>
                <a:rPr lang="en-AU" sz="1000" dirty="0">
                  <a:solidFill>
                    <a:schemeClr val="accent2">
                      <a:lumMod val="75000"/>
                    </a:schemeClr>
                  </a:solidFill>
                  <a:ea typeface="Calibri" panose="020F0502020204030204" pitchFamily="34" charset="0"/>
                  <a:cs typeface="Arial" panose="020B0604020202020204" pitchFamily="34" charset="0"/>
                </a:rPr>
                <a:t>HELP</a:t>
              </a:r>
              <a:r>
                <a:rPr lang="en-AU" sz="1000" dirty="0">
                  <a:solidFill>
                    <a:schemeClr val="tx1"/>
                  </a:solidFill>
                  <a:ea typeface="Calibri" panose="020F0502020204030204" pitchFamily="34" charset="0"/>
                  <a:cs typeface="Arial" panose="020B0604020202020204" pitchFamily="34" charset="0"/>
                </a:rPr>
                <a:t> providers</a:t>
              </a:r>
            </a:p>
            <a:p>
              <a:pPr>
                <a:spcBef>
                  <a:spcPts val="600"/>
                </a:spcBef>
              </a:pPr>
              <a:r>
                <a:rPr lang="en-AU" sz="1050" b="1" dirty="0">
                  <a:ea typeface="Calibri" panose="020F0502020204030204" pitchFamily="34" charset="0"/>
                  <a:cs typeface="Arial" panose="020B0604020202020204" pitchFamily="34" charset="0"/>
                </a:rPr>
                <a:t>October</a:t>
              </a:r>
              <a:endParaRPr lang="en-AU" sz="1050" dirty="0">
                <a:ea typeface="Calibri" panose="020F0502020204030204" pitchFamily="34" charset="0"/>
                <a:cs typeface="Arial" panose="020B0604020202020204" pitchFamily="34" charset="0"/>
              </a:endParaRPr>
            </a:p>
            <a:p>
              <a:pPr marL="81000" indent="-81000">
                <a:buClr>
                  <a:schemeClr val="tx1"/>
                </a:buClr>
                <a:buFont typeface="Symbol" panose="05050102010706020507" pitchFamily="18" charset="2"/>
                <a:buChar char=""/>
              </a:pPr>
              <a:r>
                <a:rPr lang="en-AU" sz="1000" dirty="0">
                  <a:solidFill>
                    <a:srgbClr val="08864A"/>
                  </a:solidFill>
                  <a:ea typeface="Calibri" panose="020F0502020204030204" pitchFamily="34" charset="0"/>
                  <a:cs typeface="Arial" panose="020B0604020202020204" pitchFamily="34" charset="0"/>
                </a:rPr>
                <a:t>VSL</a:t>
              </a:r>
              <a:r>
                <a:rPr lang="en-AU" sz="1000" dirty="0">
                  <a:ea typeface="Calibri" panose="020F0502020204030204" pitchFamily="34" charset="0"/>
                  <a:cs typeface="Arial" panose="020B0604020202020204" pitchFamily="34" charset="0"/>
                </a:rPr>
                <a:t> and </a:t>
              </a:r>
              <a:r>
                <a:rPr lang="en-AU" sz="1000" dirty="0">
                  <a:solidFill>
                    <a:schemeClr val="accent2">
                      <a:lumMod val="75000"/>
                    </a:schemeClr>
                  </a:solidFill>
                  <a:ea typeface="Calibri" panose="020F0502020204030204" pitchFamily="34" charset="0"/>
                  <a:cs typeface="Arial" panose="020B0604020202020204" pitchFamily="34" charset="0"/>
                </a:rPr>
                <a:t>HELP</a:t>
              </a:r>
              <a:r>
                <a:rPr lang="en-AU" sz="1000" dirty="0">
                  <a:ea typeface="Calibri" panose="020F0502020204030204" pitchFamily="34" charset="0"/>
                  <a:cs typeface="Arial" panose="020B0604020202020204" pitchFamily="34" charset="0"/>
                </a:rPr>
                <a:t> levy invoices issued</a:t>
              </a:r>
            </a:p>
            <a:p>
              <a:pPr>
                <a:spcBef>
                  <a:spcPts val="600"/>
                </a:spcBef>
              </a:pPr>
              <a:r>
                <a:rPr lang="en-AU" sz="1050" b="1" dirty="0">
                  <a:ea typeface="Calibri" panose="020F0502020204030204" pitchFamily="34" charset="0"/>
                  <a:cs typeface="Arial" panose="020B0604020202020204" pitchFamily="34" charset="0"/>
                </a:rPr>
                <a:t>November</a:t>
              </a:r>
              <a:endParaRPr lang="en-AU" sz="1050" dirty="0">
                <a:ea typeface="Calibri" panose="020F0502020204030204" pitchFamily="34" charset="0"/>
                <a:cs typeface="Arial" panose="020B0604020202020204" pitchFamily="34" charset="0"/>
              </a:endParaRPr>
            </a:p>
            <a:p>
              <a:pPr marL="81000" indent="-81000">
                <a:buClr>
                  <a:schemeClr val="tx1"/>
                </a:buClr>
                <a:buFont typeface="Symbol" panose="05050102010706020507" pitchFamily="18" charset="2"/>
                <a:buChar char=""/>
              </a:pPr>
              <a:r>
                <a:rPr lang="en-AU" sz="1000" dirty="0">
                  <a:solidFill>
                    <a:srgbClr val="08864A"/>
                  </a:solidFill>
                  <a:ea typeface="Calibri" panose="020F0502020204030204" pitchFamily="34" charset="0"/>
                  <a:cs typeface="Arial" panose="020B0604020202020204" pitchFamily="34" charset="0"/>
                </a:rPr>
                <a:t>VSL</a:t>
              </a:r>
              <a:r>
                <a:rPr lang="en-AU" sz="1000" dirty="0">
                  <a:solidFill>
                    <a:schemeClr val="tx1"/>
                  </a:solidFill>
                  <a:ea typeface="Calibri" panose="020F0502020204030204" pitchFamily="34" charset="0"/>
                  <a:cs typeface="Arial" panose="020B0604020202020204" pitchFamily="34" charset="0"/>
                </a:rPr>
                <a:t> and </a:t>
              </a:r>
              <a:r>
                <a:rPr lang="en-AU" sz="1000" dirty="0">
                  <a:solidFill>
                    <a:schemeClr val="accent2">
                      <a:lumMod val="75000"/>
                    </a:schemeClr>
                  </a:solidFill>
                  <a:ea typeface="Calibri" panose="020F0502020204030204" pitchFamily="34" charset="0"/>
                  <a:cs typeface="Arial" panose="020B0604020202020204" pitchFamily="34" charset="0"/>
                </a:rPr>
                <a:t>HELP</a:t>
              </a:r>
              <a:r>
                <a:rPr lang="en-AU" sz="1000" dirty="0">
                  <a:solidFill>
                    <a:schemeClr val="tx1"/>
                  </a:solidFill>
                  <a:ea typeface="Calibri" panose="020F0502020204030204" pitchFamily="34" charset="0"/>
                  <a:cs typeface="Arial" panose="020B0604020202020204" pitchFamily="34" charset="0"/>
                </a:rPr>
                <a:t> levy payments due</a:t>
              </a:r>
            </a:p>
            <a:p>
              <a:pPr marL="81000" indent="-81000">
                <a:buFont typeface="Symbol" panose="05050102010706020507" pitchFamily="18" charset="2"/>
                <a:buChar char=""/>
              </a:pPr>
              <a:r>
                <a:rPr lang="en-AU" sz="1000" dirty="0">
                  <a:solidFill>
                    <a:schemeClr val="tx1"/>
                  </a:solidFill>
                  <a:ea typeface="Calibri" panose="020F0502020204030204" pitchFamily="34" charset="0"/>
                  <a:cs typeface="Arial" panose="020B0604020202020204" pitchFamily="34" charset="0"/>
                </a:rPr>
                <a:t>TEQSA annual information collection – </a:t>
              </a:r>
              <a:r>
                <a:rPr lang="en-AU" sz="1000" dirty="0">
                  <a:solidFill>
                    <a:schemeClr val="accent3"/>
                  </a:solidFill>
                  <a:ea typeface="Calibri" panose="020F0502020204030204" pitchFamily="34" charset="0"/>
                  <a:cs typeface="Arial" panose="020B0604020202020204" pitchFamily="34" charset="0"/>
                </a:rPr>
                <a:t>student numbers data submission by up-front providers due</a:t>
              </a:r>
            </a:p>
            <a:p>
              <a:pPr>
                <a:spcAft>
                  <a:spcPts val="600"/>
                </a:spcAft>
              </a:pPr>
              <a:endParaRPr lang="en-AU" sz="900" dirty="0">
                <a:ea typeface="Calibri" panose="020F0502020204030204" pitchFamily="34" charset="0"/>
                <a:cs typeface="Arial" panose="020B0604020202020204" pitchFamily="34" charset="0"/>
              </a:endParaRPr>
            </a:p>
            <a:p>
              <a:pPr>
                <a:spcAft>
                  <a:spcPts val="600"/>
                </a:spcAft>
              </a:pPr>
              <a:endParaRPr lang="en-AU" sz="1000" dirty="0">
                <a:ea typeface="Calibri" panose="020F0502020204030204" pitchFamily="34" charset="0"/>
                <a:cs typeface="Arial" panose="020B0604020202020204" pitchFamily="34" charset="0"/>
              </a:endParaRPr>
            </a:p>
          </p:txBody>
        </p:sp>
        <p:sp>
          <p:nvSpPr>
            <p:cNvPr id="48" name="Rectangle: Rounded Corners 47">
              <a:extLst>
                <a:ext uri="{FF2B5EF4-FFF2-40B4-BE49-F238E27FC236}">
                  <a16:creationId xmlns:a16="http://schemas.microsoft.com/office/drawing/2014/main" id="{8CB5BEA1-D51A-18B5-695D-2AB8F6D8C62F}"/>
                </a:ext>
              </a:extLst>
            </p:cNvPr>
            <p:cNvSpPr/>
            <p:nvPr/>
          </p:nvSpPr>
          <p:spPr>
            <a:xfrm>
              <a:off x="7801882" y="346323"/>
              <a:ext cx="1512000" cy="4205258"/>
            </a:xfrm>
            <a:prstGeom prst="roundRect">
              <a:avLst/>
            </a:prstGeom>
            <a:ln>
              <a:solidFill>
                <a:srgbClr val="4897A2"/>
              </a:solidFill>
            </a:ln>
          </p:spPr>
          <p:style>
            <a:lnRef idx="2">
              <a:schemeClr val="accent1"/>
            </a:lnRef>
            <a:fillRef idx="1">
              <a:schemeClr val="l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r>
                <a:rPr lang="en-AU" sz="1050" b="1" dirty="0">
                  <a:ea typeface="Calibri" panose="020F0502020204030204" pitchFamily="34" charset="0"/>
                  <a:cs typeface="Arial" panose="020B0604020202020204" pitchFamily="34" charset="0"/>
                </a:rPr>
                <a:t>Late Dec-Early Jan</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solidFill>
                    <a:schemeClr val="tx1"/>
                  </a:solidFill>
                  <a:ea typeface="Calibri" panose="020F0502020204030204" pitchFamily="34" charset="0"/>
                  <a:cs typeface="Arial" panose="020B0604020202020204" pitchFamily="34" charset="0"/>
                </a:rPr>
                <a:t>TEQSA annual information collection – </a:t>
              </a:r>
              <a:r>
                <a:rPr lang="en-AU" sz="1000" dirty="0">
                  <a:solidFill>
                    <a:schemeClr val="accent3"/>
                  </a:solidFill>
                  <a:ea typeface="Calibri" panose="020F0502020204030204" pitchFamily="34" charset="0"/>
                  <a:cs typeface="Arial" panose="020B0604020202020204" pitchFamily="34" charset="0"/>
                </a:rPr>
                <a:t>up-front providers’ student numbers data verified (TCSI)</a:t>
              </a:r>
            </a:p>
            <a:p>
              <a:pPr>
                <a:spcBef>
                  <a:spcPts val="600"/>
                </a:spcBef>
              </a:pPr>
              <a:r>
                <a:rPr lang="en-AU" sz="1050" b="1" dirty="0">
                  <a:ea typeface="Calibri" panose="020F0502020204030204" pitchFamily="34" charset="0"/>
                  <a:cs typeface="Arial" panose="020B0604020202020204" pitchFamily="34" charset="0"/>
                </a:rPr>
                <a:t>Mid-Late Jan</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ea typeface="Calibri" panose="020F0502020204030204" pitchFamily="34" charset="0"/>
                  <a:cs typeface="Arial" panose="020B0604020202020204" pitchFamily="34" charset="0"/>
                </a:rPr>
                <a:t>Levy estimate notice with link to estimator tool sent to </a:t>
              </a:r>
              <a:r>
                <a:rPr lang="en-AU" sz="1000" dirty="0">
                  <a:solidFill>
                    <a:schemeClr val="accent3"/>
                  </a:solidFill>
                  <a:ea typeface="Calibri" panose="020F0502020204030204" pitchFamily="34" charset="0"/>
                  <a:cs typeface="Arial" panose="020B0604020202020204" pitchFamily="34" charset="0"/>
                </a:rPr>
                <a:t>up-front</a:t>
              </a:r>
              <a:r>
                <a:rPr lang="en-AU" sz="1000" dirty="0">
                  <a:ea typeface="Calibri" panose="020F0502020204030204" pitchFamily="34" charset="0"/>
                  <a:cs typeface="Arial" panose="020B0604020202020204" pitchFamily="34" charset="0"/>
                </a:rPr>
                <a:t> providers</a:t>
              </a:r>
            </a:p>
            <a:p>
              <a:pPr>
                <a:spcBef>
                  <a:spcPts val="600"/>
                </a:spcBef>
              </a:pPr>
              <a:r>
                <a:rPr lang="en-AU" sz="1050" b="1" dirty="0">
                  <a:ea typeface="Calibri" panose="020F0502020204030204" pitchFamily="34" charset="0"/>
                  <a:cs typeface="Arial" panose="020B0604020202020204" pitchFamily="34" charset="0"/>
                </a:rPr>
                <a:t>Late Jan-Early Feb</a:t>
              </a:r>
              <a:endParaRPr lang="en-AU" sz="1050" dirty="0">
                <a:ea typeface="Calibri" panose="020F0502020204030204" pitchFamily="34" charset="0"/>
                <a:cs typeface="Arial" panose="020B0604020202020204" pitchFamily="34" charset="0"/>
              </a:endParaRPr>
            </a:p>
            <a:p>
              <a:pPr marL="81000" indent="-81000">
                <a:buFont typeface="Symbol" panose="05050102010706020507" pitchFamily="18" charset="2"/>
                <a:buChar char=""/>
              </a:pPr>
              <a:r>
                <a:rPr lang="en-AU" sz="1000" dirty="0">
                  <a:solidFill>
                    <a:schemeClr val="tx1"/>
                  </a:solidFill>
                  <a:ea typeface="Calibri" panose="020F0502020204030204" pitchFamily="34" charset="0"/>
                  <a:cs typeface="Arial" panose="020B0604020202020204" pitchFamily="34" charset="0"/>
                </a:rPr>
                <a:t>TEQSA annual information collection – </a:t>
              </a:r>
              <a:r>
                <a:rPr lang="en-AU" sz="1000" dirty="0">
                  <a:solidFill>
                    <a:schemeClr val="accent2">
                      <a:lumMod val="75000"/>
                    </a:schemeClr>
                  </a:solidFill>
                  <a:ea typeface="Calibri" panose="020F0502020204030204" pitchFamily="34" charset="0"/>
                  <a:cs typeface="Arial" panose="020B0604020202020204" pitchFamily="34" charset="0"/>
                </a:rPr>
                <a:t>student numbers data submission by HELP providers due</a:t>
              </a:r>
              <a:endParaRPr lang="en-AU" sz="1000" dirty="0">
                <a:solidFill>
                  <a:schemeClr val="accent2">
                    <a:lumMod val="75000"/>
                  </a:schemeClr>
                </a:solidFill>
                <a:highlight>
                  <a:srgbClr val="FFFF00"/>
                </a:highlight>
                <a:ea typeface="Calibri" panose="020F0502020204030204" pitchFamily="34" charset="0"/>
                <a:cs typeface="Arial" panose="020B0604020202020204" pitchFamily="34" charset="0"/>
              </a:endParaRPr>
            </a:p>
          </p:txBody>
        </p:sp>
      </p:grpSp>
      <p:grpSp>
        <p:nvGrpSpPr>
          <p:cNvPr id="2" name="Group 1">
            <a:extLst>
              <a:ext uri="{FF2B5EF4-FFF2-40B4-BE49-F238E27FC236}">
                <a16:creationId xmlns:a16="http://schemas.microsoft.com/office/drawing/2014/main" id="{0F6982AF-DE01-FE36-CF6F-CCFF753E80EF}"/>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3" name="Rectangle 8">
              <a:extLst>
                <a:ext uri="{FF2B5EF4-FFF2-40B4-BE49-F238E27FC236}">
                  <a16:creationId xmlns:a16="http://schemas.microsoft.com/office/drawing/2014/main" id="{5C93E8AC-5B9D-E0A7-32C4-9251B3C5B9F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4" name="Group 3">
              <a:extLst>
                <a:ext uri="{FF2B5EF4-FFF2-40B4-BE49-F238E27FC236}">
                  <a16:creationId xmlns:a16="http://schemas.microsoft.com/office/drawing/2014/main" id="{F9F9268E-2259-7172-82A3-22BC8154C3C5}"/>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DBD8A790-2208-94A4-3949-D7318FD4971C}"/>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Graphic 11">
                <a:extLst>
                  <a:ext uri="{FF2B5EF4-FFF2-40B4-BE49-F238E27FC236}">
                    <a16:creationId xmlns:a16="http://schemas.microsoft.com/office/drawing/2014/main" id="{D1C8CE46-D4C9-BC1B-57D5-C96E3BDF33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442832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Takeaways</a:t>
            </a:r>
          </a:p>
        </p:txBody>
      </p:sp>
      <p:sp>
        <p:nvSpPr>
          <p:cNvPr id="9" name="Rectangle 8">
            <a:extLst>
              <a:ext uri="{FF2B5EF4-FFF2-40B4-BE49-F238E27FC236}">
                <a16:creationId xmlns:a16="http://schemas.microsoft.com/office/drawing/2014/main" id="{2CF5E4CA-1D26-E671-8211-23218CA00928}"/>
              </a:ext>
            </a:extLst>
          </p:cNvPr>
          <p:cNvSpPr/>
          <p:nvPr/>
        </p:nvSpPr>
        <p:spPr>
          <a:xfrm>
            <a:off x="539551" y="1116000"/>
            <a:ext cx="8064000" cy="2782813"/>
          </a:xfrm>
          <a:prstGeom prst="rect">
            <a:avLst/>
          </a:prstGeom>
        </p:spPr>
        <p:txBody>
          <a:bodyPr wrap="square" lIns="68580" tIns="34290" rIns="68580" bIns="34290" anchor="t">
            <a:spAutoFit/>
          </a:bodyPr>
          <a:lstStyle/>
          <a:p>
            <a:pPr>
              <a:spcAft>
                <a:spcPts val="1500"/>
              </a:spcAft>
            </a:pPr>
            <a:r>
              <a:rPr lang="en-AU" b="1" dirty="0">
                <a:cs typeface="Calibri"/>
              </a:rPr>
              <a:t>Two proposed changes</a:t>
            </a:r>
            <a:r>
              <a:rPr lang="en-AU" dirty="0">
                <a:cs typeface="Calibri"/>
              </a:rPr>
              <a:t> for the 2024 levy settings:</a:t>
            </a:r>
          </a:p>
          <a:p>
            <a:pPr marL="684000" lvl="1" indent="-288000">
              <a:spcAft>
                <a:spcPts val="1500"/>
              </a:spcAft>
              <a:buFont typeface="+mj-lt"/>
              <a:buAutoNum type="arabicPeriod"/>
            </a:pPr>
            <a:r>
              <a:rPr lang="en-AU" dirty="0">
                <a:cs typeface="Calibri"/>
              </a:rPr>
              <a:t>VSL Levy risk rated premium component specified percentage reduced from 0.17% to 0.13%</a:t>
            </a:r>
          </a:p>
          <a:p>
            <a:pPr marL="684000" lvl="1" indent="-288000">
              <a:spcAft>
                <a:spcPts val="2600"/>
              </a:spcAft>
              <a:buFont typeface="+mj-lt"/>
              <a:buAutoNum type="arabicPeriod"/>
            </a:pPr>
            <a:r>
              <a:rPr lang="en-AU" dirty="0">
                <a:cs typeface="Calibri"/>
              </a:rPr>
              <a:t>Net profit ratio removed from the Financial Strength risk factor calculation</a:t>
            </a:r>
          </a:p>
          <a:p>
            <a:pPr>
              <a:spcAft>
                <a:spcPts val="2600"/>
              </a:spcAft>
            </a:pPr>
            <a:r>
              <a:rPr lang="en-AU" dirty="0">
                <a:cs typeface="Calibri"/>
              </a:rPr>
              <a:t>VSL and HELP levies collected October/November</a:t>
            </a:r>
          </a:p>
          <a:p>
            <a:pPr>
              <a:spcAft>
                <a:spcPts val="2600"/>
              </a:spcAft>
            </a:pPr>
            <a:r>
              <a:rPr lang="en-AU" dirty="0">
                <a:cs typeface="Calibri"/>
              </a:rPr>
              <a:t>Up-front levy collected February/March the following year</a:t>
            </a:r>
          </a:p>
        </p:txBody>
      </p:sp>
      <p:grpSp>
        <p:nvGrpSpPr>
          <p:cNvPr id="4" name="Group 3">
            <a:extLst>
              <a:ext uri="{FF2B5EF4-FFF2-40B4-BE49-F238E27FC236}">
                <a16:creationId xmlns:a16="http://schemas.microsoft.com/office/drawing/2014/main" id="{0A6A2CB2-656E-68E1-E1CB-63E2F85F35C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4C1CCF3D-DEF9-5F5A-B538-17AB8A1E6CC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6E569E39-6243-2CD4-1BCF-AD9864DEE68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1BC86DE-7405-CC2A-C6B5-688B3D5CECA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C7ED23A-CB9A-827B-DD5B-9424D676E1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3" name="Group 2">
            <a:extLst>
              <a:ext uri="{FF2B5EF4-FFF2-40B4-BE49-F238E27FC236}">
                <a16:creationId xmlns:a16="http://schemas.microsoft.com/office/drawing/2014/main" id="{15D076DE-DA01-C3DE-C8E2-922E92824714}"/>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2" name="Oval 1">
              <a:extLst>
                <a:ext uri="{FF2B5EF4-FFF2-40B4-BE49-F238E27FC236}">
                  <a16:creationId xmlns:a16="http://schemas.microsoft.com/office/drawing/2014/main" id="{EF40EC50-1734-285D-3878-2BA84F57CA89}"/>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D44E9830-6217-FB02-B034-57364EC8D766}"/>
                </a:ext>
              </a:extLst>
            </p:cNvPr>
            <p:cNvSpPr>
              <a:spLocks noChangeAspect="1"/>
            </p:cNvSpPr>
            <p:nvPr/>
          </p:nvSpPr>
          <p:spPr>
            <a:xfrm>
              <a:off x="7415909" y="3449926"/>
              <a:ext cx="1260085" cy="1260000"/>
            </a:xfrm>
            <a:prstGeom prst="ellipse">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24" descr="Presentation with checklist outline">
              <a:extLst>
                <a:ext uri="{FF2B5EF4-FFF2-40B4-BE49-F238E27FC236}">
                  <a16:creationId xmlns:a16="http://schemas.microsoft.com/office/drawing/2014/main" id="{2EADA765-8F69-5A27-B828-0F8BF45A186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5951" y="3565093"/>
              <a:ext cx="1080000" cy="1080000"/>
            </a:xfrm>
            <a:prstGeom prst="rect">
              <a:avLst/>
            </a:prstGeom>
          </p:spPr>
        </p:pic>
      </p:grpSp>
    </p:spTree>
    <p:extLst>
      <p:ext uri="{BB962C8B-B14F-4D97-AF65-F5344CB8AC3E}">
        <p14:creationId xmlns:p14="http://schemas.microsoft.com/office/powerpoint/2010/main" val="1945314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Key messages</a:t>
            </a:r>
          </a:p>
        </p:txBody>
      </p:sp>
      <p:sp>
        <p:nvSpPr>
          <p:cNvPr id="9" name="Rectangle 8">
            <a:extLst>
              <a:ext uri="{FF2B5EF4-FFF2-40B4-BE49-F238E27FC236}">
                <a16:creationId xmlns:a16="http://schemas.microsoft.com/office/drawing/2014/main" id="{2CF5E4CA-1D26-E671-8211-23218CA00928}"/>
              </a:ext>
            </a:extLst>
          </p:cNvPr>
          <p:cNvSpPr/>
          <p:nvPr/>
        </p:nvSpPr>
        <p:spPr>
          <a:xfrm>
            <a:off x="539551" y="1116000"/>
            <a:ext cx="8064000" cy="3416320"/>
          </a:xfrm>
          <a:prstGeom prst="rect">
            <a:avLst/>
          </a:prstGeom>
        </p:spPr>
        <p:txBody>
          <a:bodyPr wrap="square" lIns="68580" tIns="34290" rIns="68580" bIns="34290" anchor="t">
            <a:spAutoFit/>
          </a:bodyPr>
          <a:lstStyle/>
          <a:p>
            <a:pPr>
              <a:spcAft>
                <a:spcPts val="1200"/>
              </a:spcAft>
            </a:pPr>
            <a:r>
              <a:rPr lang="en-AU" sz="1750" dirty="0">
                <a:cs typeface="Calibri"/>
              </a:rPr>
              <a:t>Ensure </a:t>
            </a:r>
            <a:r>
              <a:rPr lang="en-AU" sz="1750" b="1" dirty="0">
                <a:cs typeface="Calibri"/>
              </a:rPr>
              <a:t>contact information in HITS</a:t>
            </a:r>
            <a:r>
              <a:rPr lang="en-AU" sz="1750" dirty="0">
                <a:cs typeface="Calibri"/>
              </a:rPr>
              <a:t> and </a:t>
            </a:r>
            <a:r>
              <a:rPr lang="en-AU" sz="1750" b="1" dirty="0">
                <a:cs typeface="Calibri"/>
              </a:rPr>
              <a:t>enrolment data in TCSI</a:t>
            </a:r>
            <a:r>
              <a:rPr lang="en-AU" sz="1750" dirty="0">
                <a:cs typeface="Calibri"/>
              </a:rPr>
              <a:t> are </a:t>
            </a:r>
            <a:r>
              <a:rPr lang="en-AU" sz="1750" b="1" dirty="0">
                <a:cs typeface="Calibri"/>
              </a:rPr>
              <a:t>up to date</a:t>
            </a:r>
            <a:endParaRPr lang="en-AU" sz="1750" b="1" dirty="0">
              <a:ea typeface="Calibri"/>
              <a:cs typeface="Calibri"/>
            </a:endParaRPr>
          </a:p>
          <a:p>
            <a:pPr>
              <a:spcAft>
                <a:spcPts val="1200"/>
              </a:spcAft>
            </a:pPr>
            <a:r>
              <a:rPr lang="en-AU" sz="1750" b="1" dirty="0">
                <a:cs typeface="Calibri"/>
              </a:rPr>
              <a:t>Check account details before making a payment</a:t>
            </a:r>
            <a:endParaRPr lang="en-AU" sz="1750" dirty="0">
              <a:ea typeface="Calibri"/>
              <a:cs typeface="Calibri"/>
            </a:endParaRPr>
          </a:p>
          <a:p>
            <a:pPr marL="0" lvl="1">
              <a:spcAft>
                <a:spcPts val="1200"/>
              </a:spcAft>
            </a:pPr>
            <a:r>
              <a:rPr lang="en-AU" sz="1750" b="1" dirty="0">
                <a:cs typeface="Calibri"/>
              </a:rPr>
              <a:t>Pay the full and correct amount on time </a:t>
            </a:r>
            <a:r>
              <a:rPr lang="en-AU" sz="1750" dirty="0">
                <a:cs typeface="Calibri"/>
              </a:rPr>
              <a:t>to avoid receiving a late payment penalty for the following three years</a:t>
            </a:r>
          </a:p>
          <a:p>
            <a:pPr marL="0" lvl="1">
              <a:spcAft>
                <a:spcPts val="800"/>
              </a:spcAft>
            </a:pPr>
            <a:r>
              <a:rPr lang="en-AU" sz="1750" dirty="0">
                <a:ea typeface="Calibri"/>
                <a:cs typeface="Calibri"/>
              </a:rPr>
              <a:t>Ensure all financial statements:</a:t>
            </a:r>
          </a:p>
          <a:p>
            <a:pPr marL="285750" lvl="1" indent="-285750">
              <a:spcAft>
                <a:spcPts val="800"/>
              </a:spcAft>
              <a:buFont typeface="Arial" panose="020B0604020202020204" pitchFamily="34" charset="0"/>
              <a:buChar char="•"/>
            </a:pPr>
            <a:r>
              <a:rPr lang="en-AU" sz="1750" dirty="0">
                <a:ea typeface="Calibri"/>
                <a:cs typeface="Calibri"/>
              </a:rPr>
              <a:t>are signed by an auditor</a:t>
            </a:r>
          </a:p>
          <a:p>
            <a:pPr marL="285750" lvl="1" indent="-285750">
              <a:spcAft>
                <a:spcPts val="800"/>
              </a:spcAft>
              <a:buFont typeface="Arial" panose="020B0604020202020204" pitchFamily="34" charset="0"/>
              <a:buChar char="•"/>
            </a:pPr>
            <a:r>
              <a:rPr lang="en-AU" sz="1750" dirty="0">
                <a:ea typeface="Calibri"/>
                <a:cs typeface="Times New Roman"/>
              </a:rPr>
              <a:t>contain</a:t>
            </a:r>
            <a:r>
              <a:rPr lang="en-AU" sz="1750" dirty="0">
                <a:effectLst/>
                <a:ea typeface="Calibri"/>
                <a:cs typeface="Times New Roman"/>
              </a:rPr>
              <a:t> financial information from previous year (2023)</a:t>
            </a:r>
          </a:p>
          <a:p>
            <a:pPr marL="285750" lvl="1" indent="-285750">
              <a:spcAft>
                <a:spcPts val="1200"/>
              </a:spcAft>
              <a:buFont typeface="Arial" panose="020B0604020202020204" pitchFamily="34" charset="0"/>
              <a:buChar char="•"/>
            </a:pPr>
            <a:r>
              <a:rPr lang="en-AU" sz="1750" dirty="0">
                <a:ea typeface="Calibri"/>
                <a:cs typeface="Times New Roman"/>
              </a:rPr>
              <a:t>display</a:t>
            </a:r>
            <a:r>
              <a:rPr lang="en-AU" sz="1750" dirty="0">
                <a:effectLst/>
                <a:ea typeface="Calibri"/>
                <a:cs typeface="Times New Roman"/>
              </a:rPr>
              <a:t> the </a:t>
            </a:r>
            <a:r>
              <a:rPr lang="en-AU" sz="1750" b="1" dirty="0">
                <a:effectLst/>
                <a:ea typeface="Calibri"/>
                <a:cs typeface="Times New Roman"/>
              </a:rPr>
              <a:t>ABN of the entity </a:t>
            </a:r>
            <a:r>
              <a:rPr lang="en-AU" sz="1750" dirty="0">
                <a:effectLst/>
                <a:ea typeface="Calibri"/>
                <a:cs typeface="Times New Roman"/>
              </a:rPr>
              <a:t>the TPS is levying</a:t>
            </a:r>
          </a:p>
          <a:p>
            <a:pPr marL="0" lvl="1">
              <a:spcAft>
                <a:spcPts val="1200"/>
              </a:spcAft>
            </a:pPr>
            <a:r>
              <a:rPr lang="en-AU" sz="1750" b="1" kern="100" dirty="0">
                <a:ea typeface="Calibri"/>
                <a:cs typeface="Times New Roman"/>
              </a:rPr>
              <a:t>D</a:t>
            </a:r>
            <a:r>
              <a:rPr lang="en-AU" sz="1750" b="1" kern="100" dirty="0">
                <a:effectLst/>
                <a:ea typeface="Calibri"/>
                <a:cs typeface="Times New Roman"/>
              </a:rPr>
              <a:t>o not</a:t>
            </a:r>
            <a:r>
              <a:rPr lang="en-AU" sz="1750" kern="100" dirty="0">
                <a:effectLst/>
                <a:ea typeface="Calibri"/>
                <a:cs typeface="Times New Roman"/>
              </a:rPr>
              <a:t> use Parent company’s financial statements</a:t>
            </a:r>
          </a:p>
        </p:txBody>
      </p:sp>
      <p:grpSp>
        <p:nvGrpSpPr>
          <p:cNvPr id="4" name="Group 3">
            <a:extLst>
              <a:ext uri="{FF2B5EF4-FFF2-40B4-BE49-F238E27FC236}">
                <a16:creationId xmlns:a16="http://schemas.microsoft.com/office/drawing/2014/main" id="{0A6A2CB2-656E-68E1-E1CB-63E2F85F35C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4C1CCF3D-DEF9-5F5A-B538-17AB8A1E6CC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6E569E39-6243-2CD4-1BCF-AD9864DEE68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1BC86DE-7405-CC2A-C6B5-688B3D5CECA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C7ED23A-CB9A-827B-DD5B-9424D676E1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28" name="Group 27">
            <a:extLst>
              <a:ext uri="{FF2B5EF4-FFF2-40B4-BE49-F238E27FC236}">
                <a16:creationId xmlns:a16="http://schemas.microsoft.com/office/drawing/2014/main" id="{25C7AB7E-2631-B2E9-F187-69393DA4DA91}"/>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26" name="Oval 25">
              <a:extLst>
                <a:ext uri="{FF2B5EF4-FFF2-40B4-BE49-F238E27FC236}">
                  <a16:creationId xmlns:a16="http://schemas.microsoft.com/office/drawing/2014/main" id="{B73662B0-F7C9-D436-48FE-323A45292B58}"/>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a:extLst>
                <a:ext uri="{FF2B5EF4-FFF2-40B4-BE49-F238E27FC236}">
                  <a16:creationId xmlns:a16="http://schemas.microsoft.com/office/drawing/2014/main" id="{82095884-179D-2438-861F-58BBCAE2A096}"/>
                </a:ext>
              </a:extLst>
            </p:cNvPr>
            <p:cNvSpPr>
              <a:spLocks noChangeAspect="1"/>
            </p:cNvSpPr>
            <p:nvPr/>
          </p:nvSpPr>
          <p:spPr>
            <a:xfrm>
              <a:off x="7415909" y="3449926"/>
              <a:ext cx="1260085" cy="1260000"/>
            </a:xfrm>
            <a:prstGeom prst="ellipse">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Graphic 2" descr="Comment Important outline">
              <a:extLst>
                <a:ext uri="{FF2B5EF4-FFF2-40B4-BE49-F238E27FC236}">
                  <a16:creationId xmlns:a16="http://schemas.microsoft.com/office/drawing/2014/main" id="{AD09690C-FDBE-EE09-F63D-4425ECF079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69951" y="3557926"/>
              <a:ext cx="1152000" cy="1152000"/>
            </a:xfrm>
            <a:prstGeom prst="rect">
              <a:avLst/>
            </a:prstGeom>
          </p:spPr>
        </p:pic>
      </p:grpSp>
    </p:spTree>
    <p:extLst>
      <p:ext uri="{BB962C8B-B14F-4D97-AF65-F5344CB8AC3E}">
        <p14:creationId xmlns:p14="http://schemas.microsoft.com/office/powerpoint/2010/main" val="192523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Purpose of the Tuition Protection Service (TPS)</a:t>
            </a:r>
          </a:p>
        </p:txBody>
      </p:sp>
      <p:sp>
        <p:nvSpPr>
          <p:cNvPr id="3" name="TextBox 2">
            <a:extLst>
              <a:ext uri="{FF2B5EF4-FFF2-40B4-BE49-F238E27FC236}">
                <a16:creationId xmlns:a16="http://schemas.microsoft.com/office/drawing/2014/main" id="{BC99E5CB-E6C2-E7D1-491A-9DAB8F50977E}"/>
              </a:ext>
            </a:extLst>
          </p:cNvPr>
          <p:cNvSpPr txBox="1"/>
          <p:nvPr/>
        </p:nvSpPr>
        <p:spPr>
          <a:xfrm>
            <a:off x="539552" y="1116000"/>
            <a:ext cx="8064896" cy="3436838"/>
          </a:xfrm>
          <a:prstGeom prst="rect">
            <a:avLst/>
          </a:prstGeom>
          <a:noFill/>
        </p:spPr>
        <p:txBody>
          <a:bodyPr wrap="square" lIns="0" tIns="0" rIns="0" bIns="0" rtlCol="0" anchor="t">
            <a:spAutoFit/>
          </a:bodyPr>
          <a:lstStyle/>
          <a:p>
            <a:pPr algn="l">
              <a:spcAft>
                <a:spcPts val="2000"/>
              </a:spcAft>
            </a:pPr>
            <a:r>
              <a:rPr lang="en-AU" sz="1750" dirty="0"/>
              <a:t>Australian Government initiative</a:t>
            </a:r>
          </a:p>
          <a:p>
            <a:pPr>
              <a:spcAft>
                <a:spcPts val="2000"/>
              </a:spcAft>
            </a:pPr>
            <a:r>
              <a:rPr lang="en-AU" sz="1750" dirty="0">
                <a:ea typeface="+mn-lt"/>
                <a:cs typeface="+mn-lt"/>
              </a:rPr>
              <a:t>Student tuition protection scheme</a:t>
            </a:r>
          </a:p>
          <a:p>
            <a:pPr>
              <a:spcAft>
                <a:spcPts val="2000"/>
              </a:spcAft>
            </a:pPr>
            <a:r>
              <a:rPr lang="en-AU" sz="1750" dirty="0">
                <a:ea typeface="+mn-lt"/>
                <a:cs typeface="+mn-lt"/>
              </a:rPr>
              <a:t>Developed for international student fee protection and expanded to specified domestic students</a:t>
            </a:r>
          </a:p>
          <a:p>
            <a:pPr>
              <a:spcAft>
                <a:spcPts val="2000"/>
              </a:spcAft>
            </a:pPr>
            <a:r>
              <a:rPr lang="en-AU" sz="1750" dirty="0"/>
              <a:t>Supports students with refunds and loan re-credits, and facilitates alternative course placements following provider closures</a:t>
            </a:r>
          </a:p>
          <a:p>
            <a:pPr>
              <a:spcAft>
                <a:spcPts val="2000"/>
              </a:spcAft>
            </a:pPr>
            <a:r>
              <a:rPr lang="en-AU" sz="1750" dirty="0"/>
              <a:t>Supports education providers to understand and meet obligations to students</a:t>
            </a:r>
          </a:p>
          <a:p>
            <a:pPr>
              <a:spcAft>
                <a:spcPts val="2000"/>
              </a:spcAft>
            </a:pPr>
            <a:r>
              <a:rPr lang="en-AU" sz="1750" dirty="0"/>
              <a:t>Manages tuition protection levy collections</a:t>
            </a:r>
          </a:p>
        </p:txBody>
      </p:sp>
      <p:grpSp>
        <p:nvGrpSpPr>
          <p:cNvPr id="8" name="Group 7">
            <a:extLst>
              <a:ext uri="{FF2B5EF4-FFF2-40B4-BE49-F238E27FC236}">
                <a16:creationId xmlns:a16="http://schemas.microsoft.com/office/drawing/2014/main" id="{276467D5-8D5B-61BE-85A9-ECA818C04D33}"/>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ED133F71-719F-C382-4E02-85F06256AA1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AD480360-354A-E10D-A107-CE259FDDF76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2A6C9E5A-0C6B-D834-CE23-07BF9803ABE0}"/>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305F5409-40F3-6E73-A75B-547C284B77E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2278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2C3258F-4EDF-5DB8-4E70-2F5819ED3C8F}"/>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Feedback</a:t>
            </a:r>
          </a:p>
        </p:txBody>
      </p:sp>
      <p:sp>
        <p:nvSpPr>
          <p:cNvPr id="9" name="Rectangle 8">
            <a:extLst>
              <a:ext uri="{FF2B5EF4-FFF2-40B4-BE49-F238E27FC236}">
                <a16:creationId xmlns:a16="http://schemas.microsoft.com/office/drawing/2014/main" id="{2CF5E4CA-1D26-E671-8211-23218CA00928}"/>
              </a:ext>
            </a:extLst>
          </p:cNvPr>
          <p:cNvSpPr/>
          <p:nvPr/>
        </p:nvSpPr>
        <p:spPr>
          <a:xfrm>
            <a:off x="539552" y="1116000"/>
            <a:ext cx="8064000" cy="2033890"/>
          </a:xfrm>
          <a:prstGeom prst="rect">
            <a:avLst/>
          </a:prstGeom>
        </p:spPr>
        <p:txBody>
          <a:bodyPr wrap="square" lIns="68580" tIns="34290" rIns="68580" bIns="34290" anchor="t">
            <a:spAutoFit/>
          </a:bodyPr>
          <a:lstStyle/>
          <a:p>
            <a:pPr>
              <a:spcAft>
                <a:spcPts val="3200"/>
              </a:spcAft>
            </a:pPr>
            <a:r>
              <a:rPr lang="en-AU" sz="1900" dirty="0">
                <a:cs typeface="Calibri"/>
              </a:rPr>
              <a:t>Any questions? </a:t>
            </a:r>
          </a:p>
          <a:p>
            <a:pPr lvl="0">
              <a:spcAft>
                <a:spcPts val="1500"/>
              </a:spcAft>
            </a:pPr>
            <a:r>
              <a:rPr lang="en-AU" sz="1900" dirty="0">
                <a:effectLst/>
                <a:ea typeface="Times New Roman" panose="02020603050405020304" pitchFamily="18" charset="0"/>
              </a:rPr>
              <a:t>How have you found the levy collection process?</a:t>
            </a:r>
            <a:endParaRPr lang="en-AU" sz="1900" dirty="0">
              <a:ea typeface="Calibri" panose="020F0502020204030204" pitchFamily="34" charset="0"/>
            </a:endParaRPr>
          </a:p>
          <a:p>
            <a:pPr marL="285750" lvl="0" indent="-285750">
              <a:spcAft>
                <a:spcPts val="1500"/>
              </a:spcAft>
              <a:buFont typeface="Arial" panose="020B0604020202020204" pitchFamily="34" charset="0"/>
              <a:buChar char="•"/>
            </a:pPr>
            <a:r>
              <a:rPr lang="en-AU" sz="1900" dirty="0">
                <a:effectLst/>
                <a:ea typeface="Times New Roman" panose="02020603050405020304" pitchFamily="18" charset="0"/>
              </a:rPr>
              <a:t>What works well for you?</a:t>
            </a:r>
            <a:endParaRPr lang="en-AU" sz="1900" dirty="0">
              <a:ea typeface="Calibri" panose="020F0502020204030204" pitchFamily="34" charset="0"/>
            </a:endParaRPr>
          </a:p>
          <a:p>
            <a:pPr marL="285750" lvl="0" indent="-285750">
              <a:spcAft>
                <a:spcPts val="1500"/>
              </a:spcAft>
              <a:buFont typeface="Arial" panose="020B0604020202020204" pitchFamily="34" charset="0"/>
              <a:buChar char="•"/>
            </a:pPr>
            <a:r>
              <a:rPr lang="en-AU" sz="1900" dirty="0">
                <a:effectLst/>
                <a:ea typeface="Times New Roman" panose="02020603050405020304" pitchFamily="18" charset="0"/>
              </a:rPr>
              <a:t>What would you like to see done differently?</a:t>
            </a:r>
            <a:endParaRPr lang="en-AU" sz="1900" dirty="0">
              <a:effectLst/>
              <a:ea typeface="Calibri" panose="020F0502020204030204" pitchFamily="34" charset="0"/>
            </a:endParaRPr>
          </a:p>
        </p:txBody>
      </p:sp>
      <p:grpSp>
        <p:nvGrpSpPr>
          <p:cNvPr id="4" name="Group 3">
            <a:extLst>
              <a:ext uri="{FF2B5EF4-FFF2-40B4-BE49-F238E27FC236}">
                <a16:creationId xmlns:a16="http://schemas.microsoft.com/office/drawing/2014/main" id="{0A6A2CB2-656E-68E1-E1CB-63E2F85F35C4}"/>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6" name="Rectangle 8">
              <a:extLst>
                <a:ext uri="{FF2B5EF4-FFF2-40B4-BE49-F238E27FC236}">
                  <a16:creationId xmlns:a16="http://schemas.microsoft.com/office/drawing/2014/main" id="{4C1CCF3D-DEF9-5F5A-B538-17AB8A1E6CC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7" name="Group 6">
              <a:extLst>
                <a:ext uri="{FF2B5EF4-FFF2-40B4-BE49-F238E27FC236}">
                  <a16:creationId xmlns:a16="http://schemas.microsoft.com/office/drawing/2014/main" id="{6E569E39-6243-2CD4-1BCF-AD9864DEE68F}"/>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1BC86DE-7405-CC2A-C6B5-688B3D5CECAD}"/>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EC7ED23A-CB9A-827B-DD5B-9424D676E18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grpSp>
        <p:nvGrpSpPr>
          <p:cNvPr id="20" name="Group 19">
            <a:extLst>
              <a:ext uri="{FF2B5EF4-FFF2-40B4-BE49-F238E27FC236}">
                <a16:creationId xmlns:a16="http://schemas.microsoft.com/office/drawing/2014/main" id="{8FCC3882-9154-5024-F1A5-31F856B634F3}"/>
              </a:ext>
              <a:ext uri="{C183D7F6-B498-43B3-948B-1728B52AA6E4}">
                <adec:decorative xmlns:adec="http://schemas.microsoft.com/office/drawing/2017/decorative" val="1"/>
              </a:ext>
            </a:extLst>
          </p:cNvPr>
          <p:cNvGrpSpPr/>
          <p:nvPr/>
        </p:nvGrpSpPr>
        <p:grpSpPr>
          <a:xfrm>
            <a:off x="7325905" y="3362104"/>
            <a:ext cx="1440095" cy="1440000"/>
            <a:chOff x="7325905" y="3362104"/>
            <a:chExt cx="1440095" cy="1440000"/>
          </a:xfrm>
        </p:grpSpPr>
        <p:sp>
          <p:nvSpPr>
            <p:cNvPr id="18" name="Oval 17">
              <a:extLst>
                <a:ext uri="{FF2B5EF4-FFF2-40B4-BE49-F238E27FC236}">
                  <a16:creationId xmlns:a16="http://schemas.microsoft.com/office/drawing/2014/main" id="{361F36F8-12C3-766A-676B-C34AEF60A3A0}"/>
                </a:ext>
              </a:extLst>
            </p:cNvPr>
            <p:cNvSpPr>
              <a:spLocks noChangeAspect="1"/>
            </p:cNvSpPr>
            <p:nvPr/>
          </p:nvSpPr>
          <p:spPr>
            <a:xfrm>
              <a:off x="7325905" y="3362104"/>
              <a:ext cx="1440095" cy="1440000"/>
            </a:xfrm>
            <a:prstGeom prst="ellipse">
              <a:avLst/>
            </a:prstGeom>
            <a:solidFill>
              <a:schemeClr val="accent6"/>
            </a:solidFill>
            <a:ln w="317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Oval 18">
              <a:extLst>
                <a:ext uri="{FF2B5EF4-FFF2-40B4-BE49-F238E27FC236}">
                  <a16:creationId xmlns:a16="http://schemas.microsoft.com/office/drawing/2014/main" id="{62618F2D-33C8-B8C2-825F-5CC14A554669}"/>
                </a:ext>
              </a:extLst>
            </p:cNvPr>
            <p:cNvSpPr>
              <a:spLocks noChangeAspect="1"/>
            </p:cNvSpPr>
            <p:nvPr/>
          </p:nvSpPr>
          <p:spPr>
            <a:xfrm>
              <a:off x="7415909" y="3449926"/>
              <a:ext cx="1260085" cy="1260000"/>
            </a:xfrm>
            <a:prstGeom prst="ellipse">
              <a:avLst/>
            </a:prstGeom>
            <a:noFill/>
            <a:ln w="95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Graphic 2" descr="Customer review outline">
              <a:extLst>
                <a:ext uri="{FF2B5EF4-FFF2-40B4-BE49-F238E27FC236}">
                  <a16:creationId xmlns:a16="http://schemas.microsoft.com/office/drawing/2014/main" id="{6A908097-D856-CA69-97EE-60090CE6075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77951" y="3628704"/>
              <a:ext cx="936000" cy="936000"/>
            </a:xfrm>
            <a:prstGeom prst="rect">
              <a:avLst/>
            </a:prstGeom>
          </p:spPr>
        </p:pic>
      </p:grpSp>
    </p:spTree>
    <p:extLst>
      <p:ext uri="{BB962C8B-B14F-4D97-AF65-F5344CB8AC3E}">
        <p14:creationId xmlns:p14="http://schemas.microsoft.com/office/powerpoint/2010/main" val="9726823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918414" y="0"/>
            <a:ext cx="4225586" cy="466344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 uri="{C183D7F6-B498-43B3-948B-1728B52AA6E4}">
                <adec:decorative xmlns:adec="http://schemas.microsoft.com/office/drawing/2017/decorative" val="0"/>
              </a:ext>
            </a:extLst>
          </p:cNvPr>
          <p:cNvSpPr>
            <a:spLocks noGrp="1" noChangeArrowheads="1"/>
          </p:cNvSpPr>
          <p:nvPr>
            <p:ph type="title" idx="4294967295"/>
          </p:nvPr>
        </p:nvSpPr>
        <p:spPr bwMode="auto">
          <a:xfrm>
            <a:off x="6007477" y="1650688"/>
            <a:ext cx="2163349"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pic>
        <p:nvPicPr>
          <p:cNvPr id="14" name="Picture 13" descr="QR code for TPS website (www.tps.gov.au).">
            <a:extLst>
              <a:ext uri="{FF2B5EF4-FFF2-40B4-BE49-F238E27FC236}">
                <a16:creationId xmlns:a16="http://schemas.microsoft.com/office/drawing/2014/main" id="{AB0B2998-41E1-0D9D-F99D-41302E44A133}"/>
              </a:ext>
            </a:extLst>
          </p:cNvPr>
          <p:cNvPicPr>
            <a:picLocks noChangeAspect="1"/>
          </p:cNvPicPr>
          <p:nvPr/>
        </p:nvPicPr>
        <p:blipFill>
          <a:blip r:embed="rId3"/>
          <a:stretch>
            <a:fillRect/>
          </a:stretch>
        </p:blipFill>
        <p:spPr>
          <a:xfrm>
            <a:off x="896400" y="1418400"/>
            <a:ext cx="2767824" cy="2828789"/>
          </a:xfrm>
          <a:prstGeom prst="rect">
            <a:avLst/>
          </a:prstGeom>
        </p:spPr>
      </p:pic>
      <p:sp>
        <p:nvSpPr>
          <p:cNvPr id="8" name="Rectangle 8">
            <a:extLst>
              <a:ext uri="{FF2B5EF4-FFF2-40B4-BE49-F238E27FC236}">
                <a16:creationId xmlns:a16="http://schemas.microsoft.com/office/drawing/2014/main" id="{9BE9DCF2-3E2D-49E5-9CA4-9E62432C4122}"/>
              </a:ext>
              <a:ext uri="{C183D7F6-B498-43B3-948B-1728B52AA6E4}">
                <adec:decorative xmlns:adec="http://schemas.microsoft.com/office/drawing/2017/decorative" val="0"/>
              </a:ext>
            </a:extLst>
          </p:cNvPr>
          <p:cNvSpPr>
            <a:spLocks noChangeArrowheads="1"/>
          </p:cNvSpPr>
          <p:nvPr/>
        </p:nvSpPr>
        <p:spPr bwMode="auto">
          <a:xfrm>
            <a:off x="6001789" y="2874824"/>
            <a:ext cx="3073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operations</a:t>
            </a:r>
            <a:r>
              <a:rPr kumimoji="0" lang="en-AU" altLang="en-US" sz="24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dirty="0">
              <a:ln>
                <a:noFill/>
              </a:ln>
              <a:solidFill>
                <a:schemeClr val="bg1"/>
              </a:solidFill>
              <a:effectLst/>
              <a:latin typeface="Arial" panose="020B0604020202020204" pitchFamily="34" charset="0"/>
            </a:endParaRPr>
          </a:p>
        </p:txBody>
      </p:sp>
      <p:grpSp>
        <p:nvGrpSpPr>
          <p:cNvPr id="16" name="Group 15">
            <a:extLst>
              <a:ext uri="{FF2B5EF4-FFF2-40B4-BE49-F238E27FC236}">
                <a16:creationId xmlns:a16="http://schemas.microsoft.com/office/drawing/2014/main" id="{2AF08258-4DFB-B37B-23B5-55776E416D8F}"/>
              </a:ext>
              <a:ext uri="{C183D7F6-B498-43B3-948B-1728B52AA6E4}">
                <adec:decorative xmlns:adec="http://schemas.microsoft.com/office/drawing/2017/decorative" val="1"/>
              </a:ext>
            </a:extLst>
          </p:cNvPr>
          <p:cNvGrpSpPr/>
          <p:nvPr/>
        </p:nvGrpSpPr>
        <p:grpSpPr>
          <a:xfrm>
            <a:off x="5072960" y="2655282"/>
            <a:ext cx="900000" cy="900000"/>
            <a:chOff x="5072960" y="2655282"/>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072960" y="2655282"/>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97960" y="2886489"/>
              <a:ext cx="650000" cy="450000"/>
            </a:xfrm>
            <a:prstGeom prst="rect">
              <a:avLst/>
            </a:prstGeom>
          </p:spPr>
        </p:pic>
      </p:grpSp>
      <p:grpSp>
        <p:nvGrpSpPr>
          <p:cNvPr id="15" name="Group 14">
            <a:extLst>
              <a:ext uri="{FF2B5EF4-FFF2-40B4-BE49-F238E27FC236}">
                <a16:creationId xmlns:a16="http://schemas.microsoft.com/office/drawing/2014/main" id="{8B75A4AC-5B88-275A-7B80-2DBD063C2452}"/>
              </a:ext>
              <a:ext uri="{C183D7F6-B498-43B3-948B-1728B52AA6E4}">
                <adec:decorative xmlns:adec="http://schemas.microsoft.com/office/drawing/2017/decorative" val="1"/>
              </a:ext>
            </a:extLst>
          </p:cNvPr>
          <p:cNvGrpSpPr/>
          <p:nvPr/>
        </p:nvGrpSpPr>
        <p:grpSpPr>
          <a:xfrm>
            <a:off x="5066703" y="1431521"/>
            <a:ext cx="900000" cy="900000"/>
            <a:chOff x="5066703" y="1431521"/>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066703" y="1431521"/>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99960" y="1557521"/>
              <a:ext cx="648000" cy="648000"/>
            </a:xfrm>
            <a:prstGeom prst="rect">
              <a:avLst/>
            </a:prstGeom>
          </p:spPr>
        </p:pic>
      </p:grpSp>
    </p:spTree>
    <p:extLst>
      <p:ext uri="{BB962C8B-B14F-4D97-AF65-F5344CB8AC3E}">
        <p14:creationId xmlns:p14="http://schemas.microsoft.com/office/powerpoint/2010/main" val="253858991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spcAft>
                <a:spcPts val="1200"/>
              </a:spcAft>
              <a:defRPr/>
            </a:pPr>
            <a:r>
              <a:rPr kumimoji="0" lang="en-AU" sz="2800" b="1" i="0" u="none" strike="noStrike" kern="1200" cap="none" spc="0" normalizeH="0" baseline="0" noProof="0" dirty="0">
                <a:ln>
                  <a:noFill/>
                </a:ln>
                <a:solidFill>
                  <a:schemeClr val="bg1"/>
                </a:solidFill>
                <a:effectLst/>
                <a:uLnTx/>
                <a:uFillTx/>
                <a:latin typeface="+mn-lt"/>
                <a:ea typeface="+mn-ea"/>
                <a:cs typeface="Calibri"/>
              </a:rPr>
              <a:t>TPS Director, </a:t>
            </a:r>
            <a:r>
              <a:rPr lang="en-AU" sz="2800" b="1" dirty="0">
                <a:solidFill>
                  <a:schemeClr val="bg1"/>
                </a:solidFill>
                <a:latin typeface="+mn-lt"/>
                <a:ea typeface="+mn-ea"/>
                <a:cs typeface="Calibri"/>
              </a:rPr>
              <a:t>TPS team</a:t>
            </a:r>
            <a:r>
              <a:rPr kumimoji="0" lang="en-AU" sz="2800" b="1" i="0" u="none" strike="noStrike" kern="1200" cap="none" spc="0" normalizeH="0" baseline="0" noProof="0" dirty="0">
                <a:ln>
                  <a:noFill/>
                </a:ln>
                <a:solidFill>
                  <a:schemeClr val="bg1"/>
                </a:solidFill>
                <a:effectLst/>
                <a:uLnTx/>
                <a:uFillTx/>
                <a:latin typeface="+mn-lt"/>
                <a:ea typeface="+mn-ea"/>
                <a:cs typeface="Calibri"/>
              </a:rPr>
              <a:t> and Advisory Board</a:t>
            </a:r>
          </a:p>
        </p:txBody>
      </p:sp>
      <p:grpSp>
        <p:nvGrpSpPr>
          <p:cNvPr id="8" name="Group 7">
            <a:extLst>
              <a:ext uri="{FF2B5EF4-FFF2-40B4-BE49-F238E27FC236}">
                <a16:creationId xmlns:a16="http://schemas.microsoft.com/office/drawing/2014/main" id="{8FD7AECB-0712-A00E-DABE-29AE222B61DF}"/>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347757A2-8248-7966-5547-16866A46F5CF}"/>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640A1F78-00E3-A42A-67FD-EF7B14009CDA}"/>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AF14A31A-70B0-707C-1705-67DC12716785}"/>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67B50A82-69FD-FC0C-A15D-A82F48AF9B9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659606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C0F6-3717-ECB7-4E21-F53F0C671EC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Tuition Protection Service Director</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0801955F-670D-2ACA-9985-96888B438F7F}"/>
              </a:ext>
            </a:extLst>
          </p:cNvPr>
          <p:cNvSpPr txBox="1"/>
          <p:nvPr/>
        </p:nvSpPr>
        <p:spPr>
          <a:xfrm>
            <a:off x="539551" y="1116000"/>
            <a:ext cx="5140279" cy="3116238"/>
          </a:xfrm>
          <a:prstGeom prst="rect">
            <a:avLst/>
          </a:prstGeom>
          <a:noFill/>
        </p:spPr>
        <p:txBody>
          <a:bodyPr wrap="square" lIns="0" tIns="0" rIns="0" bIns="0" rtlCol="0" anchor="t">
            <a:spAutoFit/>
          </a:bodyPr>
          <a:lstStyle/>
          <a:p>
            <a:pPr>
              <a:spcAft>
                <a:spcPts val="2400"/>
              </a:spcAft>
            </a:pPr>
            <a:r>
              <a:rPr lang="en-AU" sz="1750" dirty="0">
                <a:cs typeface="Calibri"/>
              </a:rPr>
              <a:t>Melinda Hatton, TPS Director</a:t>
            </a:r>
          </a:p>
          <a:p>
            <a:pPr>
              <a:spcAft>
                <a:spcPts val="2400"/>
              </a:spcAft>
            </a:pPr>
            <a:r>
              <a:rPr lang="en-AU" sz="1750" b="1" dirty="0"/>
              <a:t>Statutory office holder </a:t>
            </a:r>
            <a:r>
              <a:rPr lang="en-AU" sz="1750" dirty="0"/>
              <a:t>appointed by the federal Minister for Education</a:t>
            </a:r>
          </a:p>
          <a:p>
            <a:pPr>
              <a:spcAft>
                <a:spcPts val="2400"/>
              </a:spcAft>
            </a:pPr>
            <a:r>
              <a:rPr lang="en-AU" sz="1750" b="1" dirty="0"/>
              <a:t>Operational oversight </a:t>
            </a:r>
            <a:r>
              <a:rPr lang="en-AU" sz="1750" dirty="0"/>
              <a:t>of the daily activities of the TPS</a:t>
            </a:r>
          </a:p>
          <a:p>
            <a:pPr>
              <a:spcAft>
                <a:spcPts val="2400"/>
              </a:spcAft>
            </a:pPr>
            <a:r>
              <a:rPr lang="en-AU" sz="1750" dirty="0">
                <a:cs typeface="Calibri"/>
              </a:rPr>
              <a:t>Responsible for the </a:t>
            </a:r>
            <a:r>
              <a:rPr lang="en-AU" sz="1750" b="1" dirty="0">
                <a:cs typeface="Calibri"/>
              </a:rPr>
              <a:t>annual collection of TPS levies </a:t>
            </a:r>
            <a:r>
              <a:rPr lang="en-AU" sz="1750" dirty="0">
                <a:cs typeface="Calibri"/>
              </a:rPr>
              <a:t>from CRICOS and eligible domestic education providers</a:t>
            </a:r>
          </a:p>
          <a:p>
            <a:pPr>
              <a:spcAft>
                <a:spcPts val="2400"/>
              </a:spcAft>
            </a:pPr>
            <a:r>
              <a:rPr lang="en-AU" sz="1750" dirty="0">
                <a:cs typeface="Calibri"/>
              </a:rPr>
              <a:t>Responsible for </a:t>
            </a:r>
            <a:r>
              <a:rPr lang="en-AU" sz="1750" b="1" dirty="0">
                <a:cs typeface="Calibri"/>
              </a:rPr>
              <a:t>managing the levy funds</a:t>
            </a:r>
            <a:endParaRPr lang="en-AU" sz="1750" dirty="0">
              <a:cs typeface="Calibri"/>
            </a:endParaRPr>
          </a:p>
        </p:txBody>
      </p:sp>
      <p:pic>
        <p:nvPicPr>
          <p:cNvPr id="5" name="Picture 4" descr="Photo of the TPS Director.">
            <a:extLst>
              <a:ext uri="{FF2B5EF4-FFF2-40B4-BE49-F238E27FC236}">
                <a16:creationId xmlns:a16="http://schemas.microsoft.com/office/drawing/2014/main" id="{FA44E65B-A021-3569-007E-655FC2FDE2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2311" y="1116000"/>
            <a:ext cx="2562137" cy="3388295"/>
          </a:xfrm>
          <a:prstGeom prst="rect">
            <a:avLst/>
          </a:prstGeom>
        </p:spPr>
      </p:pic>
      <p:grpSp>
        <p:nvGrpSpPr>
          <p:cNvPr id="8" name="Group 7">
            <a:extLst>
              <a:ext uri="{FF2B5EF4-FFF2-40B4-BE49-F238E27FC236}">
                <a16:creationId xmlns:a16="http://schemas.microsoft.com/office/drawing/2014/main" id="{FB82CE44-5FAC-FFA4-6BAA-02E4DE40E8B0}"/>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52DC2BA4-E3AA-3B44-C913-1CF2A07CC745}"/>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F0AF69FB-ED27-8E11-613A-40508857005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3" name="Oval 12">
                <a:extLst>
                  <a:ext uri="{FF2B5EF4-FFF2-40B4-BE49-F238E27FC236}">
                    <a16:creationId xmlns:a16="http://schemas.microsoft.com/office/drawing/2014/main" id="{CF0E6C78-7BF3-B3C1-40E4-24DFE4CEF8B4}"/>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4" name="Graphic 13">
                <a:extLst>
                  <a:ext uri="{FF2B5EF4-FFF2-40B4-BE49-F238E27FC236}">
                    <a16:creationId xmlns:a16="http://schemas.microsoft.com/office/drawing/2014/main" id="{E2BFD22B-3EAA-2971-0F5F-D78E6608B5A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17054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Team</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9" name="Picture 5" descr="Photo of the TPS team.">
            <a:extLst>
              <a:ext uri="{FF2B5EF4-FFF2-40B4-BE49-F238E27FC236}">
                <a16:creationId xmlns:a16="http://schemas.microsoft.com/office/drawing/2014/main" id="{E21CE37D-7590-FAD8-2B42-5A28A825DD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40224" y="1116000"/>
            <a:ext cx="8063552" cy="3493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1ECF5733-292C-132D-F1DE-99880DC52378}"/>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A18D5424-60B2-582B-662F-03F55283B603}"/>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8AC573E5-4E5F-DCFD-BBEE-74E584ACD07A}"/>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1" name="Oval 10">
                <a:extLst>
                  <a:ext uri="{FF2B5EF4-FFF2-40B4-BE49-F238E27FC236}">
                    <a16:creationId xmlns:a16="http://schemas.microsoft.com/office/drawing/2014/main" id="{A9E5E1EF-5D88-9A88-1C2E-8556FCCFD61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00693E0A-20BA-F975-EE81-B492FA0DE35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327431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6E168E-C190-427E-83EC-52B79D7ADEE5}"/>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mn-lt"/>
                <a:ea typeface="+mn-ea"/>
                <a:cs typeface="+mn-cs"/>
              </a:rPr>
              <a:t>TPS Advisory Board</a:t>
            </a:r>
            <a:endParaRPr kumimoji="0" lang="en-AU"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4BE9169F-B0F0-4715-B016-EA843EA66A18}"/>
              </a:ext>
            </a:extLst>
          </p:cNvPr>
          <p:cNvSpPr txBox="1"/>
          <p:nvPr/>
        </p:nvSpPr>
        <p:spPr>
          <a:xfrm>
            <a:off x="539552" y="1116000"/>
            <a:ext cx="8352000" cy="3572773"/>
          </a:xfrm>
          <a:prstGeom prst="rect">
            <a:avLst/>
          </a:prstGeom>
          <a:noFill/>
        </p:spPr>
        <p:txBody>
          <a:bodyPr wrap="square" lIns="91440" tIns="45720" rIns="91440" bIns="45720" rtlCol="0" anchor="t">
            <a:spAutoFit/>
          </a:bodyPr>
          <a:lstStyle/>
          <a:p>
            <a:pPr marL="266400" indent="-266400">
              <a:spcAft>
                <a:spcPts val="1300"/>
              </a:spcAft>
              <a:buFont typeface="+mj-lt"/>
              <a:buAutoNum type="arabicPeriod"/>
            </a:pPr>
            <a:r>
              <a:rPr lang="en-AU" sz="1550" i="0" u="none" strike="noStrike" baseline="0" dirty="0"/>
              <a:t> </a:t>
            </a:r>
            <a:r>
              <a:rPr lang="en-AU" sz="1550" b="1" i="0" u="none" strike="noStrike" baseline="0" dirty="0"/>
              <a:t>Ms </a:t>
            </a:r>
            <a:r>
              <a:rPr lang="en-AU" sz="1550" b="1" dirty="0"/>
              <a:t>Sharon Robertson </a:t>
            </a:r>
            <a:r>
              <a:rPr lang="en-AU" sz="1550" dirty="0"/>
              <a:t>(Chair)</a:t>
            </a:r>
            <a:endParaRPr lang="en-AU" sz="1550" i="0" u="none" strike="noStrike" baseline="0" dirty="0">
              <a:cs typeface="Calibri"/>
            </a:endParaRPr>
          </a:p>
          <a:p>
            <a:pPr marL="266400" indent="-266400">
              <a:spcAft>
                <a:spcPts val="1300"/>
              </a:spcAft>
              <a:buAutoNum type="arabicPeriod"/>
            </a:pPr>
            <a:r>
              <a:rPr lang="en-AU" sz="1550" i="0" u="none" strike="noStrike" baseline="0" dirty="0"/>
              <a:t> </a:t>
            </a:r>
            <a:r>
              <a:rPr lang="en-AU" sz="1550" b="1" dirty="0"/>
              <a:t>The Hon.</a:t>
            </a:r>
            <a:r>
              <a:rPr lang="en-AU" sz="1550" b="1" i="0" u="none" strike="noStrike" baseline="0" dirty="0"/>
              <a:t> Phil Honeywood </a:t>
            </a:r>
            <a:r>
              <a:rPr lang="en-AU" sz="1550" dirty="0"/>
              <a:t>(Deputy Chair)</a:t>
            </a:r>
            <a:endParaRPr lang="en-AU" sz="1550" i="0" u="none" strike="noStrike" baseline="0" dirty="0">
              <a:cs typeface="Calibri"/>
            </a:endParaRPr>
          </a:p>
          <a:p>
            <a:pPr marL="266400" indent="-266400">
              <a:spcAft>
                <a:spcPts val="1300"/>
              </a:spcAft>
              <a:buAutoNum type="arabicPeriod"/>
            </a:pPr>
            <a:r>
              <a:rPr lang="en-AU" sz="1550" i="0" u="none" strike="noStrike" baseline="0" dirty="0"/>
              <a:t> </a:t>
            </a:r>
            <a:r>
              <a:rPr lang="en-AU" sz="1550" b="1" i="0" u="none" strike="noStrike" baseline="0" dirty="0"/>
              <a:t>Ms Yeganeh </a:t>
            </a:r>
            <a:r>
              <a:rPr lang="en-AU" sz="1550" b="1" i="0" u="none" strike="noStrike" baseline="0" dirty="0" err="1"/>
              <a:t>Soltanpour</a:t>
            </a:r>
            <a:r>
              <a:rPr lang="en-AU" sz="1550" i="0" u="none" strike="noStrike" baseline="0" dirty="0"/>
              <a:t>, Council of International Students Australia</a:t>
            </a:r>
            <a:endParaRPr lang="en-AU" sz="1550" b="1" i="0" u="none" strike="noStrike" baseline="0" dirty="0">
              <a:cs typeface="Calibri"/>
            </a:endParaRPr>
          </a:p>
          <a:p>
            <a:pPr marL="266400" indent="-266400">
              <a:spcAft>
                <a:spcPts val="1300"/>
              </a:spcAft>
              <a:buAutoNum type="arabicPeriod"/>
            </a:pPr>
            <a:r>
              <a:rPr lang="en-AU" sz="1550" dirty="0"/>
              <a:t> </a:t>
            </a:r>
            <a:r>
              <a:rPr lang="en-AU" sz="1550" b="1" dirty="0"/>
              <a:t>Ms Karen Sandercock</a:t>
            </a:r>
            <a:r>
              <a:rPr lang="en-AU" sz="1550" dirty="0"/>
              <a:t>, Australian Government Department of Education</a:t>
            </a:r>
            <a:endParaRPr lang="en-AU" sz="1550" dirty="0">
              <a:cs typeface="Calibri" panose="020F0502020204030204"/>
            </a:endParaRPr>
          </a:p>
          <a:p>
            <a:pPr marL="266400" indent="-266400">
              <a:spcAft>
                <a:spcPts val="1300"/>
              </a:spcAft>
              <a:buAutoNum type="arabicPeriod"/>
            </a:pPr>
            <a:r>
              <a:rPr lang="en-AU" sz="1550" i="0" u="none" strike="noStrike" baseline="0" dirty="0"/>
              <a:t> </a:t>
            </a:r>
            <a:r>
              <a:rPr lang="en-AU" sz="1550" b="1" dirty="0"/>
              <a:t>Mr Matthew Hardy</a:t>
            </a:r>
            <a:r>
              <a:rPr lang="en-AU" sz="1550" dirty="0"/>
              <a:t>, Australian Government Department of Employment and Workplace Relations</a:t>
            </a:r>
            <a:endParaRPr lang="en-AU" sz="1550" dirty="0">
              <a:cs typeface="Calibri" panose="020F0502020204030204"/>
            </a:endParaRPr>
          </a:p>
          <a:p>
            <a:pPr marL="266400" indent="-266400">
              <a:spcAft>
                <a:spcPts val="1300"/>
              </a:spcAft>
              <a:buAutoNum type="arabicPeriod"/>
            </a:pPr>
            <a:r>
              <a:rPr lang="en-AU" sz="1550" i="0" u="none" strike="noStrike" baseline="0" dirty="0"/>
              <a:t> </a:t>
            </a:r>
            <a:r>
              <a:rPr lang="en-AU" sz="1550" b="1" dirty="0"/>
              <a:t>Mr Guy Thorburn</a:t>
            </a:r>
            <a:r>
              <a:rPr lang="en-AU" sz="1550" dirty="0"/>
              <a:t>, Australian Government Actuary</a:t>
            </a:r>
            <a:endParaRPr lang="en-AU" sz="1550" dirty="0">
              <a:cs typeface="Calibri" panose="020F0502020204030204"/>
            </a:endParaRPr>
          </a:p>
          <a:p>
            <a:pPr marL="266400" indent="-266400">
              <a:spcAft>
                <a:spcPts val="1300"/>
              </a:spcAft>
              <a:buAutoNum type="arabicPeriod"/>
            </a:pPr>
            <a:r>
              <a:rPr lang="en-AU" sz="1550" i="0" u="none" strike="noStrike" baseline="0" dirty="0"/>
              <a:t> </a:t>
            </a:r>
            <a:r>
              <a:rPr lang="en-AU" sz="1550" b="1" dirty="0"/>
              <a:t>Ms Gloria Yu</a:t>
            </a:r>
            <a:r>
              <a:rPr lang="en-AU" sz="1550" dirty="0"/>
              <a:t>, Australian Prudential Regulation Authority</a:t>
            </a:r>
            <a:endParaRPr lang="en-AU" sz="1550" dirty="0">
              <a:cs typeface="Calibri" panose="020F0502020204030204"/>
            </a:endParaRPr>
          </a:p>
          <a:p>
            <a:pPr marL="266400" indent="-266400">
              <a:spcAft>
                <a:spcPts val="1300"/>
              </a:spcAft>
              <a:buAutoNum type="arabicPeriod"/>
            </a:pPr>
            <a:r>
              <a:rPr lang="en-AU" sz="1550" i="0" u="none" strike="noStrike" baseline="0" dirty="0"/>
              <a:t> </a:t>
            </a:r>
            <a:r>
              <a:rPr lang="en-AU" sz="1550" b="1" dirty="0"/>
              <a:t>Ms Rebecca Mok</a:t>
            </a:r>
            <a:r>
              <a:rPr lang="en-AU" sz="1550" dirty="0"/>
              <a:t>, Australian Government Department of Finance</a:t>
            </a:r>
            <a:endParaRPr lang="en-AU" sz="1550" dirty="0">
              <a:cs typeface="Calibri" panose="020F0502020204030204"/>
            </a:endParaRPr>
          </a:p>
          <a:p>
            <a:pPr marL="266400" indent="-266400">
              <a:spcAft>
                <a:spcPts val="1300"/>
              </a:spcAft>
              <a:buAutoNum type="arabicPeriod"/>
            </a:pPr>
            <a:r>
              <a:rPr lang="en-AU" sz="1550" i="0" u="none" strike="noStrike" baseline="0" dirty="0"/>
              <a:t> </a:t>
            </a:r>
            <a:r>
              <a:rPr lang="en-AU" sz="1550" b="1" dirty="0"/>
              <a:t>Ms Victoria Miller</a:t>
            </a:r>
            <a:r>
              <a:rPr lang="en-AU" sz="1550" dirty="0"/>
              <a:t>, Australian Government Department of Home Affairs</a:t>
            </a:r>
            <a:endParaRPr lang="en-AU" sz="1550" dirty="0">
              <a:cs typeface="Calibri" panose="020F0502020204030204"/>
            </a:endParaRPr>
          </a:p>
        </p:txBody>
      </p:sp>
      <p:sp>
        <p:nvSpPr>
          <p:cNvPr id="5" name="Oval 4">
            <a:extLst>
              <a:ext uri="{FF2B5EF4-FFF2-40B4-BE49-F238E27FC236}">
                <a16:creationId xmlns:a16="http://schemas.microsoft.com/office/drawing/2014/main" id="{DAEAF8EC-BACA-4776-86D2-547938E30941}"/>
              </a:ext>
              <a:ext uri="{C183D7F6-B498-43B3-948B-1728B52AA6E4}">
                <adec:decorative xmlns:adec="http://schemas.microsoft.com/office/drawing/2017/decorative" val="1"/>
              </a:ext>
            </a:extLst>
          </p:cNvPr>
          <p:cNvSpPr>
            <a:spLocks noChangeAspect="1"/>
          </p:cNvSpPr>
          <p:nvPr/>
        </p:nvSpPr>
        <p:spPr>
          <a:xfrm>
            <a:off x="6963502" y="396237"/>
            <a:ext cx="1736631" cy="173682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C81367CE-1238-4B2F-ADAF-578507DDEE64}"/>
              </a:ext>
            </a:extLst>
          </p:cNvPr>
          <p:cNvSpPr txBox="1"/>
          <p:nvPr/>
        </p:nvSpPr>
        <p:spPr>
          <a:xfrm>
            <a:off x="6841817" y="818373"/>
            <a:ext cx="1980000" cy="892552"/>
          </a:xfrm>
          <a:prstGeom prst="rect">
            <a:avLst/>
          </a:prstGeom>
          <a:noFill/>
        </p:spPr>
        <p:txBody>
          <a:bodyPr wrap="square" lIns="91440" tIns="45720" rIns="91440" bIns="45720" rtlCol="0" anchor="t">
            <a:spAutoFit/>
          </a:bodyPr>
          <a:lstStyle/>
          <a:p>
            <a:pPr algn="ctr"/>
            <a:r>
              <a:rPr lang="en-AU" sz="1700" dirty="0">
                <a:solidFill>
                  <a:schemeClr val="bg1"/>
                </a:solidFill>
              </a:rPr>
              <a:t>View Board member profiles at </a:t>
            </a:r>
            <a:br>
              <a:rPr lang="en-AU" sz="1700" dirty="0">
                <a:solidFill>
                  <a:schemeClr val="bg1"/>
                </a:solidFill>
              </a:rPr>
            </a:br>
            <a:r>
              <a:rPr lang="en-AU" b="1" dirty="0">
                <a:solidFill>
                  <a:schemeClr val="bg1"/>
                </a:solidFill>
              </a:rPr>
              <a:t>www.tps.gov.au</a:t>
            </a:r>
            <a:endParaRPr lang="en-AU" b="1" dirty="0">
              <a:solidFill>
                <a:schemeClr val="bg1"/>
              </a:solidFill>
              <a:cs typeface="Calibri"/>
            </a:endParaRPr>
          </a:p>
        </p:txBody>
      </p:sp>
      <p:grpSp>
        <p:nvGrpSpPr>
          <p:cNvPr id="11" name="Group 10">
            <a:extLst>
              <a:ext uri="{FF2B5EF4-FFF2-40B4-BE49-F238E27FC236}">
                <a16:creationId xmlns:a16="http://schemas.microsoft.com/office/drawing/2014/main" id="{2921B4A3-AB86-4983-1E8F-72AFBA5DB4B7}"/>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12" name="Rectangle 8">
              <a:extLst>
                <a:ext uri="{FF2B5EF4-FFF2-40B4-BE49-F238E27FC236}">
                  <a16:creationId xmlns:a16="http://schemas.microsoft.com/office/drawing/2014/main" id="{BA23FF25-C111-4E98-D9B6-0E0489141280}"/>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3" name="Group 12">
              <a:extLst>
                <a:ext uri="{FF2B5EF4-FFF2-40B4-BE49-F238E27FC236}">
                  <a16:creationId xmlns:a16="http://schemas.microsoft.com/office/drawing/2014/main" id="{7D164EA3-F0F3-323C-D936-B48C12E15CF2}"/>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4" name="Oval 13">
                <a:extLst>
                  <a:ext uri="{FF2B5EF4-FFF2-40B4-BE49-F238E27FC236}">
                    <a16:creationId xmlns:a16="http://schemas.microsoft.com/office/drawing/2014/main" id="{89457ED9-9804-395B-9762-13FEA81A9D28}"/>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14">
                <a:extLst>
                  <a:ext uri="{FF2B5EF4-FFF2-40B4-BE49-F238E27FC236}">
                    <a16:creationId xmlns:a16="http://schemas.microsoft.com/office/drawing/2014/main" id="{52AA65F1-6C53-8D93-767A-BF325821E0C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Tree>
    <p:extLst>
      <p:ext uri="{BB962C8B-B14F-4D97-AF65-F5344CB8AC3E}">
        <p14:creationId xmlns:p14="http://schemas.microsoft.com/office/powerpoint/2010/main" val="4291141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49C1FB-61AF-8256-55AB-3E274C316002}"/>
              </a:ext>
              <a:ext uri="{C183D7F6-B498-43B3-948B-1728B52AA6E4}">
                <adec:decorative xmlns:adec="http://schemas.microsoft.com/office/drawing/2017/decorative" val="1"/>
              </a:ext>
            </a:extLst>
          </p:cNvPr>
          <p:cNvSpPr/>
          <p:nvPr/>
        </p:nvSpPr>
        <p:spPr>
          <a:xfrm>
            <a:off x="-1" y="0"/>
            <a:ext cx="9144001" cy="4667794"/>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1EC01FFA-4406-546E-ECFD-130062DC0825}"/>
              </a:ext>
            </a:extLst>
          </p:cNvPr>
          <p:cNvSpPr txBox="1">
            <a:spLocks noGrp="1"/>
          </p:cNvSpPr>
          <p:nvPr>
            <p:ph type="title" idx="4294967295"/>
          </p:nvPr>
        </p:nvSpPr>
        <p:spPr>
          <a:xfrm>
            <a:off x="826488" y="2143244"/>
            <a:ext cx="7707912"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bg1"/>
                </a:solidFill>
                <a:effectLst/>
                <a:uLnTx/>
                <a:uFillTx/>
                <a:latin typeface="+mn-lt"/>
                <a:ea typeface="+mn-ea"/>
                <a:cs typeface="+mn-cs"/>
              </a:rPr>
              <a:t>Domestic Tuition Protection </a:t>
            </a:r>
            <a:r>
              <a:rPr lang="en-AU" sz="2800" b="1" dirty="0">
                <a:solidFill>
                  <a:schemeClr val="bg1"/>
                </a:solidFill>
                <a:latin typeface="+mn-lt"/>
                <a:ea typeface="+mn-ea"/>
                <a:cs typeface="+mn-cs"/>
              </a:rPr>
              <a:t>Levies</a:t>
            </a:r>
            <a:endParaRPr kumimoji="0" lang="en-AU" sz="2200" b="1" i="0" u="none" strike="noStrike" kern="1200" cap="none" spc="0" normalizeH="0" baseline="0" noProof="0" dirty="0">
              <a:ln>
                <a:noFill/>
              </a:ln>
              <a:solidFill>
                <a:schemeClr val="bg1"/>
              </a:solidFill>
              <a:effectLst/>
              <a:uLnTx/>
              <a:uFillTx/>
              <a:latin typeface="+mn-lt"/>
              <a:ea typeface="+mn-ea"/>
              <a:cs typeface="+mn-cs"/>
            </a:endParaRPr>
          </a:p>
        </p:txBody>
      </p:sp>
      <p:grpSp>
        <p:nvGrpSpPr>
          <p:cNvPr id="8" name="Group 7">
            <a:extLst>
              <a:ext uri="{FF2B5EF4-FFF2-40B4-BE49-F238E27FC236}">
                <a16:creationId xmlns:a16="http://schemas.microsoft.com/office/drawing/2014/main" id="{23392C27-6091-ED44-11CA-A5EA267F3ABF}"/>
              </a:ext>
              <a:ext uri="{C183D7F6-B498-43B3-948B-1728B52AA6E4}">
                <adec:decorative xmlns:adec="http://schemas.microsoft.com/office/drawing/2017/decorative" val="1"/>
              </a:ext>
            </a:extLst>
          </p:cNvPr>
          <p:cNvGrpSpPr/>
          <p:nvPr/>
        </p:nvGrpSpPr>
        <p:grpSpPr>
          <a:xfrm>
            <a:off x="378000" y="4755327"/>
            <a:ext cx="1639726" cy="307777"/>
            <a:chOff x="826488" y="4755327"/>
            <a:chExt cx="1639726" cy="307777"/>
          </a:xfrm>
        </p:grpSpPr>
        <p:sp>
          <p:nvSpPr>
            <p:cNvPr id="9" name="Rectangle 8">
              <a:extLst>
                <a:ext uri="{FF2B5EF4-FFF2-40B4-BE49-F238E27FC236}">
                  <a16:creationId xmlns:a16="http://schemas.microsoft.com/office/drawing/2014/main" id="{51EBEEAD-4AD1-4763-FB88-D8FAF5870FD9}"/>
                </a:ext>
                <a:ext uri="{C183D7F6-B498-43B3-948B-1728B52AA6E4}">
                  <adec:decorative xmlns:adec="http://schemas.microsoft.com/office/drawing/2017/decorative" val="1"/>
                </a:ext>
              </a:extLst>
            </p:cNvPr>
            <p:cNvSpPr>
              <a:spLocks noChangeArrowheads="1"/>
            </p:cNvSpPr>
            <p:nvPr/>
          </p:nvSpPr>
          <p:spPr bwMode="auto">
            <a:xfrm>
              <a:off x="1115616" y="4755327"/>
              <a:ext cx="13505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0" i="0"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0" i="0" strike="noStrike" cap="none" normalizeH="0" baseline="0" dirty="0">
                <a:ln>
                  <a:noFill/>
                </a:ln>
                <a:solidFill>
                  <a:schemeClr val="bg1"/>
                </a:solidFill>
                <a:effectLst/>
                <a:latin typeface="Arial" panose="020B0604020202020204" pitchFamily="34" charset="0"/>
              </a:endParaRPr>
            </a:p>
          </p:txBody>
        </p:sp>
        <p:grpSp>
          <p:nvGrpSpPr>
            <p:cNvPr id="10" name="Group 9">
              <a:extLst>
                <a:ext uri="{FF2B5EF4-FFF2-40B4-BE49-F238E27FC236}">
                  <a16:creationId xmlns:a16="http://schemas.microsoft.com/office/drawing/2014/main" id="{BAEF36FD-DFB3-5175-2CD1-FD6A4DA003B7}"/>
                </a:ext>
                <a:ext uri="{C183D7F6-B498-43B3-948B-1728B52AA6E4}">
                  <adec:decorative xmlns:adec="http://schemas.microsoft.com/office/drawing/2017/decorative" val="1"/>
                </a:ext>
              </a:extLst>
            </p:cNvPr>
            <p:cNvGrpSpPr/>
            <p:nvPr/>
          </p:nvGrpSpPr>
          <p:grpSpPr>
            <a:xfrm>
              <a:off x="826488" y="4775104"/>
              <a:ext cx="288000" cy="288000"/>
              <a:chOff x="826488" y="4775104"/>
              <a:chExt cx="288000" cy="288000"/>
            </a:xfrm>
          </p:grpSpPr>
          <p:sp>
            <p:nvSpPr>
              <p:cNvPr id="12" name="Oval 11">
                <a:extLst>
                  <a:ext uri="{FF2B5EF4-FFF2-40B4-BE49-F238E27FC236}">
                    <a16:creationId xmlns:a16="http://schemas.microsoft.com/office/drawing/2014/main" id="{F5F13BD7-C225-E13F-53AF-D197E3F9E670}"/>
                  </a:ext>
                  <a:ext uri="{C183D7F6-B498-43B3-948B-1728B52AA6E4}">
                    <adec:decorative xmlns:adec="http://schemas.microsoft.com/office/drawing/2017/decorative" val="1"/>
                  </a:ext>
                </a:extLst>
              </p:cNvPr>
              <p:cNvSpPr>
                <a:spLocks noChangeAspect="1"/>
              </p:cNvSpPr>
              <p:nvPr/>
            </p:nvSpPr>
            <p:spPr>
              <a:xfrm>
                <a:off x="826488" y="4775104"/>
                <a:ext cx="288000"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12">
                <a:extLst>
                  <a:ext uri="{FF2B5EF4-FFF2-40B4-BE49-F238E27FC236}">
                    <a16:creationId xmlns:a16="http://schemas.microsoft.com/office/drawing/2014/main" id="{1D56D250-7D9A-9678-EDA6-9E7BB581B38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488" y="4802104"/>
                <a:ext cx="234000" cy="234000"/>
              </a:xfrm>
              <a:prstGeom prst="rect">
                <a:avLst/>
              </a:prstGeom>
            </p:spPr>
          </p:pic>
        </p:grpSp>
      </p:grpSp>
      <p:sp>
        <p:nvSpPr>
          <p:cNvPr id="2" name="Title 3">
            <a:extLst>
              <a:ext uri="{FF2B5EF4-FFF2-40B4-BE49-F238E27FC236}">
                <a16:creationId xmlns:a16="http://schemas.microsoft.com/office/drawing/2014/main" id="{8B429EED-67C3-60C3-B32A-3BA8B90A8578}"/>
              </a:ext>
            </a:extLst>
          </p:cNvPr>
          <p:cNvSpPr txBox="1">
            <a:spLocks/>
          </p:cNvSpPr>
          <p:nvPr/>
        </p:nvSpPr>
        <p:spPr>
          <a:xfrm>
            <a:off x="826488" y="2574131"/>
            <a:ext cx="7707912" cy="33855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defTabSz="914400">
              <a:lnSpc>
                <a:spcPct val="100000"/>
              </a:lnSpc>
              <a:spcBef>
                <a:spcPts val="0"/>
              </a:spcBef>
              <a:spcAft>
                <a:spcPts val="200"/>
              </a:spcAft>
              <a:defRPr/>
            </a:pPr>
            <a:r>
              <a:rPr lang="en-AU" sz="2200" b="1" dirty="0">
                <a:solidFill>
                  <a:schemeClr val="bg1"/>
                </a:solidFill>
                <a:latin typeface="+mn-lt"/>
                <a:ea typeface="+mn-ea"/>
                <a:cs typeface="+mn-cs"/>
              </a:rPr>
              <a:t>Levy setting process, guiding principles and legislation</a:t>
            </a:r>
          </a:p>
        </p:txBody>
      </p:sp>
    </p:spTree>
    <p:extLst>
      <p:ext uri="{BB962C8B-B14F-4D97-AF65-F5344CB8AC3E}">
        <p14:creationId xmlns:p14="http://schemas.microsoft.com/office/powerpoint/2010/main" val="3397729872"/>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ationandLinks xmlns="21934866-407e-4eb7-84a5-689e8997aac6" xsi:nil="true"/>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UserInfo>
        <DisplayName>HATTON,Melinda</DisplayName>
        <AccountId>35</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E04AA6-45B5-4B2B-BF5B-23A284DCE582}">
  <ds:schemaRefs>
    <ds:schemaRef ds:uri="http://schemas.microsoft.com/office/2006/metadata/properties"/>
    <ds:schemaRef ds:uri="http://schemas.microsoft.com/office/infopath/2007/PartnerControls"/>
    <ds:schemaRef ds:uri="21934866-407e-4eb7-84a5-689e8997aac6"/>
    <ds:schemaRef ds:uri="1d95c80d-1bfc-4284-8ead-90dee9a0b47f"/>
  </ds:schemaRefs>
</ds:datastoreItem>
</file>

<file path=customXml/itemProps2.xml><?xml version="1.0" encoding="utf-8"?>
<ds:datastoreItem xmlns:ds="http://schemas.openxmlformats.org/officeDocument/2006/customXml" ds:itemID="{3DAA7FB0-D8EC-497D-9E5F-86D4A67DA8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11E981-F13E-4AD9-BC19-3B8C06D65F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6721</Words>
  <Application>Microsoft Office PowerPoint</Application>
  <PresentationFormat>Custom</PresentationFormat>
  <Paragraphs>720</Paragraphs>
  <Slides>41</Slides>
  <Notes>41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1_Office Theme</vt:lpstr>
      <vt:lpstr>5_Office Theme</vt:lpstr>
      <vt:lpstr>2024 Tuition Protection Levies</vt:lpstr>
      <vt:lpstr>Outline</vt:lpstr>
      <vt:lpstr>Purpose of the Tuition Protection Service (TPS)</vt:lpstr>
      <vt:lpstr>Purpose of the Tuition Protection Service (TPS)</vt:lpstr>
      <vt:lpstr>TPS Director, TPS team and Advisory Board</vt:lpstr>
      <vt:lpstr>Tuition Protection Service Director</vt:lpstr>
      <vt:lpstr>TPS Team</vt:lpstr>
      <vt:lpstr>TPS Advisory Board</vt:lpstr>
      <vt:lpstr>Domestic Tuition Protection Levies</vt:lpstr>
      <vt:lpstr>Domestic Tuition Protection Levies</vt:lpstr>
      <vt:lpstr>Domestic Tuition Protection Levy Setting Process</vt:lpstr>
      <vt:lpstr>TPS Advisory Board’s Advice on Levy Settings</vt:lpstr>
      <vt:lpstr>Guiding Principles for Board’s Levy Setting Advice</vt:lpstr>
      <vt:lpstr>TPS Levy Framework</vt:lpstr>
      <vt:lpstr>Legislative Authority</vt:lpstr>
      <vt:lpstr>2023 Domestic Tuition Protection Levy Collection</vt:lpstr>
      <vt:lpstr>Domestic Levies – 2023 Collection Overview</vt:lpstr>
      <vt:lpstr>Tuition Protection Funds</vt:lpstr>
      <vt:lpstr>Domestic levy components and draft 2024 settings</vt:lpstr>
      <vt:lpstr>Domestic Tuition Protection Levy Components</vt:lpstr>
      <vt:lpstr>Draft 2024 Domestic Tuition Protection Levy Settings</vt:lpstr>
      <vt:lpstr>Risk rated premium component</vt:lpstr>
      <vt:lpstr>Risk Rated Premium Component: Risk Factors</vt:lpstr>
      <vt:lpstr>Financial Strength</vt:lpstr>
      <vt:lpstr>Financial Strength</vt:lpstr>
      <vt:lpstr>Financial Strength: Removal of net profit ratio</vt:lpstr>
      <vt:lpstr>Unit Completion Rate</vt:lpstr>
      <vt:lpstr>Unit Completion Rate</vt:lpstr>
      <vt:lpstr>Non-Compliance History and Registration Renewal</vt:lpstr>
      <vt:lpstr>Non-Compliance History and Registration Renewal</vt:lpstr>
      <vt:lpstr>Risk Rated Premium Component</vt:lpstr>
      <vt:lpstr>Risk Rated Premium Component: VSL Example</vt:lpstr>
      <vt:lpstr>Risk Rated Premium Component: HELP Example</vt:lpstr>
      <vt:lpstr>Risk Rated Premium Component: Up-front Example</vt:lpstr>
      <vt:lpstr>Special tuition protection component</vt:lpstr>
      <vt:lpstr>2024 Domestic Levies Timeline and Takeaways</vt:lpstr>
      <vt:lpstr>2024 Domestic Tuition Protection Levies Timeline</vt:lpstr>
      <vt:lpstr>Takeaways</vt:lpstr>
      <vt:lpstr>Key messages</vt:lpstr>
      <vt:lpstr>Feedback</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Domestic Tuition Protection Levies Consultation Slides</dc:title>
  <dc:creator/>
  <cp:lastModifiedBy/>
  <cp:revision>2</cp:revision>
  <dcterms:created xsi:type="dcterms:W3CDTF">2024-03-22T03:34:52Z</dcterms:created>
  <dcterms:modified xsi:type="dcterms:W3CDTF">2024-03-26T02:36:11Z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2024-03-22T03:35:06Z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bc74a44f-f527-487a-b5a0-c5306d828672</vt:lpwstr>
  </property>
  <property fmtid="{D5CDD505-2E9C-101B-9397-08002B2CF9AE}" pid="8" name="MSIP_Label_79d889eb-932f-4752-8739-64d25806ef64_ContentBits">
    <vt:lpwstr>0</vt:lpwstr>
  </property>
  <property fmtid="{D5CDD505-2E9C-101B-9397-08002B2CF9AE}" pid="9" name="Order">
    <vt:r8>67200</vt:r8>
  </property>
  <property fmtid="{D5CDD505-2E9C-101B-9397-08002B2CF9AE}" pid="10" name="xd_ProgID">
    <vt:lpwstr/>
  </property>
  <property fmtid="{D5CDD505-2E9C-101B-9397-08002B2CF9AE}" pid="11" name="MediaServiceImageTags">
    <vt:lpwstr/>
  </property>
  <property fmtid="{D5CDD505-2E9C-101B-9397-08002B2CF9AE}" pid="12" name="ContentTypeId">
    <vt:lpwstr>0x010100D0A9CCE9CD21384385A19063B05DA87A</vt:lpwstr>
  </property>
  <property fmtid="{D5CDD505-2E9C-101B-9397-08002B2CF9AE}" pid="13" name="TemplateUrl">
    <vt:lpwstr/>
  </property>
  <property fmtid="{D5CDD505-2E9C-101B-9397-08002B2CF9AE}" pid="14" name="xd_Signature">
    <vt:bool>false</vt:bool>
  </property>
  <property fmtid="{D5CDD505-2E9C-101B-9397-08002B2CF9AE}" pid="15" name="Department Stream">
    <vt:lpwstr>Education</vt:lpwstr>
  </property>
</Properties>
</file>