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5_4089735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 id="2147483737" r:id="rId7"/>
    <p:sldMasterId id="2147483745" r:id="rId8"/>
  </p:sldMasterIdLst>
  <p:notesMasterIdLst>
    <p:notesMasterId r:id="rId37"/>
  </p:notesMasterIdLst>
  <p:handoutMasterIdLst>
    <p:handoutMasterId r:id="rId38"/>
  </p:handoutMasterIdLst>
  <p:sldIdLst>
    <p:sldId id="267" r:id="rId9"/>
    <p:sldId id="315" r:id="rId10"/>
    <p:sldId id="3364" r:id="rId11"/>
    <p:sldId id="3367" r:id="rId12"/>
    <p:sldId id="3368" r:id="rId13"/>
    <p:sldId id="3347" r:id="rId14"/>
    <p:sldId id="3366" r:id="rId15"/>
    <p:sldId id="277" r:id="rId16"/>
    <p:sldId id="278" r:id="rId17"/>
    <p:sldId id="3373" r:id="rId18"/>
    <p:sldId id="3374" r:id="rId19"/>
    <p:sldId id="3375" r:id="rId20"/>
    <p:sldId id="3376" r:id="rId21"/>
    <p:sldId id="3377" r:id="rId22"/>
    <p:sldId id="3378" r:id="rId23"/>
    <p:sldId id="3379" r:id="rId24"/>
    <p:sldId id="3380" r:id="rId25"/>
    <p:sldId id="3381" r:id="rId26"/>
    <p:sldId id="3382" r:id="rId27"/>
    <p:sldId id="3383" r:id="rId28"/>
    <p:sldId id="3384" r:id="rId29"/>
    <p:sldId id="976" r:id="rId30"/>
    <p:sldId id="3370" r:id="rId31"/>
    <p:sldId id="3386" r:id="rId32"/>
    <p:sldId id="3371" r:id="rId33"/>
    <p:sldId id="3385" r:id="rId34"/>
    <p:sldId id="3358" r:id="rId35"/>
    <p:sldId id="3372" r:id="rId36"/>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7B606-9D7D-FAA5-5CF0-E36535657631}" name="TALGASWATTA,Kalpa" initials="TA" userId="S::kalpa.talgaswatta@education.gov.au::f7bc0fcb-c58a-4f68-ab34-fd76b026ed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3F"/>
    <a:srgbClr val="F06463"/>
    <a:srgbClr val="F16464"/>
    <a:srgbClr val="F26322"/>
    <a:srgbClr val="012C3D"/>
    <a:srgbClr val="F48071"/>
    <a:srgbClr val="E9A913"/>
    <a:srgbClr val="522761"/>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361" autoAdjust="0"/>
  </p:normalViewPr>
  <p:slideViewPr>
    <p:cSldViewPr>
      <p:cViewPr varScale="1">
        <p:scale>
          <a:sx n="84" d="100"/>
          <a:sy n="84" d="100"/>
        </p:scale>
        <p:origin x="764" y="52"/>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318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omments/modernComment_115_4089735F.xml><?xml version="1.0" encoding="utf-8"?>
<p188:cmLst xmlns:a="http://schemas.openxmlformats.org/drawingml/2006/main" xmlns:r="http://schemas.openxmlformats.org/officeDocument/2006/relationships" xmlns:p188="http://schemas.microsoft.com/office/powerpoint/2018/8/main">
  <p188:cm id="{7CDAE933-DA48-40EA-B325-1C22A6488311}" authorId="{B217B606-9D7D-FAA5-5CF0-E36535657631}" status="resolved" created="2024-05-28T05:42:34.075">
    <ac:deMkLst xmlns:ac="http://schemas.microsoft.com/office/drawing/2013/main/command">
      <pc:docMk xmlns:pc="http://schemas.microsoft.com/office/powerpoint/2013/main/command"/>
      <pc:sldMk xmlns:pc="http://schemas.microsoft.com/office/powerpoint/2013/main/command" cId="1082749791" sldId="277"/>
      <ac:spMk id="3" creationId="{026B2E4F-83E2-EE26-8800-2F71F6AE729D}"/>
    </ac:deMkLst>
    <p188:txBody>
      <a:bodyPr/>
      <a:lstStyle/>
      <a:p>
        <a:r>
          <a:rPr lang="en-US"/>
          <a:t>Have defined what ASLE is earlier in the slide, can abbreviate.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7/2/2024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2/07/2024</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50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Only change is to the financial strength calculation </a:t>
            </a:r>
          </a:p>
          <a:p>
            <a:pPr marL="342900" lvl="0" indent="-342900">
              <a:lnSpc>
                <a:spcPct val="107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settings other two factors remain unchanged. </a:t>
            </a:r>
          </a:p>
          <a:p>
            <a:pPr marL="171450" indent="-171450">
              <a:lnSpc>
                <a:spcPct val="114000"/>
              </a:lnSpc>
              <a:buFont typeface="Arial" panose="020B0604020202020204" pitchFamily="34" charset="0"/>
              <a:buChar char="•"/>
            </a:pPr>
            <a:endParaRPr lang="en-AU"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Removal of the first one listed here. </a:t>
            </a:r>
          </a:p>
          <a:p>
            <a:pPr marL="342900" lvl="0" indent="-342900">
              <a:lnSpc>
                <a:spcPct val="107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Based on feedback from providers last year which AGA modelled. </a:t>
            </a:r>
          </a:p>
          <a:p>
            <a:pPr marL="171450" indent="-171450" algn="l">
              <a:lnSpc>
                <a:spcPct val="114000"/>
              </a:lnSpc>
              <a:spcAft>
                <a:spcPts val="0"/>
              </a:spcAft>
              <a:buFont typeface="Arial" panose="020B0604020202020204" pitchFamily="34" charset="0"/>
              <a:buChar char="•"/>
            </a:pPr>
            <a:endParaRPr lang="en-AU" sz="1200" dirty="0">
              <a:solidFill>
                <a:schemeClr val="tx1"/>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Now only one, not two of the calculations uses net profit before tax</a:t>
            </a:r>
          </a:p>
          <a:p>
            <a:pPr marL="0" indent="0" algn="l">
              <a:lnSpc>
                <a:spcPct val="114000"/>
              </a:lnSpc>
              <a:spcAft>
                <a:spcPts val="0"/>
              </a:spcAft>
              <a:buFont typeface="Arial" panose="020B0604020202020204" pitchFamily="34" charset="0"/>
              <a:buNone/>
            </a:pPr>
            <a:endParaRPr lang="en-AU" sz="1200" dirty="0">
              <a:solidFill>
                <a:schemeClr val="tx1"/>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8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r>
              <a:rPr lang="en-AU" sz="1200" b="0" u="none" dirty="0">
                <a:solidFill>
                  <a:schemeClr val="tx1"/>
                </a:solidFill>
                <a:cs typeface="Calibri"/>
              </a:rPr>
              <a:t>There were several questions during consultation regarding Unit of completion: </a:t>
            </a:r>
          </a:p>
          <a:p>
            <a:pPr marL="171450" indent="-171450" algn="l">
              <a:lnSpc>
                <a:spcPct val="114000"/>
              </a:lnSpc>
              <a:spcAft>
                <a:spcPts val="0"/>
              </a:spcAft>
              <a:buFont typeface="Arial" panose="020B0604020202020204" pitchFamily="34" charset="0"/>
              <a:buChar char="•"/>
            </a:pPr>
            <a:r>
              <a:rPr lang="en-AU" sz="1200" b="0" u="none" dirty="0">
                <a:solidFill>
                  <a:schemeClr val="tx1"/>
                </a:solidFill>
                <a:cs typeface="Calibri"/>
              </a:rPr>
              <a:t>Did withdrawn include students who had </a:t>
            </a:r>
            <a:r>
              <a:rPr lang="en-AU" sz="1200" b="0" u="sng" dirty="0">
                <a:solidFill>
                  <a:schemeClr val="tx1"/>
                </a:solidFill>
                <a:cs typeface="Calibri"/>
              </a:rPr>
              <a:t>withdrawn for mental health </a:t>
            </a:r>
            <a:r>
              <a:rPr lang="en-AU" sz="1200" b="0" u="none" dirty="0">
                <a:solidFill>
                  <a:schemeClr val="tx1"/>
                </a:solidFill>
                <a:cs typeface="Calibri"/>
              </a:rPr>
              <a:t>as there were increasing number of these and often beyond the control of providers. Withdrawn for medical reasons is not included in the withdrawn calculation. </a:t>
            </a:r>
          </a:p>
          <a:p>
            <a:pPr marL="171450" indent="-171450" algn="l">
              <a:lnSpc>
                <a:spcPct val="114000"/>
              </a:lnSpc>
              <a:spcAft>
                <a:spcPts val="0"/>
              </a:spcAft>
              <a:buFont typeface="Arial" panose="020B0604020202020204" pitchFamily="34" charset="0"/>
              <a:buChar char="•"/>
            </a:pPr>
            <a:r>
              <a:rPr lang="en-AU" sz="1200" b="0" u="none" dirty="0">
                <a:solidFill>
                  <a:schemeClr val="tx1"/>
                </a:solidFill>
                <a:cs typeface="Calibri"/>
              </a:rPr>
              <a:t>Were long units (longer than 12 months) double counted? The Unit of completion rate is an annual count based on EFTSL. However, we take the real time data in July the year afterwards, so if students have passed by early 2024, they will be counted in the passed EFTSL.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66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Key our contacts up to date </a:t>
            </a:r>
          </a:p>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Double check details before paying – different codes for levies, may be different to other departmental charges. </a:t>
            </a:r>
          </a:p>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Submit financial for the entity that TPS is levying, not the parent company. </a:t>
            </a:r>
          </a:p>
          <a:p>
            <a:pPr marL="342900" lvl="0" indent="-342900">
              <a:lnSpc>
                <a:spcPct val="107000"/>
              </a:lnSpc>
              <a:spcAft>
                <a:spcPts val="800"/>
              </a:spcAft>
              <a:buFont typeface="Symbol" panose="05050102010706020507" pitchFamily="18" charset="2"/>
              <a:buChar char=""/>
            </a:pPr>
            <a:r>
              <a:rPr lang="en-AU" sz="1800" kern="100">
                <a:effectLst/>
                <a:latin typeface="Aptos" panose="020B0004020202020204" pitchFamily="34" charset="0"/>
                <a:ea typeface="Aptos" panose="020B0004020202020204" pitchFamily="34" charset="0"/>
                <a:cs typeface="Times New Roman" panose="02020603050405020304" pitchFamily="18" charset="0"/>
              </a:rPr>
              <a:t>The consultation page link includes full slides and recordings to see detail of the levy settings. </a:t>
            </a:r>
          </a:p>
          <a:p>
            <a:pPr marL="0" indent="0">
              <a:lnSpc>
                <a:spcPct val="114000"/>
              </a:lnSpc>
              <a:spcAft>
                <a:spcPts val="0"/>
              </a:spcAft>
              <a:buFont typeface="Arial" panose="020B0604020202020204" pitchFamily="34" charset="0"/>
              <a:buNone/>
            </a:pPr>
            <a:endParaRPr lang="en-AU" sz="1200" kern="100" dirty="0">
              <a:effectLst/>
              <a:latin typeface="+mn-lt"/>
              <a:ea typeface="Calibri"/>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3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19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58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45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2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r>
              <a:rPr lang="en-AU" sz="1200" b="1" dirty="0">
                <a:solidFill>
                  <a:schemeClr val="tx1"/>
                </a:solidFill>
                <a:latin typeface="+mn-lt"/>
                <a:cs typeface="Calibri"/>
              </a:rPr>
              <a:t>Acknowledgement of Country</a:t>
            </a:r>
          </a:p>
          <a:p>
            <a:pPr>
              <a:lnSpc>
                <a:spcPct val="114000"/>
              </a:lnSpc>
              <a:spcBef>
                <a:spcPts val="0"/>
              </a:spcBef>
              <a:spcAft>
                <a:spcPts val="0"/>
              </a:spcAft>
            </a:pPr>
            <a:r>
              <a:rPr lang="en-AU" sz="1200" b="0" i="0" dirty="0">
                <a:solidFill>
                  <a:schemeClr val="tx1"/>
                </a:solidFill>
                <a:effectLst/>
                <a:latin typeface="+mn-lt"/>
              </a:rPr>
              <a:t>'I begin by acknowledging the Traditional Custodians of the land on which we meet today and pay my respects to their Elders past and present. I extend that respect to Aboriginal and Torres Strait Islander peoples here today.’</a:t>
            </a:r>
            <a:endParaRPr lang="en-AU" sz="1200" b="1" dirty="0">
              <a:solidFill>
                <a:schemeClr val="tx1"/>
              </a:solidFill>
              <a:latin typeface="+mn-lt"/>
              <a:cs typeface="Calibri"/>
            </a:endParaRPr>
          </a:p>
          <a:p>
            <a:pPr lvl="1">
              <a:lnSpc>
                <a:spcPct val="114000"/>
              </a:lnSpc>
              <a:spcBef>
                <a:spcPts val="0"/>
              </a:spcBef>
              <a:spcAft>
                <a:spcPts val="0"/>
              </a:spcAft>
            </a:pPr>
            <a:r>
              <a:rPr lang="en-US" sz="1200" b="1" dirty="0">
                <a:solidFill>
                  <a:schemeClr val="tx1"/>
                </a:solidFill>
                <a:latin typeface="+mn-lt"/>
              </a:rPr>
              <a:t>Canberra</a:t>
            </a:r>
            <a:r>
              <a:rPr lang="en-US" sz="1200" dirty="0">
                <a:solidFill>
                  <a:schemeClr val="tx1"/>
                </a:solidFill>
                <a:latin typeface="+mn-lt"/>
              </a:rPr>
              <a:t>: lands of the Ngunnawal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03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41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r>
              <a:rPr lang="en-AU" sz="1200" dirty="0">
                <a:cs typeface="Calibri"/>
                <a:sym typeface="Wingdings" panose="05000000000000000000" pitchFamily="2" charset="2"/>
              </a:rPr>
              <a:t>All domestic levies waived in 2020 and 2021 as a COVID-19 pandemic relief measure</a:t>
            </a:r>
          </a:p>
          <a:p>
            <a:pPr marL="171450" indent="-171450">
              <a:lnSpc>
                <a:spcPct val="114000"/>
              </a:lnSpc>
              <a:spcBef>
                <a:spcPts val="0"/>
              </a:spcBef>
              <a:spcAft>
                <a:spcPts val="0"/>
              </a:spcAft>
              <a:buFont typeface="Arial" panose="020B0604020202020204" pitchFamily="34" charset="0"/>
              <a:buChar char="•"/>
            </a:pPr>
            <a:r>
              <a:rPr lang="en-AU" sz="1200" dirty="0">
                <a:cs typeface="Calibri"/>
                <a:sym typeface="Wingdings" panose="05000000000000000000" pitchFamily="2" charset="2"/>
              </a:rPr>
              <a:t>Domestic levies collected for the first time in 2022</a:t>
            </a:r>
          </a:p>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Three domestic levies, going into 2 special accounts</a:t>
            </a:r>
          </a:p>
          <a:p>
            <a:pPr marL="342900" lvl="0" indent="-342900">
              <a:lnSpc>
                <a:spcPct val="107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Used to support students if providers do not meet their obligations</a:t>
            </a:r>
          </a:p>
          <a:p>
            <a:pPr marL="171450" indent="-171450">
              <a:lnSpc>
                <a:spcPct val="114000"/>
              </a:lnSpc>
              <a:spcBef>
                <a:spcPts val="0"/>
              </a:spcBef>
              <a:spcAft>
                <a:spcPts val="0"/>
              </a:spcAft>
              <a:buFont typeface="Arial" panose="020B0604020202020204" pitchFamily="34" charset="0"/>
              <a:buChar char="•"/>
            </a:pPr>
            <a:endParaRPr lang="en-AU"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4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National webinar to start the process, and six in-person consultation sessions held from mid-March to mid-May 2024, feedback session to end </a:t>
            </a:r>
          </a:p>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 person session in SA and WA cancelled due to low numbers, but providers joined online sessions. </a:t>
            </a:r>
          </a:p>
          <a:p>
            <a:pPr marL="342900" lvl="0" indent="-342900">
              <a:lnSpc>
                <a:spcPct val="107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Participation represents, approx. half of leviable providers. </a:t>
            </a:r>
          </a:p>
          <a:p>
            <a:pPr marL="342900" lvl="0" indent="-342900">
              <a:lnSpc>
                <a:spcPct val="107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Feedback session held at the end to share Q&amp;A with everyone. </a:t>
            </a:r>
          </a:p>
          <a:p>
            <a:pPr marL="171450" indent="-171450">
              <a:lnSpc>
                <a:spcPct val="114000"/>
              </a:lnSpc>
              <a:spcAft>
                <a:spcPts val="0"/>
              </a:spcAft>
              <a:buFont typeface="Arial" panose="020B0604020202020204" pitchFamily="34" charset="0"/>
              <a:buChar char="•"/>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64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VSL providers supported lowering the specified percentage from 0.17% to 0.13%</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Support for removing ‘net profit ratio’ from the financial strength risk factor calculation, which resulted from sector feedback last year. </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Robust discussions, particularly regarding the risk factor calculations</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TPS recognise diversity across the sector, each levy model is designed to be a ‘best fit’ for all providers across the sector</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Providers appreciate being involved in the decision-making process and learning about how the levies are calculated and were being gradually adjusted. </a:t>
            </a:r>
          </a:p>
          <a:p>
            <a:pPr marL="342900" lvl="0" indent="-342900">
              <a:lnSpc>
                <a:spcPct val="107000"/>
              </a:lnSpc>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Board confirmed the settings as they were in draft</a:t>
            </a:r>
          </a:p>
          <a:p>
            <a:pPr marL="342900" lvl="0" indent="-342900">
              <a:lnSpc>
                <a:spcPct val="107000"/>
              </a:lnSpc>
              <a:spcAft>
                <a:spcPts val="800"/>
              </a:spcAft>
              <a:buFont typeface="Arial" panose="020B0604020202020204" pitchFamily="34" charset="0"/>
              <a:buChar char="•"/>
              <a:tabLst>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Process will commence in the new financial year with early advice notice to outline timeline.</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3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dirty="0">
                <a:solidFill>
                  <a:schemeClr val="tx1"/>
                </a:solidFill>
              </a:rPr>
              <a:t>One change from 2023 settings: </a:t>
            </a:r>
            <a:r>
              <a:rPr lang="en-AU" sz="1200" b="1" dirty="0">
                <a:solidFill>
                  <a:schemeClr val="tx1"/>
                </a:solidFill>
              </a:rPr>
              <a:t>reduction of the risk rated premium component specified percentage for the VSL Levy from 0.17% to 0.13%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Previous VSL Levy settings assumed that 2% of VSL providers (just over 3 providers) would close per year. This was based on the actual closure rate of VSL providers in the VET </a:t>
            </a:r>
            <a:r>
              <a:rPr lang="en-AU" sz="1200" b="0" dirty="0" err="1">
                <a:solidFill>
                  <a:schemeClr val="tx1"/>
                </a:solidFill>
              </a:rPr>
              <a:t>Fee-HELP</a:t>
            </a:r>
            <a:r>
              <a:rPr lang="en-AU" sz="1200" b="0" dirty="0">
                <a:solidFill>
                  <a:schemeClr val="tx1"/>
                </a:solidFill>
              </a:rPr>
              <a:t> Program.</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No VSL closures prior to Dec 2023. 1 VSL closure in early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Assumed rate of VSL provider closures has been reduced to 1.5%</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Risk rated premium component specified percentage reduced from 0.17% to 0.13% in recognition of lower expected VSL provider closures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By comparison, the assumed rate of HE provider closures is 0.5% (i.e. less than one provider per year). No HE providers have closed to date.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sz="1200" b="0"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b="1" dirty="0">
                <a:solidFill>
                  <a:schemeClr val="tx1"/>
                </a:solidFill>
              </a:rPr>
              <a:t>Special tuition protection component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solidFill>
                  <a:schemeClr val="tx1"/>
                </a:solidFill>
              </a:rPr>
              <a:t>Charged while building Funds. </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solidFill>
                  <a:schemeClr val="tx1"/>
                </a:solidFill>
              </a:rPr>
              <a:t>The HE Fund is still below its target range and has a way to go to reach its target before seed funding needs to be repaid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6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rgbClr val="002D3F"/>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4306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0758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1262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6636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18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5241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238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08608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6252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1578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118302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37679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64186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4702359"/>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education.gov.au/tertiary-access-payment" TargetMode="External"/><Relationship Id="rId2" Type="http://schemas.openxmlformats.org/officeDocument/2006/relationships/hyperlink" Target="mailto:tertiaryaccesspayment@education.gov.au" TargetMode="External"/><Relationship Id="rId1" Type="http://schemas.openxmlformats.org/officeDocument/2006/relationships/slideLayout" Target="../slideLayouts/slideLayout3.xml"/><Relationship Id="rId4" Type="http://schemas.openxmlformats.org/officeDocument/2006/relationships/hyperlink" Target="https://www.servicesaustralia.gov.au/tertiary-access-pay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gov.au/tps/announcements/2024-domestic-tuition-protection-levies-consultation" TargetMode="External"/><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www.tcsisupport.gov.au/new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hyperlink" Target="https://msg.dese.gov.au/subscribe-help-providers" TargetMode="External"/><Relationship Id="rId2" Type="http://schemas.openxmlformats.org/officeDocument/2006/relationships/hyperlink" Target="mailto:HEenquiries@education.gov.au"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gov.au/new-requirements-support-student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hyperlink" Target="http://www.education.gov.au/higher-education/commonwealth-prac-payme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5_4089735F.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studentlearningentitlement@education.gov.a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BB4-C8F3-4F1A-B039-3BA55CAE6BEB}"/>
              </a:ext>
            </a:extLst>
          </p:cNvPr>
          <p:cNvSpPr>
            <a:spLocks noGrp="1"/>
          </p:cNvSpPr>
          <p:nvPr>
            <p:ph type="ctrTitle"/>
          </p:nvPr>
        </p:nvSpPr>
        <p:spPr>
          <a:xfrm>
            <a:off x="611560" y="2044800"/>
            <a:ext cx="7056784" cy="529331"/>
          </a:xfrm>
        </p:spPr>
        <p:txBody>
          <a:bodyPr>
            <a:normAutofit/>
          </a:bodyPr>
          <a:lstStyle/>
          <a:p>
            <a:r>
              <a:rPr lang="en-AU" dirty="0"/>
              <a:t>2024 June HELP Communications Working Group</a:t>
            </a:r>
          </a:p>
        </p:txBody>
      </p:sp>
    </p:spTree>
    <p:extLst>
      <p:ext uri="{BB962C8B-B14F-4D97-AF65-F5344CB8AC3E}">
        <p14:creationId xmlns:p14="http://schemas.microsoft.com/office/powerpoint/2010/main" val="337391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02CB76BE-C3EA-BD5A-1BB6-FA805FD553FD}"/>
              </a:ext>
            </a:extLst>
          </p:cNvPr>
          <p:cNvSpPr>
            <a:spLocks noGrp="1"/>
          </p:cNvSpPr>
          <p:nvPr>
            <p:ph type="title"/>
          </p:nvPr>
        </p:nvSpPr>
        <p:spPr>
          <a:xfrm>
            <a:off x="457200" y="349250"/>
            <a:ext cx="6364288" cy="993775"/>
          </a:xfrm>
        </p:spPr>
        <p:txBody>
          <a:bodyPr>
            <a:normAutofit/>
          </a:bodyPr>
          <a:lstStyle/>
          <a:p>
            <a:r>
              <a:rPr lang="en-AU" sz="2800" b="1" dirty="0"/>
              <a:t>Tertiary Access Payment (TAP)</a:t>
            </a:r>
          </a:p>
        </p:txBody>
      </p:sp>
      <p:sp>
        <p:nvSpPr>
          <p:cNvPr id="9" name="Content Placeholder 9">
            <a:extLst>
              <a:ext uri="{FF2B5EF4-FFF2-40B4-BE49-F238E27FC236}">
                <a16:creationId xmlns:a16="http://schemas.microsoft.com/office/drawing/2014/main" id="{98ACDBF5-A70E-B1A1-81FA-F7BF9D16B0A9}"/>
              </a:ext>
            </a:extLst>
          </p:cNvPr>
          <p:cNvSpPr>
            <a:spLocks noGrp="1"/>
          </p:cNvSpPr>
          <p:nvPr>
            <p:ph idx="1"/>
          </p:nvPr>
        </p:nvSpPr>
        <p:spPr>
          <a:xfrm>
            <a:off x="395536" y="1205979"/>
            <a:ext cx="7886700" cy="3593034"/>
          </a:xfrm>
        </p:spPr>
        <p:txBody>
          <a:bodyPr>
            <a:normAutofit lnSpcReduction="10000"/>
          </a:bodyPr>
          <a:lstStyle/>
          <a:p>
            <a:r>
              <a:rPr lang="en-AU" sz="1800" dirty="0"/>
              <a:t>TAP is a non-indexed, means-tested payment (up to $5,000) to school-leavers from regional or remote areas relocate for full-time, tertiary education </a:t>
            </a:r>
            <a:br>
              <a:rPr lang="en-AU" sz="1800" dirty="0"/>
            </a:br>
            <a:r>
              <a:rPr lang="en-AU" sz="1800" dirty="0"/>
              <a:t>(Certificate IV and above) at an education provider located at least 90 minutes by public transport from their family home.</a:t>
            </a:r>
          </a:p>
          <a:p>
            <a:r>
              <a:rPr lang="en-AU" sz="1800" dirty="0"/>
              <a:t>The program guidelines expire at the end of 2024 and the department will update the program guidelines to cover 2025 to 2027.</a:t>
            </a:r>
          </a:p>
          <a:p>
            <a:r>
              <a:rPr lang="en-AU" sz="1800" dirty="0"/>
              <a:t>We are interested in feedback regarding where we could provide information to potential eligible students to ensure all eligible students have an opportunity to apply for this program.</a:t>
            </a:r>
          </a:p>
          <a:p>
            <a:pPr marL="0" indent="0" algn="ctr">
              <a:buNone/>
            </a:pPr>
            <a:r>
              <a:rPr lang="en-AU" sz="1800" dirty="0">
                <a:hlinkClick r:id="rId2">
                  <a:extLst>
                    <a:ext uri="{A12FA001-AC4F-418D-AE19-62706E023703}">
                      <ahyp:hlinkClr xmlns:ahyp="http://schemas.microsoft.com/office/drawing/2018/hyperlinkcolor" val="tx"/>
                    </a:ext>
                  </a:extLst>
                </a:hlinkClick>
              </a:rPr>
              <a:t>tertiaryaccesspayment@education.gov.au</a:t>
            </a:r>
            <a:r>
              <a:rPr lang="en-AU" sz="1800" dirty="0"/>
              <a:t> </a:t>
            </a:r>
          </a:p>
          <a:p>
            <a:pPr marL="0" indent="0" algn="ctr">
              <a:buNone/>
            </a:pPr>
            <a:r>
              <a:rPr lang="en-AU" sz="1800" dirty="0">
                <a:hlinkClick r:id="rId3">
                  <a:extLst>
                    <a:ext uri="{A12FA001-AC4F-418D-AE19-62706E023703}">
                      <ahyp:hlinkClr xmlns:ahyp="http://schemas.microsoft.com/office/drawing/2018/hyperlinkcolor" val="tx"/>
                    </a:ext>
                  </a:extLst>
                </a:hlinkClick>
              </a:rPr>
              <a:t>www.education.gov.au/tertiary-access-payment</a:t>
            </a:r>
            <a:r>
              <a:rPr lang="en-AU" sz="1800" dirty="0"/>
              <a:t> </a:t>
            </a:r>
          </a:p>
          <a:p>
            <a:pPr marL="0" indent="0" algn="ctr">
              <a:buNone/>
            </a:pPr>
            <a:r>
              <a:rPr lang="en-AU" sz="1800" dirty="0">
                <a:hlinkClick r:id="rId4">
                  <a:extLst>
                    <a:ext uri="{A12FA001-AC4F-418D-AE19-62706E023703}">
                      <ahyp:hlinkClr xmlns:ahyp="http://schemas.microsoft.com/office/drawing/2018/hyperlinkcolor" val="tx"/>
                    </a:ext>
                  </a:extLst>
                </a:hlinkClick>
              </a:rPr>
              <a:t>www.servicesaustralia.gov.au/tertiary-access-payment</a:t>
            </a:r>
            <a:r>
              <a:rPr lang="en-AU" sz="1800" dirty="0"/>
              <a:t> </a:t>
            </a:r>
          </a:p>
        </p:txBody>
      </p:sp>
    </p:spTree>
    <p:extLst>
      <p:ext uri="{BB962C8B-B14F-4D97-AF65-F5344CB8AC3E}">
        <p14:creationId xmlns:p14="http://schemas.microsoft.com/office/powerpoint/2010/main" val="86854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425798"/>
            <a:ext cx="82800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n-ea"/>
                <a:cs typeface="+mn-cs"/>
              </a:rPr>
              <a:t>2024 VSL, HELP and Up-front Payments Tuition Protection Levies</a:t>
            </a:r>
            <a:endParaRPr kumimoji="0" lang="en-AU" sz="30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2477596"/>
            <a:ext cx="82800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j-ea"/>
                <a:cs typeface="+mj-cs"/>
              </a:rPr>
              <a:t>Recent sector consultation &amp; TPS Advisory Board recommendations </a:t>
            </a:r>
            <a:endParaRPr kumimoji="0" lang="en-AU"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FB213ED-7AEC-9735-A7CC-075FDAE14241}"/>
              </a:ext>
            </a:extLst>
          </p:cNvPr>
          <p:cNvSpPr txBox="1"/>
          <p:nvPr/>
        </p:nvSpPr>
        <p:spPr>
          <a:xfrm>
            <a:off x="405000" y="3895316"/>
            <a:ext cx="8347950"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000" b="1" i="0" u="none" strike="noStrike" kern="1200" cap="none" spc="0" normalizeH="0" baseline="0" noProof="0" dirty="0">
                <a:ln>
                  <a:noFill/>
                </a:ln>
                <a:solidFill>
                  <a:srgbClr val="FFFFFF"/>
                </a:solidFill>
                <a:effectLst/>
                <a:uLnTx/>
                <a:uFillTx/>
                <a:latin typeface="Calibri" panose="020F0502020204030204"/>
                <a:ea typeface="+mn-ea"/>
                <a:cs typeface="Calibri" panose="020F0502020204030204"/>
              </a:rPr>
              <a:t>Mirah Lambert</a:t>
            </a:r>
            <a:endPar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panose="020F0502020204030204"/>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2834035"/>
            <a:ext cx="5731229" cy="1819042"/>
          </a:xfrm>
          <a:prstGeom prst="rect">
            <a:avLst/>
          </a:prstGeom>
        </p:spPr>
      </p:pic>
      <p:grpSp>
        <p:nvGrpSpPr>
          <p:cNvPr id="4" name="Group 3">
            <a:extLst>
              <a:ext uri="{FF2B5EF4-FFF2-40B4-BE49-F238E27FC236}">
                <a16:creationId xmlns:a16="http://schemas.microsoft.com/office/drawing/2014/main" id="{C253B3CE-BE18-6DC5-F07D-25E25D86694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5" name="Rectangle 8">
              <a:extLst>
                <a:ext uri="{FF2B5EF4-FFF2-40B4-BE49-F238E27FC236}">
                  <a16:creationId xmlns:a16="http://schemas.microsoft.com/office/drawing/2014/main" id="{5D6C989B-A97D-1EAD-2A27-BCADD49CDA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C3B47D37-1954-FEBD-2681-1820F6B08FE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7" name="Oval 6">
                <a:extLst>
                  <a:ext uri="{FF2B5EF4-FFF2-40B4-BE49-F238E27FC236}">
                    <a16:creationId xmlns:a16="http://schemas.microsoft.com/office/drawing/2014/main" id="{ADD0E19D-6429-E127-7BA4-F2733DF566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A9287A45-C816-EE4D-1BD7-C2763F87A6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14701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C781E3-C717-4421-0994-878368C3BF01}"/>
              </a:ext>
            </a:extLst>
          </p:cNvPr>
          <p:cNvSpPr txBox="1"/>
          <p:nvPr/>
        </p:nvSpPr>
        <p:spPr>
          <a:xfrm>
            <a:off x="4044874" y="1564455"/>
            <a:ext cx="4698541" cy="153888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a:rPr>
              <a:t>Domestic levies and consultation</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a:rPr>
              <a:t>Changes to 2024 levy settings</a:t>
            </a:r>
            <a:br>
              <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a:rPr>
            </a:br>
            <a:r>
              <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a:rPr>
              <a:t> </a:t>
            </a:r>
            <a:br>
              <a:rPr kumimoji="0" lang="en-AU" sz="2000" b="0" i="0" u="none" strike="noStrike" kern="1200" cap="none" spc="0" normalizeH="0" baseline="0" noProof="0" dirty="0">
                <a:ln>
                  <a:noFill/>
                </a:ln>
                <a:solidFill>
                  <a:srgbClr val="FFFFFF"/>
                </a:solidFill>
                <a:effectLst/>
                <a:uLnTx/>
                <a:uFillTx/>
                <a:latin typeface="Calibri" panose="020F0502020204030204"/>
                <a:ea typeface="Calibri"/>
                <a:cs typeface="Calibri"/>
              </a:rPr>
            </a:br>
            <a:r>
              <a:rPr kumimoji="0" lang="en-AU" sz="2000" b="0" i="0" u="none" strike="noStrike" kern="1200" cap="none" spc="0" normalizeH="0" baseline="0" noProof="0" dirty="0">
                <a:ln>
                  <a:noFill/>
                </a:ln>
                <a:solidFill>
                  <a:srgbClr val="FFFFFF"/>
                </a:solidFill>
                <a:effectLst/>
                <a:uLnTx/>
                <a:uFillTx/>
                <a:latin typeface="Calibri" panose="020F0502020204030204"/>
                <a:ea typeface="+mn-ea"/>
                <a:cs typeface="Calibri"/>
              </a:rPr>
              <a:t>Key takeaways</a:t>
            </a:r>
          </a:p>
        </p:txBody>
      </p:sp>
      <p:grpSp>
        <p:nvGrpSpPr>
          <p:cNvPr id="10" name="Group 9">
            <a:extLst>
              <a:ext uri="{FF2B5EF4-FFF2-40B4-BE49-F238E27FC236}">
                <a16:creationId xmlns:a16="http://schemas.microsoft.com/office/drawing/2014/main" id="{CAFD56E6-7CEF-214B-207C-23BBA6BC3631}"/>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1" name="Rectangle 8">
              <a:extLst>
                <a:ext uri="{FF2B5EF4-FFF2-40B4-BE49-F238E27FC236}">
                  <a16:creationId xmlns:a16="http://schemas.microsoft.com/office/drawing/2014/main" id="{1738D3CA-E512-4A08-08B6-7580DEA0B01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2" name="Group 11">
              <a:extLst>
                <a:ext uri="{FF2B5EF4-FFF2-40B4-BE49-F238E27FC236}">
                  <a16:creationId xmlns:a16="http://schemas.microsoft.com/office/drawing/2014/main" id="{F3D1B0CF-6B55-E3BC-6F1E-7E2AAD52FA93}"/>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FD81B5EC-5F8C-DA9A-8BEE-B9E5F61DFCB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B45234F7-46D7-3F9B-ABA0-722889012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2216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Levies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8656" y="986386"/>
            <a:ext cx="8064896" cy="357020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Three annual sector-based tuition protection levies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collected from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domestic</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education and training providers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Domestic levies paid into quarantined accounts managed by the TPS Director</a:t>
            </a:r>
          </a:p>
          <a:p>
            <a:pPr marL="468000" marR="0" lvl="0" indent="-28800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rPr>
              <a:t>VSL Levy  		   VSL Tuition Protection Fund</a:t>
            </a:r>
          </a:p>
          <a:p>
            <a:pPr marL="468000" marR="0" lvl="0" indent="-288000" algn="l" defTabSz="914400" rtl="0" eaLnBrk="1" fontAlgn="auto" latinLnBrk="0" hangingPunct="1">
              <a:lnSpc>
                <a:spcPct val="100000"/>
              </a:lnSpc>
              <a:spcBef>
                <a:spcPts val="0"/>
              </a:spcBef>
              <a:spcAft>
                <a:spcPts val="10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rPr>
              <a:t>HELP Levy  		   Higher Education Tuition Protection Fund</a:t>
            </a:r>
          </a:p>
          <a:p>
            <a:pPr marL="468000" marR="0" lvl="0" indent="-2880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rPr>
              <a:t>Up-front Payments Levy	   Higher Education Tuition Protection Fund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Levies fund the student placement, loan re-credit and refund activities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of the TPS following an education provider closure and some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TPS administration costs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rPr>
              <a:t>Domestic levies collected for the first time in 2022</a:t>
            </a: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5626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Session Participation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4248108" cy="210826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Contacts in HITS for all leviable providers invited</a:t>
            </a:r>
            <a:r>
              <a:rPr kumimoji="0" lang="en-AU" sz="1800" b="0" i="0" u="none" strike="noStrike" kern="1200" cap="none" spc="0" normalizeH="0" baseline="0" noProof="0" dirty="0">
                <a:ln>
                  <a:noFill/>
                </a:ln>
                <a:solidFill>
                  <a:srgbClr val="FFFFFF"/>
                </a:solidFill>
                <a:effectLst/>
                <a:uLnTx/>
                <a:uFillTx/>
                <a:latin typeface="Calibri" panose="020F0502020204030204"/>
                <a:ea typeface="Calibri"/>
                <a:cs typeface="Calibri"/>
              </a:rPr>
              <a:t> 2024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130 individuals attended</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60% at the national webinar</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40% at the in-person sessions</a:t>
            </a:r>
          </a:p>
        </p:txBody>
      </p:sp>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pic>
        <p:nvPicPr>
          <p:cNvPr id="5" name="Picture 4" descr="A pie chart showing that 60% of the 130 individuals consulted on the draft 2024 domestic levy settings attended the national webinar, 23% attended the consultation session in Sydney, 9% attended the consultation session in Melbourne, 8% attended the consultation session in Brisbane.">
            <a:extLst>
              <a:ext uri="{FF2B5EF4-FFF2-40B4-BE49-F238E27FC236}">
                <a16:creationId xmlns:a16="http://schemas.microsoft.com/office/drawing/2014/main" id="{5413F0EF-1486-1ABC-29A1-62877FA8E3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43" r="5505"/>
          <a:stretch/>
        </p:blipFill>
        <p:spPr>
          <a:xfrm>
            <a:off x="4787660" y="1111334"/>
            <a:ext cx="3815891" cy="3493444"/>
          </a:xfrm>
          <a:prstGeom prst="rect">
            <a:avLst/>
          </a:prstGeom>
        </p:spPr>
      </p:pic>
    </p:spTree>
    <p:extLst>
      <p:ext uri="{BB962C8B-B14F-4D97-AF65-F5344CB8AC3E}">
        <p14:creationId xmlns:p14="http://schemas.microsoft.com/office/powerpoint/2010/main" val="27755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outcomes and Changes for 2024 Domestic Levies</a:t>
            </a:r>
          </a:p>
        </p:txBody>
      </p:sp>
      <p:sp>
        <p:nvSpPr>
          <p:cNvPr id="9" name="Rectangle 8">
            <a:extLst>
              <a:ext uri="{FF2B5EF4-FFF2-40B4-BE49-F238E27FC236}">
                <a16:creationId xmlns:a16="http://schemas.microsoft.com/office/drawing/2014/main" id="{2CF5E4CA-1D26-E671-8211-23218CA00928}"/>
              </a:ext>
            </a:extLst>
          </p:cNvPr>
          <p:cNvSpPr/>
          <p:nvPr/>
        </p:nvSpPr>
        <p:spPr>
          <a:xfrm>
            <a:off x="536039" y="1385551"/>
            <a:ext cx="8064000" cy="3039294"/>
          </a:xfrm>
          <a:prstGeom prst="rect">
            <a:avLst/>
          </a:prstGeom>
        </p:spPr>
        <p:txBody>
          <a:bodyPr wrap="square" lIns="68580" tIns="34290" rIns="68580" bIns="34290" anchor="t">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2 changes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to the risk rated premium component levy settings:</a:t>
            </a:r>
          </a:p>
          <a:p>
            <a:pPr marL="540000" marR="0" lvl="1" indent="-3429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VSL Levy: specified percentage reduced from 0.17% to 0.13%</a:t>
            </a:r>
          </a:p>
          <a:p>
            <a:pPr marL="540000" marR="0" lvl="1" indent="-342900" algn="l" defTabSz="914400" rtl="0" eaLnBrk="1" fontAlgn="auto" latinLnBrk="0" hangingPunct="1">
              <a:lnSpc>
                <a:spcPct val="100000"/>
              </a:lnSpc>
              <a:spcBef>
                <a:spcPts val="0"/>
              </a:spcBef>
              <a:spcAft>
                <a:spcPts val="36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All levies: net profit ratio removed from financial strength risk factor calculation</a:t>
            </a:r>
          </a:p>
          <a:p>
            <a:pPr marL="0" marR="0" lvl="1" indent="0" algn="l" defTabSz="914400"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Levy collection dates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for 2024:</a:t>
            </a:r>
          </a:p>
          <a:p>
            <a:pPr marL="540000" marR="0" lvl="0" indent="-342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VSL and HELP Levies collected in October/November 2024</a:t>
            </a:r>
          </a:p>
          <a:p>
            <a:pPr marL="540000" marR="0" lvl="0" indent="-342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Up-front Levy collected in February/March of 2025</a:t>
            </a: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1" name="Group 10">
            <a:extLst>
              <a:ext uri="{FF2B5EF4-FFF2-40B4-BE49-F238E27FC236}">
                <a16:creationId xmlns:a16="http://schemas.microsoft.com/office/drawing/2014/main" id="{635BCE98-624B-CFC6-84CF-605207D71012}"/>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14" name="Oval 13">
              <a:extLst>
                <a:ext uri="{FF2B5EF4-FFF2-40B4-BE49-F238E27FC236}">
                  <a16:creationId xmlns:a16="http://schemas.microsoft.com/office/drawing/2014/main" id="{17D7B4C6-9A31-426F-17E0-752E35C08705}"/>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73F6CEB-52C2-5DE5-6135-B7389BE9C15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Graphic 15" descr="Presentation with checklist outline">
              <a:extLst>
                <a:ext uri="{FF2B5EF4-FFF2-40B4-BE49-F238E27FC236}">
                  <a16:creationId xmlns:a16="http://schemas.microsoft.com/office/drawing/2014/main" id="{374C8012-72B8-F0F1-F256-E50DB840E2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951" y="3565093"/>
              <a:ext cx="1080000" cy="1080000"/>
            </a:xfrm>
            <a:prstGeom prst="rect">
              <a:avLst/>
            </a:prstGeom>
          </p:spPr>
        </p:pic>
      </p:grpSp>
    </p:spTree>
    <p:extLst>
      <p:ext uri="{BB962C8B-B14F-4D97-AF65-F5344CB8AC3E}">
        <p14:creationId xmlns:p14="http://schemas.microsoft.com/office/powerpoint/2010/main" val="11979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1D2D02F-180A-E5F6-7219-CD87336BD149}"/>
              </a:ext>
            </a:extLst>
          </p:cNvPr>
          <p:cNvSpPr txBox="1">
            <a:spLocks noGrp="1"/>
          </p:cNvSpPr>
          <p:nvPr>
            <p:ph type="title" idx="4294967295"/>
          </p:nvPr>
        </p:nvSpPr>
        <p:spPr>
          <a:xfrm>
            <a:off x="539552"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2024 Domestic Tuition Protection Levy Settings</a:t>
            </a:r>
          </a:p>
        </p:txBody>
      </p:sp>
      <p:graphicFrame>
        <p:nvGraphicFramePr>
          <p:cNvPr id="2" name="Table 1">
            <a:extLst>
              <a:ext uri="{FF2B5EF4-FFF2-40B4-BE49-F238E27FC236}">
                <a16:creationId xmlns:a16="http://schemas.microsoft.com/office/drawing/2014/main" id="{5777E30D-B6A2-8E4B-3CDB-0F75F6B351C8}"/>
              </a:ext>
            </a:extLst>
          </p:cNvPr>
          <p:cNvGraphicFramePr>
            <a:graphicFrameLocks noGrp="1"/>
          </p:cNvGraphicFramePr>
          <p:nvPr/>
        </p:nvGraphicFramePr>
        <p:xfrm>
          <a:off x="360000" y="1116000"/>
          <a:ext cx="8424000" cy="2936580"/>
        </p:xfrm>
        <a:graphic>
          <a:graphicData uri="http://schemas.openxmlformats.org/drawingml/2006/table">
            <a:tbl>
              <a:tblPr firstRow="1" bandRow="1">
                <a:tableStyleId>{5C22544A-7EE6-4342-B048-85BDC9FD1C3A}</a:tableStyleId>
              </a:tblPr>
              <a:tblGrid>
                <a:gridCol w="892800">
                  <a:extLst>
                    <a:ext uri="{9D8B030D-6E8A-4147-A177-3AD203B41FA5}">
                      <a16:colId xmlns:a16="http://schemas.microsoft.com/office/drawing/2014/main" val="1295630361"/>
                    </a:ext>
                  </a:extLst>
                </a:gridCol>
                <a:gridCol w="2419200">
                  <a:extLst>
                    <a:ext uri="{9D8B030D-6E8A-4147-A177-3AD203B41FA5}">
                      <a16:colId xmlns:a16="http://schemas.microsoft.com/office/drawing/2014/main" val="3621932438"/>
                    </a:ext>
                  </a:extLst>
                </a:gridCol>
                <a:gridCol w="3204000">
                  <a:extLst>
                    <a:ext uri="{9D8B030D-6E8A-4147-A177-3AD203B41FA5}">
                      <a16:colId xmlns:a16="http://schemas.microsoft.com/office/drawing/2014/main" val="4046141962"/>
                    </a:ext>
                  </a:extLst>
                </a:gridCol>
                <a:gridCol w="1908000">
                  <a:extLst>
                    <a:ext uri="{9D8B030D-6E8A-4147-A177-3AD203B41FA5}">
                      <a16:colId xmlns:a16="http://schemas.microsoft.com/office/drawing/2014/main" val="3124004789"/>
                    </a:ext>
                  </a:extLst>
                </a:gridCol>
              </a:tblGrid>
              <a:tr h="592656">
                <a:tc>
                  <a:txBody>
                    <a:bodyPr/>
                    <a:lstStyle/>
                    <a:p>
                      <a:pPr algn="ctr"/>
                      <a:r>
                        <a:rPr lang="en-AU" sz="1700"/>
                        <a:t>Levy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Administrative fee</a:t>
                      </a:r>
                      <a:r>
                        <a:rPr lang="en-AU" sz="1700" baseline="30000"/>
                        <a: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rated premium</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Special tuition protection</a:t>
                      </a:r>
                      <a:br>
                        <a:rPr lang="en-AU" sz="1700"/>
                      </a:br>
                      <a:r>
                        <a:rPr lang="en-AU" sz="1450"/>
                        <a:t>(no change from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350634405"/>
                  </a:ext>
                </a:extLst>
              </a:tr>
              <a:tr h="702000">
                <a:tc>
                  <a:txBody>
                    <a:bodyPr/>
                    <a:lstStyle/>
                    <a:p>
                      <a:pPr algn="ctr">
                        <a:lnSpc>
                          <a:spcPct val="110000"/>
                        </a:lnSpc>
                      </a:pPr>
                      <a:r>
                        <a:rPr lang="en-AU" sz="1550" b="1"/>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 </a:t>
                      </a:r>
                      <a:br>
                        <a:rPr lang="en-AU" sz="1550" b="0" dirty="0"/>
                      </a:br>
                      <a:r>
                        <a:rPr lang="en-AU" sz="1550" b="1" dirty="0"/>
                        <a:t>$10.01 </a:t>
                      </a:r>
                      <a:r>
                        <a:rPr lang="en-AU" sz="1550" b="0" dirty="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solidFill>
                            <a:schemeClr val="accent3"/>
                          </a:solidFill>
                        </a:rPr>
                        <a:t>0.13%</a:t>
                      </a:r>
                      <a:r>
                        <a:rPr lang="en-AU" sz="1550" b="0" dirty="0">
                          <a:solidFill>
                            <a:schemeClr val="accent3"/>
                          </a:solidFill>
                        </a:rPr>
                        <a:t> </a:t>
                      </a:r>
                      <a:r>
                        <a:rPr lang="en-AU" sz="1550" b="0" dirty="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0.10% </a:t>
                      </a:r>
                      <a:r>
                        <a:rPr lang="en-AU" sz="1550" b="0"/>
                        <a:t>x total 2023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4018029712"/>
                  </a:ext>
                </a:extLst>
              </a:tr>
              <a:tr h="702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 </a:t>
                      </a:r>
                      <a:br>
                        <a:rPr lang="en-AU" sz="1550" b="0" dirty="0"/>
                      </a:br>
                      <a:r>
                        <a:rPr lang="en-AU" sz="1550" b="1" dirty="0"/>
                        <a:t>$10.01 </a:t>
                      </a:r>
                      <a:r>
                        <a:rPr lang="en-AU" sz="1550" b="0" dirty="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0.10% </a:t>
                      </a:r>
                      <a:r>
                        <a:rPr lang="en-AU" sz="1550" b="0"/>
                        <a:t>x total 2023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78389284"/>
                  </a:ext>
                </a:extLst>
              </a:tr>
              <a:tr h="702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a:t>
                      </a:r>
                      <a:br>
                        <a:rPr lang="en-AU" sz="1550" b="0" dirty="0"/>
                      </a:br>
                      <a:r>
                        <a:rPr lang="en-AU" sz="1550" b="1" dirty="0"/>
                        <a:t>$10.01 </a:t>
                      </a:r>
                      <a:r>
                        <a:rPr lang="en-AU" sz="1550" b="0" dirty="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0.10% </a:t>
                      </a:r>
                      <a:r>
                        <a:rPr lang="en-AU" sz="1550" b="0" dirty="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687255667"/>
                  </a:ext>
                </a:extLst>
              </a:tr>
            </a:tbl>
          </a:graphicData>
        </a:graphic>
      </p:graphicFrame>
      <p:sp>
        <p:nvSpPr>
          <p:cNvPr id="3" name="TextBox 2">
            <a:extLst>
              <a:ext uri="{FF2B5EF4-FFF2-40B4-BE49-F238E27FC236}">
                <a16:creationId xmlns:a16="http://schemas.microsoft.com/office/drawing/2014/main" id="{C1353826-6BE8-31CA-F3F1-101E57352315}"/>
              </a:ext>
            </a:extLst>
          </p:cNvPr>
          <p:cNvSpPr txBox="1"/>
          <p:nvPr/>
        </p:nvSpPr>
        <p:spPr>
          <a:xfrm>
            <a:off x="360000" y="4057277"/>
            <a:ext cx="8395200" cy="5129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Administrative fee figures quoted were applied for the 2023 levies and may be indexed to CPI for 2024</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 2024 levies will be calculated using student enrolment numbers and revenue for the 2023 calendar year</a:t>
            </a:r>
          </a:p>
        </p:txBody>
      </p:sp>
      <p:grpSp>
        <p:nvGrpSpPr>
          <p:cNvPr id="8" name="Group 7">
            <a:extLst>
              <a:ext uri="{FF2B5EF4-FFF2-40B4-BE49-F238E27FC236}">
                <a16:creationId xmlns:a16="http://schemas.microsoft.com/office/drawing/2014/main" id="{9F78A65F-BF9B-FD06-8E2D-E0049D18F4E2}"/>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6B80046F-2E3B-871A-5BBE-F8D679C0BD5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E8EABA4F-91ED-3EA3-14F2-AEDF26EC011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DE8BCB5-0FE2-B756-EBD6-025A258C137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C28FA4A0-7273-8FCE-807D-0DFBDF3686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80023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772320054"/>
              </p:ext>
            </p:extLst>
          </p:nvPr>
        </p:nvGraphicFramePr>
        <p:xfrm>
          <a:off x="539551" y="3365955"/>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3</a:t>
                      </a:r>
                    </a:p>
                    <a:p>
                      <a:r>
                        <a:rPr lang="en-AU" sz="1750" dirty="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938531878"/>
              </p:ext>
            </p:extLst>
          </p:nvPr>
        </p:nvGraphicFramePr>
        <p:xfrm>
          <a:off x="540000" y="2177955"/>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2</a:t>
                      </a:r>
                    </a:p>
                    <a:p>
                      <a:r>
                        <a:rPr lang="en-AU" sz="1800"/>
                        <a:t>Unit Completion Rate</a:t>
                      </a:r>
                    </a:p>
                  </a:txBody>
                  <a:tcPr>
                    <a:lnL w="12700" cmpd="sng">
                      <a:noFill/>
                    </a:lnL>
                    <a:lnR w="12700" cmpd="sng">
                      <a:noFill/>
                    </a:lnR>
                    <a:lnT w="28575" cap="flat" cmpd="sng" algn="ctr">
                      <a:solidFill>
                        <a:srgbClr val="E5AC0D"/>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5AC0D"/>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E5AC0D"/>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739950751"/>
              </p:ext>
            </p:extLst>
          </p:nvPr>
        </p:nvGraphicFramePr>
        <p:xfrm>
          <a:off x="539551" y="989955"/>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1</a:t>
                      </a:r>
                    </a:p>
                    <a:p>
                      <a:r>
                        <a:rPr lang="en-AU" sz="1800" dirty="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1007968"/>
          </a:xfrm>
          <a:prstGeom prst="rect">
            <a:avLst/>
          </a:prstGeom>
        </p:spPr>
        <p:txBody>
          <a:bodyPr wrap="square" lIns="68580" tIns="34290" rIns="68580" bIns="3429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altLang="zh-CN" sz="17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a:sym typeface="Calibri" pitchFamily="34" charset="0"/>
              </a:rPr>
              <a:t>Based on 2 ratios</a:t>
            </a:r>
            <a:r>
              <a:rPr kumimoji="0" lang="en-AU" altLang="zh-CN" sz="17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a:sym typeface="Calibri" pitchFamily="34" charset="0"/>
              </a:rPr>
              <a:t>: return on assets and debt to equity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1700" b="1" i="0" u="none" strike="noStrike" kern="0" cap="none" spc="0" normalizeH="0" baseline="0" noProof="0" dirty="0">
                <a:ln>
                  <a:noFill/>
                </a:ln>
                <a:solidFill>
                  <a:srgbClr val="520AA2"/>
                </a:solidFill>
                <a:effectLst/>
                <a:uLnTx/>
                <a:uFillTx/>
                <a:latin typeface="Calibri" panose="020F0502020204030204"/>
                <a:ea typeface="宋体"/>
                <a:cs typeface="Arial"/>
                <a:sym typeface="Calibri" pitchFamily="34" charset="0"/>
              </a:rPr>
              <a:t>Note</a:t>
            </a:r>
            <a:r>
              <a:rPr kumimoji="0" lang="en-US" altLang="zh-CN" sz="1700" b="0" i="0" u="none"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 </a:t>
            </a:r>
            <a:r>
              <a:rPr kumimoji="0" lang="en-US" altLang="zh-CN" sz="1700" b="1"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One change </a:t>
            </a:r>
            <a:r>
              <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to the 2024 financial strength calculation</a:t>
            </a:r>
            <a:endParaRPr kumimoji="0" lang="en-AU"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Arial"/>
              <a:sym typeface="Calibri"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altLang="zh-CN" sz="17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a:sym typeface="Calibri" pitchFamily="34" charset="0"/>
              </a:rPr>
              <a:t>Calculations use</a:t>
            </a:r>
            <a:r>
              <a:rPr kumimoji="0" lang="en-US" altLang="zh-CN" sz="1700" b="0" i="0" u="none"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 providers’ most recent financial data</a:t>
            </a:r>
          </a:p>
        </p:txBody>
      </p:sp>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848950"/>
          </a:xfrm>
          <a:prstGeom prst="rect">
            <a:avLst/>
          </a:prstGeom>
        </p:spPr>
        <p:txBody>
          <a:bodyPr wrap="square" lIns="68580" tIns="34290" rIns="68580" bIns="34290" anchor="t">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altLang="zh-CN" sz="1700" b="0" i="0" u="none"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Based on the </a:t>
            </a:r>
            <a:r>
              <a:rPr kumimoji="0" lang="en-US" altLang="zh-CN" sz="1700" b="0" i="0" u="sng"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unit</a:t>
            </a:r>
            <a:r>
              <a:rPr kumimoji="0" lang="en-US" altLang="zh-CN" sz="1700" b="0" i="0" u="none"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 completion rate of students</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Levy settings for this </a:t>
            </a:r>
            <a:r>
              <a:rPr kumimoji="0" lang="en-US" altLang="zh-CN" sz="1700" b="1"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remained unchanged</a:t>
            </a:r>
            <a:r>
              <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a:t>
            </a:r>
            <a:endPar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Arial" panose="020B0604020202020204" pitchFamily="34" charset="0"/>
            </a:endParaRPr>
          </a:p>
        </p:txBody>
      </p:sp>
      <p:sp>
        <p:nvSpPr>
          <p:cNvPr id="18" name="Rectangle 17">
            <a:extLst>
              <a:ext uri="{FF2B5EF4-FFF2-40B4-BE49-F238E27FC236}">
                <a16:creationId xmlns:a16="http://schemas.microsoft.com/office/drawing/2014/main" id="{36E27241-9AD9-49DB-9C70-23C2EF2FA0DD}"/>
              </a:ext>
            </a:extLst>
          </p:cNvPr>
          <p:cNvSpPr/>
          <p:nvPr/>
        </p:nvSpPr>
        <p:spPr>
          <a:xfrm>
            <a:off x="3070800" y="3366219"/>
            <a:ext cx="5533180" cy="1531188"/>
          </a:xfrm>
          <a:prstGeom prst="rect">
            <a:avLst/>
          </a:prstGeom>
        </p:spPr>
        <p:txBody>
          <a:bodyPr wrap="square" lIns="68580" tIns="34290" rIns="68580" bIns="3429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1700" b="0" i="0" u="none"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Late payment history &amp; annual registration provider charges Plus, if a provider’s registration was renewed for a period less than the maximum allowable </a:t>
            </a:r>
            <a:r>
              <a:rPr kumimoji="0" lang="en-US" altLang="zh-CN" sz="1700" b="0" i="0" u="sng"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rPr>
              <a:t>for risk management reasons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Levy settings for this </a:t>
            </a:r>
            <a:r>
              <a:rPr kumimoji="0" lang="en-US" altLang="zh-CN" sz="1700" b="1"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remained unchanged</a:t>
            </a:r>
            <a:r>
              <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宋体"/>
                <a:cs typeface="Arial"/>
                <a:sym typeface="Calibri" pitchFamily="34" charset="0"/>
              </a:rPr>
              <a:t>.</a:t>
            </a:r>
            <a:endParaRPr kumimoji="0" lang="en-US" altLang="zh-CN" sz="1700" b="0" i="0" u="none" strike="noStrike" kern="0" cap="none" spc="0" normalizeH="0" baseline="0" noProof="0" dirty="0">
              <a:ln>
                <a:noFill/>
              </a:ln>
              <a:solidFill>
                <a:prstClr val="black"/>
              </a:solidFill>
              <a:effectLst/>
              <a:highlight>
                <a:srgbClr val="FFFF00"/>
              </a:highlight>
              <a:uLnTx/>
              <a:uFillTx/>
              <a:latin typeface="Calibri" panose="020F0502020204030204"/>
              <a:ea typeface="等线"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700" b="0" i="0" u="sng" strike="noStrike" kern="0" cap="none" spc="0" normalizeH="0" baseline="0" noProof="0" dirty="0">
              <a:ln>
                <a:noFill/>
              </a:ln>
              <a:solidFill>
                <a:prstClr val="black"/>
              </a:solidFill>
              <a:effectLst/>
              <a:uLnTx/>
              <a:uFillTx/>
              <a:latin typeface="Calibri" panose="020F0502020204030204"/>
              <a:ea typeface="宋体"/>
              <a:cs typeface="Arial"/>
              <a:sym typeface="Calibri" pitchFamily="34" charset="0"/>
            </a:endParaRPr>
          </a:p>
        </p:txBody>
      </p:sp>
    </p:spTree>
    <p:extLst>
      <p:ext uri="{BB962C8B-B14F-4D97-AF65-F5344CB8AC3E}">
        <p14:creationId xmlns:p14="http://schemas.microsoft.com/office/powerpoint/2010/main" val="40105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 Removal of net profit ratio</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989955"/>
            <a:ext cx="8100000" cy="35573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Previous financial strength calculations were based on three ratios:</a:t>
            </a:r>
          </a:p>
          <a:p>
            <a:pPr marL="684000" marR="0" lvl="1" indent="-288000" algn="l" defTabSz="914400" rtl="0" eaLnBrk="1" fontAlgn="auto" latinLnBrk="0" hangingPunct="1">
              <a:lnSpc>
                <a:spcPct val="100000"/>
              </a:lnSpc>
              <a:spcBef>
                <a:spcPts val="0"/>
              </a:spcBef>
              <a:spcAft>
                <a:spcPts val="400"/>
              </a:spcAft>
              <a:buClrTx/>
              <a:buSzTx/>
              <a:buFont typeface="+mj-lt"/>
              <a:buAutoNum type="arabicPeriod"/>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700" b="1" i="0" u="none" strike="noStrike" kern="1200" cap="none" spc="0" normalizeH="0" baseline="0" noProof="0" dirty="0">
                <a:ln>
                  <a:noFill/>
                </a:ln>
                <a:solidFill>
                  <a:prstClr val="black"/>
                </a:solidFill>
                <a:effectLst/>
                <a:uLnTx/>
                <a:uFillTx/>
                <a:latin typeface="Calibri" panose="020F0502020204030204"/>
                <a:ea typeface="+mn-ea"/>
                <a:cs typeface="Calibri"/>
              </a:rPr>
              <a:t>Net profit ratio</a:t>
            </a: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Net profit before tax / total revenue</a:t>
            </a:r>
          </a:p>
          <a:p>
            <a:pPr marL="684000" marR="0" lvl="1" indent="-288000" algn="l" defTabSz="914400" rtl="0" eaLnBrk="1" fontAlgn="auto" latinLnBrk="0" hangingPunct="1">
              <a:lnSpc>
                <a:spcPct val="100000"/>
              </a:lnSpc>
              <a:spcBef>
                <a:spcPts val="0"/>
              </a:spcBef>
              <a:spcAft>
                <a:spcPts val="400"/>
              </a:spcAft>
              <a:buClrTx/>
              <a:buSzTx/>
              <a:buFont typeface="+mj-lt"/>
              <a:buAutoNum type="arabicPeriod"/>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700" b="1" i="0" u="none" strike="noStrike" kern="1200" cap="none" spc="0" normalizeH="0" baseline="0" noProof="0" dirty="0">
                <a:ln>
                  <a:noFill/>
                </a:ln>
                <a:solidFill>
                  <a:prstClr val="black"/>
                </a:solidFill>
                <a:effectLst/>
                <a:uLnTx/>
                <a:uFillTx/>
                <a:latin typeface="Calibri" panose="020F0502020204030204"/>
                <a:ea typeface="+mn-ea"/>
                <a:cs typeface="Calibri"/>
              </a:rPr>
              <a:t>Return on assets</a:t>
            </a: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Net profit before tax / total assets</a:t>
            </a:r>
          </a:p>
          <a:p>
            <a:pPr marL="684000" marR="0" lvl="1" indent="-288000" algn="l" defTabSz="914400" rtl="0" eaLnBrk="1" fontAlgn="auto" latinLnBrk="0" hangingPunct="1">
              <a:lnSpc>
                <a:spcPct val="100000"/>
              </a:lnSpc>
              <a:spcBef>
                <a:spcPts val="0"/>
              </a:spcBef>
              <a:spcAft>
                <a:spcPts val="1100"/>
              </a:spcAft>
              <a:buClrTx/>
              <a:buSzTx/>
              <a:buFont typeface="+mj-lt"/>
              <a:buAutoNum type="arabicPeriod"/>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700" b="1" i="0" u="none" strike="noStrike" kern="1200" cap="none" spc="0" normalizeH="0" baseline="0" noProof="0" dirty="0">
                <a:ln>
                  <a:noFill/>
                </a:ln>
                <a:solidFill>
                  <a:prstClr val="black"/>
                </a:solidFill>
                <a:effectLst/>
                <a:uLnTx/>
                <a:uFillTx/>
                <a:latin typeface="Calibri" panose="020F0502020204030204"/>
                <a:ea typeface="+mn-ea"/>
                <a:cs typeface="Calibri"/>
              </a:rPr>
              <a:t>Debt to equity</a:t>
            </a: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Total liabilities / total equity</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In 2023, some not-for-profit providers raised concerns about the use of the net profit ratio to calculate financial strength by suggesting the ratio unfairly penalised them</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AGA tested alternative calculations that are less weighted towards profit for 2024 levies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700" b="1" i="0" u="none" strike="noStrike" kern="1200" cap="none" spc="0" normalizeH="0" baseline="0" noProof="0" dirty="0">
                <a:ln>
                  <a:noFill/>
                </a:ln>
                <a:solidFill>
                  <a:prstClr val="black"/>
                </a:solidFill>
                <a:effectLst/>
                <a:uLnTx/>
                <a:uFillTx/>
                <a:latin typeface="Calibri" panose="020F0502020204030204"/>
                <a:ea typeface="+mn-ea"/>
                <a:cs typeface="Calibri"/>
              </a:rPr>
              <a:t>AGA recommendation</a:t>
            </a: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 Remove net profit ratio from the 2024 Financial Strength calculation</a:t>
            </a:r>
          </a:p>
          <a:p>
            <a:pPr marL="684000" marR="0" lvl="1" indent="-2664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Not-for-profit providers will yield a better financial strength risk score</a:t>
            </a:r>
          </a:p>
          <a:p>
            <a:pPr marL="684000" marR="0" lvl="1" indent="-266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Calibri"/>
              </a:rPr>
              <a:t>Increases the proportion of not-for-profit providers in the lowest risk category to similar levels to the for-profit providers</a:t>
            </a:r>
          </a:p>
        </p:txBody>
      </p:sp>
      <p:grpSp>
        <p:nvGrpSpPr>
          <p:cNvPr id="3" name="Group 2">
            <a:extLst>
              <a:ext uri="{FF2B5EF4-FFF2-40B4-BE49-F238E27FC236}">
                <a16:creationId xmlns:a16="http://schemas.microsoft.com/office/drawing/2014/main" id="{1C0F51DE-DBD4-8C85-DE15-D9A5D563C50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05B2F433-A5D6-0403-CA9A-9EF600E8F22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2B63097F-F229-44F6-2D59-5F37BD0691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44DCFF99-9058-E17E-1E01-F32270F8C37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55AF5A9C-2862-CF71-0309-0E27CE6BEA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8" name="Group 7">
            <a:extLst>
              <a:ext uri="{FF2B5EF4-FFF2-40B4-BE49-F238E27FC236}">
                <a16:creationId xmlns:a16="http://schemas.microsoft.com/office/drawing/2014/main" id="{AF84104F-B7E8-A73F-729A-C82A64A2EC1E}"/>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90D205E6-DB78-2B2D-5EA0-E836A6D868BA}"/>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B9EF1E14-787D-25CE-2B0F-5DE439FA30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84628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6930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1750" b="0" i="0" u="none" strike="noStrike" kern="1200" cap="none" spc="0" normalizeH="0" baseline="0" noProof="0">
                <a:ln>
                  <a:noFill/>
                </a:ln>
                <a:solidFill>
                  <a:prstClr val="black"/>
                </a:solidFill>
                <a:effectLst/>
                <a:uLnTx/>
                <a:uFillTx/>
                <a:latin typeface="Calibri" panose="020F0502020204030204"/>
                <a:ea typeface="+mn-ea"/>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Ratio</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Formula</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a:latin typeface="+mn-lt"/>
                        </a:rPr>
                        <a:t>Return on Assets</a:t>
                      </a:r>
                      <a:r>
                        <a:rPr lang="en-AU" sz="1600" b="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dirty="0">
                          <a:latin typeface="+mn-lt"/>
                        </a:rPr>
                        <a:t>Debt to Equity</a:t>
                      </a:r>
                      <a:r>
                        <a:rPr lang="en-AU" sz="1600" b="0" dirty="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grpSp>
        <p:nvGrpSpPr>
          <p:cNvPr id="3" name="Group 2">
            <a:extLst>
              <a:ext uri="{FF2B5EF4-FFF2-40B4-BE49-F238E27FC236}">
                <a16:creationId xmlns:a16="http://schemas.microsoft.com/office/drawing/2014/main" id="{F34196F6-E855-E18B-6749-CF63164BDE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ED8024C8-7BA1-FD6B-F32E-EC58FEAA5567}"/>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ED289CA7-9407-639E-AE85-1E294817C2C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21BA791B-50C6-34DF-A722-CD226C208FE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7374A726-EAEC-96FA-AAB2-9CB49523F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8" name="TextBox 7">
            <a:extLst>
              <a:ext uri="{FF2B5EF4-FFF2-40B4-BE49-F238E27FC236}">
                <a16:creationId xmlns:a16="http://schemas.microsoft.com/office/drawing/2014/main" id="{3C4F81B6-5979-D213-464A-77D0C8F9E892}"/>
              </a:ext>
            </a:extLst>
          </p:cNvPr>
          <p:cNvSpPr txBox="1"/>
          <p:nvPr/>
        </p:nvSpPr>
        <p:spPr>
          <a:xfrm>
            <a:off x="639000" y="3212665"/>
            <a:ext cx="7964550" cy="46166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b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br>
            <a:r>
              <a:rPr kumimoji="0" lang="en-AU" sz="1600" b="0" i="0" u="none" strike="noStrike" kern="1200" cap="none" spc="0" normalizeH="0" baseline="0" noProof="0" dirty="0" err="1">
                <a:ln>
                  <a:noFill/>
                </a:ln>
                <a:solidFill>
                  <a:prstClr val="black"/>
                </a:solidFill>
                <a:effectLst/>
                <a:uLnTx/>
                <a:uFillTx/>
                <a:latin typeface="Calibri" panose="020F0502020204030204"/>
                <a:ea typeface="+mn-ea"/>
                <a:cs typeface="Calibri"/>
              </a:rPr>
              <a:t>NPBT</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Calibri"/>
              </a:rPr>
              <a:t>: Net profit before tax</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181442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3D11-186F-3C29-825D-E8C92849CF00}"/>
              </a:ext>
            </a:extLst>
          </p:cNvPr>
          <p:cNvSpPr>
            <a:spLocks noGrp="1"/>
          </p:cNvSpPr>
          <p:nvPr>
            <p:ph type="title"/>
          </p:nvPr>
        </p:nvSpPr>
        <p:spPr>
          <a:xfrm>
            <a:off x="416632" y="-73908"/>
            <a:ext cx="6364188" cy="993775"/>
          </a:xfrm>
        </p:spPr>
        <p:txBody>
          <a:bodyPr/>
          <a:lstStyle/>
          <a:p>
            <a:r>
              <a:rPr lang="en-AU" b="1" dirty="0"/>
              <a:t>Department of Education attendees</a:t>
            </a:r>
          </a:p>
        </p:txBody>
      </p:sp>
      <p:graphicFrame>
        <p:nvGraphicFramePr>
          <p:cNvPr id="4" name="Content Placeholder 3">
            <a:extLst>
              <a:ext uri="{FF2B5EF4-FFF2-40B4-BE49-F238E27FC236}">
                <a16:creationId xmlns:a16="http://schemas.microsoft.com/office/drawing/2014/main" id="{6657AFCE-C851-9B87-CF4B-D42CCDB6AD07}"/>
              </a:ext>
            </a:extLst>
          </p:cNvPr>
          <p:cNvGraphicFramePr>
            <a:graphicFrameLocks noGrp="1"/>
          </p:cNvGraphicFramePr>
          <p:nvPr>
            <p:ph idx="1"/>
            <p:extLst>
              <p:ext uri="{D42A27DB-BD31-4B8C-83A1-F6EECF244321}">
                <p14:modId xmlns:p14="http://schemas.microsoft.com/office/powerpoint/2010/main" val="2393834952"/>
              </p:ext>
            </p:extLst>
          </p:nvPr>
        </p:nvGraphicFramePr>
        <p:xfrm>
          <a:off x="433264" y="701923"/>
          <a:ext cx="8099176" cy="3223324"/>
        </p:xfrm>
        <a:graphic>
          <a:graphicData uri="http://schemas.openxmlformats.org/drawingml/2006/table">
            <a:tbl>
              <a:tblPr firstRow="1" bandRow="1">
                <a:tableStyleId>{5C22544A-7EE6-4342-B048-85BDC9FD1C3A}</a:tableStyleId>
              </a:tblPr>
              <a:tblGrid>
                <a:gridCol w="3510757">
                  <a:extLst>
                    <a:ext uri="{9D8B030D-6E8A-4147-A177-3AD203B41FA5}">
                      <a16:colId xmlns:a16="http://schemas.microsoft.com/office/drawing/2014/main" val="1894437568"/>
                    </a:ext>
                  </a:extLst>
                </a:gridCol>
                <a:gridCol w="4588419">
                  <a:extLst>
                    <a:ext uri="{9D8B030D-6E8A-4147-A177-3AD203B41FA5}">
                      <a16:colId xmlns:a16="http://schemas.microsoft.com/office/drawing/2014/main" val="2884951409"/>
                    </a:ext>
                  </a:extLst>
                </a:gridCol>
              </a:tblGrid>
              <a:tr h="329072">
                <a:tc>
                  <a:txBody>
                    <a:bodyPr/>
                    <a:lstStyle/>
                    <a:p>
                      <a:r>
                        <a:rPr lang="en-AU" sz="1400" dirty="0"/>
                        <a:t>Team</a:t>
                      </a:r>
                    </a:p>
                  </a:txBody>
                  <a:tcPr/>
                </a:tc>
                <a:tc>
                  <a:txBody>
                    <a:bodyPr/>
                    <a:lstStyle/>
                    <a:p>
                      <a:r>
                        <a:rPr lang="en-AU" sz="1400" dirty="0"/>
                        <a:t>Attendees</a:t>
                      </a:r>
                    </a:p>
                  </a:txBody>
                  <a:tcPr/>
                </a:tc>
                <a:extLst>
                  <a:ext uri="{0D108BD9-81ED-4DB2-BD59-A6C34878D82A}">
                    <a16:rowId xmlns:a16="http://schemas.microsoft.com/office/drawing/2014/main" val="2039408103"/>
                  </a:ext>
                </a:extLst>
              </a:tr>
              <a:tr h="431580">
                <a:tc>
                  <a:txBody>
                    <a:bodyPr/>
                    <a:lstStyle/>
                    <a:p>
                      <a:r>
                        <a:rPr lang="en-AU" sz="1000" b="1" dirty="0">
                          <a:latin typeface="+mn-lt"/>
                        </a:rPr>
                        <a:t>Student Engagement Team</a:t>
                      </a:r>
                    </a:p>
                  </a:txBody>
                  <a:tcPr/>
                </a:tc>
                <a:tc>
                  <a:txBody>
                    <a:bodyPr/>
                    <a:lstStyle/>
                    <a:p>
                      <a:r>
                        <a:rPr lang="en-AU" sz="1000" b="0" dirty="0">
                          <a:latin typeface="+mn-lt"/>
                        </a:rPr>
                        <a:t>Kellie McInnes, Nicole Ranieri, Stephanie Stockwell, Abbigail Peters, Dylan Parker, Michelle Scott, Abby Walsh, Nathan Twomey, Danni Montesin and Carley Adams</a:t>
                      </a:r>
                    </a:p>
                  </a:txBody>
                  <a:tcPr/>
                </a:tc>
                <a:extLst>
                  <a:ext uri="{0D108BD9-81ED-4DB2-BD59-A6C34878D82A}">
                    <a16:rowId xmlns:a16="http://schemas.microsoft.com/office/drawing/2014/main" val="405937980"/>
                  </a:ext>
                </a:extLst>
              </a:tr>
              <a:tr h="329072">
                <a:tc>
                  <a:txBody>
                    <a:bodyPr/>
                    <a:lstStyle/>
                    <a:p>
                      <a:r>
                        <a:rPr lang="en-AU" sz="1000" b="1" dirty="0">
                          <a:latin typeface="+mn-lt"/>
                        </a:rPr>
                        <a:t>HELP Policy</a:t>
                      </a:r>
                    </a:p>
                  </a:txBody>
                  <a:tcPr/>
                </a:tc>
                <a:tc>
                  <a:txBody>
                    <a:bodyPr/>
                    <a:lstStyle/>
                    <a:p>
                      <a:r>
                        <a:rPr lang="en-AU" sz="1000" b="0" dirty="0">
                          <a:latin typeface="+mn-lt"/>
                        </a:rPr>
                        <a:t>Scott Channing, Phil Hawkins</a:t>
                      </a:r>
                    </a:p>
                  </a:txBody>
                  <a:tcPr/>
                </a:tc>
                <a:extLst>
                  <a:ext uri="{0D108BD9-81ED-4DB2-BD59-A6C34878D82A}">
                    <a16:rowId xmlns:a16="http://schemas.microsoft.com/office/drawing/2014/main" val="2477474722"/>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dirty="0">
                          <a:solidFill>
                            <a:schemeClr val="dk1"/>
                          </a:solidFill>
                          <a:latin typeface="+mn-lt"/>
                        </a:rPr>
                        <a:t>TCSI</a:t>
                      </a:r>
                      <a:r>
                        <a:rPr lang="en-AU" sz="1000" b="1" dirty="0">
                          <a:latin typeface="+mn-lt"/>
                        </a:rPr>
                        <a:t>, Department of Education</a:t>
                      </a:r>
                      <a:endParaRPr lang="en-AU" sz="1000" b="1" kern="1200" dirty="0">
                        <a:solidFill>
                          <a:schemeClr val="dk1"/>
                        </a:solidFill>
                        <a:latin typeface="+mn-lt"/>
                        <a:ea typeface="+mn-ea"/>
                        <a:cs typeface="+mn-cs"/>
                      </a:endParaRPr>
                    </a:p>
                    <a:p>
                      <a:endParaRPr lang="en-AU" sz="10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kern="1200" dirty="0">
                          <a:solidFill>
                            <a:schemeClr val="dk1"/>
                          </a:solidFill>
                          <a:latin typeface="+mn-lt"/>
                        </a:rPr>
                        <a:t>Phil Blagus</a:t>
                      </a:r>
                      <a:endParaRPr lang="en-AU" sz="1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kern="1200" dirty="0">
                        <a:solidFill>
                          <a:schemeClr val="dk1"/>
                        </a:solidFill>
                        <a:latin typeface="+mn-lt"/>
                        <a:ea typeface="+mn-ea"/>
                        <a:cs typeface="+mn-cs"/>
                      </a:endParaRPr>
                    </a:p>
                  </a:txBody>
                  <a:tcPr/>
                </a:tc>
                <a:extLst>
                  <a:ext uri="{0D108BD9-81ED-4DB2-BD59-A6C34878D82A}">
                    <a16:rowId xmlns:a16="http://schemas.microsoft.com/office/drawing/2014/main" val="2246066401"/>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mn-lt"/>
                        </a:rPr>
                        <a:t>HESA Modelling and Performance</a:t>
                      </a:r>
                    </a:p>
                    <a:p>
                      <a:endParaRPr lang="en-AU" sz="10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latin typeface="+mn-lt"/>
                        </a:rPr>
                        <a:t>John Castles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kern="1200" dirty="0">
                        <a:solidFill>
                          <a:schemeClr val="dk1"/>
                        </a:solidFill>
                        <a:latin typeface="+mn-lt"/>
                        <a:ea typeface="+mn-ea"/>
                        <a:cs typeface="+mn-cs"/>
                      </a:endParaRPr>
                    </a:p>
                  </a:txBody>
                  <a:tcPr/>
                </a:tc>
                <a:extLst>
                  <a:ext uri="{0D108BD9-81ED-4DB2-BD59-A6C34878D82A}">
                    <a16:rowId xmlns:a16="http://schemas.microsoft.com/office/drawing/2014/main" val="1984263445"/>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dirty="0">
                          <a:solidFill>
                            <a:schemeClr val="dk1"/>
                          </a:solidFill>
                          <a:latin typeface="+mn-lt"/>
                        </a:rPr>
                        <a:t>Program Management Team</a:t>
                      </a:r>
                      <a:r>
                        <a:rPr lang="en-AU" sz="1000" b="1" dirty="0">
                          <a:latin typeface="+mn-lt"/>
                        </a:rPr>
                        <a:t>, Department of Education</a:t>
                      </a:r>
                      <a:endParaRPr lang="en-AU" sz="1000" b="1" kern="1200" dirty="0">
                        <a:solidFill>
                          <a:schemeClr val="dk1"/>
                        </a:solidFill>
                        <a:latin typeface="+mn-lt"/>
                        <a:ea typeface="+mn-ea"/>
                        <a:cs typeface="+mn-cs"/>
                      </a:endParaRPr>
                    </a:p>
                    <a:p>
                      <a:endParaRPr lang="en-AU" sz="10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kern="1200" dirty="0">
                          <a:solidFill>
                            <a:schemeClr val="dk1"/>
                          </a:solidFill>
                          <a:latin typeface="+mn-lt"/>
                        </a:rPr>
                        <a:t>Tristan </a:t>
                      </a:r>
                      <a:r>
                        <a:rPr lang="en-AU" sz="1000" b="0" kern="1200" dirty="0" err="1">
                          <a:solidFill>
                            <a:schemeClr val="dk1"/>
                          </a:solidFill>
                          <a:latin typeface="+mn-lt"/>
                        </a:rPr>
                        <a:t>Krautz</a:t>
                      </a:r>
                      <a:endParaRPr lang="en-AU" sz="1000" b="0" kern="1200" dirty="0">
                        <a:solidFill>
                          <a:schemeClr val="dk1"/>
                        </a:solidFill>
                        <a:latin typeface="+mn-lt"/>
                        <a:ea typeface="+mn-ea"/>
                        <a:cs typeface="+mn-cs"/>
                      </a:endParaRPr>
                    </a:p>
                    <a:p>
                      <a:endParaRPr lang="en-AU" sz="1000" b="0" dirty="0">
                        <a:latin typeface="+mn-lt"/>
                      </a:endParaRPr>
                    </a:p>
                  </a:txBody>
                  <a:tcPr/>
                </a:tc>
                <a:extLst>
                  <a:ext uri="{0D108BD9-81ED-4DB2-BD59-A6C34878D82A}">
                    <a16:rowId xmlns:a16="http://schemas.microsoft.com/office/drawing/2014/main" val="3060627666"/>
                  </a:ext>
                </a:extLst>
              </a:tr>
              <a:tr h="498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t>Tuition Protection Service Operations, Department of Education</a:t>
                      </a:r>
                    </a:p>
                    <a:p>
                      <a:endParaRPr lang="en-AU" sz="10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mn-lt"/>
                          <a:ea typeface="+mn-ea"/>
                          <a:cs typeface="+mn-cs"/>
                        </a:rPr>
                        <a:t>Mirah Lambert</a:t>
                      </a:r>
                    </a:p>
                    <a:p>
                      <a:endParaRPr lang="en-AU" sz="1000" b="0" kern="1200" dirty="0">
                        <a:solidFill>
                          <a:schemeClr val="dk1"/>
                        </a:solidFill>
                        <a:latin typeface="+mn-lt"/>
                        <a:ea typeface="+mn-ea"/>
                        <a:cs typeface="+mn-cs"/>
                      </a:endParaRPr>
                    </a:p>
                  </a:txBody>
                  <a:tcPr/>
                </a:tc>
                <a:extLst>
                  <a:ext uri="{0D108BD9-81ED-4DB2-BD59-A6C34878D82A}">
                    <a16:rowId xmlns:a16="http://schemas.microsoft.com/office/drawing/2014/main" val="939597632"/>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dirty="0">
                          <a:solidFill>
                            <a:schemeClr val="dk1"/>
                          </a:solidFill>
                          <a:latin typeface="+mn-lt"/>
                        </a:rPr>
                        <a:t>Student Provider Integrity Branch</a:t>
                      </a:r>
                      <a:r>
                        <a:rPr lang="en-AU" sz="1000" b="1" dirty="0">
                          <a:latin typeface="+mn-lt"/>
                        </a:rPr>
                        <a:t>, Department of Education</a:t>
                      </a:r>
                      <a:endParaRPr lang="en-AU" sz="1000" b="1" kern="1200" dirty="0">
                        <a:solidFill>
                          <a:schemeClr val="dk1"/>
                        </a:solidFill>
                        <a:latin typeface="+mn-lt"/>
                        <a:ea typeface="+mn-ea"/>
                        <a:cs typeface="+mn-cs"/>
                      </a:endParaRPr>
                    </a:p>
                    <a:p>
                      <a:endParaRPr lang="en-AU" sz="10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latin typeface="+mn-lt"/>
                        </a:rPr>
                        <a:t>Larissa Hinds</a:t>
                      </a:r>
                    </a:p>
                    <a:p>
                      <a:endParaRPr lang="en-AU" sz="1000" b="0" dirty="0">
                        <a:latin typeface="+mn-lt"/>
                      </a:endParaRPr>
                    </a:p>
                  </a:txBody>
                  <a:tcPr/>
                </a:tc>
                <a:extLst>
                  <a:ext uri="{0D108BD9-81ED-4DB2-BD59-A6C34878D82A}">
                    <a16:rowId xmlns:a16="http://schemas.microsoft.com/office/drawing/2014/main" val="3556034103"/>
                  </a:ext>
                </a:extLst>
              </a:tr>
            </a:tbl>
          </a:graphicData>
        </a:graphic>
      </p:graphicFrame>
    </p:spTree>
    <p:extLst>
      <p:ext uri="{BB962C8B-B14F-4D97-AF65-F5344CB8AC3E}">
        <p14:creationId xmlns:p14="http://schemas.microsoft.com/office/powerpoint/2010/main" val="149631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13877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Providers with low student unit completion rates correlated with an increased likelihood of closure</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Unit completion rate percentage calculation:</a:t>
            </a:r>
          </a:p>
        </p:txBody>
      </p:sp>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8" name="TextBox 7">
            <a:extLst>
              <a:ext uri="{FF2B5EF4-FFF2-40B4-BE49-F238E27FC236}">
                <a16:creationId xmlns:a16="http://schemas.microsoft.com/office/drawing/2014/main" id="{91F65056-0482-E8C6-1A75-36B50D95066C}"/>
              </a:ext>
            </a:extLst>
          </p:cNvPr>
          <p:cNvSpPr txBox="1"/>
          <p:nvPr/>
        </p:nvSpPr>
        <p:spPr>
          <a:xfrm>
            <a:off x="511495" y="3785585"/>
            <a:ext cx="7740000" cy="2308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AU" sz="1500" b="1" i="0" u="none" strike="noStrike" kern="1200" cap="none" spc="0" normalizeH="0" baseline="0" noProof="0">
                <a:ln>
                  <a:noFill/>
                </a:ln>
                <a:solidFill>
                  <a:prstClr val="black"/>
                </a:solidFill>
                <a:effectLst/>
                <a:uLnTx/>
                <a:uFillTx/>
                <a:latin typeface="Calibri" panose="020F0502020204030204"/>
                <a:ea typeface="+mn-ea"/>
                <a:cs typeface="+mn-cs"/>
              </a:rPr>
              <a:t>EFTSL</a:t>
            </a:r>
            <a:r>
              <a:rPr kumimoji="0" lang="en-AU" sz="1500" b="0" i="0" u="none" strike="noStrike" kern="1200" cap="none" spc="0" normalizeH="0" baseline="0" noProof="0">
                <a:ln>
                  <a:noFill/>
                </a:ln>
                <a:solidFill>
                  <a:prstClr val="black"/>
                </a:solidFill>
                <a:effectLst/>
                <a:uLnTx/>
                <a:uFillTx/>
                <a:latin typeface="Calibri" panose="020F0502020204030204"/>
                <a:ea typeface="+mn-ea"/>
                <a:cs typeface="+mn-cs"/>
              </a:rPr>
              <a:t>: Equivalent full-time student load for a year</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grpSp>
        <p:nvGrpSpPr>
          <p:cNvPr id="28" name="Group 27" descr="Formula for calculating unit completion rate percentage is passed EFTSL divided by passed plus failed plus withdrawn plus ongoing plus data missing EFTSL.">
            <a:extLst>
              <a:ext uri="{FF2B5EF4-FFF2-40B4-BE49-F238E27FC236}">
                <a16:creationId xmlns:a16="http://schemas.microsoft.com/office/drawing/2014/main" id="{F1DDB9AC-A196-9B7C-BF6F-4B6B5F26EACB}"/>
              </a:ext>
            </a:extLst>
          </p:cNvPr>
          <p:cNvGrpSpPr/>
          <p:nvPr/>
        </p:nvGrpSpPr>
        <p:grpSpPr>
          <a:xfrm>
            <a:off x="540000" y="254859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prstClr val="black"/>
                  </a:solidFill>
                  <a:effectLst/>
                  <a:uLnTx/>
                  <a:uFillTx/>
                  <a:latin typeface="Calibri" panose="020F0502020204030204"/>
                  <a:ea typeface="+mn-ea"/>
                  <a:cs typeface="+mn-cs"/>
                </a:rPr>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prstClr val="black"/>
                  </a:solidFill>
                  <a:effectLst/>
                  <a:uLnTx/>
                  <a:uFillTx/>
                  <a:latin typeface="Calibri" panose="020F0502020204030204"/>
                  <a:ea typeface="+mn-ea"/>
                  <a:cs typeface="+mn-cs"/>
                </a:rPr>
                <a:t>(Passed + Failed + Withdrawn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a:ln>
                    <a:noFill/>
                  </a:ln>
                  <a:solidFill>
                    <a:prstClr val="black"/>
                  </a:solidFill>
                  <a:effectLst/>
                  <a:uLnTx/>
                  <a:uFillTx/>
                  <a:latin typeface="Calibri" panose="020F0502020204030204"/>
                  <a:ea typeface="+mn-ea"/>
                  <a:cs typeface="+mn-cs"/>
                </a:rPr>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258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16000"/>
            <a:ext cx="8064000" cy="3747180"/>
          </a:xfrm>
          <a:prstGeom prst="rect">
            <a:avLst/>
          </a:prstGeom>
        </p:spPr>
        <p:txBody>
          <a:bodyPr wrap="square" lIns="68580" tIns="34290" rIns="68580" bIns="3429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Ensure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contact information in HITS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and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enrolment data in TCSI</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 are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up to date</a:t>
            </a:r>
            <a:endParaRPr kumimoji="0" lang="en-AU" sz="18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Check account details before making a payment</a:t>
            </a: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Calibri"/>
              </a:rPr>
              <a:t> and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a:rPr>
              <a:t>pay the full and correct amount on time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rPr>
              <a:t>to avoid receiving a late payment penalty for the next three years</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AU" sz="1800" b="1" i="0" u="none" strike="noStrike" kern="100" cap="none" spc="0" normalizeH="0" baseline="0" noProof="0" dirty="0">
                <a:ln>
                  <a:noFill/>
                </a:ln>
                <a:solidFill>
                  <a:prstClr val="black"/>
                </a:solidFill>
                <a:effectLst/>
                <a:uLnTx/>
                <a:uFillTx/>
                <a:latin typeface="Calibri" panose="020F0502020204030204"/>
                <a:ea typeface="Calibri"/>
                <a:cs typeface="Times New Roman"/>
              </a:rPr>
              <a:t>Do not</a:t>
            </a:r>
            <a:r>
              <a:rPr kumimoji="0" lang="en-AU" sz="1800" b="0" i="0" u="none" strike="noStrike" kern="100" cap="none" spc="0" normalizeH="0" baseline="0" noProof="0" dirty="0">
                <a:ln>
                  <a:noFill/>
                </a:ln>
                <a:solidFill>
                  <a:prstClr val="black"/>
                </a:solidFill>
                <a:effectLst/>
                <a:uLnTx/>
                <a:uFillTx/>
                <a:latin typeface="Calibri" panose="020F0502020204030204"/>
                <a:ea typeface="Calibri"/>
                <a:cs typeface="Times New Roman"/>
              </a:rPr>
              <a:t> use parent company’s financial statements &amp; </a:t>
            </a: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Calibri"/>
              </a:rPr>
              <a:t>ensure all financial statements:</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Calibri"/>
              </a:rPr>
              <a:t>are signed by an auditor</a:t>
            </a:r>
          </a:p>
          <a:p>
            <a:pPr marL="2857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contain financial information from previous year (2023)</a:t>
            </a:r>
          </a:p>
          <a:p>
            <a:pPr marL="285750" marR="0" lvl="1" indent="-28575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display the </a:t>
            </a:r>
            <a:r>
              <a:rPr kumimoji="0" lang="en-AU" sz="1800" b="1" i="0" u="none" strike="noStrike" kern="1200" cap="none" spc="0" normalizeH="0" baseline="0" noProof="0" dirty="0">
                <a:ln>
                  <a:noFill/>
                </a:ln>
                <a:solidFill>
                  <a:prstClr val="black"/>
                </a:solidFill>
                <a:effectLst/>
                <a:uLnTx/>
                <a:uFillTx/>
                <a:latin typeface="Calibri" panose="020F0502020204030204"/>
                <a:ea typeface="Calibri"/>
                <a:cs typeface="Times New Roman"/>
              </a:rPr>
              <a:t>ABN of the entity </a:t>
            </a:r>
            <a:r>
              <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the TPS is levying</a:t>
            </a:r>
          </a:p>
          <a:p>
            <a:pPr marL="0" marR="0" lvl="1" indent="0" algn="l" defTabSz="914400" rtl="0" eaLnBrk="1" fontAlgn="auto" latinLnBrk="0" hangingPunct="1">
              <a:lnSpc>
                <a:spcPct val="100000"/>
              </a:lnSpc>
              <a:spcBef>
                <a:spcPts val="0"/>
              </a:spcBef>
              <a:spcAft>
                <a:spcPts val="1500"/>
              </a:spcAft>
              <a:buClrTx/>
              <a:buSzTx/>
              <a:buFontTx/>
              <a:buNone/>
              <a:tabLst/>
              <a:defRPr/>
            </a:pPr>
            <a:br>
              <a:rPr kumimoji="0" lang="en-AU" sz="1500" b="1" i="0" u="sng" strike="noStrike" kern="1200" cap="none" spc="0" normalizeH="0" baseline="0" noProof="0" dirty="0">
                <a:ln>
                  <a:noFill/>
                </a:ln>
                <a:solidFill>
                  <a:prstClr val="black"/>
                </a:solidFill>
                <a:effectLst/>
                <a:uLnTx/>
                <a:uFillTx/>
                <a:latin typeface="Calibri" panose="020F0502020204030204"/>
                <a:ea typeface="+mn-ea"/>
                <a:cs typeface="+mn-cs"/>
                <a:hlinkClick r:id="rId3"/>
              </a:rPr>
            </a:br>
            <a:r>
              <a:rPr kumimoji="0" lang="en-AU" sz="1500" b="1" i="0" u="sng" strike="noStrike" kern="1200" cap="none" spc="0" normalizeH="0" baseline="0" noProof="0" dirty="0">
                <a:ln>
                  <a:noFill/>
                </a:ln>
                <a:solidFill>
                  <a:prstClr val="black"/>
                </a:solidFill>
                <a:effectLst/>
                <a:uLnTx/>
                <a:uFillTx/>
                <a:latin typeface="Calibri" panose="020F0502020204030204"/>
                <a:ea typeface="+mn-ea"/>
                <a:cs typeface="+mn-cs"/>
                <a:hlinkClick r:id="rId3"/>
              </a:rPr>
              <a:t>tps.gov.au/announcements/2024-domestic-tuition-protection-levies-consultation</a:t>
            </a:r>
            <a:endParaRPr kumimoji="0" lang="en-AU" sz="15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1" indent="0" algn="l" defTabSz="914400" rtl="0" eaLnBrk="1" fontAlgn="auto" latinLnBrk="0" hangingPunct="1">
              <a:lnSpc>
                <a:spcPct val="100000"/>
              </a:lnSpc>
              <a:spcBef>
                <a:spcPts val="0"/>
              </a:spcBef>
              <a:spcAft>
                <a:spcPts val="150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9951" y="3557926"/>
              <a:ext cx="1152000" cy="1152000"/>
            </a:xfrm>
            <a:prstGeom prst="rect">
              <a:avLst/>
            </a:prstGeom>
          </p:spPr>
        </p:pic>
      </p:grpSp>
    </p:spTree>
    <p:extLst>
      <p:ext uri="{BB962C8B-B14F-4D97-AF65-F5344CB8AC3E}">
        <p14:creationId xmlns:p14="http://schemas.microsoft.com/office/powerpoint/2010/main" val="12222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Picture 13" descr="QR code for TPS website (www.tps.gov.au)">
            <a:extLst>
              <a:ext uri="{FF2B5EF4-FFF2-40B4-BE49-F238E27FC236}">
                <a16:creationId xmlns:a16="http://schemas.microsoft.com/office/drawing/2014/main" id="{AB0B2998-41E1-0D9D-F99D-41302E44A133}"/>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operations@tps.gov.au</a:t>
            </a:r>
            <a:endParaRPr kumimoji="0" lang="en-AU"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9960" y="1557521"/>
              <a:ext cx="648000" cy="648000"/>
            </a:xfrm>
            <a:prstGeom prst="rect">
              <a:avLst/>
            </a:prstGeom>
          </p:spPr>
        </p:pic>
      </p:gr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58AC81-09A9-480F-B2DF-A72D048DCB71}"/>
              </a:ext>
            </a:extLst>
          </p:cNvPr>
          <p:cNvSpPr>
            <a:spLocks noGrp="1"/>
          </p:cNvSpPr>
          <p:nvPr>
            <p:ph type="sldNum" sz="quarter" idx="10"/>
          </p:nvPr>
        </p:nvSpPr>
        <p:spPr>
          <a:xfrm>
            <a:off x="8600718" y="146248"/>
            <a:ext cx="400581" cy="272798"/>
          </a:xfrm>
          <a:prstGeom prst="rect">
            <a:avLst/>
          </a:prstGeom>
        </p:spPr>
        <p:txBody>
          <a:bodyPr vert="horz" lIns="91355" tIns="45678" rIns="91355" bIns="45678" rtlCol="0" anchor="ctr"/>
          <a:lstStyle>
            <a:defPPr>
              <a:defRPr lang="en-US"/>
            </a:defPPr>
            <a:lvl1pPr marL="0" algn="r" defTabSz="913554" rtl="0" eaLnBrk="1" latinLnBrk="0" hangingPunct="1">
              <a:defRPr sz="1199" kern="1200">
                <a:solidFill>
                  <a:schemeClr val="tx2"/>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a:lstStyle>
          <a:p>
            <a:fld id="{587702D9-62F4-4DAB-B7F1-D3C48808CBB7}" type="slidenum">
              <a:rPr lang="en-AU">
                <a:solidFill>
                  <a:srgbClr val="00254A"/>
                </a:solidFill>
                <a:latin typeface="Calibri" panose="020F0502020204030204"/>
              </a:rPr>
              <a:pPr/>
              <a:t>23</a:t>
            </a:fld>
            <a:endParaRPr lang="en-AU">
              <a:solidFill>
                <a:srgbClr val="00254A"/>
              </a:solidFill>
              <a:latin typeface="Calibri" panose="020F0502020204030204"/>
            </a:endParaRPr>
          </a:p>
        </p:txBody>
      </p:sp>
      <p:sp>
        <p:nvSpPr>
          <p:cNvPr id="9" name="Title 5">
            <a:extLst>
              <a:ext uri="{FF2B5EF4-FFF2-40B4-BE49-F238E27FC236}">
                <a16:creationId xmlns:a16="http://schemas.microsoft.com/office/drawing/2014/main" id="{F0F50585-E351-A3C1-D193-297B50A9C1BC}"/>
              </a:ext>
            </a:extLst>
          </p:cNvPr>
          <p:cNvSpPr>
            <a:spLocks noGrp="1"/>
          </p:cNvSpPr>
          <p:nvPr>
            <p:ph type="title"/>
          </p:nvPr>
        </p:nvSpPr>
        <p:spPr>
          <a:xfrm>
            <a:off x="457200" y="349250"/>
            <a:ext cx="6364288" cy="993775"/>
          </a:xfrm>
        </p:spPr>
        <p:txBody>
          <a:bodyPr/>
          <a:lstStyle/>
          <a:p>
            <a:r>
              <a:rPr lang="en-AU" dirty="0"/>
              <a:t> </a:t>
            </a:r>
          </a:p>
        </p:txBody>
      </p:sp>
      <p:sp>
        <p:nvSpPr>
          <p:cNvPr id="4" name="Content Placeholder 3">
            <a:extLst>
              <a:ext uri="{FF2B5EF4-FFF2-40B4-BE49-F238E27FC236}">
                <a16:creationId xmlns:a16="http://schemas.microsoft.com/office/drawing/2014/main" id="{FBF96CEB-D2F4-A891-C605-F8BDF711BBAF}"/>
              </a:ext>
            </a:extLst>
          </p:cNvPr>
          <p:cNvSpPr>
            <a:spLocks noGrp="1"/>
          </p:cNvSpPr>
          <p:nvPr>
            <p:ph idx="1"/>
          </p:nvPr>
        </p:nvSpPr>
        <p:spPr/>
        <p:txBody>
          <a:bodyPr/>
          <a:lstStyle/>
          <a:p>
            <a:pPr marL="0" indent="0">
              <a:buNone/>
            </a:pPr>
            <a:r>
              <a:rPr lang="en-AU" dirty="0"/>
              <a:t> </a:t>
            </a:r>
          </a:p>
        </p:txBody>
      </p:sp>
      <p:sp>
        <p:nvSpPr>
          <p:cNvPr id="3" name="Title 5">
            <a:extLst>
              <a:ext uri="{FF2B5EF4-FFF2-40B4-BE49-F238E27FC236}">
                <a16:creationId xmlns:a16="http://schemas.microsoft.com/office/drawing/2014/main" id="{DB75CEAF-D43D-845E-328C-DEB6CB0CA05D}"/>
              </a:ext>
            </a:extLst>
          </p:cNvPr>
          <p:cNvSpPr txBox="1">
            <a:spLocks/>
          </p:cNvSpPr>
          <p:nvPr/>
        </p:nvSpPr>
        <p:spPr>
          <a:xfrm>
            <a:off x="457200" y="349200"/>
            <a:ext cx="6364188"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a:t> </a:t>
            </a:r>
            <a:endParaRPr lang="en-AU" dirty="0"/>
          </a:p>
        </p:txBody>
      </p:sp>
      <p:sp>
        <p:nvSpPr>
          <p:cNvPr id="5" name="Title 5">
            <a:extLst>
              <a:ext uri="{FF2B5EF4-FFF2-40B4-BE49-F238E27FC236}">
                <a16:creationId xmlns:a16="http://schemas.microsoft.com/office/drawing/2014/main" id="{AA3A035C-81EB-2CE1-AB48-31748A2CC078}"/>
              </a:ext>
            </a:extLst>
          </p:cNvPr>
          <p:cNvSpPr txBox="1">
            <a:spLocks/>
          </p:cNvSpPr>
          <p:nvPr/>
        </p:nvSpPr>
        <p:spPr>
          <a:xfrm>
            <a:off x="609600" y="501600"/>
            <a:ext cx="6364188"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a:t> </a:t>
            </a:r>
            <a:endParaRPr lang="en-AU" dirty="0"/>
          </a:p>
        </p:txBody>
      </p:sp>
      <p:sp>
        <p:nvSpPr>
          <p:cNvPr id="8" name="Content Placeholder 2">
            <a:extLst>
              <a:ext uri="{FF2B5EF4-FFF2-40B4-BE49-F238E27FC236}">
                <a16:creationId xmlns:a16="http://schemas.microsoft.com/office/drawing/2014/main" id="{BD7C8BF0-6B8B-0CC4-D664-33A9ACA87B59}"/>
              </a:ext>
            </a:extLst>
          </p:cNvPr>
          <p:cNvSpPr txBox="1">
            <a:spLocks/>
          </p:cNvSpPr>
          <p:nvPr/>
        </p:nvSpPr>
        <p:spPr>
          <a:xfrm>
            <a:off x="323528" y="969372"/>
            <a:ext cx="8496944" cy="811272"/>
          </a:xfrm>
          <a:prstGeom prst="rect">
            <a:avLst/>
          </a:prstGeom>
        </p:spPr>
        <p:txBody>
          <a:bodyPr vert="horz" lIns="0" tIns="0" rIns="0" bIns="0" rtlCol="0">
            <a:norm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Student concordance functionality is now in production</a:t>
            </a:r>
          </a:p>
          <a:p>
            <a:r>
              <a:rPr lang="en-AU" sz="1800" dirty="0"/>
              <a:t>Newsletter and monthly webinar updates are </a:t>
            </a:r>
            <a:r>
              <a:rPr lang="en-AU" sz="1800" u="sng" dirty="0">
                <a:solidFill>
                  <a:schemeClr val="bg1">
                    <a:lumMod val="65000"/>
                  </a:schemeClr>
                </a:solidFill>
                <a:ea typeface="Times New Roman" panose="02020603050405020304" pitchFamily="18" charset="0"/>
                <a:hlinkClick r:id="rId3">
                  <a:extLst>
                    <a:ext uri="{A12FA001-AC4F-418D-AE19-62706E023703}">
                      <ahyp:hlinkClr xmlns:ahyp="http://schemas.microsoft.com/office/drawing/2018/hyperlinkcolor" val="tx"/>
                    </a:ext>
                  </a:extLst>
                </a:hlinkClick>
              </a:rPr>
              <a:t>www.TCSIsupport.gov.au/news</a:t>
            </a:r>
            <a:endParaRPr lang="en-AU" dirty="0"/>
          </a:p>
        </p:txBody>
      </p:sp>
      <p:sp>
        <p:nvSpPr>
          <p:cNvPr id="10" name="Title 1">
            <a:extLst>
              <a:ext uri="{FF2B5EF4-FFF2-40B4-BE49-F238E27FC236}">
                <a16:creationId xmlns:a16="http://schemas.microsoft.com/office/drawing/2014/main" id="{29846320-8F7C-E752-89E4-81935332D861}"/>
              </a:ext>
            </a:extLst>
          </p:cNvPr>
          <p:cNvSpPr txBox="1">
            <a:spLocks/>
          </p:cNvSpPr>
          <p:nvPr/>
        </p:nvSpPr>
        <p:spPr>
          <a:xfrm>
            <a:off x="457200" y="203997"/>
            <a:ext cx="6364188" cy="78506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sz="2800" b="1" dirty="0"/>
              <a:t>TCSI Update</a:t>
            </a:r>
          </a:p>
        </p:txBody>
      </p:sp>
      <p:pic>
        <p:nvPicPr>
          <p:cNvPr id="11" name="Picture 10">
            <a:extLst>
              <a:ext uri="{FF2B5EF4-FFF2-40B4-BE49-F238E27FC236}">
                <a16:creationId xmlns:a16="http://schemas.microsoft.com/office/drawing/2014/main" id="{CAC65B39-B682-0C5E-24F4-714C8CB83B40}"/>
              </a:ext>
            </a:extLst>
          </p:cNvPr>
          <p:cNvPicPr>
            <a:picLocks noChangeAspect="1"/>
          </p:cNvPicPr>
          <p:nvPr/>
        </p:nvPicPr>
        <p:blipFill>
          <a:blip r:embed="rId4"/>
          <a:stretch>
            <a:fillRect/>
          </a:stretch>
        </p:blipFill>
        <p:spPr>
          <a:xfrm>
            <a:off x="1664823" y="1782043"/>
            <a:ext cx="5427457" cy="3021507"/>
          </a:xfrm>
          <a:prstGeom prst="rect">
            <a:avLst/>
          </a:prstGeom>
        </p:spPr>
      </p:pic>
    </p:spTree>
    <p:extLst>
      <p:ext uri="{BB962C8B-B14F-4D97-AF65-F5344CB8AC3E}">
        <p14:creationId xmlns:p14="http://schemas.microsoft.com/office/powerpoint/2010/main" val="41955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2B89-0BFB-6C44-F335-2BFCF2687450}"/>
              </a:ext>
            </a:extLst>
          </p:cNvPr>
          <p:cNvSpPr>
            <a:spLocks noGrp="1"/>
          </p:cNvSpPr>
          <p:nvPr>
            <p:ph type="title"/>
          </p:nvPr>
        </p:nvSpPr>
        <p:spPr/>
        <p:txBody>
          <a:bodyPr>
            <a:normAutofit/>
          </a:bodyPr>
          <a:lstStyle/>
          <a:p>
            <a:r>
              <a:rPr lang="en-AU" sz="2800" b="1" dirty="0"/>
              <a:t>HELP Provider Workshops</a:t>
            </a:r>
          </a:p>
        </p:txBody>
      </p:sp>
      <p:sp>
        <p:nvSpPr>
          <p:cNvPr id="3" name="Content Placeholder 2">
            <a:extLst>
              <a:ext uri="{FF2B5EF4-FFF2-40B4-BE49-F238E27FC236}">
                <a16:creationId xmlns:a16="http://schemas.microsoft.com/office/drawing/2014/main" id="{A06EE998-EF2E-8E3D-63CD-9F08DEED14FF}"/>
              </a:ext>
            </a:extLst>
          </p:cNvPr>
          <p:cNvSpPr>
            <a:spLocks noGrp="1"/>
          </p:cNvSpPr>
          <p:nvPr>
            <p:ph idx="1"/>
          </p:nvPr>
        </p:nvSpPr>
        <p:spPr>
          <a:xfrm>
            <a:off x="457200" y="1494011"/>
            <a:ext cx="7886700" cy="3024371"/>
          </a:xfrm>
        </p:spPr>
        <p:txBody>
          <a:bodyPr/>
          <a:lstStyle/>
          <a:p>
            <a:r>
              <a:rPr lang="en-AU" dirty="0"/>
              <a:t>We have recently had providers raise their interest in a HELP Provider Workshops event in 2024-25</a:t>
            </a:r>
            <a:br>
              <a:rPr lang="en-AU" dirty="0"/>
            </a:br>
            <a:endParaRPr lang="en-AU" dirty="0"/>
          </a:p>
          <a:p>
            <a:r>
              <a:rPr lang="en-AU" dirty="0"/>
              <a:t>We are looking into options for the format and timing </a:t>
            </a:r>
            <a:br>
              <a:rPr lang="en-AU" dirty="0"/>
            </a:br>
            <a:endParaRPr lang="en-AU" dirty="0"/>
          </a:p>
          <a:p>
            <a:r>
              <a:rPr lang="en-AU" dirty="0"/>
              <a:t>We are seeking insight from providers about their preferences for inclusions/format to help determine costs, content, viability etc</a:t>
            </a:r>
          </a:p>
        </p:txBody>
      </p:sp>
    </p:spTree>
    <p:extLst>
      <p:ext uri="{BB962C8B-B14F-4D97-AF65-F5344CB8AC3E}">
        <p14:creationId xmlns:p14="http://schemas.microsoft.com/office/powerpoint/2010/main" val="147270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734DF7-F75E-3F1B-D8DE-CECF77D61B2B}"/>
              </a:ext>
            </a:extLst>
          </p:cNvPr>
          <p:cNvSpPr>
            <a:spLocks noGrp="1"/>
          </p:cNvSpPr>
          <p:nvPr>
            <p:ph type="title"/>
          </p:nvPr>
        </p:nvSpPr>
        <p:spPr>
          <a:xfrm>
            <a:off x="1389906" y="2535"/>
            <a:ext cx="6364188" cy="993775"/>
          </a:xfrm>
        </p:spPr>
        <p:txBody>
          <a:bodyPr/>
          <a:lstStyle/>
          <a:p>
            <a:pPr algn="ctr"/>
            <a:r>
              <a:rPr lang="en-AU" b="1" dirty="0" err="1"/>
              <a:t>myHELPbalance</a:t>
            </a:r>
            <a:r>
              <a:rPr lang="en-AU" b="1" dirty="0"/>
              <a:t> website re-design</a:t>
            </a:r>
          </a:p>
        </p:txBody>
      </p:sp>
      <p:pic>
        <p:nvPicPr>
          <p:cNvPr id="3" name="Picture 2">
            <a:extLst>
              <a:ext uri="{FF2B5EF4-FFF2-40B4-BE49-F238E27FC236}">
                <a16:creationId xmlns:a16="http://schemas.microsoft.com/office/drawing/2014/main" id="{5FED6356-2EF9-D72E-F35D-C0F266D1CC66}"/>
              </a:ext>
            </a:extLst>
          </p:cNvPr>
          <p:cNvPicPr>
            <a:picLocks noChangeAspect="1"/>
          </p:cNvPicPr>
          <p:nvPr/>
        </p:nvPicPr>
        <p:blipFill>
          <a:blip r:embed="rId2"/>
          <a:stretch>
            <a:fillRect/>
          </a:stretch>
        </p:blipFill>
        <p:spPr>
          <a:xfrm>
            <a:off x="539552" y="1152042"/>
            <a:ext cx="4096427" cy="3215096"/>
          </a:xfrm>
          <a:prstGeom prst="rect">
            <a:avLst/>
          </a:prstGeom>
          <a:ln>
            <a:solidFill>
              <a:schemeClr val="bg2"/>
            </a:solidFill>
          </a:ln>
        </p:spPr>
      </p:pic>
      <p:pic>
        <p:nvPicPr>
          <p:cNvPr id="7" name="Picture 6">
            <a:extLst>
              <a:ext uri="{FF2B5EF4-FFF2-40B4-BE49-F238E27FC236}">
                <a16:creationId xmlns:a16="http://schemas.microsoft.com/office/drawing/2014/main" id="{CE6D5FF7-E30C-9DDD-33C9-9B7E8175BEA7}"/>
              </a:ext>
            </a:extLst>
          </p:cNvPr>
          <p:cNvPicPr>
            <a:picLocks noChangeAspect="1"/>
          </p:cNvPicPr>
          <p:nvPr/>
        </p:nvPicPr>
        <p:blipFill>
          <a:blip r:embed="rId3"/>
          <a:stretch>
            <a:fillRect/>
          </a:stretch>
        </p:blipFill>
        <p:spPr>
          <a:xfrm>
            <a:off x="5421934" y="1129792"/>
            <a:ext cx="3174577" cy="3850551"/>
          </a:xfrm>
          <a:prstGeom prst="rect">
            <a:avLst/>
          </a:prstGeom>
          <a:ln>
            <a:solidFill>
              <a:schemeClr val="bg2"/>
            </a:solidFill>
          </a:ln>
        </p:spPr>
      </p:pic>
      <p:sp>
        <p:nvSpPr>
          <p:cNvPr id="18" name="Title 4">
            <a:extLst>
              <a:ext uri="{FF2B5EF4-FFF2-40B4-BE49-F238E27FC236}">
                <a16:creationId xmlns:a16="http://schemas.microsoft.com/office/drawing/2014/main" id="{64AFAEA1-2294-53A7-86B1-2BD1472D369B}"/>
              </a:ext>
            </a:extLst>
          </p:cNvPr>
          <p:cNvSpPr txBox="1">
            <a:spLocks/>
          </p:cNvSpPr>
          <p:nvPr/>
        </p:nvSpPr>
        <p:spPr>
          <a:xfrm>
            <a:off x="539552" y="557907"/>
            <a:ext cx="1143744" cy="92055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j-ea"/>
                <a:cs typeface="+mj-cs"/>
              </a:rPr>
              <a:t>BEFORE</a:t>
            </a:r>
            <a:endParaRPr kumimoji="0" lang="en-AU" sz="25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9" name="Title 4">
            <a:extLst>
              <a:ext uri="{FF2B5EF4-FFF2-40B4-BE49-F238E27FC236}">
                <a16:creationId xmlns:a16="http://schemas.microsoft.com/office/drawing/2014/main" id="{46CC1E39-F17D-9B07-71D0-28E9402E7664}"/>
              </a:ext>
            </a:extLst>
          </p:cNvPr>
          <p:cNvSpPr txBox="1">
            <a:spLocks/>
          </p:cNvSpPr>
          <p:nvPr/>
        </p:nvSpPr>
        <p:spPr>
          <a:xfrm>
            <a:off x="5421934" y="536034"/>
            <a:ext cx="1143744" cy="92055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j-ea"/>
                <a:cs typeface="+mj-cs"/>
              </a:rPr>
              <a:t>AFTER</a:t>
            </a:r>
            <a:endParaRPr kumimoji="0" lang="en-AU" sz="25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30651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33151C1-3490-7216-A88C-E08F7C278DD1}"/>
              </a:ext>
            </a:extLst>
          </p:cNvPr>
          <p:cNvSpPr txBox="1">
            <a:spLocks/>
          </p:cNvSpPr>
          <p:nvPr/>
        </p:nvSpPr>
        <p:spPr>
          <a:xfrm>
            <a:off x="416560" y="0"/>
            <a:ext cx="6579900"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dirty="0"/>
              <a:t>Government eCAF IT Project </a:t>
            </a:r>
          </a:p>
        </p:txBody>
      </p:sp>
      <p:sp>
        <p:nvSpPr>
          <p:cNvPr id="5" name="TextBox 4">
            <a:extLst>
              <a:ext uri="{FF2B5EF4-FFF2-40B4-BE49-F238E27FC236}">
                <a16:creationId xmlns:a16="http://schemas.microsoft.com/office/drawing/2014/main" id="{0041CFBF-1961-9094-0920-04C9E042B0A0}"/>
              </a:ext>
            </a:extLst>
          </p:cNvPr>
          <p:cNvSpPr txBox="1"/>
          <p:nvPr/>
        </p:nvSpPr>
        <p:spPr>
          <a:xfrm>
            <a:off x="292946" y="845939"/>
            <a:ext cx="8558107" cy="4893647"/>
          </a:xfrm>
          <a:prstGeom prst="rect">
            <a:avLst/>
          </a:prstGeom>
          <a:noFill/>
        </p:spPr>
        <p:txBody>
          <a:bodyPr wrap="square" rtlCol="0">
            <a:spAutoFit/>
          </a:bodyPr>
          <a:lstStyle/>
          <a:p>
            <a:r>
              <a:rPr lang="en-AU" sz="1600" b="1" dirty="0"/>
              <a:t>Key project outputs – Last 6-months</a:t>
            </a:r>
            <a:r>
              <a:rPr lang="en-AU" sz="1600" dirty="0"/>
              <a:t> </a:t>
            </a:r>
          </a:p>
          <a:p>
            <a:pPr marL="285750" indent="-285750">
              <a:buFont typeface="Arial" panose="020B0604020202020204" pitchFamily="34" charset="0"/>
              <a:buChar char="•"/>
            </a:pPr>
            <a:r>
              <a:rPr lang="en-AU" sz="1600" dirty="0"/>
              <a:t>Introduction of text tag references </a:t>
            </a:r>
          </a:p>
          <a:p>
            <a:pPr marL="285750" indent="-285750">
              <a:buFont typeface="Arial" panose="020B0604020202020204" pitchFamily="34" charset="0"/>
              <a:buChar char="•"/>
            </a:pPr>
            <a:r>
              <a:rPr lang="en-AU" sz="1600" dirty="0"/>
              <a:t>Multi-Factor Authentication</a:t>
            </a:r>
          </a:p>
          <a:p>
            <a:pPr marL="285750" indent="-285750">
              <a:buFont typeface="Arial" panose="020B0604020202020204" pitchFamily="34" charset="0"/>
              <a:buChar char="•"/>
            </a:pPr>
            <a:r>
              <a:rPr lang="en-AU" sz="1600" dirty="0"/>
              <a:t>Existing </a:t>
            </a:r>
            <a:r>
              <a:rPr lang="en-AU" sz="1600" dirty="0" err="1"/>
              <a:t>eCAF</a:t>
            </a:r>
            <a:r>
              <a:rPr lang="en-AU" sz="1600" dirty="0"/>
              <a:t> Corrections function </a:t>
            </a:r>
          </a:p>
          <a:p>
            <a:pPr marL="285750" indent="-285750">
              <a:buFont typeface="Arial" panose="020B0604020202020204" pitchFamily="34" charset="0"/>
              <a:buChar char="•"/>
            </a:pPr>
            <a:endParaRPr lang="en-AU" sz="1600" dirty="0"/>
          </a:p>
          <a:p>
            <a:r>
              <a:rPr lang="en-AU" sz="1600" b="1" dirty="0"/>
              <a:t>Legislative Changes </a:t>
            </a:r>
          </a:p>
          <a:p>
            <a:pPr marL="285750" indent="-285750">
              <a:buFont typeface="Arial" panose="020B0604020202020204" pitchFamily="34" charset="0"/>
              <a:buChar char="•"/>
            </a:pPr>
            <a:r>
              <a:rPr lang="en-AU" sz="1600" dirty="0"/>
              <a:t>Academic Suitability in all HE </a:t>
            </a:r>
            <a:r>
              <a:rPr lang="en-AU" sz="1600" dirty="0" err="1"/>
              <a:t>eCAFs</a:t>
            </a:r>
            <a:endParaRPr lang="en-AU" sz="1600" dirty="0"/>
          </a:p>
          <a:p>
            <a:pPr marL="285750" indent="-285750">
              <a:buFont typeface="Arial" panose="020B0604020202020204" pitchFamily="34" charset="0"/>
              <a:buChar char="•"/>
            </a:pPr>
            <a:r>
              <a:rPr lang="en-AU" sz="1600" dirty="0"/>
              <a:t>Pacific Engagement Visa Type </a:t>
            </a:r>
          </a:p>
          <a:p>
            <a:br>
              <a:rPr lang="en-AU" sz="1600" dirty="0"/>
            </a:br>
            <a:r>
              <a:rPr lang="en-AU" sz="1600" b="1" dirty="0"/>
              <a:t>System enhancements </a:t>
            </a:r>
          </a:p>
          <a:p>
            <a:pPr marL="285750" indent="-285750">
              <a:buFont typeface="Arial" panose="020B0604020202020204" pitchFamily="34" charset="0"/>
              <a:buChar char="•"/>
            </a:pPr>
            <a:r>
              <a:rPr lang="en-AU" sz="1600" dirty="0"/>
              <a:t>Training environment – Set to expire button</a:t>
            </a:r>
          </a:p>
          <a:p>
            <a:pPr marL="285750" indent="-285750">
              <a:buFont typeface="Arial" panose="020B0604020202020204" pitchFamily="34" charset="0"/>
              <a:buChar char="•"/>
            </a:pPr>
            <a:r>
              <a:rPr lang="en-AU" sz="1600" dirty="0"/>
              <a:t>System performance tuning </a:t>
            </a:r>
          </a:p>
          <a:p>
            <a:pPr marL="285750" indent="-285750">
              <a:buFont typeface="Arial" panose="020B0604020202020204" pitchFamily="34" charset="0"/>
              <a:buChar char="•"/>
            </a:pPr>
            <a:r>
              <a:rPr lang="en-AU" sz="1600" dirty="0"/>
              <a:t>Duplicate eCAF Checking – Criteria update to </a:t>
            </a:r>
            <a:br>
              <a:rPr lang="en-AU" sz="1600" dirty="0"/>
            </a:br>
            <a:r>
              <a:rPr lang="en-AU" sz="1600" dirty="0"/>
              <a:t>include NZ SCV</a:t>
            </a:r>
          </a:p>
          <a:p>
            <a:pPr marL="285750" indent="-285750">
              <a:buFont typeface="Arial" panose="020B0604020202020204" pitchFamily="34" charset="0"/>
              <a:buChar char="•"/>
            </a:pPr>
            <a:r>
              <a:rPr lang="en-AU" sz="1600" dirty="0"/>
              <a:t>Re-direction of personal email address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6" name="Picture 5">
            <a:extLst>
              <a:ext uri="{FF2B5EF4-FFF2-40B4-BE49-F238E27FC236}">
                <a16:creationId xmlns:a16="http://schemas.microsoft.com/office/drawing/2014/main" id="{C2B23A88-4450-297C-9ACF-7534D7E696CD}"/>
              </a:ext>
            </a:extLst>
          </p:cNvPr>
          <p:cNvPicPr>
            <a:picLocks noChangeAspect="1"/>
          </p:cNvPicPr>
          <p:nvPr/>
        </p:nvPicPr>
        <p:blipFill>
          <a:blip r:embed="rId2"/>
          <a:stretch>
            <a:fillRect/>
          </a:stretch>
        </p:blipFill>
        <p:spPr>
          <a:xfrm>
            <a:off x="4716016" y="668375"/>
            <a:ext cx="4143013" cy="4028129"/>
          </a:xfrm>
          <a:prstGeom prst="rect">
            <a:avLst/>
          </a:prstGeom>
        </p:spPr>
      </p:pic>
    </p:spTree>
    <p:extLst>
      <p:ext uri="{BB962C8B-B14F-4D97-AF65-F5344CB8AC3E}">
        <p14:creationId xmlns:p14="http://schemas.microsoft.com/office/powerpoint/2010/main" val="222169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CA0A-8EB1-194B-030C-2251B7A9209E}"/>
              </a:ext>
            </a:extLst>
          </p:cNvPr>
          <p:cNvSpPr>
            <a:spLocks noGrp="1"/>
          </p:cNvSpPr>
          <p:nvPr>
            <p:ph type="title"/>
          </p:nvPr>
        </p:nvSpPr>
        <p:spPr>
          <a:xfrm>
            <a:off x="3563888" y="123556"/>
            <a:ext cx="3092736" cy="993775"/>
          </a:xfrm>
        </p:spPr>
        <p:txBody>
          <a:bodyPr>
            <a:normAutofit/>
          </a:bodyPr>
          <a:lstStyle/>
          <a:p>
            <a:r>
              <a:rPr lang="en-AU" sz="3200" b="1" dirty="0"/>
              <a:t>Redesign Project</a:t>
            </a:r>
          </a:p>
        </p:txBody>
      </p:sp>
      <p:pic>
        <p:nvPicPr>
          <p:cNvPr id="4" name="Content Placeholder 3">
            <a:extLst>
              <a:ext uri="{FF2B5EF4-FFF2-40B4-BE49-F238E27FC236}">
                <a16:creationId xmlns:a16="http://schemas.microsoft.com/office/drawing/2014/main" id="{2DA782CE-0D60-CF3B-944A-60C84E3B3269}"/>
              </a:ext>
            </a:extLst>
          </p:cNvPr>
          <p:cNvPicPr>
            <a:picLocks noGrp="1" noChangeAspect="1"/>
          </p:cNvPicPr>
          <p:nvPr>
            <p:ph idx="1"/>
          </p:nvPr>
        </p:nvPicPr>
        <p:blipFill>
          <a:blip r:embed="rId2"/>
          <a:stretch>
            <a:fillRect/>
          </a:stretch>
        </p:blipFill>
        <p:spPr>
          <a:xfrm>
            <a:off x="251520" y="197867"/>
            <a:ext cx="2843808" cy="961368"/>
          </a:xfrm>
          <a:prstGeom prst="rect">
            <a:avLst/>
          </a:prstGeom>
        </p:spPr>
      </p:pic>
      <p:pic>
        <p:nvPicPr>
          <p:cNvPr id="6" name="Picture 5">
            <a:extLst>
              <a:ext uri="{FF2B5EF4-FFF2-40B4-BE49-F238E27FC236}">
                <a16:creationId xmlns:a16="http://schemas.microsoft.com/office/drawing/2014/main" id="{8E35EA02-52CD-E5E4-25BF-052FFB3B03C3}"/>
              </a:ext>
            </a:extLst>
          </p:cNvPr>
          <p:cNvPicPr>
            <a:picLocks noChangeAspect="1"/>
          </p:cNvPicPr>
          <p:nvPr/>
        </p:nvPicPr>
        <p:blipFill>
          <a:blip r:embed="rId3"/>
          <a:stretch>
            <a:fillRect/>
          </a:stretch>
        </p:blipFill>
        <p:spPr>
          <a:xfrm>
            <a:off x="179512" y="1197495"/>
            <a:ext cx="5555654" cy="2160240"/>
          </a:xfrm>
          <a:prstGeom prst="rect">
            <a:avLst/>
          </a:prstGeom>
        </p:spPr>
      </p:pic>
      <p:pic>
        <p:nvPicPr>
          <p:cNvPr id="8" name="Picture 7">
            <a:extLst>
              <a:ext uri="{FF2B5EF4-FFF2-40B4-BE49-F238E27FC236}">
                <a16:creationId xmlns:a16="http://schemas.microsoft.com/office/drawing/2014/main" id="{6DF21EEB-FA33-CBCD-080D-7F68F621B3D5}"/>
              </a:ext>
            </a:extLst>
          </p:cNvPr>
          <p:cNvPicPr>
            <a:picLocks noChangeAspect="1"/>
          </p:cNvPicPr>
          <p:nvPr/>
        </p:nvPicPr>
        <p:blipFill>
          <a:blip r:embed="rId4"/>
          <a:stretch>
            <a:fillRect/>
          </a:stretch>
        </p:blipFill>
        <p:spPr>
          <a:xfrm>
            <a:off x="139341" y="3435596"/>
            <a:ext cx="4229498" cy="1244664"/>
          </a:xfrm>
          <a:prstGeom prst="rect">
            <a:avLst/>
          </a:prstGeom>
        </p:spPr>
      </p:pic>
      <p:pic>
        <p:nvPicPr>
          <p:cNvPr id="10" name="Picture 9">
            <a:extLst>
              <a:ext uri="{FF2B5EF4-FFF2-40B4-BE49-F238E27FC236}">
                <a16:creationId xmlns:a16="http://schemas.microsoft.com/office/drawing/2014/main" id="{54A57452-68E9-E30D-61E0-97A4B7DFDDAC}"/>
              </a:ext>
            </a:extLst>
          </p:cNvPr>
          <p:cNvPicPr>
            <a:picLocks noChangeAspect="1"/>
          </p:cNvPicPr>
          <p:nvPr/>
        </p:nvPicPr>
        <p:blipFill>
          <a:blip r:embed="rId5"/>
          <a:stretch>
            <a:fillRect/>
          </a:stretch>
        </p:blipFill>
        <p:spPr>
          <a:xfrm>
            <a:off x="6012160" y="1453021"/>
            <a:ext cx="2189768" cy="1214199"/>
          </a:xfrm>
          <a:prstGeom prst="rect">
            <a:avLst/>
          </a:prstGeom>
        </p:spPr>
      </p:pic>
      <p:pic>
        <p:nvPicPr>
          <p:cNvPr id="12" name="Picture 11">
            <a:extLst>
              <a:ext uri="{FF2B5EF4-FFF2-40B4-BE49-F238E27FC236}">
                <a16:creationId xmlns:a16="http://schemas.microsoft.com/office/drawing/2014/main" id="{69C2B8D2-7308-F04C-0703-0678224BD875}"/>
              </a:ext>
            </a:extLst>
          </p:cNvPr>
          <p:cNvPicPr>
            <a:picLocks noChangeAspect="1"/>
          </p:cNvPicPr>
          <p:nvPr/>
        </p:nvPicPr>
        <p:blipFill>
          <a:blip r:embed="rId6"/>
          <a:stretch>
            <a:fillRect/>
          </a:stretch>
        </p:blipFill>
        <p:spPr>
          <a:xfrm>
            <a:off x="4750128" y="3420850"/>
            <a:ext cx="3206915" cy="1244664"/>
          </a:xfrm>
          <a:prstGeom prst="rect">
            <a:avLst/>
          </a:prstGeom>
        </p:spPr>
      </p:pic>
      <p:pic>
        <p:nvPicPr>
          <p:cNvPr id="14" name="Picture 13">
            <a:extLst>
              <a:ext uri="{FF2B5EF4-FFF2-40B4-BE49-F238E27FC236}">
                <a16:creationId xmlns:a16="http://schemas.microsoft.com/office/drawing/2014/main" id="{4041D8A6-F111-A965-9356-07E0A6C03E0D}"/>
              </a:ext>
            </a:extLst>
          </p:cNvPr>
          <p:cNvPicPr>
            <a:picLocks noChangeAspect="1"/>
          </p:cNvPicPr>
          <p:nvPr/>
        </p:nvPicPr>
        <p:blipFill>
          <a:blip r:embed="rId7"/>
          <a:stretch>
            <a:fillRect/>
          </a:stretch>
        </p:blipFill>
        <p:spPr>
          <a:xfrm>
            <a:off x="5940152" y="2781356"/>
            <a:ext cx="2448272" cy="525359"/>
          </a:xfrm>
          <a:prstGeom prst="rect">
            <a:avLst/>
          </a:prstGeom>
        </p:spPr>
      </p:pic>
    </p:spTree>
    <p:extLst>
      <p:ext uri="{BB962C8B-B14F-4D97-AF65-F5344CB8AC3E}">
        <p14:creationId xmlns:p14="http://schemas.microsoft.com/office/powerpoint/2010/main" val="3664317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38F8B-20DF-6125-70C5-095D27363DDA}"/>
              </a:ext>
            </a:extLst>
          </p:cNvPr>
          <p:cNvSpPr txBox="1">
            <a:spLocks/>
          </p:cNvSpPr>
          <p:nvPr/>
        </p:nvSpPr>
        <p:spPr>
          <a:xfrm>
            <a:off x="827584" y="125859"/>
            <a:ext cx="7704856" cy="46623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dirty="0">
                <a:solidFill>
                  <a:schemeClr val="bg1"/>
                </a:solidFill>
              </a:rPr>
              <a:t>Thank you all for attending </a:t>
            </a:r>
            <a:br>
              <a:rPr lang="en-AU" sz="2800" dirty="0">
                <a:solidFill>
                  <a:schemeClr val="bg1"/>
                </a:solidFill>
              </a:rPr>
            </a:br>
            <a:br>
              <a:rPr lang="en-AU" sz="2800" dirty="0">
                <a:solidFill>
                  <a:schemeClr val="bg1"/>
                </a:solidFill>
              </a:rPr>
            </a:br>
            <a:r>
              <a:rPr lang="en-AU" sz="2800" dirty="0">
                <a:solidFill>
                  <a:schemeClr val="bg1"/>
                </a:solidFill>
              </a:rPr>
              <a:t>For questions or feedback, reach out to us at </a:t>
            </a:r>
            <a:r>
              <a:rPr lang="en-AU" sz="2800" b="1" dirty="0">
                <a:solidFill>
                  <a:schemeClr val="bg1"/>
                </a:solidFill>
                <a:hlinkClick r:id="rId2">
                  <a:extLst>
                    <a:ext uri="{A12FA001-AC4F-418D-AE19-62706E023703}">
                      <ahyp:hlinkClr xmlns:ahyp="http://schemas.microsoft.com/office/drawing/2018/hyperlinkcolor" val="tx"/>
                    </a:ext>
                  </a:extLst>
                </a:hlinkClick>
              </a:rPr>
              <a:t>HEenquiries@education.gov.au</a:t>
            </a:r>
            <a:r>
              <a:rPr lang="en-AU" sz="2800" b="1" dirty="0">
                <a:solidFill>
                  <a:schemeClr val="bg1"/>
                </a:solidFill>
              </a:rPr>
              <a:t> </a:t>
            </a:r>
          </a:p>
          <a:p>
            <a:endParaRPr lang="en-AU" sz="2800" b="1" dirty="0">
              <a:solidFill>
                <a:schemeClr val="bg1"/>
              </a:solidFill>
            </a:endParaRPr>
          </a:p>
          <a:p>
            <a:r>
              <a:rPr lang="en-AU" sz="2800" dirty="0">
                <a:solidFill>
                  <a:schemeClr val="bg1"/>
                </a:solidFill>
              </a:rPr>
              <a:t>Subscribe to the provider updates at </a:t>
            </a:r>
            <a:r>
              <a:rPr lang="en-AU" sz="2800" b="1" dirty="0">
                <a:solidFill>
                  <a:schemeClr val="bg1"/>
                </a:solidFill>
                <a:hlinkClick r:id="rId3">
                  <a:extLst>
                    <a:ext uri="{A12FA001-AC4F-418D-AE19-62706E023703}">
                      <ahyp:hlinkClr xmlns:ahyp="http://schemas.microsoft.com/office/drawing/2018/hyperlinkcolor" val="tx"/>
                    </a:ext>
                  </a:extLst>
                </a:hlinkClick>
              </a:rPr>
              <a:t>https://msg.dese.gov.au/subscribe-help-providers</a:t>
            </a:r>
            <a:endParaRPr lang="en-AU" sz="2800" dirty="0">
              <a:solidFill>
                <a:schemeClr val="bg1"/>
              </a:solidFill>
            </a:endParaRPr>
          </a:p>
        </p:txBody>
      </p:sp>
    </p:spTree>
    <p:extLst>
      <p:ext uri="{BB962C8B-B14F-4D97-AF65-F5344CB8AC3E}">
        <p14:creationId xmlns:p14="http://schemas.microsoft.com/office/powerpoint/2010/main" val="179188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B7AF488-15F7-5976-0DD7-2905D096F556}"/>
              </a:ext>
            </a:extLst>
          </p:cNvPr>
          <p:cNvGraphicFramePr>
            <a:graphicFrameLocks noGrp="1"/>
          </p:cNvGraphicFramePr>
          <p:nvPr>
            <p:extLst>
              <p:ext uri="{D42A27DB-BD31-4B8C-83A1-F6EECF244321}">
                <p14:modId xmlns:p14="http://schemas.microsoft.com/office/powerpoint/2010/main" val="818870748"/>
              </p:ext>
            </p:extLst>
          </p:nvPr>
        </p:nvGraphicFramePr>
        <p:xfrm>
          <a:off x="179512" y="197867"/>
          <a:ext cx="8712969" cy="4664570"/>
        </p:xfrm>
        <a:graphic>
          <a:graphicData uri="http://schemas.openxmlformats.org/drawingml/2006/table">
            <a:tbl>
              <a:tblPr firstRow="1" bandRow="1">
                <a:tableStyleId>{5C22544A-7EE6-4342-B048-85BDC9FD1C3A}</a:tableStyleId>
              </a:tblPr>
              <a:tblGrid>
                <a:gridCol w="587527">
                  <a:extLst>
                    <a:ext uri="{9D8B030D-6E8A-4147-A177-3AD203B41FA5}">
                      <a16:colId xmlns:a16="http://schemas.microsoft.com/office/drawing/2014/main" val="1242448094"/>
                    </a:ext>
                  </a:extLst>
                </a:gridCol>
                <a:gridCol w="1112563">
                  <a:extLst>
                    <a:ext uri="{9D8B030D-6E8A-4147-A177-3AD203B41FA5}">
                      <a16:colId xmlns:a16="http://schemas.microsoft.com/office/drawing/2014/main" val="1255609649"/>
                    </a:ext>
                  </a:extLst>
                </a:gridCol>
                <a:gridCol w="2577185">
                  <a:extLst>
                    <a:ext uri="{9D8B030D-6E8A-4147-A177-3AD203B41FA5}">
                      <a16:colId xmlns:a16="http://schemas.microsoft.com/office/drawing/2014/main" val="3083110482"/>
                    </a:ext>
                  </a:extLst>
                </a:gridCol>
                <a:gridCol w="2217847">
                  <a:extLst>
                    <a:ext uri="{9D8B030D-6E8A-4147-A177-3AD203B41FA5}">
                      <a16:colId xmlns:a16="http://schemas.microsoft.com/office/drawing/2014/main" val="609731725"/>
                    </a:ext>
                  </a:extLst>
                </a:gridCol>
                <a:gridCol w="2217847">
                  <a:extLst>
                    <a:ext uri="{9D8B030D-6E8A-4147-A177-3AD203B41FA5}">
                      <a16:colId xmlns:a16="http://schemas.microsoft.com/office/drawing/2014/main" val="1298076674"/>
                    </a:ext>
                  </a:extLst>
                </a:gridCol>
              </a:tblGrid>
              <a:tr h="243743">
                <a:tc>
                  <a:txBody>
                    <a:bodyPr/>
                    <a:lstStyle/>
                    <a:p>
                      <a:r>
                        <a:rPr lang="en-AU" sz="1100" dirty="0"/>
                        <a:t>Item</a:t>
                      </a:r>
                    </a:p>
                  </a:txBody>
                  <a:tcPr/>
                </a:tc>
                <a:tc>
                  <a:txBody>
                    <a:bodyPr/>
                    <a:lstStyle/>
                    <a:p>
                      <a:r>
                        <a:rPr lang="en-AU" sz="1100" dirty="0"/>
                        <a:t>Speaker</a:t>
                      </a:r>
                    </a:p>
                  </a:txBody>
                  <a:tcPr/>
                </a:tc>
                <a:tc>
                  <a:txBody>
                    <a:bodyPr/>
                    <a:lstStyle/>
                    <a:p>
                      <a:r>
                        <a:rPr lang="en-AU" sz="1100"/>
                        <a:t>Representing</a:t>
                      </a:r>
                      <a:endParaRPr lang="en-AU" sz="1100" dirty="0"/>
                    </a:p>
                  </a:txBody>
                  <a:tcPr/>
                </a:tc>
                <a:tc gridSpan="2">
                  <a:txBody>
                    <a:bodyPr/>
                    <a:lstStyle/>
                    <a:p>
                      <a:r>
                        <a:rPr lang="en-AU" sz="1100" dirty="0"/>
                        <a:t>Agenda Item</a:t>
                      </a:r>
                    </a:p>
                  </a:txBody>
                  <a:tcPr/>
                </a:tc>
                <a:tc hMerge="1">
                  <a:txBody>
                    <a:bodyPr/>
                    <a:lstStyle/>
                    <a:p>
                      <a:endParaRPr lang="en-AU"/>
                    </a:p>
                  </a:txBody>
                  <a:tcPr/>
                </a:tc>
                <a:extLst>
                  <a:ext uri="{0D108BD9-81ED-4DB2-BD59-A6C34878D82A}">
                    <a16:rowId xmlns:a16="http://schemas.microsoft.com/office/drawing/2014/main" val="1792238371"/>
                  </a:ext>
                </a:extLst>
              </a:tr>
              <a:tr h="253913">
                <a:tc>
                  <a:txBody>
                    <a:bodyPr/>
                    <a:lstStyle/>
                    <a:p>
                      <a:r>
                        <a:rPr lang="en-AU" sz="1000" b="1" dirty="0">
                          <a:latin typeface="Calibri (Body)"/>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Calibri (Body)"/>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latin typeface="Calibri (Body)"/>
                        </a:rPr>
                        <a:t>MC</a:t>
                      </a:r>
                      <a:endParaRPr lang="en-AU" sz="1000" dirty="0">
                        <a:latin typeface="Calibri (Body)"/>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29406">
                <a:tc gridSpan="5">
                  <a:txBody>
                    <a:bodyPr/>
                    <a:lstStyle/>
                    <a:p>
                      <a:pPr algn="l"/>
                      <a:r>
                        <a:rPr lang="en-AU" sz="1000" b="1" u="none" dirty="0">
                          <a:latin typeface="Calibri (Body)"/>
                        </a:rPr>
                        <a:t>Policy updates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p>
                  </a:txBody>
                  <a:tcPr/>
                </a:tc>
                <a:tc hMerge="1">
                  <a:txBody>
                    <a:bodyPr/>
                    <a:lstStyle/>
                    <a:p>
                      <a:endParaRPr lang="en-AU"/>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1" dirty="0"/>
                    </a:p>
                  </a:txBody>
                  <a:tcPr/>
                </a:tc>
                <a:tc hMerge="1">
                  <a:txBody>
                    <a:bodyPr/>
                    <a:lstStyle/>
                    <a:p>
                      <a:endParaRPr lang="en-AU"/>
                    </a:p>
                  </a:txBody>
                  <a:tcPr/>
                </a:tc>
                <a:extLst>
                  <a:ext uri="{0D108BD9-81ED-4DB2-BD59-A6C34878D82A}">
                    <a16:rowId xmlns:a16="http://schemas.microsoft.com/office/drawing/2014/main" val="3951446196"/>
                  </a:ext>
                </a:extLst>
              </a:tr>
              <a:tr h="516163">
                <a:tc>
                  <a:txBody>
                    <a:bodyPr/>
                    <a:lstStyle/>
                    <a:p>
                      <a:r>
                        <a:rPr lang="en-AU" sz="1000" b="1" dirty="0">
                          <a:latin typeface="Calibri (Body)"/>
                        </a:rPr>
                        <a:t>Item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Scott Channing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Phil Hawkins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000" b="1" dirty="0">
                          <a:latin typeface="Calibri (Body)"/>
                        </a:rPr>
                        <a:t> HELP Policy</a:t>
                      </a:r>
                      <a:endParaRPr lang="en-AU" sz="1000" kern="1200" dirty="0">
                        <a:solidFill>
                          <a:schemeClr val="dk1"/>
                        </a:solidFill>
                        <a:latin typeface="Calibri (Body)"/>
                        <a:ea typeface="+mn-ea"/>
                        <a:cs typeface="+mn-cs"/>
                      </a:endParaRPr>
                    </a:p>
                  </a:txBody>
                  <a:tcPr marL="68580" marR="68580" marT="0" marB="0"/>
                </a:tc>
                <a:tc gridSpan="2">
                  <a:txBody>
                    <a:bodyPr/>
                    <a:lstStyle/>
                    <a:p>
                      <a:pPr marL="171450" indent="-171450">
                        <a:buFont typeface="Arial" panose="020B0604020202020204" pitchFamily="34" charset="0"/>
                        <a:buChar char="•"/>
                      </a:pPr>
                      <a:r>
                        <a:rPr lang="en-AU" sz="1000" b="0" dirty="0">
                          <a:latin typeface="Calibri (Body)"/>
                        </a:rPr>
                        <a:t>Support for Students Policy update</a:t>
                      </a:r>
                    </a:p>
                    <a:p>
                      <a:pPr marL="171450" indent="-171450">
                        <a:buFont typeface="Arial" panose="020B0604020202020204" pitchFamily="34" charset="0"/>
                        <a:buChar char="•"/>
                      </a:pPr>
                      <a:r>
                        <a:rPr lang="en-AU" sz="1000" b="0" dirty="0">
                          <a:latin typeface="Calibri (Body)"/>
                        </a:rPr>
                        <a:t>Budget Measures announcement on HELP indexation</a:t>
                      </a:r>
                    </a:p>
                    <a:p>
                      <a:pPr marL="171450" indent="-171450">
                        <a:buFont typeface="Arial" panose="020B0604020202020204" pitchFamily="34" charset="0"/>
                        <a:buChar char="•"/>
                      </a:pPr>
                      <a:r>
                        <a:rPr lang="en-AU" sz="1000" b="0" dirty="0">
                          <a:latin typeface="Calibri (Body)"/>
                        </a:rPr>
                        <a:t>TCSI Remediation</a:t>
                      </a:r>
                    </a:p>
                  </a:txBody>
                  <a:tcPr/>
                </a:tc>
                <a:tc hMerge="1">
                  <a:txBody>
                    <a:bodyPr/>
                    <a:lstStyle/>
                    <a:p>
                      <a:endParaRPr lang="en-AU"/>
                    </a:p>
                  </a:txBody>
                  <a:tcPr/>
                </a:tc>
                <a:extLst>
                  <a:ext uri="{0D108BD9-81ED-4DB2-BD59-A6C34878D82A}">
                    <a16:rowId xmlns:a16="http://schemas.microsoft.com/office/drawing/2014/main" val="3143428996"/>
                  </a:ext>
                </a:extLst>
              </a:tr>
              <a:tr h="372784">
                <a:tc>
                  <a:txBody>
                    <a:bodyPr/>
                    <a:lstStyle/>
                    <a:p>
                      <a:r>
                        <a:rPr lang="en-AU" sz="1000" b="1" dirty="0">
                          <a:latin typeface="Calibri (Body)"/>
                        </a:rPr>
                        <a:t>Item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Steph Stockwell</a:t>
                      </a:r>
                    </a:p>
                    <a:p>
                      <a:endParaRPr lang="en-AU" sz="1000" b="1" dirty="0">
                        <a:latin typeface="Calibri (Body)"/>
                      </a:endParaRPr>
                    </a:p>
                  </a:txBody>
                  <a:tcPr/>
                </a:tc>
                <a:tc>
                  <a:txBody>
                    <a:bodyPr/>
                    <a:lstStyle/>
                    <a:p>
                      <a:r>
                        <a:rPr lang="en-AU" sz="1000" b="1" dirty="0">
                          <a:latin typeface="Calibri (Body)"/>
                        </a:rPr>
                        <a:t>Industry Linkage and Adv Apprenticeships, Department of Education</a:t>
                      </a: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latin typeface="Calibri (Body)"/>
                        </a:rPr>
                        <a:t>Commonwealth </a:t>
                      </a:r>
                      <a:r>
                        <a:rPr lang="en-AU" sz="1000" b="0" dirty="0" err="1">
                          <a:latin typeface="Calibri (Body)"/>
                        </a:rPr>
                        <a:t>Prac</a:t>
                      </a:r>
                      <a:r>
                        <a:rPr lang="en-AU" sz="1000" b="0" dirty="0">
                          <a:latin typeface="Calibri (Body)"/>
                        </a:rPr>
                        <a:t> Placements</a:t>
                      </a:r>
                    </a:p>
                  </a:txBody>
                  <a:tcPr/>
                </a:tc>
                <a:tc hMerge="1">
                  <a:txBody>
                    <a:bodyPr/>
                    <a:lstStyle/>
                    <a:p>
                      <a:endParaRPr lang="en-AU"/>
                    </a:p>
                  </a:txBody>
                  <a:tcPr/>
                </a:tc>
                <a:extLst>
                  <a:ext uri="{0D108BD9-81ED-4DB2-BD59-A6C34878D82A}">
                    <a16:rowId xmlns:a16="http://schemas.microsoft.com/office/drawing/2014/main" val="3631371648"/>
                  </a:ext>
                </a:extLst>
              </a:tr>
              <a:tr h="341577">
                <a:tc>
                  <a:txBody>
                    <a:bodyPr/>
                    <a:lstStyle/>
                    <a:p>
                      <a:r>
                        <a:rPr lang="en-AU" sz="1000" b="1" dirty="0">
                          <a:latin typeface="Calibri (Body)"/>
                        </a:rPr>
                        <a:t>Item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Calibri (Body)"/>
                        </a:rPr>
                        <a:t>John Castles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HESA Modelling and Performance</a:t>
                      </a:r>
                      <a:endParaRPr lang="en-AU" sz="1000" dirty="0">
                        <a:latin typeface="Calibri (Body)"/>
                      </a:endParaRP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latin typeface="Calibri (Body)"/>
                        </a:rPr>
                        <a:t>Student Learning Entitlement Management System (SLEMS) updates</a:t>
                      </a:r>
                    </a:p>
                  </a:txBody>
                  <a:tcPr/>
                </a:tc>
                <a:tc hMerge="1">
                  <a:txBody>
                    <a:bodyPr/>
                    <a:lstStyle/>
                    <a:p>
                      <a:endParaRPr lang="en-AU"/>
                    </a:p>
                  </a:txBody>
                  <a:tcPr/>
                </a:tc>
                <a:extLst>
                  <a:ext uri="{0D108BD9-81ED-4DB2-BD59-A6C34878D82A}">
                    <a16:rowId xmlns:a16="http://schemas.microsoft.com/office/drawing/2014/main" val="2142079201"/>
                  </a:ext>
                </a:extLst>
              </a:tr>
              <a:tr h="372784">
                <a:tc>
                  <a:txBody>
                    <a:bodyPr/>
                    <a:lstStyle/>
                    <a:p>
                      <a:r>
                        <a:rPr lang="en-AU" sz="1000" b="1" dirty="0">
                          <a:latin typeface="Calibri (Body)"/>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Calibri (Body)"/>
                        </a:rPr>
                        <a:t>Tristan </a:t>
                      </a:r>
                      <a:r>
                        <a:rPr lang="en-AU" sz="1000" dirty="0" err="1">
                          <a:latin typeface="Calibri (Body)"/>
                        </a:rPr>
                        <a:t>Krautz</a:t>
                      </a:r>
                      <a:endParaRPr lang="en-AU" sz="1000" dirty="0">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kern="1200" dirty="0">
                        <a:solidFill>
                          <a:schemeClr val="dk1"/>
                        </a:solidFill>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u="none" kern="1200" dirty="0">
                          <a:solidFill>
                            <a:schemeClr val="dk1"/>
                          </a:solidFill>
                          <a:effectLst/>
                          <a:latin typeface="Calibri (Body)"/>
                          <a:ea typeface="+mn-ea"/>
                          <a:cs typeface="+mn-cs"/>
                        </a:rPr>
                        <a:t>Program Management</a:t>
                      </a:r>
                      <a:r>
                        <a:rPr lang="en-AU" sz="1000" b="1" dirty="0">
                          <a:latin typeface="Calibri (Body)"/>
                        </a:rPr>
                        <a:t>, </a:t>
                      </a:r>
                      <a:br>
                        <a:rPr lang="en-AU" sz="1000" b="1" dirty="0">
                          <a:latin typeface="Calibri (Body)"/>
                        </a:rPr>
                      </a:br>
                      <a:r>
                        <a:rPr lang="en-AU" sz="1000" b="1" u="none" dirty="0">
                          <a:latin typeface="Calibri (Body)"/>
                        </a:rPr>
                        <a:t>Department of Education</a:t>
                      </a:r>
                      <a:endParaRPr lang="en-AU" sz="1000" kern="1200" dirty="0">
                        <a:solidFill>
                          <a:schemeClr val="dk1"/>
                        </a:solidFill>
                        <a:latin typeface="Calibri (Body)"/>
                        <a:ea typeface="+mn-ea"/>
                        <a:cs typeface="+mn-cs"/>
                      </a:endParaRP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dk1"/>
                          </a:solidFill>
                          <a:latin typeface="Calibri (Body)"/>
                          <a:ea typeface="+mn-ea"/>
                          <a:cs typeface="+mn-cs"/>
                        </a:rPr>
                        <a:t>Tertiary Access Payment (TAP) Program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dirty="0">
                        <a:latin typeface="Calibri (Body)"/>
                      </a:endParaRPr>
                    </a:p>
                  </a:txBody>
                  <a:tcPr/>
                </a:tc>
                <a:tc hMerge="1">
                  <a:txBody>
                    <a:bodyPr/>
                    <a:lstStyle/>
                    <a:p>
                      <a:endParaRPr lang="en-AU"/>
                    </a:p>
                  </a:txBody>
                  <a:tcPr/>
                </a:tc>
                <a:extLst>
                  <a:ext uri="{0D108BD9-81ED-4DB2-BD59-A6C34878D82A}">
                    <a16:rowId xmlns:a16="http://schemas.microsoft.com/office/drawing/2014/main" val="3987854308"/>
                  </a:ext>
                </a:extLst>
              </a:tr>
              <a:tr h="372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Item 6</a:t>
                      </a:r>
                    </a:p>
                    <a:p>
                      <a:endParaRPr lang="en-AU" sz="1000" b="1" dirty="0">
                        <a:latin typeface="Calibri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Mirah Lambert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kern="1200" dirty="0">
                        <a:solidFill>
                          <a:schemeClr val="dk1"/>
                        </a:solidFill>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Tuition Protection Service Operations, Department of Education</a:t>
                      </a:r>
                      <a:endParaRPr lang="en-AU" sz="1000" kern="1200" dirty="0">
                        <a:solidFill>
                          <a:schemeClr val="dk1"/>
                        </a:solidFill>
                        <a:latin typeface="Calibri (Body)"/>
                        <a:ea typeface="+mn-ea"/>
                        <a:cs typeface="+mn-cs"/>
                      </a:endParaRP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dirty="0">
                          <a:latin typeface="Calibri (Body)"/>
                        </a:rPr>
                        <a:t>HELP, Higher Education Upfront and VSL tuition protection levies</a:t>
                      </a:r>
                    </a:p>
                    <a:p>
                      <a:pPr marL="0" indent="0">
                        <a:buFont typeface="Arial" panose="020B0604020202020204" pitchFamily="34" charset="0"/>
                        <a:buNone/>
                      </a:pPr>
                      <a:endParaRPr lang="en-AU" sz="1000" kern="1200" dirty="0">
                        <a:solidFill>
                          <a:schemeClr val="dk1"/>
                        </a:solidFill>
                        <a:latin typeface="Calibri (Body)"/>
                        <a:ea typeface="+mn-ea"/>
                        <a:cs typeface="+mn-cs"/>
                      </a:endParaRPr>
                    </a:p>
                  </a:txBody>
                  <a:tcPr/>
                </a:tc>
                <a:tc hMerge="1">
                  <a:txBody>
                    <a:bodyPr/>
                    <a:lstStyle/>
                    <a:p>
                      <a:endParaRPr lang="en-AU"/>
                    </a:p>
                  </a:txBody>
                  <a:tcPr/>
                </a:tc>
                <a:extLst>
                  <a:ext uri="{0D108BD9-81ED-4DB2-BD59-A6C34878D82A}">
                    <a16:rowId xmlns:a16="http://schemas.microsoft.com/office/drawing/2014/main" val="3606393296"/>
                  </a:ext>
                </a:extLst>
              </a:tr>
              <a:tr h="372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Item 7</a:t>
                      </a:r>
                    </a:p>
                    <a:p>
                      <a:endParaRPr lang="en-AU" sz="1000" b="1" dirty="0">
                        <a:latin typeface="Calibri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Phil Blagus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kern="1200" dirty="0">
                        <a:solidFill>
                          <a:schemeClr val="dk1"/>
                        </a:solidFill>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TCSI, Department of Education</a:t>
                      </a:r>
                      <a:endParaRPr lang="en-AU" sz="1000" kern="1200" dirty="0">
                        <a:solidFill>
                          <a:schemeClr val="dk1"/>
                        </a:solidFill>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kern="1200" dirty="0">
                        <a:solidFill>
                          <a:schemeClr val="dk1"/>
                        </a:solidFill>
                        <a:latin typeface="Calibri (Body)"/>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0" dirty="0">
                          <a:latin typeface="Calibri (Body)"/>
                        </a:rPr>
                        <a:t>Student concordance is now available in TCSI</a:t>
                      </a:r>
                    </a:p>
                    <a:p>
                      <a:pPr marL="0" indent="0">
                        <a:buFont typeface="Arial" panose="020B0604020202020204" pitchFamily="34" charset="0"/>
                        <a:buNone/>
                      </a:pPr>
                      <a:endParaRPr lang="en-AU" sz="1000" kern="1200" dirty="0">
                        <a:solidFill>
                          <a:schemeClr val="dk1"/>
                        </a:solidFill>
                        <a:latin typeface="Calibri (Body)"/>
                        <a:ea typeface="+mn-ea"/>
                        <a:cs typeface="+mn-cs"/>
                      </a:endParaRPr>
                    </a:p>
                  </a:txBody>
                  <a:tcPr/>
                </a:tc>
                <a:tc hMerge="1">
                  <a:txBody>
                    <a:bodyPr/>
                    <a:lstStyle/>
                    <a:p>
                      <a:endParaRPr lang="en-AU"/>
                    </a:p>
                  </a:txBody>
                  <a:tcPr/>
                </a:tc>
                <a:extLst>
                  <a:ext uri="{0D108BD9-81ED-4DB2-BD59-A6C34878D82A}">
                    <a16:rowId xmlns:a16="http://schemas.microsoft.com/office/drawing/2014/main" val="1993721650"/>
                  </a:ext>
                </a:extLst>
              </a:tr>
              <a:tr h="22940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u="none" dirty="0">
                          <a:latin typeface="Calibri (Body)"/>
                        </a:rPr>
                        <a:t>Communication activities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kern="1200" dirty="0">
                        <a:solidFill>
                          <a:schemeClr val="dk1"/>
                        </a:solidFill>
                        <a:latin typeface="+mn-lt"/>
                        <a:ea typeface="+mn-ea"/>
                        <a:cs typeface="+mn-cs"/>
                      </a:endParaRPr>
                    </a:p>
                  </a:txBody>
                  <a:tcPr/>
                </a:tc>
                <a:tc hMerge="1">
                  <a:txBody>
                    <a:bodyPr/>
                    <a:lstStyle/>
                    <a:p>
                      <a:endParaRPr lang="en-AU"/>
                    </a:p>
                  </a:txBody>
                  <a:tcPr/>
                </a:tc>
                <a:tc hMerge="1">
                  <a:txBody>
                    <a:bodyPr/>
                    <a:lstStyle/>
                    <a:p>
                      <a:pPr marL="171450" indent="-171450">
                        <a:buFont typeface="Arial" panose="020B0604020202020204" pitchFamily="34" charset="0"/>
                        <a:buChar char="•"/>
                      </a:pPr>
                      <a:endParaRPr lang="en-AU" sz="90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853911126"/>
                  </a:ext>
                </a:extLst>
              </a:tr>
              <a:tr h="659541">
                <a:tc>
                  <a:txBody>
                    <a:bodyPr/>
                    <a:lstStyle/>
                    <a:p>
                      <a:r>
                        <a:rPr lang="en-AU" sz="1000" b="1" dirty="0">
                          <a:latin typeface="Calibri (Body)"/>
                        </a:rPr>
                        <a:t>Item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Steph Stockwell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a:solidFill>
                            <a:schemeClr val="dk1"/>
                          </a:solidFill>
                          <a:latin typeface="Calibri (Body)"/>
                          <a:ea typeface="+mn-ea"/>
                          <a:cs typeface="+mn-cs"/>
                        </a:rPr>
                        <a:t>Dylan Parker</a:t>
                      </a:r>
                      <a:endParaRPr lang="en-AU" sz="1000" kern="1200" dirty="0">
                        <a:solidFill>
                          <a:schemeClr val="dk1"/>
                        </a:solidFill>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Nicole Ranieri</a:t>
                      </a:r>
                    </a:p>
                  </a:txBody>
                  <a:tcPr/>
                </a:tc>
                <a:tc>
                  <a:txBody>
                    <a:bodyPr/>
                    <a:lstStyle/>
                    <a:p>
                      <a:r>
                        <a:rPr lang="en-AU" sz="1000" b="1">
                          <a:latin typeface="Calibri (Body)"/>
                        </a:rPr>
                        <a:t>Student Engagement Team</a:t>
                      </a:r>
                      <a:endParaRPr lang="en-AU" sz="1000" kern="1200" dirty="0">
                        <a:solidFill>
                          <a:schemeClr val="dk1"/>
                        </a:solidFill>
                        <a:latin typeface="Calibri (Body)"/>
                        <a:ea typeface="+mn-ea"/>
                        <a:cs typeface="+mn-cs"/>
                      </a:endParaRPr>
                    </a:p>
                  </a:txBody>
                  <a:tcPr/>
                </a:tc>
                <a:tc>
                  <a:txBody>
                    <a:bodyPr/>
                    <a:lstStyle/>
                    <a:p>
                      <a:pPr marL="171450" indent="-171450">
                        <a:buFont typeface="Arial" panose="020B0604020202020204" pitchFamily="34" charset="0"/>
                        <a:buChar char="•"/>
                      </a:pPr>
                      <a:r>
                        <a:rPr lang="en-AU" sz="1000" b="0" kern="1200" dirty="0">
                          <a:solidFill>
                            <a:schemeClr val="dk1"/>
                          </a:solidFill>
                          <a:latin typeface="Calibri (Body)"/>
                          <a:ea typeface="+mn-ea"/>
                          <a:cs typeface="+mn-cs"/>
                        </a:rPr>
                        <a:t>Pre-indexation advertising</a:t>
                      </a:r>
                    </a:p>
                    <a:p>
                      <a:pPr marL="171450" indent="-171450">
                        <a:buFont typeface="Arial" panose="020B0604020202020204" pitchFamily="34" charset="0"/>
                        <a:buChar char="•"/>
                      </a:pPr>
                      <a:r>
                        <a:rPr lang="en-AU" sz="1000" b="0" kern="1200" dirty="0">
                          <a:solidFill>
                            <a:schemeClr val="dk1"/>
                          </a:solidFill>
                          <a:latin typeface="Calibri (Body)"/>
                          <a:ea typeface="+mn-ea"/>
                          <a:cs typeface="+mn-cs"/>
                        </a:rPr>
                        <a:t>HELP Provider Workshops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dk1"/>
                          </a:solidFill>
                          <a:latin typeface="Calibri (Body)"/>
                          <a:ea typeface="+mn-ea"/>
                          <a:cs typeface="+mn-cs"/>
                        </a:rPr>
                        <a:t>NCI digital roadmap</a:t>
                      </a:r>
                    </a:p>
                  </a:txBody>
                  <a:tcPr/>
                </a:tc>
                <a:tc>
                  <a:txBody>
                    <a:bodyPr/>
                    <a:lstStyle/>
                    <a:p>
                      <a:pPr marL="171450" indent="-171450">
                        <a:buFont typeface="Arial" panose="020B0604020202020204" pitchFamily="34" charset="0"/>
                        <a:buChar char="•"/>
                      </a:pPr>
                      <a:r>
                        <a:rPr lang="en-AU" sz="1000" b="0" dirty="0"/>
                        <a:t>eCAF Update – MFA, multi-template and more</a:t>
                      </a:r>
                    </a:p>
                    <a:p>
                      <a:pPr marL="171450" indent="-171450">
                        <a:buFont typeface="Arial" panose="020B0604020202020204" pitchFamily="34" charset="0"/>
                        <a:buChar char="•"/>
                      </a:pPr>
                      <a:r>
                        <a:rPr lang="en-AU" sz="1000" b="0" dirty="0" err="1"/>
                        <a:t>myHELPbalance</a:t>
                      </a:r>
                      <a:endParaRPr lang="en-AU" sz="10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b="0" kern="1200" dirty="0">
                          <a:solidFill>
                            <a:schemeClr val="dk1"/>
                          </a:solidFill>
                          <a:latin typeface="+mn-lt"/>
                          <a:ea typeface="+mn-ea"/>
                          <a:cs typeface="+mn-cs"/>
                        </a:rPr>
                        <a:t>Study Assist website and videos</a:t>
                      </a:r>
                    </a:p>
                  </a:txBody>
                  <a:tcPr/>
                </a:tc>
                <a:extLst>
                  <a:ext uri="{0D108BD9-81ED-4DB2-BD59-A6C34878D82A}">
                    <a16:rowId xmlns:a16="http://schemas.microsoft.com/office/drawing/2014/main" val="2834829120"/>
                  </a:ext>
                </a:extLst>
              </a:tr>
              <a:tr h="229406">
                <a:tc>
                  <a:txBody>
                    <a:bodyPr/>
                    <a:lstStyle/>
                    <a:p>
                      <a:r>
                        <a:rPr lang="en-AU" sz="1000" b="1" dirty="0">
                          <a:latin typeface="Calibri (Body)"/>
                        </a:rPr>
                        <a:t>Item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a:latin typeface="Calibri (Body)"/>
                        </a:rPr>
                        <a:t>MC</a:t>
                      </a:r>
                      <a:endParaRPr lang="en-AU" sz="1000" kern="1200" dirty="0">
                        <a:solidFill>
                          <a:schemeClr val="dk1"/>
                        </a:solidFill>
                        <a:latin typeface="Calibri (Body)"/>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Other business and Q&amp;A</a:t>
                      </a:r>
                    </a:p>
                  </a:txBody>
                  <a:tcPr/>
                </a:tc>
                <a:tc hMerge="1">
                  <a:txBody>
                    <a:bodyPr/>
                    <a:lstStyle/>
                    <a:p>
                      <a:endParaRPr lang="en-AU"/>
                    </a:p>
                  </a:txBody>
                  <a:tcPr/>
                </a:tc>
                <a:extLst>
                  <a:ext uri="{0D108BD9-81ED-4DB2-BD59-A6C34878D82A}">
                    <a16:rowId xmlns:a16="http://schemas.microsoft.com/office/drawing/2014/main" val="4124502292"/>
                  </a:ext>
                </a:extLst>
              </a:tr>
              <a:tr h="229406">
                <a:tc>
                  <a:txBody>
                    <a:bodyPr/>
                    <a:lstStyle/>
                    <a:p>
                      <a:r>
                        <a:rPr lang="en-AU" sz="1000" b="1" dirty="0">
                          <a:latin typeface="Calibri (Body)"/>
                        </a:rPr>
                        <a:t>Item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Calibri (Body)"/>
                          <a:ea typeface="+mn-ea"/>
                          <a:cs typeface="+mn-cs"/>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dirty="0">
                          <a:latin typeface="Calibri (Body)"/>
                        </a:rPr>
                        <a:t>MC</a:t>
                      </a:r>
                      <a:endParaRPr lang="en-AU" sz="1000" kern="1200" dirty="0">
                        <a:solidFill>
                          <a:schemeClr val="dk1"/>
                        </a:solidFill>
                        <a:latin typeface="Calibri (Body)"/>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Calibri (Body)"/>
                        </a:rPr>
                        <a:t>Meeting close and wrap-up</a:t>
                      </a: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311685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58AC81-09A9-480F-B2DF-A72D048DCB71}"/>
              </a:ext>
            </a:extLst>
          </p:cNvPr>
          <p:cNvSpPr>
            <a:spLocks noGrp="1"/>
          </p:cNvSpPr>
          <p:nvPr>
            <p:ph type="sldNum" sz="quarter" idx="10"/>
          </p:nvPr>
        </p:nvSpPr>
        <p:spPr>
          <a:xfrm>
            <a:off x="8600718" y="146248"/>
            <a:ext cx="400581" cy="272798"/>
          </a:xfrm>
          <a:prstGeom prst="rect">
            <a:avLst/>
          </a:prstGeom>
        </p:spPr>
        <p:txBody>
          <a:bodyPr vert="horz" lIns="91355" tIns="45678" rIns="91355" bIns="45678" rtlCol="0" anchor="ctr"/>
          <a:lstStyle>
            <a:defPPr>
              <a:defRPr lang="en-US"/>
            </a:defPPr>
            <a:lvl1pPr marL="0" algn="r" defTabSz="913554" rtl="0" eaLnBrk="1" latinLnBrk="0" hangingPunct="1">
              <a:defRPr sz="1199" kern="1200">
                <a:solidFill>
                  <a:schemeClr val="tx2"/>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a:lstStyle>
          <a:p>
            <a:fld id="{587702D9-62F4-4DAB-B7F1-D3C48808CBB7}" type="slidenum">
              <a:rPr lang="en-AU">
                <a:solidFill>
                  <a:srgbClr val="00254A"/>
                </a:solidFill>
                <a:latin typeface="Calibri" panose="020F0502020204030204"/>
              </a:rPr>
              <a:pPr/>
              <a:t>4</a:t>
            </a:fld>
            <a:endParaRPr lang="en-AU">
              <a:solidFill>
                <a:srgbClr val="00254A"/>
              </a:solidFill>
              <a:latin typeface="Calibri" panose="020F0502020204030204"/>
            </a:endParaRPr>
          </a:p>
        </p:txBody>
      </p:sp>
      <p:sp>
        <p:nvSpPr>
          <p:cNvPr id="9" name="Title 5">
            <a:extLst>
              <a:ext uri="{FF2B5EF4-FFF2-40B4-BE49-F238E27FC236}">
                <a16:creationId xmlns:a16="http://schemas.microsoft.com/office/drawing/2014/main" id="{F0F50585-E351-A3C1-D193-297B50A9C1BC}"/>
              </a:ext>
            </a:extLst>
          </p:cNvPr>
          <p:cNvSpPr>
            <a:spLocks noGrp="1"/>
          </p:cNvSpPr>
          <p:nvPr>
            <p:ph type="title"/>
          </p:nvPr>
        </p:nvSpPr>
        <p:spPr>
          <a:xfrm>
            <a:off x="457200" y="349250"/>
            <a:ext cx="6364288" cy="993775"/>
          </a:xfrm>
        </p:spPr>
        <p:txBody>
          <a:bodyPr/>
          <a:lstStyle/>
          <a:p>
            <a:r>
              <a:rPr lang="en-AU" dirty="0"/>
              <a:t> </a:t>
            </a:r>
          </a:p>
        </p:txBody>
      </p:sp>
      <p:sp>
        <p:nvSpPr>
          <p:cNvPr id="10" name="TextBox 1">
            <a:extLst>
              <a:ext uri="{FF2B5EF4-FFF2-40B4-BE49-F238E27FC236}">
                <a16:creationId xmlns:a16="http://schemas.microsoft.com/office/drawing/2014/main" id="{43D720A5-E33F-1F0E-8AA4-047C8C333224}"/>
              </a:ext>
            </a:extLst>
          </p:cNvPr>
          <p:cNvSpPr txBox="1">
            <a:spLocks noGrp="1"/>
          </p:cNvSpPr>
          <p:nvPr>
            <p:ph idx="1"/>
          </p:nvPr>
        </p:nvSpPr>
        <p:spPr>
          <a:xfrm>
            <a:off x="195245" y="1061963"/>
            <a:ext cx="8605763" cy="36420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400" dirty="0">
                <a:solidFill>
                  <a:schemeClr val="bg1"/>
                </a:solidFill>
                <a:ea typeface="Calibri"/>
                <a:cs typeface="Calibri"/>
              </a:rPr>
              <a:t>The Australian Government introduced the Higher Education Support Amendment (Response to the Australian Universities Accord Interim Report) Bill 2023 in August 2023, and it passed in October 2023. </a:t>
            </a:r>
          </a:p>
          <a:p>
            <a:pPr marL="285750" indent="-285750">
              <a:buFont typeface="Arial,Sans-Serif"/>
              <a:buChar char="•"/>
            </a:pPr>
            <a:r>
              <a:rPr lang="en-US" sz="1400" dirty="0">
                <a:solidFill>
                  <a:schemeClr val="bg1"/>
                </a:solidFill>
                <a:ea typeface="Calibri"/>
                <a:cs typeface="Calibri"/>
              </a:rPr>
              <a:t>From 1 January 2024, all higher education providers (HEPs) are required to have, and comply with, a Support for Students policy in accordance with section 19-43 of the </a:t>
            </a:r>
            <a:r>
              <a:rPr lang="en-US" sz="1400" i="1" dirty="0">
                <a:solidFill>
                  <a:schemeClr val="bg1"/>
                </a:solidFill>
                <a:ea typeface="Calibri"/>
                <a:cs typeface="Calibri"/>
              </a:rPr>
              <a:t>Higher Education Support Act 2003 (HESA)</a:t>
            </a:r>
            <a:r>
              <a:rPr lang="en-US" sz="1400" dirty="0">
                <a:solidFill>
                  <a:schemeClr val="bg1"/>
                </a:solidFill>
                <a:ea typeface="Calibri"/>
                <a:cs typeface="Calibri"/>
              </a:rPr>
              <a:t>.</a:t>
            </a:r>
          </a:p>
          <a:p>
            <a:pPr marL="285750" indent="-285750">
              <a:buFont typeface="Arial,Sans-Serif"/>
              <a:buChar char="•"/>
            </a:pPr>
            <a:r>
              <a:rPr lang="en-US" sz="1400" dirty="0">
                <a:solidFill>
                  <a:schemeClr val="bg1"/>
                </a:solidFill>
                <a:ea typeface="Calibri"/>
                <a:cs typeface="Calibri"/>
              </a:rPr>
              <a:t>The Support for students policy is designed to ensure that students receive adequate academic and non-academic support to allow them to reach their potential. The policy also recognises student agency: that ultimately students have the primary responsibility for accepting support and for their own success.</a:t>
            </a:r>
          </a:p>
          <a:p>
            <a:pPr marL="285750" indent="-285750">
              <a:buFont typeface="Arial"/>
              <a:buChar char="•"/>
            </a:pPr>
            <a:r>
              <a:rPr lang="en-GB" sz="1400" dirty="0">
                <a:solidFill>
                  <a:schemeClr val="bg1"/>
                </a:solidFill>
                <a:ea typeface="Calibri"/>
                <a:cs typeface="Calibri"/>
              </a:rPr>
              <a:t>Additional requirements commenced on 1 April 2024 and provide further clarity for both providers and students on the kind of supports that are available, how they are communicated to students and how those supports are provided (section 49A and 49B of the Higher Education Provider Guidelines 2023).</a:t>
            </a:r>
          </a:p>
          <a:p>
            <a:pPr marL="285750" indent="-285750">
              <a:buFont typeface="Arial"/>
              <a:buChar char="•"/>
            </a:pPr>
            <a:r>
              <a:rPr lang="en-US" sz="1400" dirty="0">
                <a:solidFill>
                  <a:schemeClr val="bg1"/>
                </a:solidFill>
                <a:ea typeface="+mn-lt"/>
                <a:cs typeface="+mn-lt"/>
              </a:rPr>
              <a:t>The Department has established a Support for students Data Working Group with representation from across the higher education sector to develop a reporting template and requirements. HEPs are required to submit their first report on how they have complied with their Support for students policy by 1 March 2025. </a:t>
            </a:r>
            <a:endParaRPr lang="en-US" sz="1400" dirty="0">
              <a:solidFill>
                <a:schemeClr val="bg1"/>
              </a:solidFill>
              <a:ea typeface="Calibri"/>
              <a:cs typeface="Calibri"/>
            </a:endParaRPr>
          </a:p>
          <a:p>
            <a:pPr marL="285750" indent="-285750">
              <a:buFont typeface="Arial"/>
              <a:buChar char="•"/>
            </a:pPr>
            <a:r>
              <a:rPr lang="en-US" sz="1400" dirty="0">
                <a:solidFill>
                  <a:schemeClr val="bg1"/>
                </a:solidFill>
                <a:ea typeface="Calibri"/>
                <a:cs typeface="Calibri"/>
              </a:rPr>
              <a:t>Further information on the Support for students policy is available on the Department of Education’s website at </a:t>
            </a:r>
            <a:r>
              <a:rPr lang="en-US" sz="1400" dirty="0">
                <a:solidFill>
                  <a:schemeClr val="bg1"/>
                </a:solidFill>
                <a:ea typeface="Calibri"/>
                <a:cs typeface="Calibri"/>
                <a:hlinkClick r:id="rId3">
                  <a:extLst>
                    <a:ext uri="{A12FA001-AC4F-418D-AE19-62706E023703}">
                      <ahyp:hlinkClr xmlns:ahyp="http://schemas.microsoft.com/office/drawing/2018/hyperlinkcolor" val="tx"/>
                    </a:ext>
                  </a:extLst>
                </a:hlinkClick>
              </a:rPr>
              <a:t>www.education.gov.au/new-requirements-support-students</a:t>
            </a:r>
            <a:r>
              <a:rPr lang="en-US" sz="1400" dirty="0">
                <a:solidFill>
                  <a:schemeClr val="bg1"/>
                </a:solidFill>
                <a:ea typeface="Calibri"/>
                <a:cs typeface="Calibri"/>
              </a:rPr>
              <a:t>. </a:t>
            </a:r>
          </a:p>
        </p:txBody>
      </p:sp>
      <p:sp>
        <p:nvSpPr>
          <p:cNvPr id="11" name="Title 5">
            <a:extLst>
              <a:ext uri="{FF2B5EF4-FFF2-40B4-BE49-F238E27FC236}">
                <a16:creationId xmlns:a16="http://schemas.microsoft.com/office/drawing/2014/main" id="{3C3DF208-BFCF-1BF7-C751-250BDE69B151}"/>
              </a:ext>
            </a:extLst>
          </p:cNvPr>
          <p:cNvSpPr>
            <a:spLocks noGrp="1"/>
          </p:cNvSpPr>
          <p:nvPr/>
        </p:nvSpPr>
        <p:spPr>
          <a:xfrm>
            <a:off x="503543" y="146248"/>
            <a:ext cx="6579900"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dirty="0">
                <a:solidFill>
                  <a:schemeClr val="bg1"/>
                </a:solidFill>
                <a:ea typeface="+mn-lt"/>
                <a:cs typeface="+mn-lt"/>
              </a:rPr>
              <a:t>Support for students policy</a:t>
            </a:r>
          </a:p>
        </p:txBody>
      </p:sp>
    </p:spTree>
    <p:extLst>
      <p:ext uri="{BB962C8B-B14F-4D97-AF65-F5344CB8AC3E}">
        <p14:creationId xmlns:p14="http://schemas.microsoft.com/office/powerpoint/2010/main" val="327652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58AC81-09A9-480F-B2DF-A72D048DCB71}"/>
              </a:ext>
            </a:extLst>
          </p:cNvPr>
          <p:cNvSpPr>
            <a:spLocks noGrp="1"/>
          </p:cNvSpPr>
          <p:nvPr>
            <p:ph type="sldNum" sz="quarter" idx="10"/>
          </p:nvPr>
        </p:nvSpPr>
        <p:spPr>
          <a:xfrm>
            <a:off x="8600718" y="146248"/>
            <a:ext cx="400581" cy="272798"/>
          </a:xfrm>
          <a:prstGeom prst="rect">
            <a:avLst/>
          </a:prstGeom>
        </p:spPr>
        <p:txBody>
          <a:bodyPr vert="horz" lIns="91355" tIns="45678" rIns="91355" bIns="45678" rtlCol="0" anchor="ctr"/>
          <a:lstStyle>
            <a:defPPr>
              <a:defRPr lang="en-US"/>
            </a:defPPr>
            <a:lvl1pPr marL="0" algn="r" defTabSz="913554" rtl="0" eaLnBrk="1" latinLnBrk="0" hangingPunct="1">
              <a:defRPr sz="1199" kern="1200">
                <a:solidFill>
                  <a:schemeClr val="tx2"/>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a:lstStyle>
          <a:p>
            <a:fld id="{587702D9-62F4-4DAB-B7F1-D3C48808CBB7}" type="slidenum">
              <a:rPr lang="en-AU">
                <a:solidFill>
                  <a:srgbClr val="00254A"/>
                </a:solidFill>
                <a:latin typeface="Calibri" panose="020F0502020204030204"/>
              </a:rPr>
              <a:pPr/>
              <a:t>5</a:t>
            </a:fld>
            <a:endParaRPr lang="en-AU">
              <a:solidFill>
                <a:srgbClr val="00254A"/>
              </a:solidFill>
              <a:latin typeface="Calibri" panose="020F0502020204030204"/>
            </a:endParaRPr>
          </a:p>
        </p:txBody>
      </p:sp>
      <p:sp>
        <p:nvSpPr>
          <p:cNvPr id="9" name="Title 5">
            <a:extLst>
              <a:ext uri="{FF2B5EF4-FFF2-40B4-BE49-F238E27FC236}">
                <a16:creationId xmlns:a16="http://schemas.microsoft.com/office/drawing/2014/main" id="{F0F50585-E351-A3C1-D193-297B50A9C1BC}"/>
              </a:ext>
            </a:extLst>
          </p:cNvPr>
          <p:cNvSpPr>
            <a:spLocks noGrp="1"/>
          </p:cNvSpPr>
          <p:nvPr>
            <p:ph type="title"/>
          </p:nvPr>
        </p:nvSpPr>
        <p:spPr>
          <a:xfrm>
            <a:off x="457200" y="349250"/>
            <a:ext cx="6364288" cy="993775"/>
          </a:xfrm>
        </p:spPr>
        <p:txBody>
          <a:bodyPr/>
          <a:lstStyle/>
          <a:p>
            <a:r>
              <a:rPr lang="en-AU" dirty="0"/>
              <a:t> </a:t>
            </a:r>
          </a:p>
        </p:txBody>
      </p:sp>
      <p:sp>
        <p:nvSpPr>
          <p:cNvPr id="5" name="TextBox 4">
            <a:extLst>
              <a:ext uri="{FF2B5EF4-FFF2-40B4-BE49-F238E27FC236}">
                <a16:creationId xmlns:a16="http://schemas.microsoft.com/office/drawing/2014/main" id="{E31CE866-6F1D-0D7A-5CB3-E1673D340561}"/>
              </a:ext>
            </a:extLst>
          </p:cNvPr>
          <p:cNvSpPr txBox="1"/>
          <p:nvPr/>
        </p:nvSpPr>
        <p:spPr>
          <a:xfrm>
            <a:off x="315294" y="1343025"/>
            <a:ext cx="8371506"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AU" sz="1400" dirty="0">
                <a:solidFill>
                  <a:schemeClr val="bg1"/>
                </a:solidFill>
                <a:effectLst/>
                <a:ea typeface="Calibri" panose="020F0502020204030204" pitchFamily="34" charset="0"/>
                <a:cs typeface="Aptos" panose="020B0004020202020204" pitchFamily="34" charset="0"/>
              </a:rPr>
              <a:t>The Department of Education, </a:t>
            </a:r>
            <a:r>
              <a:rPr lang="x-none" sz="1400" dirty="0">
                <a:solidFill>
                  <a:schemeClr val="bg1"/>
                </a:solidFill>
                <a:effectLst/>
                <a:ea typeface="Calibri" panose="020F0502020204030204" pitchFamily="34" charset="0"/>
                <a:cs typeface="Aptos" panose="020B0004020202020204" pitchFamily="34" charset="0"/>
              </a:rPr>
              <a:t>in line with advice</a:t>
            </a:r>
            <a:r>
              <a:rPr lang="en-AU" sz="1400" dirty="0">
                <a:solidFill>
                  <a:schemeClr val="bg1"/>
                </a:solidFill>
                <a:effectLst/>
                <a:ea typeface="Calibri" panose="020F0502020204030204" pitchFamily="34" charset="0"/>
                <a:cs typeface="Aptos" panose="020B0004020202020204" pitchFamily="34" charset="0"/>
              </a:rPr>
              <a:t> from the Australian Government Solicitor</a:t>
            </a:r>
            <a:r>
              <a:rPr lang="x-none" sz="1400" dirty="0">
                <a:solidFill>
                  <a:schemeClr val="bg1"/>
                </a:solidFill>
                <a:effectLst/>
                <a:ea typeface="Calibri" panose="020F0502020204030204" pitchFamily="34" charset="0"/>
                <a:cs typeface="Aptos" panose="020B0004020202020204" pitchFamily="34" charset="0"/>
              </a:rPr>
              <a:t>, is seeking to progress amendments to</a:t>
            </a:r>
            <a:r>
              <a:rPr lang="en-AU" sz="1400" dirty="0">
                <a:solidFill>
                  <a:schemeClr val="bg1"/>
                </a:solidFill>
                <a:effectLst/>
                <a:ea typeface="Calibri" panose="020F0502020204030204" pitchFamily="34" charset="0"/>
                <a:cs typeface="Aptos" panose="020B0004020202020204" pitchFamily="34" charset="0"/>
              </a:rPr>
              <a:t> the</a:t>
            </a:r>
            <a:r>
              <a:rPr lang="en-AU" sz="1400" i="1" dirty="0">
                <a:solidFill>
                  <a:schemeClr val="bg1"/>
                </a:solidFill>
                <a:effectLst/>
                <a:ea typeface="Calibri" panose="020F0502020204030204" pitchFamily="34" charset="0"/>
                <a:cs typeface="Aptos" panose="020B0004020202020204" pitchFamily="34" charset="0"/>
              </a:rPr>
              <a:t> </a:t>
            </a:r>
            <a:r>
              <a:rPr lang="x-none" sz="1400" i="1" dirty="0">
                <a:solidFill>
                  <a:schemeClr val="bg1"/>
                </a:solidFill>
                <a:effectLst/>
                <a:ea typeface="Calibri" panose="020F0502020204030204" pitchFamily="34" charset="0"/>
                <a:cs typeface="Aptos" panose="020B0004020202020204" pitchFamily="34" charset="0"/>
              </a:rPr>
              <a:t>Higher Education Support Act 2003</a:t>
            </a:r>
            <a:r>
              <a:rPr lang="x-none" sz="1400" dirty="0">
                <a:solidFill>
                  <a:schemeClr val="bg1"/>
                </a:solidFill>
                <a:effectLst/>
                <a:ea typeface="Calibri" panose="020F0502020204030204" pitchFamily="34" charset="0"/>
                <a:cs typeface="Aptos" panose="020B0004020202020204" pitchFamily="34" charset="0"/>
              </a:rPr>
              <a:t> (HESA)</a:t>
            </a:r>
            <a:r>
              <a:rPr lang="en-AU" sz="1400" dirty="0">
                <a:solidFill>
                  <a:schemeClr val="bg1"/>
                </a:solidFill>
                <a:effectLst/>
                <a:ea typeface="Calibri" panose="020F0502020204030204" pitchFamily="34" charset="0"/>
                <a:cs typeface="Aptos" panose="020B0004020202020204" pitchFamily="34" charset="0"/>
              </a:rPr>
              <a:t>. The amendments are being designed to apply a </a:t>
            </a:r>
            <a:r>
              <a:rPr lang="x-none" sz="1400" dirty="0">
                <a:solidFill>
                  <a:schemeClr val="bg1"/>
                </a:solidFill>
                <a:effectLst/>
                <a:ea typeface="Calibri" panose="020F0502020204030204" pitchFamily="34" charset="0"/>
                <a:cs typeface="Aptos" panose="020B0004020202020204" pitchFamily="34" charset="0"/>
              </a:rPr>
              <a:t>consistent legal framework to the assessment of student eligibility for Commonwealth assistance under </a:t>
            </a:r>
            <a:r>
              <a:rPr lang="en-AU" sz="1400" dirty="0">
                <a:solidFill>
                  <a:schemeClr val="bg1"/>
                </a:solidFill>
                <a:effectLst/>
                <a:ea typeface="Calibri" panose="020F0502020204030204" pitchFamily="34" charset="0"/>
                <a:cs typeface="Aptos" panose="020B0004020202020204" pitchFamily="34" charset="0"/>
              </a:rPr>
              <a:t>HESA.</a:t>
            </a:r>
          </a:p>
          <a:p>
            <a:pPr marL="285750" indent="-285750">
              <a:buFont typeface="Arial"/>
              <a:buChar char="•"/>
            </a:pPr>
            <a:endParaRPr lang="en-AU" sz="1400" dirty="0">
              <a:solidFill>
                <a:schemeClr val="bg1"/>
              </a:solidFill>
              <a:ea typeface="Calibri" panose="020F0502020204030204" pitchFamily="34" charset="0"/>
              <a:cs typeface="Calibri"/>
            </a:endParaRPr>
          </a:p>
          <a:p>
            <a:pPr marL="285750" indent="-285750">
              <a:buFont typeface="Arial"/>
              <a:buChar char="•"/>
            </a:pPr>
            <a:r>
              <a:rPr lang="en-AU" sz="1400" dirty="0">
                <a:solidFill>
                  <a:schemeClr val="bg1"/>
                </a:solidFill>
                <a:ea typeface="Calibri" panose="020F0502020204030204" pitchFamily="34" charset="0"/>
              </a:rPr>
              <a:t>Until such time as the amendments are passed, the Department has strengthened reporting and approval processes to ensure that students are eligible for and receive the correct HELP loan record.</a:t>
            </a:r>
          </a:p>
          <a:p>
            <a:pPr marL="266700" indent="-266700">
              <a:buFont typeface="Arial" panose="020B0604020202020204" pitchFamily="34" charset="0"/>
              <a:buChar char="•"/>
            </a:pPr>
            <a:endParaRPr lang="en-AU" sz="1400" dirty="0">
              <a:solidFill>
                <a:schemeClr val="bg1"/>
              </a:solidFill>
              <a:ea typeface="Calibri" panose="020F0502020204030204" pitchFamily="34" charset="0"/>
            </a:endParaRPr>
          </a:p>
          <a:p>
            <a:pPr marL="266700" indent="-266700">
              <a:buFont typeface="Arial" panose="020B0604020202020204" pitchFamily="34" charset="0"/>
              <a:buChar char="•"/>
            </a:pPr>
            <a:r>
              <a:rPr lang="en-AU" sz="1400" dirty="0">
                <a:solidFill>
                  <a:schemeClr val="bg1"/>
                </a:solidFill>
                <a:effectLst/>
                <a:ea typeface="Calibri" panose="020F0502020204030204" pitchFamily="34" charset="0"/>
                <a:cs typeface="Aptos" panose="020B0004020202020204" pitchFamily="34" charset="0"/>
              </a:rPr>
              <a:t>The Department's process involves the controlled release of loans. HELP loans not yet released will be placed on hold until the controlled release list is reviewed and approved for release by the program delegate. The first release of loans is expected to occur this month and then on a monthly basis. </a:t>
            </a:r>
            <a:br>
              <a:rPr lang="en-AU" sz="1400" dirty="0">
                <a:solidFill>
                  <a:schemeClr val="bg1"/>
                </a:solidFill>
                <a:effectLst/>
                <a:ea typeface="Calibri" panose="020F0502020204030204" pitchFamily="34" charset="0"/>
                <a:cs typeface="Aptos" panose="020B0004020202020204" pitchFamily="34" charset="0"/>
              </a:rPr>
            </a:br>
            <a:r>
              <a:rPr lang="en-AU" sz="1400" dirty="0">
                <a:solidFill>
                  <a:schemeClr val="bg1"/>
                </a:solidFill>
                <a:effectLst/>
                <a:ea typeface="Calibri" panose="020F0502020204030204" pitchFamily="34" charset="0"/>
                <a:cs typeface="Aptos" panose="020B0004020202020204" pitchFamily="34" charset="0"/>
              </a:rPr>
              <a:t> </a:t>
            </a:r>
          </a:p>
          <a:p>
            <a:pPr marL="266700" indent="-266700">
              <a:buFont typeface="Arial" panose="020B0604020202020204" pitchFamily="34" charset="0"/>
              <a:buChar char="•"/>
            </a:pPr>
            <a:r>
              <a:rPr lang="en-AU" sz="1400" dirty="0">
                <a:solidFill>
                  <a:schemeClr val="bg1"/>
                </a:solidFill>
                <a:effectLst/>
                <a:ea typeface="Calibri" panose="020F0502020204030204" pitchFamily="34" charset="0"/>
                <a:cs typeface="Aptos" panose="020B0004020202020204" pitchFamily="34" charset="0"/>
              </a:rPr>
              <a:t>Loans will be affected where they have a census date on or after 1 July 2023. These loans will not be impacted by indexation on 1 June 2024 as indexation is only applied to loans older than 11 months old.</a:t>
            </a:r>
            <a:endParaRPr lang="en-AU" sz="1400" dirty="0">
              <a:solidFill>
                <a:schemeClr val="bg1"/>
              </a:solidFill>
              <a:effectLst/>
              <a:ea typeface="Calibri" panose="020F0502020204030204" pitchFamily="34" charset="0"/>
            </a:endParaRPr>
          </a:p>
          <a:p>
            <a:pPr marL="285750" indent="-285750">
              <a:buFont typeface="Arial"/>
              <a:buChar char="•"/>
            </a:pPr>
            <a:endParaRPr lang="en-US" sz="1200" dirty="0">
              <a:solidFill>
                <a:schemeClr val="bg1"/>
              </a:solidFill>
              <a:latin typeface="Calibri"/>
              <a:ea typeface="Calibri"/>
              <a:cs typeface="Calibri"/>
            </a:endParaRPr>
          </a:p>
        </p:txBody>
      </p:sp>
      <p:sp>
        <p:nvSpPr>
          <p:cNvPr id="6" name="Title 5">
            <a:extLst>
              <a:ext uri="{FF2B5EF4-FFF2-40B4-BE49-F238E27FC236}">
                <a16:creationId xmlns:a16="http://schemas.microsoft.com/office/drawing/2014/main" id="{A45A2A1B-57F7-8A74-5489-8232BCB1361E}"/>
              </a:ext>
            </a:extLst>
          </p:cNvPr>
          <p:cNvSpPr txBox="1">
            <a:spLocks/>
          </p:cNvSpPr>
          <p:nvPr/>
        </p:nvSpPr>
        <p:spPr>
          <a:xfrm>
            <a:off x="457200" y="453520"/>
            <a:ext cx="6579900"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sz="2800" b="1" dirty="0"/>
              <a:t>Processing of HELP loans to the ATO</a:t>
            </a:r>
          </a:p>
        </p:txBody>
      </p:sp>
    </p:spTree>
    <p:extLst>
      <p:ext uri="{BB962C8B-B14F-4D97-AF65-F5344CB8AC3E}">
        <p14:creationId xmlns:p14="http://schemas.microsoft.com/office/powerpoint/2010/main" val="173367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6F57D9-FC6E-6F70-918F-4B4FFDB9E421}"/>
              </a:ext>
            </a:extLst>
          </p:cNvPr>
          <p:cNvPicPr>
            <a:picLocks noGrp="1" noChangeAspect="1"/>
          </p:cNvPicPr>
          <p:nvPr>
            <p:ph idx="1"/>
          </p:nvPr>
        </p:nvPicPr>
        <p:blipFill>
          <a:blip r:embed="rId2"/>
          <a:stretch>
            <a:fillRect/>
          </a:stretch>
        </p:blipFill>
        <p:spPr>
          <a:xfrm>
            <a:off x="1305660" y="197867"/>
            <a:ext cx="3050316" cy="4320480"/>
          </a:xfrm>
          <a:ln>
            <a:solidFill>
              <a:schemeClr val="accent1"/>
            </a:solidFill>
          </a:ln>
        </p:spPr>
      </p:pic>
      <p:pic>
        <p:nvPicPr>
          <p:cNvPr id="7" name="Picture 6">
            <a:extLst>
              <a:ext uri="{FF2B5EF4-FFF2-40B4-BE49-F238E27FC236}">
                <a16:creationId xmlns:a16="http://schemas.microsoft.com/office/drawing/2014/main" id="{FC2A86D3-A2CA-D64F-57C1-EE4055EC0E0B}"/>
              </a:ext>
            </a:extLst>
          </p:cNvPr>
          <p:cNvPicPr>
            <a:picLocks noChangeAspect="1"/>
          </p:cNvPicPr>
          <p:nvPr/>
        </p:nvPicPr>
        <p:blipFill>
          <a:blip r:embed="rId3"/>
          <a:stretch>
            <a:fillRect/>
          </a:stretch>
        </p:blipFill>
        <p:spPr>
          <a:xfrm>
            <a:off x="4607003" y="197867"/>
            <a:ext cx="3061341" cy="4320480"/>
          </a:xfrm>
          <a:prstGeom prst="rect">
            <a:avLst/>
          </a:prstGeom>
          <a:ln>
            <a:solidFill>
              <a:schemeClr val="accent1"/>
            </a:solidFill>
          </a:ln>
        </p:spPr>
      </p:pic>
      <p:sp>
        <p:nvSpPr>
          <p:cNvPr id="9" name="TextBox 8">
            <a:extLst>
              <a:ext uri="{FF2B5EF4-FFF2-40B4-BE49-F238E27FC236}">
                <a16:creationId xmlns:a16="http://schemas.microsoft.com/office/drawing/2014/main" id="{85406DCC-E9B3-6FB0-54A4-A2259043E527}"/>
              </a:ext>
            </a:extLst>
          </p:cNvPr>
          <p:cNvSpPr txBox="1"/>
          <p:nvPr/>
        </p:nvSpPr>
        <p:spPr>
          <a:xfrm>
            <a:off x="869251" y="4662363"/>
            <a:ext cx="72124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www.education.gov.au/higher-education/commonwealth-prac-payment</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7412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58AC81-09A9-480F-B2DF-A72D048DCB71}"/>
              </a:ext>
            </a:extLst>
          </p:cNvPr>
          <p:cNvSpPr>
            <a:spLocks noGrp="1"/>
          </p:cNvSpPr>
          <p:nvPr>
            <p:ph type="sldNum" sz="quarter" idx="10"/>
          </p:nvPr>
        </p:nvSpPr>
        <p:spPr>
          <a:xfrm>
            <a:off x="8600718" y="146248"/>
            <a:ext cx="400581" cy="272798"/>
          </a:xfrm>
          <a:prstGeom prst="rect">
            <a:avLst/>
          </a:prstGeom>
        </p:spPr>
        <p:txBody>
          <a:bodyPr vert="horz" lIns="91355" tIns="45678" rIns="91355" bIns="45678" rtlCol="0" anchor="ctr"/>
          <a:lstStyle>
            <a:defPPr>
              <a:defRPr lang="en-US"/>
            </a:defPPr>
            <a:lvl1pPr marL="0" algn="r" defTabSz="913554" rtl="0" eaLnBrk="1" latinLnBrk="0" hangingPunct="1">
              <a:defRPr sz="1199" kern="1200">
                <a:solidFill>
                  <a:schemeClr val="tx2"/>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a:lstStyle>
          <a:p>
            <a:fld id="{587702D9-62F4-4DAB-B7F1-D3C48808CBB7}" type="slidenum">
              <a:rPr lang="en-AU">
                <a:solidFill>
                  <a:srgbClr val="00254A"/>
                </a:solidFill>
                <a:latin typeface="Calibri" panose="020F0502020204030204"/>
              </a:rPr>
              <a:pPr/>
              <a:t>7</a:t>
            </a:fld>
            <a:endParaRPr lang="en-AU">
              <a:solidFill>
                <a:srgbClr val="00254A"/>
              </a:solidFill>
              <a:latin typeface="Calibri" panose="020F0502020204030204"/>
            </a:endParaRPr>
          </a:p>
        </p:txBody>
      </p:sp>
      <p:sp>
        <p:nvSpPr>
          <p:cNvPr id="3" name="Title 2">
            <a:extLst>
              <a:ext uri="{FF2B5EF4-FFF2-40B4-BE49-F238E27FC236}">
                <a16:creationId xmlns:a16="http://schemas.microsoft.com/office/drawing/2014/main" id="{C91258F8-B82E-487C-B82D-F8C8BB6D508B}"/>
              </a:ext>
            </a:extLst>
          </p:cNvPr>
          <p:cNvSpPr>
            <a:spLocks noGrp="1"/>
          </p:cNvSpPr>
          <p:nvPr>
            <p:ph type="title"/>
          </p:nvPr>
        </p:nvSpPr>
        <p:spPr>
          <a:xfrm>
            <a:off x="457200" y="266087"/>
            <a:ext cx="8143518" cy="993775"/>
          </a:xfrm>
        </p:spPr>
        <p:txBody>
          <a:bodyPr>
            <a:normAutofit/>
          </a:bodyPr>
          <a:lstStyle/>
          <a:p>
            <a:r>
              <a:rPr lang="en-AU" sz="2800" b="1" dirty="0"/>
              <a:t>Student Learning Entitlement Management System (SLEMS) Enhancements</a:t>
            </a:r>
          </a:p>
        </p:txBody>
      </p:sp>
      <p:sp>
        <p:nvSpPr>
          <p:cNvPr id="4" name="Content Placeholder 3">
            <a:extLst>
              <a:ext uri="{FF2B5EF4-FFF2-40B4-BE49-F238E27FC236}">
                <a16:creationId xmlns:a16="http://schemas.microsoft.com/office/drawing/2014/main" id="{34BC3912-2E6D-4887-92CA-FFAF83C3D239}"/>
              </a:ext>
            </a:extLst>
          </p:cNvPr>
          <p:cNvSpPr>
            <a:spLocks noGrp="1"/>
          </p:cNvSpPr>
          <p:nvPr>
            <p:ph idx="1"/>
          </p:nvPr>
        </p:nvSpPr>
        <p:spPr>
          <a:xfrm>
            <a:off x="461006" y="1259862"/>
            <a:ext cx="7879404" cy="3539201"/>
          </a:xfrm>
        </p:spPr>
        <p:txBody>
          <a:bodyPr vert="horz" lIns="0" tIns="0" rIns="0" bIns="0" rtlCol="0" anchor="t">
            <a:noAutofit/>
          </a:bodyPr>
          <a:lstStyle/>
          <a:p>
            <a:pPr marL="0" indent="0">
              <a:buNone/>
            </a:pPr>
            <a:r>
              <a:rPr lang="en-AU" sz="1400" dirty="0">
                <a:ea typeface="Calibri" panose="020F0502020204030204"/>
                <a:cs typeface="Calibri" panose="020F0502020204030204"/>
              </a:rPr>
              <a:t>To help providers manage the Student Learning Entitlement (SLE) policy, the Department is</a:t>
            </a:r>
            <a:r>
              <a:rPr lang="en-AU" sz="1400" dirty="0">
                <a:solidFill>
                  <a:srgbClr val="FFFFFF"/>
                </a:solidFill>
                <a:ea typeface="Calibri" panose="020F0502020204030204"/>
                <a:cs typeface="Calibri" panose="020F0502020204030204"/>
              </a:rPr>
              <a:t> </a:t>
            </a:r>
            <a:r>
              <a:rPr lang="en-AU" sz="1400" dirty="0">
                <a:ea typeface="Calibri" panose="020F0502020204030204"/>
                <a:cs typeface="Calibri" panose="020F0502020204030204"/>
              </a:rPr>
              <a:t>developing the following two SLE specific TCSI Analytics Reports.</a:t>
            </a:r>
          </a:p>
          <a:p>
            <a:pPr marL="0" indent="0">
              <a:buNone/>
            </a:pPr>
            <a:r>
              <a:rPr lang="en-AU" sz="1400" u="sng" dirty="0">
                <a:ea typeface="Calibri" panose="020F0502020204030204"/>
                <a:cs typeface="Calibri" panose="020F0502020204030204"/>
              </a:rPr>
              <a:t>Student Learning Entitlement Overview Live Data Report – Contains Three Pages</a:t>
            </a:r>
          </a:p>
          <a:p>
            <a:pPr marL="342900" indent="-342900">
              <a:buFont typeface="+mj-lt"/>
              <a:buAutoNum type="arabicPeriod"/>
            </a:pPr>
            <a:r>
              <a:rPr lang="en-AU" sz="1400" dirty="0">
                <a:ea typeface="Calibri" panose="020F0502020204030204"/>
                <a:cs typeface="Calibri" panose="020F0502020204030204"/>
              </a:rPr>
              <a:t>Summary Student SLE Distribution – Number of students enrolled at provider by groupings of Usable SLE</a:t>
            </a:r>
          </a:p>
          <a:p>
            <a:pPr marL="342900" indent="-342900">
              <a:buFont typeface="+mj-lt"/>
              <a:buAutoNum type="arabicPeriod"/>
            </a:pPr>
            <a:r>
              <a:rPr lang="en-AU" sz="1400" dirty="0">
                <a:ea typeface="Calibri" panose="020F0502020204030204"/>
                <a:cs typeface="Calibri" panose="020F0502020204030204"/>
              </a:rPr>
              <a:t>Student SLE Allocation – SLE details of students enrolled at provider</a:t>
            </a:r>
          </a:p>
          <a:p>
            <a:pPr marL="342900" indent="-342900">
              <a:buFont typeface="+mj-lt"/>
              <a:buAutoNum type="arabicPeriod"/>
            </a:pPr>
            <a:r>
              <a:rPr lang="en-AU" sz="1400" dirty="0">
                <a:ea typeface="Calibri" panose="020F0502020204030204"/>
                <a:cs typeface="Calibri" panose="020F0502020204030204"/>
              </a:rPr>
              <a:t>Student Unit Level Enrolment – Details of units a student is enrolled in at provider</a:t>
            </a:r>
          </a:p>
          <a:p>
            <a:pPr marL="0" indent="0">
              <a:buNone/>
            </a:pPr>
            <a:r>
              <a:rPr lang="en-AU" sz="1400" u="sng" dirty="0">
                <a:ea typeface="Calibri" panose="020F0502020204030204"/>
                <a:cs typeface="Calibri" panose="020F0502020204030204"/>
              </a:rPr>
              <a:t>Student Learning Entitlement Course Coverage Live Data Report – Contains Three Pages</a:t>
            </a:r>
          </a:p>
          <a:p>
            <a:pPr marL="342900" indent="-342900">
              <a:buFont typeface="+mj-lt"/>
              <a:buAutoNum type="arabicPeriod"/>
            </a:pPr>
            <a:r>
              <a:rPr lang="en-AU" sz="1400" dirty="0">
                <a:ea typeface="Calibri" panose="020F0502020204030204"/>
                <a:cs typeface="Calibri" panose="020F0502020204030204"/>
              </a:rPr>
              <a:t>Summary Student SLE Coverage of Course Load – Number of students enrolled at provider by groupings of SLE Coverage of Course Load</a:t>
            </a:r>
          </a:p>
          <a:p>
            <a:pPr marL="342900" indent="-342900">
              <a:buFont typeface="+mj-lt"/>
              <a:buAutoNum type="arabicPeriod"/>
            </a:pPr>
            <a:r>
              <a:rPr lang="en-AU" sz="1400" dirty="0">
                <a:ea typeface="Calibri" panose="020F0502020204030204"/>
                <a:cs typeface="Calibri" panose="020F0502020204030204"/>
              </a:rPr>
              <a:t>Student SLE Coverage of Course Load - SLE details of students enrolled at provider with proximity to consuming their SLE amount included</a:t>
            </a:r>
          </a:p>
          <a:p>
            <a:pPr marL="342900" indent="-342900">
              <a:buFont typeface="+mj-lt"/>
              <a:buAutoNum type="arabicPeriod"/>
            </a:pPr>
            <a:r>
              <a:rPr lang="en-AU" sz="1400" dirty="0">
                <a:ea typeface="Calibri" panose="020F0502020204030204"/>
                <a:cs typeface="Calibri" panose="020F0502020204030204"/>
              </a:rPr>
              <a:t>Student Course Level Enrolment – Details of courses a student is enrolled in at provider</a:t>
            </a:r>
          </a:p>
          <a:p>
            <a:pPr marL="230029" indent="-230029"/>
            <a:endParaRPr lang="en-AU" sz="1500" u="sng" dirty="0">
              <a:ea typeface="Calibri" panose="020F0502020204030204"/>
              <a:cs typeface="Calibri" panose="020F0502020204030204"/>
            </a:endParaRPr>
          </a:p>
          <a:p>
            <a:pPr marL="342900" indent="-342900">
              <a:buFont typeface="+mj-lt"/>
              <a:buAutoNum type="arabicPeriod"/>
            </a:pPr>
            <a:endParaRPr lang="en-AU" sz="1601" dirty="0">
              <a:ea typeface="Calibri" panose="020F0502020204030204"/>
              <a:cs typeface="Calibri" panose="020F0502020204030204"/>
            </a:endParaRPr>
          </a:p>
        </p:txBody>
      </p:sp>
    </p:spTree>
    <p:extLst>
      <p:ext uri="{BB962C8B-B14F-4D97-AF65-F5344CB8AC3E}">
        <p14:creationId xmlns:p14="http://schemas.microsoft.com/office/powerpoint/2010/main" val="351885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B819-3939-48CF-C0A5-2EA719F691FC}"/>
              </a:ext>
            </a:extLst>
          </p:cNvPr>
          <p:cNvSpPr>
            <a:spLocks noGrp="1"/>
          </p:cNvSpPr>
          <p:nvPr>
            <p:ph type="title"/>
          </p:nvPr>
        </p:nvSpPr>
        <p:spPr>
          <a:xfrm>
            <a:off x="456480" y="141116"/>
            <a:ext cx="6435626" cy="992855"/>
          </a:xfrm>
        </p:spPr>
        <p:txBody>
          <a:bodyPr>
            <a:normAutofit/>
          </a:bodyPr>
          <a:lstStyle/>
          <a:p>
            <a:r>
              <a:rPr lang="en-AU" sz="2800" b="1" dirty="0"/>
              <a:t>SLEMS – Vertical Double Degrees</a:t>
            </a:r>
            <a:endParaRPr lang="en-AU" sz="2800" b="1" dirty="0">
              <a:ea typeface="Calibri"/>
              <a:cs typeface="Calibri"/>
            </a:endParaRPr>
          </a:p>
        </p:txBody>
      </p:sp>
      <p:sp>
        <p:nvSpPr>
          <p:cNvPr id="3" name="Content Placeholder 2">
            <a:extLst>
              <a:ext uri="{FF2B5EF4-FFF2-40B4-BE49-F238E27FC236}">
                <a16:creationId xmlns:a16="http://schemas.microsoft.com/office/drawing/2014/main" id="{026B2E4F-83E2-EE26-8800-2F71F6AE729D}"/>
              </a:ext>
            </a:extLst>
          </p:cNvPr>
          <p:cNvSpPr>
            <a:spLocks noGrp="1"/>
          </p:cNvSpPr>
          <p:nvPr>
            <p:ph idx="1"/>
          </p:nvPr>
        </p:nvSpPr>
        <p:spPr>
          <a:xfrm>
            <a:off x="457200" y="1061963"/>
            <a:ext cx="7886700" cy="3800151"/>
          </a:xfrm>
        </p:spPr>
        <p:txBody>
          <a:bodyPr vert="horz" lIns="0" tIns="0" rIns="0" bIns="0" rtlCol="0" anchor="t">
            <a:noAutofit/>
          </a:bodyPr>
          <a:lstStyle/>
          <a:p>
            <a:pPr marL="230029" indent="-230029"/>
            <a:r>
              <a:rPr lang="en-AU" sz="1500" dirty="0"/>
              <a:t>Enhancements have been made to ensure that Vertical Double Degrees (VDDs) reported in TCSI as a single course will award students the correct amount of Additional SLE (ASLE).</a:t>
            </a:r>
            <a:endParaRPr lang="en-AU" sz="1500" dirty="0">
              <a:cs typeface="Calibri"/>
            </a:endParaRPr>
          </a:p>
          <a:p>
            <a:pPr marL="230029" indent="-230029"/>
            <a:r>
              <a:rPr lang="en-AU" sz="1500" dirty="0">
                <a:ea typeface="Calibri" panose="020F0502020204030204"/>
                <a:cs typeface="Calibri" panose="020F0502020204030204"/>
              </a:rPr>
              <a:t>Where a VDD is reported in TCSI as a single course </a:t>
            </a:r>
            <a:r>
              <a:rPr lang="en-AU" sz="1500" dirty="0"/>
              <a:t>it will have one course type code (E310) that refers to the course as either undergraduate or postgraduate. Only postgraduate components should attract ASLE.</a:t>
            </a:r>
            <a:endParaRPr lang="en-AU" sz="1500" dirty="0">
              <a:cs typeface="Calibri"/>
            </a:endParaRPr>
          </a:p>
          <a:p>
            <a:pPr marL="230029" indent="-230029"/>
            <a:r>
              <a:rPr lang="en-AU" sz="1500" dirty="0"/>
              <a:t>The Department has finalised the design to process VDDs in SLEMS and correctly award ASLE. This has resulted in the creation of a new SLE table containing all VDDs offered by providers who report them as a single course in TCSI and includes the EFTSL value of the postgraduate component. </a:t>
            </a:r>
            <a:endParaRPr lang="en-AU" sz="1500" dirty="0">
              <a:cs typeface="Calibri"/>
            </a:endParaRPr>
          </a:p>
          <a:p>
            <a:pPr marL="230029" indent="-230029"/>
            <a:r>
              <a:rPr lang="en-AU" sz="1500" kern="100" dirty="0">
                <a:latin typeface="Calibri"/>
                <a:ea typeface="Calibri"/>
                <a:cs typeface="Times New Roman"/>
              </a:rPr>
              <a:t>When a provider reports a course admission for an eligible student that matches the fields in this table, SLEMS will award the student with an amount of ASLE equal to the EFTSL value of the postgraduate component of the course minus any ASLE they have previously consumed.</a:t>
            </a:r>
          </a:p>
          <a:p>
            <a:pPr marL="230029" indent="-230029"/>
            <a:r>
              <a:rPr lang="en-AU" sz="1500" kern="100" dirty="0">
                <a:latin typeface="Calibri"/>
                <a:ea typeface="Calibri"/>
                <a:cs typeface="Times New Roman"/>
              </a:rPr>
              <a:t>The table will be populated with input received from providers and reflected in SLEMS from June 2024. This will result in existing student records being reprocessed to ensure they have the correct amount of ASLE awarded where they were enrolled in a listed course on or after 1 January 2022.</a:t>
            </a:r>
            <a:endParaRPr lang="en-AU" sz="1500" dirty="0">
              <a:cs typeface="Calibri" panose="020F0502020204030204"/>
            </a:endParaRPr>
          </a:p>
          <a:p>
            <a:pPr marL="0" indent="0">
              <a:buNone/>
            </a:pPr>
            <a:endParaRPr lang="en-AU" sz="1500" kern="100" dirty="0">
              <a:latin typeface="Calibri"/>
              <a:ea typeface="Calibri"/>
              <a:cs typeface="Times New Roman"/>
            </a:endParaRPr>
          </a:p>
          <a:p>
            <a:pPr marL="230029" indent="-230029"/>
            <a:endParaRPr lang="en-AU" sz="1500" dirty="0">
              <a:cs typeface="Calibri" panose="020F0502020204030204"/>
            </a:endParaRPr>
          </a:p>
          <a:p>
            <a:pPr marL="230029" indent="-230029"/>
            <a:endParaRPr lang="en-AU" sz="1500" dirty="0">
              <a:cs typeface="Calibri" panose="020F0502020204030204"/>
            </a:endParaRPr>
          </a:p>
          <a:p>
            <a:pPr marL="230029" indent="-230029"/>
            <a:endParaRPr lang="en-AU" sz="1500" dirty="0">
              <a:cs typeface="Calibri" panose="020F0502020204030204"/>
            </a:endParaRPr>
          </a:p>
          <a:p>
            <a:pPr marL="230029" indent="-230029"/>
            <a:endParaRPr lang="en-AU" sz="1500" dirty="0">
              <a:cs typeface="Calibri" panose="020F0502020204030204"/>
            </a:endParaRPr>
          </a:p>
          <a:p>
            <a:pPr marL="230029" indent="-230029"/>
            <a:endParaRPr lang="en-AU" sz="1500" dirty="0">
              <a:cs typeface="Calibri" panose="020F0502020204030204"/>
            </a:endParaRPr>
          </a:p>
          <a:p>
            <a:pPr marL="230029" indent="-230029"/>
            <a:endParaRPr lang="en-AU" sz="1500" dirty="0">
              <a:cs typeface="Calibri" panose="020F0502020204030204"/>
            </a:endParaRPr>
          </a:p>
          <a:p>
            <a:pPr marL="230029" indent="-230029"/>
            <a:endParaRPr lang="en-AU" dirty="0">
              <a:cs typeface="Calibri" panose="020F0502020204030204"/>
            </a:endParaRPr>
          </a:p>
        </p:txBody>
      </p:sp>
    </p:spTree>
    <p:extLst>
      <p:ext uri="{BB962C8B-B14F-4D97-AF65-F5344CB8AC3E}">
        <p14:creationId xmlns:p14="http://schemas.microsoft.com/office/powerpoint/2010/main" val="108274979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A0F-D16F-CE3A-0DF6-59E315369F61}"/>
              </a:ext>
            </a:extLst>
          </p:cNvPr>
          <p:cNvSpPr>
            <a:spLocks noGrp="1"/>
          </p:cNvSpPr>
          <p:nvPr>
            <p:ph type="title"/>
          </p:nvPr>
        </p:nvSpPr>
        <p:spPr>
          <a:xfrm>
            <a:off x="442752" y="286148"/>
            <a:ext cx="6442120" cy="992855"/>
          </a:xfrm>
        </p:spPr>
        <p:txBody>
          <a:bodyPr>
            <a:normAutofit/>
          </a:bodyPr>
          <a:lstStyle/>
          <a:p>
            <a:r>
              <a:rPr lang="en-AU" sz="2800" b="1" dirty="0"/>
              <a:t>SLEMS – Real Time Validation (RTV)</a:t>
            </a:r>
            <a:endParaRPr lang="en-AU" sz="2800" dirty="0"/>
          </a:p>
        </p:txBody>
      </p:sp>
      <p:sp>
        <p:nvSpPr>
          <p:cNvPr id="3" name="Content Placeholder 2">
            <a:extLst>
              <a:ext uri="{FF2B5EF4-FFF2-40B4-BE49-F238E27FC236}">
                <a16:creationId xmlns:a16="http://schemas.microsoft.com/office/drawing/2014/main" id="{0915BBE1-F820-9D16-AAE3-3CA8690DB819}"/>
              </a:ext>
            </a:extLst>
          </p:cNvPr>
          <p:cNvSpPr>
            <a:spLocks noGrp="1"/>
          </p:cNvSpPr>
          <p:nvPr>
            <p:ph idx="1"/>
          </p:nvPr>
        </p:nvSpPr>
        <p:spPr>
          <a:xfrm>
            <a:off x="457200" y="1344114"/>
            <a:ext cx="7886700" cy="3021573"/>
          </a:xfrm>
        </p:spPr>
        <p:txBody>
          <a:bodyPr vert="horz" lIns="0" tIns="0" rIns="0" bIns="0" rtlCol="0" anchor="t">
            <a:normAutofit/>
          </a:bodyPr>
          <a:lstStyle/>
          <a:p>
            <a:pPr marL="230029" indent="-230029"/>
            <a:r>
              <a:rPr lang="en-AU" sz="1600" dirty="0"/>
              <a:t>A new warning RTV – RTV10924 has been deployed with the intent of warning providers where a student may not have sufficient SLE to complete the entirety of their course load in a Commonwealth Supported Place (CSP)</a:t>
            </a:r>
            <a:endParaRPr lang="en-US" sz="1600" dirty="0">
              <a:cs typeface="Calibri"/>
            </a:endParaRPr>
          </a:p>
          <a:p>
            <a:pPr marL="230029" indent="-230029"/>
            <a:r>
              <a:rPr lang="en-AU" sz="1600" dirty="0"/>
              <a:t>This warning will trigger when a course admission is reported for a student that results in their total course load exceeding their SLE amount. This is intended to prompt providers to discuss with students their ongoing enrolments and SLE utilisation.</a:t>
            </a:r>
            <a:endParaRPr lang="en-AU" sz="1600" dirty="0">
              <a:ea typeface="Calibri" panose="020F0502020204030204"/>
              <a:cs typeface="Calibri"/>
            </a:endParaRPr>
          </a:p>
          <a:p>
            <a:pPr marL="230029" indent="-230029"/>
            <a:r>
              <a:rPr lang="en-AU" sz="1600" dirty="0"/>
              <a:t>For any providers that have questions regarding the Student Learning Entitlement policy they should contact </a:t>
            </a:r>
            <a:r>
              <a:rPr lang="en-AU" sz="1600" dirty="0">
                <a:hlinkClick r:id="rId2"/>
              </a:rPr>
              <a:t>studentlearningentitlement@education.gov.au</a:t>
            </a:r>
            <a:r>
              <a:rPr lang="en-AU" sz="1600" dirty="0"/>
              <a:t> </a:t>
            </a:r>
            <a:endParaRPr lang="en-AU" sz="1600" dirty="0">
              <a:ea typeface="Calibri"/>
              <a:cs typeface="Calibri"/>
            </a:endParaRPr>
          </a:p>
          <a:p>
            <a:pPr marL="230029" indent="-230029"/>
            <a:r>
              <a:rPr lang="en-AU" sz="1600" dirty="0"/>
              <a:t>General updates will be provided as necessary, during future TCSI Provider Webinars and HELP Communication Working Groups</a:t>
            </a:r>
            <a:endParaRPr lang="en-AU" sz="1600" dirty="0">
              <a:ea typeface="Calibri"/>
              <a:cs typeface="Calibri"/>
            </a:endParaRPr>
          </a:p>
          <a:p>
            <a:pPr marL="230029" indent="-230029"/>
            <a:endParaRPr lang="en-AU" sz="1500" dirty="0">
              <a:ea typeface="Calibri"/>
              <a:cs typeface="Calibri"/>
            </a:endParaRPr>
          </a:p>
          <a:p>
            <a:pPr marL="230029" indent="-230029"/>
            <a:endParaRPr lang="en-AU" dirty="0">
              <a:ea typeface="Calibri" panose="020F0502020204030204"/>
              <a:cs typeface="Calibri" panose="020F0502020204030204"/>
            </a:endParaRPr>
          </a:p>
        </p:txBody>
      </p:sp>
    </p:spTree>
    <p:extLst>
      <p:ext uri="{BB962C8B-B14F-4D97-AF65-F5344CB8AC3E}">
        <p14:creationId xmlns:p14="http://schemas.microsoft.com/office/powerpoint/2010/main" val="560061189"/>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72c3662-d489-4d5c-a678-b18c0e8aeb72">
      <Value>1999</Value>
      <Value>1976</Value>
      <Value>1996</Value>
    </TaxCatchAll>
    <idf49b01858c4ab7b49fec8a6554c79a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60f4875c-5740-43a9-8840-cfcba2da81bd</TermId>
        </TermInfo>
      </Terms>
    </idf49b01858c4ab7b49fec8a6554c79a>
    <DepartmentStream xmlns="ac66cff4-b0ee-4863-94d2-8c70a4f03800">Education</DepartmentStream>
    <pfc532bc3d924724be3e431fa8a34286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9706ad1b-dfa6-4d44-b515-12d7e5bc9d3f</TermId>
        </TermInfo>
      </Terms>
    </pfc532bc3d924724be3e431fa8a34286>
    <la020d86e283469abb02d1589f8af8a1 xmlns="e72c3662-d489-4d5c-a678-b18c0e8aeb72">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9d5354d3-d1c2-4163-a4db-c06e4aa61e3a</TermId>
        </TermInfo>
      </Terms>
    </la020d86e283469abb02d1589f8af8a1>
    <ItemPublishedDate xmlns="e72c3662-d489-4d5c-a678-b18c0e8aeb72" xsi:nil="true"/>
    <PublishingExpirationDate xmlns="http://schemas.microsoft.com/sharepoint/v3" xsi:nil="true"/>
    <RoutingRuleDescription xmlns="http://schemas.microsoft.com/sharepoint/v3">0168_DE Powerpoint</RoutingRuleDescription>
    <PublishingStartDate xmlns="http://schemas.microsoft.com/sharepoint/v3" xsi:nil="true"/>
    <ItemSubFunction xmlns="e72c3662-d489-4d5c-a678-b18c0e8aeb72">Resources</ItemSubFun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A1FA163F83FC4DA7B02D4604972D30" ma:contentTypeVersion="24" ma:contentTypeDescription="Create a new document." ma:contentTypeScope="" ma:versionID="2c22112688840ef8a275f6597d7dda80">
  <xsd:schema xmlns:xsd="http://www.w3.org/2001/XMLSchema" xmlns:xs="http://www.w3.org/2001/XMLSchema" xmlns:p="http://schemas.microsoft.com/office/2006/metadata/properties" xmlns:ns1="http://schemas.microsoft.com/sharepoint/v3" xmlns:ns2="e72c3662-d489-4d5c-a678-b18c0e8aeb72" xmlns:ns4="ac66cff4-b0ee-4863-94d2-8c70a4f03800" targetNamespace="http://schemas.microsoft.com/office/2006/metadata/properties" ma:root="true" ma:fieldsID="16b44fb6a0d1719f1f5d0aaeb524b439" ns1:_="" ns2:_="" ns4:_="">
    <xsd:import namespace="http://schemas.microsoft.com/sharepoint/v3"/>
    <xsd:import namespace="e72c3662-d489-4d5c-a678-b18c0e8aeb72"/>
    <xsd:import namespace="ac66cff4-b0ee-4863-94d2-8c70a4f03800"/>
    <xsd:element name="properties">
      <xsd:complexType>
        <xsd:sequence>
          <xsd:element name="documentManagement">
            <xsd:complexType>
              <xsd:all>
                <xsd:element ref="ns1:PublishingStartDate" minOccurs="0"/>
                <xsd:element ref="ns1:PublishingExpirationDate" minOccurs="0"/>
                <xsd:element ref="ns2:la020d86e283469abb02d1589f8af8a1" minOccurs="0"/>
                <xsd:element ref="ns2:TaxCatchAll" minOccurs="0"/>
                <xsd:element ref="ns2:TaxCatchAllLabel" minOccurs="0"/>
                <xsd:element ref="ns2:pfc532bc3d924724be3e431fa8a34286" minOccurs="0"/>
                <xsd:element ref="ns2:ItemPublishedDate" minOccurs="0"/>
                <xsd:element ref="ns2:ItemSubFunction" minOccurs="0"/>
                <xsd:element ref="ns2:idf49b01858c4ab7b49fec8a6554c79a" minOccurs="0"/>
                <xsd:element ref="ns1:RoutingRuleDescription" minOccurs="0"/>
                <xsd:element ref="ns4:DepartmentStream"/>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RoutingRuleDescription" ma:index="21" nillable="true" ma:displayName="Description" ma: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2c3662-d489-4d5c-a678-b18c0e8aeb72" elementFormDefault="qualified">
    <xsd:import namespace="http://schemas.microsoft.com/office/2006/documentManagement/types"/>
    <xsd:import namespace="http://schemas.microsoft.com/office/infopath/2007/PartnerControls"/>
    <xsd:element name="la020d86e283469abb02d1589f8af8a1" ma:index="10" ma:taxonomy="true" ma:internalName="la020d86e283469abb02d1589f8af8a1" ma:taxonomyFieldName="ItemFunction" ma:displayName="ItemFunction" ma:readOnly="false" ma:default="" ma:fieldId="{5a020d86-e283-469a-bb02-d1589f8af8a1}" ma:taxonomyMulti="true" ma:sspId="e520a5ab-959b-4497-846e-ecf021209760" ma:termSetId="500dca29-876a-49bd-b8dc-c6f280456533"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d6138047-387a-4e95-b03f-01c654819da7}" ma:internalName="TaxCatchAll" ma:showField="CatchAllData"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6138047-387a-4e95-b03f-01c654819da7}" ma:internalName="TaxCatchAllLabel" ma:readOnly="true" ma:showField="CatchAllDataLabel"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pfc532bc3d924724be3e431fa8a34286" ma:index="14" nillable="true" ma:taxonomy="true" ma:internalName="pfc532bc3d924724be3e431fa8a34286" ma:taxonomyFieldName="ItemKeywords" ma:displayName="ItemKeywords" ma:default="" ma:fieldId="{9fc532bc-3d92-4724-be3e-431fa8a34286}" ma:taxonomyMulti="true" ma:sspId="e520a5ab-959b-4497-846e-ecf021209760" ma:termSetId="52ec04fe-4771-452d-bd1c-6f9c996c5bd2" ma:anchorId="00000000-0000-0000-0000-000000000000" ma:open="true" ma:isKeyword="false">
      <xsd:complexType>
        <xsd:sequence>
          <xsd:element ref="pc:Terms" minOccurs="0" maxOccurs="1"/>
        </xsd:sequence>
      </xsd:complexType>
    </xsd:element>
    <xsd:element name="ItemPublishedDate" ma:index="16" nillable="true" ma:displayName="ItemPublishedDate" ma:format="DateOnly" ma:internalName="ItemPublishedDate">
      <xsd:simpleType>
        <xsd:restriction base="dms:DateTime"/>
      </xsd:simpleType>
    </xsd:element>
    <xsd:element name="ItemSubFunction" ma:index="17" nillable="true" ma:displayName="ItemSubFunction" ma:default="Resources" ma:format="Dropdown" ma:internalName="ItemSubFunction">
      <xsd:simpleType>
        <xsd:restriction base="dms:Choice">
          <xsd:enumeration value="Accounts Payable"/>
          <xsd:enumeration value="Advice and Support"/>
          <xsd:enumeration value="Approach to Market (ATM)/Tender Process"/>
          <xsd:enumeration value="Audit"/>
          <xsd:enumeration value="AusTender"/>
          <xsd:enumeration value="Branding"/>
          <xsd:enumeration value="Bullying and harassment"/>
          <xsd:enumeration value="Business continuity"/>
          <xsd:enumeration value="Case Study"/>
          <xsd:enumeration value="Child Safety"/>
          <xsd:enumeration value="Community of Practice"/>
          <xsd:enumeration value="Complaints"/>
          <xsd:enumeration value="4. Close Phase"/>
          <xsd:enumeration value="Communicate to the public"/>
          <xsd:enumeration value="Communicate to staff"/>
          <xsd:enumeration value="Confidentiality, Conflict of Interest, Probity and Risk"/>
          <xsd:enumeration value="Consultation"/>
          <xsd:enumeration value="Continuity"/>
          <xsd:enumeration value="Contracts"/>
          <xsd:enumeration value="Credit Card"/>
          <xsd:enumeration value="Delegated legislation"/>
          <xsd:enumeration value="Delegations and Authorisations Register"/>
          <xsd:enumeration value="Deregulation"/>
          <xsd:enumeration value="DEWR Resources"/>
          <xsd:enumeration value="Domestic and family violence support"/>
          <xsd:enumeration value="Domestic travel"/>
          <xsd:enumeration value="Education Credit Card"/>
          <xsd:enumeration value="Education Resources"/>
          <xsd:enumeration value="Education Travel"/>
          <xsd:enumeration value="Emergency"/>
          <xsd:enumeration value="Emergency plan and procedure"/>
          <xsd:enumeration value="Employee Responsibilities"/>
          <xsd:enumeration value="Employment Conditions"/>
          <xsd:enumeration value="Evaluation"/>
          <xsd:enumeration value="3. Execute Phase"/>
          <xsd:enumeration value="Financial Delegations"/>
          <xsd:enumeration value="Financial Framework (Supplementary Powers)"/>
          <xsd:enumeration value="Financial Viability"/>
          <xsd:enumeration value="Flexible working arrangements"/>
          <xsd:enumeration value="Forms and Templates"/>
          <xsd:enumeration value="Fraud"/>
          <xsd:enumeration value="General Procurement"/>
          <xsd:enumeration value="Good Receipting / Invoice Payments"/>
          <xsd:enumeration value="Grants"/>
          <xsd:enumeration value="Health and performance"/>
          <xsd:enumeration value="Help guides"/>
          <xsd:enumeration value="HUB"/>
          <xsd:enumeration value="HR strategy and operations"/>
          <xsd:enumeration value="ICT"/>
          <xsd:enumeration value="Intellectual Property"/>
          <xsd:enumeration value="Ill or injured employees"/>
          <xsd:enumeration value="Indigenous Procurement Policy"/>
          <xsd:enumeration value="1. Initiate Phase"/>
          <xsd:enumeration value="Innovation"/>
          <xsd:enumeration value="Internal Communication"/>
          <xsd:enumeration value="International travel"/>
          <xsd:enumeration value="Intranet"/>
          <xsd:enumeration value="Leave"/>
          <xsd:enumeration value="Legislation Compliance"/>
          <xsd:enumeration value="Library"/>
          <xsd:enumeration value="Litigation"/>
          <xsd:enumeration value="Managing people concerns"/>
          <xsd:enumeration value="Media"/>
          <xsd:enumeration value="Non ICT Contractors"/>
          <xsd:enumeration value="Ombudsman"/>
          <xsd:enumeration value="Onboarding"/>
          <xsd:enumeration value="Other"/>
          <xsd:enumeration value="Outside work"/>
          <xsd:enumeration value="PDMS"/>
          <xsd:enumeration value="Performance development"/>
          <xsd:enumeration value="Pilot Program Management Framework"/>
          <xsd:enumeration value="Pilot Program Management Templates"/>
          <xsd:enumeration value="Placemats"/>
          <xsd:enumeration value="Policy Capability"/>
          <xsd:enumeration value="2. Plan Phase"/>
          <xsd:enumeration value="Practical Guide"/>
          <xsd:enumeration value="Primary legislation"/>
          <xsd:enumeration value="Privacy"/>
          <xsd:enumeration value="Probation"/>
          <xsd:enumeration value="Process Maps and Policies"/>
          <xsd:enumeration value="Procurement contracts"/>
          <xsd:enumeration value="Project Factsheets"/>
          <xsd:enumeration value="Project Management"/>
          <xsd:enumeration value="Project Management Framework"/>
          <xsd:enumeration value="Portfolio Project Office"/>
          <xsd:enumeration value="Recruitment"/>
          <xsd:enumeration value="Research and Analysis"/>
          <xsd:enumeration value="Resources"/>
          <xsd:enumeration value="Review of Action"/>
          <xsd:enumeration value="Risk"/>
          <xsd:enumeration value="Security"/>
          <xsd:enumeration value="Snapshots"/>
          <xsd:enumeration value="Social Media"/>
          <xsd:enumeration value="Stationery Orders"/>
          <xsd:enumeration value="Strategic Projects"/>
          <xsd:enumeration value="Strategic Papers"/>
          <xsd:enumeration value="Supporting employees with disability"/>
          <xsd:enumeration value="Tabling"/>
          <xsd:enumeration value="Template"/>
          <xsd:enumeration value="Travel"/>
          <xsd:enumeration value="Useful documents"/>
          <xsd:enumeration value="Web Publishing"/>
          <xsd:enumeration value="Work Health and Safety"/>
          <xsd:enumeration value="Workforce planning and analytics"/>
        </xsd:restriction>
      </xsd:simpleType>
    </xsd:element>
    <xsd:element name="idf49b01858c4ab7b49fec8a6554c79a" ma:index="18" nillable="true" ma:taxonomy="true" ma:internalName="idf49b01858c4ab7b49fec8a6554c79a" ma:taxonomyFieldName="ItemType" ma:displayName="ItemType" ma:default="" ma:fieldId="{2df49b01-858c-4ab7-b49f-ec8a6554c79a}" ma:sspId="e520a5ab-959b-4497-846e-ecf021209760" ma:termSetId="e61d93ee-2930-434d-a8ce-0180227df0f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66cff4-b0ee-4863-94d2-8c70a4f03800" elementFormDefault="qualified">
    <xsd:import namespace="http://schemas.microsoft.com/office/2006/documentManagement/types"/>
    <xsd:import namespace="http://schemas.microsoft.com/office/infopath/2007/PartnerControls"/>
    <xsd:element name="DepartmentStream" ma:index="23" ma:displayName="Department Stream" ma:format="RadioButtons" ma:internalName="DepartmentStream" ma:readOnly="false">
      <xsd:simpleType>
        <xsd:restriction base="dms:Choice">
          <xsd:enumeration value="DEWR"/>
          <xsd:enumeration value="Education"/>
          <xsd:enumeration value="Both (ED &amp; DEWR)"/>
          <xsd:enumeration value="DE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DF55A463-E88A-4765-9A1A-8834114F8F6A}">
  <ds:schemaRefs>
    <ds:schemaRef ds:uri="http://www.w3.org/XML/1998/namespace"/>
    <ds:schemaRef ds:uri="e72c3662-d489-4d5c-a678-b18c0e8aeb72"/>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ac66cff4-b0ee-4863-94d2-8c70a4f03800"/>
    <ds:schemaRef ds:uri="http://schemas.microsoft.com/sharepoint/v3"/>
    <ds:schemaRef ds:uri="http://purl.org/dc/dcmitype/"/>
  </ds:schemaRefs>
</ds:datastoreItem>
</file>

<file path=customXml/itemProps3.xml><?xml version="1.0" encoding="utf-8"?>
<ds:datastoreItem xmlns:ds="http://schemas.openxmlformats.org/officeDocument/2006/customXml" ds:itemID="{65BD100E-7122-4F27-820B-C0C32C6DE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2c3662-d489-4d5c-a678-b18c0e8aeb72"/>
    <ds:schemaRef ds:uri="ac66cff4-b0ee-4863-94d2-8c70a4f03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2030_DE Powerpoint_AW</Template>
  <TotalTime>2039</TotalTime>
  <Words>3173</Words>
  <Application>Microsoft Office PowerPoint</Application>
  <PresentationFormat>Custom</PresentationFormat>
  <Paragraphs>328</Paragraphs>
  <Slides>28</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宋体</vt:lpstr>
      <vt:lpstr>Aptos</vt:lpstr>
      <vt:lpstr>Arial</vt:lpstr>
      <vt:lpstr>Arial,Sans-Serif</vt:lpstr>
      <vt:lpstr>Calibri</vt:lpstr>
      <vt:lpstr>Calibri (Body)</vt:lpstr>
      <vt:lpstr>Symbol</vt:lpstr>
      <vt:lpstr>Times New Roman</vt:lpstr>
      <vt:lpstr>Navy</vt:lpstr>
      <vt:lpstr>Ocean</vt:lpstr>
      <vt:lpstr>Whisper</vt:lpstr>
      <vt:lpstr>1_Navy</vt:lpstr>
      <vt:lpstr>Office Theme</vt:lpstr>
      <vt:lpstr>2024 June HELP Communications Working Group</vt:lpstr>
      <vt:lpstr>Department of Education attendees</vt:lpstr>
      <vt:lpstr>PowerPoint Presentation</vt:lpstr>
      <vt:lpstr> </vt:lpstr>
      <vt:lpstr> </vt:lpstr>
      <vt:lpstr>PowerPoint Presentation</vt:lpstr>
      <vt:lpstr>Student Learning Entitlement Management System (SLEMS) Enhancements</vt:lpstr>
      <vt:lpstr>SLEMS – Vertical Double Degrees</vt:lpstr>
      <vt:lpstr>SLEMS – Real Time Validation (RTV)</vt:lpstr>
      <vt:lpstr>Tertiary Access Payment (TAP)</vt:lpstr>
      <vt:lpstr>2024 VSL, HELP and Up-front Payments Tuition Protection Levies</vt:lpstr>
      <vt:lpstr>Outline</vt:lpstr>
      <vt:lpstr>Domestic Tuition Protection Levies</vt:lpstr>
      <vt:lpstr>Consultation Session Participation</vt:lpstr>
      <vt:lpstr>Consultation outcomes and Changes for 2024 Domestic Levies</vt:lpstr>
      <vt:lpstr>2024 Domestic Tuition Protection Levy Settings</vt:lpstr>
      <vt:lpstr>Risk Rated Premium Component: Risk Factors</vt:lpstr>
      <vt:lpstr>Financial Strength: Removal of net profit ratio</vt:lpstr>
      <vt:lpstr>Financial Strength</vt:lpstr>
      <vt:lpstr>Unit Completion Rate</vt:lpstr>
      <vt:lpstr>Key messages</vt:lpstr>
      <vt:lpstr>www.tps.gov.au</vt:lpstr>
      <vt:lpstr> </vt:lpstr>
      <vt:lpstr>HELP Provider Workshops</vt:lpstr>
      <vt:lpstr>myHELPbalance website re-design</vt:lpstr>
      <vt:lpstr>PowerPoint Presentation</vt:lpstr>
      <vt:lpstr>Redesign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Communications Working Group March 2024</dc:title>
  <dc:creator>TWOMEY,Nathan</dc:creator>
  <cp:keywords>0168_DE Powerpoint</cp:keywords>
  <cp:lastModifiedBy>MONTESIN,Danni</cp:lastModifiedBy>
  <cp:revision>78</cp:revision>
  <cp:lastPrinted>2024-06-20T03:06:46Z</cp:lastPrinted>
  <dcterms:created xsi:type="dcterms:W3CDTF">2024-02-29T23:44:05Z</dcterms:created>
  <dcterms:modified xsi:type="dcterms:W3CDTF">2024-07-01T22:51:16Z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0x01010079A1FA163F83FC4DA7B02D4604972D30</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ies>
</file>