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0" r:id="rId5"/>
    <p:sldMasterId id="2147483762" r:id="rId6"/>
    <p:sldMasterId id="2147483774" r:id="rId7"/>
  </p:sldMasterIdLst>
  <p:notesMasterIdLst>
    <p:notesMasterId r:id="rId63"/>
  </p:notesMasterIdLst>
  <p:sldIdLst>
    <p:sldId id="926" r:id="rId8"/>
    <p:sldId id="476" r:id="rId9"/>
    <p:sldId id="477" r:id="rId10"/>
    <p:sldId id="974" r:id="rId11"/>
    <p:sldId id="984" r:id="rId12"/>
    <p:sldId id="934" r:id="rId13"/>
    <p:sldId id="479" r:id="rId14"/>
    <p:sldId id="975" r:id="rId15"/>
    <p:sldId id="536" r:id="rId16"/>
    <p:sldId id="552" r:id="rId17"/>
    <p:sldId id="1021" r:id="rId18"/>
    <p:sldId id="986" r:id="rId19"/>
    <p:sldId id="284" r:id="rId20"/>
    <p:sldId id="987" r:id="rId21"/>
    <p:sldId id="988" r:id="rId22"/>
    <p:sldId id="989" r:id="rId23"/>
    <p:sldId id="990" r:id="rId24"/>
    <p:sldId id="417" r:id="rId25"/>
    <p:sldId id="991" r:id="rId26"/>
    <p:sldId id="992" r:id="rId27"/>
    <p:sldId id="993" r:id="rId28"/>
    <p:sldId id="501" r:id="rId29"/>
    <p:sldId id="421" r:id="rId30"/>
    <p:sldId id="925" r:id="rId31"/>
    <p:sldId id="981" r:id="rId32"/>
    <p:sldId id="978" r:id="rId33"/>
    <p:sldId id="505" r:id="rId34"/>
    <p:sldId id="994" r:id="rId35"/>
    <p:sldId id="995" r:id="rId36"/>
    <p:sldId id="996" r:id="rId37"/>
    <p:sldId id="997" r:id="rId38"/>
    <p:sldId id="998" r:id="rId39"/>
    <p:sldId id="999" r:id="rId40"/>
    <p:sldId id="1000" r:id="rId41"/>
    <p:sldId id="1001" r:id="rId42"/>
    <p:sldId id="1002" r:id="rId43"/>
    <p:sldId id="1003" r:id="rId44"/>
    <p:sldId id="1004" r:id="rId45"/>
    <p:sldId id="1005" r:id="rId46"/>
    <p:sldId id="1006" r:id="rId47"/>
    <p:sldId id="1007" r:id="rId48"/>
    <p:sldId id="1008" r:id="rId49"/>
    <p:sldId id="1009" r:id="rId50"/>
    <p:sldId id="1010" r:id="rId51"/>
    <p:sldId id="1011" r:id="rId52"/>
    <p:sldId id="1012" r:id="rId53"/>
    <p:sldId id="1013" r:id="rId54"/>
    <p:sldId id="1014" r:id="rId55"/>
    <p:sldId id="1015" r:id="rId56"/>
    <p:sldId id="1016" r:id="rId57"/>
    <p:sldId id="1017" r:id="rId58"/>
    <p:sldId id="1018" r:id="rId59"/>
    <p:sldId id="1022" r:id="rId60"/>
    <p:sldId id="1020" r:id="rId61"/>
    <p:sldId id="531" r:id="rId62"/>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897A2"/>
    <a:srgbClr val="FFFFFF"/>
    <a:srgbClr val="D6165F"/>
    <a:srgbClr val="3B7C85"/>
    <a:srgbClr val="768E9D"/>
    <a:srgbClr val="666666"/>
    <a:srgbClr val="F15A29"/>
    <a:srgbClr val="D5DDE1"/>
    <a:srgbClr val="F0B50E"/>
    <a:srgbClr val="00A7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D007F-CD45-45A6-9E94-C21B0790E64A}" v="14" dt="2024-03-26T01:33:40.150"/>
    <p1510:client id="{81D3D32E-BAED-41F7-B39C-82AA7CD12F4A}" v="4" dt="2024-03-26T23:26:00.507"/>
    <p1510:client id="{EB7C4935-9FAB-4BBE-B5D4-C375D864E598}" v="42" dt="2024-03-26T00:42:52.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2"/>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27/03/2024</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r>
              <a:rPr lang="en-AU" b="0">
                <a:cs typeface="Calibri"/>
              </a:rPr>
              <a:t>Good morning – introduce yourself</a:t>
            </a:r>
          </a:p>
          <a:p>
            <a:pPr marL="171450" indent="-171450">
              <a:spcAft>
                <a:spcPts val="200"/>
              </a:spcAft>
              <a:buFont typeface="Arial" panose="020B0604020202020204" pitchFamily="34" charset="0"/>
              <a:buChar char="•"/>
            </a:pPr>
            <a:r>
              <a:rPr lang="en-AU" b="0">
                <a:cs typeface="Calibri"/>
              </a:rPr>
              <a:t>Thank you for joining us for this session</a:t>
            </a:r>
          </a:p>
          <a:p>
            <a:pPr marL="171450" indent="-171450">
              <a:spcAft>
                <a:spcPts val="200"/>
              </a:spcAft>
              <a:buFont typeface="Arial" panose="020B0604020202020204" pitchFamily="34" charset="0"/>
              <a:buChar char="•"/>
            </a:pPr>
            <a:r>
              <a:rPr lang="en-AU" b="0">
                <a:cs typeface="Calibri"/>
              </a:rPr>
              <a:t>This information session is for the international students affected by the closure of Western Sydney Technology College</a:t>
            </a:r>
          </a:p>
          <a:p>
            <a:pPr marL="171450" indent="-171450">
              <a:spcAft>
                <a:spcPts val="200"/>
              </a:spcAft>
              <a:buFont typeface="Arial" panose="020B0604020202020204" pitchFamily="34" charset="0"/>
              <a:buChar char="•"/>
            </a:pPr>
            <a:r>
              <a:rPr lang="en-AU" b="0">
                <a:cs typeface="Calibri"/>
              </a:rPr>
              <a:t>Session will be recorded and published on our website along with these slides</a:t>
            </a:r>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256342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We will pay your refund to your nominated bank account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Please note: If you want your refund to be paid into an account owned by your agent, you must email the TPS at support@tps.gov.au and request an Authority to Act form</a:t>
            </a:r>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264816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a:t>Visit the TPS website at www.tps.gov.au to access TPS Online or find more information about Western Sydney Technology College</a:t>
            </a:r>
          </a:p>
          <a:p>
            <a:pPr marL="0" indent="0">
              <a:buFont typeface="Arial" panose="020B0604020202020204" pitchFamily="34" charset="0"/>
              <a:buNone/>
            </a:pPr>
            <a:endParaRPr lang="en-AU" b="1"/>
          </a:p>
          <a:p>
            <a:pPr marL="0" indent="0">
              <a:buFont typeface="Arial" panose="020B0604020202020204" pitchFamily="34" charset="0"/>
              <a:buNone/>
            </a:pPr>
            <a:r>
              <a:rPr lang="en-AU" b="0"/>
              <a:t>Western Sydney Technology College closure webpage:</a:t>
            </a:r>
          </a:p>
          <a:p>
            <a:pPr marL="171450" indent="-171450">
              <a:buFont typeface="Arial" panose="020B0604020202020204" pitchFamily="34" charset="0"/>
              <a:buChar char="•"/>
            </a:pPr>
            <a:r>
              <a:rPr lang="en-AU"/>
              <a:t>There is a webpage on the TPS website specifically for students affected by the Western Sydney Technology College closure</a:t>
            </a:r>
          </a:p>
          <a:p>
            <a:pPr marL="171450" indent="-171450">
              <a:buFont typeface="Arial" panose="020B0604020202020204" pitchFamily="34" charset="0"/>
              <a:buChar char="•"/>
            </a:pPr>
            <a:r>
              <a:rPr lang="en-AU"/>
              <a:t>Visit the TPS website then click on ‘Education Provider Closures’ (in the pink box on the left of your screen)</a:t>
            </a:r>
          </a:p>
          <a:p>
            <a:pPr marL="171450" indent="-171450">
              <a:buFont typeface="Arial" panose="020B0604020202020204" pitchFamily="34" charset="0"/>
              <a:buChar char="•"/>
            </a:pPr>
            <a:r>
              <a:rPr lang="en-AU"/>
              <a:t>We will keep this webpage updated with important information and useful resources for you</a:t>
            </a:r>
          </a:p>
          <a:p>
            <a:pPr marL="171450" indent="-171450">
              <a:buFont typeface="Arial" panose="020B0604020202020204" pitchFamily="34" charset="0"/>
              <a:buChar char="•"/>
            </a:pPr>
            <a:r>
              <a:rPr lang="en-AU"/>
              <a:t>A recording of this information session and the slides will also be published on that webpage</a:t>
            </a:r>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2479852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t>We are sharing information relating to your visa on behalf of the Department of Home Affairs</a:t>
            </a:r>
          </a:p>
          <a:p>
            <a:pPr marL="171450" indent="-171450">
              <a:buFont typeface="Arial" panose="020B0604020202020204" pitchFamily="34" charset="0"/>
              <a:buChar char="•"/>
            </a:pPr>
            <a:r>
              <a:rPr lang="en-AU" b="1"/>
              <a:t>Any questions relating to your visa should be directed to the Department of Home Affairs.</a:t>
            </a:r>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87100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3016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255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a:t>International student visa holders need to maintain enrolment in a course that is registered on the Commonwealth Register of Institutions and Courses for Overseas Students (CRICOS) at all times while in Australia.</a:t>
            </a:r>
          </a:p>
          <a:p>
            <a:pPr marL="171450" lvl="0" indent="-171450">
              <a:buFont typeface="Arial" panose="020B0604020202020204" pitchFamily="34" charset="0"/>
              <a:buChar char="•"/>
            </a:pPr>
            <a:r>
              <a:rPr lang="en-AU" sz="1200" b="0"/>
              <a:t>You can travel outside Australia while waiting to be placed with a new provider as long as you return while your visa is valid.</a:t>
            </a:r>
          </a:p>
          <a:p>
            <a:pPr lvl="0"/>
            <a:endParaRPr lang="en-AU" sz="1200" b="1"/>
          </a:p>
          <a:p>
            <a:pPr lvl="0"/>
            <a:r>
              <a:rPr lang="en-AU" sz="1200" b="1"/>
              <a:t>You can continue staying in Australia on your valid student visa if you enrol with another provider to study a course at the same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a:solidFill>
                  <a:schemeClr val="tx1"/>
                </a:solidFill>
                <a:effectLst/>
                <a:latin typeface="+mn-lt"/>
                <a:ea typeface="+mn-ea"/>
                <a:cs typeface="+mn-cs"/>
              </a:rPr>
              <a:t>Where a student is no longer enrolled in a registered course, the Department of Home Affairs would normally allow 28 days in which time a student could enrol with another education provider before the Department would consider visa cancellation.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a:p>
          <a:p>
            <a:pPr lvl="0"/>
            <a:r>
              <a:rPr lang="en-AU" sz="1200" b="1"/>
              <a:t>Students affected by provider default are afforded an extended period of three months in which to finalise a new enrolment.</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This is in acknowledgement that consumer protection processes may take longer than 28 days</a:t>
            </a:r>
            <a:r>
              <a:rPr lang="en-AU" sz="1200" kern="1200" baseline="0">
                <a:solidFill>
                  <a:schemeClr val="tx1"/>
                </a:solidFill>
                <a:effectLst/>
                <a:latin typeface="+mn-lt"/>
                <a:ea typeface="+mn-ea"/>
                <a:cs typeface="+mn-cs"/>
              </a:rPr>
              <a:t> </a:t>
            </a:r>
            <a:r>
              <a:rPr lang="en-AU" sz="1200" kern="1200">
                <a:solidFill>
                  <a:schemeClr val="tx1"/>
                </a:solidFill>
                <a:effectLst/>
                <a:latin typeface="+mn-lt"/>
                <a:ea typeface="+mn-ea"/>
                <a:cs typeface="+mn-cs"/>
              </a:rPr>
              <a:t>and that the situation is beyond the control of affected students.</a:t>
            </a:r>
            <a:endParaRPr lang="en-AU" sz="1200"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a:solidFill>
                  <a:schemeClr val="tx1"/>
                </a:solidFill>
                <a:effectLst/>
                <a:latin typeface="+mn-lt"/>
                <a:ea typeface="+mn-ea"/>
                <a:cs typeface="+mn-cs"/>
              </a:rPr>
              <a:t>Where the consumer protection mechanisms take more than three months, Department of Home Affairs may further extend its special arrangements on a case-by-case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a:p>
            <a:r>
              <a:rPr lang="en-AU" sz="1200" b="1"/>
              <a:t>If you have a student visa application that has not yet been decided and your provider has closed, the Department of Home Affairs will contact you to request a new </a:t>
            </a:r>
            <a:r>
              <a:rPr lang="en-AU" sz="1200" b="1" err="1"/>
              <a:t>CoE</a:t>
            </a:r>
            <a:r>
              <a:rPr lang="en-AU" sz="1200" b="1"/>
              <a:t> from another provider. Your application will be assessed based on the new course you have chosen to study.  </a:t>
            </a:r>
          </a:p>
          <a:p>
            <a:pPr marL="171450" indent="-171450">
              <a:buFont typeface="Arial" panose="020B0604020202020204" pitchFamily="34" charset="0"/>
              <a:buChar char="•"/>
            </a:pPr>
            <a:r>
              <a:rPr lang="en-AU" sz="1200"/>
              <a:t>We will give you a chance to enrol in an alternative course if your education provider defaults after you have applied for a student visa but before we make a decision on your application.</a:t>
            </a:r>
          </a:p>
          <a:p>
            <a:pPr marL="171450" indent="-171450">
              <a:buFont typeface="Arial" panose="020B0604020202020204" pitchFamily="34" charset="0"/>
              <a:buChar char="•"/>
            </a:pPr>
            <a:r>
              <a:rPr lang="en-AU" sz="1200"/>
              <a:t>Respond as quickly as you can to any request from your visa processing officer.</a:t>
            </a:r>
          </a:p>
          <a:p>
            <a:pPr marL="171450" indent="-171450">
              <a:buFont typeface="Arial" panose="020B0604020202020204" pitchFamily="34" charset="0"/>
              <a:buChar char="•"/>
            </a:pPr>
            <a:r>
              <a:rPr lang="en-AU" sz="1200"/>
              <a:t>Send us information about your new enrolment as soon as possible.</a:t>
            </a:r>
          </a:p>
          <a:p>
            <a:pPr marL="171450" indent="-171450">
              <a:buFont typeface="Arial" panose="020B0604020202020204" pitchFamily="34" charset="0"/>
              <a:buChar char="•"/>
            </a:pPr>
            <a:r>
              <a:rPr lang="en-US" sz="1200"/>
              <a:t>Ensure you upload</a:t>
            </a:r>
            <a:r>
              <a:rPr lang="en-US" sz="1200" baseline="0"/>
              <a:t> your information on your </a:t>
            </a:r>
            <a:r>
              <a:rPr lang="en-US" sz="1200" baseline="0" err="1"/>
              <a:t>ImmiAccount</a:t>
            </a:r>
            <a:r>
              <a:rPr lang="en-US" sz="1200" baseline="0"/>
              <a:t> as soon as it is available.</a:t>
            </a:r>
            <a:endParaRPr lang="en-AU" sz="12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9642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t>If you require more time to finish your new course, or you move to a new course that is at a lower AQF level than your previous course, you must apply for a new student visa before your current visa expires or before you commence your lower AQF level course.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effectLst/>
              </a:rPr>
              <a:t>If your new course will finish after the expiry date of your current visa, you will need to apply for a new Student visa (subclass 500) before your current visa expires.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effectLst/>
              </a:rPr>
              <a:t>If you change to a lower AQF level course, you must apply</a:t>
            </a:r>
            <a:r>
              <a:rPr lang="en-AU" sz="1200" baseline="0">
                <a:effectLst/>
              </a:rPr>
              <a:t> for a new visa. If you do not, you are in breach of your visa condition and your visa may be cancelled.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aseline="0">
                <a:effectLst/>
              </a:rPr>
              <a:t>For example: if you are changing from a Diploma level course to a Certificate 4 course, or if you change from a Bachelor Degree to an Advanced Diploma, you will need to apply for a new student visa as they are all lower AQF levels. </a:t>
            </a:r>
          </a:p>
          <a:p>
            <a:pPr marL="628650" lvl="1" indent="-171450">
              <a:buFont typeface="Arial" panose="020B0604020202020204" pitchFamily="34" charset="0"/>
              <a:buChar char="•"/>
            </a:pPr>
            <a:r>
              <a:rPr lang="en-AU" sz="1200"/>
              <a:t>The only exception is if you are changing from an AQF level 10 course (doctoral degree) to an AQF level 9 course (masters degree), you will not need to apply for a new visa. </a:t>
            </a:r>
          </a:p>
          <a:p>
            <a:pPr marL="171450" indent="-171450">
              <a:buFont typeface="Arial" panose="020B0604020202020204" pitchFamily="34" charset="0"/>
              <a:buChar char="•"/>
            </a:pPr>
            <a:r>
              <a:rPr lang="en-AU" sz="1200"/>
              <a:t>Student visa (subclass 570-575) holders must enrol in a course in the same sector or apply for a new Student visa (subclass 500).</a:t>
            </a:r>
            <a:endParaRPr lang="en-AU" sz="1200">
              <a:effectLst/>
            </a:endParaRPr>
          </a:p>
          <a:p>
            <a:endParaRPr lang="en-AU" sz="1200" u="sng"/>
          </a:p>
          <a:p>
            <a:r>
              <a:rPr lang="en-AU" sz="1200" b="1"/>
              <a:t>You can check your visa expiry date by viewing your visa grant notice or by using the Department of Home Affairs’ Visa Entitlement Verification Online (VEVO) service, which is available on the Department’s website</a:t>
            </a:r>
            <a:r>
              <a:rPr lang="en-AU" sz="1200" b="1" baseline="0"/>
              <a:t> (link provided).</a:t>
            </a:r>
            <a:endParaRPr lang="en-AU" sz="1200" b="1"/>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993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t>There are arrangements in place to waive the Visa Application Charge (VAC) for students affected by an education provider closure who need to extend their stay in Australia, if they apply within 12 months.</a:t>
            </a:r>
            <a:r>
              <a:rPr lang="en-AU" sz="1200" b="1" u="sng"/>
              <a:t> </a:t>
            </a:r>
          </a:p>
          <a:p>
            <a:pPr marL="171450" indent="-171450">
              <a:buFont typeface="Arial" panose="020B0604020202020204" pitchFamily="34" charset="0"/>
              <a:buChar char="•"/>
            </a:pPr>
            <a:r>
              <a:rPr lang="en-AU" sz="1200" b="0" u="none"/>
              <a:t>You must hold a student visa, or your last substantive visa must have been a student visa.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effectLst/>
              </a:rPr>
              <a:t>Your family members will only be eligible for a VAC exemption if they are included in your application, not if they apply separately.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effectLst/>
              </a:rPr>
              <a:t>You might also be eligible for a VAC exemption if you apply for a Student Guardian visa (subclass 590) and the nominating student is affected by provider default.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3426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effectLst/>
              </a:rPr>
              <a:t>You must maintain welfare arrangements at all times as a condition of your student visa if you are under 18. </a:t>
            </a:r>
          </a:p>
          <a:p>
            <a:pPr marL="171450" indent="-171450">
              <a:buFont typeface="Arial" panose="020B0604020202020204" pitchFamily="34" charset="0"/>
              <a:buChar char="•"/>
            </a:pPr>
            <a:r>
              <a:rPr lang="en-AU">
                <a:effectLst/>
              </a:rPr>
              <a:t>If</a:t>
            </a:r>
            <a:r>
              <a:rPr lang="en-AU" baseline="0">
                <a:effectLst/>
              </a:rPr>
              <a:t> you do not have appropriate welfare arrangements, you will be in breach of your visa conditions and your visa may be cancelled.</a:t>
            </a:r>
          </a:p>
          <a:p>
            <a:pPr marL="171450" indent="-171450">
              <a:buFont typeface="Arial" panose="020B0604020202020204" pitchFamily="34" charset="0"/>
              <a:buChar char="•"/>
            </a:pPr>
            <a:r>
              <a:rPr lang="en-AU" baseline="0">
                <a:effectLst/>
              </a:rPr>
              <a:t>If you will be turning 18 soon but are still a minor at the time of closure, you still need appropriate welfare arrangements in place until you turn 18</a:t>
            </a:r>
            <a:endParaRPr lang="en-AU">
              <a:effectLst/>
            </a:endParaRPr>
          </a:p>
          <a:p>
            <a:pPr marL="171450" indent="-171450">
              <a:buFont typeface="Arial" panose="020B0604020202020204" pitchFamily="34" charset="0"/>
              <a:buChar char="•"/>
            </a:pPr>
            <a:endParaRPr lang="en-AU">
              <a:effectLst/>
            </a:endParaRPr>
          </a:p>
          <a:p>
            <a:r>
              <a:rPr lang="en-AU" b="1">
                <a:effectLst/>
              </a:rPr>
              <a:t>If your education provider issued a Confirmation of Appropriate Accommodation and Welfare (CAAW) to take responsibility for your welfare in Australia, seek alternative enrolment immediately and make alternative welfare arrangements.</a:t>
            </a:r>
          </a:p>
          <a:p>
            <a:endParaRPr lang="en-AU" i="1" u="sng"/>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2248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4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r>
              <a:rPr lang="en-US" sz="1200"/>
              <a:t>During this session we will cover:</a:t>
            </a:r>
          </a:p>
          <a:p>
            <a:pPr marL="628650" lvl="1" indent="-171450">
              <a:spcAft>
                <a:spcPts val="200"/>
              </a:spcAft>
              <a:buFont typeface="Arial" panose="020B0604020202020204" pitchFamily="34" charset="0"/>
              <a:buChar char="•"/>
            </a:pPr>
            <a:r>
              <a:rPr lang="en-US" sz="1200"/>
              <a:t>What the Tuition Protection Service is and how it can help you</a:t>
            </a:r>
          </a:p>
          <a:p>
            <a:pPr marL="628650" lvl="1" indent="-171450">
              <a:spcAft>
                <a:spcPts val="200"/>
              </a:spcAft>
              <a:buFont typeface="Arial" panose="020B0604020202020204" pitchFamily="34" charset="0"/>
              <a:buChar char="•"/>
            </a:pPr>
            <a:r>
              <a:rPr lang="en-US" sz="1200"/>
              <a:t>Information relating to your student visa</a:t>
            </a:r>
          </a:p>
          <a:p>
            <a:pPr marL="628650" lvl="1" indent="-171450">
              <a:spcAft>
                <a:spcPts val="200"/>
              </a:spcAft>
              <a:buFont typeface="Arial" panose="020B0604020202020204" pitchFamily="34" charset="0"/>
              <a:buChar char="•"/>
            </a:pPr>
            <a:r>
              <a:rPr lang="en-US" sz="1200"/>
              <a:t>How to get a copy of your student record</a:t>
            </a:r>
          </a:p>
          <a:p>
            <a:pPr marL="628650" lvl="1" indent="-171450">
              <a:spcAft>
                <a:spcPts val="200"/>
              </a:spcAft>
              <a:buFont typeface="Arial" panose="020B0604020202020204" pitchFamily="34" charset="0"/>
              <a:buChar char="•"/>
            </a:pPr>
            <a:r>
              <a:rPr lang="en-US" sz="1200"/>
              <a:t>Other assistance available, such as Study New South Wales</a:t>
            </a:r>
          </a:p>
          <a:p>
            <a:pPr marL="628650" lvl="1" indent="-171450">
              <a:spcAft>
                <a:spcPts val="200"/>
              </a:spcAft>
              <a:buFont typeface="Arial" panose="020B0604020202020204" pitchFamily="34" charset="0"/>
              <a:buChar char="•"/>
            </a:pPr>
            <a:r>
              <a:rPr lang="en-US" sz="1200"/>
              <a:t>How to use the TPS Online case management system</a:t>
            </a:r>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16914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If you are planning to travel overseas within the 3-month grace period, make sure all the necessary arrangements are in place re: obtaining educational assessments and updating TPS and Home Affairs with their contact details etc and perhaps identify potential new providers to enrol with and seek enrolment before you travel.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You could do these activities</a:t>
            </a:r>
            <a:r>
              <a:rPr lang="en-AU" sz="1200" kern="1200" baseline="0">
                <a:solidFill>
                  <a:schemeClr val="tx1"/>
                </a:solidFill>
                <a:effectLst/>
                <a:latin typeface="+mn-lt"/>
                <a:ea typeface="+mn-ea"/>
                <a:cs typeface="+mn-cs"/>
              </a:rPr>
              <a:t> whilst you are overseas, but it could be that much harder.</a:t>
            </a:r>
            <a:r>
              <a:rPr lang="en-AU" sz="1200" kern="1200">
                <a:solidFill>
                  <a:schemeClr val="tx1"/>
                </a:solidFill>
                <a:effectLst/>
                <a:latin typeface="+mn-lt"/>
                <a:ea typeface="+mn-ea"/>
                <a:cs typeface="+mn-cs"/>
              </a:rPr>
              <a:t> You will need to return to Australia before your current Student visa expires. And you need to provide a new COE within the 3-month period unless you can substantiate compelling circumstances, which would be assessed on a case-by-case basis.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117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719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a:t>You are strongly encouraged to obtain an up-to-date copy of your student record from Western Sydney Technology College for the units of study you have already completed</a:t>
            </a:r>
          </a:p>
          <a:p>
            <a:pPr marL="171450" indent="-171450">
              <a:buFont typeface="Arial" panose="020B0604020202020204" pitchFamily="34" charset="0"/>
              <a:buChar char="•"/>
            </a:pPr>
            <a:r>
              <a:rPr lang="en-AU"/>
              <a:t>If you are unable to get a copy of your students records from Western Sydney Technology College, the Australian Skills Quality Authority (ASQA) may be able to help you</a:t>
            </a:r>
          </a:p>
          <a:p>
            <a:pPr marL="171450" indent="-171450">
              <a:buFont typeface="Arial" panose="020B0604020202020204" pitchFamily="34" charset="0"/>
              <a:buChar char="•"/>
            </a:pPr>
            <a:r>
              <a:rPr lang="en-AU" b="1"/>
              <a:t>Unfortunately, the TPS cannot help you to get a copy of your student record</a:t>
            </a:r>
          </a:p>
        </p:txBody>
      </p:sp>
      <p:sp>
        <p:nvSpPr>
          <p:cNvPr id="4" name="Slide Number Placeholder 3"/>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3682110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970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Study NSW support services for international students are on the Study NSW website (www.study.nsw.gov.au)</a:t>
            </a:r>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682442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r>
              <a:rPr lang="en-AU"/>
              <a:t>I will now show you:</a:t>
            </a:r>
          </a:p>
          <a:p>
            <a:pPr marL="171450" indent="-171450">
              <a:spcAft>
                <a:spcPts val="200"/>
              </a:spcAft>
              <a:buFont typeface="Arial" panose="020B0604020202020204" pitchFamily="34" charset="0"/>
              <a:buChar char="•"/>
            </a:pPr>
            <a:r>
              <a:rPr lang="en-AU"/>
              <a:t>How to access TPS Online</a:t>
            </a:r>
          </a:p>
          <a:p>
            <a:pPr marL="171450" indent="-171450">
              <a:spcAft>
                <a:spcPts val="200"/>
              </a:spcAft>
              <a:buFont typeface="Arial" panose="020B0604020202020204" pitchFamily="34" charset="0"/>
              <a:buChar char="•"/>
            </a:pPr>
            <a:r>
              <a:rPr lang="en-AU"/>
              <a:t>How to use TPS Online to receive assistance from the TPS</a:t>
            </a:r>
          </a:p>
          <a:p>
            <a:pPr marL="171450" indent="-171450">
              <a:spcAft>
                <a:spcPts val="200"/>
              </a:spcAft>
              <a:buFont typeface="Arial" panose="020B0604020202020204" pitchFamily="34" charset="0"/>
              <a:buChar char="•"/>
            </a:pPr>
            <a:r>
              <a:rPr lang="en-AU"/>
              <a:t>A summary of the tasks you must complete in TPS Online to receive our help</a:t>
            </a:r>
          </a:p>
          <a:p>
            <a:pPr marL="0" indent="0">
              <a:spcAft>
                <a:spcPts val="200"/>
              </a:spcAft>
              <a:buFont typeface="Arial" panose="020B0604020202020204" pitchFamily="34" charset="0"/>
              <a:buNone/>
            </a:pPr>
            <a:r>
              <a:rPr lang="en-AU" b="0"/>
              <a:t>We will run through a lot of information in the next few slides. </a:t>
            </a:r>
            <a:r>
              <a:rPr lang="en-AU" b="1"/>
              <a:t>Remember</a:t>
            </a:r>
            <a:r>
              <a:rPr lang="en-AU" b="0"/>
              <a:t>: A recording of this session and these slides will be published on the TPS website for you to access at any time.</a:t>
            </a:r>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1672686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2086555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32</a:t>
            </a:fld>
            <a:endParaRPr lang="en-AU"/>
          </a:p>
        </p:txBody>
      </p:sp>
    </p:spTree>
    <p:extLst>
      <p:ext uri="{BB962C8B-B14F-4D97-AF65-F5344CB8AC3E}">
        <p14:creationId xmlns:p14="http://schemas.microsoft.com/office/powerpoint/2010/main" val="333699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54</a:t>
            </a:fld>
            <a:endParaRPr lang="en-AU"/>
          </a:p>
        </p:txBody>
      </p:sp>
    </p:spTree>
    <p:extLst>
      <p:ext uri="{BB962C8B-B14F-4D97-AF65-F5344CB8AC3E}">
        <p14:creationId xmlns:p14="http://schemas.microsoft.com/office/powerpoint/2010/main" val="1724410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55</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200"/>
              </a:spcAft>
              <a:buFont typeface="Arial" panose="020B0604020202020204" pitchFamily="34" charset="0"/>
              <a:buNone/>
            </a:pPr>
            <a:endParaRPr lang="en-AU" sz="1200"/>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42061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TPS is an Australian Government student tuition fee protection scheme operating within the Department of 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We support students who are affected by an education provider closure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Continue studying with an alternative provider; 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Receive a refund of unspent tuition fees</a:t>
            </a:r>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135477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The TPS is a small team operating in Canberra</a:t>
            </a:r>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252760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You will use a system called ‘TPS Online’ to receive assistance from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You can request a place with an alternative provider or request a refund of unspent tuition fees through TPS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We will show you how to use TPS Online later in this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Access TPS Online from the TPS website home page (tps.gov.au)</a:t>
            </a:r>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235124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t>Our priority is to find a different education and training provider where you can continue your studies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t>You will find alternative provider options identified by the TPS in your TPS Online account. You can find your own alternative provider to enrol with to continue your studies if you want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a:t>If you enrol in a new course which costs more than your current course, you will need to meet those costs</a:t>
            </a:r>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186757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If the TPS does not find any alternative provider options for you, or if you choose to enrol with a different provider yourself, the TPS can provide you with a refund of your </a:t>
            </a:r>
            <a:r>
              <a:rPr lang="en-AU" b="1"/>
              <a:t>unspent</a:t>
            </a:r>
            <a:r>
              <a:rPr lang="en-AU"/>
              <a:t> tuition fees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325611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1" y="1546862"/>
            <a:ext cx="5184378"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904416" y="1546862"/>
            <a:ext cx="2699834" cy="3081398"/>
          </a:xfrm>
        </p:spPr>
        <p:txBody>
          <a:bodyPr>
            <a:normAutofit/>
          </a:bodyPr>
          <a:lstStyle>
            <a:lvl1pPr>
              <a:defRPr sz="1652"/>
            </a:lvl1pPr>
            <a:lvl2pPr>
              <a:defRPr sz="1501"/>
            </a:lvl2pPr>
            <a:lvl3pPr>
              <a:defRPr sz="1351"/>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99795271-99CB-4951-9BF4-AE6B4FA03BBF}"/>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45782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9751" y="1546862"/>
            <a:ext cx="8064499" cy="270300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a:t>Click icon to add picture</a:t>
            </a:r>
            <a:endParaRPr lang="en-AU"/>
          </a:p>
        </p:txBody>
      </p:sp>
      <p:sp>
        <p:nvSpPr>
          <p:cNvPr id="4" name="Text Placeholder 3"/>
          <p:cNvSpPr>
            <a:spLocks noGrp="1"/>
          </p:cNvSpPr>
          <p:nvPr>
            <p:ph type="body" sz="half" idx="2"/>
          </p:nvPr>
        </p:nvSpPr>
        <p:spPr>
          <a:xfrm>
            <a:off x="684214" y="4304334"/>
            <a:ext cx="7920037" cy="324336"/>
          </a:xfrm>
        </p:spPr>
        <p:txBody>
          <a:bodyPr/>
          <a:lstStyle>
            <a:lvl1pPr marL="0" indent="0">
              <a:buNone/>
              <a:defRPr sz="1051" b="1">
                <a:solidFill>
                  <a:schemeClr val="accent2"/>
                </a:solidFill>
              </a:defRPr>
            </a:lvl1pPr>
            <a:lvl2pPr marL="343220" indent="0">
              <a:buNone/>
              <a:defRPr sz="901"/>
            </a:lvl2pPr>
            <a:lvl3pPr marL="686440" indent="0">
              <a:buNone/>
              <a:defRPr sz="751"/>
            </a:lvl3pPr>
            <a:lvl4pPr marL="1029660" indent="0">
              <a:buNone/>
              <a:defRPr sz="676"/>
            </a:lvl4pPr>
            <a:lvl5pPr marL="1372880" indent="0">
              <a:buNone/>
              <a:defRPr sz="676"/>
            </a:lvl5pPr>
            <a:lvl6pPr marL="1716100" indent="0">
              <a:buNone/>
              <a:defRPr sz="676"/>
            </a:lvl6pPr>
            <a:lvl7pPr marL="2059320" indent="0">
              <a:buNone/>
              <a:defRPr sz="676"/>
            </a:lvl7pPr>
            <a:lvl8pPr marL="2402540" indent="0">
              <a:buNone/>
              <a:defRPr sz="676"/>
            </a:lvl8pPr>
            <a:lvl9pPr marL="2745760" indent="0">
              <a:buNone/>
              <a:defRPr sz="676"/>
            </a:lvl9pPr>
          </a:lstStyle>
          <a:p>
            <a:pPr lvl="0"/>
            <a:r>
              <a:rPr lang="en-US"/>
              <a:t>Edit Master text styles</a:t>
            </a:r>
          </a:p>
        </p:txBody>
      </p:sp>
      <p:sp>
        <p:nvSpPr>
          <p:cNvPr id="7"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3762"/>
            <a:ext cx="8064500" cy="380858"/>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20DC5BD8-CD57-47B1-9D14-1D69628960F5}"/>
              </a:ext>
            </a:extLst>
          </p:cNvPr>
          <p:cNvSpPr>
            <a:spLocks noGrp="1"/>
          </p:cNvSpPr>
          <p:nvPr>
            <p:ph type="body" sz="quarter" idx="11"/>
          </p:nvPr>
        </p:nvSpPr>
        <p:spPr>
          <a:xfrm>
            <a:off x="539751" y="1115938"/>
            <a:ext cx="8064499"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19140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6"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7" name="Text Placeholder 3">
            <a:extLst>
              <a:ext uri="{FF2B5EF4-FFF2-40B4-BE49-F238E27FC236}">
                <a16:creationId xmlns:a16="http://schemas.microsoft.com/office/drawing/2014/main" id="{C13E4BE7-C810-4E0E-BCE1-92ED098F8306}"/>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26887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48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a:p>
        </p:txBody>
      </p:sp>
    </p:spTree>
    <p:extLst>
      <p:ext uri="{BB962C8B-B14F-4D97-AF65-F5344CB8AC3E}">
        <p14:creationId xmlns:p14="http://schemas.microsoft.com/office/powerpoint/2010/main" val="35556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199374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7021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9143999" cy="5148263"/>
          </a:xfrm>
          <a:prstGeom prst="rect">
            <a:avLst/>
          </a:prstGeom>
        </p:spPr>
      </p:pic>
      <p:sp>
        <p:nvSpPr>
          <p:cNvPr id="2" name="Title 1"/>
          <p:cNvSpPr>
            <a:spLocks noGrp="1"/>
          </p:cNvSpPr>
          <p:nvPr>
            <p:ph type="title"/>
          </p:nvPr>
        </p:nvSpPr>
        <p:spPr>
          <a:xfrm>
            <a:off x="687433" y="1979515"/>
            <a:ext cx="7344866" cy="480644"/>
          </a:xfrm>
          <a:prstGeom prst="rect">
            <a:avLst/>
          </a:prstGeom>
        </p:spPr>
        <p:txBody>
          <a:bodyPr anchor="t">
            <a:spAutoFit/>
          </a:bodyPr>
          <a:lstStyle>
            <a:lvl1pPr algn="l">
              <a:lnSpc>
                <a:spcPct val="80000"/>
              </a:lnSpc>
              <a:defRPr sz="3904" b="1">
                <a:solidFill>
                  <a:schemeClr val="bg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684214" y="3006784"/>
            <a:ext cx="7347907" cy="234360"/>
          </a:xfrm>
        </p:spPr>
        <p:txBody>
          <a:bodyPr>
            <a:spAutoFit/>
          </a:bodyPr>
          <a:lstStyle>
            <a:lvl1pPr marL="0" indent="0">
              <a:lnSpc>
                <a:spcPct val="110000"/>
              </a:lnSpc>
              <a:spcBef>
                <a:spcPts val="0"/>
              </a:spcBef>
              <a:spcAft>
                <a:spcPts val="0"/>
              </a:spcAft>
              <a:buNone/>
              <a:defRPr sz="1501">
                <a:solidFill>
                  <a:schemeClr val="bg1"/>
                </a:solidFill>
              </a:defRPr>
            </a:lvl1pPr>
          </a:lstStyle>
          <a:p>
            <a:pPr lvl="0"/>
            <a:r>
              <a:rPr lang="en-US"/>
              <a:t>Edit Master text styles</a:t>
            </a:r>
          </a:p>
        </p:txBody>
      </p:sp>
    </p:spTree>
    <p:extLst>
      <p:ext uri="{BB962C8B-B14F-4D97-AF65-F5344CB8AC3E}">
        <p14:creationId xmlns:p14="http://schemas.microsoft.com/office/powerpoint/2010/main" val="3133277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11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539751" y="1925459"/>
            <a:ext cx="8064499" cy="480644"/>
          </a:xfrm>
          <a:prstGeom prst="rect">
            <a:avLst/>
          </a:prstGeom>
        </p:spPr>
        <p:txBody>
          <a:bodyPr anchor="t">
            <a:spAutoFit/>
          </a:bodyPr>
          <a:lstStyle>
            <a:lvl1pPr algn="l">
              <a:lnSpc>
                <a:spcPct val="80000"/>
              </a:lnSpc>
              <a:defRPr sz="3904" b="1">
                <a:solidFill>
                  <a:schemeClr val="accent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536411" y="2952728"/>
            <a:ext cx="8067838" cy="234360"/>
          </a:xfrm>
        </p:spPr>
        <p:txBody>
          <a:bodyPr>
            <a:spAutoFit/>
          </a:bodyPr>
          <a:lstStyle>
            <a:lvl1pPr marL="0" indent="0">
              <a:lnSpc>
                <a:spcPct val="110000"/>
              </a:lnSpc>
              <a:spcBef>
                <a:spcPts val="0"/>
              </a:spcBef>
              <a:spcAft>
                <a:spcPts val="0"/>
              </a:spcAft>
              <a:buNone/>
              <a:defRPr sz="1501" b="0">
                <a:solidFill>
                  <a:schemeClr val="tx2"/>
                </a:solidFill>
              </a:defRPr>
            </a:lvl1pPr>
          </a:lstStyle>
          <a:p>
            <a:pPr lvl="0"/>
            <a:r>
              <a:rPr lang="en-US"/>
              <a:t>Edit Master text styles</a:t>
            </a:r>
          </a:p>
        </p:txBody>
      </p:sp>
    </p:spTree>
    <p:extLst>
      <p:ext uri="{BB962C8B-B14F-4D97-AF65-F5344CB8AC3E}">
        <p14:creationId xmlns:p14="http://schemas.microsoft.com/office/powerpoint/2010/main" val="289436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674"/>
          </a:xfrm>
          <a:prstGeom prst="rect">
            <a:avLst/>
          </a:prstGeom>
        </p:spPr>
        <p:txBody>
          <a:bodyPr wrap="square" anchor="t" anchorCtr="0">
            <a:spAutoFit/>
          </a:bodyPr>
          <a:lstStyle>
            <a:lvl1pPr>
              <a:defRPr sz="3003"/>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67963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546862"/>
            <a:ext cx="3959974"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4000" y="1546862"/>
            <a:ext cx="3960416"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9539"/>
          </a:xfrm>
          <a:prstGeom prst="rect">
            <a:avLst/>
          </a:prstGeom>
        </p:spPr>
        <p:txBody>
          <a:bodyPr/>
          <a:lstStyle>
            <a:lvl1pPr>
              <a:defRPr sz="3003"/>
            </a:lvl1pPr>
          </a:lstStyle>
          <a:p>
            <a:r>
              <a:rPr lang="en-US"/>
              <a:t>Click to edit Master title style</a:t>
            </a:r>
            <a:endParaRPr lang="en-AU"/>
          </a:p>
        </p:txBody>
      </p:sp>
      <p:sp>
        <p:nvSpPr>
          <p:cNvPr id="7" name="Text Placeholder 3">
            <a:extLst>
              <a:ext uri="{FF2B5EF4-FFF2-40B4-BE49-F238E27FC236}">
                <a16:creationId xmlns:a16="http://schemas.microsoft.com/office/drawing/2014/main" id="{592DE2B0-660F-42B0-8FCC-4A0893ABC7EC}"/>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372929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2" y="1546862"/>
            <a:ext cx="3947959" cy="3082563"/>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7" name="Picture Placeholder 2"/>
          <p:cNvSpPr>
            <a:spLocks noGrp="1"/>
          </p:cNvSpPr>
          <p:nvPr>
            <p:ph type="pic" idx="10"/>
          </p:nvPr>
        </p:nvSpPr>
        <p:spPr>
          <a:xfrm>
            <a:off x="4644008" y="1546879"/>
            <a:ext cx="3960408" cy="308355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a:t>Click icon to add picture</a:t>
            </a:r>
            <a:endParaRPr lang="en-AU"/>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1432"/>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DC88B394-448C-421A-BF9C-1B9401F688A1}"/>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86437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546862"/>
            <a:ext cx="5256386"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39751" y="1545697"/>
            <a:ext cx="2699834"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1432"/>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E58C42C2-ACB9-4B97-ADF0-B9FBFFCBC99E}"/>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56757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735081"/>
            <a:ext cx="8064500" cy="369674"/>
          </a:xfrm>
          <a:prstGeom prst="rect">
            <a:avLst/>
          </a:prstGeom>
        </p:spPr>
        <p:txBody>
          <a:bodyPr vert="horz" lIns="0" tIns="0" rIns="0" bIns="0" rtlCol="0" anchor="t" anchorCtr="0">
            <a:spAutoFit/>
          </a:bodyPr>
          <a:lstStyle/>
          <a:p>
            <a:endParaRPr lang="en-AU"/>
          </a:p>
        </p:txBody>
      </p:sp>
      <p:sp>
        <p:nvSpPr>
          <p:cNvPr id="3" name="Text Placeholder 2"/>
          <p:cNvSpPr>
            <a:spLocks noGrp="1"/>
          </p:cNvSpPr>
          <p:nvPr>
            <p:ph type="body" idx="1"/>
          </p:nvPr>
        </p:nvSpPr>
        <p:spPr>
          <a:xfrm>
            <a:off x="539751" y="1546862"/>
            <a:ext cx="8064499" cy="3081807"/>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7"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9" name="Rectangle 8"/>
          <p:cNvSpPr/>
          <p:nvPr/>
        </p:nvSpPr>
        <p:spPr>
          <a:xfrm>
            <a:off x="539552" y="4789900"/>
            <a:ext cx="4572000" cy="108100"/>
          </a:xfrm>
          <a:prstGeom prst="rect">
            <a:avLst/>
          </a:prstGeom>
        </p:spPr>
        <p:txBody>
          <a:bodyPr vert="horz" lIns="0" tIns="0" rIns="0" bIns="0" rtlCol="0" anchor="b" anchorCtr="0"/>
          <a:lstStyle/>
          <a:p>
            <a:pPr lvl="0" algn="l"/>
            <a:r>
              <a:rPr lang="en-GB" sz="601">
                <a:solidFill>
                  <a:schemeClr val="accent3"/>
                </a:solidFill>
              </a:rPr>
              <a:t>Department of Home</a:t>
            </a:r>
            <a:r>
              <a:rPr lang="en-GB" sz="601" baseline="0">
                <a:solidFill>
                  <a:schemeClr val="accent3"/>
                </a:solidFill>
              </a:rPr>
              <a:t> Affairs</a:t>
            </a:r>
            <a:endParaRPr lang="en-AU" sz="601">
              <a:solidFill>
                <a:schemeClr val="accent3"/>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28018"/>
            <a:ext cx="9144000" cy="100677"/>
          </a:xfrm>
          <a:prstGeom prst="rect">
            <a:avLst/>
          </a:prstGeom>
        </p:spPr>
      </p:pic>
    </p:spTree>
    <p:extLst>
      <p:ext uri="{BB962C8B-B14F-4D97-AF65-F5344CB8AC3E}">
        <p14:creationId xmlns:p14="http://schemas.microsoft.com/office/powerpoint/2010/main" val="30597894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7" r:id="rId11"/>
    <p:sldLayoutId id="2147483778"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p:titleStyle>
    <p:bodyStyle>
      <a:lvl1pPr marL="266949" indent="-266949" algn="l" defTabSz="686440" rtl="0" eaLnBrk="1" latinLnBrk="0" hangingPunct="1">
        <a:lnSpc>
          <a:spcPct val="110000"/>
        </a:lnSpc>
        <a:spcBef>
          <a:spcPts val="450"/>
        </a:spcBef>
        <a:spcAft>
          <a:spcPts val="0"/>
        </a:spcAft>
        <a:buClr>
          <a:schemeClr val="tx1"/>
        </a:buClr>
        <a:buFont typeface="Arial" pitchFamily="34" charset="0"/>
        <a:buChar char="•"/>
        <a:defRPr sz="1501" kern="1200">
          <a:solidFill>
            <a:schemeClr val="tx1"/>
          </a:solidFill>
          <a:latin typeface="+mn-lt"/>
          <a:ea typeface="+mn-ea"/>
          <a:cs typeface="+mn-cs"/>
        </a:defRPr>
      </a:lvl1pPr>
      <a:lvl2pPr marL="535090" indent="-268141"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2pPr>
      <a:lvl3pPr marL="878310" indent="-343220"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3pPr>
      <a:lvl4pPr marL="1078522" indent="-266949" algn="l" defTabSz="686440" rtl="0" eaLnBrk="1" latinLnBrk="0" hangingPunct="1">
        <a:lnSpc>
          <a:spcPct val="110000"/>
        </a:lnSpc>
        <a:spcBef>
          <a:spcPts val="150"/>
        </a:spcBef>
        <a:spcAft>
          <a:spcPts val="0"/>
        </a:spcAft>
        <a:buFont typeface="Arial" panose="020B0604020202020204" pitchFamily="34" charset="0"/>
        <a:buChar char="–"/>
        <a:defRPr sz="1501" kern="1200" baseline="0">
          <a:solidFill>
            <a:schemeClr val="tx1"/>
          </a:solidFill>
          <a:latin typeface="+mn-lt"/>
          <a:ea typeface="+mn-ea"/>
          <a:cs typeface="+mn-cs"/>
        </a:defRPr>
      </a:lvl4pPr>
      <a:lvl5pPr marL="1346662" indent="-268141" algn="l" defTabSz="686440" rtl="0" eaLnBrk="1" latinLnBrk="0" hangingPunct="1">
        <a:lnSpc>
          <a:spcPct val="110000"/>
        </a:lnSpc>
        <a:spcBef>
          <a:spcPts val="150"/>
        </a:spcBef>
        <a:spcAft>
          <a:spcPts val="0"/>
        </a:spcAft>
        <a:buFont typeface="Arial" pitchFamily="34" charset="0"/>
        <a:buChar char="»"/>
        <a:defRPr sz="1501" kern="1200" baseline="0">
          <a:solidFill>
            <a:schemeClr val="tx1"/>
          </a:solidFill>
          <a:latin typeface="+mn-lt"/>
          <a:ea typeface="+mn-ea"/>
          <a:cs typeface="+mn-cs"/>
        </a:defRPr>
      </a:lvl5pPr>
      <a:lvl6pPr marL="188771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9pPr>
    </p:bodyStyle>
    <p:otherStyle>
      <a:defPPr>
        <a:defRPr lang="en-US"/>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mailto:support@tps.gov.au" TargetMode="External"/><Relationship Id="rId7" Type="http://schemas.openxmlformats.org/officeDocument/2006/relationships/image" Target="../media/image8.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immi.homeaffairs.gov.au/visas/already-have-a-visa/check-visa-details-and-conditions/check-conditions-online/visa-holder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immi.homeaffairs.gov.au/visas/getting-a-visa/visa-listing/student-500"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immi.homeaffairs.gov.au/visas/getting-a-visa/visa-listing/student-500/education-provider-default" TargetMode="External"/><Relationship Id="rId4" Type="http://schemas.openxmlformats.org/officeDocument/2006/relationships/hyperlink" Target="http://www.homeaffairs.gov.a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hyperlink" Target="http://www.asqa.gov.au/students/student-record" TargetMode="External"/><Relationship Id="rId2" Type="http://schemas.openxmlformats.org/officeDocument/2006/relationships/hyperlink" Target="http://www.asqa.gov.au/students/how-asqa-can-help-students" TargetMode="External"/><Relationship Id="rId1" Type="http://schemas.openxmlformats.org/officeDocument/2006/relationships/slideLayout" Target="../slideLayouts/slideLayout13.xml"/><Relationship Id="rId5" Type="http://schemas.openxmlformats.org/officeDocument/2006/relationships/hyperlink" Target="tel:61386133910" TargetMode="External"/><Relationship Id="rId4" Type="http://schemas.openxmlformats.org/officeDocument/2006/relationships/hyperlink" Target="tel:1300701801"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tudy.nsw.gov.au/live/support-services"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www.tps.gov.au/"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3.xml.rels><?xml version="1.0" encoding="UTF-8" standalone="yes"?>
<Relationships xmlns="http://schemas.openxmlformats.org/package/2006/relationships"><Relationship Id="rId3" Type="http://schemas.openxmlformats.org/officeDocument/2006/relationships/hyperlink" Target="mailto:support@tps.gov.au" TargetMode="External"/><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4.svg"/></Relationships>
</file>

<file path=ppt/slides/_rels/slide5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sv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61.sv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89449BD-7B38-E8A3-D31E-59EADF8DA168}"/>
              </a:ext>
            </a:extLst>
          </p:cNvPr>
          <p:cNvSpPr txBox="1">
            <a:spLocks noGrp="1"/>
          </p:cNvSpPr>
          <p:nvPr>
            <p:ph type="title" idx="4294967295"/>
          </p:nvPr>
        </p:nvSpPr>
        <p:spPr>
          <a:xfrm>
            <a:off x="282140" y="1317597"/>
            <a:ext cx="8483899" cy="461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200"/>
              </a:spcAft>
              <a:buClrTx/>
              <a:buSzTx/>
              <a:buFontTx/>
              <a:buNone/>
              <a:tabLst/>
              <a:defRPr/>
            </a:pPr>
            <a:r>
              <a:rPr kumimoji="0" lang="en-AU" sz="3000" b="1" i="0" u="none" strike="noStrike" kern="1200" cap="none" spc="0" normalizeH="0" baseline="0" noProof="0">
                <a:ln>
                  <a:noFill/>
                </a:ln>
                <a:solidFill>
                  <a:schemeClr val="tx1"/>
                </a:solidFill>
                <a:effectLst/>
                <a:uLnTx/>
                <a:uFillTx/>
                <a:latin typeface="+mn-lt"/>
                <a:ea typeface="+mj-ea"/>
                <a:cs typeface="+mj-cs"/>
              </a:rPr>
              <a:t>Western Sydney Technology College</a:t>
            </a:r>
          </a:p>
        </p:txBody>
      </p:sp>
      <p:sp>
        <p:nvSpPr>
          <p:cNvPr id="18" name="TextBox 17">
            <a:extLst>
              <a:ext uri="{FF2B5EF4-FFF2-40B4-BE49-F238E27FC236}">
                <a16:creationId xmlns:a16="http://schemas.microsoft.com/office/drawing/2014/main" id="{68703D81-65DC-6301-3434-8C3F6A3AE0F1}"/>
              </a:ext>
            </a:extLst>
          </p:cNvPr>
          <p:cNvSpPr txBox="1"/>
          <p:nvPr/>
        </p:nvSpPr>
        <p:spPr>
          <a:xfrm>
            <a:off x="377960" y="1787550"/>
            <a:ext cx="8388079" cy="1764586"/>
          </a:xfrm>
          <a:prstGeom prst="rect">
            <a:avLst/>
          </a:prstGeom>
          <a:noFill/>
        </p:spPr>
        <p:txBody>
          <a:bodyPr wrap="square" lIns="0" tIns="0" rIns="0" bIns="0" rtlCol="0" anchor="t">
            <a:spAutoFit/>
          </a:bodyPr>
          <a:lstStyle/>
          <a:p>
            <a:pPr>
              <a:spcBef>
                <a:spcPts val="2400"/>
              </a:spcBef>
              <a:spcAft>
                <a:spcPts val="1200"/>
              </a:spcAft>
            </a:pPr>
            <a:r>
              <a:rPr lang="en-AU" sz="2000" b="1"/>
              <a:t>International Students Information Session</a:t>
            </a:r>
          </a:p>
          <a:p>
            <a:pPr>
              <a:spcBef>
                <a:spcPts val="1800"/>
              </a:spcBef>
              <a:spcAft>
                <a:spcPts val="1800"/>
              </a:spcAft>
            </a:pPr>
            <a:r>
              <a:rPr lang="en-AU"/>
              <a:t>March 2024</a:t>
            </a:r>
          </a:p>
          <a:p>
            <a:pPr>
              <a:spcAft>
                <a:spcPts val="200"/>
              </a:spcAft>
            </a:pPr>
            <a:r>
              <a:rPr lang="en-AU" b="1"/>
              <a:t>Tanya Benton-Hall</a:t>
            </a:r>
            <a:endParaRPr lang="en-AU">
              <a:cs typeface="Calibri" panose="020F0502020204030204"/>
            </a:endParaRPr>
          </a:p>
          <a:p>
            <a:pPr>
              <a:spcAft>
                <a:spcPts val="600"/>
              </a:spcAft>
            </a:pPr>
            <a:r>
              <a:rPr lang="en-AU" sz="1700" b="1"/>
              <a:t>Case Management Team</a:t>
            </a:r>
            <a:endParaRPr lang="en-AU" sz="1700" b="1">
              <a:cs typeface="Calibri"/>
            </a:endParaRP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486" y="2088564"/>
            <a:ext cx="5639866" cy="1790045"/>
          </a:xfrm>
          <a:prstGeom prst="rect">
            <a:avLst/>
          </a:prstGeom>
        </p:spPr>
      </p:pic>
      <p:grpSp>
        <p:nvGrpSpPr>
          <p:cNvPr id="21" name="Group 20">
            <a:extLst>
              <a:ext uri="{FF2B5EF4-FFF2-40B4-BE49-F238E27FC236}">
                <a16:creationId xmlns:a16="http://schemas.microsoft.com/office/drawing/2014/main" id="{0E9E7058-E34A-D4FD-F908-F6C303F17F4F}"/>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22" name="Rectangle 8">
              <a:extLst>
                <a:ext uri="{FF2B5EF4-FFF2-40B4-BE49-F238E27FC236}">
                  <a16:creationId xmlns:a16="http://schemas.microsoft.com/office/drawing/2014/main" id="{B0CF2581-2C4D-9685-2188-66A3707FF0E4}"/>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23" name="Group 22">
              <a:extLst>
                <a:ext uri="{FF2B5EF4-FFF2-40B4-BE49-F238E27FC236}">
                  <a16:creationId xmlns:a16="http://schemas.microsoft.com/office/drawing/2014/main" id="{06B1C725-DA58-96C7-2D18-211C0D9C1AA7}"/>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24" name="Oval 23">
                <a:extLst>
                  <a:ext uri="{FF2B5EF4-FFF2-40B4-BE49-F238E27FC236}">
                    <a16:creationId xmlns:a16="http://schemas.microsoft.com/office/drawing/2014/main" id="{079252ED-88EF-40A5-0C65-FF0CAFF01589}"/>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10">
                <a:extLst>
                  <a:ext uri="{FF2B5EF4-FFF2-40B4-BE49-F238E27FC236}">
                    <a16:creationId xmlns:a16="http://schemas.microsoft.com/office/drawing/2014/main" id="{3BB5C022-6063-20CC-4337-784F700A3F3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426060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3339376"/>
          </a:xfrm>
          <a:prstGeom prst="rect">
            <a:avLst/>
          </a:prstGeom>
          <a:noFill/>
        </p:spPr>
        <p:txBody>
          <a:bodyPr wrap="square" lIns="0" tIns="0" rIns="0" bIns="0" rtlCol="0" anchor="t">
            <a:spAutoFit/>
          </a:bodyPr>
          <a:lstStyle/>
          <a:p>
            <a:pPr marL="342900" indent="-342900">
              <a:spcAft>
                <a:spcPts val="1200"/>
              </a:spcAft>
              <a:buFont typeface="Arial" panose="020B0604020202020204" pitchFamily="34" charset="0"/>
              <a:buChar char="•"/>
            </a:pPr>
            <a:r>
              <a:rPr lang="en-AU"/>
              <a:t>Your refund can be paid to:</a:t>
            </a:r>
          </a:p>
          <a:p>
            <a:pPr marL="742950" lvl="1" indent="-285750">
              <a:spcAft>
                <a:spcPts val="1200"/>
              </a:spcAft>
              <a:buFont typeface="Arial" panose="020B0604020202020204" pitchFamily="34" charset="0"/>
              <a:buChar char="•"/>
            </a:pPr>
            <a:r>
              <a:rPr lang="en-AU"/>
              <a:t>your personal bank account</a:t>
            </a:r>
          </a:p>
          <a:p>
            <a:pPr marL="742950" lvl="1" indent="-285750">
              <a:spcAft>
                <a:spcPts val="1200"/>
              </a:spcAft>
              <a:buFont typeface="Arial" panose="020B0604020202020204" pitchFamily="34" charset="0"/>
              <a:buChar char="•"/>
            </a:pPr>
            <a:r>
              <a:rPr lang="en-AU"/>
              <a:t>another nominated bank account (e.g. a family member)</a:t>
            </a:r>
          </a:p>
          <a:p>
            <a:pPr marL="742950" lvl="1" indent="-285750">
              <a:spcAft>
                <a:spcPts val="1200"/>
              </a:spcAft>
              <a:buFont typeface="Arial" panose="020B0604020202020204" pitchFamily="34" charset="0"/>
              <a:buChar char="•"/>
            </a:pPr>
            <a:r>
              <a:rPr lang="en-AU"/>
              <a:t>your new education provider (if you have secured a placement in an alternative course)</a:t>
            </a:r>
          </a:p>
          <a:p>
            <a:pPr marL="742950" lvl="1" indent="-285750">
              <a:spcAft>
                <a:spcPts val="1800"/>
              </a:spcAft>
              <a:buFont typeface="Arial" panose="020B0604020202020204" pitchFamily="34" charset="0"/>
              <a:buChar char="•"/>
            </a:pPr>
            <a:r>
              <a:rPr lang="en-AU"/>
              <a:t>your education agent.</a:t>
            </a:r>
          </a:p>
          <a:p>
            <a:pPr marL="342900" indent="-342900">
              <a:spcAft>
                <a:spcPts val="1800"/>
              </a:spcAft>
              <a:buFont typeface="Arial" panose="020B0604020202020204" pitchFamily="34" charset="0"/>
              <a:buChar char="•"/>
            </a:pPr>
            <a:r>
              <a:rPr lang="en-AU"/>
              <a:t>If you would like your agent to receive your refund on your behalf, </a:t>
            </a:r>
            <a:br>
              <a:rPr lang="en-AU"/>
            </a:br>
            <a:r>
              <a:rPr lang="en-AU"/>
              <a:t>you must request and return an </a:t>
            </a:r>
            <a:r>
              <a:rPr lang="en-AU" b="1" i="1"/>
              <a:t>Authority to Act </a:t>
            </a:r>
            <a:r>
              <a:rPr lang="en-AU"/>
              <a:t>form by emailing </a:t>
            </a:r>
            <a:r>
              <a:rPr lang="en-AU">
                <a:hlinkClick r:id="rId3"/>
              </a:rPr>
              <a:t>support@tps.gov.au</a:t>
            </a:r>
            <a:endParaRPr lang="en-AU">
              <a:cs typeface="Calibri"/>
            </a:endParaRPr>
          </a:p>
        </p:txBody>
      </p:sp>
      <p:grpSp>
        <p:nvGrpSpPr>
          <p:cNvPr id="11" name="Group 10">
            <a:extLst>
              <a:ext uri="{FF2B5EF4-FFF2-40B4-BE49-F238E27FC236}">
                <a16:creationId xmlns:a16="http://schemas.microsoft.com/office/drawing/2014/main" id="{39479055-9528-346C-A89E-FDC42957AA49}"/>
              </a:ext>
              <a:ext uri="{C183D7F6-B498-43B3-948B-1728B52AA6E4}">
                <adec:decorative xmlns:adec="http://schemas.microsoft.com/office/drawing/2017/decorative" val="1"/>
              </a:ext>
            </a:extLst>
          </p:cNvPr>
          <p:cNvGrpSpPr/>
          <p:nvPr/>
        </p:nvGrpSpPr>
        <p:grpSpPr>
          <a:xfrm>
            <a:off x="7236296" y="3222203"/>
            <a:ext cx="1582192" cy="1582192"/>
            <a:chOff x="7236296" y="3222203"/>
            <a:chExt cx="1582192" cy="1582192"/>
          </a:xfrm>
        </p:grpSpPr>
        <p:sp>
          <p:nvSpPr>
            <p:cNvPr id="10" name="Oval 9">
              <a:extLst>
                <a:ext uri="{FF2B5EF4-FFF2-40B4-BE49-F238E27FC236}">
                  <a16:creationId xmlns:a16="http://schemas.microsoft.com/office/drawing/2014/main" id="{28C0F465-F5A3-4021-BFDB-7E1050CCA7D3}"/>
                </a:ext>
                <a:ext uri="{C183D7F6-B498-43B3-948B-1728B52AA6E4}">
                  <adec:decorative xmlns:adec="http://schemas.microsoft.com/office/drawing/2017/decorative" val="1"/>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68">
              <a:extLst>
                <a:ext uri="{FF2B5EF4-FFF2-40B4-BE49-F238E27FC236}">
                  <a16:creationId xmlns:a16="http://schemas.microsoft.com/office/drawing/2014/main" id="{565D3EDD-1F8F-425B-9226-92C3FD5823C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9340" y="3403948"/>
              <a:ext cx="936104" cy="1218702"/>
            </a:xfrm>
            <a:prstGeom prst="rect">
              <a:avLst/>
            </a:prstGeom>
          </p:spPr>
        </p:pic>
      </p:grpSp>
      <p:grpSp>
        <p:nvGrpSpPr>
          <p:cNvPr id="3" name="Group 2">
            <a:extLst>
              <a:ext uri="{FF2B5EF4-FFF2-40B4-BE49-F238E27FC236}">
                <a16:creationId xmlns:a16="http://schemas.microsoft.com/office/drawing/2014/main" id="{549FAA93-24E5-BC91-7843-EF2C4FE10E98}"/>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8B30D858-4790-FDA6-C888-B1DFD3A637B4}"/>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A1FD6251-C940-035D-4917-BF2397A2B19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8" name="Oval 7">
                <a:extLst>
                  <a:ext uri="{FF2B5EF4-FFF2-40B4-BE49-F238E27FC236}">
                    <a16:creationId xmlns:a16="http://schemas.microsoft.com/office/drawing/2014/main" id="{C63805DF-2147-BC59-79EA-3D9176CCAF8D}"/>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4A5F032A-33CD-7B93-CB81-96525F46BFC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375669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39D183-6CAA-280C-C0EC-41D17995AE9E}"/>
              </a:ext>
            </a:extLst>
          </p:cNvPr>
          <p:cNvSpPr txBox="1">
            <a:spLocks noGrp="1"/>
          </p:cNvSpPr>
          <p:nvPr>
            <p:ph type="title" idx="4294967295"/>
          </p:nvPr>
        </p:nvSpPr>
        <p:spPr>
          <a:xfrm>
            <a:off x="539552" y="233265"/>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website: www.tps.gov.au</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11" name="Picture 10" descr="Image of TPS website.">
            <a:extLst>
              <a:ext uri="{FF2B5EF4-FFF2-40B4-BE49-F238E27FC236}">
                <a16:creationId xmlns:a16="http://schemas.microsoft.com/office/drawing/2014/main" id="{3289B3B2-0793-D8D3-E4C1-3AED0D131817}"/>
              </a:ext>
            </a:extLst>
          </p:cNvPr>
          <p:cNvPicPr>
            <a:picLocks noChangeAspect="1"/>
          </p:cNvPicPr>
          <p:nvPr/>
        </p:nvPicPr>
        <p:blipFill rotWithShape="1">
          <a:blip r:embed="rId3"/>
          <a:srcRect t="19860" b="1654"/>
          <a:stretch/>
        </p:blipFill>
        <p:spPr>
          <a:xfrm>
            <a:off x="540000" y="864000"/>
            <a:ext cx="6014958" cy="3182852"/>
          </a:xfrm>
          <a:prstGeom prst="rect">
            <a:avLst/>
          </a:prstGeom>
          <a:ln w="19050">
            <a:solidFill>
              <a:srgbClr val="4897A2"/>
            </a:solidFill>
          </a:ln>
        </p:spPr>
      </p:pic>
      <p:sp>
        <p:nvSpPr>
          <p:cNvPr id="12" name="TextBox 11">
            <a:extLst>
              <a:ext uri="{FF2B5EF4-FFF2-40B4-BE49-F238E27FC236}">
                <a16:creationId xmlns:a16="http://schemas.microsoft.com/office/drawing/2014/main" id="{1D8110F8-8E71-48A7-8AF6-839480ADB9C9}"/>
              </a:ext>
            </a:extLst>
          </p:cNvPr>
          <p:cNvSpPr txBox="1"/>
          <p:nvPr/>
        </p:nvSpPr>
        <p:spPr>
          <a:xfrm>
            <a:off x="6609430" y="2585071"/>
            <a:ext cx="1850122" cy="567271"/>
          </a:xfrm>
          <a:prstGeom prst="rect">
            <a:avLst/>
          </a:prstGeom>
          <a:noFill/>
          <a:ln>
            <a:solidFill>
              <a:srgbClr val="4897A2">
                <a:alpha val="50196"/>
              </a:srgbClr>
            </a:solidFill>
          </a:ln>
        </p:spPr>
        <p:txBody>
          <a:bodyPr wrap="square" rtlCol="0">
            <a:spAutoFit/>
          </a:bodyPr>
          <a:lstStyle/>
          <a:p>
            <a:pPr>
              <a:lnSpc>
                <a:spcPct val="105000"/>
              </a:lnSpc>
            </a:pPr>
            <a:r>
              <a:rPr lang="en-AU" sz="1500"/>
              <a:t>For TPS Online, click on </a:t>
            </a:r>
            <a:r>
              <a:rPr lang="en-AU" sz="1500" b="1" i="1"/>
              <a:t>Access TPS Online</a:t>
            </a:r>
          </a:p>
        </p:txBody>
      </p:sp>
      <p:sp>
        <p:nvSpPr>
          <p:cNvPr id="4" name="TextBox 3">
            <a:extLst>
              <a:ext uri="{FF2B5EF4-FFF2-40B4-BE49-F238E27FC236}">
                <a16:creationId xmlns:a16="http://schemas.microsoft.com/office/drawing/2014/main" id="{C1BC55EE-F83B-4D3C-971B-7D3EEA67A675}"/>
              </a:ext>
            </a:extLst>
          </p:cNvPr>
          <p:cNvSpPr txBox="1"/>
          <p:nvPr/>
        </p:nvSpPr>
        <p:spPr>
          <a:xfrm>
            <a:off x="539552" y="4073852"/>
            <a:ext cx="7920000" cy="567271"/>
          </a:xfrm>
          <a:prstGeom prst="rect">
            <a:avLst/>
          </a:prstGeom>
          <a:noFill/>
          <a:ln>
            <a:solidFill>
              <a:srgbClr val="4897A2">
                <a:alpha val="50196"/>
              </a:srgbClr>
            </a:solidFill>
          </a:ln>
        </p:spPr>
        <p:txBody>
          <a:bodyPr wrap="square" rtlCol="0">
            <a:spAutoFit/>
          </a:bodyPr>
          <a:lstStyle/>
          <a:p>
            <a:pPr>
              <a:lnSpc>
                <a:spcPct val="105000"/>
              </a:lnSpc>
            </a:pPr>
            <a:r>
              <a:rPr lang="en-AU" sz="1500"/>
              <a:t>For information about the Western Sydney Technology College closure, click on </a:t>
            </a:r>
            <a:r>
              <a:rPr lang="en-AU" sz="1500" b="1" i="1"/>
              <a:t>Education Provider Closures</a:t>
            </a:r>
          </a:p>
        </p:txBody>
      </p:sp>
      <p:sp>
        <p:nvSpPr>
          <p:cNvPr id="30" name="Rectangle 29">
            <a:extLst>
              <a:ext uri="{FF2B5EF4-FFF2-40B4-BE49-F238E27FC236}">
                <a16:creationId xmlns:a16="http://schemas.microsoft.com/office/drawing/2014/main" id="{AFF36447-501B-46C9-ADDA-106095D67FFC}"/>
              </a:ext>
              <a:ext uri="{C183D7F6-B498-43B3-948B-1728B52AA6E4}">
                <adec:decorative xmlns:adec="http://schemas.microsoft.com/office/drawing/2017/decorative" val="1"/>
              </a:ext>
            </a:extLst>
          </p:cNvPr>
          <p:cNvSpPr/>
          <p:nvPr/>
        </p:nvSpPr>
        <p:spPr>
          <a:xfrm>
            <a:off x="3572168" y="3394990"/>
            <a:ext cx="980782" cy="227632"/>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973E0DD0-7ED9-4613-B668-9F4028A9CE5F}"/>
              </a:ext>
              <a:ext uri="{C183D7F6-B498-43B3-948B-1728B52AA6E4}">
                <adec:decorative xmlns:adec="http://schemas.microsoft.com/office/drawing/2017/decorative" val="1"/>
              </a:ext>
            </a:extLst>
          </p:cNvPr>
          <p:cNvSpPr/>
          <p:nvPr/>
        </p:nvSpPr>
        <p:spPr>
          <a:xfrm>
            <a:off x="648710" y="3860294"/>
            <a:ext cx="904165" cy="13419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8" name="Connector: Elbow 37">
            <a:extLst>
              <a:ext uri="{FF2B5EF4-FFF2-40B4-BE49-F238E27FC236}">
                <a16:creationId xmlns:a16="http://schemas.microsoft.com/office/drawing/2014/main" id="{EC9218C4-1BCD-4219-8ADC-40FB7F0458E8}"/>
              </a:ext>
              <a:ext uri="{C183D7F6-B498-43B3-948B-1728B52AA6E4}">
                <adec:decorative xmlns:adec="http://schemas.microsoft.com/office/drawing/2017/decorative" val="1"/>
              </a:ext>
            </a:extLst>
          </p:cNvPr>
          <p:cNvCxnSpPr>
            <a:cxnSpLocks/>
            <a:stCxn id="12" idx="2"/>
            <a:endCxn id="30" idx="3"/>
          </p:cNvCxnSpPr>
          <p:nvPr/>
        </p:nvCxnSpPr>
        <p:spPr>
          <a:xfrm rot="5400000">
            <a:off x="5865489" y="1839804"/>
            <a:ext cx="356464" cy="2981541"/>
          </a:xfrm>
          <a:prstGeom prst="bentConnector2">
            <a:avLst/>
          </a:prstGeom>
          <a:ln w="1270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2A95346-E7D6-A8E6-D9FF-055876AAECA1}"/>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5" name="Rectangle 8">
              <a:extLst>
                <a:ext uri="{FF2B5EF4-FFF2-40B4-BE49-F238E27FC236}">
                  <a16:creationId xmlns:a16="http://schemas.microsoft.com/office/drawing/2014/main" id="{B2D5B84E-E0CF-4BD0-81FA-BC2CAB5DA313}"/>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A4ACF3C3-713A-99E2-E99C-3DB53D56AFA6}"/>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7" name="Oval 6">
                <a:extLst>
                  <a:ext uri="{FF2B5EF4-FFF2-40B4-BE49-F238E27FC236}">
                    <a16:creationId xmlns:a16="http://schemas.microsoft.com/office/drawing/2014/main" id="{29D17C42-4541-E71A-AFF0-A20E7BD676FF}"/>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9A5F418B-27AA-0454-F11A-FB0E81F4FE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cxnSp>
        <p:nvCxnSpPr>
          <p:cNvPr id="20" name="Connector: Elbow 19">
            <a:extLst>
              <a:ext uri="{FF2B5EF4-FFF2-40B4-BE49-F238E27FC236}">
                <a16:creationId xmlns:a16="http://schemas.microsoft.com/office/drawing/2014/main" id="{DA423E87-60D8-8335-B286-DC9DED12F2A2}"/>
              </a:ext>
              <a:ext uri="{C183D7F6-B498-43B3-948B-1728B52AA6E4}">
                <adec:decorative xmlns:adec="http://schemas.microsoft.com/office/drawing/2017/decorative" val="1"/>
              </a:ext>
            </a:extLst>
          </p:cNvPr>
          <p:cNvCxnSpPr>
            <a:cxnSpLocks/>
            <a:stCxn id="4" idx="1"/>
            <a:endCxn id="32" idx="1"/>
          </p:cNvCxnSpPr>
          <p:nvPr/>
        </p:nvCxnSpPr>
        <p:spPr>
          <a:xfrm rot="10800000" flipH="1">
            <a:off x="539552" y="3927390"/>
            <a:ext cx="109158" cy="430099"/>
          </a:xfrm>
          <a:prstGeom prst="bentConnector3">
            <a:avLst>
              <a:gd name="adj1" fmla="val -209421"/>
            </a:avLst>
          </a:prstGeom>
          <a:ln w="1270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251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400584" y="2134544"/>
            <a:ext cx="2256536" cy="4001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tx1"/>
                </a:solidFill>
                <a:effectLst/>
                <a:uLnTx/>
                <a:uFillTx/>
                <a:latin typeface="+mn-lt"/>
                <a:ea typeface="+mn-ea"/>
                <a:cs typeface="+mn-cs"/>
              </a:rPr>
              <a:t>Visa Matters</a:t>
            </a:r>
            <a:endParaRPr kumimoji="0" lang="en-AU" sz="2600" b="1" i="0" u="none" strike="noStrike" kern="1200" cap="none" spc="0" normalizeH="0" baseline="0" noProof="0">
              <a:ln>
                <a:noFill/>
              </a:ln>
              <a:solidFill>
                <a:schemeClr val="tx1"/>
              </a:solidFill>
              <a:effectLst/>
              <a:uLnTx/>
              <a:uFillTx/>
              <a:latin typeface="+mn-lt"/>
              <a:ea typeface="+mn-ea"/>
              <a:cs typeface="Calibri"/>
            </a:endParaRPr>
          </a:p>
        </p:txBody>
      </p:sp>
      <p:pic>
        <p:nvPicPr>
          <p:cNvPr id="16" name="Picture 2" descr="Logo of Department of Home Affairs">
            <a:extLst>
              <a:ext uri="{FF2B5EF4-FFF2-40B4-BE49-F238E27FC236}">
                <a16:creationId xmlns:a16="http://schemas.microsoft.com/office/drawing/2014/main" id="{7920BD24-0286-449C-ACDF-520815B7B3C7}"/>
              </a:ext>
            </a:extLst>
          </p:cNvPr>
          <p:cNvPicPr>
            <a:picLocks noChangeAspect="1" noChangeArrowheads="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23528" y="341883"/>
            <a:ext cx="2843915" cy="6691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3924000" y="0"/>
            <a:ext cx="5220000"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C514C757-9D12-43F6-A4D8-FB9D1B1BE0C9}"/>
              </a:ext>
            </a:extLst>
          </p:cNvPr>
          <p:cNvSpPr txBox="1"/>
          <p:nvPr/>
        </p:nvSpPr>
        <p:spPr>
          <a:xfrm>
            <a:off x="4409764" y="1103492"/>
            <a:ext cx="4248472" cy="3000821"/>
          </a:xfrm>
          <a:prstGeom prst="rect">
            <a:avLst/>
          </a:prstGeom>
          <a:noFill/>
        </p:spPr>
        <p:txBody>
          <a:bodyPr wrap="square" lIns="0" tIns="0" rIns="0" bIns="0" rtlCol="0">
            <a:spAutoFit/>
          </a:bodyPr>
          <a:lstStyle/>
          <a:p>
            <a:pPr marL="342900" indent="-342900">
              <a:spcAft>
                <a:spcPts val="1800"/>
              </a:spcAft>
              <a:buFont typeface="Arial" panose="020B0604020202020204" pitchFamily="34" charset="0"/>
              <a:buChar char="•"/>
            </a:pPr>
            <a:r>
              <a:rPr lang="en-AU" sz="2000">
                <a:solidFill>
                  <a:schemeClr val="bg1"/>
                </a:solidFill>
              </a:rPr>
              <a:t>Visa applications and status</a:t>
            </a:r>
          </a:p>
          <a:p>
            <a:pPr marL="342900" indent="-342900">
              <a:spcAft>
                <a:spcPts val="1800"/>
              </a:spcAft>
              <a:buFont typeface="Arial" panose="020B0604020202020204" pitchFamily="34" charset="0"/>
              <a:buChar char="•"/>
            </a:pPr>
            <a:r>
              <a:rPr lang="en-AU" sz="2000">
                <a:solidFill>
                  <a:schemeClr val="bg1"/>
                </a:solidFill>
              </a:rPr>
              <a:t>Visa Application Charge exemption</a:t>
            </a:r>
          </a:p>
          <a:p>
            <a:pPr marL="342900" indent="-342900">
              <a:spcAft>
                <a:spcPts val="1800"/>
              </a:spcAft>
              <a:buFont typeface="Arial" panose="020B0604020202020204" pitchFamily="34" charset="0"/>
              <a:buChar char="•"/>
            </a:pPr>
            <a:r>
              <a:rPr lang="en-AU" sz="2000">
                <a:solidFill>
                  <a:schemeClr val="bg1"/>
                </a:solidFill>
              </a:rPr>
              <a:t>Students under 18</a:t>
            </a:r>
          </a:p>
          <a:p>
            <a:pPr marL="342900" indent="-342900">
              <a:spcAft>
                <a:spcPts val="1800"/>
              </a:spcAft>
              <a:buFont typeface="Arial" panose="020B0604020202020204" pitchFamily="34" charset="0"/>
              <a:buChar char="•"/>
            </a:pPr>
            <a:r>
              <a:rPr lang="en-AU" sz="2000">
                <a:solidFill>
                  <a:schemeClr val="bg1"/>
                </a:solidFill>
              </a:rPr>
              <a:t>Work conditions</a:t>
            </a:r>
          </a:p>
          <a:p>
            <a:pPr marL="342900" indent="-342900">
              <a:spcAft>
                <a:spcPts val="1800"/>
              </a:spcAft>
              <a:buFont typeface="Arial" panose="020B0604020202020204" pitchFamily="34" charset="0"/>
              <a:buChar char="•"/>
            </a:pPr>
            <a:r>
              <a:rPr lang="en-AU" sz="2000">
                <a:solidFill>
                  <a:schemeClr val="bg1"/>
                </a:solidFill>
              </a:rPr>
              <a:t>Travelling home</a:t>
            </a:r>
          </a:p>
          <a:p>
            <a:pPr marL="342900" indent="-342900">
              <a:spcAft>
                <a:spcPts val="1800"/>
              </a:spcAft>
              <a:buFont typeface="Arial" panose="020B0604020202020204" pitchFamily="34" charset="0"/>
              <a:buChar char="•"/>
            </a:pPr>
            <a:r>
              <a:rPr lang="en-AU" sz="2000">
                <a:solidFill>
                  <a:schemeClr val="bg1"/>
                </a:solidFill>
              </a:rPr>
              <a:t>Contacts and further information</a:t>
            </a:r>
          </a:p>
        </p:txBody>
      </p:sp>
    </p:spTree>
    <p:extLst>
      <p:ext uri="{BB962C8B-B14F-4D97-AF65-F5344CB8AC3E}">
        <p14:creationId xmlns:p14="http://schemas.microsoft.com/office/powerpoint/2010/main" val="3532491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649678" y="1276787"/>
            <a:ext cx="5835147" cy="2883482"/>
          </a:xfrm>
        </p:spPr>
        <p:txBody>
          <a:bodyPr/>
          <a:lstStyle/>
          <a:p>
            <a:pPr algn="ctr"/>
            <a:br>
              <a:rPr lang="en-AU" sz="3753"/>
            </a:br>
            <a:r>
              <a:rPr lang="en-AU" sz="4054" b="0"/>
              <a:t>Information session</a:t>
            </a:r>
            <a:br>
              <a:rPr lang="en-AU" sz="4054" b="0"/>
            </a:br>
            <a:r>
              <a:rPr lang="en-AU" sz="4054" b="0"/>
              <a:t>on education provider closures </a:t>
            </a:r>
            <a:br>
              <a:rPr lang="en-AU" sz="3753"/>
            </a:br>
            <a:br>
              <a:rPr lang="en-AU" sz="3753"/>
            </a:br>
            <a:endParaRPr lang="en-AU" sz="3753"/>
          </a:p>
        </p:txBody>
      </p:sp>
      <p:sp>
        <p:nvSpPr>
          <p:cNvPr id="11" name="Text Placeholder 10"/>
          <p:cNvSpPr>
            <a:spLocks noGrp="1"/>
          </p:cNvSpPr>
          <p:nvPr>
            <p:ph type="body" sz="quarter" idx="10"/>
          </p:nvPr>
        </p:nvSpPr>
        <p:spPr>
          <a:xfrm>
            <a:off x="1655877" y="2952523"/>
            <a:ext cx="5516033" cy="1270754"/>
          </a:xfrm>
        </p:spPr>
        <p:txBody>
          <a:bodyPr/>
          <a:lstStyle/>
          <a:p>
            <a:endParaRPr lang="en-AU"/>
          </a:p>
          <a:p>
            <a:endParaRPr lang="en-AU"/>
          </a:p>
          <a:p>
            <a:endParaRPr lang="en-AU"/>
          </a:p>
          <a:p>
            <a:endParaRPr lang="en-AU"/>
          </a:p>
          <a:p>
            <a:pPr algn="ctr"/>
            <a:r>
              <a:rPr lang="en-AU"/>
              <a:t>        Department of Home Affairs</a:t>
            </a:r>
          </a:p>
        </p:txBody>
      </p:sp>
    </p:spTree>
    <p:extLst>
      <p:ext uri="{BB962C8B-B14F-4D97-AF65-F5344CB8AC3E}">
        <p14:creationId xmlns:p14="http://schemas.microsoft.com/office/powerpoint/2010/main" val="29348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648000"/>
            <a:ext cx="6054100" cy="369674"/>
          </a:xfrm>
        </p:spPr>
        <p:txBody>
          <a:bodyPr/>
          <a:lstStyle/>
          <a:p>
            <a:r>
              <a:rPr lang="en-AU"/>
              <a:t>What will we cover?</a:t>
            </a:r>
          </a:p>
        </p:txBody>
      </p:sp>
      <p:sp>
        <p:nvSpPr>
          <p:cNvPr id="2" name="Content Placeholder 1"/>
          <p:cNvSpPr>
            <a:spLocks noGrp="1"/>
          </p:cNvSpPr>
          <p:nvPr>
            <p:ph sz="quarter" idx="10"/>
          </p:nvPr>
        </p:nvSpPr>
        <p:spPr>
          <a:xfrm>
            <a:off x="720000" y="1281600"/>
            <a:ext cx="7668000" cy="3189895"/>
          </a:xfrm>
        </p:spPr>
        <p:txBody>
          <a:bodyPr>
            <a:normAutofit/>
          </a:bodyPr>
          <a:lstStyle/>
          <a:p>
            <a:pPr>
              <a:lnSpc>
                <a:spcPct val="150000"/>
              </a:lnSpc>
              <a:spcBef>
                <a:spcPts val="0"/>
              </a:spcBef>
              <a:spcAft>
                <a:spcPts val="1200"/>
              </a:spcAft>
            </a:pPr>
            <a:r>
              <a:rPr lang="en-AU" altLang="en-US" sz="1800"/>
              <a:t>Visa applications and status</a:t>
            </a:r>
          </a:p>
          <a:p>
            <a:pPr>
              <a:lnSpc>
                <a:spcPct val="150000"/>
              </a:lnSpc>
              <a:spcBef>
                <a:spcPts val="0"/>
              </a:spcBef>
              <a:spcAft>
                <a:spcPts val="1200"/>
              </a:spcAft>
            </a:pPr>
            <a:r>
              <a:rPr lang="en-AU" altLang="en-US" sz="1800"/>
              <a:t>Visa Application Charge (VAC) exemption</a:t>
            </a:r>
          </a:p>
          <a:p>
            <a:pPr>
              <a:lnSpc>
                <a:spcPct val="150000"/>
              </a:lnSpc>
              <a:spcBef>
                <a:spcPts val="0"/>
              </a:spcBef>
              <a:spcAft>
                <a:spcPts val="1200"/>
              </a:spcAft>
            </a:pPr>
            <a:r>
              <a:rPr lang="en-AU" altLang="en-US" sz="1800"/>
              <a:t>Work conditions</a:t>
            </a:r>
          </a:p>
          <a:p>
            <a:pPr>
              <a:lnSpc>
                <a:spcPct val="150000"/>
              </a:lnSpc>
              <a:spcBef>
                <a:spcPts val="0"/>
              </a:spcBef>
              <a:spcAft>
                <a:spcPts val="1200"/>
              </a:spcAft>
            </a:pPr>
            <a:r>
              <a:rPr lang="en-AU" altLang="en-US" sz="1800"/>
              <a:t>Travelling home</a:t>
            </a:r>
          </a:p>
          <a:p>
            <a:pPr>
              <a:lnSpc>
                <a:spcPct val="150000"/>
              </a:lnSpc>
              <a:spcBef>
                <a:spcPts val="0"/>
              </a:spcBef>
              <a:spcAft>
                <a:spcPts val="1200"/>
              </a:spcAft>
            </a:pPr>
            <a:r>
              <a:rPr lang="en-AU" altLang="en-US" sz="1800"/>
              <a:t>Contacts and further information</a:t>
            </a:r>
          </a:p>
        </p:txBody>
      </p:sp>
    </p:spTree>
    <p:extLst>
      <p:ext uri="{BB962C8B-B14F-4D97-AF65-F5344CB8AC3E}">
        <p14:creationId xmlns:p14="http://schemas.microsoft.com/office/powerpoint/2010/main" val="265342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648000"/>
            <a:ext cx="8064666" cy="369674"/>
          </a:xfrm>
        </p:spPr>
        <p:txBody>
          <a:bodyPr/>
          <a:lstStyle/>
          <a:p>
            <a:r>
              <a:rPr lang="en-AU"/>
              <a:t>What is my status?</a:t>
            </a:r>
          </a:p>
        </p:txBody>
      </p:sp>
      <p:sp>
        <p:nvSpPr>
          <p:cNvPr id="2" name="Content Placeholder 1"/>
          <p:cNvSpPr>
            <a:spLocks noGrp="1"/>
          </p:cNvSpPr>
          <p:nvPr>
            <p:ph sz="quarter" idx="10"/>
          </p:nvPr>
        </p:nvSpPr>
        <p:spPr>
          <a:xfrm>
            <a:off x="719999" y="1281600"/>
            <a:ext cx="7668000" cy="3513113"/>
          </a:xfrm>
        </p:spPr>
        <p:txBody>
          <a:bodyPr>
            <a:normAutofit lnSpcReduction="10000"/>
          </a:bodyPr>
          <a:lstStyle/>
          <a:p>
            <a:pPr>
              <a:spcBef>
                <a:spcPts val="0"/>
              </a:spcBef>
              <a:spcAft>
                <a:spcPts val="1200"/>
              </a:spcAft>
            </a:pPr>
            <a:r>
              <a:rPr lang="en-AU" sz="1600"/>
              <a:t>International student visa holders need to maintain enrolment in a course that is registered on the Commonwealth Register of Institutions and Courses for Overseas Students (CRICOS) at all times while in Australia.</a:t>
            </a:r>
          </a:p>
          <a:p>
            <a:pPr>
              <a:spcBef>
                <a:spcPts val="0"/>
              </a:spcBef>
              <a:spcAft>
                <a:spcPts val="1200"/>
              </a:spcAft>
            </a:pPr>
            <a:r>
              <a:rPr lang="en-AU" sz="1600"/>
              <a:t>You can continue staying in Australia on your valid student visa if you enrol with another provider to study a course at the same level.</a:t>
            </a:r>
          </a:p>
          <a:p>
            <a:pPr>
              <a:spcBef>
                <a:spcPts val="0"/>
              </a:spcBef>
              <a:spcAft>
                <a:spcPts val="1200"/>
              </a:spcAft>
            </a:pPr>
            <a:r>
              <a:rPr lang="en-AU" sz="1600"/>
              <a:t>Students affected by a provider default are afforded an extended period of three months in which to finalise a new enrolment.</a:t>
            </a:r>
          </a:p>
          <a:p>
            <a:pPr>
              <a:spcBef>
                <a:spcPts val="0"/>
              </a:spcBef>
              <a:spcAft>
                <a:spcPts val="1200"/>
              </a:spcAft>
            </a:pPr>
            <a:r>
              <a:rPr lang="en-AU" sz="1600"/>
              <a:t>If you have a student visa application that has not yet been decided and your provider has closed, the Department of Home Affairs will contact you to request a new </a:t>
            </a:r>
            <a:r>
              <a:rPr lang="en-AU" sz="1600" err="1"/>
              <a:t>CoE</a:t>
            </a:r>
            <a:r>
              <a:rPr lang="en-AU" sz="1600"/>
              <a:t> from another provider. Your application will be assessed based on the new course you have chosen to study, and you will be afforded additional time to provide a new </a:t>
            </a:r>
            <a:r>
              <a:rPr lang="en-AU" sz="1600" err="1"/>
              <a:t>CoE</a:t>
            </a:r>
            <a:r>
              <a:rPr lang="en-AU" sz="1600"/>
              <a:t>.</a:t>
            </a:r>
          </a:p>
        </p:txBody>
      </p:sp>
    </p:spTree>
    <p:extLst>
      <p:ext uri="{BB962C8B-B14F-4D97-AF65-F5344CB8AC3E}">
        <p14:creationId xmlns:p14="http://schemas.microsoft.com/office/powerpoint/2010/main" val="154186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648000"/>
            <a:ext cx="8064666" cy="369674"/>
          </a:xfrm>
        </p:spPr>
        <p:txBody>
          <a:bodyPr/>
          <a:lstStyle/>
          <a:p>
            <a:r>
              <a:rPr lang="en-AU"/>
              <a:t>Do I need a new visa?</a:t>
            </a:r>
          </a:p>
        </p:txBody>
      </p:sp>
      <p:sp>
        <p:nvSpPr>
          <p:cNvPr id="2" name="Content Placeholder 1"/>
          <p:cNvSpPr>
            <a:spLocks noGrp="1"/>
          </p:cNvSpPr>
          <p:nvPr>
            <p:ph sz="quarter" idx="10"/>
          </p:nvPr>
        </p:nvSpPr>
        <p:spPr>
          <a:xfrm>
            <a:off x="720000" y="1281600"/>
            <a:ext cx="7668000" cy="3400467"/>
          </a:xfrm>
        </p:spPr>
        <p:txBody>
          <a:bodyPr>
            <a:noAutofit/>
          </a:bodyPr>
          <a:lstStyle/>
          <a:p>
            <a:pPr>
              <a:lnSpc>
                <a:spcPct val="100000"/>
              </a:lnSpc>
              <a:spcBef>
                <a:spcPts val="0"/>
              </a:spcBef>
              <a:spcAft>
                <a:spcPts val="1200"/>
              </a:spcAft>
            </a:pPr>
            <a:r>
              <a:rPr lang="en-AU" sz="1700"/>
              <a:t>You will need to apply for a new student visa if:</a:t>
            </a:r>
          </a:p>
          <a:p>
            <a:pPr lvl="1">
              <a:lnSpc>
                <a:spcPct val="100000"/>
              </a:lnSpc>
              <a:spcBef>
                <a:spcPts val="0"/>
              </a:spcBef>
              <a:spcAft>
                <a:spcPts val="1200"/>
              </a:spcAft>
              <a:buFont typeface="Arial" panose="020B0604020202020204" pitchFamily="34" charset="0"/>
              <a:buChar char="•"/>
            </a:pPr>
            <a:r>
              <a:rPr lang="en-AU" sz="1700"/>
              <a:t>You enrol in an alternative course, which will finish after the expiry date of your current student visa; or</a:t>
            </a:r>
          </a:p>
          <a:p>
            <a:pPr lvl="1">
              <a:lnSpc>
                <a:spcPct val="100000"/>
              </a:lnSpc>
              <a:spcBef>
                <a:spcPts val="0"/>
              </a:spcBef>
              <a:spcAft>
                <a:spcPts val="1800"/>
              </a:spcAft>
              <a:buFont typeface="Arial" panose="020B0604020202020204" pitchFamily="34" charset="0"/>
              <a:buChar char="•"/>
            </a:pPr>
            <a:r>
              <a:rPr lang="en-AU" sz="1700"/>
              <a:t>You enrol in an alternative course that is at a lower Australian Qualification Framework (AQF) level than your previous course.</a:t>
            </a:r>
          </a:p>
          <a:p>
            <a:pPr>
              <a:spcBef>
                <a:spcPts val="0"/>
              </a:spcBef>
              <a:spcAft>
                <a:spcPts val="1200"/>
              </a:spcAft>
            </a:pPr>
            <a:r>
              <a:rPr lang="en-AU" sz="1700"/>
              <a:t>You can check the expiry date of your student visa by viewing your visa grant notice or by using the Visa Entitlement Verification Online (VEVO) service at </a:t>
            </a:r>
            <a:r>
              <a:rPr lang="en-AU" sz="1700" u="sng">
                <a:hlinkClick r:id="rId3"/>
              </a:rPr>
              <a:t>https://immi.homeaffairs.gov.au/visas/already-have-a-visa/check-visa-details-and-conditions/check-conditions-online/visa-holders</a:t>
            </a:r>
            <a:r>
              <a:rPr lang="en-AU" sz="1700"/>
              <a:t>.</a:t>
            </a:r>
          </a:p>
        </p:txBody>
      </p:sp>
    </p:spTree>
    <p:extLst>
      <p:ext uri="{BB962C8B-B14F-4D97-AF65-F5344CB8AC3E}">
        <p14:creationId xmlns:p14="http://schemas.microsoft.com/office/powerpoint/2010/main" val="376422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648000"/>
            <a:ext cx="8064666" cy="369674"/>
          </a:xfrm>
        </p:spPr>
        <p:txBody>
          <a:bodyPr/>
          <a:lstStyle/>
          <a:p>
            <a:r>
              <a:rPr lang="en-AU"/>
              <a:t>Do I need a new visa?</a:t>
            </a:r>
          </a:p>
        </p:txBody>
      </p:sp>
      <p:sp>
        <p:nvSpPr>
          <p:cNvPr id="2" name="Content Placeholder 1"/>
          <p:cNvSpPr>
            <a:spLocks noGrp="1"/>
          </p:cNvSpPr>
          <p:nvPr>
            <p:ph sz="quarter" idx="10"/>
          </p:nvPr>
        </p:nvSpPr>
        <p:spPr>
          <a:xfrm>
            <a:off x="720000" y="1281600"/>
            <a:ext cx="7668000" cy="3544400"/>
          </a:xfrm>
        </p:spPr>
        <p:txBody>
          <a:bodyPr>
            <a:noAutofit/>
          </a:bodyPr>
          <a:lstStyle/>
          <a:p>
            <a:pPr>
              <a:lnSpc>
                <a:spcPct val="100000"/>
              </a:lnSpc>
              <a:spcBef>
                <a:spcPts val="0"/>
              </a:spcBef>
              <a:spcAft>
                <a:spcPts val="1200"/>
              </a:spcAft>
            </a:pPr>
            <a:r>
              <a:rPr lang="en-AU" sz="1700"/>
              <a:t>The Visa Application Charge (VAC) will be waived for students affected by an education provider closure if you apply within 12 months.</a:t>
            </a:r>
            <a:endParaRPr lang="en-AU" sz="1700" u="sng"/>
          </a:p>
          <a:p>
            <a:pPr lvl="1">
              <a:lnSpc>
                <a:spcPct val="100000"/>
              </a:lnSpc>
              <a:spcBef>
                <a:spcPts val="0"/>
              </a:spcBef>
              <a:spcAft>
                <a:spcPts val="1200"/>
              </a:spcAft>
              <a:buFont typeface="Arial" panose="020B0604020202020204" pitchFamily="34" charset="0"/>
              <a:buChar char="•"/>
            </a:pPr>
            <a:r>
              <a:rPr lang="en-AU" sz="1700"/>
              <a:t>You must hold a student visa, or your last substantive visa must have been a student visa.</a:t>
            </a:r>
          </a:p>
          <a:p>
            <a:pPr lvl="1">
              <a:lnSpc>
                <a:spcPct val="100000"/>
              </a:lnSpc>
              <a:spcBef>
                <a:spcPts val="0"/>
              </a:spcBef>
              <a:spcAft>
                <a:spcPts val="1200"/>
              </a:spcAft>
              <a:buFont typeface="Arial" panose="020B0604020202020204" pitchFamily="34" charset="0"/>
              <a:buChar char="•"/>
            </a:pPr>
            <a:r>
              <a:rPr lang="en-AU" sz="1700"/>
              <a:t>When you apply let us know you have been affected by a provider default and attach evidence of your enrolment with the new education provider, such as your </a:t>
            </a:r>
            <a:r>
              <a:rPr lang="en-AU" sz="1700" err="1"/>
              <a:t>CoE</a:t>
            </a:r>
            <a:r>
              <a:rPr lang="en-AU" sz="1700"/>
              <a:t>.</a:t>
            </a:r>
          </a:p>
        </p:txBody>
      </p:sp>
    </p:spTree>
    <p:extLst>
      <p:ext uri="{BB962C8B-B14F-4D97-AF65-F5344CB8AC3E}">
        <p14:creationId xmlns:p14="http://schemas.microsoft.com/office/powerpoint/2010/main" val="161143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648000"/>
            <a:ext cx="8064666" cy="369674"/>
          </a:xfrm>
        </p:spPr>
        <p:txBody>
          <a:bodyPr/>
          <a:lstStyle/>
          <a:p>
            <a:r>
              <a:rPr lang="en-AU"/>
              <a:t>Students under 18 </a:t>
            </a:r>
          </a:p>
        </p:txBody>
      </p:sp>
      <p:sp>
        <p:nvSpPr>
          <p:cNvPr id="2" name="Content Placeholder 1"/>
          <p:cNvSpPr>
            <a:spLocks noGrp="1"/>
          </p:cNvSpPr>
          <p:nvPr>
            <p:ph sz="quarter" idx="10"/>
          </p:nvPr>
        </p:nvSpPr>
        <p:spPr>
          <a:xfrm>
            <a:off x="720000" y="1281600"/>
            <a:ext cx="7668000" cy="3081807"/>
          </a:xfrm>
        </p:spPr>
        <p:txBody>
          <a:bodyPr>
            <a:normAutofit/>
          </a:bodyPr>
          <a:lstStyle/>
          <a:p>
            <a:pPr>
              <a:spcBef>
                <a:spcPts val="0"/>
              </a:spcBef>
              <a:spcAft>
                <a:spcPts val="1200"/>
              </a:spcAft>
            </a:pPr>
            <a:r>
              <a:rPr lang="en-AU" sz="1700"/>
              <a:t>You must maintain welfare arrangements at all times as a condition of your student visa if you are under 18. </a:t>
            </a:r>
          </a:p>
          <a:p>
            <a:pPr>
              <a:spcBef>
                <a:spcPts val="0"/>
              </a:spcBef>
              <a:spcAft>
                <a:spcPts val="1200"/>
              </a:spcAft>
            </a:pPr>
            <a:r>
              <a:rPr lang="en-AU" sz="1700"/>
              <a:t>If your education provider issued a Confirmation of Appropriate Accommodation and Welfare (CAAW) to take responsibility for your welfare in Australia, you must seek alternative enrolment immediately and make alternative welfare arrangements.</a:t>
            </a:r>
          </a:p>
          <a:p>
            <a:pPr>
              <a:spcBef>
                <a:spcPts val="0"/>
              </a:spcBef>
              <a:spcAft>
                <a:spcPts val="1200"/>
              </a:spcAft>
            </a:pPr>
            <a:r>
              <a:rPr lang="en-AU" sz="1700"/>
              <a:t>If you will turn 18 soon, you will still need to ensure you have appropriate arrangements in place until you turn 18.</a:t>
            </a:r>
          </a:p>
        </p:txBody>
      </p:sp>
    </p:spTree>
    <p:extLst>
      <p:ext uri="{BB962C8B-B14F-4D97-AF65-F5344CB8AC3E}">
        <p14:creationId xmlns:p14="http://schemas.microsoft.com/office/powerpoint/2010/main" val="141924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750" y="648000"/>
            <a:ext cx="8064666" cy="369332"/>
          </a:xfrm>
        </p:spPr>
        <p:txBody>
          <a:bodyPr/>
          <a:lstStyle/>
          <a:p>
            <a:r>
              <a:rPr lang="en-AU"/>
              <a:t>Work conditions</a:t>
            </a:r>
          </a:p>
        </p:txBody>
      </p:sp>
      <p:sp>
        <p:nvSpPr>
          <p:cNvPr id="2" name="Content Placeholder 1"/>
          <p:cNvSpPr>
            <a:spLocks noGrp="1"/>
          </p:cNvSpPr>
          <p:nvPr>
            <p:ph sz="quarter" idx="10"/>
          </p:nvPr>
        </p:nvSpPr>
        <p:spPr>
          <a:xfrm>
            <a:off x="719999" y="1281600"/>
            <a:ext cx="7668000" cy="3513684"/>
          </a:xfrm>
        </p:spPr>
        <p:txBody>
          <a:bodyPr>
            <a:normAutofit/>
          </a:bodyPr>
          <a:lstStyle/>
          <a:p>
            <a:pPr marL="0" indent="0">
              <a:lnSpc>
                <a:spcPct val="100000"/>
              </a:lnSpc>
              <a:spcBef>
                <a:spcPts val="0"/>
              </a:spcBef>
              <a:spcAft>
                <a:spcPts val="1800"/>
              </a:spcAft>
              <a:buNone/>
            </a:pPr>
            <a:r>
              <a:rPr lang="en-AU" sz="1800"/>
              <a:t>Condition 8105 – Work restriction</a:t>
            </a:r>
          </a:p>
          <a:p>
            <a:pPr marL="266400" indent="-266400">
              <a:lnSpc>
                <a:spcPct val="100000"/>
              </a:lnSpc>
              <a:spcBef>
                <a:spcPts val="0"/>
              </a:spcBef>
              <a:spcAft>
                <a:spcPts val="1800"/>
              </a:spcAft>
            </a:pPr>
            <a:r>
              <a:rPr lang="en-AU" sz="1800"/>
              <a:t>All student visa holders have this condition on their visa. Normally there are two main scenarios to consider:</a:t>
            </a:r>
          </a:p>
          <a:p>
            <a:pPr marL="724670" lvl="1" indent="-288000">
              <a:lnSpc>
                <a:spcPct val="100000"/>
              </a:lnSpc>
              <a:spcBef>
                <a:spcPts val="0"/>
              </a:spcBef>
              <a:spcAft>
                <a:spcPts val="1800"/>
              </a:spcAft>
              <a:buFont typeface="+mj-lt"/>
              <a:buAutoNum type="arabicPeriod"/>
            </a:pPr>
            <a:r>
              <a:rPr lang="en-AU" sz="1800"/>
              <a:t>Study has started – </a:t>
            </a:r>
            <a:r>
              <a:rPr lang="en-AU" sz="1800" i="1"/>
              <a:t>you can work 48 hours per fortnight</a:t>
            </a:r>
          </a:p>
          <a:p>
            <a:pPr marL="724670" lvl="1" indent="-288000">
              <a:lnSpc>
                <a:spcPct val="100000"/>
              </a:lnSpc>
              <a:spcBef>
                <a:spcPts val="0"/>
              </a:spcBef>
              <a:spcAft>
                <a:spcPts val="1800"/>
              </a:spcAft>
              <a:buFont typeface="+mj-lt"/>
              <a:buAutoNum type="arabicPeriod"/>
            </a:pPr>
            <a:r>
              <a:rPr lang="en-AU" sz="1800"/>
              <a:t>Study has not yet started – </a:t>
            </a:r>
            <a:r>
              <a:rPr lang="en-AU" sz="1800" i="1"/>
              <a:t>you cannot work if you have not commenced your course, unless you held a visa when you applied for your student visa and your previous visa permitted you to work</a:t>
            </a:r>
            <a:r>
              <a:rPr lang="en-AU" sz="1800"/>
              <a:t>.</a:t>
            </a:r>
          </a:p>
          <a:p>
            <a:pPr>
              <a:lnSpc>
                <a:spcPct val="100000"/>
              </a:lnSpc>
              <a:spcBef>
                <a:spcPts val="0"/>
              </a:spcBef>
              <a:spcAft>
                <a:spcPts val="1800"/>
              </a:spcAft>
            </a:pPr>
            <a:r>
              <a:rPr lang="en-US" sz="1800"/>
              <a:t>If you are on a Bridging visa (BV), you will need to refer to the conditions attached to your BV regarding work and other conditions</a:t>
            </a:r>
            <a:endParaRPr lang="en-AU" sz="1800"/>
          </a:p>
        </p:txBody>
      </p:sp>
    </p:spTree>
    <p:extLst>
      <p:ext uri="{BB962C8B-B14F-4D97-AF65-F5344CB8AC3E}">
        <p14:creationId xmlns:p14="http://schemas.microsoft.com/office/powerpoint/2010/main" val="44105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Purpose of this meeting </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2513509"/>
          </a:xfrm>
          <a:prstGeom prst="rect">
            <a:avLst/>
          </a:prstGeom>
          <a:noFill/>
        </p:spPr>
        <p:txBody>
          <a:bodyPr wrap="square" lIns="0" tIns="0" rIns="0" bIns="0" rtlCol="0" anchor="t">
            <a:spAutoFit/>
          </a:bodyPr>
          <a:lstStyle/>
          <a:p>
            <a:pPr marL="342900" indent="-342900">
              <a:spcAft>
                <a:spcPts val="2200"/>
              </a:spcAft>
              <a:buFont typeface="Arial" panose="020B0604020202020204" pitchFamily="34" charset="0"/>
              <a:buChar char="•"/>
            </a:pPr>
            <a:r>
              <a:rPr lang="en-AU"/>
              <a:t>Inform students about how the Tuition Protection Service can assist</a:t>
            </a:r>
            <a:endParaRPr lang="en-US">
              <a:cs typeface="Calibri"/>
            </a:endParaRPr>
          </a:p>
          <a:p>
            <a:pPr marL="342900" indent="-342900">
              <a:spcAft>
                <a:spcPts val="2200"/>
              </a:spcAft>
              <a:buFont typeface="Arial" panose="020B0604020202020204" pitchFamily="34" charset="0"/>
              <a:buChar char="•"/>
            </a:pPr>
            <a:r>
              <a:rPr lang="en-AU"/>
              <a:t>Present information on visa matters</a:t>
            </a:r>
          </a:p>
          <a:p>
            <a:pPr marL="342900" indent="-342900">
              <a:spcAft>
                <a:spcPts val="2200"/>
              </a:spcAft>
              <a:buFont typeface="Arial" panose="020B0604020202020204" pitchFamily="34" charset="0"/>
              <a:buChar char="•"/>
            </a:pPr>
            <a:r>
              <a:rPr lang="en-AU"/>
              <a:t>Present information on getting a copy of your study record</a:t>
            </a:r>
          </a:p>
          <a:p>
            <a:pPr marL="342900" indent="-342900">
              <a:spcAft>
                <a:spcPts val="2200"/>
              </a:spcAft>
              <a:buFont typeface="Arial" panose="020B0604020202020204" pitchFamily="34" charset="0"/>
              <a:buChar char="•"/>
            </a:pPr>
            <a:r>
              <a:rPr lang="en-AU"/>
              <a:t>Identify other assistance available</a:t>
            </a:r>
          </a:p>
          <a:p>
            <a:pPr marL="342900" indent="-342900">
              <a:spcAft>
                <a:spcPts val="2200"/>
              </a:spcAft>
              <a:buFont typeface="Arial" panose="020B0604020202020204" pitchFamily="34" charset="0"/>
              <a:buChar char="•"/>
            </a:pPr>
            <a:r>
              <a:rPr lang="en-AU"/>
              <a:t>Show you how to use the TPS Online case management system</a:t>
            </a:r>
          </a:p>
        </p:txBody>
      </p:sp>
      <p:grpSp>
        <p:nvGrpSpPr>
          <p:cNvPr id="8" name="Group 7">
            <a:extLst>
              <a:ext uri="{FF2B5EF4-FFF2-40B4-BE49-F238E27FC236}">
                <a16:creationId xmlns:a16="http://schemas.microsoft.com/office/drawing/2014/main" id="{B2C96C2B-89D2-6215-A64C-3CF16FE36F83}"/>
              </a:ext>
              <a:ext uri="{C183D7F6-B498-43B3-948B-1728B52AA6E4}">
                <adec:decorative xmlns:adec="http://schemas.microsoft.com/office/drawing/2017/decorative" val="1"/>
              </a:ext>
            </a:extLst>
          </p:cNvPr>
          <p:cNvGrpSpPr/>
          <p:nvPr/>
        </p:nvGrpSpPr>
        <p:grpSpPr>
          <a:xfrm>
            <a:off x="7236296" y="3222203"/>
            <a:ext cx="1582192" cy="1582192"/>
            <a:chOff x="7236296" y="3222203"/>
            <a:chExt cx="1582192" cy="1582192"/>
          </a:xfrm>
        </p:grpSpPr>
        <p:sp>
          <p:nvSpPr>
            <p:cNvPr id="11" name="Oval 10">
              <a:extLst>
                <a:ext uri="{FF2B5EF4-FFF2-40B4-BE49-F238E27FC236}">
                  <a16:creationId xmlns:a16="http://schemas.microsoft.com/office/drawing/2014/main" id="{DB2A2E65-0687-4DE0-B08A-2721D70C15F5}"/>
                </a:ext>
                <a:ext uri="{C183D7F6-B498-43B3-948B-1728B52AA6E4}">
                  <adec:decorative xmlns:adec="http://schemas.microsoft.com/office/drawing/2017/decorative" val="1"/>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40">
              <a:extLst>
                <a:ext uri="{FF2B5EF4-FFF2-40B4-BE49-F238E27FC236}">
                  <a16:creationId xmlns:a16="http://schemas.microsoft.com/office/drawing/2014/main" id="{F2DA517D-C3E7-41FF-8FD9-9C9F29DD72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6487" y="3421250"/>
              <a:ext cx="1141809" cy="1184098"/>
            </a:xfrm>
            <a:prstGeom prst="rect">
              <a:avLst/>
            </a:prstGeom>
          </p:spPr>
        </p:pic>
      </p:grpSp>
      <p:grpSp>
        <p:nvGrpSpPr>
          <p:cNvPr id="3" name="Group 2">
            <a:extLst>
              <a:ext uri="{FF2B5EF4-FFF2-40B4-BE49-F238E27FC236}">
                <a16:creationId xmlns:a16="http://schemas.microsoft.com/office/drawing/2014/main" id="{E62CD4F5-03E3-8514-FF6B-D6238084AB8E}"/>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D40A1DB4-45E9-D146-6410-195273DDAF4B}"/>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767477CC-6CE2-44B8-EAE2-1D183181E27B}"/>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670FCC4F-37AE-DEDA-93BD-15CF49831E2B}"/>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B77AF7F3-CAEA-5B27-5734-ADAE7F94B99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94005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648000"/>
            <a:ext cx="6693323" cy="369332"/>
          </a:xfrm>
        </p:spPr>
        <p:txBody>
          <a:bodyPr/>
          <a:lstStyle/>
          <a:p>
            <a:r>
              <a:rPr lang="en-AU"/>
              <a:t>Travelling home and delays</a:t>
            </a:r>
          </a:p>
        </p:txBody>
      </p:sp>
      <p:sp>
        <p:nvSpPr>
          <p:cNvPr id="2" name="Content Placeholder 1"/>
          <p:cNvSpPr>
            <a:spLocks noGrp="1"/>
          </p:cNvSpPr>
          <p:nvPr>
            <p:ph sz="quarter" idx="10"/>
          </p:nvPr>
        </p:nvSpPr>
        <p:spPr>
          <a:xfrm>
            <a:off x="720000" y="1281600"/>
            <a:ext cx="7668000" cy="3524316"/>
          </a:xfrm>
        </p:spPr>
        <p:txBody>
          <a:bodyPr>
            <a:noAutofit/>
          </a:bodyPr>
          <a:lstStyle/>
          <a:p>
            <a:pPr marL="266400" indent="-266400">
              <a:lnSpc>
                <a:spcPct val="100000"/>
              </a:lnSpc>
              <a:spcBef>
                <a:spcPts val="0"/>
              </a:spcBef>
              <a:spcAft>
                <a:spcPts val="1600"/>
              </a:spcAft>
            </a:pPr>
            <a:r>
              <a:rPr lang="en-AU" sz="1700"/>
              <a:t>You can travel home and return to Australia while you arrange your enrolment and commencement in another course. You must have a valid student visa to enter Australia on your return. </a:t>
            </a:r>
          </a:p>
          <a:p>
            <a:pPr marL="685483" lvl="1" indent="-266400">
              <a:lnSpc>
                <a:spcPct val="100000"/>
              </a:lnSpc>
              <a:spcBef>
                <a:spcPts val="0"/>
              </a:spcBef>
              <a:spcAft>
                <a:spcPts val="1600"/>
              </a:spcAft>
              <a:buFont typeface="Arial" panose="020B0604020202020204" pitchFamily="34" charset="0"/>
              <a:buChar char="•"/>
            </a:pPr>
            <a:r>
              <a:rPr lang="en-AU" sz="1700"/>
              <a:t>If you have applied for a student visa and you are awaiting a decision, you must have a valid Bridging Visa B to travel.</a:t>
            </a:r>
          </a:p>
          <a:p>
            <a:pPr marL="266400" indent="-266400">
              <a:lnSpc>
                <a:spcPct val="100000"/>
              </a:lnSpc>
              <a:spcBef>
                <a:spcPts val="0"/>
              </a:spcBef>
              <a:spcAft>
                <a:spcPts val="1600"/>
              </a:spcAft>
            </a:pPr>
            <a:r>
              <a:rPr lang="en-AU" sz="1700"/>
              <a:t>Students affected by a provider default have up to three months to finalise a new enrolment.  </a:t>
            </a:r>
          </a:p>
          <a:p>
            <a:pPr marL="266400" indent="-266400">
              <a:lnSpc>
                <a:spcPct val="100000"/>
              </a:lnSpc>
              <a:spcBef>
                <a:spcPts val="0"/>
              </a:spcBef>
              <a:spcAft>
                <a:spcPts val="1600"/>
              </a:spcAft>
            </a:pPr>
            <a:r>
              <a:rPr lang="en-AU" sz="1700"/>
              <a:t>If it takes longer than three months to finalise your enrolment, the Department of Home Affairs may further extend its special arrangements on a case-by-case basis. You must provide relevant information for consideration.</a:t>
            </a:r>
          </a:p>
        </p:txBody>
      </p:sp>
    </p:spTree>
    <p:extLst>
      <p:ext uri="{BB962C8B-B14F-4D97-AF65-F5344CB8AC3E}">
        <p14:creationId xmlns:p14="http://schemas.microsoft.com/office/powerpoint/2010/main" val="234327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648000"/>
            <a:ext cx="6054100" cy="332783"/>
          </a:xfrm>
        </p:spPr>
        <p:txBody>
          <a:bodyPr/>
          <a:lstStyle/>
          <a:p>
            <a:r>
              <a:rPr lang="en-AU" sz="2703"/>
              <a:t>Further information and contacts</a:t>
            </a:r>
          </a:p>
        </p:txBody>
      </p:sp>
      <p:sp>
        <p:nvSpPr>
          <p:cNvPr id="2" name="Content Placeholder 1"/>
          <p:cNvSpPr>
            <a:spLocks noGrp="1"/>
          </p:cNvSpPr>
          <p:nvPr>
            <p:ph sz="quarter" idx="10"/>
          </p:nvPr>
        </p:nvSpPr>
        <p:spPr>
          <a:xfrm>
            <a:off x="720000" y="1281600"/>
            <a:ext cx="7668000" cy="3567169"/>
          </a:xfrm>
        </p:spPr>
        <p:txBody>
          <a:bodyPr>
            <a:normAutofit/>
          </a:bodyPr>
          <a:lstStyle/>
          <a:p>
            <a:pPr lvl="0">
              <a:lnSpc>
                <a:spcPct val="100000"/>
              </a:lnSpc>
              <a:spcBef>
                <a:spcPts val="0"/>
              </a:spcBef>
              <a:spcAft>
                <a:spcPts val="1800"/>
              </a:spcAft>
            </a:pPr>
            <a:r>
              <a:rPr lang="en-AU" sz="1800"/>
              <a:t>Further information about your student visa:</a:t>
            </a:r>
            <a:br>
              <a:rPr lang="en-AU" sz="1800"/>
            </a:br>
            <a:r>
              <a:rPr lang="en-AU" sz="1700">
                <a:hlinkClick r:id="rId3"/>
              </a:rPr>
              <a:t>https://immi.homeaffairs.gov.au/visas/getting-a-visa/visa-listing/student-500</a:t>
            </a:r>
            <a:endParaRPr lang="en-AU" sz="1700"/>
          </a:p>
          <a:p>
            <a:pPr lvl="0">
              <a:lnSpc>
                <a:spcPct val="100000"/>
              </a:lnSpc>
              <a:spcBef>
                <a:spcPts val="0"/>
              </a:spcBef>
              <a:spcAft>
                <a:spcPts val="1800"/>
              </a:spcAft>
            </a:pPr>
            <a:r>
              <a:rPr lang="en-AU" sz="1800"/>
              <a:t>Queries or concerns about visa arrangements:</a:t>
            </a:r>
            <a:br>
              <a:rPr lang="en-AU" sz="1800"/>
            </a:br>
            <a:r>
              <a:rPr lang="en-AU" sz="1700" u="sng">
                <a:hlinkClick r:id="rId4"/>
              </a:rPr>
              <a:t>http://www.homeaffairs.gov.au/</a:t>
            </a:r>
            <a:r>
              <a:rPr lang="en-AU" sz="1700"/>
              <a:t> </a:t>
            </a:r>
          </a:p>
          <a:p>
            <a:pPr lvl="0">
              <a:lnSpc>
                <a:spcPct val="100000"/>
              </a:lnSpc>
              <a:spcBef>
                <a:spcPts val="0"/>
              </a:spcBef>
              <a:spcAft>
                <a:spcPts val="1800"/>
              </a:spcAft>
            </a:pPr>
            <a:r>
              <a:rPr lang="en-AU" sz="1800"/>
              <a:t>Specific information on education provider defaults:</a:t>
            </a:r>
            <a:br>
              <a:rPr lang="en-AU" sz="1800"/>
            </a:br>
            <a:r>
              <a:rPr lang="en-AU" sz="1700" u="sng">
                <a:hlinkClick r:id="rId5"/>
              </a:rPr>
              <a:t>https://immi.homeaffairs.gov.au/visas/getting-a-visa/visa-listing/student-500/education-provider-default</a:t>
            </a:r>
            <a:endParaRPr lang="en-AU" sz="1700" u="sng"/>
          </a:p>
          <a:p>
            <a:pPr>
              <a:lnSpc>
                <a:spcPct val="100000"/>
              </a:lnSpc>
              <a:spcBef>
                <a:spcPts val="0"/>
              </a:spcBef>
              <a:spcAft>
                <a:spcPts val="300"/>
              </a:spcAft>
            </a:pPr>
            <a:r>
              <a:rPr lang="en-AU" sz="1800"/>
              <a:t>Global Service Centre:	9am-5pm Monday to Friday</a:t>
            </a:r>
          </a:p>
          <a:p>
            <a:pPr marL="0" indent="0">
              <a:lnSpc>
                <a:spcPct val="100000"/>
              </a:lnSpc>
              <a:spcBef>
                <a:spcPts val="0"/>
              </a:spcBef>
              <a:spcAft>
                <a:spcPts val="300"/>
              </a:spcAft>
              <a:buNone/>
            </a:pPr>
            <a:r>
              <a:rPr lang="en-AU" sz="1800"/>
              <a:t>				</a:t>
            </a:r>
            <a:r>
              <a:rPr lang="en-AU" sz="1800" b="1"/>
              <a:t>In Australia</a:t>
            </a:r>
            <a:r>
              <a:rPr lang="en-AU" sz="1800"/>
              <a:t>: 131 881</a:t>
            </a:r>
          </a:p>
          <a:p>
            <a:pPr marL="0" indent="0">
              <a:lnSpc>
                <a:spcPct val="100000"/>
              </a:lnSpc>
              <a:spcBef>
                <a:spcPts val="0"/>
              </a:spcBef>
              <a:spcAft>
                <a:spcPts val="1800"/>
              </a:spcAft>
              <a:buNone/>
            </a:pPr>
            <a:r>
              <a:rPr lang="en-AU" sz="1800"/>
              <a:t>				</a:t>
            </a:r>
            <a:r>
              <a:rPr lang="en-AU" sz="1800" b="1"/>
              <a:t>Overseas</a:t>
            </a:r>
            <a:r>
              <a:rPr lang="en-AU" sz="1800"/>
              <a:t>: +61 2 6196 0196</a:t>
            </a:r>
          </a:p>
        </p:txBody>
      </p:sp>
    </p:spTree>
    <p:extLst>
      <p:ext uri="{BB962C8B-B14F-4D97-AF65-F5344CB8AC3E}">
        <p14:creationId xmlns:p14="http://schemas.microsoft.com/office/powerpoint/2010/main" val="68621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400584" y="2142083"/>
            <a:ext cx="3257703" cy="8002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tx1"/>
                </a:solidFill>
                <a:effectLst/>
                <a:uLnTx/>
                <a:uFillTx/>
                <a:latin typeface="+mn-lt"/>
                <a:ea typeface="+mn-ea"/>
                <a:cs typeface="+mn-cs"/>
              </a:rPr>
              <a:t>Australian Skills Quality Authority</a:t>
            </a:r>
            <a:endParaRPr kumimoji="0" lang="en-AU" sz="2600" b="1" i="0" u="none" strike="noStrike" kern="1200" cap="none" spc="0" normalizeH="0" baseline="0" noProof="0">
              <a:ln>
                <a:noFill/>
              </a:ln>
              <a:solidFill>
                <a:schemeClr val="tx1"/>
              </a:solidFill>
              <a:effectLst/>
              <a:uLnTx/>
              <a:uFillTx/>
              <a:latin typeface="+mn-lt"/>
              <a:ea typeface="+mn-ea"/>
              <a:cs typeface="Calibri"/>
            </a:endParaRPr>
          </a:p>
        </p:txBody>
      </p:sp>
      <p:pic>
        <p:nvPicPr>
          <p:cNvPr id="6" name="Picture 5" descr="Image of Australian Skills Quality Authority logo.">
            <a:extLst>
              <a:ext uri="{FF2B5EF4-FFF2-40B4-BE49-F238E27FC236}">
                <a16:creationId xmlns:a16="http://schemas.microsoft.com/office/drawing/2014/main" id="{C8E23404-F389-4B61-9186-C4E5DE86FB3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129" t="16821" r="35536" b="28084"/>
          <a:stretch/>
        </p:blipFill>
        <p:spPr>
          <a:xfrm>
            <a:off x="323528" y="341883"/>
            <a:ext cx="3363260" cy="671979"/>
          </a:xfrm>
          <a:prstGeom prst="rect">
            <a:avLst/>
          </a:prstGeom>
          <a:ln>
            <a:noFill/>
          </a:ln>
          <a:effectLst/>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3924000" y="0"/>
            <a:ext cx="5220000"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053B840-DED4-1BE7-D143-186B555612A8}"/>
              </a:ext>
            </a:extLst>
          </p:cNvPr>
          <p:cNvSpPr txBox="1"/>
          <p:nvPr/>
        </p:nvSpPr>
        <p:spPr>
          <a:xfrm>
            <a:off x="4572000" y="2208167"/>
            <a:ext cx="4248472" cy="307777"/>
          </a:xfrm>
          <a:prstGeom prst="rect">
            <a:avLst/>
          </a:prstGeom>
          <a:noFill/>
        </p:spPr>
        <p:txBody>
          <a:bodyPr wrap="square" lIns="0" tIns="0" rIns="0" bIns="0" rtlCol="0" anchor="t">
            <a:spAutoFit/>
          </a:bodyPr>
          <a:lstStyle/>
          <a:p>
            <a:pPr marL="457200" indent="-457200">
              <a:spcAft>
                <a:spcPts val="1200"/>
              </a:spcAft>
              <a:buFont typeface="Arial" panose="020B0604020202020204" pitchFamily="34" charset="0"/>
              <a:buChar char="•"/>
            </a:pPr>
            <a:r>
              <a:rPr lang="en-AU" sz="2000">
                <a:solidFill>
                  <a:schemeClr val="bg1"/>
                </a:solidFill>
              </a:rPr>
              <a:t>Getting a copy of your study record</a:t>
            </a:r>
            <a:endParaRPr lang="en-US">
              <a:solidFill>
                <a:schemeClr val="bg1"/>
              </a:solidFill>
            </a:endParaRPr>
          </a:p>
        </p:txBody>
      </p:sp>
    </p:spTree>
    <p:extLst>
      <p:ext uri="{BB962C8B-B14F-4D97-AF65-F5344CB8AC3E}">
        <p14:creationId xmlns:p14="http://schemas.microsoft.com/office/powerpoint/2010/main" val="54644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690D413-BEF7-42AF-A20C-FC82BF70E7FB}"/>
              </a:ext>
            </a:extLst>
          </p:cNvPr>
          <p:cNvSpPr txBox="1">
            <a:spLocks noGrp="1"/>
          </p:cNvSpPr>
          <p:nvPr>
            <p:ph type="title" idx="4294967295"/>
          </p:nvPr>
        </p:nvSpPr>
        <p:spPr>
          <a:xfrm>
            <a:off x="1835695" y="4504760"/>
            <a:ext cx="5472608"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www.asqa.gov.au/students/student-record</a:t>
            </a:r>
          </a:p>
        </p:txBody>
      </p:sp>
      <p:pic>
        <p:nvPicPr>
          <p:cNvPr id="6" name="Picture 5" descr="Image of Australia Skills Quality Authority logo">
            <a:extLst>
              <a:ext uri="{FF2B5EF4-FFF2-40B4-BE49-F238E27FC236}">
                <a16:creationId xmlns:a16="http://schemas.microsoft.com/office/drawing/2014/main" id="{72606756-45F0-4C77-87D5-BC7B33C275D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3528" y="341883"/>
            <a:ext cx="4853182" cy="671979"/>
          </a:xfrm>
          <a:prstGeom prst="rect">
            <a:avLst/>
          </a:prstGeom>
          <a:ln>
            <a:noFill/>
          </a:ln>
          <a:effectLst/>
        </p:spPr>
      </p:pic>
      <p:pic>
        <p:nvPicPr>
          <p:cNvPr id="10" name="Picture 9" descr="Screenshot from ASQA website detailing the expectations of education providers following a closure.">
            <a:extLst>
              <a:ext uri="{FF2B5EF4-FFF2-40B4-BE49-F238E27FC236}">
                <a16:creationId xmlns:a16="http://schemas.microsoft.com/office/drawing/2014/main" id="{5D97CAE8-E705-4F07-9553-7313A96D59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74" y="1205979"/>
            <a:ext cx="7560851" cy="3269085"/>
          </a:xfrm>
          <a:prstGeom prst="rect">
            <a:avLst/>
          </a:prstGeom>
        </p:spPr>
      </p:pic>
    </p:spTree>
    <p:extLst>
      <p:ext uri="{BB962C8B-B14F-4D97-AF65-F5344CB8AC3E}">
        <p14:creationId xmlns:p14="http://schemas.microsoft.com/office/powerpoint/2010/main" val="2100780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D482A-4F12-4ECB-9C4E-CFDAC0B7D016}"/>
              </a:ext>
            </a:extLst>
          </p:cNvPr>
          <p:cNvSpPr txBox="1">
            <a:spLocks noGrp="1"/>
          </p:cNvSpPr>
          <p:nvPr>
            <p:ph type="title" idx="4294967295"/>
          </p:nvPr>
        </p:nvSpPr>
        <p:spPr>
          <a:xfrm>
            <a:off x="540000" y="550800"/>
            <a:ext cx="784887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Contact details for ASQA</a:t>
            </a:r>
            <a:endParaRPr kumimoji="0" lang="en-AU" sz="2800" b="0" i="0" u="none" strike="noStrike" kern="1200" cap="none" spc="0" normalizeH="0" baseline="0" noProof="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69FCE064-E726-23FB-419D-D2B0435C8C4D}"/>
              </a:ext>
            </a:extLst>
          </p:cNvPr>
          <p:cNvSpPr txBox="1"/>
          <p:nvPr/>
        </p:nvSpPr>
        <p:spPr>
          <a:xfrm>
            <a:off x="540000" y="1184400"/>
            <a:ext cx="8064000" cy="2385268"/>
          </a:xfrm>
          <a:prstGeom prst="rect">
            <a:avLst/>
          </a:prstGeom>
          <a:noFill/>
        </p:spPr>
        <p:txBody>
          <a:bodyPr wrap="square" lIns="0" tIns="0" rIns="0" bIns="0" rtlCol="0" anchor="t">
            <a:spAutoFit/>
          </a:bodyPr>
          <a:lstStyle/>
          <a:p>
            <a:pPr marL="266400" indent="-266400">
              <a:spcAft>
                <a:spcPts val="1800"/>
              </a:spcAft>
              <a:buFont typeface="Arial" panose="020B0604020202020204" pitchFamily="34" charset="0"/>
              <a:buChar char="•"/>
            </a:pPr>
            <a:r>
              <a:rPr lang="en-AU" b="1">
                <a:latin typeface="Calibri" panose="020F0502020204030204" pitchFamily="34" charset="0"/>
                <a:cs typeface="Calibri" panose="020F0502020204030204" pitchFamily="34" charset="0"/>
                <a:hlinkClick r:id="rId2"/>
              </a:rPr>
              <a:t>www.asqa.gov.au</a:t>
            </a:r>
            <a:r>
              <a:rPr lang="en-AU">
                <a:latin typeface="Calibri" panose="020F0502020204030204" pitchFamily="34" charset="0"/>
                <a:cs typeface="Calibri" panose="020F0502020204030204" pitchFamily="34" charset="0"/>
                <a:hlinkClick r:id="rId2"/>
              </a:rPr>
              <a:t>/students/how-asqa-can-help-students</a:t>
            </a:r>
            <a:endParaRPr lang="en-AU">
              <a:latin typeface="Calibri" panose="020F0502020204030204" pitchFamily="34" charset="0"/>
              <a:cs typeface="Calibri" panose="020F0502020204030204" pitchFamily="34" charset="0"/>
            </a:endParaRPr>
          </a:p>
          <a:p>
            <a:pPr marL="266400" indent="-266400">
              <a:spcAft>
                <a:spcPts val="4200"/>
              </a:spcAft>
              <a:buFont typeface="Arial" panose="020B0604020202020204" pitchFamily="34" charset="0"/>
              <a:buChar char="•"/>
            </a:pPr>
            <a:r>
              <a:rPr lang="en-AU" b="1">
                <a:latin typeface="Calibri" panose="020F0502020204030204" pitchFamily="34" charset="0"/>
                <a:cs typeface="Calibri" panose="020F0502020204030204" pitchFamily="34" charset="0"/>
                <a:hlinkClick r:id="rId3"/>
              </a:rPr>
              <a:t>www.asqa.gov.au</a:t>
            </a:r>
            <a:r>
              <a:rPr lang="en-AU">
                <a:latin typeface="Calibri" panose="020F0502020204030204" pitchFamily="34" charset="0"/>
                <a:cs typeface="Calibri" panose="020F0502020204030204" pitchFamily="34" charset="0"/>
                <a:hlinkClick r:id="rId3"/>
              </a:rPr>
              <a:t>/students/student-record</a:t>
            </a:r>
            <a:endParaRPr lang="en-AU">
              <a:latin typeface="Calibri" panose="020F0502020204030204" pitchFamily="34" charset="0"/>
              <a:cs typeface="Calibri" panose="020F0502020204030204" pitchFamily="34" charset="0"/>
            </a:endParaRPr>
          </a:p>
          <a:p>
            <a:pPr marL="266400" indent="-266400">
              <a:spcAft>
                <a:spcPts val="1800"/>
              </a:spcAft>
              <a:buFont typeface="Arial" panose="020B0604020202020204" pitchFamily="34" charset="0"/>
              <a:buChar char="•"/>
            </a:pPr>
            <a:r>
              <a:rPr lang="en-AU" b="1">
                <a:latin typeface="Calibri" panose="020F0502020204030204" pitchFamily="34" charset="0"/>
                <a:cs typeface="Calibri" panose="020F0502020204030204" pitchFamily="34" charset="0"/>
              </a:rPr>
              <a:t>Phone from in Australia</a:t>
            </a:r>
            <a:r>
              <a:rPr lang="en-AU">
                <a:latin typeface="Calibri" panose="020F0502020204030204" pitchFamily="34" charset="0"/>
                <a:cs typeface="Calibri" panose="020F0502020204030204" pitchFamily="34" charset="0"/>
              </a:rPr>
              <a:t>: </a:t>
            </a:r>
            <a:r>
              <a:rPr lang="en-AU" b="0" i="0" u="sng">
                <a:solidFill>
                  <a:srgbClr val="005287"/>
                </a:solidFill>
                <a:effectLst/>
                <a:latin typeface="Calibri" panose="020F0502020204030204" pitchFamily="34" charset="0"/>
                <a:cs typeface="Calibri" panose="020F0502020204030204" pitchFamily="34" charset="0"/>
                <a:hlinkClick r:id="rId4"/>
              </a:rPr>
              <a:t>1300 701 801</a:t>
            </a:r>
            <a:r>
              <a:rPr lang="en-AU">
                <a:latin typeface="Calibri" panose="020F0502020204030204" pitchFamily="34" charset="0"/>
                <a:cs typeface="Calibri" panose="020F0502020204030204" pitchFamily="34" charset="0"/>
              </a:rPr>
              <a:t> between 9am to 7pm (AEDT) Monday to Friday</a:t>
            </a:r>
          </a:p>
          <a:p>
            <a:pPr marL="266400" indent="-266400">
              <a:spcAft>
                <a:spcPts val="1800"/>
              </a:spcAft>
              <a:buFont typeface="Arial" panose="020B0604020202020204" pitchFamily="34" charset="0"/>
              <a:buChar char="•"/>
            </a:pPr>
            <a:r>
              <a:rPr lang="en-AU" b="1" i="0">
                <a:effectLst/>
                <a:latin typeface="Calibri" panose="020F0502020204030204" pitchFamily="34" charset="0"/>
                <a:cs typeface="Calibri" panose="020F0502020204030204" pitchFamily="34" charset="0"/>
              </a:rPr>
              <a:t>Phone from outside Australia</a:t>
            </a:r>
            <a:r>
              <a:rPr lang="en-AU" b="0" i="0">
                <a:effectLst/>
                <a:latin typeface="Calibri" panose="020F0502020204030204" pitchFamily="34" charset="0"/>
                <a:cs typeface="Calibri" panose="020F0502020204030204" pitchFamily="34" charset="0"/>
              </a:rPr>
              <a:t>: </a:t>
            </a:r>
            <a:r>
              <a:rPr lang="en-AU" b="0" i="0" u="sng">
                <a:solidFill>
                  <a:srgbClr val="005287"/>
                </a:solidFill>
                <a:effectLst/>
                <a:latin typeface="Calibri" panose="020F0502020204030204" pitchFamily="34" charset="0"/>
                <a:cs typeface="Calibri" panose="020F0502020204030204" pitchFamily="34" charset="0"/>
                <a:hlinkClick r:id="rId5"/>
              </a:rPr>
              <a:t>+61 3 8613 3910</a:t>
            </a:r>
            <a:endParaRPr lang="en-AU">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853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2F191-E5D8-CDF3-5F48-9BCF12116CFB}"/>
              </a:ext>
            </a:extLst>
          </p:cNvPr>
          <p:cNvSpPr txBox="1">
            <a:spLocks noGrp="1"/>
          </p:cNvSpPr>
          <p:nvPr>
            <p:ph type="title" idx="4294967295"/>
          </p:nvPr>
        </p:nvSpPr>
        <p:spPr>
          <a:xfrm>
            <a:off x="400584" y="2134800"/>
            <a:ext cx="3458494"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400" b="1" i="0" u="none" strike="noStrike" kern="1200" cap="none" spc="0" normalizeH="0" baseline="0" noProof="0">
                <a:ln>
                  <a:noFill/>
                </a:ln>
                <a:solidFill>
                  <a:schemeClr val="tx1"/>
                </a:solidFill>
                <a:effectLst/>
                <a:uLnTx/>
                <a:uFillTx/>
                <a:latin typeface="+mn-lt"/>
                <a:ea typeface="+mn-ea"/>
                <a:cs typeface="+mn-cs"/>
              </a:rPr>
              <a:t>Study New South Wales</a:t>
            </a:r>
            <a:endParaRPr kumimoji="0" lang="en-AU" sz="2600" b="1" i="0" u="none" strike="noStrike" kern="1200" cap="none" spc="0" normalizeH="0" baseline="0" noProof="0">
              <a:ln>
                <a:noFill/>
              </a:ln>
              <a:solidFill>
                <a:schemeClr val="tx1"/>
              </a:solidFill>
              <a:effectLst/>
              <a:uLnTx/>
              <a:uFillTx/>
              <a:latin typeface="+mn-lt"/>
              <a:ea typeface="+mn-ea"/>
              <a:cs typeface="Calibri"/>
            </a:endParaRPr>
          </a:p>
        </p:txBody>
      </p:sp>
      <p:pic>
        <p:nvPicPr>
          <p:cNvPr id="6" name="Picture 2" descr="NSW International Education Awards - Study NSW">
            <a:extLst>
              <a:ext uri="{FF2B5EF4-FFF2-40B4-BE49-F238E27FC236}">
                <a16:creationId xmlns:a16="http://schemas.microsoft.com/office/drawing/2014/main" id="{2A65ED1C-1BE9-32D6-798B-59ED4E6FA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0" y="342000"/>
            <a:ext cx="316230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9E59449-7A7A-1AF0-5EB5-E6FBC6CF7324}"/>
              </a:ext>
              <a:ext uri="{C183D7F6-B498-43B3-948B-1728B52AA6E4}">
                <adec:decorative xmlns:adec="http://schemas.microsoft.com/office/drawing/2017/decorative" val="1"/>
              </a:ext>
            </a:extLst>
          </p:cNvPr>
          <p:cNvSpPr/>
          <p:nvPr/>
        </p:nvSpPr>
        <p:spPr>
          <a:xfrm>
            <a:off x="4031184" y="0"/>
            <a:ext cx="5148064" cy="4695155"/>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A84B1AAB-6C3D-11E1-DDE5-43C53FC235D3}"/>
              </a:ext>
            </a:extLst>
          </p:cNvPr>
          <p:cNvSpPr txBox="1"/>
          <p:nvPr/>
        </p:nvSpPr>
        <p:spPr>
          <a:xfrm>
            <a:off x="4482000" y="2167200"/>
            <a:ext cx="4248472" cy="307777"/>
          </a:xfrm>
          <a:prstGeom prst="rect">
            <a:avLst/>
          </a:prstGeom>
          <a:noFill/>
        </p:spPr>
        <p:txBody>
          <a:bodyPr wrap="square" lIns="0" tIns="0" rIns="0" bIns="0" rtlCol="0" anchor="t">
            <a:spAutoFit/>
          </a:bodyPr>
          <a:lstStyle/>
          <a:p>
            <a:pPr marL="457200" indent="-457200">
              <a:spcAft>
                <a:spcPts val="1200"/>
              </a:spcAft>
              <a:buFont typeface="Arial" panose="020B0604020202020204" pitchFamily="34" charset="0"/>
              <a:buChar char="•"/>
            </a:pPr>
            <a:r>
              <a:rPr lang="en-AU" sz="2000">
                <a:solidFill>
                  <a:schemeClr val="bg1"/>
                </a:solidFill>
                <a:ea typeface="+mn-lt"/>
                <a:cs typeface="+mn-lt"/>
              </a:rPr>
              <a:t>Support for international students</a:t>
            </a:r>
            <a:endParaRPr lang="en-AU" sz="2000">
              <a:solidFill>
                <a:schemeClr val="bg1"/>
              </a:solidFill>
              <a:cs typeface="Calibri"/>
            </a:endParaRPr>
          </a:p>
        </p:txBody>
      </p:sp>
    </p:spTree>
    <p:extLst>
      <p:ext uri="{BB962C8B-B14F-4D97-AF65-F5344CB8AC3E}">
        <p14:creationId xmlns:p14="http://schemas.microsoft.com/office/powerpoint/2010/main" val="3946847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F4828E-A8CE-4E43-A95A-8A6F5CC84B3E}"/>
              </a:ext>
            </a:extLst>
          </p:cNvPr>
          <p:cNvSpPr txBox="1">
            <a:spLocks noGrp="1"/>
          </p:cNvSpPr>
          <p:nvPr>
            <p:ph type="title" idx="4294967295"/>
          </p:nvPr>
        </p:nvSpPr>
        <p:spPr>
          <a:xfrm>
            <a:off x="540000" y="4761750"/>
            <a:ext cx="4478918" cy="32316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500" b="0" i="0" u="none" strike="noStrike" kern="1200" cap="none" spc="0" normalizeH="0" baseline="0" noProof="0">
                <a:ln>
                  <a:noFill/>
                </a:ln>
                <a:solidFill>
                  <a:schemeClr val="tx1"/>
                </a:solidFill>
                <a:effectLst/>
                <a:uLnTx/>
                <a:uFillTx/>
                <a:latin typeface="+mn-lt"/>
                <a:ea typeface="+mn-ea"/>
                <a:cs typeface="+mn-cs"/>
                <a:hlinkClick r:id="rId2"/>
              </a:rPr>
              <a:t>https://www.study.nsw.gov.au/live/support-services</a:t>
            </a:r>
            <a:endParaRPr kumimoji="0" lang="en-AU" sz="1500" b="0" i="0" u="none" strike="noStrike" kern="1200" cap="none" spc="0" normalizeH="0" baseline="0" noProof="0">
              <a:ln>
                <a:noFill/>
              </a:ln>
              <a:solidFill>
                <a:schemeClr val="tx1"/>
              </a:solidFill>
              <a:effectLst/>
              <a:uLnTx/>
              <a:uFillTx/>
              <a:latin typeface="+mn-lt"/>
              <a:ea typeface="+mn-ea"/>
              <a:cs typeface="+mn-cs"/>
            </a:endParaRPr>
          </a:p>
        </p:txBody>
      </p:sp>
      <p:pic>
        <p:nvPicPr>
          <p:cNvPr id="3" name="Picture 2" descr="Image of Study NSW website.">
            <a:extLst>
              <a:ext uri="{FF2B5EF4-FFF2-40B4-BE49-F238E27FC236}">
                <a16:creationId xmlns:a16="http://schemas.microsoft.com/office/drawing/2014/main" id="{ED95A899-E3E1-4835-7D6B-3D891D252712}"/>
              </a:ext>
            </a:extLst>
          </p:cNvPr>
          <p:cNvPicPr>
            <a:picLocks noChangeAspect="1"/>
          </p:cNvPicPr>
          <p:nvPr/>
        </p:nvPicPr>
        <p:blipFill rotWithShape="1">
          <a:blip r:embed="rId3"/>
          <a:srcRect l="594" t="2061" r="679"/>
          <a:stretch/>
        </p:blipFill>
        <p:spPr>
          <a:xfrm>
            <a:off x="58119" y="216000"/>
            <a:ext cx="9027763" cy="4514866"/>
          </a:xfrm>
          <a:prstGeom prst="rect">
            <a:avLst/>
          </a:prstGeom>
        </p:spPr>
      </p:pic>
    </p:spTree>
    <p:extLst>
      <p:ext uri="{BB962C8B-B14F-4D97-AF65-F5344CB8AC3E}">
        <p14:creationId xmlns:p14="http://schemas.microsoft.com/office/powerpoint/2010/main" val="3982956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323528" y="2142083"/>
            <a:ext cx="3553285" cy="4001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tx1"/>
                </a:solidFill>
                <a:effectLst/>
                <a:uLnTx/>
                <a:uFillTx/>
                <a:latin typeface="+mn-lt"/>
                <a:ea typeface="+mn-ea"/>
                <a:cs typeface="+mn-cs"/>
              </a:rPr>
              <a:t>How to use TPS Online</a:t>
            </a:r>
            <a:endParaRPr kumimoji="0" lang="en-AU" sz="2600" b="1" i="0" u="none" strike="noStrike" kern="1200" cap="none" spc="0" normalizeH="0" baseline="0" noProof="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4034464" y="0"/>
            <a:ext cx="5148064" cy="469546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A09874D-BCFF-4BB4-9D66-C4B3F64C4C7A}"/>
              </a:ext>
            </a:extLst>
          </p:cNvPr>
          <p:cNvSpPr txBox="1"/>
          <p:nvPr/>
        </p:nvSpPr>
        <p:spPr>
          <a:xfrm>
            <a:off x="4492180" y="1341864"/>
            <a:ext cx="4069365" cy="2000548"/>
          </a:xfrm>
          <a:prstGeom prst="rect">
            <a:avLst/>
          </a:prstGeom>
          <a:noFill/>
        </p:spPr>
        <p:txBody>
          <a:bodyPr wrap="square" lIns="0" tIns="0" rIns="0" bIns="0" rtlCol="0">
            <a:spAutoFit/>
          </a:bodyPr>
          <a:lstStyle/>
          <a:p>
            <a:pPr marL="266400" indent="-266400">
              <a:spcAft>
                <a:spcPts val="1800"/>
              </a:spcAft>
              <a:buFont typeface="Arial" panose="020B0604020202020204" pitchFamily="34" charset="0"/>
              <a:buChar char="•"/>
            </a:pPr>
            <a:r>
              <a:rPr lang="en-AU" sz="2000">
                <a:solidFill>
                  <a:schemeClr val="bg1"/>
                </a:solidFill>
              </a:rPr>
              <a:t>Accessing TPS Online</a:t>
            </a:r>
          </a:p>
          <a:p>
            <a:pPr marL="266400" indent="-266400">
              <a:spcAft>
                <a:spcPts val="1800"/>
              </a:spcAft>
              <a:buFont typeface="Arial" panose="020B0604020202020204" pitchFamily="34" charset="0"/>
              <a:buChar char="•"/>
            </a:pPr>
            <a:r>
              <a:rPr lang="en-AU" sz="2000">
                <a:solidFill>
                  <a:schemeClr val="bg1"/>
                </a:solidFill>
              </a:rPr>
              <a:t>Using TPS Online to receive assistance from the TPS</a:t>
            </a:r>
          </a:p>
          <a:p>
            <a:pPr marL="266400" indent="-266400">
              <a:spcAft>
                <a:spcPts val="1800"/>
              </a:spcAft>
              <a:buFont typeface="Arial" panose="020B0604020202020204" pitchFamily="34" charset="0"/>
              <a:buChar char="•"/>
            </a:pPr>
            <a:r>
              <a:rPr lang="en-AU" sz="2000">
                <a:solidFill>
                  <a:schemeClr val="bg1"/>
                </a:solidFill>
              </a:rPr>
              <a:t>Summary of tasks you must complete in TPS Online</a:t>
            </a:r>
          </a:p>
        </p:txBody>
      </p:sp>
      <p:grpSp>
        <p:nvGrpSpPr>
          <p:cNvPr id="2" name="Group 1">
            <a:extLst>
              <a:ext uri="{FF2B5EF4-FFF2-40B4-BE49-F238E27FC236}">
                <a16:creationId xmlns:a16="http://schemas.microsoft.com/office/drawing/2014/main" id="{50D2D21F-DB02-85CF-9611-AEF25B6F7C64}"/>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6E1A3FDD-27FD-FC12-8B28-FA70612B6C53}"/>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E6FA8E5B-0EDE-F795-261D-C4996DA96EBC}"/>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266DF03C-13E0-9F02-4499-3A2DECD779D1}"/>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484AE2B8-AD73-427D-8B12-705BCBD0A4B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802893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E6BA6F3-258F-4C3B-A7E9-D8E8AAF8AB7B}"/>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descr="Image of TPS website.">
            <a:extLst>
              <a:ext uri="{FF2B5EF4-FFF2-40B4-BE49-F238E27FC236}">
                <a16:creationId xmlns:a16="http://schemas.microsoft.com/office/drawing/2014/main" id="{C3B02681-8A6D-9704-D6FD-DD9E2C6EE25F}"/>
              </a:ext>
            </a:extLst>
          </p:cNvPr>
          <p:cNvPicPr>
            <a:picLocks noChangeAspect="1"/>
          </p:cNvPicPr>
          <p:nvPr/>
        </p:nvPicPr>
        <p:blipFill rotWithShape="1">
          <a:blip r:embed="rId3"/>
          <a:srcRect t="19860" b="1654"/>
          <a:stretch/>
        </p:blipFill>
        <p:spPr>
          <a:xfrm>
            <a:off x="540000" y="864000"/>
            <a:ext cx="6337538" cy="3353547"/>
          </a:xfrm>
          <a:prstGeom prst="rect">
            <a:avLst/>
          </a:prstGeom>
          <a:ln w="19050">
            <a:solidFill>
              <a:srgbClr val="4897A2"/>
            </a:solidFill>
          </a:ln>
        </p:spPr>
      </p:pic>
      <p:cxnSp>
        <p:nvCxnSpPr>
          <p:cNvPr id="7" name="Connector: Elbow 6">
            <a:extLst>
              <a:ext uri="{FF2B5EF4-FFF2-40B4-BE49-F238E27FC236}">
                <a16:creationId xmlns:a16="http://schemas.microsoft.com/office/drawing/2014/main" id="{7E7FAE80-D88A-4594-8863-55D7E9784C5E}"/>
              </a:ext>
              <a:ext uri="{C183D7F6-B498-43B3-948B-1728B52AA6E4}">
                <adec:decorative xmlns:adec="http://schemas.microsoft.com/office/drawing/2017/decorative" val="1"/>
              </a:ext>
            </a:extLst>
          </p:cNvPr>
          <p:cNvCxnSpPr>
            <a:cxnSpLocks/>
            <a:stCxn id="8" idx="2"/>
            <a:endCxn id="14" idx="3"/>
          </p:cNvCxnSpPr>
          <p:nvPr/>
        </p:nvCxnSpPr>
        <p:spPr>
          <a:xfrm rot="5400000">
            <a:off x="5801889" y="1674376"/>
            <a:ext cx="971179" cy="2985185"/>
          </a:xfrm>
          <a:prstGeom prst="bentConnector2">
            <a:avLst/>
          </a:prstGeom>
          <a:ln w="1270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19064A3-F80D-4C43-9B15-4F16D8923709}"/>
              </a:ext>
            </a:extLst>
          </p:cNvPr>
          <p:cNvSpPr txBox="1"/>
          <p:nvPr/>
        </p:nvSpPr>
        <p:spPr>
          <a:xfrm>
            <a:off x="6955692" y="845940"/>
            <a:ext cx="1648756" cy="1835439"/>
          </a:xfrm>
          <a:prstGeom prst="rect">
            <a:avLst/>
          </a:prstGeom>
          <a:noFill/>
          <a:ln>
            <a:solidFill>
              <a:srgbClr val="4897A2">
                <a:alpha val="50196"/>
              </a:srgbClr>
            </a:solidFill>
          </a:ln>
        </p:spPr>
        <p:txBody>
          <a:bodyPr wrap="square" rtlCol="0">
            <a:spAutoFit/>
          </a:bodyPr>
          <a:lstStyle/>
          <a:p>
            <a:pPr>
              <a:lnSpc>
                <a:spcPct val="105000"/>
              </a:lnSpc>
            </a:pPr>
            <a:r>
              <a:rPr lang="en-AU" sz="1550"/>
              <a:t>Visit </a:t>
            </a:r>
            <a:r>
              <a:rPr lang="en-AU" sz="1550">
                <a:hlinkClick r:id="rId4"/>
              </a:rPr>
              <a:t>tps.gov.au</a:t>
            </a:r>
            <a:r>
              <a:rPr lang="en-AU" sz="1550"/>
              <a:t> and click on </a:t>
            </a:r>
            <a:r>
              <a:rPr lang="en-AU" sz="1550" b="1" i="1"/>
              <a:t>Access to TPS Online</a:t>
            </a:r>
            <a:r>
              <a:rPr lang="en-AU" sz="1550" i="1"/>
              <a:t> </a:t>
            </a:r>
            <a:r>
              <a:rPr lang="en-AU" sz="1550"/>
              <a:t>to be redirected to the TPS Online system. </a:t>
            </a:r>
          </a:p>
        </p:txBody>
      </p:sp>
      <p:sp>
        <p:nvSpPr>
          <p:cNvPr id="14" name="Rectangle 13">
            <a:extLst>
              <a:ext uri="{FF2B5EF4-FFF2-40B4-BE49-F238E27FC236}">
                <a16:creationId xmlns:a16="http://schemas.microsoft.com/office/drawing/2014/main" id="{A59BE141-4B29-465B-A47C-6AFEE470ECED}"/>
              </a:ext>
              <a:ext uri="{C183D7F6-B498-43B3-948B-1728B52AA6E4}">
                <adec:decorative xmlns:adec="http://schemas.microsoft.com/office/drawing/2017/decorative" val="1"/>
              </a:ext>
            </a:extLst>
          </p:cNvPr>
          <p:cNvSpPr/>
          <p:nvPr/>
        </p:nvSpPr>
        <p:spPr>
          <a:xfrm>
            <a:off x="3708769" y="3514166"/>
            <a:ext cx="1086116" cy="276784"/>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6355BA3F-0200-7BB5-C250-BF15E6CFA061}"/>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750536E0-5BB0-F93D-436C-B700D6D95BDC}"/>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6F8AE88E-AA8F-D7AE-4871-D0FAB7B5D619}"/>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A6F58D08-04D6-4430-0C9F-5B233665C025}"/>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FFDC4F28-5995-6694-51D8-E812D758E5D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68238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8251D0-3197-4FF2-9326-E1CDB8174136}"/>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Log-in page</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6" name="Picture 5" descr="Image of TPS Online log in page.">
            <a:extLst>
              <a:ext uri="{FF2B5EF4-FFF2-40B4-BE49-F238E27FC236}">
                <a16:creationId xmlns:a16="http://schemas.microsoft.com/office/drawing/2014/main" id="{28841EB4-3303-4944-9F12-8F6A45F1FAB0}"/>
              </a:ext>
              <a:ext uri="{C183D7F6-B498-43B3-948B-1728B52AA6E4}">
                <adec:decorative xmlns:adec="http://schemas.microsoft.com/office/drawing/2017/decorative" val="0"/>
              </a:ext>
            </a:extLst>
          </p:cNvPr>
          <p:cNvPicPr>
            <a:picLocks noChangeAspect="1"/>
          </p:cNvPicPr>
          <p:nvPr/>
        </p:nvPicPr>
        <p:blipFill rotWithShape="1">
          <a:blip r:embed="rId2"/>
          <a:srcRect r="2558"/>
          <a:stretch/>
        </p:blipFill>
        <p:spPr>
          <a:xfrm>
            <a:off x="670132" y="845939"/>
            <a:ext cx="5486044" cy="3745032"/>
          </a:xfrm>
          <a:prstGeom prst="rect">
            <a:avLst/>
          </a:prstGeom>
          <a:ln w="19050">
            <a:solidFill>
              <a:srgbClr val="4897A2"/>
            </a:solidFill>
          </a:ln>
        </p:spPr>
      </p:pic>
      <p:sp>
        <p:nvSpPr>
          <p:cNvPr id="9" name="TextBox 8">
            <a:extLst>
              <a:ext uri="{FF2B5EF4-FFF2-40B4-BE49-F238E27FC236}">
                <a16:creationId xmlns:a16="http://schemas.microsoft.com/office/drawing/2014/main" id="{E3D169B0-664A-444E-A021-003B45B81405}"/>
              </a:ext>
            </a:extLst>
          </p:cNvPr>
          <p:cNvSpPr txBox="1"/>
          <p:nvPr/>
        </p:nvSpPr>
        <p:spPr>
          <a:xfrm>
            <a:off x="6372200" y="1238497"/>
            <a:ext cx="2520280" cy="833626"/>
          </a:xfrm>
          <a:prstGeom prst="rect">
            <a:avLst/>
          </a:prstGeom>
          <a:noFill/>
          <a:ln>
            <a:solidFill>
              <a:srgbClr val="4897A2">
                <a:alpha val="50196"/>
              </a:srgbClr>
            </a:solidFill>
          </a:ln>
        </p:spPr>
        <p:txBody>
          <a:bodyPr wrap="square" rtlCol="0">
            <a:spAutoFit/>
          </a:bodyPr>
          <a:lstStyle/>
          <a:p>
            <a:pPr>
              <a:lnSpc>
                <a:spcPct val="105000"/>
              </a:lnSpc>
              <a:spcAft>
                <a:spcPts val="400"/>
              </a:spcAft>
            </a:pPr>
            <a:r>
              <a:rPr lang="en-AU" sz="1550"/>
              <a:t>Log in using the username and password emailed to you from TPS Online.</a:t>
            </a:r>
          </a:p>
        </p:txBody>
      </p:sp>
      <p:sp>
        <p:nvSpPr>
          <p:cNvPr id="13" name="TextBox 12">
            <a:extLst>
              <a:ext uri="{FF2B5EF4-FFF2-40B4-BE49-F238E27FC236}">
                <a16:creationId xmlns:a16="http://schemas.microsoft.com/office/drawing/2014/main" id="{B8FFA28C-A4EA-4D25-A7A9-DF9F80B5008E}"/>
              </a:ext>
            </a:extLst>
          </p:cNvPr>
          <p:cNvSpPr txBox="1"/>
          <p:nvPr/>
        </p:nvSpPr>
        <p:spPr>
          <a:xfrm>
            <a:off x="6372200" y="3081089"/>
            <a:ext cx="2520280" cy="833626"/>
          </a:xfrm>
          <a:prstGeom prst="rect">
            <a:avLst/>
          </a:prstGeom>
          <a:noFill/>
          <a:ln>
            <a:solidFill>
              <a:srgbClr val="4897A2">
                <a:alpha val="50196"/>
              </a:srgbClr>
            </a:solidFill>
          </a:ln>
        </p:spPr>
        <p:txBody>
          <a:bodyPr wrap="square" rtlCol="0">
            <a:spAutoFit/>
          </a:bodyPr>
          <a:lstStyle/>
          <a:p>
            <a:pPr>
              <a:lnSpc>
                <a:spcPct val="105000"/>
              </a:lnSpc>
              <a:spcAft>
                <a:spcPts val="400"/>
              </a:spcAft>
            </a:pPr>
            <a:r>
              <a:rPr lang="en-AU" sz="1550"/>
              <a:t>If you have forgotten your log in details, click </a:t>
            </a:r>
            <a:r>
              <a:rPr lang="en-AU" sz="1550" b="1" i="1"/>
              <a:t>forgotten your username/password</a:t>
            </a:r>
            <a:r>
              <a:rPr lang="en-AU" sz="1550"/>
              <a:t>.</a:t>
            </a:r>
          </a:p>
        </p:txBody>
      </p:sp>
      <p:cxnSp>
        <p:nvCxnSpPr>
          <p:cNvPr id="17" name="Connector: Elbow 16">
            <a:extLst>
              <a:ext uri="{FF2B5EF4-FFF2-40B4-BE49-F238E27FC236}">
                <a16:creationId xmlns:a16="http://schemas.microsoft.com/office/drawing/2014/main" id="{EEF742A0-97AE-4333-A95C-3FE7C76D2A7F}"/>
              </a:ext>
              <a:ext uri="{C183D7F6-B498-43B3-948B-1728B52AA6E4}">
                <adec:decorative xmlns:adec="http://schemas.microsoft.com/office/drawing/2017/decorative" val="1"/>
              </a:ext>
            </a:extLst>
          </p:cNvPr>
          <p:cNvCxnSpPr>
            <a:cxnSpLocks/>
            <a:stCxn id="9" idx="1"/>
            <a:endCxn id="14" idx="0"/>
          </p:cNvCxnSpPr>
          <p:nvPr/>
        </p:nvCxnSpPr>
        <p:spPr>
          <a:xfrm rot="10800000" flipV="1">
            <a:off x="2339188" y="1655309"/>
            <a:ext cx="4033012" cy="702797"/>
          </a:xfrm>
          <a:prstGeom prst="bentConnector2">
            <a:avLst/>
          </a:prstGeom>
          <a:ln w="1270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C8E38538-887B-4925-A70C-6BAC196EAC0A}"/>
              </a:ext>
              <a:ext uri="{C183D7F6-B498-43B3-948B-1728B52AA6E4}">
                <adec:decorative xmlns:adec="http://schemas.microsoft.com/office/drawing/2017/decorative" val="1"/>
              </a:ext>
            </a:extLst>
          </p:cNvPr>
          <p:cNvCxnSpPr>
            <a:cxnSpLocks/>
            <a:stCxn id="13" idx="2"/>
            <a:endCxn id="15" idx="2"/>
          </p:cNvCxnSpPr>
          <p:nvPr/>
        </p:nvCxnSpPr>
        <p:spPr>
          <a:xfrm rot="5400000">
            <a:off x="4588063" y="1186038"/>
            <a:ext cx="315600" cy="5772955"/>
          </a:xfrm>
          <a:prstGeom prst="bentConnector3">
            <a:avLst>
              <a:gd name="adj1" fmla="val 172433"/>
            </a:avLst>
          </a:prstGeom>
          <a:ln w="1270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8E8EA49-2B9E-42E3-8788-78004EAFDF77}"/>
              </a:ext>
              <a:ext uri="{C183D7F6-B498-43B3-948B-1728B52AA6E4}">
                <adec:decorative xmlns:adec="http://schemas.microsoft.com/office/drawing/2017/decorative" val="1"/>
              </a:ext>
            </a:extLst>
          </p:cNvPr>
          <p:cNvSpPr/>
          <p:nvPr/>
        </p:nvSpPr>
        <p:spPr>
          <a:xfrm>
            <a:off x="1114488" y="2358107"/>
            <a:ext cx="2449400" cy="1668237"/>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82234700-69D3-452E-BC39-7C6DB1EDBF15}"/>
              </a:ext>
              <a:ext uri="{C183D7F6-B498-43B3-948B-1728B52AA6E4}">
                <adec:decorative xmlns:adec="http://schemas.microsoft.com/office/drawing/2017/decorative" val="1"/>
              </a:ext>
            </a:extLst>
          </p:cNvPr>
          <p:cNvSpPr/>
          <p:nvPr/>
        </p:nvSpPr>
        <p:spPr>
          <a:xfrm>
            <a:off x="1139385" y="4104315"/>
            <a:ext cx="1440000" cy="126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F01D9404-CB5A-CB76-D435-A80F71D47030}"/>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27074895-DEBB-F979-5A6C-8A94EA24825C}"/>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BEEF0C2C-BDE5-6ADC-6A9B-F2ADF7F31186}"/>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128A13CE-CE19-69AE-A115-DA2654F5F48C}"/>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0F54E542-3EC1-9C91-61C4-1504BD06EBC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90460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Western Sydney Technology College (Merage Group)</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1949252"/>
          </a:xfrm>
          <a:prstGeom prst="rect">
            <a:avLst/>
          </a:prstGeom>
          <a:noFill/>
        </p:spPr>
        <p:txBody>
          <a:bodyPr wrap="square" lIns="0" tIns="0" rIns="0" bIns="0" rtlCol="0" anchor="t">
            <a:spAutoFit/>
          </a:bodyPr>
          <a:lstStyle/>
          <a:p>
            <a:pPr marL="285750" indent="-285750">
              <a:spcAft>
                <a:spcPts val="2200"/>
              </a:spcAft>
              <a:buFont typeface="Arial" panose="020B0604020202020204" pitchFamily="34" charset="0"/>
              <a:buChar char="•"/>
            </a:pPr>
            <a:r>
              <a:rPr lang="en-AU"/>
              <a:t>Western Sydney Technology College closed on Monday 11 March 2024</a:t>
            </a:r>
            <a:endParaRPr lang="en-AU">
              <a:cs typeface="Calibri"/>
            </a:endParaRPr>
          </a:p>
          <a:p>
            <a:pPr marL="285750" indent="-285750">
              <a:spcAft>
                <a:spcPts val="2200"/>
              </a:spcAft>
              <a:buFont typeface="Arial" panose="020B0604020202020204" pitchFamily="34" charset="0"/>
              <a:buChar char="•"/>
            </a:pPr>
            <a:r>
              <a:rPr lang="en-AU"/>
              <a:t>Western Sydney Technology College did not meet its obligations to students and the Tuition Protection Service (TPS) activated on Wednesday 13 March 2024</a:t>
            </a:r>
            <a:endParaRPr lang="en-AU">
              <a:cs typeface="Calibri"/>
            </a:endParaRPr>
          </a:p>
          <a:p>
            <a:pPr marL="285750" indent="-285750">
              <a:spcAft>
                <a:spcPts val="2200"/>
              </a:spcAft>
              <a:buFont typeface="Arial" panose="020B0604020202020204" pitchFamily="34" charset="0"/>
              <a:buChar char="•"/>
            </a:pPr>
            <a:r>
              <a:rPr lang="en-AU"/>
              <a:t>We will be working to arrange for you to continue your studies with an alternative provider, or provide you with a refund of your unspent tuition fees</a:t>
            </a:r>
            <a:endParaRPr lang="en-AU" sz="1000"/>
          </a:p>
        </p:txBody>
      </p:sp>
      <p:grpSp>
        <p:nvGrpSpPr>
          <p:cNvPr id="3" name="Group 2">
            <a:extLst>
              <a:ext uri="{FF2B5EF4-FFF2-40B4-BE49-F238E27FC236}">
                <a16:creationId xmlns:a16="http://schemas.microsoft.com/office/drawing/2014/main" id="{97D44357-A738-6CDF-8222-DCAD0D1F3643}"/>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8" name="Rectangle 8">
              <a:extLst>
                <a:ext uri="{FF2B5EF4-FFF2-40B4-BE49-F238E27FC236}">
                  <a16:creationId xmlns:a16="http://schemas.microsoft.com/office/drawing/2014/main" id="{E2D060B6-1260-A71F-9600-D041501F354E}"/>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DF9C88E2-04CB-463F-032C-62EC6DE21173}"/>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0" name="Oval 9">
                <a:extLst>
                  <a:ext uri="{FF2B5EF4-FFF2-40B4-BE49-F238E27FC236}">
                    <a16:creationId xmlns:a16="http://schemas.microsoft.com/office/drawing/2014/main" id="{F1E8BAF0-A54A-D9FE-ECF4-72D79DDAC660}"/>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67BDA670-062B-E469-BC6B-1661DA1FA6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57544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2C49AB-168F-4174-AB0D-42D3CC6EAB92}"/>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Change your password</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8" name="Picture 7" descr="Image of the 'Change Your Password' task on the TPS Online home page.">
            <a:extLst>
              <a:ext uri="{FF2B5EF4-FFF2-40B4-BE49-F238E27FC236}">
                <a16:creationId xmlns:a16="http://schemas.microsoft.com/office/drawing/2014/main" id="{0D203AF7-67CE-4F2C-97CF-9FFB3B8E12C9}"/>
              </a:ext>
            </a:extLst>
          </p:cNvPr>
          <p:cNvPicPr>
            <a:picLocks noChangeAspect="1"/>
          </p:cNvPicPr>
          <p:nvPr/>
        </p:nvPicPr>
        <p:blipFill>
          <a:blip r:embed="rId2"/>
          <a:stretch>
            <a:fillRect/>
          </a:stretch>
        </p:blipFill>
        <p:spPr>
          <a:xfrm>
            <a:off x="670131" y="845939"/>
            <a:ext cx="6037718" cy="3744000"/>
          </a:xfrm>
          <a:prstGeom prst="rect">
            <a:avLst/>
          </a:prstGeom>
          <a:ln w="19050">
            <a:solidFill>
              <a:srgbClr val="4897A2"/>
            </a:solidFill>
          </a:ln>
        </p:spPr>
      </p:pic>
      <p:sp>
        <p:nvSpPr>
          <p:cNvPr id="11" name="TextBox 10">
            <a:extLst>
              <a:ext uri="{FF2B5EF4-FFF2-40B4-BE49-F238E27FC236}">
                <a16:creationId xmlns:a16="http://schemas.microsoft.com/office/drawing/2014/main" id="{8B37434D-9455-4191-9F73-5A6D54690DA5}"/>
              </a:ext>
            </a:extLst>
          </p:cNvPr>
          <p:cNvSpPr txBox="1"/>
          <p:nvPr/>
        </p:nvSpPr>
        <p:spPr>
          <a:xfrm>
            <a:off x="6804248" y="1621055"/>
            <a:ext cx="2232248" cy="583173"/>
          </a:xfrm>
          <a:prstGeom prst="rect">
            <a:avLst/>
          </a:prstGeom>
          <a:noFill/>
          <a:ln>
            <a:solidFill>
              <a:srgbClr val="4897A2">
                <a:alpha val="50196"/>
              </a:srgbClr>
            </a:solidFill>
          </a:ln>
        </p:spPr>
        <p:txBody>
          <a:bodyPr wrap="square" rtlCol="0">
            <a:spAutoFit/>
          </a:bodyPr>
          <a:lstStyle/>
          <a:p>
            <a:pPr>
              <a:lnSpc>
                <a:spcPct val="105000"/>
              </a:lnSpc>
              <a:spcAft>
                <a:spcPts val="400"/>
              </a:spcAft>
            </a:pPr>
            <a:r>
              <a:rPr lang="en-AU" sz="1550"/>
              <a:t>You must </a:t>
            </a:r>
            <a:r>
              <a:rPr lang="en-AU" sz="1550" b="1" i="1"/>
              <a:t>change your password</a:t>
            </a:r>
            <a:r>
              <a:rPr lang="en-AU" sz="1550" b="1"/>
              <a:t> </a:t>
            </a:r>
            <a:r>
              <a:rPr lang="en-AU" sz="1550"/>
              <a:t>to continue.</a:t>
            </a:r>
          </a:p>
        </p:txBody>
      </p:sp>
      <p:sp>
        <p:nvSpPr>
          <p:cNvPr id="13" name="Rectangle 12">
            <a:extLst>
              <a:ext uri="{FF2B5EF4-FFF2-40B4-BE49-F238E27FC236}">
                <a16:creationId xmlns:a16="http://schemas.microsoft.com/office/drawing/2014/main" id="{6A37E039-58EB-436C-B24B-C5D2B9C5302A}"/>
              </a:ext>
              <a:ext uri="{C183D7F6-B498-43B3-948B-1728B52AA6E4}">
                <adec:decorative xmlns:adec="http://schemas.microsoft.com/office/drawing/2017/decorative" val="1"/>
              </a:ext>
            </a:extLst>
          </p:cNvPr>
          <p:cNvSpPr/>
          <p:nvPr/>
        </p:nvSpPr>
        <p:spPr>
          <a:xfrm>
            <a:off x="5832000" y="1854051"/>
            <a:ext cx="680400" cy="216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49A87D68-FA38-C367-22DA-5D077F274AC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DFA33CF5-09D0-94B0-8006-511F98925999}"/>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E2F6BBA1-1EC8-7000-56AE-F654E0BE26F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DD5A1409-45AB-71A0-ABD2-119CF85FDD0A}"/>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B0BD7233-D8BC-4030-8CD2-BBDEEFE1473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409649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39F001-244E-4D83-86FF-4AE7EC303091}"/>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Change your password</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6" name="Picture 5" descr="Image of the screen where you must change your password in TPS Online.">
            <a:extLst>
              <a:ext uri="{FF2B5EF4-FFF2-40B4-BE49-F238E27FC236}">
                <a16:creationId xmlns:a16="http://schemas.microsoft.com/office/drawing/2014/main" id="{18F5B589-96B4-4192-AD3F-4228232BA9B0}"/>
              </a:ext>
            </a:extLst>
          </p:cNvPr>
          <p:cNvPicPr>
            <a:picLocks noChangeAspect="1"/>
          </p:cNvPicPr>
          <p:nvPr/>
        </p:nvPicPr>
        <p:blipFill rotWithShape="1">
          <a:blip r:embed="rId2"/>
          <a:srcRect l="1946" t="1974" b="5439"/>
          <a:stretch/>
        </p:blipFill>
        <p:spPr>
          <a:xfrm>
            <a:off x="670132" y="846000"/>
            <a:ext cx="4209286" cy="3309525"/>
          </a:xfrm>
          <a:prstGeom prst="rect">
            <a:avLst/>
          </a:prstGeom>
          <a:ln w="19050">
            <a:solidFill>
              <a:srgbClr val="4897A2"/>
            </a:solidFill>
          </a:ln>
        </p:spPr>
      </p:pic>
      <p:sp>
        <p:nvSpPr>
          <p:cNvPr id="14" name="TextBox 13">
            <a:extLst>
              <a:ext uri="{FF2B5EF4-FFF2-40B4-BE49-F238E27FC236}">
                <a16:creationId xmlns:a16="http://schemas.microsoft.com/office/drawing/2014/main" id="{F54F5BB4-4EC0-49AA-A7A5-D8502E1031AE}"/>
              </a:ext>
            </a:extLst>
          </p:cNvPr>
          <p:cNvSpPr txBox="1"/>
          <p:nvPr/>
        </p:nvSpPr>
        <p:spPr>
          <a:xfrm>
            <a:off x="4977760" y="835201"/>
            <a:ext cx="4058736" cy="2059859"/>
          </a:xfrm>
          <a:prstGeom prst="rect">
            <a:avLst/>
          </a:prstGeom>
          <a:noFill/>
          <a:ln>
            <a:solidFill>
              <a:srgbClr val="4897A2">
                <a:alpha val="50196"/>
              </a:srgbClr>
            </a:solidFill>
          </a:ln>
        </p:spPr>
        <p:txBody>
          <a:bodyPr wrap="square" rtlCol="0">
            <a:spAutoFit/>
          </a:bodyPr>
          <a:lstStyle/>
          <a:p>
            <a:pPr marL="285750" indent="-285750">
              <a:lnSpc>
                <a:spcPct val="105000"/>
              </a:lnSpc>
              <a:buFont typeface="Arial" panose="020B0604020202020204" pitchFamily="34" charset="0"/>
              <a:buChar char="•"/>
            </a:pPr>
            <a:r>
              <a:rPr lang="en-AU" sz="1450"/>
              <a:t>Enter your new password twice</a:t>
            </a:r>
          </a:p>
          <a:p>
            <a:pPr marL="285750" indent="-285750">
              <a:lnSpc>
                <a:spcPct val="105000"/>
              </a:lnSpc>
              <a:buFont typeface="Arial" panose="020B0604020202020204" pitchFamily="34" charset="0"/>
              <a:buChar char="•"/>
            </a:pPr>
            <a:r>
              <a:rPr lang="en-AU" sz="1450"/>
              <a:t>Choose a security question and answer</a:t>
            </a:r>
          </a:p>
          <a:p>
            <a:pPr marL="285750" indent="-285750">
              <a:lnSpc>
                <a:spcPct val="105000"/>
              </a:lnSpc>
              <a:spcAft>
                <a:spcPts val="400"/>
              </a:spcAft>
              <a:buFont typeface="Arial" panose="020B0604020202020204" pitchFamily="34" charset="0"/>
              <a:buChar char="•"/>
            </a:pPr>
            <a:r>
              <a:rPr lang="en-AU" sz="1450"/>
              <a:t>Click</a:t>
            </a:r>
            <a:r>
              <a:rPr lang="en-AU" sz="1450" b="1"/>
              <a:t> </a:t>
            </a:r>
            <a:r>
              <a:rPr lang="en-AU" sz="1450" b="1" i="1"/>
              <a:t>save</a:t>
            </a:r>
            <a:r>
              <a:rPr lang="en-AU" sz="1450"/>
              <a:t>.</a:t>
            </a:r>
            <a:endParaRPr lang="en-AU" sz="1450" b="1" i="1"/>
          </a:p>
          <a:p>
            <a:pPr>
              <a:lnSpc>
                <a:spcPct val="105000"/>
              </a:lnSpc>
              <a:spcAft>
                <a:spcPts val="400"/>
              </a:spcAft>
            </a:pPr>
            <a:r>
              <a:rPr lang="en-AU" sz="1450"/>
              <a:t>Your new password must have </a:t>
            </a:r>
            <a:r>
              <a:rPr lang="en-AU" sz="1450" b="1"/>
              <a:t>fourteen (14) characters</a:t>
            </a:r>
            <a:r>
              <a:rPr lang="en-AU" sz="1450"/>
              <a:t> including uppercase and lowercase letters, numbers, and symbols (e.g. !, $ or #).</a:t>
            </a:r>
          </a:p>
          <a:p>
            <a:pPr>
              <a:lnSpc>
                <a:spcPct val="105000"/>
              </a:lnSpc>
              <a:spcAft>
                <a:spcPts val="400"/>
              </a:spcAft>
            </a:pPr>
            <a:r>
              <a:rPr lang="en-AU" sz="1450"/>
              <a:t>If your new password does not meet the criteria, you will see this message:</a:t>
            </a:r>
          </a:p>
        </p:txBody>
      </p:sp>
      <p:pic>
        <p:nvPicPr>
          <p:cNvPr id="12" name="Picture 11" descr="Image of the notice that will appear in TPS Online if your new password does not meet the criteria.">
            <a:extLst>
              <a:ext uri="{FF2B5EF4-FFF2-40B4-BE49-F238E27FC236}">
                <a16:creationId xmlns:a16="http://schemas.microsoft.com/office/drawing/2014/main" id="{56A7A912-1BCC-423F-9EBF-AA3B1A00737A}"/>
              </a:ext>
            </a:extLst>
          </p:cNvPr>
          <p:cNvPicPr>
            <a:picLocks noChangeAspect="1"/>
          </p:cNvPicPr>
          <p:nvPr/>
        </p:nvPicPr>
        <p:blipFill rotWithShape="1">
          <a:blip r:embed="rId3"/>
          <a:srcRect t="4354" b="5527"/>
          <a:stretch/>
        </p:blipFill>
        <p:spPr>
          <a:xfrm>
            <a:off x="5602972" y="2941200"/>
            <a:ext cx="2808312" cy="1694728"/>
          </a:xfrm>
          <a:prstGeom prst="rect">
            <a:avLst/>
          </a:prstGeom>
          <a:noFill/>
          <a:ln w="19050">
            <a:solidFill>
              <a:srgbClr val="4897A2"/>
            </a:solidFill>
          </a:ln>
        </p:spPr>
      </p:pic>
      <p:sp>
        <p:nvSpPr>
          <p:cNvPr id="2" name="Rectangle 1">
            <a:extLst>
              <a:ext uri="{FF2B5EF4-FFF2-40B4-BE49-F238E27FC236}">
                <a16:creationId xmlns:a16="http://schemas.microsoft.com/office/drawing/2014/main" id="{EEFF639D-8AF7-4F4F-B1D3-9936F9B7E379}"/>
              </a:ext>
              <a:ext uri="{C183D7F6-B498-43B3-948B-1728B52AA6E4}">
                <adec:decorative xmlns:adec="http://schemas.microsoft.com/office/drawing/2017/decorative" val="1"/>
              </a:ext>
            </a:extLst>
          </p:cNvPr>
          <p:cNvSpPr/>
          <p:nvPr/>
        </p:nvSpPr>
        <p:spPr>
          <a:xfrm>
            <a:off x="2987824" y="1796400"/>
            <a:ext cx="1882976" cy="2354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5A81003D-23C4-CDAF-0003-F1A0DC7A32F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DFFC93DF-26AB-70BD-823B-BC2507B0A165}"/>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BECB9D78-9075-999A-626D-1897538B1090}"/>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E8204955-BA4C-6D03-EA1A-9BD0B0386EDD}"/>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0A5B8265-65CA-B089-FCA7-09D574F29C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4166362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42DE4E-9EC6-48D7-B503-B92BEA99CE53}"/>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Home page</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17" name="Picture 16" descr="Image of the TPS Online home page.">
            <a:extLst>
              <a:ext uri="{FF2B5EF4-FFF2-40B4-BE49-F238E27FC236}">
                <a16:creationId xmlns:a16="http://schemas.microsoft.com/office/drawing/2014/main" id="{E08D2C82-E82C-C23D-61EA-68864BF298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9600" y="845668"/>
            <a:ext cx="5060577" cy="3216123"/>
          </a:xfrm>
          <a:prstGeom prst="rect">
            <a:avLst/>
          </a:prstGeom>
          <a:ln w="19050">
            <a:solidFill>
              <a:srgbClr val="4897A2"/>
            </a:solidFill>
          </a:ln>
        </p:spPr>
      </p:pic>
      <p:sp>
        <p:nvSpPr>
          <p:cNvPr id="10" name="TextBox 9">
            <a:extLst>
              <a:ext uri="{FF2B5EF4-FFF2-40B4-BE49-F238E27FC236}">
                <a16:creationId xmlns:a16="http://schemas.microsoft.com/office/drawing/2014/main" id="{50F73F7B-1B9D-47BA-9650-3497B6E99255}"/>
              </a:ext>
            </a:extLst>
          </p:cNvPr>
          <p:cNvSpPr txBox="1"/>
          <p:nvPr/>
        </p:nvSpPr>
        <p:spPr>
          <a:xfrm>
            <a:off x="5784758" y="1630800"/>
            <a:ext cx="3107722" cy="1411477"/>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600"/>
              </a:spcAft>
            </a:pPr>
            <a:r>
              <a:rPr lang="en-AU" sz="1550"/>
              <a:t>Your home page will list any tasks you need to complete to progress your claim with the TPS.</a:t>
            </a:r>
          </a:p>
          <a:p>
            <a:pPr>
              <a:lnSpc>
                <a:spcPct val="105000"/>
              </a:lnSpc>
              <a:spcAft>
                <a:spcPts val="600"/>
              </a:spcAft>
            </a:pPr>
            <a:r>
              <a:rPr lang="en-AU" sz="1550" b="1"/>
              <a:t>Check your home page regularly </a:t>
            </a:r>
            <a:r>
              <a:rPr lang="en-AU" sz="1550"/>
              <a:t>for tasks to complete!</a:t>
            </a:r>
          </a:p>
        </p:txBody>
      </p:sp>
      <p:sp>
        <p:nvSpPr>
          <p:cNvPr id="16" name="Rectangle 15">
            <a:extLst>
              <a:ext uri="{FF2B5EF4-FFF2-40B4-BE49-F238E27FC236}">
                <a16:creationId xmlns:a16="http://schemas.microsoft.com/office/drawing/2014/main" id="{E47A9D8A-FD1A-4091-BD03-0F077B2EBAF9}"/>
              </a:ext>
              <a:ext uri="{C183D7F6-B498-43B3-948B-1728B52AA6E4}">
                <adec:decorative xmlns:adec="http://schemas.microsoft.com/office/drawing/2017/decorative" val="1"/>
              </a:ext>
            </a:extLst>
          </p:cNvPr>
          <p:cNvSpPr/>
          <p:nvPr/>
        </p:nvSpPr>
        <p:spPr>
          <a:xfrm>
            <a:off x="2462960" y="2182599"/>
            <a:ext cx="3160800" cy="1868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C50BCA42-E71D-7EDF-7A66-088543832130}"/>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A494065B-B90E-EF2D-55B3-F17238F74FFD}"/>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C60986B9-ACF9-BAC4-8F25-B23EC98DDAC8}"/>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8" name="Oval 7">
                <a:extLst>
                  <a:ext uri="{FF2B5EF4-FFF2-40B4-BE49-F238E27FC236}">
                    <a16:creationId xmlns:a16="http://schemas.microsoft.com/office/drawing/2014/main" id="{2503B3C8-CFC8-AEC4-08EE-E7DE1E2B3562}"/>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D8E2CE9D-B8C3-CD3B-1D18-AE94A52530F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276211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C38ED8-2BA3-4729-A423-CE42986175F2}"/>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Your provider’s obligation to you</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5" name="Picture 4" descr="Image of the 'Your Provider's Obligation to You' task on the TPS Online home page.">
            <a:extLst>
              <a:ext uri="{FF2B5EF4-FFF2-40B4-BE49-F238E27FC236}">
                <a16:creationId xmlns:a16="http://schemas.microsoft.com/office/drawing/2014/main" id="{789A7F04-4EF3-4BDB-9E78-98D9C7BE7275}"/>
              </a:ext>
            </a:extLst>
          </p:cNvPr>
          <p:cNvPicPr>
            <a:picLocks noChangeAspect="1"/>
          </p:cNvPicPr>
          <p:nvPr/>
        </p:nvPicPr>
        <p:blipFill>
          <a:blip r:embed="rId2"/>
          <a:stretch>
            <a:fillRect/>
          </a:stretch>
        </p:blipFill>
        <p:spPr>
          <a:xfrm>
            <a:off x="670131" y="845938"/>
            <a:ext cx="7574276" cy="1969521"/>
          </a:xfrm>
          <a:prstGeom prst="rect">
            <a:avLst/>
          </a:prstGeom>
          <a:ln w="19050">
            <a:solidFill>
              <a:srgbClr val="4897A2"/>
            </a:solidFill>
          </a:ln>
        </p:spPr>
      </p:pic>
      <p:sp>
        <p:nvSpPr>
          <p:cNvPr id="10" name="TextBox 9">
            <a:extLst>
              <a:ext uri="{FF2B5EF4-FFF2-40B4-BE49-F238E27FC236}">
                <a16:creationId xmlns:a16="http://schemas.microsoft.com/office/drawing/2014/main" id="{50F73F7B-1B9D-47BA-9650-3497B6E99255}"/>
              </a:ext>
            </a:extLst>
          </p:cNvPr>
          <p:cNvSpPr txBox="1"/>
          <p:nvPr/>
        </p:nvSpPr>
        <p:spPr>
          <a:xfrm>
            <a:off x="670131" y="3029300"/>
            <a:ext cx="7574277" cy="910570"/>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600"/>
              </a:spcAft>
            </a:pPr>
            <a:r>
              <a:rPr lang="en-AU" sz="1550"/>
              <a:t>It is important to know whether your provider owed you a refund of any unspent tuition fees at the date of the default and whether the provider fulfilled its obligations to you.</a:t>
            </a:r>
          </a:p>
          <a:p>
            <a:pPr>
              <a:lnSpc>
                <a:spcPct val="105000"/>
              </a:lnSpc>
              <a:spcAft>
                <a:spcPts val="600"/>
              </a:spcAft>
            </a:pPr>
            <a:r>
              <a:rPr lang="en-AU" sz="1550"/>
              <a:t>On your home page, click </a:t>
            </a:r>
            <a:r>
              <a:rPr lang="en-AU" sz="1550" b="1" i="1"/>
              <a:t>next</a:t>
            </a:r>
            <a:r>
              <a:rPr lang="en-AU" sz="1550"/>
              <a:t> on </a:t>
            </a:r>
            <a:r>
              <a:rPr lang="en-AU" sz="1550" b="1"/>
              <a:t>YOUR PROVIDER’S OBLIGATION TO YOU</a:t>
            </a:r>
            <a:r>
              <a:rPr lang="en-AU" sz="1550"/>
              <a:t>.</a:t>
            </a:r>
          </a:p>
        </p:txBody>
      </p:sp>
      <p:sp>
        <p:nvSpPr>
          <p:cNvPr id="11" name="Rectangle 10">
            <a:extLst>
              <a:ext uri="{FF2B5EF4-FFF2-40B4-BE49-F238E27FC236}">
                <a16:creationId xmlns:a16="http://schemas.microsoft.com/office/drawing/2014/main" id="{03DB45D2-C5C1-41DD-B543-FE6270684ED1}"/>
              </a:ext>
              <a:ext uri="{C183D7F6-B498-43B3-948B-1728B52AA6E4}">
                <adec:decorative xmlns:adec="http://schemas.microsoft.com/office/drawing/2017/decorative" val="1"/>
              </a:ext>
            </a:extLst>
          </p:cNvPr>
          <p:cNvSpPr/>
          <p:nvPr/>
        </p:nvSpPr>
        <p:spPr>
          <a:xfrm>
            <a:off x="7596336" y="990000"/>
            <a:ext cx="514800" cy="381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342192B9-D96B-4D2E-D21D-B8625672A50B}"/>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B3A9273A-FB85-D93A-A91A-620F05540B0D}"/>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8B05D29A-5D49-9763-2B47-3D7C89272EE8}"/>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EE99FE8C-C6A1-8149-2D5D-1E35124EE97C}"/>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A92BA420-F94D-79EF-C59E-3628D65B06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841952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D0EBF2-A447-4520-8509-54545265930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Your provider’s obligation to you</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22" name="Picture 21" descr="Image of the screen in TPS Online where you must indicate whether your provider owed you a refund of unspent tuition fees on the date of the closure.">
            <a:extLst>
              <a:ext uri="{FF2B5EF4-FFF2-40B4-BE49-F238E27FC236}">
                <a16:creationId xmlns:a16="http://schemas.microsoft.com/office/drawing/2014/main" id="{0B00240F-3C09-D721-5FAC-4A4FD79706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9600" y="846000"/>
            <a:ext cx="6198432" cy="2588054"/>
          </a:xfrm>
          <a:prstGeom prst="rect">
            <a:avLst/>
          </a:prstGeom>
          <a:ln w="19050">
            <a:solidFill>
              <a:srgbClr val="4897A2"/>
            </a:solidFill>
          </a:ln>
        </p:spPr>
      </p:pic>
      <p:sp>
        <p:nvSpPr>
          <p:cNvPr id="10" name="TextBox 9">
            <a:extLst>
              <a:ext uri="{FF2B5EF4-FFF2-40B4-BE49-F238E27FC236}">
                <a16:creationId xmlns:a16="http://schemas.microsoft.com/office/drawing/2014/main" id="{50F73F7B-1B9D-47BA-9650-3497B6E99255}"/>
              </a:ext>
            </a:extLst>
          </p:cNvPr>
          <p:cNvSpPr txBox="1"/>
          <p:nvPr/>
        </p:nvSpPr>
        <p:spPr>
          <a:xfrm>
            <a:off x="670131" y="3498930"/>
            <a:ext cx="8150341" cy="1128963"/>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300"/>
              </a:spcAft>
            </a:pPr>
            <a:r>
              <a:rPr lang="en-AU" sz="1500"/>
              <a:t>On the date of the default, did your provider owe you any </a:t>
            </a:r>
            <a:r>
              <a:rPr lang="en-AU" sz="1500" i="1"/>
              <a:t>unspent</a:t>
            </a:r>
            <a:r>
              <a:rPr lang="en-AU" sz="1500"/>
              <a:t> tuition fees?</a:t>
            </a:r>
          </a:p>
          <a:p>
            <a:pPr marL="285750" indent="-285750">
              <a:lnSpc>
                <a:spcPct val="105000"/>
              </a:lnSpc>
              <a:spcAft>
                <a:spcPts val="300"/>
              </a:spcAft>
              <a:buFont typeface="Arial" panose="020B0604020202020204" pitchFamily="34" charset="0"/>
              <a:buChar char="•"/>
            </a:pPr>
            <a:r>
              <a:rPr lang="en-AU" sz="1500"/>
              <a:t>If you select </a:t>
            </a:r>
            <a:r>
              <a:rPr lang="en-AU" sz="1500" b="1" i="1"/>
              <a:t>owed me unspent tuition fees</a:t>
            </a:r>
            <a:r>
              <a:rPr lang="en-AU" sz="1500"/>
              <a:t>, you will need to provide proof of payment documents. </a:t>
            </a:r>
          </a:p>
          <a:p>
            <a:pPr marL="285750" indent="-285750">
              <a:lnSpc>
                <a:spcPct val="105000"/>
              </a:lnSpc>
              <a:spcAft>
                <a:spcPts val="300"/>
              </a:spcAft>
              <a:buFont typeface="Arial" panose="020B0604020202020204" pitchFamily="34" charset="0"/>
              <a:buChar char="•"/>
            </a:pPr>
            <a:r>
              <a:rPr lang="en-AU" sz="1500"/>
              <a:t>If you select </a:t>
            </a:r>
            <a:r>
              <a:rPr lang="en-AU" sz="1500" b="1" i="1"/>
              <a:t>did not owe me unspent tuition fees</a:t>
            </a:r>
            <a:r>
              <a:rPr lang="en-AU" sz="1500"/>
              <a:t>, the financial assessment process will end. You will only be able to browse alternative courses. </a:t>
            </a:r>
          </a:p>
        </p:txBody>
      </p:sp>
      <p:sp>
        <p:nvSpPr>
          <p:cNvPr id="12" name="Rectangle 11">
            <a:extLst>
              <a:ext uri="{FF2B5EF4-FFF2-40B4-BE49-F238E27FC236}">
                <a16:creationId xmlns:a16="http://schemas.microsoft.com/office/drawing/2014/main" id="{329AB4A4-1C06-4D4B-8DB1-7F888DE318AD}"/>
              </a:ext>
              <a:ext uri="{C183D7F6-B498-43B3-948B-1728B52AA6E4}">
                <adec:decorative xmlns:adec="http://schemas.microsoft.com/office/drawing/2017/decorative" val="1"/>
              </a:ext>
            </a:extLst>
          </p:cNvPr>
          <p:cNvSpPr/>
          <p:nvPr/>
        </p:nvSpPr>
        <p:spPr>
          <a:xfrm>
            <a:off x="2769744" y="2608120"/>
            <a:ext cx="4020670" cy="7992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41BE1428-BB01-77DA-0AE1-BAE6563163F7}"/>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E8903B73-2A65-E283-1F8E-3D55928F9C7A}"/>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A1C66211-2180-2798-5AD2-644FC012E139}"/>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C62CDDC2-B090-901F-1BD5-A8DABDBDAA16}"/>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BA880226-39BB-DE2B-8064-10FD8E814E4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573758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D106FC0-F894-4C41-A892-537772E80762}"/>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Your provider’s obligation to you</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6" name="Picture 5" descr="Image of the screen in TPS Online where you must indicate what obligations, if any, your provider has met since the closure.">
            <a:extLst>
              <a:ext uri="{FF2B5EF4-FFF2-40B4-BE49-F238E27FC236}">
                <a16:creationId xmlns:a16="http://schemas.microsoft.com/office/drawing/2014/main" id="{F15615FE-FE81-4E5D-932B-09F5D17AD7E2}"/>
              </a:ext>
            </a:extLst>
          </p:cNvPr>
          <p:cNvPicPr>
            <a:picLocks noChangeAspect="1"/>
          </p:cNvPicPr>
          <p:nvPr/>
        </p:nvPicPr>
        <p:blipFill rotWithShape="1">
          <a:blip r:embed="rId2"/>
          <a:srcRect t="2800" r="2168" b="1"/>
          <a:stretch/>
        </p:blipFill>
        <p:spPr>
          <a:xfrm>
            <a:off x="670132" y="846000"/>
            <a:ext cx="7243858" cy="2587486"/>
          </a:xfrm>
          <a:prstGeom prst="rect">
            <a:avLst/>
          </a:prstGeom>
          <a:ln w="19050">
            <a:solidFill>
              <a:srgbClr val="4897A2"/>
            </a:solidFill>
          </a:ln>
        </p:spPr>
      </p:pic>
      <p:sp>
        <p:nvSpPr>
          <p:cNvPr id="10" name="TextBox 9">
            <a:extLst>
              <a:ext uri="{FF2B5EF4-FFF2-40B4-BE49-F238E27FC236}">
                <a16:creationId xmlns:a16="http://schemas.microsoft.com/office/drawing/2014/main" id="{50F73F7B-1B9D-47BA-9650-3497B6E99255}"/>
              </a:ext>
            </a:extLst>
          </p:cNvPr>
          <p:cNvSpPr txBox="1"/>
          <p:nvPr/>
        </p:nvSpPr>
        <p:spPr>
          <a:xfrm>
            <a:off x="670132" y="3629308"/>
            <a:ext cx="7243858" cy="660117"/>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600"/>
              </a:spcAft>
            </a:pPr>
            <a:r>
              <a:rPr lang="en-AU" sz="1550"/>
              <a:t>Select the option that applies to you.</a:t>
            </a:r>
          </a:p>
          <a:p>
            <a:pPr>
              <a:lnSpc>
                <a:spcPct val="105000"/>
              </a:lnSpc>
              <a:spcAft>
                <a:spcPts val="600"/>
              </a:spcAft>
            </a:pPr>
            <a:r>
              <a:rPr lang="en-AU" sz="1550"/>
              <a:t>Click </a:t>
            </a:r>
            <a:r>
              <a:rPr lang="en-AU" sz="1550" b="1" i="1"/>
              <a:t>save</a:t>
            </a:r>
            <a:r>
              <a:rPr lang="en-AU" sz="1550"/>
              <a:t>.</a:t>
            </a:r>
          </a:p>
        </p:txBody>
      </p:sp>
      <p:sp>
        <p:nvSpPr>
          <p:cNvPr id="13" name="Rectangle 12">
            <a:extLst>
              <a:ext uri="{FF2B5EF4-FFF2-40B4-BE49-F238E27FC236}">
                <a16:creationId xmlns:a16="http://schemas.microsoft.com/office/drawing/2014/main" id="{C1CF2D42-331E-487F-B84D-723B81038C43}"/>
              </a:ext>
              <a:ext uri="{C183D7F6-B498-43B3-948B-1728B52AA6E4}">
                <adec:decorative xmlns:adec="http://schemas.microsoft.com/office/drawing/2017/decorative" val="1"/>
              </a:ext>
            </a:extLst>
          </p:cNvPr>
          <p:cNvSpPr/>
          <p:nvPr/>
        </p:nvSpPr>
        <p:spPr>
          <a:xfrm>
            <a:off x="763200" y="2750400"/>
            <a:ext cx="7095600" cy="4392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0414F6B4-BF45-E680-9947-BF1675468EFC}"/>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E8283326-1741-4D4C-9345-45AA060A4B64}"/>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09E9C1F4-A793-E056-B40E-14EB1A46FA99}"/>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71F04DDF-45CA-2328-5343-B80E81203ED5}"/>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AF59F69E-CEDC-F381-C8F0-974CCDBECC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96120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A7281B-A279-432A-98F8-199F4AE04A7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Proof of your identity</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17" name="Picture 16" descr="Image of the 'Proof of Identity' task on the TPS Online home page.">
            <a:extLst>
              <a:ext uri="{FF2B5EF4-FFF2-40B4-BE49-F238E27FC236}">
                <a16:creationId xmlns:a16="http://schemas.microsoft.com/office/drawing/2014/main" id="{E458C00D-6918-46C9-8FA8-AC1DAF208034}"/>
              </a:ext>
            </a:extLst>
          </p:cNvPr>
          <p:cNvPicPr>
            <a:picLocks noChangeAspect="1"/>
          </p:cNvPicPr>
          <p:nvPr/>
        </p:nvPicPr>
        <p:blipFill rotWithShape="1">
          <a:blip r:embed="rId2"/>
          <a:srcRect b="1645"/>
          <a:stretch/>
        </p:blipFill>
        <p:spPr>
          <a:xfrm>
            <a:off x="670133" y="843600"/>
            <a:ext cx="6649349" cy="2556712"/>
          </a:xfrm>
          <a:prstGeom prst="rect">
            <a:avLst/>
          </a:prstGeom>
          <a:ln w="19050">
            <a:solidFill>
              <a:srgbClr val="4897A2"/>
            </a:solidFill>
          </a:ln>
        </p:spPr>
      </p:pic>
      <p:sp>
        <p:nvSpPr>
          <p:cNvPr id="11" name="TextBox 10">
            <a:extLst>
              <a:ext uri="{FF2B5EF4-FFF2-40B4-BE49-F238E27FC236}">
                <a16:creationId xmlns:a16="http://schemas.microsoft.com/office/drawing/2014/main" id="{3400D9B3-3537-4DDF-9DCE-841FD5CC646D}"/>
              </a:ext>
            </a:extLst>
          </p:cNvPr>
          <p:cNvSpPr txBox="1"/>
          <p:nvPr/>
        </p:nvSpPr>
        <p:spPr>
          <a:xfrm>
            <a:off x="660145" y="3655992"/>
            <a:ext cx="6659337" cy="646331"/>
          </a:xfrm>
          <a:prstGeom prst="rect">
            <a:avLst/>
          </a:prstGeom>
          <a:noFill/>
          <a:ln>
            <a:solidFill>
              <a:srgbClr val="4897A2">
                <a:alpha val="50196"/>
              </a:srgbClr>
            </a:solidFill>
          </a:ln>
        </p:spPr>
        <p:txBody>
          <a:bodyPr wrap="square" rtlCol="0">
            <a:spAutoFit/>
          </a:bodyPr>
          <a:lstStyle/>
          <a:p>
            <a:pPr>
              <a:spcAft>
                <a:spcPts val="600"/>
              </a:spcAft>
            </a:pPr>
            <a:r>
              <a:rPr lang="en-AU" sz="1550"/>
              <a:t>To receive any assistance from the TPS, you must provide proof of your identity.</a:t>
            </a:r>
          </a:p>
          <a:p>
            <a:pPr>
              <a:spcAft>
                <a:spcPts val="600"/>
              </a:spcAft>
            </a:pPr>
            <a:r>
              <a:rPr lang="en-AU" sz="1550"/>
              <a:t>On your home page, click </a:t>
            </a:r>
            <a:r>
              <a:rPr lang="en-AU" sz="1550" b="1" i="1"/>
              <a:t>start</a:t>
            </a:r>
            <a:r>
              <a:rPr lang="en-AU" sz="1550"/>
              <a:t> on </a:t>
            </a:r>
            <a:r>
              <a:rPr lang="en-AU" sz="1550" b="1"/>
              <a:t>PROOF OF YOUR IDENTITY</a:t>
            </a:r>
            <a:r>
              <a:rPr lang="en-AU" sz="1550"/>
              <a:t>.</a:t>
            </a:r>
          </a:p>
        </p:txBody>
      </p:sp>
      <p:sp>
        <p:nvSpPr>
          <p:cNvPr id="18" name="Rectangle 17">
            <a:extLst>
              <a:ext uri="{FF2B5EF4-FFF2-40B4-BE49-F238E27FC236}">
                <a16:creationId xmlns:a16="http://schemas.microsoft.com/office/drawing/2014/main" id="{6C5DD812-CC48-4A2B-A9BB-074D3C32C70C}"/>
              </a:ext>
              <a:ext uri="{C183D7F6-B498-43B3-948B-1728B52AA6E4}">
                <adec:decorative xmlns:adec="http://schemas.microsoft.com/office/drawing/2017/decorative" val="1"/>
              </a:ext>
            </a:extLst>
          </p:cNvPr>
          <p:cNvSpPr/>
          <p:nvPr/>
        </p:nvSpPr>
        <p:spPr>
          <a:xfrm>
            <a:off x="6742800" y="910800"/>
            <a:ext cx="518400" cy="352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680CB1A8-0543-4692-B1C6-9364293BE798}"/>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F43132A5-A648-5B45-57B9-2B158ABEEAEB}"/>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A4B8C948-9325-0F95-70FE-01DF1C6E62CB}"/>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E85F3134-70B9-F8DD-D647-FEB7EDA4F7CA}"/>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35F12AD3-B753-1E17-4D62-F5020CB2E3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184718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D976A7-F82E-4471-884E-7503A2E271A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Upload your proof of identity document</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descr="Image of the screen where you must upload your proof of identity document in TPS Online.">
            <a:extLst>
              <a:ext uri="{FF2B5EF4-FFF2-40B4-BE49-F238E27FC236}">
                <a16:creationId xmlns:a16="http://schemas.microsoft.com/office/drawing/2014/main" id="{A0D9A636-804C-8BC4-6A1A-514BA325C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00" y="846000"/>
            <a:ext cx="7002155" cy="2563116"/>
          </a:xfrm>
          <a:prstGeom prst="rect">
            <a:avLst/>
          </a:prstGeom>
          <a:ln w="19050">
            <a:solidFill>
              <a:srgbClr val="4897A2"/>
            </a:solidFill>
          </a:ln>
        </p:spPr>
      </p:pic>
      <p:sp>
        <p:nvSpPr>
          <p:cNvPr id="11" name="TextBox 10">
            <a:extLst>
              <a:ext uri="{FF2B5EF4-FFF2-40B4-BE49-F238E27FC236}">
                <a16:creationId xmlns:a16="http://schemas.microsoft.com/office/drawing/2014/main" id="{3400D9B3-3537-4DDF-9DCE-841FD5CC646D}"/>
              </a:ext>
            </a:extLst>
          </p:cNvPr>
          <p:cNvSpPr txBox="1"/>
          <p:nvPr/>
        </p:nvSpPr>
        <p:spPr>
          <a:xfrm>
            <a:off x="663952" y="3468808"/>
            <a:ext cx="7724472" cy="1161023"/>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You will need to upload a photo of your passport (preferable) or driver’s licence from your device to prove your identity.</a:t>
            </a:r>
          </a:p>
          <a:p>
            <a:pPr marL="285750" indent="-285750">
              <a:lnSpc>
                <a:spcPct val="105000"/>
              </a:lnSpc>
              <a:buFont typeface="Arial" panose="020B0604020202020204" pitchFamily="34" charset="0"/>
              <a:buChar char="•"/>
            </a:pPr>
            <a:r>
              <a:rPr lang="en-AU" sz="1550"/>
              <a:t>Click </a:t>
            </a:r>
            <a:r>
              <a:rPr lang="en-AU" sz="1550" b="1" i="1"/>
              <a:t>browse</a:t>
            </a:r>
            <a:r>
              <a:rPr lang="en-AU" sz="1550" b="1"/>
              <a:t> </a:t>
            </a:r>
            <a:r>
              <a:rPr lang="en-AU" sz="1550"/>
              <a:t>and select the file you wish to upload</a:t>
            </a:r>
          </a:p>
          <a:p>
            <a:pPr marL="285750" indent="-285750">
              <a:lnSpc>
                <a:spcPct val="105000"/>
              </a:lnSpc>
              <a:spcAft>
                <a:spcPts val="400"/>
              </a:spcAft>
              <a:buFont typeface="Arial" panose="020B0604020202020204" pitchFamily="34" charset="0"/>
              <a:buChar char="•"/>
            </a:pPr>
            <a:r>
              <a:rPr lang="en-AU" sz="1550"/>
              <a:t>Click </a:t>
            </a:r>
            <a:r>
              <a:rPr lang="en-AU" sz="1550" b="1" i="1"/>
              <a:t>ok</a:t>
            </a:r>
            <a:r>
              <a:rPr lang="en-AU" sz="1550"/>
              <a:t> and then </a:t>
            </a:r>
            <a:r>
              <a:rPr lang="en-AU" sz="1550" b="1" i="1"/>
              <a:t>next</a:t>
            </a:r>
            <a:r>
              <a:rPr lang="en-AU" sz="1550"/>
              <a:t>.</a:t>
            </a:r>
          </a:p>
        </p:txBody>
      </p:sp>
      <p:grpSp>
        <p:nvGrpSpPr>
          <p:cNvPr id="2" name="Group 1">
            <a:extLst>
              <a:ext uri="{FF2B5EF4-FFF2-40B4-BE49-F238E27FC236}">
                <a16:creationId xmlns:a16="http://schemas.microsoft.com/office/drawing/2014/main" id="{62D518A1-B127-EB55-9AF0-F50110AA1D56}"/>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10" name="Rectangle 8">
              <a:extLst>
                <a:ext uri="{FF2B5EF4-FFF2-40B4-BE49-F238E27FC236}">
                  <a16:creationId xmlns:a16="http://schemas.microsoft.com/office/drawing/2014/main" id="{E964CCF9-59FE-195E-441A-B7EE4B41C5D9}"/>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9F4950C8-3F64-8356-6238-19C1D1EB4D51}"/>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4" name="Oval 13">
                <a:extLst>
                  <a:ext uri="{FF2B5EF4-FFF2-40B4-BE49-F238E27FC236}">
                    <a16:creationId xmlns:a16="http://schemas.microsoft.com/office/drawing/2014/main" id="{6CDB000A-7E95-0280-16EF-3D0AC451F5A6}"/>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0">
                <a:extLst>
                  <a:ext uri="{FF2B5EF4-FFF2-40B4-BE49-F238E27FC236}">
                    <a16:creationId xmlns:a16="http://schemas.microsoft.com/office/drawing/2014/main" id="{6690614B-63EF-B94F-AE40-6DFA4F929C9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374969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CE3D55-3F9B-4AD3-A731-2E1E0AA8D7C5}"/>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Review your proof of identity document</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descr="Image of the screen in TPS Online where you can view the proof of identity document you uploaded, delete it if necessary, or add another document.">
            <a:extLst>
              <a:ext uri="{FF2B5EF4-FFF2-40B4-BE49-F238E27FC236}">
                <a16:creationId xmlns:a16="http://schemas.microsoft.com/office/drawing/2014/main" id="{C7E3A54A-3AC3-13C3-FA61-E655FE19E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00" y="846000"/>
            <a:ext cx="6996613" cy="2826355"/>
          </a:xfrm>
          <a:prstGeom prst="rect">
            <a:avLst/>
          </a:prstGeom>
          <a:ln w="19050">
            <a:solidFill>
              <a:srgbClr val="4897A2"/>
            </a:solidFill>
          </a:ln>
        </p:spPr>
      </p:pic>
      <p:sp>
        <p:nvSpPr>
          <p:cNvPr id="11" name="TextBox 10">
            <a:extLst>
              <a:ext uri="{FF2B5EF4-FFF2-40B4-BE49-F238E27FC236}">
                <a16:creationId xmlns:a16="http://schemas.microsoft.com/office/drawing/2014/main" id="{3400D9B3-3537-4DDF-9DCE-841FD5CC646D}"/>
              </a:ext>
            </a:extLst>
          </p:cNvPr>
          <p:cNvSpPr txBox="1"/>
          <p:nvPr/>
        </p:nvSpPr>
        <p:spPr>
          <a:xfrm>
            <a:off x="670132" y="3719893"/>
            <a:ext cx="7574276" cy="910506"/>
          </a:xfrm>
          <a:prstGeom prst="rect">
            <a:avLst/>
          </a:prstGeom>
          <a:noFill/>
          <a:ln>
            <a:solidFill>
              <a:srgbClr val="4897A2">
                <a:alpha val="50196"/>
              </a:srgbClr>
            </a:solidFill>
          </a:ln>
        </p:spPr>
        <p:txBody>
          <a:bodyPr wrap="square" rtlCol="0">
            <a:spAutoFit/>
          </a:bodyPr>
          <a:lstStyle/>
          <a:p>
            <a:pPr>
              <a:spcAft>
                <a:spcPts val="400"/>
              </a:spcAft>
            </a:pPr>
            <a:r>
              <a:rPr lang="en-AU" sz="1550" b="1" i="1"/>
              <a:t>View</a:t>
            </a:r>
            <a:r>
              <a:rPr lang="en-AU" sz="1550"/>
              <a:t> the document you uploaded to make sure it is the right document.</a:t>
            </a:r>
          </a:p>
          <a:p>
            <a:pPr>
              <a:spcAft>
                <a:spcPts val="400"/>
              </a:spcAft>
            </a:pPr>
            <a:r>
              <a:rPr lang="en-AU" sz="1550"/>
              <a:t>If you have uploaded an incorrect document, click </a:t>
            </a:r>
            <a:r>
              <a:rPr lang="en-AU" sz="1550" b="1" i="1"/>
              <a:t>delete</a:t>
            </a:r>
            <a:r>
              <a:rPr lang="en-AU" sz="1550"/>
              <a:t> and then </a:t>
            </a:r>
            <a:r>
              <a:rPr lang="en-AU" sz="1550" b="1" i="1"/>
              <a:t>add another document</a:t>
            </a:r>
            <a:r>
              <a:rPr lang="en-AU" sz="1550"/>
              <a:t>.</a:t>
            </a:r>
            <a:endParaRPr lang="en-AU" sz="1550" b="1" i="1"/>
          </a:p>
          <a:p>
            <a:pPr>
              <a:spcAft>
                <a:spcPts val="400"/>
              </a:spcAft>
            </a:pPr>
            <a:r>
              <a:rPr lang="en-AU" sz="1550"/>
              <a:t>If you are happy with the document, click </a:t>
            </a:r>
            <a:r>
              <a:rPr lang="en-AU" sz="1550" b="1" i="1"/>
              <a:t>next</a:t>
            </a:r>
            <a:r>
              <a:rPr lang="en-AU" sz="1550"/>
              <a:t>.</a:t>
            </a:r>
          </a:p>
        </p:txBody>
      </p:sp>
      <p:grpSp>
        <p:nvGrpSpPr>
          <p:cNvPr id="2" name="Group 1">
            <a:extLst>
              <a:ext uri="{FF2B5EF4-FFF2-40B4-BE49-F238E27FC236}">
                <a16:creationId xmlns:a16="http://schemas.microsoft.com/office/drawing/2014/main" id="{9C4AE4DB-10CA-EA1A-CA54-A7039D310F3D}"/>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3F02F5DB-4B97-2E6D-B67A-C8647932C5B8}"/>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4E996998-6778-650C-AE4F-79E2F9D7DD6F}"/>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58539DCB-97D4-E86E-1F42-A8917A93C085}"/>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3F1B309D-E9E9-E197-9B8B-38CDF7FD26E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836310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5FCDC1-47D4-42B4-BC93-A121B5164D09}"/>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Submit your proof of identity document</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6" name="Picture 5" descr="Image of the screen in TPS Online where you must submit your proof of identity document(s) for assessment.">
            <a:extLst>
              <a:ext uri="{FF2B5EF4-FFF2-40B4-BE49-F238E27FC236}">
                <a16:creationId xmlns:a16="http://schemas.microsoft.com/office/drawing/2014/main" id="{D9734D2A-9845-4C3F-91E6-C29C2199681E}"/>
              </a:ext>
            </a:extLst>
          </p:cNvPr>
          <p:cNvPicPr>
            <a:picLocks noChangeAspect="1"/>
          </p:cNvPicPr>
          <p:nvPr/>
        </p:nvPicPr>
        <p:blipFill rotWithShape="1">
          <a:blip r:embed="rId2"/>
          <a:srcRect l="460" t="2113" r="739" b="3401"/>
          <a:stretch/>
        </p:blipFill>
        <p:spPr>
          <a:xfrm>
            <a:off x="669600" y="845940"/>
            <a:ext cx="6644351" cy="3049581"/>
          </a:xfrm>
          <a:prstGeom prst="rect">
            <a:avLst/>
          </a:prstGeom>
          <a:solidFill>
            <a:schemeClr val="bg1"/>
          </a:solidFill>
          <a:ln w="19050">
            <a:solidFill>
              <a:srgbClr val="4897A2"/>
            </a:solidFill>
          </a:ln>
        </p:spPr>
      </p:pic>
      <p:sp>
        <p:nvSpPr>
          <p:cNvPr id="11" name="TextBox 10">
            <a:extLst>
              <a:ext uri="{FF2B5EF4-FFF2-40B4-BE49-F238E27FC236}">
                <a16:creationId xmlns:a16="http://schemas.microsoft.com/office/drawing/2014/main" id="{3400D9B3-3537-4DDF-9DCE-841FD5CC646D}"/>
              </a:ext>
            </a:extLst>
          </p:cNvPr>
          <p:cNvSpPr txBox="1"/>
          <p:nvPr/>
        </p:nvSpPr>
        <p:spPr>
          <a:xfrm>
            <a:off x="663952" y="3968691"/>
            <a:ext cx="6644351" cy="660117"/>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Read the declaration.</a:t>
            </a:r>
          </a:p>
          <a:p>
            <a:pPr>
              <a:lnSpc>
                <a:spcPct val="105000"/>
              </a:lnSpc>
              <a:spcAft>
                <a:spcPts val="600"/>
              </a:spcAft>
            </a:pPr>
            <a:r>
              <a:rPr lang="en-AU" sz="1550"/>
              <a:t>If you are happy to proceed, </a:t>
            </a:r>
            <a:r>
              <a:rPr lang="en-AU" sz="1550" b="1"/>
              <a:t>tick</a:t>
            </a:r>
            <a:r>
              <a:rPr lang="en-AU" sz="1550"/>
              <a:t> </a:t>
            </a:r>
            <a:r>
              <a:rPr lang="en-AU" sz="1550" b="1"/>
              <a:t>all</a:t>
            </a:r>
            <a:r>
              <a:rPr lang="en-AU" sz="1550"/>
              <a:t> </a:t>
            </a:r>
            <a:r>
              <a:rPr lang="en-AU" sz="1550" b="1"/>
              <a:t>three boxes </a:t>
            </a:r>
            <a:r>
              <a:rPr lang="en-AU" sz="1550"/>
              <a:t>and click </a:t>
            </a:r>
            <a:r>
              <a:rPr lang="en-AU" sz="1550" b="1" i="1"/>
              <a:t>submit</a:t>
            </a:r>
            <a:r>
              <a:rPr lang="en-AU" sz="1550"/>
              <a:t>. </a:t>
            </a:r>
          </a:p>
        </p:txBody>
      </p:sp>
      <p:sp>
        <p:nvSpPr>
          <p:cNvPr id="13" name="Rectangle 12">
            <a:extLst>
              <a:ext uri="{FF2B5EF4-FFF2-40B4-BE49-F238E27FC236}">
                <a16:creationId xmlns:a16="http://schemas.microsoft.com/office/drawing/2014/main" id="{BC1E8A0E-902D-4A15-A4EA-B257722226D9}"/>
              </a:ext>
              <a:ext uri="{C183D7F6-B498-43B3-948B-1728B52AA6E4}">
                <adec:decorative xmlns:adec="http://schemas.microsoft.com/office/drawing/2017/decorative" val="1"/>
              </a:ext>
            </a:extLst>
          </p:cNvPr>
          <p:cNvSpPr/>
          <p:nvPr/>
        </p:nvSpPr>
        <p:spPr>
          <a:xfrm>
            <a:off x="2962800" y="2228400"/>
            <a:ext cx="4275545" cy="1130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B6D7D1A9-C5B0-4889-823F-F49F9206F747}"/>
              </a:ext>
              <a:ext uri="{C183D7F6-B498-43B3-948B-1728B52AA6E4}">
                <adec:decorative xmlns:adec="http://schemas.microsoft.com/office/drawing/2017/decorative" val="1"/>
              </a:ext>
            </a:extLst>
          </p:cNvPr>
          <p:cNvSpPr/>
          <p:nvPr/>
        </p:nvSpPr>
        <p:spPr>
          <a:xfrm>
            <a:off x="2962800" y="3492000"/>
            <a:ext cx="4276800" cy="291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7FC35F27-A8B9-1850-26B9-4D711DF65839}"/>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72DDC4AB-055E-AB4C-668A-395FA02B33C2}"/>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6D5B189C-445C-E6A5-8221-5AF35D2F6450}"/>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0" name="Oval 9">
                <a:extLst>
                  <a:ext uri="{FF2B5EF4-FFF2-40B4-BE49-F238E27FC236}">
                    <a16:creationId xmlns:a16="http://schemas.microsoft.com/office/drawing/2014/main" id="{35FE77F4-FB4D-A25E-B094-5DAF37CB1FE9}"/>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962CB7C7-70B5-9F8F-8426-18B80CE928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417806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What is the Tuition Protection Service (TPS)?</a:t>
            </a:r>
          </a:p>
        </p:txBody>
      </p:sp>
      <p:grpSp>
        <p:nvGrpSpPr>
          <p:cNvPr id="8" name="Group 7">
            <a:extLst>
              <a:ext uri="{FF2B5EF4-FFF2-40B4-BE49-F238E27FC236}">
                <a16:creationId xmlns:a16="http://schemas.microsoft.com/office/drawing/2014/main" id="{233B6827-9D8A-D00F-AC70-882CCE77EA69}"/>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9" name="Rectangle 8">
              <a:extLst>
                <a:ext uri="{FF2B5EF4-FFF2-40B4-BE49-F238E27FC236}">
                  <a16:creationId xmlns:a16="http://schemas.microsoft.com/office/drawing/2014/main" id="{25BA0AF4-6E47-4B4E-A9DA-EF251A2C7D2A}"/>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623E63BA-00C1-ECEF-A550-3FD545F66D4F}"/>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1458140A-A040-4CE8-971C-ED9F4787CCCF}"/>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9DCA2F60-5FDD-9EF0-8792-E57E9C623B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46102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1882928-0CBF-4D2D-9E63-5906350842B6}"/>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Review your contact details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5" name="Picture 4" descr="Image of the 'Review your Contact Details' task on the TPS Online home page.">
            <a:extLst>
              <a:ext uri="{FF2B5EF4-FFF2-40B4-BE49-F238E27FC236}">
                <a16:creationId xmlns:a16="http://schemas.microsoft.com/office/drawing/2014/main" id="{A3C88F98-EF86-4E4B-8140-DD90AD0EBA59}"/>
              </a:ext>
            </a:extLst>
          </p:cNvPr>
          <p:cNvPicPr>
            <a:picLocks noChangeAspect="1"/>
          </p:cNvPicPr>
          <p:nvPr/>
        </p:nvPicPr>
        <p:blipFill rotWithShape="1">
          <a:blip r:embed="rId2"/>
          <a:srcRect t="5263" r="2428" b="15790"/>
          <a:stretch/>
        </p:blipFill>
        <p:spPr>
          <a:xfrm>
            <a:off x="669600" y="845940"/>
            <a:ext cx="5374925" cy="855636"/>
          </a:xfrm>
          <a:prstGeom prst="rect">
            <a:avLst/>
          </a:prstGeom>
          <a:ln w="19050">
            <a:solidFill>
              <a:srgbClr val="4897A2"/>
            </a:solidFill>
          </a:ln>
        </p:spPr>
      </p:pic>
      <p:pic>
        <p:nvPicPr>
          <p:cNvPr id="8" name="Picture 7" descr="Image of the screen where you must update your contact details in TPS Online.">
            <a:extLst>
              <a:ext uri="{FF2B5EF4-FFF2-40B4-BE49-F238E27FC236}">
                <a16:creationId xmlns:a16="http://schemas.microsoft.com/office/drawing/2014/main" id="{8D250026-C1C4-459D-9758-B7E2E1E58E64}"/>
              </a:ext>
            </a:extLst>
          </p:cNvPr>
          <p:cNvPicPr>
            <a:picLocks noChangeAspect="1"/>
          </p:cNvPicPr>
          <p:nvPr/>
        </p:nvPicPr>
        <p:blipFill rotWithShape="1">
          <a:blip r:embed="rId3"/>
          <a:srcRect r="3404" b="14695"/>
          <a:stretch/>
        </p:blipFill>
        <p:spPr>
          <a:xfrm>
            <a:off x="669600" y="1796819"/>
            <a:ext cx="5374925" cy="2793536"/>
          </a:xfrm>
          <a:prstGeom prst="rect">
            <a:avLst/>
          </a:prstGeom>
          <a:ln w="19050">
            <a:solidFill>
              <a:srgbClr val="4897A2"/>
            </a:solidFill>
          </a:ln>
        </p:spPr>
      </p:pic>
      <p:sp>
        <p:nvSpPr>
          <p:cNvPr id="11" name="TextBox 10">
            <a:extLst>
              <a:ext uri="{FF2B5EF4-FFF2-40B4-BE49-F238E27FC236}">
                <a16:creationId xmlns:a16="http://schemas.microsoft.com/office/drawing/2014/main" id="{3400D9B3-3537-4DDF-9DCE-841FD5CC646D}"/>
              </a:ext>
            </a:extLst>
          </p:cNvPr>
          <p:cNvSpPr txBox="1"/>
          <p:nvPr/>
        </p:nvSpPr>
        <p:spPr>
          <a:xfrm>
            <a:off x="6163200" y="845940"/>
            <a:ext cx="2836800" cy="2162836"/>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The TPS will send you any notifications or requests using your contact details in TPS Online.</a:t>
            </a:r>
          </a:p>
          <a:p>
            <a:pPr>
              <a:lnSpc>
                <a:spcPct val="105000"/>
              </a:lnSpc>
              <a:spcAft>
                <a:spcPts val="600"/>
              </a:spcAft>
            </a:pPr>
            <a:r>
              <a:rPr lang="en-AU" sz="1550"/>
              <a:t>On your home page, click </a:t>
            </a:r>
            <a:r>
              <a:rPr lang="en-AU" sz="1550" b="1" i="1"/>
              <a:t>review</a:t>
            </a:r>
            <a:r>
              <a:rPr lang="en-AU" sz="1550"/>
              <a:t> on </a:t>
            </a:r>
            <a:r>
              <a:rPr lang="en-AU" sz="1550" b="1"/>
              <a:t>REVIEW YOUR CONTACT DETAILS</a:t>
            </a:r>
            <a:r>
              <a:rPr lang="en-AU" sz="1550"/>
              <a:t> to make sure your contact details are correct.</a:t>
            </a:r>
          </a:p>
        </p:txBody>
      </p:sp>
      <p:sp>
        <p:nvSpPr>
          <p:cNvPr id="18" name="TextBox 17">
            <a:extLst>
              <a:ext uri="{FF2B5EF4-FFF2-40B4-BE49-F238E27FC236}">
                <a16:creationId xmlns:a16="http://schemas.microsoft.com/office/drawing/2014/main" id="{EBC7296C-383A-42BD-8587-68F7C3E3B5A9}"/>
              </a:ext>
            </a:extLst>
          </p:cNvPr>
          <p:cNvSpPr txBox="1"/>
          <p:nvPr/>
        </p:nvSpPr>
        <p:spPr>
          <a:xfrm>
            <a:off x="6163200" y="4109680"/>
            <a:ext cx="2836800" cy="332720"/>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Click </a:t>
            </a:r>
            <a:r>
              <a:rPr lang="en-AU" sz="1550" b="1" i="1"/>
              <a:t>update my contact details</a:t>
            </a:r>
            <a:r>
              <a:rPr lang="en-AU" sz="1550"/>
              <a:t>.</a:t>
            </a:r>
          </a:p>
        </p:txBody>
      </p:sp>
      <p:sp>
        <p:nvSpPr>
          <p:cNvPr id="19" name="Rectangle 18">
            <a:extLst>
              <a:ext uri="{FF2B5EF4-FFF2-40B4-BE49-F238E27FC236}">
                <a16:creationId xmlns:a16="http://schemas.microsoft.com/office/drawing/2014/main" id="{577BF032-49A6-4288-9944-7101B4134695}"/>
              </a:ext>
              <a:ext uri="{C183D7F6-B498-43B3-948B-1728B52AA6E4}">
                <adec:decorative xmlns:adec="http://schemas.microsoft.com/office/drawing/2017/decorative" val="1"/>
              </a:ext>
            </a:extLst>
          </p:cNvPr>
          <p:cNvSpPr/>
          <p:nvPr/>
        </p:nvSpPr>
        <p:spPr>
          <a:xfrm>
            <a:off x="5464800" y="925200"/>
            <a:ext cx="478800" cy="284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75197292-CA4F-462C-AD64-5B9735F22EE6}"/>
              </a:ext>
              <a:ext uri="{C183D7F6-B498-43B3-948B-1728B52AA6E4}">
                <adec:decorative xmlns:adec="http://schemas.microsoft.com/office/drawing/2017/decorative" val="1"/>
              </a:ext>
            </a:extLst>
          </p:cNvPr>
          <p:cNvSpPr/>
          <p:nvPr/>
        </p:nvSpPr>
        <p:spPr>
          <a:xfrm>
            <a:off x="2494800" y="4212000"/>
            <a:ext cx="3477600" cy="2304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89C712A2-36E4-BE57-EE34-AF22A2772F72}"/>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0569F9E6-35B0-06C4-9B9E-92196ABBB428}"/>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4F68EC31-403F-BAD3-3506-1556D7EC69A5}"/>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6" name="Oval 5">
                <a:extLst>
                  <a:ext uri="{FF2B5EF4-FFF2-40B4-BE49-F238E27FC236}">
                    <a16:creationId xmlns:a16="http://schemas.microsoft.com/office/drawing/2014/main" id="{CC470056-1A8E-602B-6830-6176CED5AC19}"/>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7368705E-7886-86FB-68A9-37CEFCB8C52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533182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EB5B06C-655C-4221-8A92-21E8427AE214}"/>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Update your contact details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12" name="Picture 11" descr="Image of the screen where you must check that your contact details are correct in TPS Online.">
            <a:extLst>
              <a:ext uri="{FF2B5EF4-FFF2-40B4-BE49-F238E27FC236}">
                <a16:creationId xmlns:a16="http://schemas.microsoft.com/office/drawing/2014/main" id="{F11271A5-FB7E-456E-8EE8-CDA7EC849D24}"/>
              </a:ext>
            </a:extLst>
          </p:cNvPr>
          <p:cNvPicPr>
            <a:picLocks noChangeAspect="1"/>
          </p:cNvPicPr>
          <p:nvPr/>
        </p:nvPicPr>
        <p:blipFill rotWithShape="1">
          <a:blip r:embed="rId2"/>
          <a:srcRect b="2177"/>
          <a:stretch/>
        </p:blipFill>
        <p:spPr>
          <a:xfrm>
            <a:off x="670132" y="845938"/>
            <a:ext cx="4837972" cy="3744000"/>
          </a:xfrm>
          <a:prstGeom prst="rect">
            <a:avLst/>
          </a:prstGeom>
          <a:ln w="19050">
            <a:solidFill>
              <a:srgbClr val="4897A2"/>
            </a:solidFill>
          </a:ln>
        </p:spPr>
      </p:pic>
      <p:sp>
        <p:nvSpPr>
          <p:cNvPr id="9" name="TextBox 8">
            <a:extLst>
              <a:ext uri="{FF2B5EF4-FFF2-40B4-BE49-F238E27FC236}">
                <a16:creationId xmlns:a16="http://schemas.microsoft.com/office/drawing/2014/main" id="{D5C7E228-0ABE-43B0-923F-C118F7B1A395}"/>
              </a:ext>
            </a:extLst>
          </p:cNvPr>
          <p:cNvSpPr txBox="1"/>
          <p:nvPr/>
        </p:nvSpPr>
        <p:spPr>
          <a:xfrm>
            <a:off x="5686278" y="2297132"/>
            <a:ext cx="2948745" cy="583173"/>
          </a:xfrm>
          <a:prstGeom prst="rect">
            <a:avLst/>
          </a:prstGeom>
          <a:noFill/>
          <a:ln>
            <a:solidFill>
              <a:srgbClr val="4897A2">
                <a:alpha val="50196"/>
              </a:srgbClr>
            </a:solidFill>
          </a:ln>
        </p:spPr>
        <p:txBody>
          <a:bodyPr wrap="square" rtlCol="0">
            <a:spAutoFit/>
          </a:bodyPr>
          <a:lstStyle/>
          <a:p>
            <a:pPr>
              <a:lnSpc>
                <a:spcPct val="105000"/>
              </a:lnSpc>
              <a:spcAft>
                <a:spcPts val="400"/>
              </a:spcAft>
            </a:pPr>
            <a:r>
              <a:rPr lang="en-AU" sz="1550"/>
              <a:t>Update your contact details and click </a:t>
            </a:r>
            <a:r>
              <a:rPr lang="en-AU" sz="1550" b="1" i="1"/>
              <a:t>save</a:t>
            </a:r>
            <a:r>
              <a:rPr lang="en-AU" sz="1550"/>
              <a:t>.</a:t>
            </a:r>
          </a:p>
        </p:txBody>
      </p:sp>
      <p:sp>
        <p:nvSpPr>
          <p:cNvPr id="13" name="Rectangle 12">
            <a:extLst>
              <a:ext uri="{FF2B5EF4-FFF2-40B4-BE49-F238E27FC236}">
                <a16:creationId xmlns:a16="http://schemas.microsoft.com/office/drawing/2014/main" id="{30EBCF44-1AD1-4202-A576-57C43B7512FB}"/>
              </a:ext>
              <a:ext uri="{C183D7F6-B498-43B3-948B-1728B52AA6E4}">
                <adec:decorative xmlns:adec="http://schemas.microsoft.com/office/drawing/2017/decorative" val="1"/>
              </a:ext>
            </a:extLst>
          </p:cNvPr>
          <p:cNvSpPr/>
          <p:nvPr/>
        </p:nvSpPr>
        <p:spPr>
          <a:xfrm>
            <a:off x="2329200" y="4291200"/>
            <a:ext cx="3135600" cy="198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EB29F5D3-8D2D-3049-5BD1-EE24872169BB}"/>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6360F416-D8F2-B355-673A-FFB385F4DF75}"/>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436FB4DC-DEFA-4155-84CD-4F52A80F5082}"/>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4AE14939-39C0-3D2B-0EFA-35D4155D0DF7}"/>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66C1FEFD-983C-6563-B470-0C3DFCBD18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601487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A26320-E32F-466E-A068-35ACBADE565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Review your contact details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6" name="Picture 5" descr="Image of the screen in TPS Online where you must confirm that your contact details are correct or update them if they are incorrect.">
            <a:extLst>
              <a:ext uri="{FF2B5EF4-FFF2-40B4-BE49-F238E27FC236}">
                <a16:creationId xmlns:a16="http://schemas.microsoft.com/office/drawing/2014/main" id="{F3FBDFA4-1C5A-43ED-A722-B8A8FD739767}"/>
              </a:ext>
            </a:extLst>
          </p:cNvPr>
          <p:cNvPicPr>
            <a:picLocks noChangeAspect="1"/>
          </p:cNvPicPr>
          <p:nvPr/>
        </p:nvPicPr>
        <p:blipFill rotWithShape="1">
          <a:blip r:embed="rId2"/>
          <a:srcRect l="1262" t="2703" r="1890" b="2703"/>
          <a:stretch/>
        </p:blipFill>
        <p:spPr>
          <a:xfrm>
            <a:off x="670132" y="845938"/>
            <a:ext cx="7070220" cy="3371786"/>
          </a:xfrm>
          <a:prstGeom prst="rect">
            <a:avLst/>
          </a:prstGeom>
          <a:ln w="19050">
            <a:solidFill>
              <a:srgbClr val="4897A2"/>
            </a:solidFill>
          </a:ln>
        </p:spPr>
      </p:pic>
      <p:sp>
        <p:nvSpPr>
          <p:cNvPr id="9" name="TextBox 8">
            <a:extLst>
              <a:ext uri="{FF2B5EF4-FFF2-40B4-BE49-F238E27FC236}">
                <a16:creationId xmlns:a16="http://schemas.microsoft.com/office/drawing/2014/main" id="{D5C7E228-0ABE-43B0-923F-C118F7B1A395}"/>
              </a:ext>
            </a:extLst>
          </p:cNvPr>
          <p:cNvSpPr txBox="1"/>
          <p:nvPr/>
        </p:nvSpPr>
        <p:spPr>
          <a:xfrm>
            <a:off x="670132" y="4287217"/>
            <a:ext cx="7070220" cy="332720"/>
          </a:xfrm>
          <a:prstGeom prst="rect">
            <a:avLst/>
          </a:prstGeom>
          <a:noFill/>
          <a:ln>
            <a:solidFill>
              <a:srgbClr val="4897A2">
                <a:alpha val="50196"/>
              </a:srgbClr>
            </a:solidFill>
          </a:ln>
        </p:spPr>
        <p:txBody>
          <a:bodyPr wrap="square" rtlCol="0">
            <a:spAutoFit/>
          </a:bodyPr>
          <a:lstStyle/>
          <a:p>
            <a:pPr>
              <a:lnSpc>
                <a:spcPct val="105000"/>
              </a:lnSpc>
              <a:spcAft>
                <a:spcPts val="400"/>
              </a:spcAft>
            </a:pPr>
            <a:r>
              <a:rPr lang="en-AU" sz="1550"/>
              <a:t>After updating your contact details, you will be asked to confirm that they are correct.</a:t>
            </a:r>
          </a:p>
        </p:txBody>
      </p:sp>
      <p:grpSp>
        <p:nvGrpSpPr>
          <p:cNvPr id="2" name="Group 1">
            <a:extLst>
              <a:ext uri="{FF2B5EF4-FFF2-40B4-BE49-F238E27FC236}">
                <a16:creationId xmlns:a16="http://schemas.microsoft.com/office/drawing/2014/main" id="{AC1F7CFE-0B12-D716-3A8E-2A72C3B144F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53834D29-C37E-4FAA-8465-5D3F41762F84}"/>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7ABDBCCD-1E8E-B5EE-6847-38367E436653}"/>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01ADCFBA-FFA9-1D82-6A78-E02D9BCC7AF2}"/>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2015A910-9062-4053-B94E-7F9AD7C3D95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654862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881FA6-A556-4653-85A7-CA6A194149AD}"/>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Review your contact details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26" name="Picture 25" descr="Image of the second screen in TPS Online where you must confirm that your contact details are correct or update them if they are incorrect.">
            <a:extLst>
              <a:ext uri="{FF2B5EF4-FFF2-40B4-BE49-F238E27FC236}">
                <a16:creationId xmlns:a16="http://schemas.microsoft.com/office/drawing/2014/main" id="{9C7C3517-56E1-8CAD-E13D-EF76584286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69600" y="846000"/>
            <a:ext cx="5643084" cy="3695560"/>
          </a:xfrm>
          <a:prstGeom prst="rect">
            <a:avLst/>
          </a:prstGeom>
          <a:ln w="19050">
            <a:solidFill>
              <a:srgbClr val="4897A2"/>
            </a:solidFill>
          </a:ln>
        </p:spPr>
      </p:pic>
      <p:sp>
        <p:nvSpPr>
          <p:cNvPr id="8" name="TextBox 7">
            <a:extLst>
              <a:ext uri="{FF2B5EF4-FFF2-40B4-BE49-F238E27FC236}">
                <a16:creationId xmlns:a16="http://schemas.microsoft.com/office/drawing/2014/main" id="{80B9BBC0-EFFA-4917-96F2-4384BB69F524}"/>
              </a:ext>
            </a:extLst>
          </p:cNvPr>
          <p:cNvSpPr txBox="1"/>
          <p:nvPr/>
        </p:nvSpPr>
        <p:spPr>
          <a:xfrm>
            <a:off x="6462000" y="2037433"/>
            <a:ext cx="2574000" cy="833626"/>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If your details are correct, click </a:t>
            </a:r>
            <a:r>
              <a:rPr lang="en-AU" sz="1550" b="1" i="1"/>
              <a:t>yes, my personal details are correct</a:t>
            </a:r>
            <a:r>
              <a:rPr lang="en-AU" sz="1550"/>
              <a:t>.</a:t>
            </a:r>
          </a:p>
        </p:txBody>
      </p:sp>
      <p:sp>
        <p:nvSpPr>
          <p:cNvPr id="12" name="TextBox 11">
            <a:extLst>
              <a:ext uri="{FF2B5EF4-FFF2-40B4-BE49-F238E27FC236}">
                <a16:creationId xmlns:a16="http://schemas.microsoft.com/office/drawing/2014/main" id="{3939147C-487A-47EE-BB37-7436001BCA7E}"/>
              </a:ext>
            </a:extLst>
          </p:cNvPr>
          <p:cNvSpPr txBox="1"/>
          <p:nvPr/>
        </p:nvSpPr>
        <p:spPr>
          <a:xfrm>
            <a:off x="6462000" y="3129467"/>
            <a:ext cx="2574000" cy="1334533"/>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If any of your details are incorrect, click on </a:t>
            </a:r>
            <a:r>
              <a:rPr lang="en-AU" sz="1550" b="1" i="1"/>
              <a:t>no, update my personal details</a:t>
            </a:r>
            <a:r>
              <a:rPr lang="en-AU" sz="1550"/>
              <a:t>. You will be advised to send an email to </a:t>
            </a:r>
            <a:r>
              <a:rPr lang="en-AU" sz="1550">
                <a:hlinkClick r:id="rId3"/>
              </a:rPr>
              <a:t>support@tps.gov.au</a:t>
            </a:r>
            <a:r>
              <a:rPr lang="en-AU" sz="1550"/>
              <a:t>.</a:t>
            </a:r>
          </a:p>
        </p:txBody>
      </p:sp>
      <p:sp>
        <p:nvSpPr>
          <p:cNvPr id="11" name="Rectangle 10">
            <a:extLst>
              <a:ext uri="{FF2B5EF4-FFF2-40B4-BE49-F238E27FC236}">
                <a16:creationId xmlns:a16="http://schemas.microsoft.com/office/drawing/2014/main" id="{57E6651F-D83C-434B-AF27-FAE299827571}"/>
              </a:ext>
              <a:ext uri="{C183D7F6-B498-43B3-948B-1728B52AA6E4}">
                <adec:decorative xmlns:adec="http://schemas.microsoft.com/office/drawing/2017/decorative" val="1"/>
              </a:ext>
            </a:extLst>
          </p:cNvPr>
          <p:cNvSpPr/>
          <p:nvPr/>
        </p:nvSpPr>
        <p:spPr>
          <a:xfrm>
            <a:off x="2602800" y="3917583"/>
            <a:ext cx="3650400" cy="504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9CCF94A5-201A-FE20-C5B2-0C8471DD308B}"/>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E5D30D7F-CF77-3F63-6AA9-3D2374509C11}"/>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8E3E2F3C-BB6D-E7AB-36DD-DABD1D2E0FC2}"/>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3" name="Oval 12">
                <a:extLst>
                  <a:ext uri="{FF2B5EF4-FFF2-40B4-BE49-F238E27FC236}">
                    <a16:creationId xmlns:a16="http://schemas.microsoft.com/office/drawing/2014/main" id="{47CA0CCA-DA5C-6C29-3A89-CE3DB488CE69}"/>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F99500DA-022F-E5D2-8627-7A9B2E7BA37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483301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EF64A-5361-467E-A6BE-7214B2C9E3B4}"/>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6" name="Picture 5" descr="Image of the 'Proof of Payment' task on the TPS Online home page.">
            <a:extLst>
              <a:ext uri="{FF2B5EF4-FFF2-40B4-BE49-F238E27FC236}">
                <a16:creationId xmlns:a16="http://schemas.microsoft.com/office/drawing/2014/main" id="{C7CC76A2-A1D7-41C4-BB6A-1FB5D0F210F6}"/>
              </a:ext>
            </a:extLst>
          </p:cNvPr>
          <p:cNvPicPr>
            <a:picLocks noChangeAspect="1"/>
          </p:cNvPicPr>
          <p:nvPr/>
        </p:nvPicPr>
        <p:blipFill rotWithShape="1">
          <a:blip r:embed="rId2"/>
          <a:srcRect t="1717" r="1082" b="2161"/>
          <a:stretch/>
        </p:blipFill>
        <p:spPr>
          <a:xfrm>
            <a:off x="670131" y="846000"/>
            <a:ext cx="5918092" cy="2772151"/>
          </a:xfrm>
          <a:prstGeom prst="rect">
            <a:avLst/>
          </a:prstGeom>
          <a:noFill/>
          <a:ln w="19050">
            <a:solidFill>
              <a:srgbClr val="4897A2"/>
            </a:solidFill>
          </a:ln>
        </p:spPr>
      </p:pic>
      <p:sp>
        <p:nvSpPr>
          <p:cNvPr id="9" name="TextBox 8">
            <a:extLst>
              <a:ext uri="{FF2B5EF4-FFF2-40B4-BE49-F238E27FC236}">
                <a16:creationId xmlns:a16="http://schemas.microsoft.com/office/drawing/2014/main" id="{54F20FA2-6544-4603-A877-80DB64B03891}"/>
              </a:ext>
            </a:extLst>
          </p:cNvPr>
          <p:cNvSpPr txBox="1"/>
          <p:nvPr/>
        </p:nvSpPr>
        <p:spPr>
          <a:xfrm>
            <a:off x="670131" y="3685344"/>
            <a:ext cx="6998213" cy="910570"/>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If your provider owes you a refund of unspent tuition fees, you must submit proof of payment documents.</a:t>
            </a:r>
          </a:p>
          <a:p>
            <a:pPr>
              <a:lnSpc>
                <a:spcPct val="105000"/>
              </a:lnSpc>
              <a:spcAft>
                <a:spcPts val="600"/>
              </a:spcAft>
            </a:pPr>
            <a:r>
              <a:rPr lang="en-AU" sz="1550"/>
              <a:t>On your home page, click </a:t>
            </a:r>
            <a:r>
              <a:rPr lang="en-AU" sz="1550" b="1" i="1"/>
              <a:t>start</a:t>
            </a:r>
            <a:r>
              <a:rPr lang="en-AU" sz="1550"/>
              <a:t> on </a:t>
            </a:r>
            <a:r>
              <a:rPr lang="en-AU" sz="1550" b="1"/>
              <a:t>PROOF OF PAYMENT</a:t>
            </a:r>
            <a:r>
              <a:rPr lang="en-AU" sz="1550"/>
              <a:t>.</a:t>
            </a:r>
          </a:p>
        </p:txBody>
      </p:sp>
      <p:sp>
        <p:nvSpPr>
          <p:cNvPr id="14" name="Rectangle 13">
            <a:extLst>
              <a:ext uri="{FF2B5EF4-FFF2-40B4-BE49-F238E27FC236}">
                <a16:creationId xmlns:a16="http://schemas.microsoft.com/office/drawing/2014/main" id="{F9402E29-9D2E-44AF-BE8C-77373A6C30D6}"/>
              </a:ext>
              <a:ext uri="{C183D7F6-B498-43B3-948B-1728B52AA6E4}">
                <adec:decorative xmlns:adec="http://schemas.microsoft.com/office/drawing/2017/decorative" val="1"/>
              </a:ext>
            </a:extLst>
          </p:cNvPr>
          <p:cNvSpPr/>
          <p:nvPr/>
        </p:nvSpPr>
        <p:spPr>
          <a:xfrm>
            <a:off x="6033600" y="874800"/>
            <a:ext cx="460800" cy="334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D8CC1092-40D3-EB0E-F5BA-B0C0BEBF7605}"/>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EFFBDE59-B4D5-7AE2-D03F-7AFC17BF2767}"/>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A52FE539-C2A2-16D7-ECFD-5243A67B4CE5}"/>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FB340147-25B1-6141-5165-50FD0A4DF7A8}"/>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DA5C456A-39AB-098E-03B2-2C30B2DEFA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8934583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F0FCCD-EED2-4C0C-8635-BBF9EDFA7680}"/>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8" name="Picture 7" descr="Image of the screen where you must begin reviewing the payment information recorded in TPS Online.">
            <a:extLst>
              <a:ext uri="{FF2B5EF4-FFF2-40B4-BE49-F238E27FC236}">
                <a16:creationId xmlns:a16="http://schemas.microsoft.com/office/drawing/2014/main" id="{20E96ACB-DC26-4A65-BC23-6DCE778BE121}"/>
              </a:ext>
            </a:extLst>
          </p:cNvPr>
          <p:cNvPicPr>
            <a:picLocks noChangeAspect="1"/>
          </p:cNvPicPr>
          <p:nvPr/>
        </p:nvPicPr>
        <p:blipFill rotWithShape="1">
          <a:blip r:embed="rId2"/>
          <a:srcRect r="2622" b="1834"/>
          <a:stretch/>
        </p:blipFill>
        <p:spPr>
          <a:xfrm>
            <a:off x="670131" y="845938"/>
            <a:ext cx="7790300" cy="1873843"/>
          </a:xfrm>
          <a:prstGeom prst="rect">
            <a:avLst/>
          </a:prstGeom>
          <a:ln w="19050">
            <a:solidFill>
              <a:srgbClr val="4897A2"/>
            </a:solidFill>
          </a:ln>
        </p:spPr>
      </p:pic>
      <p:sp>
        <p:nvSpPr>
          <p:cNvPr id="11" name="TextBox 10">
            <a:extLst>
              <a:ext uri="{FF2B5EF4-FFF2-40B4-BE49-F238E27FC236}">
                <a16:creationId xmlns:a16="http://schemas.microsoft.com/office/drawing/2014/main" id="{CB894D66-28C5-40EE-A6E8-AECFE0A1C613}"/>
              </a:ext>
            </a:extLst>
          </p:cNvPr>
          <p:cNvSpPr txBox="1"/>
          <p:nvPr/>
        </p:nvSpPr>
        <p:spPr>
          <a:xfrm>
            <a:off x="670132" y="3023309"/>
            <a:ext cx="7790300" cy="660117"/>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Payments you made to your provider may have been recorded in our systems.</a:t>
            </a:r>
          </a:p>
          <a:p>
            <a:pPr>
              <a:lnSpc>
                <a:spcPct val="105000"/>
              </a:lnSpc>
              <a:spcAft>
                <a:spcPts val="600"/>
              </a:spcAft>
            </a:pPr>
            <a:r>
              <a:rPr lang="en-AU" sz="1550"/>
              <a:t>Click </a:t>
            </a:r>
            <a:r>
              <a:rPr lang="en-AU" sz="1550" b="1" i="1"/>
              <a:t>next </a:t>
            </a:r>
            <a:r>
              <a:rPr lang="en-AU" sz="1550"/>
              <a:t>to review our payment information.</a:t>
            </a:r>
          </a:p>
        </p:txBody>
      </p:sp>
      <p:sp>
        <p:nvSpPr>
          <p:cNvPr id="10" name="Rectangle 9">
            <a:extLst>
              <a:ext uri="{FF2B5EF4-FFF2-40B4-BE49-F238E27FC236}">
                <a16:creationId xmlns:a16="http://schemas.microsoft.com/office/drawing/2014/main" id="{10814695-AEC1-4D20-BB60-804FA75359A0}"/>
              </a:ext>
              <a:ext uri="{C183D7F6-B498-43B3-948B-1728B52AA6E4}">
                <adec:decorative xmlns:adec="http://schemas.microsoft.com/office/drawing/2017/decorative" val="1"/>
              </a:ext>
            </a:extLst>
          </p:cNvPr>
          <p:cNvSpPr/>
          <p:nvPr/>
        </p:nvSpPr>
        <p:spPr>
          <a:xfrm>
            <a:off x="3326400" y="1976400"/>
            <a:ext cx="5050800" cy="327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76285D4A-0843-D783-8ED0-7898BB3F46C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F7EF51A3-3CCF-E4C3-9267-CEE4F4AB4512}"/>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FC6B85B5-2F43-825C-B395-A1FE40BA9E24}"/>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2" name="Oval 11">
                <a:extLst>
                  <a:ext uri="{FF2B5EF4-FFF2-40B4-BE49-F238E27FC236}">
                    <a16:creationId xmlns:a16="http://schemas.microsoft.com/office/drawing/2014/main" id="{8C62BBD1-156A-1CB4-5574-C7BAA2AF0BEE}"/>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9D57AD63-1DB7-5768-3EE5-81F6D78EFE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738457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CCE9C7-8BCA-4999-A4A8-3A92C0E064DF}"/>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11" name="Picture 10" descr="Image of the screen where you must write a statement detailing all payments you made to your provider for your course and provide a brief explanation of your individual circumstances.">
            <a:extLst>
              <a:ext uri="{FF2B5EF4-FFF2-40B4-BE49-F238E27FC236}">
                <a16:creationId xmlns:a16="http://schemas.microsoft.com/office/drawing/2014/main" id="{A3E7F619-2F75-34B6-55AD-56F0FEAC4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00" y="846000"/>
            <a:ext cx="6337131" cy="2643473"/>
          </a:xfrm>
          <a:prstGeom prst="rect">
            <a:avLst/>
          </a:prstGeom>
          <a:ln w="19050">
            <a:solidFill>
              <a:srgbClr val="4897A2"/>
            </a:solidFill>
          </a:ln>
        </p:spPr>
      </p:pic>
      <p:sp>
        <p:nvSpPr>
          <p:cNvPr id="6" name="TextBox 5">
            <a:extLst>
              <a:ext uri="{FF2B5EF4-FFF2-40B4-BE49-F238E27FC236}">
                <a16:creationId xmlns:a16="http://schemas.microsoft.com/office/drawing/2014/main" id="{3ABDFA26-A8D8-4213-86F9-6A1A8D43D540}"/>
              </a:ext>
            </a:extLst>
          </p:cNvPr>
          <p:cNvSpPr txBox="1"/>
          <p:nvPr/>
        </p:nvSpPr>
        <p:spPr>
          <a:xfrm>
            <a:off x="670131" y="3533313"/>
            <a:ext cx="8222350" cy="1103315"/>
          </a:xfrm>
          <a:prstGeom prst="rect">
            <a:avLst/>
          </a:prstGeom>
          <a:noFill/>
          <a:ln>
            <a:solidFill>
              <a:srgbClr val="4897A2">
                <a:alpha val="50196"/>
              </a:srgbClr>
            </a:solidFill>
          </a:ln>
        </p:spPr>
        <p:txBody>
          <a:bodyPr wrap="square" rtlCol="0">
            <a:spAutoFit/>
          </a:bodyPr>
          <a:lstStyle/>
          <a:p>
            <a:pPr>
              <a:lnSpc>
                <a:spcPct val="105000"/>
              </a:lnSpc>
            </a:pPr>
            <a:r>
              <a:rPr lang="en-AU" sz="1500"/>
              <a:t>In the student statement box, please provide:</a:t>
            </a:r>
          </a:p>
          <a:p>
            <a:pPr marL="285750" indent="-285750">
              <a:lnSpc>
                <a:spcPct val="105000"/>
              </a:lnSpc>
              <a:buFont typeface="Arial" panose="020B0604020202020204" pitchFamily="34" charset="0"/>
              <a:buChar char="•"/>
            </a:pPr>
            <a:r>
              <a:rPr lang="en-AU" sz="1500"/>
              <a:t>details about all payments made to your provider (and your agent, if applicable) for your course; and</a:t>
            </a:r>
          </a:p>
          <a:p>
            <a:pPr marL="285750" indent="-285750">
              <a:lnSpc>
                <a:spcPct val="105000"/>
              </a:lnSpc>
              <a:spcAft>
                <a:spcPts val="400"/>
              </a:spcAft>
              <a:buFont typeface="Arial" panose="020B0604020202020204" pitchFamily="34" charset="0"/>
              <a:buChar char="•"/>
            </a:pPr>
            <a:r>
              <a:rPr lang="en-AU" sz="1500"/>
              <a:t>a brief explanation of your individual circumstances.</a:t>
            </a:r>
          </a:p>
          <a:p>
            <a:pPr>
              <a:lnSpc>
                <a:spcPct val="105000"/>
              </a:lnSpc>
            </a:pPr>
            <a:r>
              <a:rPr lang="en-AU" sz="1500"/>
              <a:t>Click </a:t>
            </a:r>
            <a:r>
              <a:rPr lang="en-AU" sz="1500" b="1" i="1"/>
              <a:t>next</a:t>
            </a:r>
            <a:r>
              <a:rPr lang="en-AU" sz="1500"/>
              <a:t> to begin uploading documents to support your statement.</a:t>
            </a:r>
          </a:p>
        </p:txBody>
      </p:sp>
      <p:grpSp>
        <p:nvGrpSpPr>
          <p:cNvPr id="2" name="Group 1">
            <a:extLst>
              <a:ext uri="{FF2B5EF4-FFF2-40B4-BE49-F238E27FC236}">
                <a16:creationId xmlns:a16="http://schemas.microsoft.com/office/drawing/2014/main" id="{55065F7E-0F9D-F5E4-6EE0-904DB3511868}"/>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8B8193DD-0A66-8555-B067-AAF00701E111}"/>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A72D184D-E9BF-987D-A32F-8DF42B0FA624}"/>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4" name="Oval 13">
                <a:extLst>
                  <a:ext uri="{FF2B5EF4-FFF2-40B4-BE49-F238E27FC236}">
                    <a16:creationId xmlns:a16="http://schemas.microsoft.com/office/drawing/2014/main" id="{751FB016-1816-A909-208D-8B177AFD2EDE}"/>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7B6C8CA0-DAE9-C655-5AA7-2791F17F97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4039569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A1C6E-E7CF-4D8C-BA62-226F836A5A17}"/>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12" name="Picture 11" descr="Image of the screen in TPS Online where you must upload all documents that support your statement. Documents may include receipts of payments, bank statements, your written agreement, information about your student visa, and anything else you think will help the TPS to assess your eligibility for a refund of unspent tuition fees.">
            <a:extLst>
              <a:ext uri="{FF2B5EF4-FFF2-40B4-BE49-F238E27FC236}">
                <a16:creationId xmlns:a16="http://schemas.microsoft.com/office/drawing/2014/main" id="{21259F92-384A-D37D-F0CB-1E8BD565B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00" y="846000"/>
            <a:ext cx="6567118" cy="2665640"/>
          </a:xfrm>
          <a:prstGeom prst="rect">
            <a:avLst/>
          </a:prstGeom>
          <a:ln w="19050">
            <a:solidFill>
              <a:srgbClr val="4897A2"/>
            </a:solidFill>
          </a:ln>
        </p:spPr>
      </p:pic>
      <p:sp>
        <p:nvSpPr>
          <p:cNvPr id="15" name="TextBox 14">
            <a:extLst>
              <a:ext uri="{FF2B5EF4-FFF2-40B4-BE49-F238E27FC236}">
                <a16:creationId xmlns:a16="http://schemas.microsoft.com/office/drawing/2014/main" id="{94E2648D-04FB-4613-80C8-D315786392CD}"/>
              </a:ext>
            </a:extLst>
          </p:cNvPr>
          <p:cNvSpPr txBox="1"/>
          <p:nvPr/>
        </p:nvSpPr>
        <p:spPr>
          <a:xfrm>
            <a:off x="670132" y="3601726"/>
            <a:ext cx="7214236" cy="987514"/>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Click </a:t>
            </a:r>
            <a:r>
              <a:rPr lang="en-AU" sz="1550" b="1" i="1"/>
              <a:t>browse</a:t>
            </a:r>
            <a:r>
              <a:rPr lang="en-AU" sz="1550"/>
              <a:t> to select documents to upload from your device.</a:t>
            </a:r>
          </a:p>
          <a:p>
            <a:pPr>
              <a:lnSpc>
                <a:spcPct val="105000"/>
              </a:lnSpc>
              <a:spcAft>
                <a:spcPts val="600"/>
              </a:spcAft>
            </a:pPr>
            <a:r>
              <a:rPr lang="en-AU" sz="1550"/>
              <a:t>Refer to the following checklist to ensure you upload all of the required documentation.</a:t>
            </a:r>
          </a:p>
          <a:p>
            <a:pPr>
              <a:lnSpc>
                <a:spcPct val="105000"/>
              </a:lnSpc>
              <a:spcAft>
                <a:spcPts val="600"/>
              </a:spcAft>
            </a:pPr>
            <a:r>
              <a:rPr lang="en-AU" sz="1550"/>
              <a:t>This task will be returned to you to upload additional documentation if necessary.</a:t>
            </a:r>
          </a:p>
        </p:txBody>
      </p:sp>
      <p:grpSp>
        <p:nvGrpSpPr>
          <p:cNvPr id="2" name="Group 1">
            <a:extLst>
              <a:ext uri="{FF2B5EF4-FFF2-40B4-BE49-F238E27FC236}">
                <a16:creationId xmlns:a16="http://schemas.microsoft.com/office/drawing/2014/main" id="{E5A8C7C9-B354-B693-9C25-AD3FA86E49E8}"/>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8157FECA-675A-E63A-2F3A-8A9EFD7A02DB}"/>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D0652572-0F3A-33DE-5126-A22EDA7D0D27}"/>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0" name="Oval 9">
                <a:extLst>
                  <a:ext uri="{FF2B5EF4-FFF2-40B4-BE49-F238E27FC236}">
                    <a16:creationId xmlns:a16="http://schemas.microsoft.com/office/drawing/2014/main" id="{179D1A09-1351-5431-10DA-550465E0D146}"/>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A2F58289-7B66-262F-B2E0-4731E9CEB4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887186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A1C6E-E7CF-4D8C-BA62-226F836A5A17}"/>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Proof of payment document checklist</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3" name="TextBox 12">
            <a:extLst>
              <a:ext uri="{FF2B5EF4-FFF2-40B4-BE49-F238E27FC236}">
                <a16:creationId xmlns:a16="http://schemas.microsoft.com/office/drawing/2014/main" id="{7E4A008B-5631-46B4-926B-5D41D4295444}"/>
              </a:ext>
            </a:extLst>
          </p:cNvPr>
          <p:cNvSpPr txBox="1"/>
          <p:nvPr/>
        </p:nvSpPr>
        <p:spPr>
          <a:xfrm>
            <a:off x="683568" y="989955"/>
            <a:ext cx="7920880" cy="3620286"/>
          </a:xfrm>
          <a:prstGeom prst="rect">
            <a:avLst/>
          </a:prstGeom>
          <a:noFill/>
        </p:spPr>
        <p:txBody>
          <a:bodyPr wrap="square" lIns="0" tIns="0" rIns="0" bIns="0" rtlCol="0">
            <a:spAutoFit/>
          </a:bodyPr>
          <a:lstStyle/>
          <a:p>
            <a:pPr>
              <a:lnSpc>
                <a:spcPct val="102000"/>
              </a:lnSpc>
              <a:spcAft>
                <a:spcPts val="200"/>
              </a:spcAft>
              <a:buClr>
                <a:srgbClr val="8AB679"/>
              </a:buClr>
            </a:pPr>
            <a:r>
              <a:rPr lang="en-AU" sz="1450"/>
              <a:t>You must upload the following documents for the TPS to calculate your unspent tuition fees:</a:t>
            </a:r>
          </a:p>
          <a:p>
            <a:pPr marL="630000" lvl="1"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D6165F"/>
                </a:solidFill>
              </a:rPr>
              <a:t>Provider and bank receipts </a:t>
            </a:r>
            <a:r>
              <a:rPr lang="en-AU" sz="1400"/>
              <a:t>for </a:t>
            </a:r>
            <a:r>
              <a:rPr lang="en-AU" sz="1400" b="1"/>
              <a:t>all</a:t>
            </a:r>
            <a:r>
              <a:rPr lang="en-AU" sz="1400"/>
              <a:t> payments made to your provider for your course</a:t>
            </a:r>
          </a:p>
          <a:p>
            <a:pPr marL="630000" lvl="1"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D6165F"/>
                </a:solidFill>
              </a:rPr>
              <a:t>Bank statements </a:t>
            </a:r>
            <a:r>
              <a:rPr lang="en-AU" sz="1400"/>
              <a:t>showing </a:t>
            </a:r>
            <a:r>
              <a:rPr lang="en-AU" sz="1400" b="1"/>
              <a:t>all</a:t>
            </a:r>
            <a:r>
              <a:rPr lang="en-AU" sz="1400"/>
              <a:t> payments made to your provider for your course. Bank statements must indicate who owns the bank account.</a:t>
            </a:r>
          </a:p>
          <a:p>
            <a:pPr marL="630000" lvl="1"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D6165F"/>
                </a:solidFill>
              </a:rPr>
              <a:t>Letter of offer </a:t>
            </a:r>
            <a:r>
              <a:rPr lang="en-AU" sz="1400"/>
              <a:t>outlining </a:t>
            </a:r>
            <a:r>
              <a:rPr lang="en-AU" sz="1400" b="1"/>
              <a:t>all</a:t>
            </a:r>
            <a:r>
              <a:rPr lang="en-AU" sz="1400"/>
              <a:t> payments due to your provider for your course</a:t>
            </a:r>
          </a:p>
          <a:p>
            <a:pPr marL="630000" lvl="1"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D6165F"/>
                </a:solidFill>
              </a:rPr>
              <a:t>Any other documentation </a:t>
            </a:r>
            <a:r>
              <a:rPr lang="en-AU" sz="1400"/>
              <a:t>(e.g. emails) that will assist us in assessing your financial claim.</a:t>
            </a:r>
          </a:p>
          <a:p>
            <a:pPr>
              <a:lnSpc>
                <a:spcPct val="102000"/>
              </a:lnSpc>
              <a:spcBef>
                <a:spcPts val="1000"/>
              </a:spcBef>
              <a:spcAft>
                <a:spcPts val="200"/>
              </a:spcAft>
            </a:pPr>
            <a:r>
              <a:rPr lang="en-AU" sz="1450" b="1">
                <a:solidFill>
                  <a:srgbClr val="F15A29"/>
                </a:solidFill>
              </a:rPr>
              <a:t>Do you have an agent? </a:t>
            </a:r>
            <a:r>
              <a:rPr lang="en-AU" sz="1450"/>
              <a:t>If you have an agent, you must upload the following documentation:</a:t>
            </a:r>
          </a:p>
          <a:p>
            <a:pPr marL="630000"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F15A29"/>
                </a:solidFill>
              </a:rPr>
              <a:t>Receipts or bank statements </a:t>
            </a:r>
            <a:r>
              <a:rPr lang="en-AU" sz="1400"/>
              <a:t>for </a:t>
            </a:r>
            <a:r>
              <a:rPr lang="en-AU" sz="1400" b="1"/>
              <a:t>all</a:t>
            </a:r>
            <a:r>
              <a:rPr lang="en-AU" sz="1400"/>
              <a:t> payments made to your agent</a:t>
            </a:r>
          </a:p>
          <a:p>
            <a:pPr marL="630000"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F15A29"/>
                </a:solidFill>
              </a:rPr>
              <a:t>Receipts</a:t>
            </a:r>
            <a:r>
              <a:rPr lang="en-AU" sz="1400"/>
              <a:t> for </a:t>
            </a:r>
            <a:r>
              <a:rPr lang="en-AU" sz="1400" b="1"/>
              <a:t>all</a:t>
            </a:r>
            <a:r>
              <a:rPr lang="en-AU" sz="1400"/>
              <a:t> payments your agent made to your provider on your behalf. You may need to contact your agent to obtain these.</a:t>
            </a:r>
          </a:p>
          <a:p>
            <a:pPr marL="630000"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F15A29"/>
                </a:solidFill>
              </a:rPr>
              <a:t>Agent commission statement </a:t>
            </a:r>
            <a:r>
              <a:rPr lang="en-AU" sz="1400"/>
              <a:t>or</a:t>
            </a:r>
            <a:r>
              <a:rPr lang="en-AU" sz="1400" b="1"/>
              <a:t> </a:t>
            </a:r>
            <a:r>
              <a:rPr lang="en-AU" sz="1400" b="1">
                <a:solidFill>
                  <a:srgbClr val="F15A29"/>
                </a:solidFill>
              </a:rPr>
              <a:t>invoice</a:t>
            </a:r>
            <a:r>
              <a:rPr lang="en-AU" sz="1400"/>
              <a:t>. You may need to contact your agent to obtain these.</a:t>
            </a:r>
          </a:p>
          <a:p>
            <a:pPr>
              <a:lnSpc>
                <a:spcPct val="102000"/>
              </a:lnSpc>
              <a:spcBef>
                <a:spcPts val="1000"/>
              </a:spcBef>
              <a:spcAft>
                <a:spcPts val="200"/>
              </a:spcAft>
            </a:pPr>
            <a:r>
              <a:rPr lang="en-AU" sz="1450" b="1">
                <a:solidFill>
                  <a:srgbClr val="0AA65C"/>
                </a:solidFill>
              </a:rPr>
              <a:t>Did you defer your course?</a:t>
            </a:r>
            <a:r>
              <a:rPr lang="en-AU" sz="1450"/>
              <a:t> If you deferred your course, you must upload the following documentation:</a:t>
            </a:r>
          </a:p>
          <a:p>
            <a:pPr marL="630000" indent="-457200">
              <a:lnSpc>
                <a:spcPct val="102000"/>
              </a:lnSpc>
              <a:spcBef>
                <a:spcPts val="100"/>
              </a:spcBef>
              <a:spcAft>
                <a:spcPts val="100"/>
              </a:spcAft>
              <a:buClr>
                <a:schemeClr val="tx1"/>
              </a:buClr>
              <a:buSzPct val="170000"/>
              <a:buFont typeface="Calibri" panose="020F0502020204030204" pitchFamily="34" charset="0"/>
              <a:buChar char="□"/>
            </a:pPr>
            <a:r>
              <a:rPr lang="en-AU" sz="1400" b="1">
                <a:solidFill>
                  <a:srgbClr val="0AA65C"/>
                </a:solidFill>
              </a:rPr>
              <a:t>Approval of deferment</a:t>
            </a:r>
            <a:endParaRPr lang="en-AU" sz="1400"/>
          </a:p>
          <a:p>
            <a:pPr marL="630000" indent="-457200">
              <a:lnSpc>
                <a:spcPct val="102000"/>
              </a:lnSpc>
              <a:spcBef>
                <a:spcPts val="100"/>
              </a:spcBef>
              <a:spcAft>
                <a:spcPts val="100"/>
              </a:spcAft>
              <a:buClr>
                <a:schemeClr val="tx1"/>
              </a:buClr>
              <a:buSzPct val="170000"/>
              <a:buFont typeface="Calibri" panose="020F0502020204030204" pitchFamily="34" charset="0"/>
              <a:buChar char="□"/>
            </a:pPr>
            <a:r>
              <a:rPr lang="en-AU" sz="1400"/>
              <a:t>Your </a:t>
            </a:r>
            <a:r>
              <a:rPr lang="en-AU" sz="1400" b="1">
                <a:solidFill>
                  <a:srgbClr val="0AA65C"/>
                </a:solidFill>
              </a:rPr>
              <a:t>deferment form</a:t>
            </a:r>
            <a:endParaRPr lang="en-AU" sz="1400"/>
          </a:p>
        </p:txBody>
      </p:sp>
      <p:grpSp>
        <p:nvGrpSpPr>
          <p:cNvPr id="2" name="Group 1">
            <a:extLst>
              <a:ext uri="{FF2B5EF4-FFF2-40B4-BE49-F238E27FC236}">
                <a16:creationId xmlns:a16="http://schemas.microsoft.com/office/drawing/2014/main" id="{D0A14535-7622-87CB-58E6-58E287C152D5}"/>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B3A8352D-761F-28B3-0D9D-05EE794F077A}"/>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34C1FDA5-5E27-917B-ABAF-C583C03588D9}"/>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A4CA8852-A28E-89DA-86B9-D5FE11A7207F}"/>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D4E660E0-6727-1D33-16EC-EC83238C761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505096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53A2C8-9841-4D20-A21C-8897CF611C8E}"/>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27" name="Picture 26" descr="Image of the screen where you must upload your proof of payment documents in TPS Online.">
            <a:extLst>
              <a:ext uri="{FF2B5EF4-FFF2-40B4-BE49-F238E27FC236}">
                <a16:creationId xmlns:a16="http://schemas.microsoft.com/office/drawing/2014/main" id="{B976A093-3CC5-DAD6-0C2B-105DAA81A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00" y="846000"/>
            <a:ext cx="3311269" cy="806342"/>
          </a:xfrm>
          <a:prstGeom prst="rect">
            <a:avLst/>
          </a:prstGeom>
          <a:ln w="19050">
            <a:solidFill>
              <a:srgbClr val="4897A2"/>
            </a:solidFill>
          </a:ln>
        </p:spPr>
      </p:pic>
      <p:sp>
        <p:nvSpPr>
          <p:cNvPr id="15" name="TextBox 14">
            <a:extLst>
              <a:ext uri="{FF2B5EF4-FFF2-40B4-BE49-F238E27FC236}">
                <a16:creationId xmlns:a16="http://schemas.microsoft.com/office/drawing/2014/main" id="{3B7557D5-50FA-4FA7-B0B2-12E13A8C8025}"/>
              </a:ext>
            </a:extLst>
          </p:cNvPr>
          <p:cNvSpPr txBox="1"/>
          <p:nvPr/>
        </p:nvSpPr>
        <p:spPr>
          <a:xfrm>
            <a:off x="4140708" y="890106"/>
            <a:ext cx="3023580" cy="583173"/>
          </a:xfrm>
          <a:prstGeom prst="rect">
            <a:avLst/>
          </a:prstGeom>
          <a:noFill/>
          <a:ln>
            <a:solidFill>
              <a:srgbClr val="4897A2">
                <a:alpha val="50196"/>
              </a:srgbClr>
            </a:solidFill>
          </a:ln>
        </p:spPr>
        <p:txBody>
          <a:bodyPr wrap="square" rtlCol="0">
            <a:spAutoFit/>
          </a:bodyPr>
          <a:lstStyle/>
          <a:p>
            <a:pPr>
              <a:lnSpc>
                <a:spcPct val="105000"/>
              </a:lnSpc>
            </a:pPr>
            <a:r>
              <a:rPr lang="en-AU" sz="1550"/>
              <a:t>Click </a:t>
            </a:r>
            <a:r>
              <a:rPr lang="en-AU" sz="1550" b="1" i="1"/>
              <a:t>next</a:t>
            </a:r>
            <a:r>
              <a:rPr lang="en-AU" sz="1550"/>
              <a:t> once you have uploaded all of the required documents.</a:t>
            </a:r>
          </a:p>
        </p:txBody>
      </p:sp>
      <p:pic>
        <p:nvPicPr>
          <p:cNvPr id="10" name="Picture 9" descr="Image of the screen where you must review your statement and proof of payment documents in TPS Online.">
            <a:extLst>
              <a:ext uri="{FF2B5EF4-FFF2-40B4-BE49-F238E27FC236}">
                <a16:creationId xmlns:a16="http://schemas.microsoft.com/office/drawing/2014/main" id="{3C0F161F-CAB7-E1D6-8665-DF2938AA2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00" y="1767600"/>
            <a:ext cx="5896552" cy="2640702"/>
          </a:xfrm>
          <a:prstGeom prst="rect">
            <a:avLst/>
          </a:prstGeom>
          <a:ln w="19050">
            <a:solidFill>
              <a:srgbClr val="4897A2"/>
            </a:solidFill>
          </a:ln>
        </p:spPr>
      </p:pic>
      <p:sp>
        <p:nvSpPr>
          <p:cNvPr id="6" name="TextBox 5">
            <a:extLst>
              <a:ext uri="{FF2B5EF4-FFF2-40B4-BE49-F238E27FC236}">
                <a16:creationId xmlns:a16="http://schemas.microsoft.com/office/drawing/2014/main" id="{C70BB71E-A462-42F9-AB04-A5A8D9D1B0D6}"/>
              </a:ext>
            </a:extLst>
          </p:cNvPr>
          <p:cNvSpPr txBox="1"/>
          <p:nvPr/>
        </p:nvSpPr>
        <p:spPr>
          <a:xfrm>
            <a:off x="6642000" y="1766448"/>
            <a:ext cx="2412000" cy="2490233"/>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Review your statement and your proof of payment documents.</a:t>
            </a:r>
          </a:p>
          <a:p>
            <a:pPr>
              <a:lnSpc>
                <a:spcPct val="105000"/>
              </a:lnSpc>
              <a:spcAft>
                <a:spcPts val="600"/>
              </a:spcAft>
            </a:pPr>
            <a:r>
              <a:rPr lang="en-AU" sz="1550"/>
              <a:t>To make any changes, click </a:t>
            </a:r>
            <a:r>
              <a:rPr lang="en-AU" sz="1550" b="1" i="1"/>
              <a:t>change my statement </a:t>
            </a:r>
            <a:r>
              <a:rPr lang="en-AU" sz="1550"/>
              <a:t>or </a:t>
            </a:r>
            <a:r>
              <a:rPr lang="en-AU" sz="1550" b="1" i="1"/>
              <a:t>upload another document</a:t>
            </a:r>
            <a:r>
              <a:rPr lang="en-AU" sz="1550"/>
              <a:t>.</a:t>
            </a:r>
          </a:p>
          <a:p>
            <a:pPr>
              <a:lnSpc>
                <a:spcPct val="105000"/>
              </a:lnSpc>
              <a:spcAft>
                <a:spcPts val="600"/>
              </a:spcAft>
            </a:pPr>
            <a:r>
              <a:rPr lang="en-AU" sz="1550"/>
              <a:t>Click </a:t>
            </a:r>
            <a:r>
              <a:rPr lang="en-AU" sz="1550" b="1" i="1"/>
              <a:t>submit </a:t>
            </a:r>
            <a:r>
              <a:rPr lang="en-AU" sz="1550"/>
              <a:t>to upload your statement and proof of payment documents.</a:t>
            </a:r>
          </a:p>
        </p:txBody>
      </p:sp>
      <p:grpSp>
        <p:nvGrpSpPr>
          <p:cNvPr id="2" name="Group 1">
            <a:extLst>
              <a:ext uri="{FF2B5EF4-FFF2-40B4-BE49-F238E27FC236}">
                <a16:creationId xmlns:a16="http://schemas.microsoft.com/office/drawing/2014/main" id="{AEEF7D0B-0B92-A760-444F-368255988077}"/>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65B0A8E1-915D-CF36-0E77-AB2378CFBC30}"/>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93E1D6F9-F3AF-76DA-4624-069B0349E611}"/>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4E8284C2-88D9-F065-A863-BC38886A0925}"/>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10">
                <a:extLst>
                  <a:ext uri="{FF2B5EF4-FFF2-40B4-BE49-F238E27FC236}">
                    <a16:creationId xmlns:a16="http://schemas.microsoft.com/office/drawing/2014/main" id="{DF384EFA-4B0F-0815-CA2F-229840A7CD6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875772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Tuition Protection Service (TPS)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39999" y="1184400"/>
            <a:ext cx="8064000" cy="2816156"/>
          </a:xfrm>
          <a:prstGeom prst="rect">
            <a:avLst/>
          </a:prstGeom>
          <a:noFill/>
        </p:spPr>
        <p:txBody>
          <a:bodyPr wrap="square" lIns="0" tIns="0" rIns="0" bIns="0" rtlCol="0" anchor="t">
            <a:spAutoFit/>
          </a:bodyPr>
          <a:lstStyle/>
          <a:p>
            <a:pPr marL="285750" indent="-285750">
              <a:spcAft>
                <a:spcPts val="2400"/>
              </a:spcAft>
              <a:buFont typeface="Arial" panose="020B0604020202020204" pitchFamily="34" charset="0"/>
              <a:buChar char="•"/>
            </a:pPr>
            <a:r>
              <a:rPr lang="en-AU"/>
              <a:t>Australian Government initiative within the Department of Education</a:t>
            </a:r>
          </a:p>
          <a:p>
            <a:pPr marL="285750" indent="-285750">
              <a:spcAft>
                <a:spcPts val="2400"/>
              </a:spcAft>
              <a:buFont typeface="Arial" panose="020B0604020202020204" pitchFamily="34" charset="0"/>
              <a:buChar char="•"/>
            </a:pPr>
            <a:r>
              <a:rPr lang="en-AU"/>
              <a:t>Student tuition fee protection scheme </a:t>
            </a:r>
          </a:p>
          <a:p>
            <a:pPr marL="285750" indent="-285750">
              <a:spcAft>
                <a:spcPts val="1800"/>
              </a:spcAft>
              <a:buFont typeface="Arial" panose="020B0604020202020204" pitchFamily="34" charset="0"/>
              <a:buChar char="•"/>
            </a:pPr>
            <a:r>
              <a:rPr lang="en-AU"/>
              <a:t>Supports students following an education provider closure by:</a:t>
            </a:r>
            <a:endParaRPr lang="en-AU">
              <a:cs typeface="Calibri"/>
            </a:endParaRPr>
          </a:p>
          <a:p>
            <a:pPr marL="800100" lvl="1" indent="-342900">
              <a:spcAft>
                <a:spcPts val="1200"/>
              </a:spcAft>
              <a:buFont typeface="+mj-lt"/>
              <a:buAutoNum type="arabicPeriod"/>
            </a:pPr>
            <a:r>
              <a:rPr lang="en-AU"/>
              <a:t>arranging for students to continue their studies with an alternative provider</a:t>
            </a:r>
          </a:p>
          <a:p>
            <a:pPr lvl="1">
              <a:spcAft>
                <a:spcPts val="1200"/>
              </a:spcAft>
            </a:pPr>
            <a:r>
              <a:rPr lang="en-AU" b="1"/>
              <a:t>	or</a:t>
            </a:r>
            <a:endParaRPr lang="en-AU" b="1">
              <a:cs typeface="Calibri"/>
            </a:endParaRPr>
          </a:p>
          <a:p>
            <a:pPr marL="800100" lvl="1" indent="-342900">
              <a:spcAft>
                <a:spcPts val="2400"/>
              </a:spcAft>
              <a:buFont typeface="+mj-lt"/>
              <a:buAutoNum type="arabicPeriod" startAt="2"/>
            </a:pPr>
            <a:r>
              <a:rPr lang="en-AU"/>
              <a:t>providing students with a refund of unspent tuition fees</a:t>
            </a:r>
            <a:endParaRPr lang="en-AU">
              <a:cs typeface="Calibri" panose="020F0502020204030204"/>
            </a:endParaRPr>
          </a:p>
        </p:txBody>
      </p:sp>
      <p:grpSp>
        <p:nvGrpSpPr>
          <p:cNvPr id="3" name="Group 2">
            <a:extLst>
              <a:ext uri="{FF2B5EF4-FFF2-40B4-BE49-F238E27FC236}">
                <a16:creationId xmlns:a16="http://schemas.microsoft.com/office/drawing/2014/main" id="{7AE28131-1B5F-097C-63B4-7D5267F15D07}"/>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8" name="Rectangle 8">
              <a:extLst>
                <a:ext uri="{FF2B5EF4-FFF2-40B4-BE49-F238E27FC236}">
                  <a16:creationId xmlns:a16="http://schemas.microsoft.com/office/drawing/2014/main" id="{15D804BD-5606-DFE8-92C5-0B328BF88A15}"/>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92360EB2-1FF4-AD00-E791-215B26FBB0D8}"/>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0" name="Oval 9">
                <a:extLst>
                  <a:ext uri="{FF2B5EF4-FFF2-40B4-BE49-F238E27FC236}">
                    <a16:creationId xmlns:a16="http://schemas.microsoft.com/office/drawing/2014/main" id="{1B04A3D7-E315-1570-9447-5B42814A6C5E}"/>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0EBBE522-8691-0FF7-478D-754862CB9A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5701583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53A2C8-9841-4D20-A21C-8897CF611C8E}"/>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Apply for a refund</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24" name="Picture 23" descr="Image of the 'Apply for a Refund' task on the TPS Online home page.">
            <a:extLst>
              <a:ext uri="{FF2B5EF4-FFF2-40B4-BE49-F238E27FC236}">
                <a16:creationId xmlns:a16="http://schemas.microsoft.com/office/drawing/2014/main" id="{C23F0A80-7CD4-4263-BAF3-841B8CA67B4A}"/>
              </a:ext>
            </a:extLst>
          </p:cNvPr>
          <p:cNvPicPr>
            <a:picLocks noChangeAspect="1"/>
          </p:cNvPicPr>
          <p:nvPr/>
        </p:nvPicPr>
        <p:blipFill>
          <a:blip r:embed="rId2">
            <a:alphaModFix amt="92000"/>
          </a:blip>
          <a:stretch>
            <a:fillRect/>
          </a:stretch>
        </p:blipFill>
        <p:spPr>
          <a:xfrm>
            <a:off x="669600" y="844751"/>
            <a:ext cx="6591817" cy="1369340"/>
          </a:xfrm>
          <a:prstGeom prst="rect">
            <a:avLst/>
          </a:prstGeom>
          <a:ln w="19050">
            <a:solidFill>
              <a:srgbClr val="4897A2"/>
            </a:solidFill>
          </a:ln>
        </p:spPr>
      </p:pic>
      <p:sp>
        <p:nvSpPr>
          <p:cNvPr id="15" name="TextBox 14">
            <a:extLst>
              <a:ext uri="{FF2B5EF4-FFF2-40B4-BE49-F238E27FC236}">
                <a16:creationId xmlns:a16="http://schemas.microsoft.com/office/drawing/2014/main" id="{3B7557D5-50FA-4FA7-B0B2-12E13A8C8025}"/>
              </a:ext>
            </a:extLst>
          </p:cNvPr>
          <p:cNvSpPr txBox="1"/>
          <p:nvPr/>
        </p:nvSpPr>
        <p:spPr>
          <a:xfrm>
            <a:off x="669600" y="2641087"/>
            <a:ext cx="6591817" cy="910570"/>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If the TPS determines that you are eligible for a refund of unspent tuition fees, you will need to apply for a refund.</a:t>
            </a:r>
          </a:p>
          <a:p>
            <a:pPr>
              <a:lnSpc>
                <a:spcPct val="105000"/>
              </a:lnSpc>
              <a:spcAft>
                <a:spcPts val="600"/>
              </a:spcAft>
            </a:pPr>
            <a:r>
              <a:rPr lang="en-AU" sz="1550"/>
              <a:t>On your home page, click </a:t>
            </a:r>
            <a:r>
              <a:rPr lang="en-AU" sz="1550" b="1" i="1"/>
              <a:t>apply </a:t>
            </a:r>
            <a:r>
              <a:rPr lang="en-AU" sz="1550"/>
              <a:t>on </a:t>
            </a:r>
            <a:r>
              <a:rPr lang="en-AU" sz="1550" b="1"/>
              <a:t>APPLY FOR A REFUND</a:t>
            </a:r>
            <a:r>
              <a:rPr lang="en-AU" sz="1550"/>
              <a:t>.</a:t>
            </a:r>
          </a:p>
        </p:txBody>
      </p:sp>
      <p:sp>
        <p:nvSpPr>
          <p:cNvPr id="19" name="Rectangle 18">
            <a:extLst>
              <a:ext uri="{FF2B5EF4-FFF2-40B4-BE49-F238E27FC236}">
                <a16:creationId xmlns:a16="http://schemas.microsoft.com/office/drawing/2014/main" id="{C21057C6-E780-493C-812D-8E404B4A15FF}"/>
              </a:ext>
              <a:ext uri="{C183D7F6-B498-43B3-948B-1728B52AA6E4}">
                <adec:decorative xmlns:adec="http://schemas.microsoft.com/office/drawing/2017/decorative" val="1"/>
              </a:ext>
            </a:extLst>
          </p:cNvPr>
          <p:cNvSpPr/>
          <p:nvPr/>
        </p:nvSpPr>
        <p:spPr>
          <a:xfrm>
            <a:off x="6696000" y="1288800"/>
            <a:ext cx="504000" cy="345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7AC44AB5-895C-EC7D-83F4-D05192A5C939}"/>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13577AB1-72A6-E427-A368-D4693AC7F5F0}"/>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9427E214-9A96-40CE-94D8-4ECE9E7A53BB}"/>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BB2B7964-6251-0761-DCE3-265420F0B69F}"/>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
                <a:extLst>
                  <a:ext uri="{FF2B5EF4-FFF2-40B4-BE49-F238E27FC236}">
                    <a16:creationId xmlns:a16="http://schemas.microsoft.com/office/drawing/2014/main" id="{509A170C-7F64-BDF5-723A-DEDA64F49E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485986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53A2C8-9841-4D20-A21C-8897CF611C8E}"/>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Apply for a refund</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10" name="Picture 9" descr="Image of the screen where you must provide your bank account details in TPS Online. The TPS will transfer your refund amount to this bank account.">
            <a:extLst>
              <a:ext uri="{FF2B5EF4-FFF2-40B4-BE49-F238E27FC236}">
                <a16:creationId xmlns:a16="http://schemas.microsoft.com/office/drawing/2014/main" id="{7634DE9C-C808-74BF-4215-72E5ABFE0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00" y="846000"/>
            <a:ext cx="5264778" cy="3280788"/>
          </a:xfrm>
          <a:prstGeom prst="rect">
            <a:avLst/>
          </a:prstGeom>
          <a:ln w="19050">
            <a:solidFill>
              <a:srgbClr val="4897A2"/>
            </a:solidFill>
          </a:ln>
        </p:spPr>
      </p:pic>
      <p:sp>
        <p:nvSpPr>
          <p:cNvPr id="15" name="TextBox 14">
            <a:extLst>
              <a:ext uri="{FF2B5EF4-FFF2-40B4-BE49-F238E27FC236}">
                <a16:creationId xmlns:a16="http://schemas.microsoft.com/office/drawing/2014/main" id="{3B7557D5-50FA-4FA7-B0B2-12E13A8C8025}"/>
              </a:ext>
            </a:extLst>
          </p:cNvPr>
          <p:cNvSpPr txBox="1"/>
          <p:nvPr/>
        </p:nvSpPr>
        <p:spPr>
          <a:xfrm>
            <a:off x="6065064" y="846000"/>
            <a:ext cx="2899424" cy="1084079"/>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Select whether you would like the refund to be transferred to your own bank account or to your new provider (if applicable).</a:t>
            </a:r>
          </a:p>
        </p:txBody>
      </p:sp>
      <p:sp>
        <p:nvSpPr>
          <p:cNvPr id="32" name="TextBox 31">
            <a:extLst>
              <a:ext uri="{FF2B5EF4-FFF2-40B4-BE49-F238E27FC236}">
                <a16:creationId xmlns:a16="http://schemas.microsoft.com/office/drawing/2014/main" id="{55EA4030-59B6-4A13-B637-85E619934111}"/>
              </a:ext>
            </a:extLst>
          </p:cNvPr>
          <p:cNvSpPr txBox="1"/>
          <p:nvPr/>
        </p:nvSpPr>
        <p:spPr>
          <a:xfrm>
            <a:off x="6065064" y="2195029"/>
            <a:ext cx="2899424" cy="833626"/>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Provide the details of the bank account you would like your refund to be transferred to.</a:t>
            </a:r>
          </a:p>
        </p:txBody>
      </p:sp>
      <p:sp>
        <p:nvSpPr>
          <p:cNvPr id="33" name="TextBox 32">
            <a:extLst>
              <a:ext uri="{FF2B5EF4-FFF2-40B4-BE49-F238E27FC236}">
                <a16:creationId xmlns:a16="http://schemas.microsoft.com/office/drawing/2014/main" id="{48BD2918-F23D-4C11-B163-8AB642AA8087}"/>
              </a:ext>
            </a:extLst>
          </p:cNvPr>
          <p:cNvSpPr txBox="1"/>
          <p:nvPr/>
        </p:nvSpPr>
        <p:spPr>
          <a:xfrm>
            <a:off x="6065064" y="3293605"/>
            <a:ext cx="2899424" cy="833626"/>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550"/>
              <a:t>Check the information you have provided, then click </a:t>
            </a:r>
            <a:r>
              <a:rPr lang="en-AU" sz="1550" b="1" i="1"/>
              <a:t>submit application</a:t>
            </a:r>
            <a:r>
              <a:rPr lang="en-AU" sz="1550"/>
              <a:t>.</a:t>
            </a:r>
          </a:p>
        </p:txBody>
      </p:sp>
      <p:grpSp>
        <p:nvGrpSpPr>
          <p:cNvPr id="2" name="Group 1">
            <a:extLst>
              <a:ext uri="{FF2B5EF4-FFF2-40B4-BE49-F238E27FC236}">
                <a16:creationId xmlns:a16="http://schemas.microsoft.com/office/drawing/2014/main" id="{B9EAAEF5-64BF-ACA8-FFBD-E164E0C3BE8B}"/>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D09FB3A4-B718-8703-A764-F83A73910626}"/>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D4282C85-310A-8E8A-B9E5-882D74FBD4F3}"/>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5" name="Oval 4">
                <a:extLst>
                  <a:ext uri="{FF2B5EF4-FFF2-40B4-BE49-F238E27FC236}">
                    <a16:creationId xmlns:a16="http://schemas.microsoft.com/office/drawing/2014/main" id="{42CBE3F6-D265-C1C5-3285-F8F3A6CFFC2E}"/>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
                <a:extLst>
                  <a:ext uri="{FF2B5EF4-FFF2-40B4-BE49-F238E27FC236}">
                    <a16:creationId xmlns:a16="http://schemas.microsoft.com/office/drawing/2014/main" id="{BF1DB571-0275-348A-8E4D-07EF302CC6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464921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689A0F-68ED-482A-96FE-C3634D94B336}"/>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Browse alternative courses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16" name="Picture 15" descr="Image of the 'Browse Alternative Courses' task on the TPS Online home page.">
            <a:extLst>
              <a:ext uri="{FF2B5EF4-FFF2-40B4-BE49-F238E27FC236}">
                <a16:creationId xmlns:a16="http://schemas.microsoft.com/office/drawing/2014/main" id="{3EC9619E-A24A-4801-B01F-C008A88E6675}"/>
              </a:ext>
            </a:extLst>
          </p:cNvPr>
          <p:cNvPicPr>
            <a:picLocks noChangeAspect="1"/>
          </p:cNvPicPr>
          <p:nvPr/>
        </p:nvPicPr>
        <p:blipFill rotWithShape="1">
          <a:blip r:embed="rId2"/>
          <a:srcRect b="87264"/>
          <a:stretch/>
        </p:blipFill>
        <p:spPr>
          <a:xfrm>
            <a:off x="670131" y="845939"/>
            <a:ext cx="4909981" cy="356651"/>
          </a:xfrm>
          <a:prstGeom prst="rect">
            <a:avLst/>
          </a:prstGeom>
          <a:ln w="19050">
            <a:solidFill>
              <a:srgbClr val="4897A2"/>
            </a:solidFill>
          </a:ln>
        </p:spPr>
      </p:pic>
      <p:pic>
        <p:nvPicPr>
          <p:cNvPr id="8" name="Picture 7" descr="Image of the screen in TPS Online where a list of suitable alternative courses will appear.">
            <a:extLst>
              <a:ext uri="{FF2B5EF4-FFF2-40B4-BE49-F238E27FC236}">
                <a16:creationId xmlns:a16="http://schemas.microsoft.com/office/drawing/2014/main" id="{49EB8147-B595-50D7-E49D-DDE288C4E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00" y="1276305"/>
            <a:ext cx="6639163" cy="2208436"/>
          </a:xfrm>
          <a:prstGeom prst="rect">
            <a:avLst/>
          </a:prstGeom>
          <a:ln w="19050">
            <a:solidFill>
              <a:srgbClr val="4897A2"/>
            </a:solidFill>
          </a:ln>
        </p:spPr>
      </p:pic>
      <p:sp>
        <p:nvSpPr>
          <p:cNvPr id="19" name="TextBox 18">
            <a:extLst>
              <a:ext uri="{FF2B5EF4-FFF2-40B4-BE49-F238E27FC236}">
                <a16:creationId xmlns:a16="http://schemas.microsoft.com/office/drawing/2014/main" id="{5B1E50F2-303F-429B-BD34-97B8DC854CC5}"/>
              </a:ext>
            </a:extLst>
          </p:cNvPr>
          <p:cNvSpPr txBox="1"/>
          <p:nvPr/>
        </p:nvSpPr>
        <p:spPr>
          <a:xfrm>
            <a:off x="670131" y="3544480"/>
            <a:ext cx="7502269" cy="1097032"/>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400"/>
              </a:spcAft>
            </a:pPr>
            <a:r>
              <a:rPr lang="en-AU" sz="1500"/>
              <a:t>On your home page, click </a:t>
            </a:r>
            <a:r>
              <a:rPr lang="en-AU" sz="1500" b="1" i="1"/>
              <a:t>browse</a:t>
            </a:r>
            <a:r>
              <a:rPr lang="en-AU" sz="1500"/>
              <a:t> on </a:t>
            </a:r>
            <a:r>
              <a:rPr lang="en-AU" sz="1500" b="1"/>
              <a:t>BROWSE ALTERNATIVE COURSES</a:t>
            </a:r>
            <a:r>
              <a:rPr lang="en-AU" sz="1500"/>
              <a:t> to view a list of suitable alternative course options.</a:t>
            </a:r>
          </a:p>
          <a:p>
            <a:pPr>
              <a:lnSpc>
                <a:spcPct val="105000"/>
              </a:lnSpc>
              <a:spcAft>
                <a:spcPts val="400"/>
              </a:spcAft>
            </a:pPr>
            <a:r>
              <a:rPr lang="en-AU" sz="1500"/>
              <a:t>Click on the course links to see information about the course and the contact details for the alternative provider.</a:t>
            </a:r>
          </a:p>
        </p:txBody>
      </p:sp>
      <p:sp>
        <p:nvSpPr>
          <p:cNvPr id="17" name="Rectangle 16">
            <a:extLst>
              <a:ext uri="{FF2B5EF4-FFF2-40B4-BE49-F238E27FC236}">
                <a16:creationId xmlns:a16="http://schemas.microsoft.com/office/drawing/2014/main" id="{5EE9C718-380C-4AE1-94C0-1CD3BA58C033}"/>
              </a:ext>
              <a:ext uri="{C183D7F6-B498-43B3-948B-1728B52AA6E4}">
                <adec:decorative xmlns:adec="http://schemas.microsoft.com/office/drawing/2017/decorative" val="1"/>
              </a:ext>
            </a:extLst>
          </p:cNvPr>
          <p:cNvSpPr/>
          <p:nvPr/>
        </p:nvSpPr>
        <p:spPr>
          <a:xfrm>
            <a:off x="5072400" y="874800"/>
            <a:ext cx="486000" cy="2772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 name="Group 3">
            <a:extLst>
              <a:ext uri="{FF2B5EF4-FFF2-40B4-BE49-F238E27FC236}">
                <a16:creationId xmlns:a16="http://schemas.microsoft.com/office/drawing/2014/main" id="{9DE76287-869F-CD60-ED0A-8B8BB6820F43}"/>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10" name="Rectangle 8">
              <a:extLst>
                <a:ext uri="{FF2B5EF4-FFF2-40B4-BE49-F238E27FC236}">
                  <a16:creationId xmlns:a16="http://schemas.microsoft.com/office/drawing/2014/main" id="{F2000569-F543-0A7E-EF9B-FAB36AECE67E}"/>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20" name="Group 19">
              <a:extLst>
                <a:ext uri="{FF2B5EF4-FFF2-40B4-BE49-F238E27FC236}">
                  <a16:creationId xmlns:a16="http://schemas.microsoft.com/office/drawing/2014/main" id="{F53F4B51-8EAD-81D7-2869-B713243C6F89}"/>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21" name="Oval 20">
                <a:extLst>
                  <a:ext uri="{FF2B5EF4-FFF2-40B4-BE49-F238E27FC236}">
                    <a16:creationId xmlns:a16="http://schemas.microsoft.com/office/drawing/2014/main" id="{C929900A-40C1-CAC6-EF71-2D4FA6FC5344}"/>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1A5D84CA-F50F-6A6A-C4C7-267CEB359C2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9487079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C08B-4A58-2CA8-1626-8876DE31A1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7D7F14B-81F5-20F8-4B0F-D1FCA4CB0484}"/>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Alternative provider contact details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9" name="Picture 8" descr="Image of the screen that will appear after clicking on one of the suitable alternative course options in TPS Online. This screen shows further details about the course.">
            <a:extLst>
              <a:ext uri="{FF2B5EF4-FFF2-40B4-BE49-F238E27FC236}">
                <a16:creationId xmlns:a16="http://schemas.microsoft.com/office/drawing/2014/main" id="{7C7D3E23-FBCC-07C3-FEC4-BEB2B1DE485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69600" y="846000"/>
            <a:ext cx="4691260" cy="3743535"/>
          </a:xfrm>
          <a:prstGeom prst="rect">
            <a:avLst/>
          </a:prstGeom>
          <a:ln w="19050">
            <a:solidFill>
              <a:srgbClr val="4897A2"/>
            </a:solidFill>
          </a:ln>
        </p:spPr>
      </p:pic>
      <p:sp>
        <p:nvSpPr>
          <p:cNvPr id="29" name="TextBox 28">
            <a:extLst>
              <a:ext uri="{FF2B5EF4-FFF2-40B4-BE49-F238E27FC236}">
                <a16:creationId xmlns:a16="http://schemas.microsoft.com/office/drawing/2014/main" id="{42F73A0D-0DF9-1835-99BF-2161CF2D0F29}"/>
              </a:ext>
            </a:extLst>
          </p:cNvPr>
          <p:cNvSpPr txBox="1"/>
          <p:nvPr/>
        </p:nvSpPr>
        <p:spPr>
          <a:xfrm>
            <a:off x="5615635" y="1573984"/>
            <a:ext cx="3046866" cy="833626"/>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600"/>
              </a:spcAft>
            </a:pPr>
            <a:r>
              <a:rPr lang="en-AU" sz="1550"/>
              <a:t>Contact the new provider to request enrolment using the contact details provided.</a:t>
            </a:r>
          </a:p>
        </p:txBody>
      </p:sp>
      <p:sp>
        <p:nvSpPr>
          <p:cNvPr id="34" name="TextBox 33">
            <a:extLst>
              <a:ext uri="{FF2B5EF4-FFF2-40B4-BE49-F238E27FC236}">
                <a16:creationId xmlns:a16="http://schemas.microsoft.com/office/drawing/2014/main" id="{4EE6E547-E134-29D0-3697-CDC60E43D54B}"/>
              </a:ext>
            </a:extLst>
          </p:cNvPr>
          <p:cNvSpPr txBox="1"/>
          <p:nvPr/>
        </p:nvSpPr>
        <p:spPr>
          <a:xfrm>
            <a:off x="5611064" y="2990519"/>
            <a:ext cx="3046866" cy="1084079"/>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600"/>
              </a:spcAft>
            </a:pPr>
            <a:r>
              <a:rPr lang="en-AU" sz="1550"/>
              <a:t>Your new provider will upload an offer in TPS Online. </a:t>
            </a:r>
            <a:r>
              <a:rPr lang="en-AU" sz="1550" b="1"/>
              <a:t>You must log into TPS Online and accept this offer</a:t>
            </a:r>
            <a:r>
              <a:rPr lang="en-AU" sz="1550"/>
              <a:t>.</a:t>
            </a:r>
          </a:p>
        </p:txBody>
      </p:sp>
      <p:sp>
        <p:nvSpPr>
          <p:cNvPr id="32" name="Rectangle 31">
            <a:extLst>
              <a:ext uri="{FF2B5EF4-FFF2-40B4-BE49-F238E27FC236}">
                <a16:creationId xmlns:a16="http://schemas.microsoft.com/office/drawing/2014/main" id="{13491A1F-D7B3-0A87-E3B1-FEFFBA8F63A1}"/>
              </a:ext>
              <a:ext uri="{C183D7F6-B498-43B3-948B-1728B52AA6E4}">
                <adec:decorative xmlns:adec="http://schemas.microsoft.com/office/drawing/2017/decorative" val="1"/>
              </a:ext>
            </a:extLst>
          </p:cNvPr>
          <p:cNvSpPr/>
          <p:nvPr/>
        </p:nvSpPr>
        <p:spPr>
          <a:xfrm>
            <a:off x="680400" y="2484000"/>
            <a:ext cx="1504800" cy="6840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3" name="Connector: Elbow 32">
            <a:extLst>
              <a:ext uri="{FF2B5EF4-FFF2-40B4-BE49-F238E27FC236}">
                <a16:creationId xmlns:a16="http://schemas.microsoft.com/office/drawing/2014/main" id="{2FA3C066-5EC1-2534-7C53-C34E9511CCB0}"/>
              </a:ext>
              <a:ext uri="{C183D7F6-B498-43B3-948B-1728B52AA6E4}">
                <adec:decorative xmlns:adec="http://schemas.microsoft.com/office/drawing/2017/decorative" val="1"/>
              </a:ext>
            </a:extLst>
          </p:cNvPr>
          <p:cNvCxnSpPr>
            <a:cxnSpLocks/>
            <a:stCxn id="29" idx="1"/>
            <a:endCxn id="32" idx="2"/>
          </p:cNvCxnSpPr>
          <p:nvPr/>
        </p:nvCxnSpPr>
        <p:spPr>
          <a:xfrm rot="10800000" flipV="1">
            <a:off x="1432801" y="1990796"/>
            <a:ext cx="4182835" cy="1177203"/>
          </a:xfrm>
          <a:prstGeom prst="bentConnector4">
            <a:avLst>
              <a:gd name="adj1" fmla="val 3063"/>
              <a:gd name="adj2" fmla="val 151926"/>
            </a:avLst>
          </a:prstGeom>
          <a:ln w="1270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1955A83-2EF6-FC8E-B256-ECA667691F47}"/>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10" name="Rectangle 8">
              <a:extLst>
                <a:ext uri="{FF2B5EF4-FFF2-40B4-BE49-F238E27FC236}">
                  <a16:creationId xmlns:a16="http://schemas.microsoft.com/office/drawing/2014/main" id="{9FF26F5A-5E1E-66EE-E254-FCCD8EDCF69E}"/>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24" name="Group 23">
              <a:extLst>
                <a:ext uri="{FF2B5EF4-FFF2-40B4-BE49-F238E27FC236}">
                  <a16:creationId xmlns:a16="http://schemas.microsoft.com/office/drawing/2014/main" id="{39840A3E-8F9B-26BA-82B2-7C4F2975AB1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26" name="Oval 25">
                <a:extLst>
                  <a:ext uri="{FF2B5EF4-FFF2-40B4-BE49-F238E27FC236}">
                    <a16:creationId xmlns:a16="http://schemas.microsoft.com/office/drawing/2014/main" id="{63C687F7-4700-C60A-C2AD-1BF38618CD5E}"/>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5" name="Graphic 10">
                <a:extLst>
                  <a:ext uri="{FF2B5EF4-FFF2-40B4-BE49-F238E27FC236}">
                    <a16:creationId xmlns:a16="http://schemas.microsoft.com/office/drawing/2014/main" id="{C7CF8384-2E3B-4521-9BE3-8971A8689F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835286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F9A997-2E2A-4D34-9BF0-7175C74B2AF4}"/>
              </a:ext>
            </a:extLst>
          </p:cNvPr>
          <p:cNvSpPr txBox="1">
            <a:spLocks noGrp="1"/>
          </p:cNvSpPr>
          <p:nvPr>
            <p:ph type="title" idx="4294967295"/>
          </p:nvPr>
        </p:nvSpPr>
        <p:spPr>
          <a:xfrm>
            <a:off x="539552" y="341883"/>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Summary of tasks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68A98103-77FF-45EB-9C54-51AC90F74562}"/>
              </a:ext>
            </a:extLst>
          </p:cNvPr>
          <p:cNvSpPr txBox="1"/>
          <p:nvPr/>
        </p:nvSpPr>
        <p:spPr>
          <a:xfrm>
            <a:off x="540000" y="936000"/>
            <a:ext cx="8166506" cy="3693319"/>
          </a:xfrm>
          <a:prstGeom prst="rect">
            <a:avLst/>
          </a:prstGeom>
          <a:noFill/>
        </p:spPr>
        <p:txBody>
          <a:bodyPr wrap="square" lIns="0" tIns="0" rIns="0" bIns="0" rtlCol="0">
            <a:spAutoFit/>
          </a:bodyPr>
          <a:lstStyle/>
          <a:p>
            <a:pPr marL="266400" indent="-266400">
              <a:spcAft>
                <a:spcPts val="1000"/>
              </a:spcAft>
              <a:buClr>
                <a:srgbClr val="8AB679"/>
              </a:buClr>
              <a:buFont typeface="Wingdings" panose="05000000000000000000" pitchFamily="2" charset="2"/>
              <a:buChar char=""/>
            </a:pPr>
            <a:r>
              <a:rPr lang="en-AU" sz="1500"/>
              <a:t>Log in to TPS Online</a:t>
            </a:r>
          </a:p>
          <a:p>
            <a:pPr marL="266400" indent="-266400">
              <a:spcAft>
                <a:spcPts val="1000"/>
              </a:spcAft>
              <a:buClr>
                <a:srgbClr val="8AB679"/>
              </a:buClr>
              <a:buFont typeface="Wingdings" panose="05000000000000000000" pitchFamily="2" charset="2"/>
              <a:buChar char=""/>
            </a:pPr>
            <a:r>
              <a:rPr lang="en-AU" sz="1500"/>
              <a:t>Change your password</a:t>
            </a:r>
          </a:p>
          <a:p>
            <a:pPr marL="266400" indent="-266400">
              <a:spcAft>
                <a:spcPts val="1000"/>
              </a:spcAft>
              <a:buClr>
                <a:srgbClr val="8AB679"/>
              </a:buClr>
              <a:buFont typeface="Wingdings" panose="05000000000000000000" pitchFamily="2" charset="2"/>
              <a:buChar char=""/>
            </a:pPr>
            <a:r>
              <a:rPr lang="en-AU" sz="1500"/>
              <a:t>Indicate whether your provider owed you a refund of unspent tuition fees on the date of the closure</a:t>
            </a:r>
          </a:p>
          <a:p>
            <a:pPr marL="266400" indent="-266400">
              <a:spcAft>
                <a:spcPts val="1000"/>
              </a:spcAft>
              <a:buClr>
                <a:srgbClr val="8AB679"/>
              </a:buClr>
              <a:buFont typeface="Wingdings" panose="05000000000000000000" pitchFamily="2" charset="2"/>
              <a:buChar char=""/>
            </a:pPr>
            <a:r>
              <a:rPr lang="en-AU" sz="1500"/>
              <a:t>Provide proof of your identity</a:t>
            </a:r>
          </a:p>
          <a:p>
            <a:pPr marL="266400" indent="-266400">
              <a:spcAft>
                <a:spcPts val="1000"/>
              </a:spcAft>
              <a:buClr>
                <a:srgbClr val="8AB679"/>
              </a:buClr>
              <a:buFont typeface="Wingdings" panose="05000000000000000000" pitchFamily="2" charset="2"/>
              <a:buChar char=""/>
            </a:pPr>
            <a:r>
              <a:rPr lang="en-AU" sz="1500"/>
              <a:t>Update your contact details</a:t>
            </a:r>
          </a:p>
          <a:p>
            <a:pPr marL="266400" indent="-266400">
              <a:spcAft>
                <a:spcPts val="1000"/>
              </a:spcAft>
              <a:buClr>
                <a:srgbClr val="8AB679"/>
              </a:buClr>
              <a:buFont typeface="Wingdings" panose="05000000000000000000" pitchFamily="2" charset="2"/>
              <a:buChar char=""/>
            </a:pPr>
            <a:r>
              <a:rPr lang="en-AU" sz="1500"/>
              <a:t>If your provider owes you a refund of unspent tuition fees, upload your proof of payment documents</a:t>
            </a:r>
          </a:p>
          <a:p>
            <a:pPr marL="266400" indent="-266400">
              <a:spcAft>
                <a:spcPts val="1000"/>
              </a:spcAft>
              <a:buClr>
                <a:srgbClr val="8AB679"/>
              </a:buClr>
              <a:buFont typeface="Wingdings" panose="05000000000000000000" pitchFamily="2" charset="2"/>
              <a:buChar char=""/>
            </a:pPr>
            <a:r>
              <a:rPr lang="en-AU" sz="1500"/>
              <a:t>If you are eligible to receive a refund of unspent tuition fees, apply for a refund</a:t>
            </a:r>
          </a:p>
          <a:p>
            <a:pPr marL="266400" indent="-266400">
              <a:spcAft>
                <a:spcPts val="1000"/>
              </a:spcAft>
              <a:buClr>
                <a:srgbClr val="8AB679"/>
              </a:buClr>
              <a:buFont typeface="Wingdings" panose="05000000000000000000" pitchFamily="2" charset="2"/>
              <a:buChar char=""/>
            </a:pPr>
            <a:r>
              <a:rPr lang="en-AU" sz="1500"/>
              <a:t>Browse the alternative course list and contact alternative providers to request enrolment</a:t>
            </a:r>
          </a:p>
          <a:p>
            <a:pPr marL="266400" indent="-266400">
              <a:spcAft>
                <a:spcPts val="1000"/>
              </a:spcAft>
              <a:buClr>
                <a:srgbClr val="8AB679"/>
              </a:buClr>
              <a:buFont typeface="Wingdings" panose="05000000000000000000" pitchFamily="2" charset="2"/>
              <a:buChar char=""/>
            </a:pPr>
            <a:r>
              <a:rPr lang="en-AU" sz="1500"/>
              <a:t>View and accept your alternative course offer from your new provider</a:t>
            </a:r>
          </a:p>
          <a:p>
            <a:pPr marL="266400" indent="-266400">
              <a:spcAft>
                <a:spcPts val="1000"/>
              </a:spcAft>
              <a:buClr>
                <a:srgbClr val="8AB679"/>
              </a:buClr>
              <a:buFont typeface="Wingdings" panose="05000000000000000000" pitchFamily="2" charset="2"/>
              <a:buChar char=""/>
            </a:pPr>
            <a:r>
              <a:rPr lang="en-AU" sz="1500"/>
              <a:t>Check your emails and TPS Online </a:t>
            </a:r>
            <a:r>
              <a:rPr lang="en-AU" sz="1500" b="1"/>
              <a:t>regularly</a:t>
            </a:r>
            <a:r>
              <a:rPr lang="en-AU" sz="1500"/>
              <a:t> for notifications and tasks to complete. </a:t>
            </a:r>
            <a:r>
              <a:rPr lang="en-AU" sz="1500" b="1"/>
              <a:t>Be quick to respond to TPS requests!</a:t>
            </a:r>
          </a:p>
        </p:txBody>
      </p:sp>
      <p:grpSp>
        <p:nvGrpSpPr>
          <p:cNvPr id="5" name="Group 4">
            <a:extLst>
              <a:ext uri="{FF2B5EF4-FFF2-40B4-BE49-F238E27FC236}">
                <a16:creationId xmlns:a16="http://schemas.microsoft.com/office/drawing/2014/main" id="{3F3952BF-84E7-FA68-1C95-C9EA42FA4C39}"/>
              </a:ext>
              <a:ext uri="{C183D7F6-B498-43B3-948B-1728B52AA6E4}">
                <adec:decorative xmlns:adec="http://schemas.microsoft.com/office/drawing/2017/decorative" val="1"/>
              </a:ext>
            </a:extLst>
          </p:cNvPr>
          <p:cNvGrpSpPr>
            <a:grpSpLocks noChangeAspect="1"/>
          </p:cNvGrpSpPr>
          <p:nvPr/>
        </p:nvGrpSpPr>
        <p:grpSpPr>
          <a:xfrm>
            <a:off x="7498074" y="287340"/>
            <a:ext cx="1335647" cy="1335647"/>
            <a:chOff x="7124314" y="414556"/>
            <a:chExt cx="1582192" cy="1582192"/>
          </a:xfrm>
        </p:grpSpPr>
        <p:sp>
          <p:nvSpPr>
            <p:cNvPr id="13" name="Oval 12">
              <a:extLst>
                <a:ext uri="{FF2B5EF4-FFF2-40B4-BE49-F238E27FC236}">
                  <a16:creationId xmlns:a16="http://schemas.microsoft.com/office/drawing/2014/main" id="{A2491691-3FC0-4EFD-B4CB-F52D5B9C7625}"/>
                </a:ext>
                <a:ext uri="{C183D7F6-B498-43B3-948B-1728B52AA6E4}">
                  <adec:decorative xmlns:adec="http://schemas.microsoft.com/office/drawing/2017/decorative" val="1"/>
                </a:ext>
              </a:extLst>
            </p:cNvPr>
            <p:cNvSpPr>
              <a:spLocks noChangeAspect="1"/>
            </p:cNvSpPr>
            <p:nvPr/>
          </p:nvSpPr>
          <p:spPr>
            <a:xfrm>
              <a:off x="7124314" y="414556"/>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46">
              <a:extLst>
                <a:ext uri="{FF2B5EF4-FFF2-40B4-BE49-F238E27FC236}">
                  <a16:creationId xmlns:a16="http://schemas.microsoft.com/office/drawing/2014/main" id="{1C60803C-8B19-4679-BD33-A1DB9A6269B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2319" y="510233"/>
              <a:ext cx="926179" cy="1296651"/>
            </a:xfrm>
            <a:prstGeom prst="rect">
              <a:avLst/>
            </a:prstGeom>
          </p:spPr>
        </p:pic>
      </p:grpSp>
      <p:grpSp>
        <p:nvGrpSpPr>
          <p:cNvPr id="2" name="Group 1">
            <a:extLst>
              <a:ext uri="{FF2B5EF4-FFF2-40B4-BE49-F238E27FC236}">
                <a16:creationId xmlns:a16="http://schemas.microsoft.com/office/drawing/2014/main" id="{13D6C7DC-A724-1E7F-1238-7F57A2AAF456}"/>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3" name="Rectangle 8">
              <a:extLst>
                <a:ext uri="{FF2B5EF4-FFF2-40B4-BE49-F238E27FC236}">
                  <a16:creationId xmlns:a16="http://schemas.microsoft.com/office/drawing/2014/main" id="{3ED1EEDC-6DD6-6056-D752-84B20D2A5301}"/>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F8035F34-D72D-DAB0-DCC0-0A9E1FA5E7E8}"/>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7" name="Oval 6">
                <a:extLst>
                  <a:ext uri="{FF2B5EF4-FFF2-40B4-BE49-F238E27FC236}">
                    <a16:creationId xmlns:a16="http://schemas.microsoft.com/office/drawing/2014/main" id="{D4597197-6365-ED03-BF30-129EE3B0CC1B}"/>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024F9A6F-DFE0-73A0-7C86-0250726DFB8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496933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918414" y="0"/>
            <a:ext cx="4225586"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Lst>
          </p:cNvPr>
          <p:cNvSpPr>
            <a:spLocks noGrp="1" noChangeArrowheads="1"/>
          </p:cNvSpPr>
          <p:nvPr>
            <p:ph type="title" idx="4294967295"/>
          </p:nvPr>
        </p:nvSpPr>
        <p:spPr bwMode="auto">
          <a:xfrm>
            <a:off x="6259517" y="1061963"/>
            <a:ext cx="2163349"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4" name="Picture 3" descr="QR code for TPS website (www.tps.gov.au)">
            <a:extLst>
              <a:ext uri="{FF2B5EF4-FFF2-40B4-BE49-F238E27FC236}">
                <a16:creationId xmlns:a16="http://schemas.microsoft.com/office/drawing/2014/main" id="{DA20748E-842A-B1B6-69A8-CF870743DB3A}"/>
              </a:ext>
            </a:extLst>
          </p:cNvPr>
          <p:cNvPicPr>
            <a:picLocks noChangeAspect="1"/>
          </p:cNvPicPr>
          <p:nvPr/>
        </p:nvPicPr>
        <p:blipFill>
          <a:blip r:embed="rId3"/>
          <a:stretch>
            <a:fillRect/>
          </a:stretch>
        </p:blipFill>
        <p:spPr>
          <a:xfrm>
            <a:off x="896400" y="1418400"/>
            <a:ext cx="2767824" cy="2828789"/>
          </a:xfrm>
          <a:prstGeom prst="rect">
            <a:avLst/>
          </a:prstGeom>
        </p:spPr>
      </p:pic>
      <p:sp>
        <p:nvSpPr>
          <p:cNvPr id="8" name="Rectangle 8">
            <a:extLst>
              <a:ext uri="{FF2B5EF4-FFF2-40B4-BE49-F238E27FC236}">
                <a16:creationId xmlns:a16="http://schemas.microsoft.com/office/drawing/2014/main" id="{9BE9DCF2-3E2D-49E5-9CA4-9E62432C4122}"/>
              </a:ext>
            </a:extLst>
          </p:cNvPr>
          <p:cNvSpPr>
            <a:spLocks noChangeArrowheads="1"/>
          </p:cNvSpPr>
          <p:nvPr/>
        </p:nvSpPr>
        <p:spPr bwMode="auto">
          <a:xfrm>
            <a:off x="6259517" y="2286099"/>
            <a:ext cx="27049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support</a:t>
            </a:r>
            <a:r>
              <a:rPr kumimoji="0" lang="en-AU" altLang="en-US" sz="24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a:ln>
                <a:noFill/>
              </a:ln>
              <a:solidFill>
                <a:schemeClr val="bg1"/>
              </a:solidFill>
              <a:effectLst/>
              <a:latin typeface="Arial" panose="020B0604020202020204" pitchFamily="34" charset="0"/>
            </a:endParaRPr>
          </a:p>
        </p:txBody>
      </p:sp>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256176" y="2066557"/>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1176" y="2297764"/>
            <a:ext cx="650000" cy="450000"/>
          </a:xfrm>
          <a:prstGeom prst="rect">
            <a:avLst/>
          </a:prstGeom>
        </p:spPr>
      </p:pic>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249919" y="84279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8">
            <a:extLst>
              <a:ext uri="{FF2B5EF4-FFF2-40B4-BE49-F238E27FC236}">
                <a16:creationId xmlns:a16="http://schemas.microsoft.com/office/drawing/2014/main" id="{34D68FBA-1C20-48E6-84E9-1EEF953DE990}"/>
              </a:ext>
            </a:extLst>
          </p:cNvPr>
          <p:cNvSpPr>
            <a:spLocks noChangeArrowheads="1"/>
          </p:cNvSpPr>
          <p:nvPr/>
        </p:nvSpPr>
        <p:spPr bwMode="auto">
          <a:xfrm>
            <a:off x="6259517" y="3510235"/>
            <a:ext cx="18774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1300 131 798</a:t>
            </a:r>
            <a:endParaRPr kumimoji="0" lang="en-AU" altLang="en-US" sz="2400" b="0" i="0" u="none"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1EA6686B-75EE-45DA-9830-0E7CDCB0DEC5}"/>
              </a:ext>
              <a:ext uri="{C183D7F6-B498-43B3-948B-1728B52AA6E4}">
                <adec:decorative xmlns:adec="http://schemas.microsoft.com/office/drawing/2017/decorative" val="1"/>
              </a:ext>
            </a:extLst>
          </p:cNvPr>
          <p:cNvSpPr>
            <a:spLocks noChangeAspect="1"/>
          </p:cNvSpPr>
          <p:nvPr/>
        </p:nvSpPr>
        <p:spPr>
          <a:xfrm>
            <a:off x="5249919" y="3291068"/>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72">
            <a:extLst>
              <a:ext uri="{FF2B5EF4-FFF2-40B4-BE49-F238E27FC236}">
                <a16:creationId xmlns:a16="http://schemas.microsoft.com/office/drawing/2014/main" id="{323B2999-B25C-43B3-92ED-E494C45F17F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11919" y="3457092"/>
            <a:ext cx="576000" cy="576000"/>
          </a:xfrm>
          <a:prstGeom prst="rect">
            <a:avLst/>
          </a:prstGeom>
        </p:spPr>
      </p:pic>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83176" y="968796"/>
            <a:ext cx="648000" cy="648000"/>
          </a:xfrm>
          <a:prstGeom prst="rect">
            <a:avLst/>
          </a:prstGeom>
        </p:spPr>
      </p:pic>
    </p:spTree>
    <p:extLst>
      <p:ext uri="{BB962C8B-B14F-4D97-AF65-F5344CB8AC3E}">
        <p14:creationId xmlns:p14="http://schemas.microsoft.com/office/powerpoint/2010/main" val="1820560441"/>
      </p:ext>
    </p:extLst>
  </p:cSld>
  <p:clrMapOvr>
    <a:masterClrMapping/>
  </p:clrMapOvr>
  <mc:AlternateContent xmlns:mc="http://schemas.openxmlformats.org/markup-compatibility/2006">
    <mc:Choice xmlns:p14="http://schemas.microsoft.com/office/powerpoint/2010/main" Requires="p14">
      <p:transition spd="slow" p14:dur="2000" advTm="20000"/>
    </mc:Choice>
    <mc:Fallback>
      <p:transition spd="slow"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50777"/>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Operations Team</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pic>
        <p:nvPicPr>
          <p:cNvPr id="1026" name="Picture 2" descr="Photo of the TPS team">
            <a:extLst>
              <a:ext uri="{FF2B5EF4-FFF2-40B4-BE49-F238E27FC236}">
                <a16:creationId xmlns:a16="http://schemas.microsoft.com/office/drawing/2014/main" id="{384DB642-5DFB-95E1-1585-F0C106D6CD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1184400"/>
            <a:ext cx="5269512" cy="331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08E4B794-09B8-4420-AAF4-E24F2FD4804A}"/>
              </a:ext>
            </a:extLst>
          </p:cNvPr>
          <p:cNvSpPr txBox="1"/>
          <p:nvPr/>
        </p:nvSpPr>
        <p:spPr>
          <a:xfrm>
            <a:off x="5938092" y="1184400"/>
            <a:ext cx="2901108" cy="1138773"/>
          </a:xfrm>
          <a:prstGeom prst="rect">
            <a:avLst/>
          </a:prstGeom>
          <a:noFill/>
        </p:spPr>
        <p:txBody>
          <a:bodyPr wrap="square" lIns="0" tIns="0" rIns="0" bIns="0" rtlCol="0" anchor="t">
            <a:spAutoFit/>
          </a:bodyPr>
          <a:lstStyle/>
          <a:p>
            <a:pPr marL="285750" indent="-285750">
              <a:spcAft>
                <a:spcPts val="1200"/>
              </a:spcAft>
              <a:buFont typeface="Arial" panose="020B0604020202020204" pitchFamily="34" charset="0"/>
              <a:buChar char="•"/>
            </a:pPr>
            <a:r>
              <a:rPr lang="en-AU">
                <a:cs typeface="Calibri"/>
              </a:rPr>
              <a:t>Led by TPS Director</a:t>
            </a:r>
          </a:p>
          <a:p>
            <a:pPr marL="285750" indent="-285750">
              <a:spcAft>
                <a:spcPts val="1200"/>
              </a:spcAft>
              <a:buFont typeface="Arial" panose="020B0604020202020204" pitchFamily="34" charset="0"/>
              <a:buChar char="•"/>
            </a:pPr>
            <a:r>
              <a:rPr lang="en-AU">
                <a:cs typeface="Calibri"/>
              </a:rPr>
              <a:t>Small team of around 16</a:t>
            </a:r>
          </a:p>
          <a:p>
            <a:pPr marL="285750" indent="-285750" algn="l">
              <a:spcAft>
                <a:spcPts val="1200"/>
              </a:spcAft>
              <a:buFont typeface="Arial" panose="020B0604020202020204" pitchFamily="34" charset="0"/>
              <a:buChar char="•"/>
            </a:pPr>
            <a:r>
              <a:rPr lang="en-AU">
                <a:cs typeface="Calibri"/>
              </a:rPr>
              <a:t>Located in Canberra</a:t>
            </a:r>
          </a:p>
        </p:txBody>
      </p:sp>
      <p:grpSp>
        <p:nvGrpSpPr>
          <p:cNvPr id="8" name="Group 7">
            <a:extLst>
              <a:ext uri="{FF2B5EF4-FFF2-40B4-BE49-F238E27FC236}">
                <a16:creationId xmlns:a16="http://schemas.microsoft.com/office/drawing/2014/main" id="{62E8BA58-2E06-BDB8-BF8F-770A4DE4D67A}"/>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9" name="Rectangle 8">
              <a:extLst>
                <a:ext uri="{FF2B5EF4-FFF2-40B4-BE49-F238E27FC236}">
                  <a16:creationId xmlns:a16="http://schemas.microsoft.com/office/drawing/2014/main" id="{F1138A00-DAEB-0F56-237F-3561BE5023D7}"/>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1A0D052C-8459-E2E5-C728-142AE32C0E47}"/>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1" name="Oval 10">
                <a:extLst>
                  <a:ext uri="{FF2B5EF4-FFF2-40B4-BE49-F238E27FC236}">
                    <a16:creationId xmlns:a16="http://schemas.microsoft.com/office/drawing/2014/main" id="{5DECCA00-E772-7A4C-6169-4B2351097642}"/>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CC3CC996-B009-BB95-119D-8CB800218B4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364871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system</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84400"/>
            <a:ext cx="8064000" cy="2231380"/>
          </a:xfrm>
          <a:prstGeom prst="rect">
            <a:avLst/>
          </a:prstGeom>
          <a:noFill/>
        </p:spPr>
        <p:txBody>
          <a:bodyPr wrap="square" lIns="0" tIns="0" rIns="0" bIns="0" rtlCol="0" anchor="t">
            <a:spAutoFit/>
          </a:bodyPr>
          <a:lstStyle/>
          <a:p>
            <a:pPr marL="342900" indent="-342900">
              <a:spcAft>
                <a:spcPts val="2200"/>
              </a:spcAft>
              <a:buFont typeface="Arial" panose="020B0604020202020204" pitchFamily="34" charset="0"/>
              <a:buChar char="•"/>
            </a:pPr>
            <a:r>
              <a:rPr lang="en-AU"/>
              <a:t>TPS Online is the system you will use to request and receive TPS assistance</a:t>
            </a:r>
          </a:p>
          <a:p>
            <a:pPr marL="342900" indent="-342900">
              <a:spcAft>
                <a:spcPts val="2200"/>
              </a:spcAft>
              <a:buFont typeface="Arial" panose="020B0604020202020204" pitchFamily="34" charset="0"/>
              <a:buChar char="•"/>
            </a:pPr>
            <a:r>
              <a:rPr lang="en-AU"/>
              <a:t>You can request a place with an alternative provider or request a refund in TPS Online</a:t>
            </a:r>
          </a:p>
          <a:p>
            <a:pPr marL="342900" indent="-342900">
              <a:spcAft>
                <a:spcPts val="2200"/>
              </a:spcAft>
              <a:buFont typeface="Arial" panose="020B0604020202020204" pitchFamily="34" charset="0"/>
              <a:buChar char="•"/>
            </a:pPr>
            <a:r>
              <a:rPr lang="en-AU"/>
              <a:t>We will show you how to use TPS Online later in this presentation</a:t>
            </a:r>
            <a:endParaRPr lang="en-AU">
              <a:cs typeface="Calibri"/>
            </a:endParaRPr>
          </a:p>
          <a:p>
            <a:pPr marL="342900" indent="-342900">
              <a:spcAft>
                <a:spcPts val="2200"/>
              </a:spcAft>
              <a:buFont typeface="Arial" panose="020B0604020202020204" pitchFamily="34" charset="0"/>
              <a:buChar char="•"/>
            </a:pPr>
            <a:r>
              <a:rPr lang="en-AU"/>
              <a:t>TPS Online step-by-step instructions are on the TPS website</a:t>
            </a:r>
          </a:p>
        </p:txBody>
      </p:sp>
      <p:grpSp>
        <p:nvGrpSpPr>
          <p:cNvPr id="11" name="Group 10">
            <a:extLst>
              <a:ext uri="{FF2B5EF4-FFF2-40B4-BE49-F238E27FC236}">
                <a16:creationId xmlns:a16="http://schemas.microsoft.com/office/drawing/2014/main" id="{E570B97A-ECCD-C0A9-CB54-A9A0D8FF14EF}"/>
              </a:ext>
              <a:ext uri="{C183D7F6-B498-43B3-948B-1728B52AA6E4}">
                <adec:decorative xmlns:adec="http://schemas.microsoft.com/office/drawing/2017/decorative" val="1"/>
              </a:ext>
            </a:extLst>
          </p:cNvPr>
          <p:cNvGrpSpPr/>
          <p:nvPr/>
        </p:nvGrpSpPr>
        <p:grpSpPr>
          <a:xfrm>
            <a:off x="7236296" y="3222203"/>
            <a:ext cx="1582192" cy="1582192"/>
            <a:chOff x="7236296" y="3222203"/>
            <a:chExt cx="1582192" cy="1582192"/>
          </a:xfrm>
        </p:grpSpPr>
        <p:sp>
          <p:nvSpPr>
            <p:cNvPr id="9" name="Oval 8">
              <a:extLst>
                <a:ext uri="{FF2B5EF4-FFF2-40B4-BE49-F238E27FC236}">
                  <a16:creationId xmlns:a16="http://schemas.microsoft.com/office/drawing/2014/main" id="{A2E13B2A-BE6A-41B2-A3D7-5B829C00D706}"/>
                </a:ext>
                <a:ext uri="{C183D7F6-B498-43B3-948B-1728B52AA6E4}">
                  <adec:decorative xmlns:adec="http://schemas.microsoft.com/office/drawing/2017/decorative" val="1"/>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2">
              <a:extLst>
                <a:ext uri="{FF2B5EF4-FFF2-40B4-BE49-F238E27FC236}">
                  <a16:creationId xmlns:a16="http://schemas.microsoft.com/office/drawing/2014/main" id="{F1C1C162-163D-481B-839E-E75AF477B9A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5529" y="3571835"/>
              <a:ext cx="1123725" cy="882927"/>
            </a:xfrm>
            <a:prstGeom prst="rect">
              <a:avLst/>
            </a:prstGeom>
          </p:spPr>
        </p:pic>
      </p:grpSp>
      <p:grpSp>
        <p:nvGrpSpPr>
          <p:cNvPr id="3" name="Group 2">
            <a:extLst>
              <a:ext uri="{FF2B5EF4-FFF2-40B4-BE49-F238E27FC236}">
                <a16:creationId xmlns:a16="http://schemas.microsoft.com/office/drawing/2014/main" id="{682DEB1E-A300-9EDF-D726-C9E83FF072E3}"/>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FDB4B88B-BB69-7301-94D8-ECB49E551702}"/>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67AEF56F-854F-D367-74F6-8558AA0F269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6" name="Oval 5">
                <a:extLst>
                  <a:ext uri="{FF2B5EF4-FFF2-40B4-BE49-F238E27FC236}">
                    <a16:creationId xmlns:a16="http://schemas.microsoft.com/office/drawing/2014/main" id="{99DDA5BF-01F1-2F8A-14C8-11546F7D6601}"/>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B3E6816B-CB35-19AD-C0D0-547A3A88434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452816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Continuing your studies with an alternative provider</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84400"/>
            <a:ext cx="8064000" cy="3508653"/>
          </a:xfrm>
          <a:prstGeom prst="rect">
            <a:avLst/>
          </a:prstGeom>
          <a:noFill/>
        </p:spPr>
        <p:txBody>
          <a:bodyPr wrap="square" lIns="0" tIns="0" rIns="0" bIns="0" rtlCol="0" anchor="t">
            <a:spAutoFit/>
          </a:bodyPr>
          <a:lstStyle/>
          <a:p>
            <a:pPr marL="342900" indent="-342900">
              <a:spcAft>
                <a:spcPts val="1500"/>
              </a:spcAft>
              <a:buFont typeface="Arial" panose="020B0604020202020204" pitchFamily="34" charset="0"/>
              <a:buChar char="•"/>
            </a:pPr>
            <a:r>
              <a:rPr lang="en-AU" sz="1700" b="1"/>
              <a:t>Our priority</a:t>
            </a:r>
            <a:r>
              <a:rPr lang="en-AU" sz="1700"/>
              <a:t>: To help you find a new education and training provider so you can continue your studies</a:t>
            </a:r>
          </a:p>
          <a:p>
            <a:pPr marL="342900" indent="-342900">
              <a:spcAft>
                <a:spcPts val="1500"/>
              </a:spcAft>
              <a:buFont typeface="Arial" panose="020B0604020202020204" pitchFamily="34" charset="0"/>
              <a:buChar char="•"/>
            </a:pPr>
            <a:r>
              <a:rPr lang="en-AU" sz="1700"/>
              <a:t>TPS Online contains a list of alternative courses at different providers nearby</a:t>
            </a:r>
          </a:p>
          <a:p>
            <a:pPr marL="342900" indent="-342900">
              <a:spcAft>
                <a:spcPts val="1500"/>
              </a:spcAft>
              <a:buFont typeface="Arial" panose="020B0604020202020204" pitchFamily="34" charset="0"/>
              <a:buChar char="•"/>
            </a:pPr>
            <a:r>
              <a:rPr lang="en-AU" sz="1700" b="1"/>
              <a:t>You will need to contact the new provider to enrol </a:t>
            </a:r>
            <a:r>
              <a:rPr lang="en-AU" sz="1700"/>
              <a:t>with them. The provider will upload an offer in TPS Online that </a:t>
            </a:r>
            <a:r>
              <a:rPr lang="en-AU" sz="1700" b="1"/>
              <a:t>you will need to accept</a:t>
            </a:r>
            <a:r>
              <a:rPr lang="en-AU" sz="1700"/>
              <a:t>. The TPS will pay what is owed to you by Western Sydney Technology College </a:t>
            </a:r>
            <a:r>
              <a:rPr lang="en-AU" sz="1700" i="1"/>
              <a:t>directly to your new provider</a:t>
            </a:r>
          </a:p>
          <a:p>
            <a:pPr marL="342900" indent="-342900">
              <a:spcAft>
                <a:spcPts val="1500"/>
              </a:spcAft>
              <a:buFont typeface="Arial" panose="020B0604020202020204" pitchFamily="34" charset="0"/>
              <a:buChar char="•"/>
            </a:pPr>
            <a:r>
              <a:rPr lang="en-AU" sz="1700"/>
              <a:t>If you have already enrolled at a new education provider, you can receive a refund of your unspent tuition fees from the TPS through TPS Online</a:t>
            </a:r>
          </a:p>
          <a:p>
            <a:pPr marL="342900" indent="-342900">
              <a:spcAft>
                <a:spcPts val="1500"/>
              </a:spcAft>
              <a:buFont typeface="Arial" panose="020B0604020202020204" pitchFamily="34" charset="0"/>
              <a:buChar char="•"/>
            </a:pPr>
            <a:r>
              <a:rPr lang="en-AU" sz="1700"/>
              <a:t>Alternative courses may cost more or less than your current </a:t>
            </a:r>
            <a:br>
              <a:rPr lang="en-AU" sz="1700"/>
            </a:br>
            <a:r>
              <a:rPr lang="en-AU" sz="1700"/>
              <a:t>course. If costs are higher, you will need to meet those costs</a:t>
            </a:r>
          </a:p>
        </p:txBody>
      </p:sp>
      <p:grpSp>
        <p:nvGrpSpPr>
          <p:cNvPr id="3" name="Group 2">
            <a:extLst>
              <a:ext uri="{FF2B5EF4-FFF2-40B4-BE49-F238E27FC236}">
                <a16:creationId xmlns:a16="http://schemas.microsoft.com/office/drawing/2014/main" id="{682DEB1E-A300-9EDF-D726-C9E83FF072E3}"/>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FDB4B88B-BB69-7301-94D8-ECB49E551702}"/>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5" name="Group 4">
              <a:extLst>
                <a:ext uri="{FF2B5EF4-FFF2-40B4-BE49-F238E27FC236}">
                  <a16:creationId xmlns:a16="http://schemas.microsoft.com/office/drawing/2014/main" id="{67AEF56F-854F-D367-74F6-8558AA0F269A}"/>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6" name="Oval 5">
                <a:extLst>
                  <a:ext uri="{FF2B5EF4-FFF2-40B4-BE49-F238E27FC236}">
                    <a16:creationId xmlns:a16="http://schemas.microsoft.com/office/drawing/2014/main" id="{99DDA5BF-01F1-2F8A-14C8-11546F7D6601}"/>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B3E6816B-CB35-19AD-C0D0-547A3A8843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grpSp>
        <p:nvGrpSpPr>
          <p:cNvPr id="8" name="Group 7">
            <a:extLst>
              <a:ext uri="{FF2B5EF4-FFF2-40B4-BE49-F238E27FC236}">
                <a16:creationId xmlns:a16="http://schemas.microsoft.com/office/drawing/2014/main" id="{E42A77F8-F1E2-1D01-DB1B-6B59D96DB26F}"/>
              </a:ext>
              <a:ext uri="{C183D7F6-B498-43B3-948B-1728B52AA6E4}">
                <adec:decorative xmlns:adec="http://schemas.microsoft.com/office/drawing/2017/decorative" val="1"/>
              </a:ext>
            </a:extLst>
          </p:cNvPr>
          <p:cNvGrpSpPr/>
          <p:nvPr/>
        </p:nvGrpSpPr>
        <p:grpSpPr>
          <a:xfrm>
            <a:off x="6772759" y="3721125"/>
            <a:ext cx="1964780" cy="876338"/>
            <a:chOff x="6772759" y="3721125"/>
            <a:chExt cx="1964780" cy="876338"/>
          </a:xfrm>
        </p:grpSpPr>
        <p:sp>
          <p:nvSpPr>
            <p:cNvPr id="12" name="Rectangle: Rounded Corners 11">
              <a:extLst>
                <a:ext uri="{FF2B5EF4-FFF2-40B4-BE49-F238E27FC236}">
                  <a16:creationId xmlns:a16="http://schemas.microsoft.com/office/drawing/2014/main" id="{0BC417AB-DA64-296A-AA60-1E86DACEDA5A}"/>
                </a:ext>
                <a:ext uri="{C183D7F6-B498-43B3-948B-1728B52AA6E4}">
                  <adec:decorative xmlns:adec="http://schemas.microsoft.com/office/drawing/2017/decorative" val="1"/>
                </a:ext>
              </a:extLst>
            </p:cNvPr>
            <p:cNvSpPr/>
            <p:nvPr/>
          </p:nvSpPr>
          <p:spPr>
            <a:xfrm>
              <a:off x="6772759" y="3721125"/>
              <a:ext cx="1964780" cy="876338"/>
            </a:xfrm>
            <a:prstGeom prst="roundRect">
              <a:avLst/>
            </a:prstGeom>
            <a:solidFill>
              <a:schemeClr val="bg1"/>
            </a:solidFill>
            <a:ln w="19050">
              <a:solidFill>
                <a:srgbClr val="4897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72">
              <a:extLst>
                <a:ext uri="{FF2B5EF4-FFF2-40B4-BE49-F238E27FC236}">
                  <a16:creationId xmlns:a16="http://schemas.microsoft.com/office/drawing/2014/main" id="{501D8FC5-F452-47CD-9CF1-723FFD11368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57363" y="3853294"/>
              <a:ext cx="1595571" cy="612000"/>
            </a:xfrm>
            <a:prstGeom prst="rect">
              <a:avLst/>
            </a:prstGeom>
          </p:spPr>
        </p:pic>
      </p:grpSp>
    </p:spTree>
    <p:extLst>
      <p:ext uri="{BB962C8B-B14F-4D97-AF65-F5344CB8AC3E}">
        <p14:creationId xmlns:p14="http://schemas.microsoft.com/office/powerpoint/2010/main" val="3412286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508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84400"/>
            <a:ext cx="8064000" cy="3154710"/>
          </a:xfrm>
          <a:prstGeom prst="rect">
            <a:avLst/>
          </a:prstGeom>
          <a:noFill/>
        </p:spPr>
        <p:txBody>
          <a:bodyPr wrap="square" lIns="0" tIns="0" rIns="0" bIns="0" rtlCol="0" anchor="t">
            <a:spAutoFit/>
          </a:bodyPr>
          <a:lstStyle/>
          <a:p>
            <a:pPr marL="342900" indent="-342900">
              <a:spcAft>
                <a:spcPts val="1800"/>
              </a:spcAft>
              <a:buFont typeface="Arial" panose="020B0604020202020204" pitchFamily="34" charset="0"/>
              <a:buChar char="•"/>
            </a:pPr>
            <a:r>
              <a:rPr lang="en-AU" dirty="0"/>
              <a:t>Unspent tuition fees are the fees that you paid to Western Sydney Technology College for education or training that you did not receive:</a:t>
            </a:r>
          </a:p>
          <a:p>
            <a:pPr lvl="1">
              <a:spcAft>
                <a:spcPts val="1800"/>
              </a:spcAft>
            </a:pPr>
            <a:r>
              <a:rPr lang="en-AU" sz="1700" dirty="0"/>
              <a:t>For example, if you paid for 10 weeks of tuition and only attended classes for 7 weeks, the remaining 3 weeks are your </a:t>
            </a:r>
            <a:r>
              <a:rPr lang="en-AU" sz="1700" b="1" dirty="0"/>
              <a:t>unspent</a:t>
            </a:r>
            <a:r>
              <a:rPr lang="en-AU" sz="1700" dirty="0"/>
              <a:t> tuition fees.</a:t>
            </a:r>
          </a:p>
          <a:p>
            <a:pPr marL="342900" indent="-342900">
              <a:spcAft>
                <a:spcPts val="1800"/>
              </a:spcAft>
              <a:buFont typeface="Arial" panose="020B0604020202020204" pitchFamily="34" charset="0"/>
              <a:buChar char="•"/>
            </a:pPr>
            <a:r>
              <a:rPr lang="en-AU" dirty="0"/>
              <a:t>The TPS can provide you with a refund of any </a:t>
            </a:r>
            <a:r>
              <a:rPr lang="en-AU" b="1" i="1" dirty="0"/>
              <a:t>unspent</a:t>
            </a:r>
            <a:r>
              <a:rPr lang="en-AU" b="1" dirty="0"/>
              <a:t> tuition fees </a:t>
            </a:r>
            <a:r>
              <a:rPr lang="en-AU" dirty="0"/>
              <a:t>that were paid to Western Sydney Technology College for your tuition</a:t>
            </a:r>
          </a:p>
          <a:p>
            <a:pPr marL="342900" indent="-342900">
              <a:spcAft>
                <a:spcPts val="1800"/>
              </a:spcAft>
              <a:buFont typeface="Arial" panose="020B0604020202020204" pitchFamily="34" charset="0"/>
              <a:buChar char="•"/>
            </a:pPr>
            <a:r>
              <a:rPr lang="en-AU" dirty="0"/>
              <a:t>If the TPS does not identify any suitable alternative courses for you, </a:t>
            </a:r>
            <a:br>
              <a:rPr lang="en-AU" dirty="0"/>
            </a:br>
            <a:r>
              <a:rPr lang="en-AU" dirty="0"/>
              <a:t>or if you have already enrolled at a new provider, you will receive a </a:t>
            </a:r>
            <a:br>
              <a:rPr lang="en-AU" dirty="0"/>
            </a:br>
            <a:r>
              <a:rPr lang="en-AU" dirty="0"/>
              <a:t>refund of your unspent tuition fees</a:t>
            </a:r>
          </a:p>
        </p:txBody>
      </p:sp>
      <p:grpSp>
        <p:nvGrpSpPr>
          <p:cNvPr id="11" name="Group 10">
            <a:extLst>
              <a:ext uri="{FF2B5EF4-FFF2-40B4-BE49-F238E27FC236}">
                <a16:creationId xmlns:a16="http://schemas.microsoft.com/office/drawing/2014/main" id="{153F3382-5B57-74EA-3367-1AA851F0C30E}"/>
              </a:ext>
              <a:ext uri="{C183D7F6-B498-43B3-948B-1728B52AA6E4}">
                <adec:decorative xmlns:adec="http://schemas.microsoft.com/office/drawing/2017/decorative" val="1"/>
              </a:ext>
            </a:extLst>
          </p:cNvPr>
          <p:cNvGrpSpPr/>
          <p:nvPr/>
        </p:nvGrpSpPr>
        <p:grpSpPr>
          <a:xfrm>
            <a:off x="7236296" y="3222203"/>
            <a:ext cx="1582192" cy="1582192"/>
            <a:chOff x="7236296" y="3222203"/>
            <a:chExt cx="1582192" cy="1582192"/>
          </a:xfrm>
        </p:grpSpPr>
        <p:sp>
          <p:nvSpPr>
            <p:cNvPr id="10" name="Oval 9">
              <a:extLst>
                <a:ext uri="{FF2B5EF4-FFF2-40B4-BE49-F238E27FC236}">
                  <a16:creationId xmlns:a16="http://schemas.microsoft.com/office/drawing/2014/main" id="{28C0F465-F5A3-4021-BFDB-7E1050CCA7D3}"/>
                </a:ext>
                <a:ext uri="{C183D7F6-B498-43B3-948B-1728B52AA6E4}">
                  <adec:decorative xmlns:adec="http://schemas.microsoft.com/office/drawing/2017/decorative" val="1"/>
                </a:ext>
              </a:extLst>
            </p:cNvPr>
            <p:cNvSpPr>
              <a:spLocks noChangeAspect="1"/>
            </p:cNvSpPr>
            <p:nvPr/>
          </p:nvSpPr>
          <p:spPr>
            <a:xfrm>
              <a:off x="7236296" y="3222203"/>
              <a:ext cx="1582192" cy="1582192"/>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68">
              <a:extLst>
                <a:ext uri="{FF2B5EF4-FFF2-40B4-BE49-F238E27FC236}">
                  <a16:creationId xmlns:a16="http://schemas.microsoft.com/office/drawing/2014/main" id="{565D3EDD-1F8F-425B-9226-92C3FD5823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9340" y="3403948"/>
              <a:ext cx="936104" cy="1218702"/>
            </a:xfrm>
            <a:prstGeom prst="rect">
              <a:avLst/>
            </a:prstGeom>
          </p:spPr>
        </p:pic>
      </p:grpSp>
      <p:grpSp>
        <p:nvGrpSpPr>
          <p:cNvPr id="3" name="Group 2">
            <a:extLst>
              <a:ext uri="{FF2B5EF4-FFF2-40B4-BE49-F238E27FC236}">
                <a16:creationId xmlns:a16="http://schemas.microsoft.com/office/drawing/2014/main" id="{9253B794-4277-AAF7-C1E1-03E16D4F5B96}"/>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4" name="Rectangle 8">
              <a:extLst>
                <a:ext uri="{FF2B5EF4-FFF2-40B4-BE49-F238E27FC236}">
                  <a16:creationId xmlns:a16="http://schemas.microsoft.com/office/drawing/2014/main" id="{31AA350C-A7F9-BEF3-BD64-B0475BAA465D}"/>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14C89689-46DD-4784-6ABE-7EC5ABF63973}"/>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8" name="Oval 7">
                <a:extLst>
                  <a:ext uri="{FF2B5EF4-FFF2-40B4-BE49-F238E27FC236}">
                    <a16:creationId xmlns:a16="http://schemas.microsoft.com/office/drawing/2014/main" id="{23705414-B676-1EE7-CE23-81AAE7C64264}"/>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F04FBAA4-06FE-A204-C8B1-AEB1F7D4678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1019981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BF_J15-1541_PowerPoint">
  <a:themeElements>
    <a:clrScheme name="Dept IBS">
      <a:dk1>
        <a:sysClr val="windowText" lastClr="000000"/>
      </a:dk1>
      <a:lt1>
        <a:sysClr val="window" lastClr="FFFFFF"/>
      </a:lt1>
      <a:dk2>
        <a:srgbClr val="7F7F7F"/>
      </a:dk2>
      <a:lt2>
        <a:srgbClr val="FFFFFF"/>
      </a:lt2>
      <a:accent1>
        <a:srgbClr val="034EA2"/>
      </a:accent1>
      <a:accent2>
        <a:srgbClr val="007BC3"/>
      </a:accent2>
      <a:accent3>
        <a:srgbClr val="5C676D"/>
      </a:accent3>
      <a:accent4>
        <a:srgbClr val="BFBFC7"/>
      </a:accent4>
      <a:accent5>
        <a:srgbClr val="CBCBCB"/>
      </a:accent5>
      <a:accent6>
        <a:srgbClr val="F2F2F2"/>
      </a:accent6>
      <a:hlink>
        <a:srgbClr val="034EA2"/>
      </a:hlink>
      <a:folHlink>
        <a:srgbClr val="034E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I001-Presentation.pptx [Read-Only]" id="{88BB3D4E-C7C0-4631-A778-5F6F9F34003A}" vid="{96996FDF-6AA7-4C0B-A2CA-061BA5A9A8C2}"/>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9" ma:contentTypeDescription="Create a new document." ma:contentTypeScope="" ma:versionID="b46c3cfa9faa6afa6cc8f9eb3b9c91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b414aea921dd9c02dfb223c7f4a66303"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ationandLinks xmlns="21934866-407e-4eb7-84a5-689e8997aac6">N/A</LocationandLinks>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Props1.xml><?xml version="1.0" encoding="utf-8"?>
<ds:datastoreItem xmlns:ds="http://schemas.openxmlformats.org/officeDocument/2006/customXml" ds:itemID="{4448CFB4-82DA-471B-BC89-72A04DE8114A}">
  <ds:schemaRefs>
    <ds:schemaRef ds:uri="http://schemas.microsoft.com/sharepoint/v3/contenttype/forms"/>
  </ds:schemaRefs>
</ds:datastoreItem>
</file>

<file path=customXml/itemProps2.xml><?xml version="1.0" encoding="utf-8"?>
<ds:datastoreItem xmlns:ds="http://schemas.openxmlformats.org/officeDocument/2006/customXml" ds:itemID="{6645CEB6-4FE2-4B69-A4C0-7E3FE279AF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34866-407e-4eb7-84a5-689e8997aac6"/>
    <ds:schemaRef ds:uri="1d95c80d-1bfc-4284-8ead-90dee9a0b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B105EB-A54F-4B2D-BBD8-1D722829B451}">
  <ds:schemaRefs>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purl.org/dc/elements/1.1/"/>
    <ds:schemaRef ds:uri="http://purl.org/dc/dcmitype/"/>
    <ds:schemaRef ds:uri="21934866-407e-4eb7-84a5-689e8997aac6"/>
    <ds:schemaRef ds:uri="1d95c80d-1bfc-4284-8ead-90dee9a0b47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4874</Words>
  <Application>Microsoft Office PowerPoint</Application>
  <PresentationFormat>Custom</PresentationFormat>
  <Paragraphs>380</Paragraphs>
  <Slides>55</Slides>
  <Notes>29</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55</vt:i4>
      </vt:variant>
    </vt:vector>
  </HeadingPairs>
  <TitlesOfParts>
    <vt:vector size="63" baseType="lpstr">
      <vt:lpstr>arial</vt:lpstr>
      <vt:lpstr>arial</vt:lpstr>
      <vt:lpstr>Calibri</vt:lpstr>
      <vt:lpstr>Wingdings</vt:lpstr>
      <vt:lpstr>Office Theme</vt:lpstr>
      <vt:lpstr>1_Office Theme</vt:lpstr>
      <vt:lpstr>ABF_J15-1541_PowerPoint</vt:lpstr>
      <vt:lpstr>5_Office Theme</vt:lpstr>
      <vt:lpstr>Western Sydney Technology College</vt:lpstr>
      <vt:lpstr>Purpose of this meeting </vt:lpstr>
      <vt:lpstr>Western Sydney Technology College (Merage Group)</vt:lpstr>
      <vt:lpstr>What is the Tuition Protection Service (TPS)?</vt:lpstr>
      <vt:lpstr>Tuition Protection Service (TPS)</vt:lpstr>
      <vt:lpstr>TPS Operations Team</vt:lpstr>
      <vt:lpstr>TPS Online system</vt:lpstr>
      <vt:lpstr>Continuing your studies with an alternative provider</vt:lpstr>
      <vt:lpstr>Unspent tuition fees</vt:lpstr>
      <vt:lpstr>Unspent tuition fees</vt:lpstr>
      <vt:lpstr>TPS website: www.tps.gov.au</vt:lpstr>
      <vt:lpstr>Visa Matters</vt:lpstr>
      <vt:lpstr> Information session on education provider closures   </vt:lpstr>
      <vt:lpstr>What will we cover?</vt:lpstr>
      <vt:lpstr>What is my status?</vt:lpstr>
      <vt:lpstr>Do I need a new visa?</vt:lpstr>
      <vt:lpstr>Do I need a new visa?</vt:lpstr>
      <vt:lpstr>Students under 18 </vt:lpstr>
      <vt:lpstr>Work conditions</vt:lpstr>
      <vt:lpstr>Travelling home and delays</vt:lpstr>
      <vt:lpstr>Further information and contacts</vt:lpstr>
      <vt:lpstr>Australian Skills Quality Authority</vt:lpstr>
      <vt:lpstr>www.asqa.gov.au/students/student-record</vt:lpstr>
      <vt:lpstr>Contact details for ASQA</vt:lpstr>
      <vt:lpstr>Study New South Wales</vt:lpstr>
      <vt:lpstr>https://www.study.nsw.gov.au/live/support-services</vt:lpstr>
      <vt:lpstr>How to use TPS Online</vt:lpstr>
      <vt:lpstr>TPS Online</vt:lpstr>
      <vt:lpstr>TPS Online: Log-in page</vt:lpstr>
      <vt:lpstr>TPS Online: Change your password</vt:lpstr>
      <vt:lpstr>TPS Online: Change your password</vt:lpstr>
      <vt:lpstr>TPS Online: Home page</vt:lpstr>
      <vt:lpstr>TPS Online: Your provider’s obligation to you</vt:lpstr>
      <vt:lpstr>TPS Online: Your provider’s obligation to you</vt:lpstr>
      <vt:lpstr>TPS Online: Your provider’s obligation to you</vt:lpstr>
      <vt:lpstr>TPS Online: Proof of your identity</vt:lpstr>
      <vt:lpstr>TPS Online: Upload your proof of identity document</vt:lpstr>
      <vt:lpstr>TPS Online: Review your proof of identity document</vt:lpstr>
      <vt:lpstr>TPS Online: Submit your proof of identity document</vt:lpstr>
      <vt:lpstr>TPS Online: Review your contact details</vt:lpstr>
      <vt:lpstr>TPS Online: Update your contact details</vt:lpstr>
      <vt:lpstr>TPS Online: Review your contact details</vt:lpstr>
      <vt:lpstr>TPS Online: Review your contact details</vt:lpstr>
      <vt:lpstr>TPS Online: Proof of payment</vt:lpstr>
      <vt:lpstr>TPS Online: Proof of payment</vt:lpstr>
      <vt:lpstr>TPS Online: Proof of payment</vt:lpstr>
      <vt:lpstr>TPS Online: Proof of payment</vt:lpstr>
      <vt:lpstr>TPS Online: Proof of payment document checklist</vt:lpstr>
      <vt:lpstr>TPS Online: Proof of payment</vt:lpstr>
      <vt:lpstr>TPS Online: Apply for a refund</vt:lpstr>
      <vt:lpstr>TPS Online: Apply for a refund</vt:lpstr>
      <vt:lpstr>TPS Online: Browse alternative courses</vt:lpstr>
      <vt:lpstr>TPS Online: Alternative provider contact details</vt:lpstr>
      <vt:lpstr>TPS Online: Summary of tasks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Western Sydney Technology College - International Students Information Session Slides</dc:title>
  <dc:creator/>
  <cp:lastModifiedBy/>
  <cp:revision>1</cp:revision>
  <dcterms:created xsi:type="dcterms:W3CDTF">2024-03-26T01:05:57Z</dcterms:created>
  <dcterms:modified xsi:type="dcterms:W3CDTF">2024-03-27T00:37:19Z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2024-03-26T01:06:19Z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5bc69d20-8dae-46ca-afad-d6907e6896ac</vt:lpwstr>
  </property>
  <property fmtid="{D5CDD505-2E9C-101B-9397-08002B2CF9AE}" pid="8" name="MSIP_Label_79d889eb-932f-4752-8739-64d25806ef64_ContentBits">
    <vt:lpwstr>0</vt:lpwstr>
  </property>
  <property fmtid="{D5CDD505-2E9C-101B-9397-08002B2CF9AE}" pid="9" name="TemplateUrl">
    <vt:lpwstr/>
  </property>
  <property fmtid="{D5CDD505-2E9C-101B-9397-08002B2CF9AE}" pid="10" name="MediaServiceImageTags">
    <vt:lpwstr/>
  </property>
  <property fmtid="{D5CDD505-2E9C-101B-9397-08002B2CF9AE}" pid="11" name="xd_Signature">
    <vt:bool>false</vt:bool>
  </property>
  <property fmtid="{D5CDD505-2E9C-101B-9397-08002B2CF9AE}" pid="12" name="xd_ProgID">
    <vt:lpwstr/>
  </property>
  <property fmtid="{D5CDD505-2E9C-101B-9397-08002B2CF9AE}" pid="13" name="ContentTypeId">
    <vt:lpwstr>0x010100D0A9CCE9CD21384385A19063B05DA87A</vt:lpwstr>
  </property>
  <property fmtid="{D5CDD505-2E9C-101B-9397-08002B2CF9AE}" pid="14" name="Order">
    <vt:r8>67200</vt:r8>
  </property>
  <property fmtid="{D5CDD505-2E9C-101B-9397-08002B2CF9AE}" pid="15" name="Department Stream">
    <vt:lpwstr>Education</vt:lpwstr>
  </property>
</Properties>
</file>