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7" r:id="rId1"/>
  </p:sldMasterIdLst>
  <p:notesMasterIdLst>
    <p:notesMasterId r:id="rId49"/>
  </p:notesMasterIdLst>
  <p:handoutMasterIdLst>
    <p:handoutMasterId r:id="rId50"/>
  </p:handoutMasterIdLst>
  <p:sldIdLst>
    <p:sldId id="819" r:id="rId2"/>
    <p:sldId id="792" r:id="rId3"/>
    <p:sldId id="285" r:id="rId4"/>
    <p:sldId id="800" r:id="rId5"/>
    <p:sldId id="793" r:id="rId6"/>
    <p:sldId id="791" r:id="rId7"/>
    <p:sldId id="856" r:id="rId8"/>
    <p:sldId id="794" r:id="rId9"/>
    <p:sldId id="821" r:id="rId10"/>
    <p:sldId id="846" r:id="rId11"/>
    <p:sldId id="796" r:id="rId12"/>
    <p:sldId id="875" r:id="rId13"/>
    <p:sldId id="855" r:id="rId14"/>
    <p:sldId id="809" r:id="rId15"/>
    <p:sldId id="863" r:id="rId16"/>
    <p:sldId id="807" r:id="rId17"/>
    <p:sldId id="859" r:id="rId18"/>
    <p:sldId id="860" r:id="rId19"/>
    <p:sldId id="861" r:id="rId20"/>
    <p:sldId id="822" r:id="rId21"/>
    <p:sldId id="868" r:id="rId22"/>
    <p:sldId id="870" r:id="rId23"/>
    <p:sldId id="867" r:id="rId24"/>
    <p:sldId id="866" r:id="rId25"/>
    <p:sldId id="872" r:id="rId26"/>
    <p:sldId id="873" r:id="rId27"/>
    <p:sldId id="874" r:id="rId28"/>
    <p:sldId id="848" r:id="rId29"/>
    <p:sldId id="849" r:id="rId30"/>
    <p:sldId id="852" r:id="rId31"/>
    <p:sldId id="853" r:id="rId32"/>
    <p:sldId id="854" r:id="rId33"/>
    <p:sldId id="864" r:id="rId34"/>
    <p:sldId id="799" r:id="rId35"/>
    <p:sldId id="833" r:id="rId36"/>
    <p:sldId id="832" r:id="rId37"/>
    <p:sldId id="835" r:id="rId38"/>
    <p:sldId id="836" r:id="rId39"/>
    <p:sldId id="831" r:id="rId40"/>
    <p:sldId id="845" r:id="rId41"/>
    <p:sldId id="857" r:id="rId42"/>
    <p:sldId id="811" r:id="rId43"/>
    <p:sldId id="841" r:id="rId44"/>
    <p:sldId id="842" r:id="rId45"/>
    <p:sldId id="843" r:id="rId46"/>
    <p:sldId id="844" r:id="rId47"/>
    <p:sldId id="79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9E4FF-0319-45AB-A841-5EDFBBE7FCD8}" v="7" dt="2023-12-04T21:13:03.1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68" d="100"/>
          <a:sy n="68" d="100"/>
        </p:scale>
        <p:origin x="318" y="6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4.xml"/><Relationship Id="rId18" Type="http://schemas.openxmlformats.org/officeDocument/2006/relationships/slide" Target="slides/slide20.xml"/><Relationship Id="rId26" Type="http://schemas.openxmlformats.org/officeDocument/2006/relationships/slide" Target="slides/slide40.xml"/><Relationship Id="rId3" Type="http://schemas.openxmlformats.org/officeDocument/2006/relationships/slide" Target="slides/slide4.xml"/><Relationship Id="rId21" Type="http://schemas.openxmlformats.org/officeDocument/2006/relationships/slide" Target="slides/slide25.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9.xml"/><Relationship Id="rId25" Type="http://schemas.openxmlformats.org/officeDocument/2006/relationships/slide" Target="slides/slide34.xml"/><Relationship Id="rId33" Type="http://schemas.openxmlformats.org/officeDocument/2006/relationships/slide" Target="slides/slide47.xml"/><Relationship Id="rId2" Type="http://schemas.openxmlformats.org/officeDocument/2006/relationships/slide" Target="slides/slide3.xml"/><Relationship Id="rId16" Type="http://schemas.openxmlformats.org/officeDocument/2006/relationships/slide" Target="slides/slide18.xml"/><Relationship Id="rId20" Type="http://schemas.openxmlformats.org/officeDocument/2006/relationships/slide" Target="slides/slide24.xml"/><Relationship Id="rId29" Type="http://schemas.openxmlformats.org/officeDocument/2006/relationships/slide" Target="slides/slide4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33.xml"/><Relationship Id="rId32" Type="http://schemas.openxmlformats.org/officeDocument/2006/relationships/slide" Target="slides/slide46.xml"/><Relationship Id="rId5" Type="http://schemas.openxmlformats.org/officeDocument/2006/relationships/slide" Target="slides/slide6.xml"/><Relationship Id="rId15" Type="http://schemas.openxmlformats.org/officeDocument/2006/relationships/slide" Target="slides/slide17.xml"/><Relationship Id="rId23" Type="http://schemas.openxmlformats.org/officeDocument/2006/relationships/slide" Target="slides/slide27.xml"/><Relationship Id="rId28" Type="http://schemas.openxmlformats.org/officeDocument/2006/relationships/slide" Target="slides/slide42.xml"/><Relationship Id="rId10" Type="http://schemas.openxmlformats.org/officeDocument/2006/relationships/slide" Target="slides/slide11.xml"/><Relationship Id="rId19" Type="http://schemas.openxmlformats.org/officeDocument/2006/relationships/slide" Target="slides/slide22.xml"/><Relationship Id="rId31" Type="http://schemas.openxmlformats.org/officeDocument/2006/relationships/slide" Target="slides/slide45.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6.xml"/><Relationship Id="rId22" Type="http://schemas.openxmlformats.org/officeDocument/2006/relationships/slide" Target="slides/slide26.xml"/><Relationship Id="rId27" Type="http://schemas.openxmlformats.org/officeDocument/2006/relationships/slide" Target="slides/slide41.xml"/><Relationship Id="rId30" Type="http://schemas.openxmlformats.org/officeDocument/2006/relationships/slide" Target="slides/slide44.xml"/><Relationship Id="rId8"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rcentre.local\drives\z\Consulting\Jobs\A-K\Department%20of%20Education,%20Skills%20and%20Employment%20(DESE)\3004%20Feedback%20on%20ITE%20courses\11.%20Reporting\Analytical%20report\Workings\3004%20Feedback%20on%20ITE%20courses_report%20workings%20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Aspects of course that need improvement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GOS</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'Major headings by item'!$A$4:$A$12</c:f>
              <c:strCache>
                <c:ptCount val="9"/>
                <c:pt idx="0">
                  <c:v>Foundation skills</c:v>
                </c:pt>
                <c:pt idx="1">
                  <c:v>Adaptive skills</c:v>
                </c:pt>
                <c:pt idx="2">
                  <c:v>Teamwork and interpersonal skills</c:v>
                </c:pt>
                <c:pt idx="3">
                  <c:v>Work experience and practical skills</c:v>
                </c:pt>
                <c:pt idx="4">
                  <c:v>Professional and enterprise skills</c:v>
                </c:pt>
                <c:pt idx="5">
                  <c:v>Teaching skills &amp; knowledge</c:v>
                </c:pt>
                <c:pt idx="6">
                  <c:v>Personal attributes</c:v>
                </c:pt>
                <c:pt idx="7">
                  <c:v>Institutional &amp; course attributes</c:v>
                </c:pt>
                <c:pt idx="8">
                  <c:v>Miscellaneous</c:v>
                </c:pt>
              </c:strCache>
            </c:strRef>
          </c:cat>
          <c:val>
            <c:numRef>
              <c:f>'Major headings by item'!$B$4:$B$12</c:f>
              <c:numCache>
                <c:formatCode>0%</c:formatCode>
                <c:ptCount val="9"/>
                <c:pt idx="0">
                  <c:v>1.3706677109849999E-3</c:v>
                </c:pt>
                <c:pt idx="1">
                  <c:v>1.9580967299780001E-4</c:v>
                </c:pt>
                <c:pt idx="2">
                  <c:v>1.174858037987E-3</c:v>
                </c:pt>
                <c:pt idx="3">
                  <c:v>0.19385157626790001</c:v>
                </c:pt>
                <c:pt idx="4">
                  <c:v>7.440767573918E-3</c:v>
                </c:pt>
                <c:pt idx="5">
                  <c:v>0.13412962600350001</c:v>
                </c:pt>
                <c:pt idx="6">
                  <c:v>1.9580967299780001E-4</c:v>
                </c:pt>
                <c:pt idx="7">
                  <c:v>0.72821617387899995</c:v>
                </c:pt>
                <c:pt idx="8">
                  <c:v>0.1039749363619</c:v>
                </c:pt>
              </c:numCache>
            </c:numRef>
          </c:val>
          <c:extLst>
            <c:ext xmlns:c16="http://schemas.microsoft.com/office/drawing/2014/chart" uri="{C3380CC4-5D6E-409C-BE32-E72D297353CC}">
              <c16:uniqueId val="{00000000-4BE2-4CAC-8389-82E80E259DDC}"/>
            </c:ext>
          </c:extLst>
        </c:ser>
        <c:dLbls>
          <c:showLegendKey val="0"/>
          <c:showVal val="0"/>
          <c:showCatName val="0"/>
          <c:showSerName val="0"/>
          <c:showPercent val="0"/>
          <c:showBubbleSize val="0"/>
        </c:dLbls>
        <c:gapWidth val="219"/>
        <c:overlap val="-27"/>
        <c:axId val="684679279"/>
        <c:axId val="684657199"/>
      </c:barChart>
      <c:catAx>
        <c:axId val="68467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657199"/>
        <c:crosses val="autoZero"/>
        <c:auto val="1"/>
        <c:lblAlgn val="ctr"/>
        <c:lblOffset val="100"/>
        <c:noMultiLvlLbl val="0"/>
      </c:catAx>
      <c:valAx>
        <c:axId val="6846571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Proportion of comments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6792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Main ways institution could have better prepared graduate for employment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5551969287409467E-2"/>
          <c:y val="0.11126834145731784"/>
          <c:w val="0.95232180722915616"/>
          <c:h val="0.78611223597050373"/>
        </c:manualLayout>
      </c:layout>
      <c:barChart>
        <c:barDir val="col"/>
        <c:grouping val="clustered"/>
        <c:varyColors val="0"/>
        <c:ser>
          <c:idx val="0"/>
          <c:order val="0"/>
          <c:tx>
            <c:strRef>
              <c:f>'Major headings by item'!$E$3</c:f>
              <c:strCache>
                <c:ptCount val="1"/>
                <c:pt idx="0">
                  <c:v>Combined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'Major headings by item'!$A$4:$A$12</c:f>
              <c:strCache>
                <c:ptCount val="9"/>
                <c:pt idx="0">
                  <c:v>Foundation skills</c:v>
                </c:pt>
                <c:pt idx="1">
                  <c:v>Adaptive skills</c:v>
                </c:pt>
                <c:pt idx="2">
                  <c:v>Teamwork and interpersonal skills</c:v>
                </c:pt>
                <c:pt idx="3">
                  <c:v>Work experience and practical skills</c:v>
                </c:pt>
                <c:pt idx="4">
                  <c:v>Professional and enterprise skills</c:v>
                </c:pt>
                <c:pt idx="5">
                  <c:v>Teaching skills &amp; knowledge</c:v>
                </c:pt>
                <c:pt idx="6">
                  <c:v>Personal attributes</c:v>
                </c:pt>
                <c:pt idx="7">
                  <c:v>Institutional &amp; course attributes</c:v>
                </c:pt>
                <c:pt idx="8">
                  <c:v>Miscellaneous</c:v>
                </c:pt>
              </c:strCache>
            </c:strRef>
          </c:cat>
          <c:val>
            <c:numRef>
              <c:f>'Major headings by item'!$E$4:$E$12</c:f>
              <c:numCache>
                <c:formatCode>0%</c:formatCode>
                <c:ptCount val="9"/>
                <c:pt idx="0">
                  <c:v>5.106382978723404E-3</c:v>
                </c:pt>
                <c:pt idx="1">
                  <c:v>0</c:v>
                </c:pt>
                <c:pt idx="2">
                  <c:v>2.7234042553191491E-3</c:v>
                </c:pt>
                <c:pt idx="3">
                  <c:v>0.31148936170212765</c:v>
                </c:pt>
                <c:pt idx="4">
                  <c:v>3.097872340425532E-2</c:v>
                </c:pt>
                <c:pt idx="5">
                  <c:v>0.2454468085106383</c:v>
                </c:pt>
                <c:pt idx="6">
                  <c:v>1.7021276595744681E-3</c:v>
                </c:pt>
                <c:pt idx="7">
                  <c:v>0.32085106382978723</c:v>
                </c:pt>
                <c:pt idx="8">
                  <c:v>0.22910638297872341</c:v>
                </c:pt>
              </c:numCache>
            </c:numRef>
          </c:val>
          <c:extLst>
            <c:ext xmlns:c16="http://schemas.microsoft.com/office/drawing/2014/chart" uri="{C3380CC4-5D6E-409C-BE32-E72D297353CC}">
              <c16:uniqueId val="{00000000-9A00-4FC3-ACB3-5B2416792556}"/>
            </c:ext>
          </c:extLst>
        </c:ser>
        <c:dLbls>
          <c:showLegendKey val="0"/>
          <c:showVal val="0"/>
          <c:showCatName val="0"/>
          <c:showSerName val="0"/>
          <c:showPercent val="0"/>
          <c:showBubbleSize val="0"/>
        </c:dLbls>
        <c:gapWidth val="219"/>
        <c:overlap val="-27"/>
        <c:axId val="684679279"/>
        <c:axId val="684657199"/>
      </c:barChart>
      <c:catAx>
        <c:axId val="68467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657199"/>
        <c:crosses val="autoZero"/>
        <c:auto val="1"/>
        <c:lblAlgn val="ctr"/>
        <c:lblOffset val="100"/>
        <c:noMultiLvlLbl val="0"/>
      </c:catAx>
      <c:valAx>
        <c:axId val="684657199"/>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679279"/>
        <c:crosses val="autoZero"/>
        <c:crossBetween val="between"/>
      </c:valAx>
      <c:spPr>
        <a:noFill/>
        <a:ln>
          <a:noFill/>
        </a:ln>
        <a:effectLst/>
      </c:spPr>
    </c:plotArea>
    <c:legend>
      <c:legendPos val="t"/>
      <c:layout>
        <c:manualLayout>
          <c:xMode val="edge"/>
          <c:yMode val="edge"/>
          <c:x val="5.7688533479531784E-4"/>
          <c:y val="3.1746031746032201E-4"/>
          <c:w val="6.6229318257118822E-2"/>
          <c:h val="5.063342082239719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AU" sz="1100" b="1"/>
              <a:t>No improvements necessary</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586198643318522"/>
          <c:y val="0.22870600037735328"/>
          <c:w val="0.50450589018247904"/>
          <c:h val="0.59411052769635031"/>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codes by item (n)'!$G$140</c:f>
              <c:strCache>
                <c:ptCount val="1"/>
                <c:pt idx="0">
                  <c:v>Not applicable / no improvements necessary</c:v>
                </c:pt>
              </c:strCache>
            </c:strRef>
          </c:cat>
          <c:val>
            <c:numRef>
              <c:f>'All codes by item (n)'!$H$140</c:f>
              <c:numCache>
                <c:formatCode>0%</c:formatCode>
                <c:ptCount val="1"/>
                <c:pt idx="0">
                  <c:v>0.18025531914893617</c:v>
                </c:pt>
              </c:numCache>
            </c:numRef>
          </c:val>
          <c:extLst>
            <c:ext xmlns:c16="http://schemas.microsoft.com/office/drawing/2014/chart" uri="{C3380CC4-5D6E-409C-BE32-E72D297353CC}">
              <c16:uniqueId val="{00000000-6CB4-4F07-913C-44F279A0FF98}"/>
            </c:ext>
          </c:extLst>
        </c:ser>
        <c:dLbls>
          <c:dLblPos val="outEnd"/>
          <c:showLegendKey val="0"/>
          <c:showVal val="1"/>
          <c:showCatName val="0"/>
          <c:showSerName val="0"/>
          <c:showPercent val="0"/>
          <c:showBubbleSize val="0"/>
        </c:dLbls>
        <c:gapWidth val="219"/>
        <c:overlap val="-27"/>
        <c:axId val="260061343"/>
        <c:axId val="190049327"/>
      </c:barChart>
      <c:catAx>
        <c:axId val="260061343"/>
        <c:scaling>
          <c:orientation val="minMax"/>
        </c:scaling>
        <c:delete val="1"/>
        <c:axPos val="b"/>
        <c:numFmt formatCode="General" sourceLinked="1"/>
        <c:majorTickMark val="out"/>
        <c:minorTickMark val="none"/>
        <c:tickLblPos val="nextTo"/>
        <c:crossAx val="190049327"/>
        <c:crosses val="autoZero"/>
        <c:auto val="1"/>
        <c:lblAlgn val="ctr"/>
        <c:lblOffset val="100"/>
        <c:noMultiLvlLbl val="0"/>
      </c:catAx>
      <c:valAx>
        <c:axId val="190049327"/>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0061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AU" sz="1100" b="1"/>
              <a:t>Institutional &amp; course attributes</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codes by item (n)'!$G$129:$G$136</c:f>
              <c:strCache>
                <c:ptCount val="8"/>
                <c:pt idx="0">
                  <c:v>Better course content</c:v>
                </c:pt>
                <c:pt idx="1">
                  <c:v>Career preparation / guidance</c:v>
                </c:pt>
                <c:pt idx="2">
                  <c:v>Course teaching methods and delivery</c:v>
                </c:pt>
                <c:pt idx="3">
                  <c:v>Institutional &amp; course attributes NFI*</c:v>
                </c:pt>
                <c:pt idx="4">
                  <c:v>Course methods of assessing students</c:v>
                </c:pt>
                <c:pt idx="5">
                  <c:v>More support / contact from institution</c:v>
                </c:pt>
                <c:pt idx="6">
                  <c:v>Manage graduate's expectations of employment / industry</c:v>
                </c:pt>
                <c:pt idx="7">
                  <c:v>More contact / communication / support from tutors or lecturers</c:v>
                </c:pt>
              </c:strCache>
              <c:extLst/>
            </c:strRef>
          </c:cat>
          <c:val>
            <c:numRef>
              <c:f>'All codes by item (n)'!$H$129:$H$136</c:f>
              <c:numCache>
                <c:formatCode>0%</c:formatCode>
                <c:ptCount val="8"/>
                <c:pt idx="0">
                  <c:v>9.9914893617021272E-2</c:v>
                </c:pt>
                <c:pt idx="1">
                  <c:v>9.1744680851063826E-2</c:v>
                </c:pt>
                <c:pt idx="2">
                  <c:v>5.4468085106382971E-2</c:v>
                </c:pt>
                <c:pt idx="3">
                  <c:v>4.8000000000000001E-2</c:v>
                </c:pt>
                <c:pt idx="4">
                  <c:v>3.6085106382978717E-2</c:v>
                </c:pt>
                <c:pt idx="5">
                  <c:v>1.5319148936170212E-2</c:v>
                </c:pt>
                <c:pt idx="6">
                  <c:v>1.1744680851063829E-2</c:v>
                </c:pt>
                <c:pt idx="7">
                  <c:v>8.1702127659574464E-3</c:v>
                </c:pt>
              </c:numCache>
              <c:extLst/>
            </c:numRef>
          </c:val>
          <c:extLst>
            <c:ext xmlns:c16="http://schemas.microsoft.com/office/drawing/2014/chart" uri="{C3380CC4-5D6E-409C-BE32-E72D297353CC}">
              <c16:uniqueId val="{00000000-180F-452A-BA57-92F1B1128361}"/>
            </c:ext>
          </c:extLst>
        </c:ser>
        <c:dLbls>
          <c:dLblPos val="outEnd"/>
          <c:showLegendKey val="0"/>
          <c:showVal val="1"/>
          <c:showCatName val="0"/>
          <c:showSerName val="0"/>
          <c:showPercent val="0"/>
          <c:showBubbleSize val="0"/>
        </c:dLbls>
        <c:gapWidth val="219"/>
        <c:overlap val="-27"/>
        <c:axId val="260061343"/>
        <c:axId val="190049327"/>
      </c:barChart>
      <c:catAx>
        <c:axId val="260061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049327"/>
        <c:crosses val="autoZero"/>
        <c:auto val="1"/>
        <c:lblAlgn val="ctr"/>
        <c:lblOffset val="100"/>
        <c:noMultiLvlLbl val="0"/>
      </c:catAx>
      <c:valAx>
        <c:axId val="190049327"/>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60061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AU" sz="1100" b="1"/>
              <a:t>Teaching skills &amp; knowledge</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codes by item (n)'!$G$113:$G$123</c:f>
              <c:strCache>
                <c:ptCount val="11"/>
                <c:pt idx="0">
                  <c:v>Behaviour management</c:v>
                </c:pt>
                <c:pt idx="1">
                  <c:v>Teacher administration, assessment and reporting methods</c:v>
                </c:pt>
                <c:pt idx="2">
                  <c:v>Inclusive education</c:v>
                </c:pt>
                <c:pt idx="3">
                  <c:v>Teaching skills &amp; knowledge NFI*</c:v>
                </c:pt>
                <c:pt idx="4">
                  <c:v>Lesson planning and programming</c:v>
                </c:pt>
                <c:pt idx="5">
                  <c:v>How to teach numeracy and literacy (incl. spelling, reading, phonics etc.)</c:v>
                </c:pt>
                <c:pt idx="6">
                  <c:v>Other specific / specialised skills</c:v>
                </c:pt>
                <c:pt idx="7">
                  <c:v>Classroom management</c:v>
                </c:pt>
                <c:pt idx="8">
                  <c:v>Parent/carer communication and interaction</c:v>
                </c:pt>
                <c:pt idx="9">
                  <c:v>Curriculum knowledge</c:v>
                </c:pt>
                <c:pt idx="10">
                  <c:v>Teacher wellbeing </c:v>
                </c:pt>
              </c:strCache>
              <c:extLst/>
            </c:strRef>
          </c:cat>
          <c:val>
            <c:numRef>
              <c:f>'All codes by item (n)'!$H$113:$H$123</c:f>
              <c:numCache>
                <c:formatCode>0%</c:formatCode>
                <c:ptCount val="11"/>
                <c:pt idx="0">
                  <c:v>6.8936170212765963E-2</c:v>
                </c:pt>
                <c:pt idx="1">
                  <c:v>5.5319148936170209E-2</c:v>
                </c:pt>
                <c:pt idx="2">
                  <c:v>3.1659574468085108E-2</c:v>
                </c:pt>
                <c:pt idx="3">
                  <c:v>2.672340425531915E-2</c:v>
                </c:pt>
                <c:pt idx="4">
                  <c:v>2.4510638297872339E-2</c:v>
                </c:pt>
                <c:pt idx="5">
                  <c:v>2.4E-2</c:v>
                </c:pt>
                <c:pt idx="6">
                  <c:v>2.1617021276595743E-2</c:v>
                </c:pt>
                <c:pt idx="7">
                  <c:v>2.0765957446808512E-2</c:v>
                </c:pt>
                <c:pt idx="8">
                  <c:v>1.872340425531915E-2</c:v>
                </c:pt>
                <c:pt idx="9">
                  <c:v>1.6510638297872339E-2</c:v>
                </c:pt>
                <c:pt idx="10">
                  <c:v>6.468085106382979E-3</c:v>
                </c:pt>
              </c:numCache>
              <c:extLst/>
            </c:numRef>
          </c:val>
          <c:extLst>
            <c:ext xmlns:c16="http://schemas.microsoft.com/office/drawing/2014/chart" uri="{C3380CC4-5D6E-409C-BE32-E72D297353CC}">
              <c16:uniqueId val="{00000000-01B8-45A4-9977-9453D4AE3632}"/>
            </c:ext>
          </c:extLst>
        </c:ser>
        <c:dLbls>
          <c:dLblPos val="outEnd"/>
          <c:showLegendKey val="0"/>
          <c:showVal val="1"/>
          <c:showCatName val="0"/>
          <c:showSerName val="0"/>
          <c:showPercent val="0"/>
          <c:showBubbleSize val="0"/>
        </c:dLbls>
        <c:gapWidth val="219"/>
        <c:overlap val="-27"/>
        <c:axId val="1053557535"/>
        <c:axId val="1053558495"/>
      </c:barChart>
      <c:catAx>
        <c:axId val="1053557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3558495"/>
        <c:crosses val="autoZero"/>
        <c:auto val="1"/>
        <c:lblAlgn val="ctr"/>
        <c:lblOffset val="100"/>
        <c:noMultiLvlLbl val="0"/>
      </c:catAx>
      <c:valAx>
        <c:axId val="1053558495"/>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053557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AU" sz="1100" b="1" dirty="0"/>
              <a:t>Work experience and practical skills</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9157677078621998E-2"/>
          <c:y val="0.1621797839506173"/>
          <c:w val="0.94168464584275602"/>
          <c:h val="0.52906442901234563"/>
        </c:manualLayout>
      </c:layout>
      <c:barChart>
        <c:barDir val="col"/>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codes by item (n)'!$G$103:$G$106</c:f>
              <c:strCache>
                <c:ptCount val="4"/>
                <c:pt idx="0">
                  <c:v>Work / industry experience/ Placements</c:v>
                </c:pt>
                <c:pt idx="1">
                  <c:v>Practical / hands on experience</c:v>
                </c:pt>
                <c:pt idx="2">
                  <c:v>Less Theory/ More practical teacher knowledge and strategies</c:v>
                </c:pt>
                <c:pt idx="3">
                  <c:v>Work experience and practical skills NFI*</c:v>
                </c:pt>
              </c:strCache>
              <c:extLst/>
            </c:strRef>
          </c:cat>
          <c:val>
            <c:numRef>
              <c:f>'All codes by item (n)'!$H$103:$H$106</c:f>
              <c:numCache>
                <c:formatCode>0%</c:formatCode>
                <c:ptCount val="4"/>
                <c:pt idx="0">
                  <c:v>0.16680851063829788</c:v>
                </c:pt>
                <c:pt idx="1">
                  <c:v>9.685106382978724E-2</c:v>
                </c:pt>
                <c:pt idx="2">
                  <c:v>5.6000000000000001E-2</c:v>
                </c:pt>
                <c:pt idx="3">
                  <c:v>5.4468085106382982E-3</c:v>
                </c:pt>
              </c:numCache>
              <c:extLst/>
            </c:numRef>
          </c:val>
          <c:extLst>
            <c:ext xmlns:c16="http://schemas.microsoft.com/office/drawing/2014/chart" uri="{C3380CC4-5D6E-409C-BE32-E72D297353CC}">
              <c16:uniqueId val="{00000000-1275-4C2B-AB55-63DD7B014D2A}"/>
            </c:ext>
          </c:extLst>
        </c:ser>
        <c:dLbls>
          <c:dLblPos val="outEnd"/>
          <c:showLegendKey val="0"/>
          <c:showVal val="1"/>
          <c:showCatName val="0"/>
          <c:showSerName val="0"/>
          <c:showPercent val="0"/>
          <c:showBubbleSize val="0"/>
        </c:dLbls>
        <c:gapWidth val="219"/>
        <c:overlap val="-27"/>
        <c:axId val="319039887"/>
        <c:axId val="319041327"/>
      </c:barChart>
      <c:catAx>
        <c:axId val="319039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041327"/>
        <c:crosses val="autoZero"/>
        <c:auto val="1"/>
        <c:lblAlgn val="ctr"/>
        <c:lblOffset val="100"/>
        <c:noMultiLvlLbl val="0"/>
      </c:catAx>
      <c:valAx>
        <c:axId val="319041327"/>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19039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AU" sz="1100" b="1" dirty="0"/>
              <a:t>Institutional &amp; course attributes</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'GOS_IMPROVE detailed charts'!$F$30:$F$37</c:f>
              <c:strCache>
                <c:ptCount val="8"/>
                <c:pt idx="0">
                  <c:v>Course methods of assessing students</c:v>
                </c:pt>
                <c:pt idx="1">
                  <c:v>Course teaching methods and delivery</c:v>
                </c:pt>
                <c:pt idx="2">
                  <c:v>Better course content</c:v>
                </c:pt>
                <c:pt idx="3">
                  <c:v>Institutional &amp; course attributes NFI*</c:v>
                </c:pt>
                <c:pt idx="4">
                  <c:v>More contact / communication / support from tutors or lecturers</c:v>
                </c:pt>
                <c:pt idx="5">
                  <c:v>More support / contact from institution</c:v>
                </c:pt>
                <c:pt idx="6">
                  <c:v>Career preparation / guidance</c:v>
                </c:pt>
                <c:pt idx="7">
                  <c:v>Financial support/ Cost of course</c:v>
                </c:pt>
              </c:strCache>
              <c:extLst/>
            </c:strRef>
          </c:cat>
          <c:val>
            <c:numRef>
              <c:f>'GOS_IMPROVE detailed charts'!$G$30:$G$37</c:f>
              <c:numCache>
                <c:formatCode>0%\ \ \ \ \ \ \ \ </c:formatCode>
                <c:ptCount val="8"/>
                <c:pt idx="0">
                  <c:v>0.2563148619542</c:v>
                </c:pt>
                <c:pt idx="1">
                  <c:v>0.22439788525552601</c:v>
                </c:pt>
                <c:pt idx="2">
                  <c:v>0.20834149206971198</c:v>
                </c:pt>
                <c:pt idx="3">
                  <c:v>0.1231642843156</c:v>
                </c:pt>
                <c:pt idx="4">
                  <c:v>5.0910514979439998E-2</c:v>
                </c:pt>
                <c:pt idx="5">
                  <c:v>3.5245741139612E-2</c:v>
                </c:pt>
                <c:pt idx="6">
                  <c:v>2.3105541413749903E-2</c:v>
                </c:pt>
                <c:pt idx="7">
                  <c:v>8.2240062659099996E-3</c:v>
                </c:pt>
              </c:numCache>
              <c:extLst/>
            </c:numRef>
          </c:val>
          <c:extLst>
            <c:ext xmlns:c16="http://schemas.microsoft.com/office/drawing/2014/chart" uri="{C3380CC4-5D6E-409C-BE32-E72D297353CC}">
              <c16:uniqueId val="{00000000-665B-4669-836B-4132179C02CF}"/>
            </c:ext>
          </c:extLst>
        </c:ser>
        <c:dLbls>
          <c:showLegendKey val="0"/>
          <c:showVal val="0"/>
          <c:showCatName val="0"/>
          <c:showSerName val="0"/>
          <c:showPercent val="0"/>
          <c:showBubbleSize val="0"/>
        </c:dLbls>
        <c:gapWidth val="219"/>
        <c:overlap val="-27"/>
        <c:axId val="18205167"/>
        <c:axId val="18202767"/>
      </c:barChart>
      <c:catAx>
        <c:axId val="182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2767"/>
        <c:crosses val="autoZero"/>
        <c:auto val="1"/>
        <c:lblAlgn val="ctr"/>
        <c:lblOffset val="100"/>
        <c:noMultiLvlLbl val="0"/>
      </c:catAx>
      <c:valAx>
        <c:axId val="18202767"/>
        <c:scaling>
          <c:orientation val="minMax"/>
        </c:scaling>
        <c:delete val="1"/>
        <c:axPos val="l"/>
        <c:majorGridlines>
          <c:spPr>
            <a:ln w="9525" cap="flat" cmpd="sng" algn="ctr">
              <a:solidFill>
                <a:schemeClr val="tx1">
                  <a:lumMod val="15000"/>
                  <a:lumOff val="85000"/>
                </a:schemeClr>
              </a:solidFill>
              <a:round/>
            </a:ln>
            <a:effectLst/>
          </c:spPr>
        </c:majorGridlines>
        <c:numFmt formatCode="0%\ \ \ \ \ \ \ \ " sourceLinked="1"/>
        <c:majorTickMark val="none"/>
        <c:minorTickMark val="none"/>
        <c:tickLblPos val="nextTo"/>
        <c:crossAx val="1820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AU" sz="1100" b="1" dirty="0"/>
              <a:t>Work experience and practical skills</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'GOS_IMPROVE detailed charts'!$F$5:$F$8</c:f>
              <c:strCache>
                <c:ptCount val="4"/>
                <c:pt idx="0">
                  <c:v>Work / industry experience/ Placements</c:v>
                </c:pt>
                <c:pt idx="1">
                  <c:v>Less Theory/ More practical teacher knowledge and strategies</c:v>
                </c:pt>
                <c:pt idx="2">
                  <c:v>Practical / hands on experience</c:v>
                </c:pt>
                <c:pt idx="3">
                  <c:v>Work experience and practical skills NFI*</c:v>
                </c:pt>
              </c:strCache>
              <c:extLst/>
            </c:strRef>
          </c:cat>
          <c:val>
            <c:numRef>
              <c:f>'GOS_IMPROVE detailed charts'!$G$5:$G$8</c:f>
              <c:numCache>
                <c:formatCode>0%\ \ \ \ \ \ \ \ </c:formatCode>
                <c:ptCount val="4"/>
                <c:pt idx="0">
                  <c:v>0.11337380066575301</c:v>
                </c:pt>
                <c:pt idx="1">
                  <c:v>5.8742901899349997E-2</c:v>
                </c:pt>
                <c:pt idx="2">
                  <c:v>3.8378695907580002E-2</c:v>
                </c:pt>
                <c:pt idx="3">
                  <c:v>6.070099862933E-3</c:v>
                </c:pt>
              </c:numCache>
              <c:extLst/>
            </c:numRef>
          </c:val>
          <c:extLst>
            <c:ext xmlns:c16="http://schemas.microsoft.com/office/drawing/2014/chart" uri="{C3380CC4-5D6E-409C-BE32-E72D297353CC}">
              <c16:uniqueId val="{00000000-B561-4430-AD43-17C6A707B032}"/>
            </c:ext>
          </c:extLst>
        </c:ser>
        <c:dLbls>
          <c:showLegendKey val="0"/>
          <c:showVal val="0"/>
          <c:showCatName val="0"/>
          <c:showSerName val="0"/>
          <c:showPercent val="0"/>
          <c:showBubbleSize val="0"/>
        </c:dLbls>
        <c:gapWidth val="219"/>
        <c:overlap val="-27"/>
        <c:axId val="18205167"/>
        <c:axId val="18202767"/>
      </c:barChart>
      <c:catAx>
        <c:axId val="182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2767"/>
        <c:crosses val="autoZero"/>
        <c:auto val="1"/>
        <c:lblAlgn val="ctr"/>
        <c:lblOffset val="100"/>
        <c:noMultiLvlLbl val="0"/>
      </c:catAx>
      <c:valAx>
        <c:axId val="18202767"/>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 \ \ \ \ \ \ " sourceLinked="1"/>
        <c:majorTickMark val="out"/>
        <c:minorTickMark val="none"/>
        <c:tickLblPos val="nextTo"/>
        <c:crossAx val="1820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n-AU" sz="1100" b="1"/>
              <a:t>Teaching skills &amp;</a:t>
            </a:r>
            <a:r>
              <a:rPr lang="en-AU" sz="1100" b="1" baseline="0"/>
              <a:t> knowledge</a:t>
            </a:r>
            <a:endParaRPr lang="en-AU" sz="1100" b="1"/>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'GOS_IMPROVE detailed charts'!$F$12:$F$21</c:f>
              <c:strCache>
                <c:ptCount val="10"/>
                <c:pt idx="0">
                  <c:v>Behaviour management</c:v>
                </c:pt>
                <c:pt idx="1">
                  <c:v>Inclusive education</c:v>
                </c:pt>
                <c:pt idx="2">
                  <c:v>Teacher administration, assessment and reporting methods</c:v>
                </c:pt>
                <c:pt idx="3">
                  <c:v>Other specific / specialised skills</c:v>
                </c:pt>
                <c:pt idx="4">
                  <c:v>Lesson planning and programming</c:v>
                </c:pt>
                <c:pt idx="5">
                  <c:v>How to teach numeracy and literacy (incl. spelling, reading, phonics etc.)</c:v>
                </c:pt>
                <c:pt idx="6">
                  <c:v>Teaching skills &amp; knowledge NFI*</c:v>
                </c:pt>
                <c:pt idx="7">
                  <c:v>Classroom management</c:v>
                </c:pt>
                <c:pt idx="8">
                  <c:v>Parent/carer communication and interaction</c:v>
                </c:pt>
                <c:pt idx="9">
                  <c:v>Curriculum knowledge</c:v>
                </c:pt>
              </c:strCache>
              <c:extLst/>
            </c:strRef>
          </c:cat>
          <c:val>
            <c:numRef>
              <c:f>'GOS_IMPROVE detailed charts'!$G$12:$G$21</c:f>
              <c:numCache>
                <c:formatCode>0%\ \ \ \ \ \ \ \ </c:formatCode>
                <c:ptCount val="10"/>
                <c:pt idx="0">
                  <c:v>3.4266692774620001E-2</c:v>
                </c:pt>
                <c:pt idx="1">
                  <c:v>2.9763070295675702E-2</c:v>
                </c:pt>
                <c:pt idx="2">
                  <c:v>2.7217544546700001E-2</c:v>
                </c:pt>
                <c:pt idx="3">
                  <c:v>2.6238496181710001E-2</c:v>
                </c:pt>
                <c:pt idx="4">
                  <c:v>1.5077344820830001E-2</c:v>
                </c:pt>
                <c:pt idx="5">
                  <c:v>1.429410612884E-2</c:v>
                </c:pt>
                <c:pt idx="6">
                  <c:v>1.311924809086E-2</c:v>
                </c:pt>
                <c:pt idx="7">
                  <c:v>1.076953201488E-2</c:v>
                </c:pt>
                <c:pt idx="8">
                  <c:v>8.4198159389069997E-3</c:v>
                </c:pt>
                <c:pt idx="9">
                  <c:v>6.6575288819270004E-3</c:v>
                </c:pt>
              </c:numCache>
              <c:extLst/>
            </c:numRef>
          </c:val>
          <c:extLst>
            <c:ext xmlns:c16="http://schemas.microsoft.com/office/drawing/2014/chart" uri="{C3380CC4-5D6E-409C-BE32-E72D297353CC}">
              <c16:uniqueId val="{00000000-E060-46F4-A2D6-5394D6E977F3}"/>
            </c:ext>
          </c:extLst>
        </c:ser>
        <c:dLbls>
          <c:showLegendKey val="0"/>
          <c:showVal val="0"/>
          <c:showCatName val="0"/>
          <c:showSerName val="0"/>
          <c:showPercent val="0"/>
          <c:showBubbleSize val="0"/>
        </c:dLbls>
        <c:gapWidth val="219"/>
        <c:overlap val="-27"/>
        <c:axId val="18205167"/>
        <c:axId val="18202767"/>
      </c:barChart>
      <c:catAx>
        <c:axId val="1820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2767"/>
        <c:crosses val="autoZero"/>
        <c:auto val="1"/>
        <c:lblAlgn val="ctr"/>
        <c:lblOffset val="100"/>
        <c:noMultiLvlLbl val="0"/>
      </c:catAx>
      <c:valAx>
        <c:axId val="18202767"/>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 \ \ \ \ \ \ " sourceLinked="1"/>
        <c:majorTickMark val="none"/>
        <c:minorTickMark val="none"/>
        <c:tickLblPos val="nextTo"/>
        <c:crossAx val="1820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dirty="0"/>
              <a:t>Main ways institution could have better prepared graduate for employment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GOS</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'Major headings by item'!$A$4:$A$12</c:f>
              <c:strCache>
                <c:ptCount val="9"/>
                <c:pt idx="0">
                  <c:v>Foundation skills</c:v>
                </c:pt>
                <c:pt idx="1">
                  <c:v>Adaptive skills</c:v>
                </c:pt>
                <c:pt idx="2">
                  <c:v>Teamwork and interpersonal skills</c:v>
                </c:pt>
                <c:pt idx="3">
                  <c:v>Work experience and practical skills</c:v>
                </c:pt>
                <c:pt idx="4">
                  <c:v>Professional and enterprise skills</c:v>
                </c:pt>
                <c:pt idx="5">
                  <c:v>Teaching skills &amp; knowledge</c:v>
                </c:pt>
                <c:pt idx="6">
                  <c:v>Personal attributes</c:v>
                </c:pt>
                <c:pt idx="7">
                  <c:v>Institutional &amp; course attributes</c:v>
                </c:pt>
                <c:pt idx="8">
                  <c:v>Miscellaneous</c:v>
                </c:pt>
              </c:strCache>
            </c:strRef>
          </c:cat>
          <c:val>
            <c:numRef>
              <c:f>'Major headings by item'!$C$4:$C$12</c:f>
              <c:numCache>
                <c:formatCode>0%</c:formatCode>
                <c:ptCount val="9"/>
                <c:pt idx="0">
                  <c:v>3.5818222520710001E-3</c:v>
                </c:pt>
                <c:pt idx="1">
                  <c:v>0</c:v>
                </c:pt>
                <c:pt idx="2">
                  <c:v>6.7159167226329996E-4</c:v>
                </c:pt>
                <c:pt idx="3">
                  <c:v>0.30937989702259999</c:v>
                </c:pt>
                <c:pt idx="4">
                  <c:v>2.596821132751E-2</c:v>
                </c:pt>
                <c:pt idx="5">
                  <c:v>0.22431161853590001</c:v>
                </c:pt>
                <c:pt idx="6">
                  <c:v>1.1193194537719999E-3</c:v>
                </c:pt>
                <c:pt idx="7">
                  <c:v>0.33557197224090002</c:v>
                </c:pt>
                <c:pt idx="8">
                  <c:v>0.23684799641820001</c:v>
                </c:pt>
              </c:numCache>
            </c:numRef>
          </c:val>
          <c:extLst>
            <c:ext xmlns:c16="http://schemas.microsoft.com/office/drawing/2014/chart" uri="{C3380CC4-5D6E-409C-BE32-E72D297353CC}">
              <c16:uniqueId val="{00000000-7835-42F7-84A3-827294DEB9FA}"/>
            </c:ext>
          </c:extLst>
        </c:ser>
        <c:ser>
          <c:idx val="1"/>
          <c:order val="1"/>
          <c:tx>
            <c:v>GOS-L</c:v>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'Major headings by item'!$A$4:$A$12</c:f>
              <c:strCache>
                <c:ptCount val="9"/>
                <c:pt idx="0">
                  <c:v>Foundation skills</c:v>
                </c:pt>
                <c:pt idx="1">
                  <c:v>Adaptive skills</c:v>
                </c:pt>
                <c:pt idx="2">
                  <c:v>Teamwork and interpersonal skills</c:v>
                </c:pt>
                <c:pt idx="3">
                  <c:v>Work experience and practical skills</c:v>
                </c:pt>
                <c:pt idx="4">
                  <c:v>Professional and enterprise skills</c:v>
                </c:pt>
                <c:pt idx="5">
                  <c:v>Teaching skills &amp; knowledge</c:v>
                </c:pt>
                <c:pt idx="6">
                  <c:v>Personal attributes</c:v>
                </c:pt>
                <c:pt idx="7">
                  <c:v>Institutional &amp; course attributes</c:v>
                </c:pt>
                <c:pt idx="8">
                  <c:v>Miscellaneous</c:v>
                </c:pt>
              </c:strCache>
            </c:strRef>
          </c:cat>
          <c:val>
            <c:numRef>
              <c:f>'Major headings by item'!$D$4:$D$12</c:f>
              <c:numCache>
                <c:formatCode>0%</c:formatCode>
                <c:ptCount val="9"/>
                <c:pt idx="0">
                  <c:v>9.9431818181820002E-3</c:v>
                </c:pt>
                <c:pt idx="1">
                  <c:v>0</c:v>
                </c:pt>
                <c:pt idx="2">
                  <c:v>9.2329545454550004E-3</c:v>
                </c:pt>
                <c:pt idx="3">
                  <c:v>0.31818181818180002</c:v>
                </c:pt>
                <c:pt idx="4">
                  <c:v>4.6875E-2</c:v>
                </c:pt>
                <c:pt idx="5">
                  <c:v>0.3125</c:v>
                </c:pt>
                <c:pt idx="6">
                  <c:v>3.5511363636360001E-3</c:v>
                </c:pt>
                <c:pt idx="7">
                  <c:v>0.27414772727269998</c:v>
                </c:pt>
                <c:pt idx="8">
                  <c:v>0.20454545454549999</c:v>
                </c:pt>
              </c:numCache>
            </c:numRef>
          </c:val>
          <c:extLst>
            <c:ext xmlns:c16="http://schemas.microsoft.com/office/drawing/2014/chart" uri="{C3380CC4-5D6E-409C-BE32-E72D297353CC}">
              <c16:uniqueId val="{00000001-7835-42F7-84A3-827294DEB9FA}"/>
            </c:ext>
          </c:extLst>
        </c:ser>
        <c:dLbls>
          <c:showLegendKey val="0"/>
          <c:showVal val="0"/>
          <c:showCatName val="0"/>
          <c:showSerName val="0"/>
          <c:showPercent val="0"/>
          <c:showBubbleSize val="0"/>
        </c:dLbls>
        <c:gapWidth val="219"/>
        <c:overlap val="-27"/>
        <c:axId val="684679279"/>
        <c:axId val="684657199"/>
      </c:barChart>
      <c:catAx>
        <c:axId val="684679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657199"/>
        <c:crosses val="autoZero"/>
        <c:auto val="1"/>
        <c:lblAlgn val="ctr"/>
        <c:lblOffset val="100"/>
        <c:noMultiLvlLbl val="0"/>
      </c:catAx>
      <c:valAx>
        <c:axId val="684657199"/>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46792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AU" sz="1100" b="1" i="0" u="none" strike="noStrike" kern="1200" spc="0" baseline="0" dirty="0">
                <a:solidFill>
                  <a:srgbClr val="000000">
                    <a:lumMod val="65000"/>
                    <a:lumOff val="35000"/>
                  </a:srgbClr>
                </a:solidFill>
              </a:rPr>
              <a:t>Teaching skills &amp; knowledge</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840270882949911E-2"/>
          <c:y val="0.12457609966399352"/>
          <c:w val="0.96001489675562568"/>
          <c:h val="0.44667560230647074"/>
        </c:manualLayout>
      </c:layout>
      <c:barChart>
        <c:barDir val="col"/>
        <c:grouping val="clustered"/>
        <c:varyColors val="0"/>
        <c:ser>
          <c:idx val="0"/>
          <c:order val="0"/>
          <c:tx>
            <c:strRef>
              <c:f>'GOS_IMPREP detailed charts'!$I$2</c:f>
              <c:strCache>
                <c:ptCount val="1"/>
                <c:pt idx="0">
                  <c:v>GOS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'GOS_IMPREP detailed charts'!$H$10:$H$20</c:f>
              <c:strCache>
                <c:ptCount val="11"/>
                <c:pt idx="0">
                  <c:v>Behaviour management</c:v>
                </c:pt>
                <c:pt idx="1">
                  <c:v>Teacher administration, assessment and reporting methods</c:v>
                </c:pt>
                <c:pt idx="2">
                  <c:v>Inclusive education</c:v>
                </c:pt>
                <c:pt idx="3">
                  <c:v>Teaching skills &amp; knowledge NFI*</c:v>
                </c:pt>
                <c:pt idx="4">
                  <c:v>Lesson planning and programming</c:v>
                </c:pt>
                <c:pt idx="5">
                  <c:v>Other specific / specialised skills</c:v>
                </c:pt>
                <c:pt idx="6">
                  <c:v>Classroom management</c:v>
                </c:pt>
                <c:pt idx="7">
                  <c:v>Parent/carer communication and interaction</c:v>
                </c:pt>
                <c:pt idx="8">
                  <c:v>How to teach numeracy and literacy (incl. spelling, reading, phonics etc.)</c:v>
                </c:pt>
                <c:pt idx="9">
                  <c:v>Curriculum knowledge</c:v>
                </c:pt>
                <c:pt idx="10">
                  <c:v>Teacher wellbeing </c:v>
                </c:pt>
              </c:strCache>
              <c:extLst/>
            </c:strRef>
          </c:cat>
          <c:val>
            <c:numRef>
              <c:f>'GOS_IMPREP detailed charts'!$I$10:$I$20</c:f>
              <c:numCache>
                <c:formatCode>0%\ \ \ \ \ \ \ \ </c:formatCode>
                <c:ptCount val="11"/>
                <c:pt idx="0">
                  <c:v>6.4472800537270003E-2</c:v>
                </c:pt>
                <c:pt idx="1">
                  <c:v>5.9323931049920002E-2</c:v>
                </c:pt>
                <c:pt idx="2">
                  <c:v>2.3729572419969001E-2</c:v>
                </c:pt>
                <c:pt idx="3">
                  <c:v>2.2386389075440001E-2</c:v>
                </c:pt>
                <c:pt idx="4">
                  <c:v>2.193866129393E-2</c:v>
                </c:pt>
                <c:pt idx="5">
                  <c:v>2.1714797403180001E-2</c:v>
                </c:pt>
                <c:pt idx="6">
                  <c:v>1.8356839041860001E-2</c:v>
                </c:pt>
                <c:pt idx="7">
                  <c:v>1.6342064025070002E-2</c:v>
                </c:pt>
                <c:pt idx="8">
                  <c:v>1.455115289904E-2</c:v>
                </c:pt>
                <c:pt idx="9">
                  <c:v>1.343183344527E-2</c:v>
                </c:pt>
                <c:pt idx="10">
                  <c:v>5.1488694873520003E-3</c:v>
                </c:pt>
              </c:numCache>
              <c:extLst/>
            </c:numRef>
          </c:val>
          <c:extLst>
            <c:ext xmlns:c16="http://schemas.microsoft.com/office/drawing/2014/chart" uri="{C3380CC4-5D6E-409C-BE32-E72D297353CC}">
              <c16:uniqueId val="{00000000-64F3-4BFA-AB2F-78F254BE5C21}"/>
            </c:ext>
          </c:extLst>
        </c:ser>
        <c:ser>
          <c:idx val="1"/>
          <c:order val="1"/>
          <c:tx>
            <c:strRef>
              <c:f>'GOS_IMPREP detailed charts'!$J$2</c:f>
              <c:strCache>
                <c:ptCount val="1"/>
                <c:pt idx="0">
                  <c:v>GOS-L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'GOS_IMPREP detailed charts'!$H$10:$H$20</c:f>
              <c:strCache>
                <c:ptCount val="11"/>
                <c:pt idx="0">
                  <c:v>Behaviour management</c:v>
                </c:pt>
                <c:pt idx="1">
                  <c:v>Teacher administration, assessment and reporting methods</c:v>
                </c:pt>
                <c:pt idx="2">
                  <c:v>Inclusive education</c:v>
                </c:pt>
                <c:pt idx="3">
                  <c:v>Teaching skills &amp; knowledge NFI*</c:v>
                </c:pt>
                <c:pt idx="4">
                  <c:v>Lesson planning and programming</c:v>
                </c:pt>
                <c:pt idx="5">
                  <c:v>Other specific / specialised skills</c:v>
                </c:pt>
                <c:pt idx="6">
                  <c:v>Classroom management</c:v>
                </c:pt>
                <c:pt idx="7">
                  <c:v>Parent/carer communication and interaction</c:v>
                </c:pt>
                <c:pt idx="8">
                  <c:v>How to teach numeracy and literacy (incl. spelling, reading, phonics etc.)</c:v>
                </c:pt>
                <c:pt idx="9">
                  <c:v>Curriculum knowledge</c:v>
                </c:pt>
                <c:pt idx="10">
                  <c:v>Teacher wellbeing </c:v>
                </c:pt>
              </c:strCache>
              <c:extLst/>
            </c:strRef>
          </c:cat>
          <c:val>
            <c:numRef>
              <c:f>'GOS_IMPREP detailed charts'!$J$10:$J$20</c:f>
              <c:numCache>
                <c:formatCode>0%\ \ \ \ \ \ \ \ </c:formatCode>
                <c:ptCount val="11"/>
                <c:pt idx="0">
                  <c:v>8.3096590909089996E-2</c:v>
                </c:pt>
                <c:pt idx="1">
                  <c:v>4.2613636363640003E-2</c:v>
                </c:pt>
                <c:pt idx="2">
                  <c:v>5.6818181818185001E-2</c:v>
                </c:pt>
                <c:pt idx="3">
                  <c:v>4.0482954545449999E-2</c:v>
                </c:pt>
                <c:pt idx="4">
                  <c:v>3.2670454545449999E-2</c:v>
                </c:pt>
                <c:pt idx="5">
                  <c:v>2.1306818181820002E-2</c:v>
                </c:pt>
                <c:pt idx="6">
                  <c:v>2.8409090909089999E-2</c:v>
                </c:pt>
                <c:pt idx="7">
                  <c:v>2.6278409090910001E-2</c:v>
                </c:pt>
                <c:pt idx="8">
                  <c:v>5.3977272727270001E-2</c:v>
                </c:pt>
                <c:pt idx="9">
                  <c:v>2.6278409090910001E-2</c:v>
                </c:pt>
                <c:pt idx="10">
                  <c:v>1.0653409090910001E-2</c:v>
                </c:pt>
              </c:numCache>
              <c:extLst/>
            </c:numRef>
          </c:val>
          <c:extLst>
            <c:ext xmlns:c16="http://schemas.microsoft.com/office/drawing/2014/chart" uri="{C3380CC4-5D6E-409C-BE32-E72D297353CC}">
              <c16:uniqueId val="{00000001-64F3-4BFA-AB2F-78F254BE5C21}"/>
            </c:ext>
          </c:extLst>
        </c:ser>
        <c:dLbls>
          <c:dLblPos val="outEnd"/>
          <c:showLegendKey val="0"/>
          <c:showVal val="1"/>
          <c:showCatName val="0"/>
          <c:showSerName val="0"/>
          <c:showPercent val="0"/>
          <c:showBubbleSize val="0"/>
        </c:dLbls>
        <c:gapWidth val="219"/>
        <c:overlap val="-27"/>
        <c:axId val="378117743"/>
        <c:axId val="378118223"/>
      </c:barChart>
      <c:catAx>
        <c:axId val="37811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118223"/>
        <c:crosses val="autoZero"/>
        <c:auto val="1"/>
        <c:lblAlgn val="ctr"/>
        <c:lblOffset val="100"/>
        <c:noMultiLvlLbl val="0"/>
      </c:catAx>
      <c:valAx>
        <c:axId val="378118223"/>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 \ \ \ \ \ \ " sourceLinked="1"/>
        <c:majorTickMark val="none"/>
        <c:minorTickMark val="none"/>
        <c:tickLblPos val="nextTo"/>
        <c:crossAx val="378117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AU" sz="1100" b="1" i="0" u="none" strike="noStrike" kern="1200" spc="0" baseline="0" dirty="0">
                <a:solidFill>
                  <a:srgbClr val="000000">
                    <a:lumMod val="65000"/>
                    <a:lumOff val="35000"/>
                  </a:srgbClr>
                </a:solidFill>
              </a:rPr>
              <a:t>Work experience and practical skills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55555555555E-2"/>
          <c:y val="0.15997492283950618"/>
          <c:w val="0.93888888888888888"/>
          <c:h val="0.51336149691358024"/>
        </c:manualLayout>
      </c:layout>
      <c:barChart>
        <c:barDir val="col"/>
        <c:grouping val="clustered"/>
        <c:varyColors val="0"/>
        <c:ser>
          <c:idx val="0"/>
          <c:order val="0"/>
          <c:tx>
            <c:strRef>
              <c:f>'GOS_IMPREP detailed charts'!$I$2</c:f>
              <c:strCache>
                <c:ptCount val="1"/>
                <c:pt idx="0">
                  <c:v>GOS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'GOS_IMPREP detailed charts'!$H$3:$H$5</c:f>
              <c:strCache>
                <c:ptCount val="3"/>
                <c:pt idx="0">
                  <c:v>Work / industry experience/ Placements</c:v>
                </c:pt>
                <c:pt idx="1">
                  <c:v>Practical / hands on experience</c:v>
                </c:pt>
                <c:pt idx="2">
                  <c:v>Less Theory/ More practical teacher knowledge and strategies</c:v>
                </c:pt>
              </c:strCache>
              <c:extLst/>
            </c:strRef>
          </c:cat>
          <c:val>
            <c:numRef>
              <c:f>'GOS_IMPREP detailed charts'!$I$3:$I$5</c:f>
              <c:numCache>
                <c:formatCode>0%\ \ \ \ \ \ \ \ </c:formatCode>
                <c:ptCount val="3"/>
                <c:pt idx="0">
                  <c:v>0.157824042981866</c:v>
                </c:pt>
                <c:pt idx="1">
                  <c:v>0.1074546675621</c:v>
                </c:pt>
                <c:pt idx="2">
                  <c:v>4.9697783747479997E-2</c:v>
                </c:pt>
              </c:numCache>
              <c:extLst/>
            </c:numRef>
          </c:val>
          <c:extLst>
            <c:ext xmlns:c16="http://schemas.microsoft.com/office/drawing/2014/chart" uri="{C3380CC4-5D6E-409C-BE32-E72D297353CC}">
              <c16:uniqueId val="{00000000-5C50-4108-8D0F-52245467114E}"/>
            </c:ext>
          </c:extLst>
        </c:ser>
        <c:ser>
          <c:idx val="1"/>
          <c:order val="1"/>
          <c:tx>
            <c:strRef>
              <c:f>'GOS_IMPREP detailed charts'!$J$2</c:f>
              <c:strCache>
                <c:ptCount val="1"/>
                <c:pt idx="0">
                  <c:v>GOS-L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'GOS_IMPREP detailed charts'!$H$3:$H$5</c:f>
              <c:strCache>
                <c:ptCount val="3"/>
                <c:pt idx="0">
                  <c:v>Work / industry experience/ Placements</c:v>
                </c:pt>
                <c:pt idx="1">
                  <c:v>Practical / hands on experience</c:v>
                </c:pt>
                <c:pt idx="2">
                  <c:v>Less Theory/ More practical teacher knowledge and strategies</c:v>
                </c:pt>
              </c:strCache>
              <c:extLst/>
            </c:strRef>
          </c:cat>
          <c:val>
            <c:numRef>
              <c:f>'GOS_IMPREP detailed charts'!$J$3:$J$5</c:f>
              <c:numCache>
                <c:formatCode>0%\ \ \ \ \ \ \ \ </c:formatCode>
                <c:ptCount val="3"/>
                <c:pt idx="0">
                  <c:v>0.195312499999995</c:v>
                </c:pt>
                <c:pt idx="1">
                  <c:v>6.3210227272729999E-2</c:v>
                </c:pt>
                <c:pt idx="2">
                  <c:v>7.5994318181819995E-2</c:v>
                </c:pt>
              </c:numCache>
              <c:extLst/>
            </c:numRef>
          </c:val>
          <c:extLst>
            <c:ext xmlns:c16="http://schemas.microsoft.com/office/drawing/2014/chart" uri="{C3380CC4-5D6E-409C-BE32-E72D297353CC}">
              <c16:uniqueId val="{00000001-5C50-4108-8D0F-52245467114E}"/>
            </c:ext>
          </c:extLst>
        </c:ser>
        <c:dLbls>
          <c:dLblPos val="outEnd"/>
          <c:showLegendKey val="0"/>
          <c:showVal val="1"/>
          <c:showCatName val="0"/>
          <c:showSerName val="0"/>
          <c:showPercent val="0"/>
          <c:showBubbleSize val="0"/>
        </c:dLbls>
        <c:gapWidth val="219"/>
        <c:overlap val="-27"/>
        <c:axId val="378117743"/>
        <c:axId val="378118223"/>
      </c:barChart>
      <c:catAx>
        <c:axId val="37811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118223"/>
        <c:crosses val="autoZero"/>
        <c:auto val="1"/>
        <c:lblAlgn val="ctr"/>
        <c:lblOffset val="100"/>
        <c:noMultiLvlLbl val="0"/>
      </c:catAx>
      <c:valAx>
        <c:axId val="378118223"/>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 \ \ \ \ \ \ " sourceLinked="1"/>
        <c:majorTickMark val="none"/>
        <c:minorTickMark val="none"/>
        <c:tickLblPos val="nextTo"/>
        <c:crossAx val="378117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AU" sz="1100" b="1" i="0" u="none" strike="noStrike" kern="1200" spc="0" baseline="0" dirty="0">
                <a:solidFill>
                  <a:srgbClr val="000000">
                    <a:lumMod val="65000"/>
                    <a:lumOff val="35000"/>
                  </a:srgbClr>
                </a:solidFill>
              </a:rPr>
              <a:t>Institutional &amp; course attributes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542734033501861E-2"/>
          <c:y val="0.11851633129192184"/>
          <c:w val="0.95891453193299625"/>
          <c:h val="0.50481481481481483"/>
        </c:manualLayout>
      </c:layout>
      <c:barChart>
        <c:barDir val="col"/>
        <c:grouping val="clustered"/>
        <c:varyColors val="0"/>
        <c:ser>
          <c:idx val="0"/>
          <c:order val="0"/>
          <c:tx>
            <c:strRef>
              <c:f>'GOS_IMPREP detailed charts'!$I$2</c:f>
              <c:strCache>
                <c:ptCount val="1"/>
                <c:pt idx="0">
                  <c:v>GOS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'GOS_IMPREP detailed charts'!$H$26:$H$33</c:f>
              <c:strCache>
                <c:ptCount val="8"/>
                <c:pt idx="0">
                  <c:v>Better course content</c:v>
                </c:pt>
                <c:pt idx="1">
                  <c:v>Career preparation / guidance</c:v>
                </c:pt>
                <c:pt idx="2">
                  <c:v>Course teaching methods and delivery</c:v>
                </c:pt>
                <c:pt idx="3">
                  <c:v>Institutional &amp; course attributes NFI*</c:v>
                </c:pt>
                <c:pt idx="4">
                  <c:v>Course methods of assessing students</c:v>
                </c:pt>
                <c:pt idx="5">
                  <c:v>More support / contact from institution</c:v>
                </c:pt>
                <c:pt idx="6">
                  <c:v>Manage graduate's expectations of employment / industry</c:v>
                </c:pt>
                <c:pt idx="7">
                  <c:v>More contact / communication / support from tutors or lecturers</c:v>
                </c:pt>
              </c:strCache>
              <c:extLst/>
            </c:strRef>
          </c:cat>
          <c:val>
            <c:numRef>
              <c:f>'GOS_IMPREP detailed charts'!$I$26:$I$33</c:f>
              <c:numCache>
                <c:formatCode>0%\ \ \ \ \ \ \ \ </c:formatCode>
                <c:ptCount val="8"/>
                <c:pt idx="0">
                  <c:v>0.10745466756213098</c:v>
                </c:pt>
                <c:pt idx="1">
                  <c:v>9.9843295276467001E-2</c:v>
                </c:pt>
                <c:pt idx="2">
                  <c:v>5.3055742108799493E-2</c:v>
                </c:pt>
                <c:pt idx="3">
                  <c:v>4.7459144839940001E-2</c:v>
                </c:pt>
                <c:pt idx="4">
                  <c:v>3.8952316991272801E-2</c:v>
                </c:pt>
                <c:pt idx="5">
                  <c:v>1.7685247369600001E-2</c:v>
                </c:pt>
                <c:pt idx="6">
                  <c:v>9.8500111931950005E-3</c:v>
                </c:pt>
                <c:pt idx="7">
                  <c:v>6.268188941124E-3</c:v>
                </c:pt>
              </c:numCache>
              <c:extLst/>
            </c:numRef>
          </c:val>
          <c:extLst>
            <c:ext xmlns:c16="http://schemas.microsoft.com/office/drawing/2014/chart" uri="{C3380CC4-5D6E-409C-BE32-E72D297353CC}">
              <c16:uniqueId val="{00000000-D661-4BE3-BEF9-D499BD600563}"/>
            </c:ext>
          </c:extLst>
        </c:ser>
        <c:ser>
          <c:idx val="1"/>
          <c:order val="1"/>
          <c:tx>
            <c:strRef>
              <c:f>'GOS_IMPREP detailed charts'!$J$2</c:f>
              <c:strCache>
                <c:ptCount val="1"/>
                <c:pt idx="0">
                  <c:v>GOS-L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'GOS_IMPREP detailed charts'!$H$26:$H$33</c:f>
              <c:strCache>
                <c:ptCount val="8"/>
                <c:pt idx="0">
                  <c:v>Better course content</c:v>
                </c:pt>
                <c:pt idx="1">
                  <c:v>Career preparation / guidance</c:v>
                </c:pt>
                <c:pt idx="2">
                  <c:v>Course teaching methods and delivery</c:v>
                </c:pt>
                <c:pt idx="3">
                  <c:v>Institutional &amp; course attributes NFI*</c:v>
                </c:pt>
                <c:pt idx="4">
                  <c:v>Course methods of assessing students</c:v>
                </c:pt>
                <c:pt idx="5">
                  <c:v>More support / contact from institution</c:v>
                </c:pt>
                <c:pt idx="6">
                  <c:v>Manage graduate's expectations of employment / industry</c:v>
                </c:pt>
                <c:pt idx="7">
                  <c:v>More contact / communication / support from tutors or lecturers</c:v>
                </c:pt>
              </c:strCache>
              <c:extLst/>
            </c:strRef>
          </c:cat>
          <c:val>
            <c:numRef>
              <c:f>'GOS_IMPREP detailed charts'!$J$26:$J$33</c:f>
              <c:numCache>
                <c:formatCode>0%\ \ \ \ \ \ \ \ </c:formatCode>
                <c:ptCount val="8"/>
                <c:pt idx="0">
                  <c:v>7.5994318181814E-2</c:v>
                </c:pt>
                <c:pt idx="1">
                  <c:v>6.6051136363628998E-2</c:v>
                </c:pt>
                <c:pt idx="2">
                  <c:v>5.8948863636365298E-2</c:v>
                </c:pt>
                <c:pt idx="3">
                  <c:v>4.9715909090909997E-2</c:v>
                </c:pt>
                <c:pt idx="4">
                  <c:v>2.6988636363639601E-2</c:v>
                </c:pt>
                <c:pt idx="5">
                  <c:v>7.8125000000003001E-3</c:v>
                </c:pt>
                <c:pt idx="6">
                  <c:v>1.7755681818179998E-2</c:v>
                </c:pt>
                <c:pt idx="7">
                  <c:v>1.4204545454550001E-2</c:v>
                </c:pt>
              </c:numCache>
              <c:extLst/>
            </c:numRef>
          </c:val>
          <c:extLst>
            <c:ext xmlns:c16="http://schemas.microsoft.com/office/drawing/2014/chart" uri="{C3380CC4-5D6E-409C-BE32-E72D297353CC}">
              <c16:uniqueId val="{00000001-D661-4BE3-BEF9-D499BD600563}"/>
            </c:ext>
          </c:extLst>
        </c:ser>
        <c:dLbls>
          <c:showLegendKey val="0"/>
          <c:showVal val="0"/>
          <c:showCatName val="0"/>
          <c:showSerName val="0"/>
          <c:showPercent val="0"/>
          <c:showBubbleSize val="0"/>
        </c:dLbls>
        <c:gapWidth val="219"/>
        <c:overlap val="-27"/>
        <c:axId val="378117743"/>
        <c:axId val="378118223"/>
      </c:barChart>
      <c:catAx>
        <c:axId val="378117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118223"/>
        <c:crosses val="autoZero"/>
        <c:auto val="1"/>
        <c:lblAlgn val="ctr"/>
        <c:lblOffset val="100"/>
        <c:noMultiLvlLbl val="0"/>
      </c:catAx>
      <c:valAx>
        <c:axId val="378118223"/>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 \ \ \ \ \ \ " sourceLinked="1"/>
        <c:majorTickMark val="none"/>
        <c:minorTickMark val="none"/>
        <c:tickLblPos val="nextTo"/>
        <c:crossAx val="378117743"/>
        <c:crosses val="autoZero"/>
        <c:crossBetween val="between"/>
      </c:valAx>
      <c:spPr>
        <a:noFill/>
        <a:ln>
          <a:noFill/>
        </a:ln>
        <a:effectLst/>
      </c:spPr>
    </c:plotArea>
    <c:legend>
      <c:legendPos val="t"/>
      <c:layout>
        <c:manualLayout>
          <c:xMode val="edge"/>
          <c:yMode val="edge"/>
          <c:x val="1.3896122878782603E-4"/>
          <c:y val="3.0092592592592528E-3"/>
          <c:w val="0.14813222874106421"/>
          <c:h val="7.384040536599591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'GOS_IMPREP detailed charts'!$H$48</c:f>
              <c:strCache>
                <c:ptCount val="1"/>
                <c:pt idx="0">
                  <c:v>No improvements necessary</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A689-4FAE-B591-E9BCA2460B6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'GOS_IMPREP detailed charts'!$I$47:$J$47</c:f>
              <c:strCache>
                <c:ptCount val="2"/>
                <c:pt idx="0">
                  <c:v>GOS</c:v>
                </c:pt>
                <c:pt idx="1">
                  <c:v>GOS-L</c:v>
                </c:pt>
              </c:strCache>
            </c:strRef>
          </c:cat>
          <c:val>
            <c:numRef>
              <c:f>'GOS_IMPREP detailed charts'!$I$48:$J$48</c:f>
              <c:numCache>
                <c:formatCode>0%\ \ \ \ \ \ \ \ </c:formatCode>
                <c:ptCount val="2"/>
                <c:pt idx="0">
                  <c:v>0.19498544884710001</c:v>
                </c:pt>
                <c:pt idx="1">
                  <c:v>0.13352272727270001</c:v>
                </c:pt>
              </c:numCache>
            </c:numRef>
          </c:val>
          <c:extLst>
            <c:ext xmlns:c16="http://schemas.microsoft.com/office/drawing/2014/chart" uri="{C3380CC4-5D6E-409C-BE32-E72D297353CC}">
              <c16:uniqueId val="{00000000-A689-4FAE-B591-E9BCA2460B65}"/>
            </c:ext>
          </c:extLst>
        </c:ser>
        <c:dLbls>
          <c:showLegendKey val="0"/>
          <c:showVal val="0"/>
          <c:showCatName val="0"/>
          <c:showSerName val="0"/>
          <c:showPercent val="0"/>
          <c:showBubbleSize val="0"/>
        </c:dLbls>
        <c:gapWidth val="219"/>
        <c:overlap val="-27"/>
        <c:axId val="319036527"/>
        <c:axId val="319039407"/>
      </c:barChart>
      <c:catAx>
        <c:axId val="31903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039407"/>
        <c:crosses val="autoZero"/>
        <c:auto val="1"/>
        <c:lblAlgn val="ctr"/>
        <c:lblOffset val="100"/>
        <c:noMultiLvlLbl val="0"/>
      </c:catAx>
      <c:valAx>
        <c:axId val="319039407"/>
        <c:scaling>
          <c:orientation val="minMax"/>
          <c:max val="0.30000000000000004"/>
        </c:scaling>
        <c:delete val="1"/>
        <c:axPos val="l"/>
        <c:majorGridlines>
          <c:spPr>
            <a:ln w="9525" cap="flat" cmpd="sng" algn="ctr">
              <a:solidFill>
                <a:schemeClr val="tx1">
                  <a:lumMod val="15000"/>
                  <a:lumOff val="85000"/>
                </a:schemeClr>
              </a:solidFill>
              <a:round/>
            </a:ln>
            <a:effectLst/>
          </c:spPr>
        </c:majorGridlines>
        <c:numFmt formatCode="0%\ \ \ \ \ \ \ \ " sourceLinked="1"/>
        <c:majorTickMark val="none"/>
        <c:minorTickMark val="none"/>
        <c:tickLblPos val="nextTo"/>
        <c:crossAx val="319036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5E993-998E-4167-8381-0E47509AAC78}" type="slidenum">
              <a:rPr lang="en-AU" smtClean="0"/>
              <a:t>‹#›</a:t>
            </a:fld>
            <a:endParaRPr lang="en-AU"/>
          </a:p>
        </p:txBody>
      </p:sp>
    </p:spTree>
    <p:extLst>
      <p:ext uri="{BB962C8B-B14F-4D97-AF65-F5344CB8AC3E}">
        <p14:creationId xmlns:p14="http://schemas.microsoft.com/office/powerpoint/2010/main" val="101413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17332-586E-455E-AA84-15383B2F5E5F}" type="datetimeFigureOut">
              <a:rPr lang="en-AU" smtClean="0"/>
              <a:t>5/12/2023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41010-A08A-43D4-A438-5D938F88F09C}" type="slidenum">
              <a:rPr lang="en-AU" smtClean="0"/>
              <a:t>‹#›</a:t>
            </a:fld>
            <a:endParaRPr lang="en-AU"/>
          </a:p>
        </p:txBody>
      </p:sp>
    </p:spTree>
    <p:extLst>
      <p:ext uri="{BB962C8B-B14F-4D97-AF65-F5344CB8AC3E}">
        <p14:creationId xmlns:p14="http://schemas.microsoft.com/office/powerpoint/2010/main" val="259957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3</a:t>
            </a:fld>
            <a:endParaRPr lang="en-AU"/>
          </a:p>
        </p:txBody>
      </p:sp>
    </p:spTree>
    <p:extLst>
      <p:ext uri="{BB962C8B-B14F-4D97-AF65-F5344CB8AC3E}">
        <p14:creationId xmlns:p14="http://schemas.microsoft.com/office/powerpoint/2010/main" val="11199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F41010-A08A-43D4-A438-5D938F88F09C}" type="slidenum">
              <a:rPr lang="en-AU" smtClean="0"/>
              <a:t>16</a:t>
            </a:fld>
            <a:endParaRPr lang="en-AU"/>
          </a:p>
        </p:txBody>
      </p:sp>
    </p:spTree>
    <p:extLst>
      <p:ext uri="{BB962C8B-B14F-4D97-AF65-F5344CB8AC3E}">
        <p14:creationId xmlns:p14="http://schemas.microsoft.com/office/powerpoint/2010/main" val="140806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F41010-A08A-43D4-A438-5D938F88F09C}" type="slidenum">
              <a:rPr lang="en-AU" smtClean="0"/>
              <a:t>17</a:t>
            </a:fld>
            <a:endParaRPr lang="en-AU"/>
          </a:p>
        </p:txBody>
      </p:sp>
    </p:spTree>
    <p:extLst>
      <p:ext uri="{BB962C8B-B14F-4D97-AF65-F5344CB8AC3E}">
        <p14:creationId xmlns:p14="http://schemas.microsoft.com/office/powerpoint/2010/main" val="29851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F41010-A08A-43D4-A438-5D938F88F09C}" type="slidenum">
              <a:rPr lang="en-AU" smtClean="0"/>
              <a:t>18</a:t>
            </a:fld>
            <a:endParaRPr lang="en-AU"/>
          </a:p>
        </p:txBody>
      </p:sp>
    </p:spTree>
    <p:extLst>
      <p:ext uri="{BB962C8B-B14F-4D97-AF65-F5344CB8AC3E}">
        <p14:creationId xmlns:p14="http://schemas.microsoft.com/office/powerpoint/2010/main" val="4254272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F41010-A08A-43D4-A438-5D938F88F09C}" type="slidenum">
              <a:rPr lang="en-AU" smtClean="0"/>
              <a:t>19</a:t>
            </a:fld>
            <a:endParaRPr lang="en-AU"/>
          </a:p>
        </p:txBody>
      </p:sp>
    </p:spTree>
    <p:extLst>
      <p:ext uri="{BB962C8B-B14F-4D97-AF65-F5344CB8AC3E}">
        <p14:creationId xmlns:p14="http://schemas.microsoft.com/office/powerpoint/2010/main" val="676414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21</a:t>
            </a:fld>
            <a:endParaRPr lang="en-AU"/>
          </a:p>
        </p:txBody>
      </p:sp>
    </p:spTree>
    <p:extLst>
      <p:ext uri="{BB962C8B-B14F-4D97-AF65-F5344CB8AC3E}">
        <p14:creationId xmlns:p14="http://schemas.microsoft.com/office/powerpoint/2010/main" val="484735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23</a:t>
            </a:fld>
            <a:endParaRPr lang="en-AU"/>
          </a:p>
        </p:txBody>
      </p:sp>
    </p:spTree>
    <p:extLst>
      <p:ext uri="{BB962C8B-B14F-4D97-AF65-F5344CB8AC3E}">
        <p14:creationId xmlns:p14="http://schemas.microsoft.com/office/powerpoint/2010/main" val="129984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F41010-A08A-43D4-A438-5D938F88F09C}" type="slidenum">
              <a:rPr lang="en-AU" smtClean="0"/>
              <a:t>24</a:t>
            </a:fld>
            <a:endParaRPr lang="en-AU"/>
          </a:p>
        </p:txBody>
      </p:sp>
    </p:spTree>
    <p:extLst>
      <p:ext uri="{BB962C8B-B14F-4D97-AF65-F5344CB8AC3E}">
        <p14:creationId xmlns:p14="http://schemas.microsoft.com/office/powerpoint/2010/main" val="3016545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F41010-A08A-43D4-A438-5D938F88F09C}" type="slidenum">
              <a:rPr lang="en-AU" smtClean="0"/>
              <a:t>25</a:t>
            </a:fld>
            <a:endParaRPr lang="en-AU"/>
          </a:p>
        </p:txBody>
      </p:sp>
    </p:spTree>
    <p:extLst>
      <p:ext uri="{BB962C8B-B14F-4D97-AF65-F5344CB8AC3E}">
        <p14:creationId xmlns:p14="http://schemas.microsoft.com/office/powerpoint/2010/main" val="3698352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F41010-A08A-43D4-A438-5D938F88F09C}" type="slidenum">
              <a:rPr lang="en-AU" smtClean="0"/>
              <a:t>26</a:t>
            </a:fld>
            <a:endParaRPr lang="en-AU"/>
          </a:p>
        </p:txBody>
      </p:sp>
    </p:spTree>
    <p:extLst>
      <p:ext uri="{BB962C8B-B14F-4D97-AF65-F5344CB8AC3E}">
        <p14:creationId xmlns:p14="http://schemas.microsoft.com/office/powerpoint/2010/main" val="258242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F41010-A08A-43D4-A438-5D938F88F09C}" type="slidenum">
              <a:rPr lang="en-AU" smtClean="0"/>
              <a:t>27</a:t>
            </a:fld>
            <a:endParaRPr lang="en-AU"/>
          </a:p>
        </p:txBody>
      </p:sp>
    </p:spTree>
    <p:extLst>
      <p:ext uri="{BB962C8B-B14F-4D97-AF65-F5344CB8AC3E}">
        <p14:creationId xmlns:p14="http://schemas.microsoft.com/office/powerpoint/2010/main" val="215667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4</a:t>
            </a:fld>
            <a:endParaRPr lang="en-AU"/>
          </a:p>
        </p:txBody>
      </p:sp>
    </p:spTree>
    <p:extLst>
      <p:ext uri="{BB962C8B-B14F-4D97-AF65-F5344CB8AC3E}">
        <p14:creationId xmlns:p14="http://schemas.microsoft.com/office/powerpoint/2010/main" val="3717214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33</a:t>
            </a:fld>
            <a:endParaRPr lang="en-AU"/>
          </a:p>
        </p:txBody>
      </p:sp>
    </p:spTree>
    <p:extLst>
      <p:ext uri="{BB962C8B-B14F-4D97-AF65-F5344CB8AC3E}">
        <p14:creationId xmlns:p14="http://schemas.microsoft.com/office/powerpoint/2010/main" val="1007857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40</a:t>
            </a:fld>
            <a:endParaRPr lang="en-AU"/>
          </a:p>
        </p:txBody>
      </p:sp>
    </p:spTree>
    <p:extLst>
      <p:ext uri="{BB962C8B-B14F-4D97-AF65-F5344CB8AC3E}">
        <p14:creationId xmlns:p14="http://schemas.microsoft.com/office/powerpoint/2010/main" val="3570207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43</a:t>
            </a:fld>
            <a:endParaRPr lang="en-AU"/>
          </a:p>
        </p:txBody>
      </p:sp>
    </p:spTree>
    <p:extLst>
      <p:ext uri="{BB962C8B-B14F-4D97-AF65-F5344CB8AC3E}">
        <p14:creationId xmlns:p14="http://schemas.microsoft.com/office/powerpoint/2010/main" val="159894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complete survey, quality of responses varies</a:t>
            </a:r>
          </a:p>
          <a:p>
            <a:endParaRPr lang="en-US" dirty="0"/>
          </a:p>
          <a:p>
            <a:endParaRPr lang="en-US" dirty="0"/>
          </a:p>
          <a:p>
            <a:r>
              <a:rPr lang="en-US" dirty="0"/>
              <a:t>The methodology to undertake the analysis should include:</a:t>
            </a:r>
          </a:p>
          <a:p>
            <a:pPr marL="171450" indent="-171450">
              <a:buFont typeface="Arial" panose="020B0604020202020204" pitchFamily="34" charset="0"/>
              <a:buChar char="•"/>
            </a:pPr>
            <a:r>
              <a:rPr lang="en-US" dirty="0"/>
              <a:t>Develop a coding frame for </a:t>
            </a:r>
            <a:r>
              <a:rPr lang="en-US" dirty="0" err="1"/>
              <a:t>analysing</a:t>
            </a:r>
            <a:r>
              <a:rPr lang="en-US" dirty="0"/>
              <a:t> open text responses in the Graduate Outcomes Survey, the Graduate Outcomes Survey – Longitudinal and the Employer Satisfaction Survey for graduates working as a teacher.</a:t>
            </a:r>
          </a:p>
          <a:p>
            <a:pPr marL="171450" indent="-171450">
              <a:buFont typeface="Arial" panose="020B0604020202020204" pitchFamily="34" charset="0"/>
              <a:buChar char="•"/>
            </a:pPr>
            <a:r>
              <a:rPr lang="en-US" dirty="0" err="1"/>
              <a:t>Analyse</a:t>
            </a:r>
            <a:r>
              <a:rPr lang="en-US" dirty="0"/>
              <a:t> open text responses for the latest year of each of the three surveys to identify common themes of responses in relation to preparing graduates and aspects of courses valued by students and needing improvement.</a:t>
            </a:r>
          </a:p>
          <a:p>
            <a:pPr marL="171450" indent="-171450">
              <a:buFont typeface="Arial" panose="020B0604020202020204" pitchFamily="34" charset="0"/>
              <a:buChar char="•"/>
            </a:pPr>
            <a:r>
              <a:rPr lang="en-US" dirty="0"/>
              <a:t>Compare the responses by detailed field of study, postgraduate and undergraduate degrees and level of preparedness to teach across institutions to identify any key differences in responses.</a:t>
            </a:r>
          </a:p>
          <a:p>
            <a:pPr marL="171450" indent="-171450">
              <a:buFont typeface="Arial" panose="020B0604020202020204" pitchFamily="34" charset="0"/>
              <a:buChar char="•"/>
            </a:pPr>
            <a:r>
              <a:rPr lang="en-US" dirty="0"/>
              <a:t>Compare to responses from a previous year of these surveys to assess if the identified themes are ongoing or recent issues.</a:t>
            </a:r>
          </a:p>
          <a:p>
            <a:pPr marL="171450" indent="-171450">
              <a:buFont typeface="Arial" panose="020B0604020202020204" pitchFamily="34" charset="0"/>
              <a:buChar char="•"/>
            </a:pPr>
            <a:r>
              <a:rPr lang="en-US" dirty="0"/>
              <a:t>Evaluate themes to identify aspects of ITE courses valued or preparing graduates well for employment relative to aspects that could be improve or better prepare graduates, with particular reference to the Panel’s Terms of Reference</a:t>
            </a:r>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6</a:t>
            </a:fld>
            <a:endParaRPr lang="en-AU"/>
          </a:p>
        </p:txBody>
      </p:sp>
    </p:spTree>
    <p:extLst>
      <p:ext uri="{BB962C8B-B14F-4D97-AF65-F5344CB8AC3E}">
        <p14:creationId xmlns:p14="http://schemas.microsoft.com/office/powerpoint/2010/main" val="104744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 complete survey, quality of responses varies</a:t>
            </a:r>
          </a:p>
          <a:p>
            <a:endParaRPr lang="en-US" dirty="0"/>
          </a:p>
          <a:p>
            <a:endParaRPr lang="en-US" dirty="0"/>
          </a:p>
          <a:p>
            <a:r>
              <a:rPr lang="en-US" dirty="0"/>
              <a:t>The methodology to undertake the analysis should include:</a:t>
            </a:r>
          </a:p>
          <a:p>
            <a:pPr marL="171450" indent="-171450">
              <a:buFont typeface="Arial" panose="020B0604020202020204" pitchFamily="34" charset="0"/>
              <a:buChar char="•"/>
            </a:pPr>
            <a:r>
              <a:rPr lang="en-US" dirty="0"/>
              <a:t>Develop a coding frame for </a:t>
            </a:r>
            <a:r>
              <a:rPr lang="en-US" dirty="0" err="1"/>
              <a:t>analysing</a:t>
            </a:r>
            <a:r>
              <a:rPr lang="en-US" dirty="0"/>
              <a:t> open text responses in the Graduate Outcomes Survey, the Graduate Outcomes Survey – Longitudinal and the Employer Satisfaction Survey for graduates working as a teacher.</a:t>
            </a:r>
          </a:p>
          <a:p>
            <a:pPr marL="171450" indent="-171450">
              <a:buFont typeface="Arial" panose="020B0604020202020204" pitchFamily="34" charset="0"/>
              <a:buChar char="•"/>
            </a:pPr>
            <a:r>
              <a:rPr lang="en-US" dirty="0" err="1"/>
              <a:t>Analyse</a:t>
            </a:r>
            <a:r>
              <a:rPr lang="en-US" dirty="0"/>
              <a:t> open text responses for the latest year of each of the three surveys to identify common themes of responses in relation to preparing graduates and aspects of courses valued by students and needing improvement.</a:t>
            </a:r>
          </a:p>
          <a:p>
            <a:pPr marL="171450" indent="-171450">
              <a:buFont typeface="Arial" panose="020B0604020202020204" pitchFamily="34" charset="0"/>
              <a:buChar char="•"/>
            </a:pPr>
            <a:r>
              <a:rPr lang="en-US" dirty="0"/>
              <a:t>Compare the responses by detailed field of study, postgraduate and undergraduate degrees and level of preparedness to teach across institutions to identify any key differences in responses.</a:t>
            </a:r>
          </a:p>
          <a:p>
            <a:pPr marL="171450" indent="-171450">
              <a:buFont typeface="Arial" panose="020B0604020202020204" pitchFamily="34" charset="0"/>
              <a:buChar char="•"/>
            </a:pPr>
            <a:r>
              <a:rPr lang="en-US" dirty="0"/>
              <a:t>Compare to responses from a previous year of these surveys to assess if the identified themes are ongoing or recent issues.</a:t>
            </a:r>
          </a:p>
          <a:p>
            <a:pPr marL="171450" indent="-171450">
              <a:buFont typeface="Arial" panose="020B0604020202020204" pitchFamily="34" charset="0"/>
              <a:buChar char="•"/>
            </a:pPr>
            <a:r>
              <a:rPr lang="en-US" dirty="0"/>
              <a:t>Evaluate themes to identify aspects of ITE courses valued or preparing graduates well for employment relative to aspects that could be improve or better prepare graduates, with particular reference to the Panel’s Terms of Reference</a:t>
            </a:r>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7</a:t>
            </a:fld>
            <a:endParaRPr lang="en-AU"/>
          </a:p>
        </p:txBody>
      </p:sp>
    </p:spTree>
    <p:extLst>
      <p:ext uri="{BB962C8B-B14F-4D97-AF65-F5344CB8AC3E}">
        <p14:creationId xmlns:p14="http://schemas.microsoft.com/office/powerpoint/2010/main" val="317102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10</a:t>
            </a:fld>
            <a:endParaRPr lang="en-AU"/>
          </a:p>
        </p:txBody>
      </p:sp>
    </p:spTree>
    <p:extLst>
      <p:ext uri="{BB962C8B-B14F-4D97-AF65-F5344CB8AC3E}">
        <p14:creationId xmlns:p14="http://schemas.microsoft.com/office/powerpoint/2010/main" val="3639754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Relate to terms of reference.</a:t>
            </a:r>
          </a:p>
        </p:txBody>
      </p:sp>
      <p:sp>
        <p:nvSpPr>
          <p:cNvPr id="4" name="Slide Number Placeholder 3"/>
          <p:cNvSpPr>
            <a:spLocks noGrp="1"/>
          </p:cNvSpPr>
          <p:nvPr>
            <p:ph type="sldNum" sz="quarter" idx="5"/>
          </p:nvPr>
        </p:nvSpPr>
        <p:spPr/>
        <p:txBody>
          <a:bodyPr/>
          <a:lstStyle/>
          <a:p>
            <a:fld id="{CAF41010-A08A-43D4-A438-5D938F88F09C}" type="slidenum">
              <a:rPr lang="en-AU" smtClean="0"/>
              <a:t>11</a:t>
            </a:fld>
            <a:endParaRPr lang="en-AU"/>
          </a:p>
        </p:txBody>
      </p:sp>
    </p:spTree>
    <p:extLst>
      <p:ext uri="{BB962C8B-B14F-4D97-AF65-F5344CB8AC3E}">
        <p14:creationId xmlns:p14="http://schemas.microsoft.com/office/powerpoint/2010/main" val="19192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F41010-A08A-43D4-A438-5D938F88F09C}" type="slidenum">
              <a:rPr lang="en-AU" smtClean="0"/>
              <a:t>12</a:t>
            </a:fld>
            <a:endParaRPr lang="en-AU"/>
          </a:p>
        </p:txBody>
      </p:sp>
    </p:spTree>
    <p:extLst>
      <p:ext uri="{BB962C8B-B14F-4D97-AF65-F5344CB8AC3E}">
        <p14:creationId xmlns:p14="http://schemas.microsoft.com/office/powerpoint/2010/main" val="365265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CAF41010-A08A-43D4-A438-5D938F88F09C}" type="slidenum">
              <a:rPr lang="en-AU" smtClean="0"/>
              <a:t>13</a:t>
            </a:fld>
            <a:endParaRPr lang="en-AU"/>
          </a:p>
        </p:txBody>
      </p:sp>
    </p:spTree>
    <p:extLst>
      <p:ext uri="{BB962C8B-B14F-4D97-AF65-F5344CB8AC3E}">
        <p14:creationId xmlns:p14="http://schemas.microsoft.com/office/powerpoint/2010/main" val="306787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AF41010-A08A-43D4-A438-5D938F88F09C}" type="slidenum">
              <a:rPr lang="en-AU" smtClean="0"/>
              <a:t>15</a:t>
            </a:fld>
            <a:endParaRPr lang="en-AU"/>
          </a:p>
        </p:txBody>
      </p:sp>
    </p:spTree>
    <p:extLst>
      <p:ext uri="{BB962C8B-B14F-4D97-AF65-F5344CB8AC3E}">
        <p14:creationId xmlns:p14="http://schemas.microsoft.com/office/powerpoint/2010/main" val="2635408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6053C7-43D0-6E92-E3E8-6ABAFA6A4C65}"/>
              </a:ext>
            </a:extLst>
          </p:cNvPr>
          <p:cNvSpPr/>
          <p:nvPr/>
        </p:nvSpPr>
        <p:spPr>
          <a:xfrm>
            <a:off x="0" y="6098206"/>
            <a:ext cx="12191999" cy="7598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3"/>
          </a:p>
        </p:txBody>
      </p:sp>
      <p:sp>
        <p:nvSpPr>
          <p:cNvPr id="2" name="Picture Placeholder">
            <a:extLst>
              <a:ext uri="{FF2B5EF4-FFF2-40B4-BE49-F238E27FC236}">
                <a16:creationId xmlns:a16="http://schemas.microsoft.com/office/drawing/2014/main" id="{A6F963EE-D4EF-F48F-EB8F-9B73DB2BF3CC}"/>
              </a:ext>
              <a:ext uri="{C183D7F6-B498-43B3-948B-1728B52AA6E4}">
                <adec:decorative xmlns:adec="http://schemas.microsoft.com/office/drawing/2017/decorative" val="1"/>
              </a:ext>
            </a:extLst>
          </p:cNvPr>
          <p:cNvSpPr>
            <a:spLocks noGrp="1"/>
          </p:cNvSpPr>
          <p:nvPr>
            <p:ph type="pic" sz="quarter" idx="14" hasCustomPrompt="1"/>
          </p:nvPr>
        </p:nvSpPr>
        <p:spPr>
          <a:xfrm>
            <a:off x="0" y="0"/>
            <a:ext cx="12192000" cy="4674236"/>
          </a:xfrm>
        </p:spPr>
        <p:txBody>
          <a:bodyPr/>
          <a:lstStyle>
            <a:lvl1pPr algn="ctr">
              <a:defRPr sz="2053">
                <a:solidFill>
                  <a:schemeClr val="accent1">
                    <a:lumMod val="20000"/>
                    <a:lumOff val="80000"/>
                  </a:schemeClr>
                </a:solidFill>
              </a:defRPr>
            </a:lvl1pPr>
          </a:lstStyle>
          <a:p>
            <a:r>
              <a:rPr lang="en-US" dirty="0"/>
              <a:t>Click to insert or drag image here</a:t>
            </a:r>
            <a:endParaRPr lang="en-AU" dirty="0"/>
          </a:p>
        </p:txBody>
      </p:sp>
      <p:pic>
        <p:nvPicPr>
          <p:cNvPr id="4" name="Picture 3">
            <a:extLst>
              <a:ext uri="{FF2B5EF4-FFF2-40B4-BE49-F238E27FC236}">
                <a16:creationId xmlns:a16="http://schemas.microsoft.com/office/drawing/2014/main" id="{C9B34B7F-E3BB-DAF6-08BF-545FD59CBA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33542" y="6283557"/>
            <a:ext cx="1145540" cy="481743"/>
          </a:xfrm>
          <a:prstGeom prst="rect">
            <a:avLst/>
          </a:prstGeom>
        </p:spPr>
      </p:pic>
      <p:sp>
        <p:nvSpPr>
          <p:cNvPr id="5" name="Rectangle 4">
            <a:extLst>
              <a:ext uri="{FF2B5EF4-FFF2-40B4-BE49-F238E27FC236}">
                <a16:creationId xmlns:a16="http://schemas.microsoft.com/office/drawing/2014/main" id="{0862AFA4-F694-0DF6-50DC-BCF4A58A9582}"/>
              </a:ext>
            </a:extLst>
          </p:cNvPr>
          <p:cNvSpPr/>
          <p:nvPr/>
        </p:nvSpPr>
        <p:spPr>
          <a:xfrm flipV="1">
            <a:off x="2" y="4674246"/>
            <a:ext cx="12191998" cy="1423957"/>
          </a:xfrm>
          <a:prstGeom prst="rect">
            <a:avLst/>
          </a:prstGeom>
          <a:solidFill>
            <a:srgbClr val="26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3" dirty="0"/>
          </a:p>
        </p:txBody>
      </p:sp>
      <p:sp>
        <p:nvSpPr>
          <p:cNvPr id="6" name="TextBox 5">
            <a:extLst>
              <a:ext uri="{FF2B5EF4-FFF2-40B4-BE49-F238E27FC236}">
                <a16:creationId xmlns:a16="http://schemas.microsoft.com/office/drawing/2014/main" id="{E572561B-7BFC-A917-63C6-B87BF8A4CC6D}"/>
              </a:ext>
            </a:extLst>
          </p:cNvPr>
          <p:cNvSpPr txBox="1"/>
          <p:nvPr/>
        </p:nvSpPr>
        <p:spPr>
          <a:xfrm>
            <a:off x="9539407" y="6359267"/>
            <a:ext cx="1191367" cy="230832"/>
          </a:xfrm>
          <a:prstGeom prst="rect">
            <a:avLst/>
          </a:prstGeom>
          <a:noFill/>
        </p:spPr>
        <p:txBody>
          <a:bodyPr wrap="square" rtlCol="0">
            <a:spAutoFit/>
          </a:bodyPr>
          <a:lstStyle/>
          <a:p>
            <a:pPr algn="r"/>
            <a:r>
              <a:rPr lang="en-AU" sz="900" dirty="0"/>
              <a:t>A subsidiary of</a:t>
            </a:r>
          </a:p>
        </p:txBody>
      </p:sp>
      <p:pic>
        <p:nvPicPr>
          <p:cNvPr id="9" name="Graphic 8">
            <a:extLst>
              <a:ext uri="{FF2B5EF4-FFF2-40B4-BE49-F238E27FC236}">
                <a16:creationId xmlns:a16="http://schemas.microsoft.com/office/drawing/2014/main" id="{87A4761B-3971-4FC9-9191-94326CC6EDE5}"/>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9841" t="37431" r="29733" b="42274"/>
          <a:stretch/>
        </p:blipFill>
        <p:spPr>
          <a:xfrm>
            <a:off x="10794463" y="6291422"/>
            <a:ext cx="1101470" cy="390847"/>
          </a:xfrm>
          <a:prstGeom prst="rect">
            <a:avLst/>
          </a:prstGeom>
        </p:spPr>
      </p:pic>
      <p:sp>
        <p:nvSpPr>
          <p:cNvPr id="10" name="Subtitle">
            <a:extLst>
              <a:ext uri="{FF2B5EF4-FFF2-40B4-BE49-F238E27FC236}">
                <a16:creationId xmlns:a16="http://schemas.microsoft.com/office/drawing/2014/main" id="{5B1C8558-84CE-C2AF-6D8C-1969B7355EB0}"/>
              </a:ext>
            </a:extLst>
          </p:cNvPr>
          <p:cNvSpPr>
            <a:spLocks noGrp="1"/>
          </p:cNvSpPr>
          <p:nvPr>
            <p:ph type="subTitle" idx="1"/>
          </p:nvPr>
        </p:nvSpPr>
        <p:spPr>
          <a:xfrm>
            <a:off x="3" y="5549741"/>
            <a:ext cx="12191997" cy="249538"/>
          </a:xfrm>
          <a:noFill/>
        </p:spPr>
        <p:txBody>
          <a:bodyPr lIns="0" tIns="0" rIns="0" bIns="0" anchor="t"/>
          <a:lstStyle>
            <a:lvl1pPr marL="0" indent="0" algn="ctr">
              <a:buNone/>
              <a:defRPr sz="2053">
                <a:solidFill>
                  <a:schemeClr val="bg1"/>
                </a:solidFill>
              </a:defRPr>
            </a:lvl1pPr>
            <a:lvl2pPr marL="521316" indent="0" algn="ctr">
              <a:buNone/>
              <a:defRPr sz="2281"/>
            </a:lvl2pPr>
            <a:lvl3pPr marL="1042631" indent="0" algn="ctr">
              <a:buNone/>
              <a:defRPr sz="2053"/>
            </a:lvl3pPr>
            <a:lvl4pPr marL="1563947" indent="0" algn="ctr">
              <a:buNone/>
              <a:defRPr sz="1824"/>
            </a:lvl4pPr>
            <a:lvl5pPr marL="2085263" indent="0" algn="ctr">
              <a:buNone/>
              <a:defRPr sz="1824"/>
            </a:lvl5pPr>
            <a:lvl6pPr marL="2606579" indent="0" algn="ctr">
              <a:buNone/>
              <a:defRPr sz="1824"/>
            </a:lvl6pPr>
            <a:lvl7pPr marL="3127894" indent="0" algn="ctr">
              <a:buNone/>
              <a:defRPr sz="1824"/>
            </a:lvl7pPr>
            <a:lvl8pPr marL="3649210" indent="0" algn="ctr">
              <a:buNone/>
              <a:defRPr sz="1824"/>
            </a:lvl8pPr>
            <a:lvl9pPr marL="4170525" indent="0" algn="ctr">
              <a:buNone/>
              <a:defRPr sz="1824"/>
            </a:lvl9pPr>
          </a:lstStyle>
          <a:p>
            <a:r>
              <a:rPr lang="en-US" noProof="0" dirty="0"/>
              <a:t>Click to edit Master subtitle style</a:t>
            </a:r>
            <a:endParaRPr lang="en-AU" noProof="0" dirty="0"/>
          </a:p>
        </p:txBody>
      </p:sp>
      <p:sp>
        <p:nvSpPr>
          <p:cNvPr id="8" name="Text Placeholder 7">
            <a:extLst>
              <a:ext uri="{FF2B5EF4-FFF2-40B4-BE49-F238E27FC236}">
                <a16:creationId xmlns:a16="http://schemas.microsoft.com/office/drawing/2014/main" id="{17B2F59F-31D6-E144-E98B-5A42BAF09011}"/>
              </a:ext>
            </a:extLst>
          </p:cNvPr>
          <p:cNvSpPr>
            <a:spLocks noGrp="1"/>
          </p:cNvSpPr>
          <p:nvPr>
            <p:ph type="body" sz="quarter" idx="15" hasCustomPrompt="1"/>
          </p:nvPr>
        </p:nvSpPr>
        <p:spPr>
          <a:xfrm>
            <a:off x="8629" y="4687148"/>
            <a:ext cx="12192000" cy="862583"/>
          </a:xfrm>
        </p:spPr>
        <p:txBody>
          <a:bodyPr anchor="ctr">
            <a:normAutofit/>
          </a:bodyPr>
          <a:lstStyle>
            <a:lvl1pPr marL="0" indent="0" algn="ctr" defTabSz="914394" rtl="0" eaLnBrk="1" latinLnBrk="0" hangingPunct="1">
              <a:spcBef>
                <a:spcPct val="20000"/>
              </a:spcBef>
              <a:buFont typeface="Arial" panose="020B0604020202020204" pitchFamily="34" charset="0"/>
              <a:buNone/>
              <a:defRPr lang="en-AU" sz="4000" kern="1200" dirty="0">
                <a:solidFill>
                  <a:schemeClr val="bg1"/>
                </a:solidFill>
                <a:latin typeface="+mn-lt"/>
                <a:ea typeface="+mn-ea"/>
                <a:cs typeface="+mn-cs"/>
              </a:defRPr>
            </a:lvl1pPr>
          </a:lstStyle>
          <a:p>
            <a:pPr lvl="0"/>
            <a:r>
              <a:rPr lang="en-AU" dirty="0"/>
              <a:t>Click to edit master title</a:t>
            </a:r>
          </a:p>
        </p:txBody>
      </p:sp>
    </p:spTree>
    <p:extLst>
      <p:ext uri="{BB962C8B-B14F-4D97-AF65-F5344CB8AC3E}">
        <p14:creationId xmlns:p14="http://schemas.microsoft.com/office/powerpoint/2010/main" val="658432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Two Column Bullets">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F609FA57-EC84-722D-C655-C491BA539A61}"/>
              </a:ext>
              <a:ext uri="{C183D7F6-B498-43B3-948B-1728B52AA6E4}">
                <adec:decorative xmlns:adec="http://schemas.microsoft.com/office/drawing/2017/decorative" val="1"/>
              </a:ext>
            </a:extLst>
          </p:cNvPr>
          <p:cNvSpPr>
            <a:spLocks noGrp="1"/>
          </p:cNvSpPr>
          <p:nvPr>
            <p:ph type="pic" sz="quarter" idx="14" hasCustomPrompt="1"/>
          </p:nvPr>
        </p:nvSpPr>
        <p:spPr>
          <a:xfrm>
            <a:off x="6443274" y="1266678"/>
            <a:ext cx="5411447" cy="4682582"/>
          </a:xfrm>
        </p:spPr>
        <p:txBody>
          <a:bodyPr/>
          <a:lstStyle>
            <a:lvl1pPr algn="ctr">
              <a:defRPr sz="2053">
                <a:solidFill>
                  <a:schemeClr val="accent1">
                    <a:lumMod val="20000"/>
                    <a:lumOff val="80000"/>
                  </a:schemeClr>
                </a:solidFill>
              </a:defRPr>
            </a:lvl1pPr>
          </a:lstStyle>
          <a:p>
            <a:r>
              <a:rPr lang="en-US" dirty="0"/>
              <a:t>Click to insert or drag image here</a:t>
            </a:r>
            <a:endParaRPr lang="en-AU" dirty="0"/>
          </a:p>
        </p:txBody>
      </p:sp>
      <p:sp>
        <p:nvSpPr>
          <p:cNvPr id="5" name="Text Placeholder 8">
            <a:extLst>
              <a:ext uri="{FF2B5EF4-FFF2-40B4-BE49-F238E27FC236}">
                <a16:creationId xmlns:a16="http://schemas.microsoft.com/office/drawing/2014/main" id="{093EC2BC-170C-72A1-7A71-0761035423CC}"/>
              </a:ext>
            </a:extLst>
          </p:cNvPr>
          <p:cNvSpPr>
            <a:spLocks noGrp="1"/>
          </p:cNvSpPr>
          <p:nvPr>
            <p:ph type="body" sz="quarter" idx="17"/>
          </p:nvPr>
        </p:nvSpPr>
        <p:spPr>
          <a:xfrm>
            <a:off x="337279" y="1266677"/>
            <a:ext cx="5411449" cy="4682588"/>
          </a:xfrm>
        </p:spPr>
        <p:txBody>
          <a:bodyPr>
            <a:normAutofit/>
          </a:bodyPr>
          <a:lstStyle>
            <a:lvl1pPr marL="0" indent="0">
              <a:buNone/>
              <a:defRPr sz="1368"/>
            </a:lvl1pPr>
            <a:lvl2pPr marL="457195" indent="0">
              <a:buNone/>
              <a:defRPr sz="1368"/>
            </a:lvl2pPr>
            <a:lvl3pPr marL="914394" indent="0">
              <a:buNone/>
              <a:defRPr sz="1368"/>
            </a:lvl3pPr>
            <a:lvl4pPr marL="1371589" indent="0">
              <a:buNone/>
              <a:defRPr sz="1368"/>
            </a:lvl4pPr>
            <a:lvl5pPr marL="1828787" indent="0">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itle 1">
            <a:extLst>
              <a:ext uri="{FF2B5EF4-FFF2-40B4-BE49-F238E27FC236}">
                <a16:creationId xmlns:a16="http://schemas.microsoft.com/office/drawing/2014/main" id="{13A98E9E-D958-526E-EBE0-8186112C3D69}"/>
              </a:ext>
            </a:extLst>
          </p:cNvPr>
          <p:cNvSpPr>
            <a:spLocks noGrp="1"/>
          </p:cNvSpPr>
          <p:nvPr>
            <p:ph type="title" hasCustomPrompt="1"/>
          </p:nvPr>
        </p:nvSpPr>
        <p:spPr>
          <a:xfrm>
            <a:off x="337279" y="274646"/>
            <a:ext cx="11519941" cy="634083"/>
          </a:xfrm>
        </p:spPr>
        <p:txBody>
          <a:bodyPr/>
          <a:lstStyle>
            <a:lvl1pPr>
              <a:defRPr>
                <a:solidFill>
                  <a:schemeClr val="accent1">
                    <a:lumMod val="75000"/>
                  </a:schemeClr>
                </a:solidFill>
              </a:defRPr>
            </a:lvl1pPr>
          </a:lstStyle>
          <a:p>
            <a:r>
              <a:rPr lang="en-US" dirty="0"/>
              <a:t>Click to edit master title style</a:t>
            </a:r>
            <a:endParaRPr lang="en-AU" dirty="0"/>
          </a:p>
        </p:txBody>
      </p:sp>
      <p:cxnSp>
        <p:nvCxnSpPr>
          <p:cNvPr id="7" name="Straight Connector 6">
            <a:extLst>
              <a:ext uri="{FF2B5EF4-FFF2-40B4-BE49-F238E27FC236}">
                <a16:creationId xmlns:a16="http://schemas.microsoft.com/office/drawing/2014/main" id="{DB4E77E8-A31F-A5C7-1007-C17E17B894DA}"/>
              </a:ext>
            </a:extLst>
          </p:cNvPr>
          <p:cNvCxnSpPr>
            <a:cxnSpLocks/>
          </p:cNvCxnSpPr>
          <p:nvPr/>
        </p:nvCxnSpPr>
        <p:spPr>
          <a:xfrm>
            <a:off x="337279" y="908729"/>
            <a:ext cx="115174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590122"/>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wo Colum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DB1CC8-BD37-9E98-1397-81CFB6AA5A7B}"/>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Click to edit master title style</a:t>
            </a:r>
            <a:endParaRPr lang="en-AU" dirty="0"/>
          </a:p>
        </p:txBody>
      </p:sp>
      <p:sp>
        <p:nvSpPr>
          <p:cNvPr id="6" name="Text Placeholder 16">
            <a:extLst>
              <a:ext uri="{FF2B5EF4-FFF2-40B4-BE49-F238E27FC236}">
                <a16:creationId xmlns:a16="http://schemas.microsoft.com/office/drawing/2014/main" id="{45487190-0DB7-AF1C-D4B5-7034CE78AF4C}"/>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7" name="Straight Connector 6">
            <a:extLst>
              <a:ext uri="{FF2B5EF4-FFF2-40B4-BE49-F238E27FC236}">
                <a16:creationId xmlns:a16="http://schemas.microsoft.com/office/drawing/2014/main" id="{DBF9F45E-95F5-8AA5-359E-97B1E9505BA5}"/>
              </a:ext>
            </a:extLst>
          </p:cNvPr>
          <p:cNvCxnSpPr>
            <a:cxnSpLocks/>
          </p:cNvCxnSpPr>
          <p:nvPr/>
        </p:nvCxnSpPr>
        <p:spPr>
          <a:xfrm>
            <a:off x="337279" y="1391016"/>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07D46E4B-6352-0AB5-B8C5-A00B477D1013}"/>
              </a:ext>
            </a:extLst>
          </p:cNvPr>
          <p:cNvSpPr>
            <a:spLocks noGrp="1"/>
          </p:cNvSpPr>
          <p:nvPr>
            <p:ph type="body" sz="quarter" idx="21"/>
          </p:nvPr>
        </p:nvSpPr>
        <p:spPr>
          <a:xfrm>
            <a:off x="337278" y="1611443"/>
            <a:ext cx="3597639" cy="4337828"/>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8">
            <a:extLst>
              <a:ext uri="{FF2B5EF4-FFF2-40B4-BE49-F238E27FC236}">
                <a16:creationId xmlns:a16="http://schemas.microsoft.com/office/drawing/2014/main" id="{9F825FBC-B3C7-9E87-FB32-70150BBAA5C1}"/>
              </a:ext>
            </a:extLst>
          </p:cNvPr>
          <p:cNvSpPr>
            <a:spLocks noGrp="1"/>
          </p:cNvSpPr>
          <p:nvPr>
            <p:ph type="body" sz="quarter" idx="18"/>
          </p:nvPr>
        </p:nvSpPr>
        <p:spPr>
          <a:xfrm>
            <a:off x="4297180" y="1611443"/>
            <a:ext cx="3597639" cy="4337828"/>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8">
            <a:extLst>
              <a:ext uri="{FF2B5EF4-FFF2-40B4-BE49-F238E27FC236}">
                <a16:creationId xmlns:a16="http://schemas.microsoft.com/office/drawing/2014/main" id="{2AC24396-8B37-C21C-094F-D71FCC4F01AC}"/>
              </a:ext>
            </a:extLst>
          </p:cNvPr>
          <p:cNvSpPr>
            <a:spLocks noGrp="1"/>
          </p:cNvSpPr>
          <p:nvPr>
            <p:ph type="body" sz="quarter" idx="22"/>
          </p:nvPr>
        </p:nvSpPr>
        <p:spPr>
          <a:xfrm>
            <a:off x="8257082" y="1611443"/>
            <a:ext cx="3597639" cy="4337828"/>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21443606"/>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Two Column Bullets">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337278" y="1266672"/>
            <a:ext cx="3597639" cy="4712579"/>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itle 1">
            <a:extLst>
              <a:ext uri="{FF2B5EF4-FFF2-40B4-BE49-F238E27FC236}">
                <a16:creationId xmlns:a16="http://schemas.microsoft.com/office/drawing/2014/main" id="{8E176DDA-BFC9-45FF-52EF-9DA0A8DD3021}"/>
              </a:ext>
            </a:extLst>
          </p:cNvPr>
          <p:cNvSpPr>
            <a:spLocks noGrp="1"/>
          </p:cNvSpPr>
          <p:nvPr>
            <p:ph type="title" hasCustomPrompt="1"/>
          </p:nvPr>
        </p:nvSpPr>
        <p:spPr>
          <a:xfrm>
            <a:off x="337279" y="274646"/>
            <a:ext cx="11519941" cy="634083"/>
          </a:xfrm>
        </p:spPr>
        <p:txBody>
          <a:bodyPr/>
          <a:lstStyle>
            <a:lvl1pPr>
              <a:defRPr>
                <a:solidFill>
                  <a:schemeClr val="accent1">
                    <a:lumMod val="75000"/>
                  </a:schemeClr>
                </a:solidFill>
              </a:defRPr>
            </a:lvl1pPr>
          </a:lstStyle>
          <a:p>
            <a:r>
              <a:rPr lang="en-US" dirty="0"/>
              <a:t>Click to edit master title style</a:t>
            </a:r>
            <a:endParaRPr lang="en-AU" dirty="0"/>
          </a:p>
        </p:txBody>
      </p:sp>
      <p:cxnSp>
        <p:nvCxnSpPr>
          <p:cNvPr id="6" name="Straight Connector 5">
            <a:extLst>
              <a:ext uri="{FF2B5EF4-FFF2-40B4-BE49-F238E27FC236}">
                <a16:creationId xmlns:a16="http://schemas.microsoft.com/office/drawing/2014/main" id="{39809088-C36B-3E22-09A1-4854518B3053}"/>
              </a:ext>
            </a:extLst>
          </p:cNvPr>
          <p:cNvCxnSpPr>
            <a:cxnSpLocks/>
          </p:cNvCxnSpPr>
          <p:nvPr/>
        </p:nvCxnSpPr>
        <p:spPr>
          <a:xfrm>
            <a:off x="337279" y="908729"/>
            <a:ext cx="1151744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D06A4CE5-A1A0-5D58-5FE3-843F4A31B84C}"/>
              </a:ext>
            </a:extLst>
          </p:cNvPr>
          <p:cNvSpPr>
            <a:spLocks noGrp="1"/>
          </p:cNvSpPr>
          <p:nvPr>
            <p:ph type="body" sz="quarter" idx="18"/>
          </p:nvPr>
        </p:nvSpPr>
        <p:spPr>
          <a:xfrm>
            <a:off x="4297180" y="1266672"/>
            <a:ext cx="3597639" cy="4712579"/>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8">
            <a:extLst>
              <a:ext uri="{FF2B5EF4-FFF2-40B4-BE49-F238E27FC236}">
                <a16:creationId xmlns:a16="http://schemas.microsoft.com/office/drawing/2014/main" id="{1526264E-31FB-20CE-E2A8-2E5ADFC7CAE0}"/>
              </a:ext>
            </a:extLst>
          </p:cNvPr>
          <p:cNvSpPr>
            <a:spLocks noGrp="1"/>
          </p:cNvSpPr>
          <p:nvPr>
            <p:ph type="body" sz="quarter" idx="19"/>
          </p:nvPr>
        </p:nvSpPr>
        <p:spPr>
          <a:xfrm>
            <a:off x="8257082" y="1266672"/>
            <a:ext cx="3597639" cy="4712579"/>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42198954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Two Column Bullets">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ABDA9BA3-4E8D-4324-FD04-6EEE8BA736AE}"/>
              </a:ext>
              <a:ext uri="{C183D7F6-B498-43B3-948B-1728B52AA6E4}">
                <adec:decorative xmlns:adec="http://schemas.microsoft.com/office/drawing/2017/decorative" val="1"/>
              </a:ext>
            </a:extLst>
          </p:cNvPr>
          <p:cNvSpPr>
            <a:spLocks noGrp="1"/>
          </p:cNvSpPr>
          <p:nvPr>
            <p:ph type="pic" sz="quarter" idx="14" hasCustomPrompt="1"/>
          </p:nvPr>
        </p:nvSpPr>
        <p:spPr>
          <a:xfrm>
            <a:off x="8257081" y="1611444"/>
            <a:ext cx="3597639" cy="4337828"/>
          </a:xfrm>
        </p:spPr>
        <p:txBody>
          <a:bodyPr/>
          <a:lstStyle>
            <a:lvl1pPr algn="ctr">
              <a:defRPr sz="2053">
                <a:solidFill>
                  <a:schemeClr val="accent1">
                    <a:lumMod val="20000"/>
                    <a:lumOff val="80000"/>
                  </a:schemeClr>
                </a:solidFill>
              </a:defRPr>
            </a:lvl1pPr>
          </a:lstStyle>
          <a:p>
            <a:r>
              <a:rPr lang="en-US" dirty="0"/>
              <a:t>Click to insert or drag image here</a:t>
            </a:r>
            <a:endParaRPr lang="en-AU" dirty="0"/>
          </a:p>
        </p:txBody>
      </p:sp>
      <p:sp>
        <p:nvSpPr>
          <p:cNvPr id="4" name="Title 1">
            <a:extLst>
              <a:ext uri="{FF2B5EF4-FFF2-40B4-BE49-F238E27FC236}">
                <a16:creationId xmlns:a16="http://schemas.microsoft.com/office/drawing/2014/main" id="{CD22AEB7-264D-0D81-22AC-ED17D5E9A589}"/>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Click to edit master title style</a:t>
            </a:r>
            <a:endParaRPr lang="en-AU" dirty="0"/>
          </a:p>
        </p:txBody>
      </p:sp>
      <p:sp>
        <p:nvSpPr>
          <p:cNvPr id="6" name="Text Placeholder 16">
            <a:extLst>
              <a:ext uri="{FF2B5EF4-FFF2-40B4-BE49-F238E27FC236}">
                <a16:creationId xmlns:a16="http://schemas.microsoft.com/office/drawing/2014/main" id="{C251F9E4-56A0-9350-B801-51568CEEF301}"/>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7" name="Straight Connector 6">
            <a:extLst>
              <a:ext uri="{FF2B5EF4-FFF2-40B4-BE49-F238E27FC236}">
                <a16:creationId xmlns:a16="http://schemas.microsoft.com/office/drawing/2014/main" id="{C9CD68B1-6B64-F7F6-6081-BCCEA083127F}"/>
              </a:ext>
            </a:extLst>
          </p:cNvPr>
          <p:cNvCxnSpPr>
            <a:cxnSpLocks/>
          </p:cNvCxnSpPr>
          <p:nvPr/>
        </p:nvCxnSpPr>
        <p:spPr>
          <a:xfrm>
            <a:off x="337279" y="1391016"/>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C15EE7CE-89FA-FD95-A3C7-A3F3B911D3DE}"/>
              </a:ext>
            </a:extLst>
          </p:cNvPr>
          <p:cNvSpPr>
            <a:spLocks noGrp="1"/>
          </p:cNvSpPr>
          <p:nvPr>
            <p:ph type="body" sz="quarter" idx="21"/>
          </p:nvPr>
        </p:nvSpPr>
        <p:spPr>
          <a:xfrm>
            <a:off x="337278" y="1611443"/>
            <a:ext cx="3597639" cy="4337828"/>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8">
            <a:extLst>
              <a:ext uri="{FF2B5EF4-FFF2-40B4-BE49-F238E27FC236}">
                <a16:creationId xmlns:a16="http://schemas.microsoft.com/office/drawing/2014/main" id="{2C6FF970-6F7E-1D5D-C6D2-D53D3CD61124}"/>
              </a:ext>
            </a:extLst>
          </p:cNvPr>
          <p:cNvSpPr>
            <a:spLocks noGrp="1"/>
          </p:cNvSpPr>
          <p:nvPr>
            <p:ph type="body" sz="quarter" idx="18"/>
          </p:nvPr>
        </p:nvSpPr>
        <p:spPr>
          <a:xfrm>
            <a:off x="4297180" y="1611443"/>
            <a:ext cx="3597639" cy="4337828"/>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3123141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Two Column Bullets">
    <p:spTree>
      <p:nvGrpSpPr>
        <p:cNvPr id="1" name=""/>
        <p:cNvGrpSpPr/>
        <p:nvPr/>
      </p:nvGrpSpPr>
      <p:grpSpPr>
        <a:xfrm>
          <a:off x="0" y="0"/>
          <a:ext cx="0" cy="0"/>
          <a:chOff x="0" y="0"/>
          <a:chExt cx="0" cy="0"/>
        </a:xfrm>
      </p:grpSpPr>
      <p:sp>
        <p:nvSpPr>
          <p:cNvPr id="5" name="Picture Placeholder">
            <a:extLst>
              <a:ext uri="{FF2B5EF4-FFF2-40B4-BE49-F238E27FC236}">
                <a16:creationId xmlns:a16="http://schemas.microsoft.com/office/drawing/2014/main" id="{ABDA9BA3-4E8D-4324-FD04-6EEE8BA736AE}"/>
              </a:ext>
              <a:ext uri="{C183D7F6-B498-43B3-948B-1728B52AA6E4}">
                <adec:decorative xmlns:adec="http://schemas.microsoft.com/office/drawing/2017/decorative" val="1"/>
              </a:ext>
            </a:extLst>
          </p:cNvPr>
          <p:cNvSpPr>
            <a:spLocks noGrp="1"/>
          </p:cNvSpPr>
          <p:nvPr>
            <p:ph type="pic" sz="quarter" idx="14" hasCustomPrompt="1"/>
          </p:nvPr>
        </p:nvSpPr>
        <p:spPr>
          <a:xfrm>
            <a:off x="8257082" y="1266673"/>
            <a:ext cx="3597639" cy="4712578"/>
          </a:xfrm>
        </p:spPr>
        <p:txBody>
          <a:bodyPr/>
          <a:lstStyle>
            <a:lvl1pPr algn="ctr">
              <a:defRPr sz="2053">
                <a:solidFill>
                  <a:schemeClr val="accent1">
                    <a:lumMod val="20000"/>
                    <a:lumOff val="80000"/>
                  </a:schemeClr>
                </a:solidFill>
              </a:defRPr>
            </a:lvl1pPr>
          </a:lstStyle>
          <a:p>
            <a:r>
              <a:rPr lang="en-US" dirty="0"/>
              <a:t>Click to insert or drag image here</a:t>
            </a:r>
            <a:endParaRPr lang="en-AU" dirty="0"/>
          </a:p>
        </p:txBody>
      </p:sp>
      <p:sp>
        <p:nvSpPr>
          <p:cNvPr id="7" name="Text Placeholder 8">
            <a:extLst>
              <a:ext uri="{FF2B5EF4-FFF2-40B4-BE49-F238E27FC236}">
                <a16:creationId xmlns:a16="http://schemas.microsoft.com/office/drawing/2014/main" id="{86AECF0B-C836-7EF4-D4D7-95CA3181D281}"/>
              </a:ext>
            </a:extLst>
          </p:cNvPr>
          <p:cNvSpPr>
            <a:spLocks noGrp="1"/>
          </p:cNvSpPr>
          <p:nvPr>
            <p:ph type="body" sz="quarter" idx="17"/>
          </p:nvPr>
        </p:nvSpPr>
        <p:spPr>
          <a:xfrm>
            <a:off x="337278" y="1266672"/>
            <a:ext cx="3597639" cy="4712579"/>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itle 1">
            <a:extLst>
              <a:ext uri="{FF2B5EF4-FFF2-40B4-BE49-F238E27FC236}">
                <a16:creationId xmlns:a16="http://schemas.microsoft.com/office/drawing/2014/main" id="{F4420543-9CCE-EE91-8BFA-C6A276C3D100}"/>
              </a:ext>
            </a:extLst>
          </p:cNvPr>
          <p:cNvSpPr>
            <a:spLocks noGrp="1"/>
          </p:cNvSpPr>
          <p:nvPr>
            <p:ph type="title" hasCustomPrompt="1"/>
          </p:nvPr>
        </p:nvSpPr>
        <p:spPr>
          <a:xfrm>
            <a:off x="337279" y="274646"/>
            <a:ext cx="11519941" cy="634083"/>
          </a:xfrm>
        </p:spPr>
        <p:txBody>
          <a:bodyPr/>
          <a:lstStyle>
            <a:lvl1pPr>
              <a:defRPr>
                <a:solidFill>
                  <a:schemeClr val="accent1">
                    <a:lumMod val="75000"/>
                  </a:schemeClr>
                </a:solidFill>
              </a:defRPr>
            </a:lvl1pPr>
          </a:lstStyle>
          <a:p>
            <a:r>
              <a:rPr lang="en-US" dirty="0"/>
              <a:t>Click to edit master title style</a:t>
            </a:r>
            <a:endParaRPr lang="en-AU" dirty="0"/>
          </a:p>
        </p:txBody>
      </p:sp>
      <p:cxnSp>
        <p:nvCxnSpPr>
          <p:cNvPr id="12" name="Straight Connector 11">
            <a:extLst>
              <a:ext uri="{FF2B5EF4-FFF2-40B4-BE49-F238E27FC236}">
                <a16:creationId xmlns:a16="http://schemas.microsoft.com/office/drawing/2014/main" id="{50A5A63C-B4F9-BE92-2D75-F9EEE5F03B59}"/>
              </a:ext>
            </a:extLst>
          </p:cNvPr>
          <p:cNvCxnSpPr>
            <a:cxnSpLocks/>
          </p:cNvCxnSpPr>
          <p:nvPr/>
        </p:nvCxnSpPr>
        <p:spPr>
          <a:xfrm>
            <a:off x="337279" y="908729"/>
            <a:ext cx="11517442"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95D78234-2BB6-E390-3E52-F3F000E891C0}"/>
              </a:ext>
            </a:extLst>
          </p:cNvPr>
          <p:cNvSpPr>
            <a:spLocks noGrp="1"/>
          </p:cNvSpPr>
          <p:nvPr>
            <p:ph type="body" sz="quarter" idx="18"/>
          </p:nvPr>
        </p:nvSpPr>
        <p:spPr>
          <a:xfrm>
            <a:off x="4297180" y="1266672"/>
            <a:ext cx="3597639" cy="4712579"/>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9824258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wo Column Bullets">
    <p:spTree>
      <p:nvGrpSpPr>
        <p:cNvPr id="1" name=""/>
        <p:cNvGrpSpPr/>
        <p:nvPr/>
      </p:nvGrpSpPr>
      <p:grpSpPr>
        <a:xfrm>
          <a:off x="0" y="0"/>
          <a:ext cx="0" cy="0"/>
          <a:chOff x="0" y="0"/>
          <a:chExt cx="0" cy="0"/>
        </a:xfrm>
      </p:grpSpPr>
      <p:sp>
        <p:nvSpPr>
          <p:cNvPr id="6" name="Picture Placeholder">
            <a:extLst>
              <a:ext uri="{FF2B5EF4-FFF2-40B4-BE49-F238E27FC236}">
                <a16:creationId xmlns:a16="http://schemas.microsoft.com/office/drawing/2014/main" id="{0AF5BB8C-311B-5381-B9A8-0582C4B1CD7D}"/>
              </a:ext>
              <a:ext uri="{C183D7F6-B498-43B3-948B-1728B52AA6E4}">
                <adec:decorative xmlns:adec="http://schemas.microsoft.com/office/drawing/2017/decorative" val="1"/>
              </a:ext>
            </a:extLst>
          </p:cNvPr>
          <p:cNvSpPr>
            <a:spLocks noGrp="1"/>
          </p:cNvSpPr>
          <p:nvPr>
            <p:ph type="pic" sz="quarter" idx="14" hasCustomPrompt="1"/>
          </p:nvPr>
        </p:nvSpPr>
        <p:spPr>
          <a:xfrm>
            <a:off x="4654446" y="1614390"/>
            <a:ext cx="7200274" cy="4334882"/>
          </a:xfrm>
        </p:spPr>
        <p:txBody>
          <a:bodyPr/>
          <a:lstStyle>
            <a:lvl1pPr algn="ctr">
              <a:defRPr sz="2053">
                <a:solidFill>
                  <a:schemeClr val="accent1">
                    <a:lumMod val="20000"/>
                    <a:lumOff val="80000"/>
                  </a:schemeClr>
                </a:solidFill>
              </a:defRPr>
            </a:lvl1pPr>
          </a:lstStyle>
          <a:p>
            <a:r>
              <a:rPr lang="en-US" dirty="0"/>
              <a:t>Click to insert or drag image here</a:t>
            </a:r>
            <a:endParaRPr lang="en-AU" dirty="0"/>
          </a:p>
        </p:txBody>
      </p:sp>
      <p:sp>
        <p:nvSpPr>
          <p:cNvPr id="3" name="Title 1">
            <a:extLst>
              <a:ext uri="{FF2B5EF4-FFF2-40B4-BE49-F238E27FC236}">
                <a16:creationId xmlns:a16="http://schemas.microsoft.com/office/drawing/2014/main" id="{3E98AD61-FBE8-4698-8735-F3BA512AAA99}"/>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Click to edit master title style</a:t>
            </a:r>
            <a:endParaRPr lang="en-AU" dirty="0"/>
          </a:p>
        </p:txBody>
      </p:sp>
      <p:sp>
        <p:nvSpPr>
          <p:cNvPr id="4" name="Text Placeholder 16">
            <a:extLst>
              <a:ext uri="{FF2B5EF4-FFF2-40B4-BE49-F238E27FC236}">
                <a16:creationId xmlns:a16="http://schemas.microsoft.com/office/drawing/2014/main" id="{5C843442-DE28-21B1-9F40-C56DC66D4B21}"/>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5" name="Straight Connector 4">
            <a:extLst>
              <a:ext uri="{FF2B5EF4-FFF2-40B4-BE49-F238E27FC236}">
                <a16:creationId xmlns:a16="http://schemas.microsoft.com/office/drawing/2014/main" id="{3D5F7930-EB92-2B73-F3E1-866B899778A5}"/>
              </a:ext>
            </a:extLst>
          </p:cNvPr>
          <p:cNvCxnSpPr>
            <a:cxnSpLocks/>
          </p:cNvCxnSpPr>
          <p:nvPr/>
        </p:nvCxnSpPr>
        <p:spPr>
          <a:xfrm>
            <a:off x="337279" y="1391016"/>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8">
            <a:extLst>
              <a:ext uri="{FF2B5EF4-FFF2-40B4-BE49-F238E27FC236}">
                <a16:creationId xmlns:a16="http://schemas.microsoft.com/office/drawing/2014/main" id="{1C34A3A5-F58D-783B-5E28-05EA3E2C782E}"/>
              </a:ext>
            </a:extLst>
          </p:cNvPr>
          <p:cNvSpPr>
            <a:spLocks noGrp="1"/>
          </p:cNvSpPr>
          <p:nvPr>
            <p:ph type="body" sz="quarter" idx="21"/>
          </p:nvPr>
        </p:nvSpPr>
        <p:spPr>
          <a:xfrm>
            <a:off x="337278" y="1611443"/>
            <a:ext cx="3597639" cy="4337828"/>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6078602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Two Column Bullets">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337279" y="1272918"/>
            <a:ext cx="3956115" cy="4653869"/>
          </a:xfrm>
        </p:spPr>
        <p:txBody>
          <a:bodyPr>
            <a:normAutofit/>
          </a:bodyPr>
          <a:lstStyle>
            <a:lvl1pPr marL="0" indent="0">
              <a:buFontTx/>
              <a:buNone/>
              <a:defRPr sz="1368"/>
            </a:lvl1pPr>
            <a:lvl2pPr marL="457195" indent="0">
              <a:buFontTx/>
              <a:buNone/>
              <a:defRPr sz="1368"/>
            </a:lvl2pPr>
            <a:lvl3pPr marL="914394" indent="0">
              <a:buFontTx/>
              <a:buNone/>
              <a:defRPr sz="1368"/>
            </a:lvl3pPr>
            <a:lvl4pPr marL="1371589" indent="0">
              <a:buFontTx/>
              <a:buNone/>
              <a:defRPr sz="1368"/>
            </a:lvl4pPr>
            <a:lvl5pPr marL="1828787" indent="0">
              <a:buFontTx/>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Picture Placeholder">
            <a:extLst>
              <a:ext uri="{FF2B5EF4-FFF2-40B4-BE49-F238E27FC236}">
                <a16:creationId xmlns:a16="http://schemas.microsoft.com/office/drawing/2014/main" id="{0AF5BB8C-311B-5381-B9A8-0582C4B1CD7D}"/>
              </a:ext>
              <a:ext uri="{C183D7F6-B498-43B3-948B-1728B52AA6E4}">
                <adec:decorative xmlns:adec="http://schemas.microsoft.com/office/drawing/2017/decorative" val="1"/>
              </a:ext>
            </a:extLst>
          </p:cNvPr>
          <p:cNvSpPr>
            <a:spLocks noGrp="1"/>
          </p:cNvSpPr>
          <p:nvPr>
            <p:ph type="pic" sz="quarter" idx="14" hasCustomPrompt="1"/>
          </p:nvPr>
        </p:nvSpPr>
        <p:spPr>
          <a:xfrm>
            <a:off x="4654446" y="1272918"/>
            <a:ext cx="7200275" cy="4653870"/>
          </a:xfrm>
        </p:spPr>
        <p:txBody>
          <a:bodyPr/>
          <a:lstStyle>
            <a:lvl1pPr algn="ctr">
              <a:defRPr sz="2053">
                <a:solidFill>
                  <a:schemeClr val="accent1">
                    <a:lumMod val="20000"/>
                    <a:lumOff val="80000"/>
                  </a:schemeClr>
                </a:solidFill>
              </a:defRPr>
            </a:lvl1pPr>
          </a:lstStyle>
          <a:p>
            <a:r>
              <a:rPr lang="en-US" dirty="0"/>
              <a:t>Click to insert or drag image here</a:t>
            </a:r>
            <a:endParaRPr lang="en-AU" dirty="0"/>
          </a:p>
        </p:txBody>
      </p:sp>
      <p:sp>
        <p:nvSpPr>
          <p:cNvPr id="3" name="Title 1">
            <a:extLst>
              <a:ext uri="{FF2B5EF4-FFF2-40B4-BE49-F238E27FC236}">
                <a16:creationId xmlns:a16="http://schemas.microsoft.com/office/drawing/2014/main" id="{5ECAC63C-8D44-9D06-C765-92850EAB71BF}"/>
              </a:ext>
            </a:extLst>
          </p:cNvPr>
          <p:cNvSpPr>
            <a:spLocks noGrp="1"/>
          </p:cNvSpPr>
          <p:nvPr>
            <p:ph type="title" hasCustomPrompt="1"/>
          </p:nvPr>
        </p:nvSpPr>
        <p:spPr>
          <a:xfrm>
            <a:off x="337279" y="274646"/>
            <a:ext cx="11519941" cy="634083"/>
          </a:xfrm>
        </p:spPr>
        <p:txBody>
          <a:bodyPr/>
          <a:lstStyle>
            <a:lvl1pPr>
              <a:defRPr>
                <a:solidFill>
                  <a:schemeClr val="accent1">
                    <a:lumMod val="75000"/>
                  </a:schemeClr>
                </a:solidFill>
              </a:defRPr>
            </a:lvl1pPr>
          </a:lstStyle>
          <a:p>
            <a:r>
              <a:rPr lang="en-US" dirty="0"/>
              <a:t>Click to edit master title style</a:t>
            </a:r>
            <a:endParaRPr lang="en-AU" dirty="0"/>
          </a:p>
        </p:txBody>
      </p:sp>
      <p:cxnSp>
        <p:nvCxnSpPr>
          <p:cNvPr id="4" name="Straight Connector 3">
            <a:extLst>
              <a:ext uri="{FF2B5EF4-FFF2-40B4-BE49-F238E27FC236}">
                <a16:creationId xmlns:a16="http://schemas.microsoft.com/office/drawing/2014/main" id="{A6A61642-33BA-50A7-372E-D5A10D3900F8}"/>
              </a:ext>
            </a:extLst>
          </p:cNvPr>
          <p:cNvCxnSpPr>
            <a:cxnSpLocks/>
          </p:cNvCxnSpPr>
          <p:nvPr/>
        </p:nvCxnSpPr>
        <p:spPr>
          <a:xfrm>
            <a:off x="337279" y="908729"/>
            <a:ext cx="115174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13456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7279" y="1620003"/>
            <a:ext cx="5396459" cy="4329268"/>
          </a:xfrm>
        </p:spPr>
        <p:txBody>
          <a:bodyPr lIns="0" tIns="0" rIns="0" bIns="0" numCol="1" spcCol="144000">
            <a:normAutofit/>
          </a:bodyPr>
          <a:lstStyle>
            <a:lvl1pPr marL="0" indent="0">
              <a:buNone/>
              <a:defRPr sz="1368" baseline="0"/>
            </a:lvl1pPr>
          </a:lstStyle>
          <a:p>
            <a:pPr lvl="0"/>
            <a:r>
              <a:rPr lang="en-AU" dirty="0"/>
              <a:t>Two Column content</a:t>
            </a:r>
          </a:p>
        </p:txBody>
      </p:sp>
      <p:sp>
        <p:nvSpPr>
          <p:cNvPr id="5" name="Title 1">
            <a:extLst>
              <a:ext uri="{FF2B5EF4-FFF2-40B4-BE49-F238E27FC236}">
                <a16:creationId xmlns:a16="http://schemas.microsoft.com/office/drawing/2014/main" id="{AEC1C5EE-DD73-EDBE-B950-C6DCE16F5734}"/>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Click to edit master title style</a:t>
            </a:r>
            <a:endParaRPr lang="en-AU" dirty="0"/>
          </a:p>
        </p:txBody>
      </p:sp>
      <p:sp>
        <p:nvSpPr>
          <p:cNvPr id="6" name="Text Placeholder 16">
            <a:extLst>
              <a:ext uri="{FF2B5EF4-FFF2-40B4-BE49-F238E27FC236}">
                <a16:creationId xmlns:a16="http://schemas.microsoft.com/office/drawing/2014/main" id="{DE894451-B729-EECF-51A3-17DEE9C9D141}"/>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7" name="Straight Connector 6">
            <a:extLst>
              <a:ext uri="{FF2B5EF4-FFF2-40B4-BE49-F238E27FC236}">
                <a16:creationId xmlns:a16="http://schemas.microsoft.com/office/drawing/2014/main" id="{86359B81-AB64-249A-4B3F-A1F29E539EAB}"/>
              </a:ext>
            </a:extLst>
          </p:cNvPr>
          <p:cNvCxnSpPr>
            <a:cxnSpLocks/>
          </p:cNvCxnSpPr>
          <p:nvPr/>
        </p:nvCxnSpPr>
        <p:spPr>
          <a:xfrm>
            <a:off x="337279" y="1391016"/>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41402E77-E37A-6C80-7C85-1F82124033B7}"/>
              </a:ext>
            </a:extLst>
          </p:cNvPr>
          <p:cNvSpPr>
            <a:spLocks noGrp="1"/>
          </p:cNvSpPr>
          <p:nvPr>
            <p:ph idx="16" hasCustomPrompt="1"/>
          </p:nvPr>
        </p:nvSpPr>
        <p:spPr>
          <a:xfrm>
            <a:off x="6458261" y="1623567"/>
            <a:ext cx="5396459" cy="4329268"/>
          </a:xfrm>
        </p:spPr>
        <p:txBody>
          <a:bodyPr lIns="0" tIns="0" rIns="0" bIns="0" numCol="1" spcCol="144000">
            <a:normAutofit/>
          </a:bodyPr>
          <a:lstStyle>
            <a:lvl1pPr marL="0" indent="0">
              <a:buNone/>
              <a:defRPr sz="1368" baseline="0"/>
            </a:lvl1pPr>
          </a:lstStyle>
          <a:p>
            <a:pPr lvl="0"/>
            <a:r>
              <a:rPr lang="en-AU" dirty="0"/>
              <a:t>Two Column content</a:t>
            </a:r>
          </a:p>
        </p:txBody>
      </p:sp>
    </p:spTree>
    <p:extLst>
      <p:ext uri="{BB962C8B-B14F-4D97-AF65-F5344CB8AC3E}">
        <p14:creationId xmlns:p14="http://schemas.microsoft.com/office/powerpoint/2010/main" val="11522398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wo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7280" y="1266682"/>
            <a:ext cx="5403954" cy="4682588"/>
          </a:xfrm>
        </p:spPr>
        <p:txBody>
          <a:bodyPr lIns="0" tIns="0" rIns="0" bIns="0" numCol="1" spcCol="144000">
            <a:normAutofit/>
          </a:bodyPr>
          <a:lstStyle>
            <a:lvl1pPr marL="0" indent="0">
              <a:buNone/>
              <a:defRPr sz="1368" baseline="0"/>
            </a:lvl1pPr>
          </a:lstStyle>
          <a:p>
            <a:pPr lvl="0"/>
            <a:r>
              <a:rPr lang="en-AU" dirty="0"/>
              <a:t>Two Column content</a:t>
            </a:r>
          </a:p>
        </p:txBody>
      </p:sp>
      <p:sp>
        <p:nvSpPr>
          <p:cNvPr id="5" name="Title 1">
            <a:extLst>
              <a:ext uri="{FF2B5EF4-FFF2-40B4-BE49-F238E27FC236}">
                <a16:creationId xmlns:a16="http://schemas.microsoft.com/office/drawing/2014/main" id="{63420201-1288-C0F8-55A6-93A52E147CA2}"/>
              </a:ext>
            </a:extLst>
          </p:cNvPr>
          <p:cNvSpPr>
            <a:spLocks noGrp="1"/>
          </p:cNvSpPr>
          <p:nvPr>
            <p:ph type="title" hasCustomPrompt="1"/>
          </p:nvPr>
        </p:nvSpPr>
        <p:spPr>
          <a:xfrm>
            <a:off x="337279" y="274646"/>
            <a:ext cx="11519941" cy="634083"/>
          </a:xfrm>
        </p:spPr>
        <p:txBody>
          <a:bodyPr/>
          <a:lstStyle>
            <a:lvl1pPr>
              <a:defRPr>
                <a:solidFill>
                  <a:schemeClr val="accent1">
                    <a:lumMod val="75000"/>
                  </a:schemeClr>
                </a:solidFill>
              </a:defRPr>
            </a:lvl1pPr>
          </a:lstStyle>
          <a:p>
            <a:r>
              <a:rPr lang="en-US" dirty="0"/>
              <a:t>Click to edit master title style</a:t>
            </a:r>
            <a:endParaRPr lang="en-AU" dirty="0"/>
          </a:p>
        </p:txBody>
      </p:sp>
      <p:cxnSp>
        <p:nvCxnSpPr>
          <p:cNvPr id="6" name="Straight Connector 5">
            <a:extLst>
              <a:ext uri="{FF2B5EF4-FFF2-40B4-BE49-F238E27FC236}">
                <a16:creationId xmlns:a16="http://schemas.microsoft.com/office/drawing/2014/main" id="{9000DD77-264E-34E1-CDDE-3B7A2F58A5BC}"/>
              </a:ext>
            </a:extLst>
          </p:cNvPr>
          <p:cNvCxnSpPr>
            <a:cxnSpLocks/>
          </p:cNvCxnSpPr>
          <p:nvPr/>
        </p:nvCxnSpPr>
        <p:spPr>
          <a:xfrm>
            <a:off x="337279" y="908729"/>
            <a:ext cx="1151744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378789E-2AB7-F55E-E2C1-53CCAE207ED7}"/>
              </a:ext>
            </a:extLst>
          </p:cNvPr>
          <p:cNvSpPr>
            <a:spLocks noGrp="1"/>
          </p:cNvSpPr>
          <p:nvPr>
            <p:ph idx="10" hasCustomPrompt="1"/>
          </p:nvPr>
        </p:nvSpPr>
        <p:spPr>
          <a:xfrm>
            <a:off x="6450768" y="1266682"/>
            <a:ext cx="5403954" cy="4700090"/>
          </a:xfrm>
        </p:spPr>
        <p:txBody>
          <a:bodyPr lIns="0" tIns="0" rIns="0" bIns="0" numCol="1" spcCol="144000">
            <a:normAutofit/>
          </a:bodyPr>
          <a:lstStyle>
            <a:lvl1pPr marL="0" indent="0">
              <a:buNone/>
              <a:defRPr sz="1368" baseline="0"/>
            </a:lvl1pPr>
          </a:lstStyle>
          <a:p>
            <a:pPr lvl="0"/>
            <a:r>
              <a:rPr lang="en-AU" dirty="0"/>
              <a:t>Two Column content</a:t>
            </a:r>
          </a:p>
        </p:txBody>
      </p:sp>
    </p:spTree>
    <p:extLst>
      <p:ext uri="{BB962C8B-B14F-4D97-AF65-F5344CB8AC3E}">
        <p14:creationId xmlns:p14="http://schemas.microsoft.com/office/powerpoint/2010/main" val="336014571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4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337279" y="1266679"/>
            <a:ext cx="11517441" cy="4682587"/>
          </a:xfrm>
        </p:spPr>
        <p:txBody>
          <a:bodyPr>
            <a:normAutofit/>
          </a:bodyPr>
          <a:lstStyle>
            <a:lvl1pPr>
              <a:defRPr sz="1368"/>
            </a:lvl1pPr>
          </a:lstStyle>
          <a:p>
            <a:r>
              <a:rPr lang="en-US"/>
              <a:t>Click icon to add picture</a:t>
            </a:r>
            <a:endParaRPr lang="en-AU" dirty="0"/>
          </a:p>
        </p:txBody>
      </p:sp>
      <p:sp>
        <p:nvSpPr>
          <p:cNvPr id="5" name="Title 1">
            <a:extLst>
              <a:ext uri="{FF2B5EF4-FFF2-40B4-BE49-F238E27FC236}">
                <a16:creationId xmlns:a16="http://schemas.microsoft.com/office/drawing/2014/main" id="{36325891-1CE4-8AF2-25C0-D6FC04B314E4}"/>
              </a:ext>
            </a:extLst>
          </p:cNvPr>
          <p:cNvSpPr>
            <a:spLocks noGrp="1"/>
          </p:cNvSpPr>
          <p:nvPr>
            <p:ph type="title" hasCustomPrompt="1"/>
          </p:nvPr>
        </p:nvSpPr>
        <p:spPr>
          <a:xfrm>
            <a:off x="337279" y="274646"/>
            <a:ext cx="11519941" cy="634083"/>
          </a:xfrm>
        </p:spPr>
        <p:txBody>
          <a:bodyPr/>
          <a:lstStyle>
            <a:lvl1pPr>
              <a:defRPr>
                <a:solidFill>
                  <a:schemeClr val="accent1">
                    <a:lumMod val="75000"/>
                  </a:schemeClr>
                </a:solidFill>
              </a:defRPr>
            </a:lvl1pPr>
          </a:lstStyle>
          <a:p>
            <a:r>
              <a:rPr lang="en-US" dirty="0"/>
              <a:t>Click to edit master title style</a:t>
            </a:r>
            <a:endParaRPr lang="en-AU" dirty="0"/>
          </a:p>
        </p:txBody>
      </p:sp>
      <p:cxnSp>
        <p:nvCxnSpPr>
          <p:cNvPr id="6" name="Straight Connector 5">
            <a:extLst>
              <a:ext uri="{FF2B5EF4-FFF2-40B4-BE49-F238E27FC236}">
                <a16:creationId xmlns:a16="http://schemas.microsoft.com/office/drawing/2014/main" id="{E5DAD5E8-7D01-2189-CFF3-1DA3C72C849C}"/>
              </a:ext>
            </a:extLst>
          </p:cNvPr>
          <p:cNvCxnSpPr>
            <a:cxnSpLocks/>
          </p:cNvCxnSpPr>
          <p:nvPr/>
        </p:nvCxnSpPr>
        <p:spPr>
          <a:xfrm>
            <a:off x="337279" y="908729"/>
            <a:ext cx="115174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19122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5C7539-DAE0-9085-B3A5-75231A2846B7}"/>
              </a:ext>
            </a:extLst>
          </p:cNvPr>
          <p:cNvSpPr/>
          <p:nvPr/>
        </p:nvSpPr>
        <p:spPr>
          <a:xfrm>
            <a:off x="4" y="0"/>
            <a:ext cx="12192000" cy="6303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3"/>
          </a:p>
        </p:txBody>
      </p:sp>
      <p:sp>
        <p:nvSpPr>
          <p:cNvPr id="5" name="Title 1">
            <a:extLst>
              <a:ext uri="{FF2B5EF4-FFF2-40B4-BE49-F238E27FC236}">
                <a16:creationId xmlns:a16="http://schemas.microsoft.com/office/drawing/2014/main" id="{073FE714-B183-F49E-C5CC-159A450637D9}"/>
              </a:ext>
            </a:extLst>
          </p:cNvPr>
          <p:cNvSpPr>
            <a:spLocks noGrp="1"/>
          </p:cNvSpPr>
          <p:nvPr>
            <p:ph type="title" hasCustomPrompt="1"/>
          </p:nvPr>
        </p:nvSpPr>
        <p:spPr>
          <a:xfrm>
            <a:off x="4" y="2794924"/>
            <a:ext cx="12192000" cy="634083"/>
          </a:xfrm>
        </p:spPr>
        <p:txBody>
          <a:bodyPr/>
          <a:lstStyle>
            <a:lvl1pPr algn="ctr">
              <a:defRPr>
                <a:solidFill>
                  <a:schemeClr val="bg1"/>
                </a:solidFill>
              </a:defRPr>
            </a:lvl1pPr>
          </a:lstStyle>
          <a:p>
            <a:r>
              <a:rPr lang="en-US" dirty="0"/>
              <a:t>Click to edit section title</a:t>
            </a:r>
            <a:endParaRPr lang="en-AU" dirty="0"/>
          </a:p>
        </p:txBody>
      </p:sp>
      <p:sp>
        <p:nvSpPr>
          <p:cNvPr id="6" name="Text Placeholder 16">
            <a:extLst>
              <a:ext uri="{FF2B5EF4-FFF2-40B4-BE49-F238E27FC236}">
                <a16:creationId xmlns:a16="http://schemas.microsoft.com/office/drawing/2014/main" id="{CAE5EA8C-2EBB-9339-1DCA-6846D43FCF9C}"/>
              </a:ext>
            </a:extLst>
          </p:cNvPr>
          <p:cNvSpPr>
            <a:spLocks noGrp="1"/>
          </p:cNvSpPr>
          <p:nvPr>
            <p:ph type="body" sz="quarter" idx="15" hasCustomPrompt="1"/>
          </p:nvPr>
        </p:nvSpPr>
        <p:spPr>
          <a:xfrm>
            <a:off x="0" y="3429003"/>
            <a:ext cx="12191999" cy="475914"/>
          </a:xfrm>
        </p:spPr>
        <p:txBody>
          <a:bodyPr/>
          <a:lstStyle>
            <a:lvl1pPr marL="0" indent="0" algn="ctr">
              <a:buNone/>
              <a:defRPr cap="all" baseline="0">
                <a:solidFill>
                  <a:schemeClr val="tx2"/>
                </a:solidFill>
                <a:latin typeface="+mj-lt"/>
              </a:defRPr>
            </a:lvl1pPr>
          </a:lstStyle>
          <a:p>
            <a:pPr lvl="0"/>
            <a:r>
              <a:rPr lang="en-AU" dirty="0"/>
              <a:t>Click to ADD section SUBTITLE</a:t>
            </a:r>
          </a:p>
        </p:txBody>
      </p:sp>
    </p:spTree>
    <p:extLst>
      <p:ext uri="{BB962C8B-B14F-4D97-AF65-F5344CB8AC3E}">
        <p14:creationId xmlns:p14="http://schemas.microsoft.com/office/powerpoint/2010/main" val="1957648588"/>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280" y="1613628"/>
            <a:ext cx="11517440" cy="4352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10001277" y="5715017"/>
            <a:ext cx="571504" cy="369460"/>
          </a:xfrm>
          <a:prstGeom prst="rect">
            <a:avLst/>
          </a:prstGeom>
          <a:noFill/>
        </p:spPr>
        <p:txBody>
          <a:bodyPr wrap="square" rtlCol="0">
            <a:spAutoFit/>
          </a:bodyPr>
          <a:lstStyle/>
          <a:p>
            <a:endParaRPr lang="en-AU" sz="1801" dirty="0"/>
          </a:p>
        </p:txBody>
      </p:sp>
      <p:sp>
        <p:nvSpPr>
          <p:cNvPr id="7" name="Title 1">
            <a:extLst>
              <a:ext uri="{FF2B5EF4-FFF2-40B4-BE49-F238E27FC236}">
                <a16:creationId xmlns:a16="http://schemas.microsoft.com/office/drawing/2014/main" id="{D4369031-0AC6-63F4-F68E-030D6B68D9D9}"/>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Click to edit master title style</a:t>
            </a:r>
            <a:endParaRPr lang="en-AU" dirty="0"/>
          </a:p>
        </p:txBody>
      </p:sp>
      <p:sp>
        <p:nvSpPr>
          <p:cNvPr id="8" name="Text Placeholder 16">
            <a:extLst>
              <a:ext uri="{FF2B5EF4-FFF2-40B4-BE49-F238E27FC236}">
                <a16:creationId xmlns:a16="http://schemas.microsoft.com/office/drawing/2014/main" id="{D1F8DC0F-E471-DA33-F144-28357D9C1547}"/>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9" name="Straight Connector 8">
            <a:extLst>
              <a:ext uri="{FF2B5EF4-FFF2-40B4-BE49-F238E27FC236}">
                <a16:creationId xmlns:a16="http://schemas.microsoft.com/office/drawing/2014/main" id="{23203A0A-3618-3EBC-15ED-9FBF964C7F0D}"/>
              </a:ext>
            </a:extLst>
          </p:cNvPr>
          <p:cNvCxnSpPr>
            <a:cxnSpLocks/>
          </p:cNvCxnSpPr>
          <p:nvPr/>
        </p:nvCxnSpPr>
        <p:spPr>
          <a:xfrm>
            <a:off x="337279" y="1391016"/>
            <a:ext cx="115174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44838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7279" y="274638"/>
            <a:ext cx="8840997" cy="634077"/>
          </a:xfrm>
        </p:spPr>
        <p:txBody>
          <a:bodyPr/>
          <a:lstStyle/>
          <a:p>
            <a:r>
              <a:rPr lang="en-US"/>
              <a:t>Click to edit Master title style</a:t>
            </a:r>
            <a:endParaRPr lang="en-US" dirty="0"/>
          </a:p>
        </p:txBody>
      </p:sp>
      <p:sp>
        <p:nvSpPr>
          <p:cNvPr id="3" name="Content Placeholder 2"/>
          <p:cNvSpPr>
            <a:spLocks noGrp="1"/>
          </p:cNvSpPr>
          <p:nvPr>
            <p:ph idx="1"/>
          </p:nvPr>
        </p:nvSpPr>
        <p:spPr>
          <a:xfrm>
            <a:off x="337279" y="1274172"/>
            <a:ext cx="11527435" cy="46750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p:nvSpPr>
        <p:spPr>
          <a:xfrm>
            <a:off x="10001277" y="5715017"/>
            <a:ext cx="571504" cy="369460"/>
          </a:xfrm>
          <a:prstGeom prst="rect">
            <a:avLst/>
          </a:prstGeom>
          <a:noFill/>
        </p:spPr>
        <p:txBody>
          <a:bodyPr wrap="square" rtlCol="0">
            <a:spAutoFit/>
          </a:bodyPr>
          <a:lstStyle/>
          <a:p>
            <a:endParaRPr lang="en-AU" sz="1801" dirty="0"/>
          </a:p>
        </p:txBody>
      </p:sp>
      <p:cxnSp>
        <p:nvCxnSpPr>
          <p:cNvPr id="6" name="Straight Connector 5">
            <a:extLst>
              <a:ext uri="{FF2B5EF4-FFF2-40B4-BE49-F238E27FC236}">
                <a16:creationId xmlns:a16="http://schemas.microsoft.com/office/drawing/2014/main" id="{B846039D-CF0A-879F-A2B4-AF782AB507CF}"/>
              </a:ext>
            </a:extLst>
          </p:cNvPr>
          <p:cNvCxnSpPr>
            <a:cxnSpLocks/>
          </p:cNvCxnSpPr>
          <p:nvPr/>
        </p:nvCxnSpPr>
        <p:spPr>
          <a:xfrm>
            <a:off x="337279" y="908721"/>
            <a:ext cx="115274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38598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279" y="274638"/>
            <a:ext cx="8840997" cy="634077"/>
          </a:xfrm>
        </p:spPr>
        <p:txBody>
          <a:bodyPr/>
          <a:lstStyle>
            <a:lvl1pPr>
              <a:defRPr/>
            </a:lvl1pPr>
          </a:lstStyle>
          <a:p>
            <a:r>
              <a:rPr lang="en-GB" dirty="0"/>
              <a:t>Team slide – 2 people</a:t>
            </a:r>
            <a:endParaRPr lang="en-US" dirty="0"/>
          </a:p>
        </p:txBody>
      </p:sp>
      <p:cxnSp>
        <p:nvCxnSpPr>
          <p:cNvPr id="6" name="Straight Connector 5">
            <a:extLst>
              <a:ext uri="{FF2B5EF4-FFF2-40B4-BE49-F238E27FC236}">
                <a16:creationId xmlns:a16="http://schemas.microsoft.com/office/drawing/2014/main" id="{B846039D-CF0A-879F-A2B4-AF782AB507CF}"/>
              </a:ext>
            </a:extLst>
          </p:cNvPr>
          <p:cNvCxnSpPr>
            <a:cxnSpLocks/>
          </p:cNvCxnSpPr>
          <p:nvPr/>
        </p:nvCxnSpPr>
        <p:spPr>
          <a:xfrm>
            <a:off x="337279" y="908721"/>
            <a:ext cx="1152743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Bio 1">
            <a:extLst>
              <a:ext uri="{FF2B5EF4-FFF2-40B4-BE49-F238E27FC236}">
                <a16:creationId xmlns:a16="http://schemas.microsoft.com/office/drawing/2014/main" id="{F265DCB5-843F-FBBC-D95C-F9BC250DBF76}"/>
              </a:ext>
            </a:extLst>
          </p:cNvPr>
          <p:cNvSpPr>
            <a:spLocks noGrp="1"/>
          </p:cNvSpPr>
          <p:nvPr>
            <p:ph type="body" sz="quarter" idx="14" hasCustomPrompt="1"/>
          </p:nvPr>
        </p:nvSpPr>
        <p:spPr>
          <a:xfrm>
            <a:off x="337279" y="3086376"/>
            <a:ext cx="5484401" cy="2526891"/>
          </a:xfrm>
        </p:spPr>
        <p:txBody>
          <a:bodyPr>
            <a:normAutofit/>
          </a:bodyPr>
          <a:lstStyle>
            <a:lvl1pPr marL="0" indent="0" algn="l">
              <a:buNone/>
              <a:defRPr sz="1400">
                <a:solidFill>
                  <a:schemeClr val="tx1">
                    <a:lumMod val="75000"/>
                    <a:lumOff val="25000"/>
                  </a:schemeClr>
                </a:solidFill>
                <a:latin typeface="+mj-lt"/>
              </a:defRPr>
            </a:lvl1pPr>
          </a:lstStyle>
          <a:p>
            <a:pPr lvl="0"/>
            <a:r>
              <a:rPr lang="en-AU" noProof="0" dirty="0"/>
              <a:t>Short Bio</a:t>
            </a:r>
          </a:p>
        </p:txBody>
      </p:sp>
      <p:sp>
        <p:nvSpPr>
          <p:cNvPr id="7" name="Person Title 1">
            <a:extLst>
              <a:ext uri="{FF2B5EF4-FFF2-40B4-BE49-F238E27FC236}">
                <a16:creationId xmlns:a16="http://schemas.microsoft.com/office/drawing/2014/main" id="{912E3285-FE20-4BC3-0E18-DC3C601C984F}"/>
              </a:ext>
            </a:extLst>
          </p:cNvPr>
          <p:cNvSpPr>
            <a:spLocks noGrp="1"/>
          </p:cNvSpPr>
          <p:nvPr>
            <p:ph type="body" sz="quarter" idx="33" hasCustomPrompt="1"/>
          </p:nvPr>
        </p:nvSpPr>
        <p:spPr>
          <a:xfrm>
            <a:off x="2047478" y="2054237"/>
            <a:ext cx="3774202"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8" name="Name 1">
            <a:extLst>
              <a:ext uri="{FF2B5EF4-FFF2-40B4-BE49-F238E27FC236}">
                <a16:creationId xmlns:a16="http://schemas.microsoft.com/office/drawing/2014/main" id="{CD0A0C51-1480-557F-E3B2-E68F23D48ED6}"/>
              </a:ext>
            </a:extLst>
          </p:cNvPr>
          <p:cNvSpPr>
            <a:spLocks noGrp="1"/>
          </p:cNvSpPr>
          <p:nvPr>
            <p:ph type="body" sz="quarter" idx="13" hasCustomPrompt="1"/>
          </p:nvPr>
        </p:nvSpPr>
        <p:spPr>
          <a:xfrm>
            <a:off x="2047478" y="1266675"/>
            <a:ext cx="3774202"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9" name="Photo person 1">
            <a:extLst>
              <a:ext uri="{FF2B5EF4-FFF2-40B4-BE49-F238E27FC236}">
                <a16:creationId xmlns:a16="http://schemas.microsoft.com/office/drawing/2014/main" id="{E17D3703-28E6-4C5E-8969-56C01B34F04E}"/>
              </a:ext>
              <a:ext uri="{C183D7F6-B498-43B3-948B-1728B52AA6E4}">
                <adec:decorative xmlns:adec="http://schemas.microsoft.com/office/drawing/2017/decorative" val="1"/>
              </a:ext>
            </a:extLst>
          </p:cNvPr>
          <p:cNvSpPr>
            <a:spLocks noGrp="1"/>
          </p:cNvSpPr>
          <p:nvPr>
            <p:ph type="pic" sz="quarter" idx="56" hasCustomPrompt="1"/>
          </p:nvPr>
        </p:nvSpPr>
        <p:spPr>
          <a:xfrm>
            <a:off x="337279" y="1266675"/>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14" name="Bio 1">
            <a:extLst>
              <a:ext uri="{FF2B5EF4-FFF2-40B4-BE49-F238E27FC236}">
                <a16:creationId xmlns:a16="http://schemas.microsoft.com/office/drawing/2014/main" id="{02564176-99DD-E96B-2024-F910FFB36737}"/>
              </a:ext>
            </a:extLst>
          </p:cNvPr>
          <p:cNvSpPr>
            <a:spLocks noGrp="1"/>
          </p:cNvSpPr>
          <p:nvPr>
            <p:ph type="body" sz="quarter" idx="57" hasCustomPrompt="1"/>
          </p:nvPr>
        </p:nvSpPr>
        <p:spPr>
          <a:xfrm>
            <a:off x="6380314" y="3086376"/>
            <a:ext cx="5484401" cy="2526891"/>
          </a:xfrm>
        </p:spPr>
        <p:txBody>
          <a:bodyPr>
            <a:normAutofit/>
          </a:bodyPr>
          <a:lstStyle>
            <a:lvl1pPr marL="0" indent="0" algn="l">
              <a:buNone/>
              <a:defRPr sz="1400">
                <a:solidFill>
                  <a:schemeClr val="tx1">
                    <a:lumMod val="75000"/>
                    <a:lumOff val="25000"/>
                  </a:schemeClr>
                </a:solidFill>
                <a:latin typeface="+mj-lt"/>
              </a:defRPr>
            </a:lvl1pPr>
          </a:lstStyle>
          <a:p>
            <a:pPr lvl="0"/>
            <a:r>
              <a:rPr lang="en-AU" noProof="0" dirty="0"/>
              <a:t>Short Bio</a:t>
            </a:r>
          </a:p>
        </p:txBody>
      </p:sp>
      <p:sp>
        <p:nvSpPr>
          <p:cNvPr id="15" name="Person Title 1">
            <a:extLst>
              <a:ext uri="{FF2B5EF4-FFF2-40B4-BE49-F238E27FC236}">
                <a16:creationId xmlns:a16="http://schemas.microsoft.com/office/drawing/2014/main" id="{366EB851-E87B-DA1F-6F3A-581951B8E1E6}"/>
              </a:ext>
            </a:extLst>
          </p:cNvPr>
          <p:cNvSpPr>
            <a:spLocks noGrp="1"/>
          </p:cNvSpPr>
          <p:nvPr>
            <p:ph type="body" sz="quarter" idx="58" hasCustomPrompt="1"/>
          </p:nvPr>
        </p:nvSpPr>
        <p:spPr>
          <a:xfrm>
            <a:off x="8090513" y="2054237"/>
            <a:ext cx="3774202"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16" name="Name 1">
            <a:extLst>
              <a:ext uri="{FF2B5EF4-FFF2-40B4-BE49-F238E27FC236}">
                <a16:creationId xmlns:a16="http://schemas.microsoft.com/office/drawing/2014/main" id="{F1CF8CA7-7A01-23D0-9372-55F61F4F3545}"/>
              </a:ext>
            </a:extLst>
          </p:cNvPr>
          <p:cNvSpPr>
            <a:spLocks noGrp="1"/>
          </p:cNvSpPr>
          <p:nvPr>
            <p:ph type="body" sz="quarter" idx="59" hasCustomPrompt="1"/>
          </p:nvPr>
        </p:nvSpPr>
        <p:spPr>
          <a:xfrm>
            <a:off x="8090513" y="1266675"/>
            <a:ext cx="3774202"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17" name="Photo person 1">
            <a:extLst>
              <a:ext uri="{FF2B5EF4-FFF2-40B4-BE49-F238E27FC236}">
                <a16:creationId xmlns:a16="http://schemas.microsoft.com/office/drawing/2014/main" id="{2B2B90C1-460A-68DA-0448-224933B354AD}"/>
              </a:ext>
              <a:ext uri="{C183D7F6-B498-43B3-948B-1728B52AA6E4}">
                <adec:decorative xmlns:adec="http://schemas.microsoft.com/office/drawing/2017/decorative" val="1"/>
              </a:ext>
            </a:extLst>
          </p:cNvPr>
          <p:cNvSpPr>
            <a:spLocks noGrp="1"/>
          </p:cNvSpPr>
          <p:nvPr>
            <p:ph type="pic" sz="quarter" idx="60" hasCustomPrompt="1"/>
          </p:nvPr>
        </p:nvSpPr>
        <p:spPr>
          <a:xfrm>
            <a:off x="6380314" y="1266675"/>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Tree>
    <p:extLst>
      <p:ext uri="{BB962C8B-B14F-4D97-AF65-F5344CB8AC3E}">
        <p14:creationId xmlns:p14="http://schemas.microsoft.com/office/powerpoint/2010/main" val="2067214820"/>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1B95-C82E-12B5-849F-B880A706191F}"/>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GB" dirty="0"/>
              <a:t>Team slide – 2 people</a:t>
            </a:r>
            <a:endParaRPr lang="en-AU" dirty="0"/>
          </a:p>
        </p:txBody>
      </p:sp>
      <p:sp>
        <p:nvSpPr>
          <p:cNvPr id="3" name="Text Placeholder 16">
            <a:extLst>
              <a:ext uri="{FF2B5EF4-FFF2-40B4-BE49-F238E27FC236}">
                <a16:creationId xmlns:a16="http://schemas.microsoft.com/office/drawing/2014/main" id="{448D582A-A239-4CCC-4B29-9B0A89997A9A}"/>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4" name="Straight Connector 3">
            <a:extLst>
              <a:ext uri="{FF2B5EF4-FFF2-40B4-BE49-F238E27FC236}">
                <a16:creationId xmlns:a16="http://schemas.microsoft.com/office/drawing/2014/main" id="{48290810-23D8-0F4A-0B8B-2BDCE3DB4664}"/>
              </a:ext>
            </a:extLst>
          </p:cNvPr>
          <p:cNvCxnSpPr>
            <a:cxnSpLocks/>
          </p:cNvCxnSpPr>
          <p:nvPr/>
        </p:nvCxnSpPr>
        <p:spPr>
          <a:xfrm>
            <a:off x="347274" y="1384643"/>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Bio 1">
            <a:extLst>
              <a:ext uri="{FF2B5EF4-FFF2-40B4-BE49-F238E27FC236}">
                <a16:creationId xmlns:a16="http://schemas.microsoft.com/office/drawing/2014/main" id="{F3994FB0-FCD6-0460-53A0-4019E7FF282D}"/>
              </a:ext>
            </a:extLst>
          </p:cNvPr>
          <p:cNvSpPr>
            <a:spLocks noGrp="1"/>
          </p:cNvSpPr>
          <p:nvPr>
            <p:ph type="body" sz="quarter" idx="14" hasCustomPrompt="1"/>
          </p:nvPr>
        </p:nvSpPr>
        <p:spPr>
          <a:xfrm>
            <a:off x="337279" y="3437261"/>
            <a:ext cx="5484401" cy="2526891"/>
          </a:xfrm>
        </p:spPr>
        <p:txBody>
          <a:bodyPr>
            <a:normAutofit/>
          </a:bodyPr>
          <a:lstStyle>
            <a:lvl1pPr marL="0" indent="0" algn="l">
              <a:buNone/>
              <a:defRPr sz="1400">
                <a:solidFill>
                  <a:schemeClr val="tx1">
                    <a:lumMod val="75000"/>
                    <a:lumOff val="25000"/>
                  </a:schemeClr>
                </a:solidFill>
                <a:latin typeface="+mj-lt"/>
              </a:defRPr>
            </a:lvl1pPr>
          </a:lstStyle>
          <a:p>
            <a:pPr lvl="0"/>
            <a:r>
              <a:rPr lang="en-AU" noProof="0" dirty="0"/>
              <a:t>Short Bio</a:t>
            </a:r>
          </a:p>
        </p:txBody>
      </p:sp>
      <p:sp>
        <p:nvSpPr>
          <p:cNvPr id="6" name="Person Title 1">
            <a:extLst>
              <a:ext uri="{FF2B5EF4-FFF2-40B4-BE49-F238E27FC236}">
                <a16:creationId xmlns:a16="http://schemas.microsoft.com/office/drawing/2014/main" id="{858DC2A4-DD7D-B750-E81B-419969062B0B}"/>
              </a:ext>
            </a:extLst>
          </p:cNvPr>
          <p:cNvSpPr>
            <a:spLocks noGrp="1"/>
          </p:cNvSpPr>
          <p:nvPr>
            <p:ph type="body" sz="quarter" idx="33" hasCustomPrompt="1"/>
          </p:nvPr>
        </p:nvSpPr>
        <p:spPr>
          <a:xfrm>
            <a:off x="2047478" y="2405122"/>
            <a:ext cx="3774202"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7" name="Name 1">
            <a:extLst>
              <a:ext uri="{FF2B5EF4-FFF2-40B4-BE49-F238E27FC236}">
                <a16:creationId xmlns:a16="http://schemas.microsoft.com/office/drawing/2014/main" id="{9C2CE622-C4C4-E8F6-23EA-493F25A9A4E6}"/>
              </a:ext>
            </a:extLst>
          </p:cNvPr>
          <p:cNvSpPr>
            <a:spLocks noGrp="1"/>
          </p:cNvSpPr>
          <p:nvPr>
            <p:ph type="body" sz="quarter" idx="13" hasCustomPrompt="1"/>
          </p:nvPr>
        </p:nvSpPr>
        <p:spPr>
          <a:xfrm>
            <a:off x="2047478" y="1617560"/>
            <a:ext cx="3774202"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8" name="Photo person 1">
            <a:extLst>
              <a:ext uri="{FF2B5EF4-FFF2-40B4-BE49-F238E27FC236}">
                <a16:creationId xmlns:a16="http://schemas.microsoft.com/office/drawing/2014/main" id="{2F799045-A53A-5AF9-400D-3019B301A503}"/>
              </a:ext>
              <a:ext uri="{C183D7F6-B498-43B3-948B-1728B52AA6E4}">
                <adec:decorative xmlns:adec="http://schemas.microsoft.com/office/drawing/2017/decorative" val="1"/>
              </a:ext>
            </a:extLst>
          </p:cNvPr>
          <p:cNvSpPr>
            <a:spLocks noGrp="1"/>
          </p:cNvSpPr>
          <p:nvPr>
            <p:ph type="pic" sz="quarter" idx="56" hasCustomPrompt="1"/>
          </p:nvPr>
        </p:nvSpPr>
        <p:spPr>
          <a:xfrm>
            <a:off x="337279" y="1617560"/>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9" name="Bio 1">
            <a:extLst>
              <a:ext uri="{FF2B5EF4-FFF2-40B4-BE49-F238E27FC236}">
                <a16:creationId xmlns:a16="http://schemas.microsoft.com/office/drawing/2014/main" id="{DADC615E-6E31-6BC5-8103-3019A0229217}"/>
              </a:ext>
            </a:extLst>
          </p:cNvPr>
          <p:cNvSpPr>
            <a:spLocks noGrp="1"/>
          </p:cNvSpPr>
          <p:nvPr>
            <p:ph type="body" sz="quarter" idx="57" hasCustomPrompt="1"/>
          </p:nvPr>
        </p:nvSpPr>
        <p:spPr>
          <a:xfrm>
            <a:off x="6380314" y="3437261"/>
            <a:ext cx="5484401" cy="2526891"/>
          </a:xfrm>
        </p:spPr>
        <p:txBody>
          <a:bodyPr>
            <a:normAutofit/>
          </a:bodyPr>
          <a:lstStyle>
            <a:lvl1pPr marL="0" indent="0" algn="l">
              <a:buNone/>
              <a:defRPr sz="1400">
                <a:solidFill>
                  <a:schemeClr val="tx1">
                    <a:lumMod val="75000"/>
                    <a:lumOff val="25000"/>
                  </a:schemeClr>
                </a:solidFill>
                <a:latin typeface="+mj-lt"/>
              </a:defRPr>
            </a:lvl1pPr>
          </a:lstStyle>
          <a:p>
            <a:pPr lvl="0"/>
            <a:r>
              <a:rPr lang="en-AU" noProof="0" dirty="0"/>
              <a:t>Short Bio</a:t>
            </a:r>
          </a:p>
        </p:txBody>
      </p:sp>
      <p:sp>
        <p:nvSpPr>
          <p:cNvPr id="10" name="Person Title 1">
            <a:extLst>
              <a:ext uri="{FF2B5EF4-FFF2-40B4-BE49-F238E27FC236}">
                <a16:creationId xmlns:a16="http://schemas.microsoft.com/office/drawing/2014/main" id="{7867D78C-AE47-67AD-DA5B-C955C0904B2B}"/>
              </a:ext>
            </a:extLst>
          </p:cNvPr>
          <p:cNvSpPr>
            <a:spLocks noGrp="1"/>
          </p:cNvSpPr>
          <p:nvPr>
            <p:ph type="body" sz="quarter" idx="58" hasCustomPrompt="1"/>
          </p:nvPr>
        </p:nvSpPr>
        <p:spPr>
          <a:xfrm>
            <a:off x="8090513" y="2405122"/>
            <a:ext cx="3774202"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11" name="Name 1">
            <a:extLst>
              <a:ext uri="{FF2B5EF4-FFF2-40B4-BE49-F238E27FC236}">
                <a16:creationId xmlns:a16="http://schemas.microsoft.com/office/drawing/2014/main" id="{F904DC12-9290-10FD-93E0-1DE692B51362}"/>
              </a:ext>
            </a:extLst>
          </p:cNvPr>
          <p:cNvSpPr>
            <a:spLocks noGrp="1"/>
          </p:cNvSpPr>
          <p:nvPr>
            <p:ph type="body" sz="quarter" idx="59" hasCustomPrompt="1"/>
          </p:nvPr>
        </p:nvSpPr>
        <p:spPr>
          <a:xfrm>
            <a:off x="8090513" y="1617560"/>
            <a:ext cx="3774202"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12" name="Photo person 1">
            <a:extLst>
              <a:ext uri="{FF2B5EF4-FFF2-40B4-BE49-F238E27FC236}">
                <a16:creationId xmlns:a16="http://schemas.microsoft.com/office/drawing/2014/main" id="{FFAE0629-3B14-94ED-73A8-8CA36E3F8E22}"/>
              </a:ext>
              <a:ext uri="{C183D7F6-B498-43B3-948B-1728B52AA6E4}">
                <adec:decorative xmlns:adec="http://schemas.microsoft.com/office/drawing/2017/decorative" val="1"/>
              </a:ext>
            </a:extLst>
          </p:cNvPr>
          <p:cNvSpPr>
            <a:spLocks noGrp="1"/>
          </p:cNvSpPr>
          <p:nvPr>
            <p:ph type="pic" sz="quarter" idx="60" hasCustomPrompt="1"/>
          </p:nvPr>
        </p:nvSpPr>
        <p:spPr>
          <a:xfrm>
            <a:off x="6380314" y="1617560"/>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Tree>
    <p:extLst>
      <p:ext uri="{BB962C8B-B14F-4D97-AF65-F5344CB8AC3E}">
        <p14:creationId xmlns:p14="http://schemas.microsoft.com/office/powerpoint/2010/main" val="3863358345"/>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279" y="274638"/>
            <a:ext cx="8840997" cy="634077"/>
          </a:xfrm>
        </p:spPr>
        <p:txBody>
          <a:bodyPr/>
          <a:lstStyle>
            <a:lvl1pPr>
              <a:defRPr/>
            </a:lvl1pPr>
          </a:lstStyle>
          <a:p>
            <a:r>
              <a:rPr lang="en-GB" dirty="0"/>
              <a:t>Team slide – 3 people</a:t>
            </a:r>
            <a:endParaRPr lang="en-US" dirty="0"/>
          </a:p>
        </p:txBody>
      </p:sp>
      <p:cxnSp>
        <p:nvCxnSpPr>
          <p:cNvPr id="6" name="Straight Connector 5">
            <a:extLst>
              <a:ext uri="{FF2B5EF4-FFF2-40B4-BE49-F238E27FC236}">
                <a16:creationId xmlns:a16="http://schemas.microsoft.com/office/drawing/2014/main" id="{B846039D-CF0A-879F-A2B4-AF782AB507CF}"/>
              </a:ext>
            </a:extLst>
          </p:cNvPr>
          <p:cNvCxnSpPr>
            <a:cxnSpLocks/>
          </p:cNvCxnSpPr>
          <p:nvPr/>
        </p:nvCxnSpPr>
        <p:spPr>
          <a:xfrm>
            <a:off x="337279" y="908721"/>
            <a:ext cx="1152743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Bio 1">
            <a:extLst>
              <a:ext uri="{FF2B5EF4-FFF2-40B4-BE49-F238E27FC236}">
                <a16:creationId xmlns:a16="http://schemas.microsoft.com/office/drawing/2014/main" id="{F265DCB5-843F-FBBC-D95C-F9BC250DBF76}"/>
              </a:ext>
            </a:extLst>
          </p:cNvPr>
          <p:cNvSpPr>
            <a:spLocks noGrp="1"/>
          </p:cNvSpPr>
          <p:nvPr>
            <p:ph type="body" sz="quarter" idx="14" hasCustomPrompt="1"/>
          </p:nvPr>
        </p:nvSpPr>
        <p:spPr>
          <a:xfrm>
            <a:off x="337280" y="3086376"/>
            <a:ext cx="3648040" cy="2526891"/>
          </a:xfrm>
        </p:spPr>
        <p:txBody>
          <a:bodyPr>
            <a:normAutofit/>
          </a:bodyPr>
          <a:lstStyle>
            <a:lvl1pPr marL="0" indent="0" algn="l">
              <a:buNone/>
              <a:defRPr sz="1400">
                <a:solidFill>
                  <a:schemeClr val="tx1">
                    <a:lumMod val="75000"/>
                    <a:lumOff val="25000"/>
                  </a:schemeClr>
                </a:solidFill>
                <a:latin typeface="+mj-lt"/>
              </a:defRPr>
            </a:lvl1pPr>
          </a:lstStyle>
          <a:p>
            <a:pPr lvl="0"/>
            <a:r>
              <a:rPr lang="en-AU" noProof="0" dirty="0"/>
              <a:t>Short Bio</a:t>
            </a:r>
          </a:p>
        </p:txBody>
      </p:sp>
      <p:sp>
        <p:nvSpPr>
          <p:cNvPr id="7" name="Person Title 1">
            <a:extLst>
              <a:ext uri="{FF2B5EF4-FFF2-40B4-BE49-F238E27FC236}">
                <a16:creationId xmlns:a16="http://schemas.microsoft.com/office/drawing/2014/main" id="{912E3285-FE20-4BC3-0E18-DC3C601C984F}"/>
              </a:ext>
            </a:extLst>
          </p:cNvPr>
          <p:cNvSpPr>
            <a:spLocks noGrp="1"/>
          </p:cNvSpPr>
          <p:nvPr>
            <p:ph type="body" sz="quarter" idx="33" hasCustomPrompt="1"/>
          </p:nvPr>
        </p:nvSpPr>
        <p:spPr>
          <a:xfrm>
            <a:off x="2047479" y="2054237"/>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8" name="Name 1">
            <a:extLst>
              <a:ext uri="{FF2B5EF4-FFF2-40B4-BE49-F238E27FC236}">
                <a16:creationId xmlns:a16="http://schemas.microsoft.com/office/drawing/2014/main" id="{CD0A0C51-1480-557F-E3B2-E68F23D48ED6}"/>
              </a:ext>
            </a:extLst>
          </p:cNvPr>
          <p:cNvSpPr>
            <a:spLocks noGrp="1"/>
          </p:cNvSpPr>
          <p:nvPr>
            <p:ph type="body" sz="quarter" idx="13" hasCustomPrompt="1"/>
          </p:nvPr>
        </p:nvSpPr>
        <p:spPr>
          <a:xfrm>
            <a:off x="2047479" y="1266675"/>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9" name="Photo person 1">
            <a:extLst>
              <a:ext uri="{FF2B5EF4-FFF2-40B4-BE49-F238E27FC236}">
                <a16:creationId xmlns:a16="http://schemas.microsoft.com/office/drawing/2014/main" id="{E17D3703-28E6-4C5E-8969-56C01B34F04E}"/>
              </a:ext>
              <a:ext uri="{C183D7F6-B498-43B3-948B-1728B52AA6E4}">
                <adec:decorative xmlns:adec="http://schemas.microsoft.com/office/drawing/2017/decorative" val="1"/>
              </a:ext>
            </a:extLst>
          </p:cNvPr>
          <p:cNvSpPr>
            <a:spLocks noGrp="1"/>
          </p:cNvSpPr>
          <p:nvPr>
            <p:ph type="pic" sz="quarter" idx="56" hasCustomPrompt="1"/>
          </p:nvPr>
        </p:nvSpPr>
        <p:spPr>
          <a:xfrm>
            <a:off x="337279" y="1266675"/>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28" name="Bio 1">
            <a:extLst>
              <a:ext uri="{FF2B5EF4-FFF2-40B4-BE49-F238E27FC236}">
                <a16:creationId xmlns:a16="http://schemas.microsoft.com/office/drawing/2014/main" id="{F5641D8C-F935-D613-9F66-C1104994B0A0}"/>
              </a:ext>
            </a:extLst>
          </p:cNvPr>
          <p:cNvSpPr>
            <a:spLocks noGrp="1"/>
          </p:cNvSpPr>
          <p:nvPr>
            <p:ph type="body" sz="quarter" idx="57" hasCustomPrompt="1"/>
          </p:nvPr>
        </p:nvSpPr>
        <p:spPr>
          <a:xfrm>
            <a:off x="4276977" y="3084700"/>
            <a:ext cx="3648040" cy="2526891"/>
          </a:xfrm>
        </p:spPr>
        <p:txBody>
          <a:bodyPr>
            <a:normAutofit/>
          </a:bodyPr>
          <a:lstStyle>
            <a:lvl1pPr marL="0" indent="0" algn="l">
              <a:buNone/>
              <a:defRPr sz="1400">
                <a:solidFill>
                  <a:schemeClr val="tx1">
                    <a:lumMod val="75000"/>
                    <a:lumOff val="25000"/>
                  </a:schemeClr>
                </a:solidFill>
                <a:latin typeface="+mj-lt"/>
              </a:defRPr>
            </a:lvl1pPr>
          </a:lstStyle>
          <a:p>
            <a:pPr lvl="0"/>
            <a:r>
              <a:rPr lang="en-AU" noProof="0" dirty="0"/>
              <a:t>Short Bio</a:t>
            </a:r>
          </a:p>
        </p:txBody>
      </p:sp>
      <p:sp>
        <p:nvSpPr>
          <p:cNvPr id="29" name="Person Title 1">
            <a:extLst>
              <a:ext uri="{FF2B5EF4-FFF2-40B4-BE49-F238E27FC236}">
                <a16:creationId xmlns:a16="http://schemas.microsoft.com/office/drawing/2014/main" id="{3EA32DE4-C2EC-C44F-965C-CB8BF025DA73}"/>
              </a:ext>
            </a:extLst>
          </p:cNvPr>
          <p:cNvSpPr>
            <a:spLocks noGrp="1"/>
          </p:cNvSpPr>
          <p:nvPr>
            <p:ph type="body" sz="quarter" idx="58" hasCustomPrompt="1"/>
          </p:nvPr>
        </p:nvSpPr>
        <p:spPr>
          <a:xfrm>
            <a:off x="5987176" y="2052561"/>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30" name="Name 1">
            <a:extLst>
              <a:ext uri="{FF2B5EF4-FFF2-40B4-BE49-F238E27FC236}">
                <a16:creationId xmlns:a16="http://schemas.microsoft.com/office/drawing/2014/main" id="{19AB1F9F-766F-BA5F-717D-36AB222C0C8A}"/>
              </a:ext>
            </a:extLst>
          </p:cNvPr>
          <p:cNvSpPr>
            <a:spLocks noGrp="1"/>
          </p:cNvSpPr>
          <p:nvPr>
            <p:ph type="body" sz="quarter" idx="59" hasCustomPrompt="1"/>
          </p:nvPr>
        </p:nvSpPr>
        <p:spPr>
          <a:xfrm>
            <a:off x="5987176" y="1264999"/>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31" name="Photo person 1">
            <a:extLst>
              <a:ext uri="{FF2B5EF4-FFF2-40B4-BE49-F238E27FC236}">
                <a16:creationId xmlns:a16="http://schemas.microsoft.com/office/drawing/2014/main" id="{291BA768-8EB0-8956-4940-5FF10A02E82B}"/>
              </a:ext>
              <a:ext uri="{C183D7F6-B498-43B3-948B-1728B52AA6E4}">
                <adec:decorative xmlns:adec="http://schemas.microsoft.com/office/drawing/2017/decorative" val="1"/>
              </a:ext>
            </a:extLst>
          </p:cNvPr>
          <p:cNvSpPr>
            <a:spLocks noGrp="1"/>
          </p:cNvSpPr>
          <p:nvPr>
            <p:ph type="pic" sz="quarter" idx="60" hasCustomPrompt="1"/>
          </p:nvPr>
        </p:nvSpPr>
        <p:spPr>
          <a:xfrm>
            <a:off x="4276976" y="1264999"/>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32" name="Bio 1">
            <a:extLst>
              <a:ext uri="{FF2B5EF4-FFF2-40B4-BE49-F238E27FC236}">
                <a16:creationId xmlns:a16="http://schemas.microsoft.com/office/drawing/2014/main" id="{973AB04C-8E42-8EA2-A6F8-501F84090A30}"/>
              </a:ext>
            </a:extLst>
          </p:cNvPr>
          <p:cNvSpPr>
            <a:spLocks noGrp="1"/>
          </p:cNvSpPr>
          <p:nvPr>
            <p:ph type="body" sz="quarter" idx="61" hasCustomPrompt="1"/>
          </p:nvPr>
        </p:nvSpPr>
        <p:spPr>
          <a:xfrm>
            <a:off x="8216675" y="3085538"/>
            <a:ext cx="3648040" cy="2526891"/>
          </a:xfrm>
        </p:spPr>
        <p:txBody>
          <a:bodyPr>
            <a:normAutofit/>
          </a:bodyPr>
          <a:lstStyle>
            <a:lvl1pPr marL="0" indent="0" algn="l">
              <a:buNone/>
              <a:defRPr sz="1400">
                <a:solidFill>
                  <a:schemeClr val="tx1">
                    <a:lumMod val="75000"/>
                    <a:lumOff val="25000"/>
                  </a:schemeClr>
                </a:solidFill>
                <a:latin typeface="+mj-lt"/>
              </a:defRPr>
            </a:lvl1pPr>
          </a:lstStyle>
          <a:p>
            <a:pPr lvl="0"/>
            <a:r>
              <a:rPr lang="en-AU" noProof="0" dirty="0"/>
              <a:t>Short Bio</a:t>
            </a:r>
          </a:p>
        </p:txBody>
      </p:sp>
      <p:sp>
        <p:nvSpPr>
          <p:cNvPr id="33" name="Person Title 1">
            <a:extLst>
              <a:ext uri="{FF2B5EF4-FFF2-40B4-BE49-F238E27FC236}">
                <a16:creationId xmlns:a16="http://schemas.microsoft.com/office/drawing/2014/main" id="{D813E1F5-648F-4E3D-954A-7B4082710E8E}"/>
              </a:ext>
            </a:extLst>
          </p:cNvPr>
          <p:cNvSpPr>
            <a:spLocks noGrp="1"/>
          </p:cNvSpPr>
          <p:nvPr>
            <p:ph type="body" sz="quarter" idx="62" hasCustomPrompt="1"/>
          </p:nvPr>
        </p:nvSpPr>
        <p:spPr>
          <a:xfrm>
            <a:off x="9926874" y="2053399"/>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34" name="Name 1">
            <a:extLst>
              <a:ext uri="{FF2B5EF4-FFF2-40B4-BE49-F238E27FC236}">
                <a16:creationId xmlns:a16="http://schemas.microsoft.com/office/drawing/2014/main" id="{5BAE24BD-6475-5F67-4207-A01792B8467C}"/>
              </a:ext>
            </a:extLst>
          </p:cNvPr>
          <p:cNvSpPr>
            <a:spLocks noGrp="1"/>
          </p:cNvSpPr>
          <p:nvPr>
            <p:ph type="body" sz="quarter" idx="63" hasCustomPrompt="1"/>
          </p:nvPr>
        </p:nvSpPr>
        <p:spPr>
          <a:xfrm>
            <a:off x="9926874" y="1265837"/>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35" name="Photo person 1">
            <a:extLst>
              <a:ext uri="{FF2B5EF4-FFF2-40B4-BE49-F238E27FC236}">
                <a16:creationId xmlns:a16="http://schemas.microsoft.com/office/drawing/2014/main" id="{06F1519E-65BB-8971-5C63-AA4DC7F39EC1}"/>
              </a:ext>
              <a:ext uri="{C183D7F6-B498-43B3-948B-1728B52AA6E4}">
                <adec:decorative xmlns:adec="http://schemas.microsoft.com/office/drawing/2017/decorative" val="1"/>
              </a:ext>
            </a:extLst>
          </p:cNvPr>
          <p:cNvSpPr>
            <a:spLocks noGrp="1"/>
          </p:cNvSpPr>
          <p:nvPr>
            <p:ph type="pic" sz="quarter" idx="64" hasCustomPrompt="1"/>
          </p:nvPr>
        </p:nvSpPr>
        <p:spPr>
          <a:xfrm>
            <a:off x="8216674" y="1265837"/>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Tree>
    <p:extLst>
      <p:ext uri="{BB962C8B-B14F-4D97-AF65-F5344CB8AC3E}">
        <p14:creationId xmlns:p14="http://schemas.microsoft.com/office/powerpoint/2010/main" val="72755130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1B95-C82E-12B5-849F-B880A706191F}"/>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GB" dirty="0"/>
              <a:t>Team slide – 3 people</a:t>
            </a:r>
            <a:endParaRPr lang="en-AU" dirty="0"/>
          </a:p>
        </p:txBody>
      </p:sp>
      <p:sp>
        <p:nvSpPr>
          <p:cNvPr id="3" name="Text Placeholder 16">
            <a:extLst>
              <a:ext uri="{FF2B5EF4-FFF2-40B4-BE49-F238E27FC236}">
                <a16:creationId xmlns:a16="http://schemas.microsoft.com/office/drawing/2014/main" id="{448D582A-A239-4CCC-4B29-9B0A89997A9A}"/>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4" name="Straight Connector 3">
            <a:extLst>
              <a:ext uri="{FF2B5EF4-FFF2-40B4-BE49-F238E27FC236}">
                <a16:creationId xmlns:a16="http://schemas.microsoft.com/office/drawing/2014/main" id="{48290810-23D8-0F4A-0B8B-2BDCE3DB4664}"/>
              </a:ext>
            </a:extLst>
          </p:cNvPr>
          <p:cNvCxnSpPr>
            <a:cxnSpLocks/>
          </p:cNvCxnSpPr>
          <p:nvPr/>
        </p:nvCxnSpPr>
        <p:spPr>
          <a:xfrm>
            <a:off x="347274" y="1384643"/>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Bio 1">
            <a:extLst>
              <a:ext uri="{FF2B5EF4-FFF2-40B4-BE49-F238E27FC236}">
                <a16:creationId xmlns:a16="http://schemas.microsoft.com/office/drawing/2014/main" id="{8444B9C2-6146-C014-D69D-A8648B636F76}"/>
              </a:ext>
            </a:extLst>
          </p:cNvPr>
          <p:cNvSpPr>
            <a:spLocks noGrp="1"/>
          </p:cNvSpPr>
          <p:nvPr>
            <p:ph type="body" sz="quarter" idx="14" hasCustomPrompt="1"/>
          </p:nvPr>
        </p:nvSpPr>
        <p:spPr>
          <a:xfrm>
            <a:off x="337280" y="3436423"/>
            <a:ext cx="3648040" cy="2526891"/>
          </a:xfrm>
        </p:spPr>
        <p:txBody>
          <a:bodyPr>
            <a:normAutofit/>
          </a:bodyPr>
          <a:lstStyle>
            <a:lvl1pPr marL="0" indent="0" algn="l">
              <a:buNone/>
              <a:defRPr sz="1400">
                <a:solidFill>
                  <a:schemeClr val="tx1">
                    <a:lumMod val="75000"/>
                    <a:lumOff val="25000"/>
                  </a:schemeClr>
                </a:solidFill>
                <a:latin typeface="+mj-lt"/>
              </a:defRPr>
            </a:lvl1pPr>
          </a:lstStyle>
          <a:p>
            <a:pPr lvl="0"/>
            <a:r>
              <a:rPr lang="en-AU" noProof="0" dirty="0"/>
              <a:t>Short Bio</a:t>
            </a:r>
          </a:p>
        </p:txBody>
      </p:sp>
      <p:sp>
        <p:nvSpPr>
          <p:cNvPr id="14" name="Person Title 1">
            <a:extLst>
              <a:ext uri="{FF2B5EF4-FFF2-40B4-BE49-F238E27FC236}">
                <a16:creationId xmlns:a16="http://schemas.microsoft.com/office/drawing/2014/main" id="{7E1405F5-9B79-2549-FF5D-F4FA365E64B1}"/>
              </a:ext>
            </a:extLst>
          </p:cNvPr>
          <p:cNvSpPr>
            <a:spLocks noGrp="1"/>
          </p:cNvSpPr>
          <p:nvPr>
            <p:ph type="body" sz="quarter" idx="33" hasCustomPrompt="1"/>
          </p:nvPr>
        </p:nvSpPr>
        <p:spPr>
          <a:xfrm>
            <a:off x="2047479" y="2404284"/>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15" name="Name 1">
            <a:extLst>
              <a:ext uri="{FF2B5EF4-FFF2-40B4-BE49-F238E27FC236}">
                <a16:creationId xmlns:a16="http://schemas.microsoft.com/office/drawing/2014/main" id="{F40D714E-6223-5F96-7C99-2360A0131A2F}"/>
              </a:ext>
            </a:extLst>
          </p:cNvPr>
          <p:cNvSpPr>
            <a:spLocks noGrp="1"/>
          </p:cNvSpPr>
          <p:nvPr>
            <p:ph type="body" sz="quarter" idx="13" hasCustomPrompt="1"/>
          </p:nvPr>
        </p:nvSpPr>
        <p:spPr>
          <a:xfrm>
            <a:off x="2047479" y="1616722"/>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16" name="Photo person 1">
            <a:extLst>
              <a:ext uri="{FF2B5EF4-FFF2-40B4-BE49-F238E27FC236}">
                <a16:creationId xmlns:a16="http://schemas.microsoft.com/office/drawing/2014/main" id="{0869F6C0-ED30-387B-3AFB-6ABAE8030FD2}"/>
              </a:ext>
              <a:ext uri="{C183D7F6-B498-43B3-948B-1728B52AA6E4}">
                <adec:decorative xmlns:adec="http://schemas.microsoft.com/office/drawing/2017/decorative" val="1"/>
              </a:ext>
            </a:extLst>
          </p:cNvPr>
          <p:cNvSpPr>
            <a:spLocks noGrp="1"/>
          </p:cNvSpPr>
          <p:nvPr>
            <p:ph type="pic" sz="quarter" idx="57" hasCustomPrompt="1"/>
          </p:nvPr>
        </p:nvSpPr>
        <p:spPr>
          <a:xfrm>
            <a:off x="337279" y="1616722"/>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17" name="Bio 1">
            <a:extLst>
              <a:ext uri="{FF2B5EF4-FFF2-40B4-BE49-F238E27FC236}">
                <a16:creationId xmlns:a16="http://schemas.microsoft.com/office/drawing/2014/main" id="{82C00D76-79CD-EC88-882E-14710B50EC07}"/>
              </a:ext>
            </a:extLst>
          </p:cNvPr>
          <p:cNvSpPr>
            <a:spLocks noGrp="1"/>
          </p:cNvSpPr>
          <p:nvPr>
            <p:ph type="body" sz="quarter" idx="58" hasCustomPrompt="1"/>
          </p:nvPr>
        </p:nvSpPr>
        <p:spPr>
          <a:xfrm>
            <a:off x="4276977" y="3434747"/>
            <a:ext cx="3648040" cy="2526891"/>
          </a:xfrm>
        </p:spPr>
        <p:txBody>
          <a:bodyPr>
            <a:normAutofit/>
          </a:bodyPr>
          <a:lstStyle>
            <a:lvl1pPr marL="0" indent="0" algn="l">
              <a:buNone/>
              <a:defRPr sz="1400">
                <a:solidFill>
                  <a:schemeClr val="tx1">
                    <a:lumMod val="75000"/>
                    <a:lumOff val="25000"/>
                  </a:schemeClr>
                </a:solidFill>
                <a:latin typeface="+mj-lt"/>
              </a:defRPr>
            </a:lvl1pPr>
          </a:lstStyle>
          <a:p>
            <a:pPr lvl="0"/>
            <a:r>
              <a:rPr lang="en-AU" noProof="0" dirty="0"/>
              <a:t>Short Bio</a:t>
            </a:r>
          </a:p>
        </p:txBody>
      </p:sp>
      <p:sp>
        <p:nvSpPr>
          <p:cNvPr id="18" name="Person Title 1">
            <a:extLst>
              <a:ext uri="{FF2B5EF4-FFF2-40B4-BE49-F238E27FC236}">
                <a16:creationId xmlns:a16="http://schemas.microsoft.com/office/drawing/2014/main" id="{97D66945-16E3-6108-4381-687ADDD130F7}"/>
              </a:ext>
            </a:extLst>
          </p:cNvPr>
          <p:cNvSpPr>
            <a:spLocks noGrp="1"/>
          </p:cNvSpPr>
          <p:nvPr>
            <p:ph type="body" sz="quarter" idx="59" hasCustomPrompt="1"/>
          </p:nvPr>
        </p:nvSpPr>
        <p:spPr>
          <a:xfrm>
            <a:off x="5987176" y="2402608"/>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19" name="Name 1">
            <a:extLst>
              <a:ext uri="{FF2B5EF4-FFF2-40B4-BE49-F238E27FC236}">
                <a16:creationId xmlns:a16="http://schemas.microsoft.com/office/drawing/2014/main" id="{7DC8C750-E62D-E33B-4217-DFC913B3E64B}"/>
              </a:ext>
            </a:extLst>
          </p:cNvPr>
          <p:cNvSpPr>
            <a:spLocks noGrp="1"/>
          </p:cNvSpPr>
          <p:nvPr>
            <p:ph type="body" sz="quarter" idx="60" hasCustomPrompt="1"/>
          </p:nvPr>
        </p:nvSpPr>
        <p:spPr>
          <a:xfrm>
            <a:off x="5987176" y="1615046"/>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20" name="Photo person 1">
            <a:extLst>
              <a:ext uri="{FF2B5EF4-FFF2-40B4-BE49-F238E27FC236}">
                <a16:creationId xmlns:a16="http://schemas.microsoft.com/office/drawing/2014/main" id="{273635D2-DB6E-6D24-3A87-E43D7AB739A3}"/>
              </a:ext>
              <a:ext uri="{C183D7F6-B498-43B3-948B-1728B52AA6E4}">
                <adec:decorative xmlns:adec="http://schemas.microsoft.com/office/drawing/2017/decorative" val="1"/>
              </a:ext>
            </a:extLst>
          </p:cNvPr>
          <p:cNvSpPr>
            <a:spLocks noGrp="1"/>
          </p:cNvSpPr>
          <p:nvPr>
            <p:ph type="pic" sz="quarter" idx="61" hasCustomPrompt="1"/>
          </p:nvPr>
        </p:nvSpPr>
        <p:spPr>
          <a:xfrm>
            <a:off x="4276976" y="1615046"/>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21" name="Bio 1">
            <a:extLst>
              <a:ext uri="{FF2B5EF4-FFF2-40B4-BE49-F238E27FC236}">
                <a16:creationId xmlns:a16="http://schemas.microsoft.com/office/drawing/2014/main" id="{C70F7FA6-8109-DB6C-492B-2740F4FE033C}"/>
              </a:ext>
            </a:extLst>
          </p:cNvPr>
          <p:cNvSpPr>
            <a:spLocks noGrp="1"/>
          </p:cNvSpPr>
          <p:nvPr>
            <p:ph type="body" sz="quarter" idx="62" hasCustomPrompt="1"/>
          </p:nvPr>
        </p:nvSpPr>
        <p:spPr>
          <a:xfrm>
            <a:off x="8216675" y="3435585"/>
            <a:ext cx="3648040" cy="2526891"/>
          </a:xfrm>
        </p:spPr>
        <p:txBody>
          <a:bodyPr>
            <a:normAutofit/>
          </a:bodyPr>
          <a:lstStyle>
            <a:lvl1pPr marL="0" indent="0" algn="l">
              <a:buNone/>
              <a:defRPr sz="1400">
                <a:solidFill>
                  <a:schemeClr val="tx1">
                    <a:lumMod val="75000"/>
                    <a:lumOff val="25000"/>
                  </a:schemeClr>
                </a:solidFill>
                <a:latin typeface="+mj-lt"/>
              </a:defRPr>
            </a:lvl1pPr>
          </a:lstStyle>
          <a:p>
            <a:pPr lvl="0"/>
            <a:r>
              <a:rPr lang="en-AU" noProof="0" dirty="0"/>
              <a:t>Short Bio</a:t>
            </a:r>
          </a:p>
        </p:txBody>
      </p:sp>
      <p:sp>
        <p:nvSpPr>
          <p:cNvPr id="22" name="Person Title 1">
            <a:extLst>
              <a:ext uri="{FF2B5EF4-FFF2-40B4-BE49-F238E27FC236}">
                <a16:creationId xmlns:a16="http://schemas.microsoft.com/office/drawing/2014/main" id="{79930C1A-5ABF-5716-A99C-B4370CCB6D11}"/>
              </a:ext>
            </a:extLst>
          </p:cNvPr>
          <p:cNvSpPr>
            <a:spLocks noGrp="1"/>
          </p:cNvSpPr>
          <p:nvPr>
            <p:ph type="body" sz="quarter" idx="63" hasCustomPrompt="1"/>
          </p:nvPr>
        </p:nvSpPr>
        <p:spPr>
          <a:xfrm>
            <a:off x="9926874" y="2403446"/>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23" name="Name 1">
            <a:extLst>
              <a:ext uri="{FF2B5EF4-FFF2-40B4-BE49-F238E27FC236}">
                <a16:creationId xmlns:a16="http://schemas.microsoft.com/office/drawing/2014/main" id="{C9D4BD95-5AE3-44F5-7A33-6523E7CE45F2}"/>
              </a:ext>
            </a:extLst>
          </p:cNvPr>
          <p:cNvSpPr>
            <a:spLocks noGrp="1"/>
          </p:cNvSpPr>
          <p:nvPr>
            <p:ph type="body" sz="quarter" idx="64" hasCustomPrompt="1"/>
          </p:nvPr>
        </p:nvSpPr>
        <p:spPr>
          <a:xfrm>
            <a:off x="9926874" y="1615884"/>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24" name="Photo person 1">
            <a:extLst>
              <a:ext uri="{FF2B5EF4-FFF2-40B4-BE49-F238E27FC236}">
                <a16:creationId xmlns:a16="http://schemas.microsoft.com/office/drawing/2014/main" id="{6C29132A-1133-033F-FB67-E9BF1A6B3494}"/>
              </a:ext>
              <a:ext uri="{C183D7F6-B498-43B3-948B-1728B52AA6E4}">
                <adec:decorative xmlns:adec="http://schemas.microsoft.com/office/drawing/2017/decorative" val="1"/>
              </a:ext>
            </a:extLst>
          </p:cNvPr>
          <p:cNvSpPr>
            <a:spLocks noGrp="1"/>
          </p:cNvSpPr>
          <p:nvPr>
            <p:ph type="pic" sz="quarter" idx="65" hasCustomPrompt="1"/>
          </p:nvPr>
        </p:nvSpPr>
        <p:spPr>
          <a:xfrm>
            <a:off x="8216674" y="1615884"/>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Tree>
    <p:extLst>
      <p:ext uri="{BB962C8B-B14F-4D97-AF65-F5344CB8AC3E}">
        <p14:creationId xmlns:p14="http://schemas.microsoft.com/office/powerpoint/2010/main" val="144025195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279" y="274638"/>
            <a:ext cx="8840997" cy="634077"/>
          </a:xfrm>
        </p:spPr>
        <p:txBody>
          <a:bodyPr/>
          <a:lstStyle>
            <a:lvl1pPr>
              <a:defRPr/>
            </a:lvl1pPr>
          </a:lstStyle>
          <a:p>
            <a:r>
              <a:rPr lang="en-GB" dirty="0"/>
              <a:t>Team slide – 6 people</a:t>
            </a:r>
            <a:endParaRPr lang="en-US" dirty="0"/>
          </a:p>
        </p:txBody>
      </p:sp>
      <p:cxnSp>
        <p:nvCxnSpPr>
          <p:cNvPr id="6" name="Straight Connector 5">
            <a:extLst>
              <a:ext uri="{FF2B5EF4-FFF2-40B4-BE49-F238E27FC236}">
                <a16:creationId xmlns:a16="http://schemas.microsoft.com/office/drawing/2014/main" id="{B846039D-CF0A-879F-A2B4-AF782AB507CF}"/>
              </a:ext>
            </a:extLst>
          </p:cNvPr>
          <p:cNvCxnSpPr>
            <a:cxnSpLocks/>
          </p:cNvCxnSpPr>
          <p:nvPr/>
        </p:nvCxnSpPr>
        <p:spPr>
          <a:xfrm>
            <a:off x="337279" y="908721"/>
            <a:ext cx="115274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Person Title 1">
            <a:extLst>
              <a:ext uri="{FF2B5EF4-FFF2-40B4-BE49-F238E27FC236}">
                <a16:creationId xmlns:a16="http://schemas.microsoft.com/office/drawing/2014/main" id="{912E3285-FE20-4BC3-0E18-DC3C601C984F}"/>
              </a:ext>
            </a:extLst>
          </p:cNvPr>
          <p:cNvSpPr>
            <a:spLocks noGrp="1"/>
          </p:cNvSpPr>
          <p:nvPr>
            <p:ph type="body" sz="quarter" idx="33" hasCustomPrompt="1"/>
          </p:nvPr>
        </p:nvSpPr>
        <p:spPr>
          <a:xfrm>
            <a:off x="2047479" y="2054237"/>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8" name="Name 1">
            <a:extLst>
              <a:ext uri="{FF2B5EF4-FFF2-40B4-BE49-F238E27FC236}">
                <a16:creationId xmlns:a16="http://schemas.microsoft.com/office/drawing/2014/main" id="{CD0A0C51-1480-557F-E3B2-E68F23D48ED6}"/>
              </a:ext>
            </a:extLst>
          </p:cNvPr>
          <p:cNvSpPr>
            <a:spLocks noGrp="1"/>
          </p:cNvSpPr>
          <p:nvPr>
            <p:ph type="body" sz="quarter" idx="13" hasCustomPrompt="1"/>
          </p:nvPr>
        </p:nvSpPr>
        <p:spPr>
          <a:xfrm>
            <a:off x="2047479" y="1266675"/>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9" name="Photo person 1">
            <a:extLst>
              <a:ext uri="{FF2B5EF4-FFF2-40B4-BE49-F238E27FC236}">
                <a16:creationId xmlns:a16="http://schemas.microsoft.com/office/drawing/2014/main" id="{E17D3703-28E6-4C5E-8969-56C01B34F04E}"/>
              </a:ext>
              <a:ext uri="{C183D7F6-B498-43B3-948B-1728B52AA6E4}">
                <adec:decorative xmlns:adec="http://schemas.microsoft.com/office/drawing/2017/decorative" val="1"/>
              </a:ext>
            </a:extLst>
          </p:cNvPr>
          <p:cNvSpPr>
            <a:spLocks noGrp="1"/>
          </p:cNvSpPr>
          <p:nvPr>
            <p:ph type="pic" sz="quarter" idx="56" hasCustomPrompt="1"/>
          </p:nvPr>
        </p:nvSpPr>
        <p:spPr>
          <a:xfrm>
            <a:off x="337279" y="1266675"/>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29" name="Person Title 1">
            <a:extLst>
              <a:ext uri="{FF2B5EF4-FFF2-40B4-BE49-F238E27FC236}">
                <a16:creationId xmlns:a16="http://schemas.microsoft.com/office/drawing/2014/main" id="{3EA32DE4-C2EC-C44F-965C-CB8BF025DA73}"/>
              </a:ext>
            </a:extLst>
          </p:cNvPr>
          <p:cNvSpPr>
            <a:spLocks noGrp="1"/>
          </p:cNvSpPr>
          <p:nvPr>
            <p:ph type="body" sz="quarter" idx="58" hasCustomPrompt="1"/>
          </p:nvPr>
        </p:nvSpPr>
        <p:spPr>
          <a:xfrm>
            <a:off x="5987176" y="2052561"/>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30" name="Name 1">
            <a:extLst>
              <a:ext uri="{FF2B5EF4-FFF2-40B4-BE49-F238E27FC236}">
                <a16:creationId xmlns:a16="http://schemas.microsoft.com/office/drawing/2014/main" id="{19AB1F9F-766F-BA5F-717D-36AB222C0C8A}"/>
              </a:ext>
            </a:extLst>
          </p:cNvPr>
          <p:cNvSpPr>
            <a:spLocks noGrp="1"/>
          </p:cNvSpPr>
          <p:nvPr>
            <p:ph type="body" sz="quarter" idx="59" hasCustomPrompt="1"/>
          </p:nvPr>
        </p:nvSpPr>
        <p:spPr>
          <a:xfrm>
            <a:off x="5987176" y="1264999"/>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31" name="Photo person 1">
            <a:extLst>
              <a:ext uri="{FF2B5EF4-FFF2-40B4-BE49-F238E27FC236}">
                <a16:creationId xmlns:a16="http://schemas.microsoft.com/office/drawing/2014/main" id="{291BA768-8EB0-8956-4940-5FF10A02E82B}"/>
              </a:ext>
              <a:ext uri="{C183D7F6-B498-43B3-948B-1728B52AA6E4}">
                <adec:decorative xmlns:adec="http://schemas.microsoft.com/office/drawing/2017/decorative" val="1"/>
              </a:ext>
            </a:extLst>
          </p:cNvPr>
          <p:cNvSpPr>
            <a:spLocks noGrp="1"/>
          </p:cNvSpPr>
          <p:nvPr>
            <p:ph type="pic" sz="quarter" idx="60" hasCustomPrompt="1"/>
          </p:nvPr>
        </p:nvSpPr>
        <p:spPr>
          <a:xfrm>
            <a:off x="4276976" y="1264999"/>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33" name="Person Title 1">
            <a:extLst>
              <a:ext uri="{FF2B5EF4-FFF2-40B4-BE49-F238E27FC236}">
                <a16:creationId xmlns:a16="http://schemas.microsoft.com/office/drawing/2014/main" id="{D813E1F5-648F-4E3D-954A-7B4082710E8E}"/>
              </a:ext>
            </a:extLst>
          </p:cNvPr>
          <p:cNvSpPr>
            <a:spLocks noGrp="1"/>
          </p:cNvSpPr>
          <p:nvPr>
            <p:ph type="body" sz="quarter" idx="62" hasCustomPrompt="1"/>
          </p:nvPr>
        </p:nvSpPr>
        <p:spPr>
          <a:xfrm>
            <a:off x="9926874" y="2053399"/>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34" name="Name 1">
            <a:extLst>
              <a:ext uri="{FF2B5EF4-FFF2-40B4-BE49-F238E27FC236}">
                <a16:creationId xmlns:a16="http://schemas.microsoft.com/office/drawing/2014/main" id="{5BAE24BD-6475-5F67-4207-A01792B8467C}"/>
              </a:ext>
            </a:extLst>
          </p:cNvPr>
          <p:cNvSpPr>
            <a:spLocks noGrp="1"/>
          </p:cNvSpPr>
          <p:nvPr>
            <p:ph type="body" sz="quarter" idx="63" hasCustomPrompt="1"/>
          </p:nvPr>
        </p:nvSpPr>
        <p:spPr>
          <a:xfrm>
            <a:off x="9926874" y="1265837"/>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35" name="Photo person 1">
            <a:extLst>
              <a:ext uri="{FF2B5EF4-FFF2-40B4-BE49-F238E27FC236}">
                <a16:creationId xmlns:a16="http://schemas.microsoft.com/office/drawing/2014/main" id="{06F1519E-65BB-8971-5C63-AA4DC7F39EC1}"/>
              </a:ext>
              <a:ext uri="{C183D7F6-B498-43B3-948B-1728B52AA6E4}">
                <adec:decorative xmlns:adec="http://schemas.microsoft.com/office/drawing/2017/decorative" val="1"/>
              </a:ext>
            </a:extLst>
          </p:cNvPr>
          <p:cNvSpPr>
            <a:spLocks noGrp="1"/>
          </p:cNvSpPr>
          <p:nvPr>
            <p:ph type="pic" sz="quarter" idx="64" hasCustomPrompt="1"/>
          </p:nvPr>
        </p:nvSpPr>
        <p:spPr>
          <a:xfrm>
            <a:off x="8216674" y="1265837"/>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3" name="Person Title 1">
            <a:extLst>
              <a:ext uri="{FF2B5EF4-FFF2-40B4-BE49-F238E27FC236}">
                <a16:creationId xmlns:a16="http://schemas.microsoft.com/office/drawing/2014/main" id="{55769F0A-61B7-A353-D061-C2C1ABD3ECB7}"/>
              </a:ext>
            </a:extLst>
          </p:cNvPr>
          <p:cNvSpPr>
            <a:spLocks noGrp="1"/>
          </p:cNvSpPr>
          <p:nvPr>
            <p:ph type="body" sz="quarter" idx="65" hasCustomPrompt="1"/>
          </p:nvPr>
        </p:nvSpPr>
        <p:spPr>
          <a:xfrm>
            <a:off x="2047479" y="3947632"/>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4" name="Name 1">
            <a:extLst>
              <a:ext uri="{FF2B5EF4-FFF2-40B4-BE49-F238E27FC236}">
                <a16:creationId xmlns:a16="http://schemas.microsoft.com/office/drawing/2014/main" id="{6279AA0C-E57A-0BF1-7675-D128B432CB32}"/>
              </a:ext>
            </a:extLst>
          </p:cNvPr>
          <p:cNvSpPr>
            <a:spLocks noGrp="1"/>
          </p:cNvSpPr>
          <p:nvPr>
            <p:ph type="body" sz="quarter" idx="66" hasCustomPrompt="1"/>
          </p:nvPr>
        </p:nvSpPr>
        <p:spPr>
          <a:xfrm>
            <a:off x="2047479" y="3160070"/>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10" name="Photo person 1">
            <a:extLst>
              <a:ext uri="{FF2B5EF4-FFF2-40B4-BE49-F238E27FC236}">
                <a16:creationId xmlns:a16="http://schemas.microsoft.com/office/drawing/2014/main" id="{F963B1AE-8EDB-BFAE-2082-5805D9D1494C}"/>
              </a:ext>
              <a:ext uri="{C183D7F6-B498-43B3-948B-1728B52AA6E4}">
                <adec:decorative xmlns:adec="http://schemas.microsoft.com/office/drawing/2017/decorative" val="1"/>
              </a:ext>
            </a:extLst>
          </p:cNvPr>
          <p:cNvSpPr>
            <a:spLocks noGrp="1"/>
          </p:cNvSpPr>
          <p:nvPr>
            <p:ph type="pic" sz="quarter" idx="67" hasCustomPrompt="1"/>
          </p:nvPr>
        </p:nvSpPr>
        <p:spPr>
          <a:xfrm>
            <a:off x="337279" y="3160070"/>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11" name="Person Title 1">
            <a:extLst>
              <a:ext uri="{FF2B5EF4-FFF2-40B4-BE49-F238E27FC236}">
                <a16:creationId xmlns:a16="http://schemas.microsoft.com/office/drawing/2014/main" id="{D68B151D-8C4D-5F9A-6242-0E3E33E4CF81}"/>
              </a:ext>
            </a:extLst>
          </p:cNvPr>
          <p:cNvSpPr>
            <a:spLocks noGrp="1"/>
          </p:cNvSpPr>
          <p:nvPr>
            <p:ph type="body" sz="quarter" idx="68" hasCustomPrompt="1"/>
          </p:nvPr>
        </p:nvSpPr>
        <p:spPr>
          <a:xfrm>
            <a:off x="5987176" y="3945956"/>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12" name="Name 1">
            <a:extLst>
              <a:ext uri="{FF2B5EF4-FFF2-40B4-BE49-F238E27FC236}">
                <a16:creationId xmlns:a16="http://schemas.microsoft.com/office/drawing/2014/main" id="{8C6C6320-A213-3F65-E9E9-3696F1267726}"/>
              </a:ext>
            </a:extLst>
          </p:cNvPr>
          <p:cNvSpPr>
            <a:spLocks noGrp="1"/>
          </p:cNvSpPr>
          <p:nvPr>
            <p:ph type="body" sz="quarter" idx="69" hasCustomPrompt="1"/>
          </p:nvPr>
        </p:nvSpPr>
        <p:spPr>
          <a:xfrm>
            <a:off x="5987176" y="3158394"/>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13" name="Photo person 1">
            <a:extLst>
              <a:ext uri="{FF2B5EF4-FFF2-40B4-BE49-F238E27FC236}">
                <a16:creationId xmlns:a16="http://schemas.microsoft.com/office/drawing/2014/main" id="{E1F3B685-ABB7-A0BB-87BA-835F2F33DE30}"/>
              </a:ext>
              <a:ext uri="{C183D7F6-B498-43B3-948B-1728B52AA6E4}">
                <adec:decorative xmlns:adec="http://schemas.microsoft.com/office/drawing/2017/decorative" val="1"/>
              </a:ext>
            </a:extLst>
          </p:cNvPr>
          <p:cNvSpPr>
            <a:spLocks noGrp="1"/>
          </p:cNvSpPr>
          <p:nvPr>
            <p:ph type="pic" sz="quarter" idx="70" hasCustomPrompt="1"/>
          </p:nvPr>
        </p:nvSpPr>
        <p:spPr>
          <a:xfrm>
            <a:off x="4276976" y="3158394"/>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14" name="Person Title 1">
            <a:extLst>
              <a:ext uri="{FF2B5EF4-FFF2-40B4-BE49-F238E27FC236}">
                <a16:creationId xmlns:a16="http://schemas.microsoft.com/office/drawing/2014/main" id="{97BC10E3-8E74-93BD-317C-90A21B8B5A93}"/>
              </a:ext>
            </a:extLst>
          </p:cNvPr>
          <p:cNvSpPr>
            <a:spLocks noGrp="1"/>
          </p:cNvSpPr>
          <p:nvPr>
            <p:ph type="body" sz="quarter" idx="71" hasCustomPrompt="1"/>
          </p:nvPr>
        </p:nvSpPr>
        <p:spPr>
          <a:xfrm>
            <a:off x="9926874" y="3946794"/>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15" name="Name 1">
            <a:extLst>
              <a:ext uri="{FF2B5EF4-FFF2-40B4-BE49-F238E27FC236}">
                <a16:creationId xmlns:a16="http://schemas.microsoft.com/office/drawing/2014/main" id="{5AA4FB6E-5E4F-1FD0-164E-399789F7019E}"/>
              </a:ext>
            </a:extLst>
          </p:cNvPr>
          <p:cNvSpPr>
            <a:spLocks noGrp="1"/>
          </p:cNvSpPr>
          <p:nvPr>
            <p:ph type="body" sz="quarter" idx="72" hasCustomPrompt="1"/>
          </p:nvPr>
        </p:nvSpPr>
        <p:spPr>
          <a:xfrm>
            <a:off x="9926874" y="3159232"/>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16" name="Photo person 1">
            <a:extLst>
              <a:ext uri="{FF2B5EF4-FFF2-40B4-BE49-F238E27FC236}">
                <a16:creationId xmlns:a16="http://schemas.microsoft.com/office/drawing/2014/main" id="{FBB3A1C7-6841-3EE8-54C3-DA229A829A76}"/>
              </a:ext>
              <a:ext uri="{C183D7F6-B498-43B3-948B-1728B52AA6E4}">
                <adec:decorative xmlns:adec="http://schemas.microsoft.com/office/drawing/2017/decorative" val="1"/>
              </a:ext>
            </a:extLst>
          </p:cNvPr>
          <p:cNvSpPr>
            <a:spLocks noGrp="1"/>
          </p:cNvSpPr>
          <p:nvPr>
            <p:ph type="pic" sz="quarter" idx="73" hasCustomPrompt="1"/>
          </p:nvPr>
        </p:nvSpPr>
        <p:spPr>
          <a:xfrm>
            <a:off x="8216674" y="3159232"/>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Tree>
    <p:extLst>
      <p:ext uri="{BB962C8B-B14F-4D97-AF65-F5344CB8AC3E}">
        <p14:creationId xmlns:p14="http://schemas.microsoft.com/office/powerpoint/2010/main" val="176622738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1B95-C82E-12B5-849F-B880A706191F}"/>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GB" dirty="0"/>
              <a:t>Team slide – 6 people</a:t>
            </a:r>
            <a:endParaRPr lang="en-AU" dirty="0"/>
          </a:p>
        </p:txBody>
      </p:sp>
      <p:sp>
        <p:nvSpPr>
          <p:cNvPr id="3" name="Text Placeholder 16">
            <a:extLst>
              <a:ext uri="{FF2B5EF4-FFF2-40B4-BE49-F238E27FC236}">
                <a16:creationId xmlns:a16="http://schemas.microsoft.com/office/drawing/2014/main" id="{448D582A-A239-4CCC-4B29-9B0A89997A9A}"/>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4" name="Straight Connector 3">
            <a:extLst>
              <a:ext uri="{FF2B5EF4-FFF2-40B4-BE49-F238E27FC236}">
                <a16:creationId xmlns:a16="http://schemas.microsoft.com/office/drawing/2014/main" id="{48290810-23D8-0F4A-0B8B-2BDCE3DB4664}"/>
              </a:ext>
            </a:extLst>
          </p:cNvPr>
          <p:cNvCxnSpPr>
            <a:cxnSpLocks/>
          </p:cNvCxnSpPr>
          <p:nvPr/>
        </p:nvCxnSpPr>
        <p:spPr>
          <a:xfrm>
            <a:off x="347274" y="1384643"/>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Person Title 1">
            <a:extLst>
              <a:ext uri="{FF2B5EF4-FFF2-40B4-BE49-F238E27FC236}">
                <a16:creationId xmlns:a16="http://schemas.microsoft.com/office/drawing/2014/main" id="{7E1405F5-9B79-2549-FF5D-F4FA365E64B1}"/>
              </a:ext>
            </a:extLst>
          </p:cNvPr>
          <p:cNvSpPr>
            <a:spLocks noGrp="1"/>
          </p:cNvSpPr>
          <p:nvPr>
            <p:ph type="body" sz="quarter" idx="33" hasCustomPrompt="1"/>
          </p:nvPr>
        </p:nvSpPr>
        <p:spPr>
          <a:xfrm>
            <a:off x="2047479" y="2404284"/>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15" name="Name 1">
            <a:extLst>
              <a:ext uri="{FF2B5EF4-FFF2-40B4-BE49-F238E27FC236}">
                <a16:creationId xmlns:a16="http://schemas.microsoft.com/office/drawing/2014/main" id="{F40D714E-6223-5F96-7C99-2360A0131A2F}"/>
              </a:ext>
            </a:extLst>
          </p:cNvPr>
          <p:cNvSpPr>
            <a:spLocks noGrp="1"/>
          </p:cNvSpPr>
          <p:nvPr>
            <p:ph type="body" sz="quarter" idx="13" hasCustomPrompt="1"/>
          </p:nvPr>
        </p:nvSpPr>
        <p:spPr>
          <a:xfrm>
            <a:off x="2047479" y="1616722"/>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16" name="Photo person 1">
            <a:extLst>
              <a:ext uri="{FF2B5EF4-FFF2-40B4-BE49-F238E27FC236}">
                <a16:creationId xmlns:a16="http://schemas.microsoft.com/office/drawing/2014/main" id="{0869F6C0-ED30-387B-3AFB-6ABAE8030FD2}"/>
              </a:ext>
              <a:ext uri="{C183D7F6-B498-43B3-948B-1728B52AA6E4}">
                <adec:decorative xmlns:adec="http://schemas.microsoft.com/office/drawing/2017/decorative" val="1"/>
              </a:ext>
            </a:extLst>
          </p:cNvPr>
          <p:cNvSpPr>
            <a:spLocks noGrp="1"/>
          </p:cNvSpPr>
          <p:nvPr>
            <p:ph type="pic" sz="quarter" idx="57" hasCustomPrompt="1"/>
          </p:nvPr>
        </p:nvSpPr>
        <p:spPr>
          <a:xfrm>
            <a:off x="337279" y="1616722"/>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18" name="Person Title 1">
            <a:extLst>
              <a:ext uri="{FF2B5EF4-FFF2-40B4-BE49-F238E27FC236}">
                <a16:creationId xmlns:a16="http://schemas.microsoft.com/office/drawing/2014/main" id="{97D66945-16E3-6108-4381-687ADDD130F7}"/>
              </a:ext>
            </a:extLst>
          </p:cNvPr>
          <p:cNvSpPr>
            <a:spLocks noGrp="1"/>
          </p:cNvSpPr>
          <p:nvPr>
            <p:ph type="body" sz="quarter" idx="59" hasCustomPrompt="1"/>
          </p:nvPr>
        </p:nvSpPr>
        <p:spPr>
          <a:xfrm>
            <a:off x="5987176" y="2402608"/>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19" name="Name 1">
            <a:extLst>
              <a:ext uri="{FF2B5EF4-FFF2-40B4-BE49-F238E27FC236}">
                <a16:creationId xmlns:a16="http://schemas.microsoft.com/office/drawing/2014/main" id="{7DC8C750-E62D-E33B-4217-DFC913B3E64B}"/>
              </a:ext>
            </a:extLst>
          </p:cNvPr>
          <p:cNvSpPr>
            <a:spLocks noGrp="1"/>
          </p:cNvSpPr>
          <p:nvPr>
            <p:ph type="body" sz="quarter" idx="60" hasCustomPrompt="1"/>
          </p:nvPr>
        </p:nvSpPr>
        <p:spPr>
          <a:xfrm>
            <a:off x="5987176" y="1615046"/>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20" name="Photo person 1">
            <a:extLst>
              <a:ext uri="{FF2B5EF4-FFF2-40B4-BE49-F238E27FC236}">
                <a16:creationId xmlns:a16="http://schemas.microsoft.com/office/drawing/2014/main" id="{273635D2-DB6E-6D24-3A87-E43D7AB739A3}"/>
              </a:ext>
              <a:ext uri="{C183D7F6-B498-43B3-948B-1728B52AA6E4}">
                <adec:decorative xmlns:adec="http://schemas.microsoft.com/office/drawing/2017/decorative" val="1"/>
              </a:ext>
            </a:extLst>
          </p:cNvPr>
          <p:cNvSpPr>
            <a:spLocks noGrp="1"/>
          </p:cNvSpPr>
          <p:nvPr>
            <p:ph type="pic" sz="quarter" idx="61" hasCustomPrompt="1"/>
          </p:nvPr>
        </p:nvSpPr>
        <p:spPr>
          <a:xfrm>
            <a:off x="4276976" y="1615046"/>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22" name="Person Title 1">
            <a:extLst>
              <a:ext uri="{FF2B5EF4-FFF2-40B4-BE49-F238E27FC236}">
                <a16:creationId xmlns:a16="http://schemas.microsoft.com/office/drawing/2014/main" id="{79930C1A-5ABF-5716-A99C-B4370CCB6D11}"/>
              </a:ext>
            </a:extLst>
          </p:cNvPr>
          <p:cNvSpPr>
            <a:spLocks noGrp="1"/>
          </p:cNvSpPr>
          <p:nvPr>
            <p:ph type="body" sz="quarter" idx="63" hasCustomPrompt="1"/>
          </p:nvPr>
        </p:nvSpPr>
        <p:spPr>
          <a:xfrm>
            <a:off x="9926874" y="2403446"/>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23" name="Name 1">
            <a:extLst>
              <a:ext uri="{FF2B5EF4-FFF2-40B4-BE49-F238E27FC236}">
                <a16:creationId xmlns:a16="http://schemas.microsoft.com/office/drawing/2014/main" id="{C9D4BD95-5AE3-44F5-7A33-6523E7CE45F2}"/>
              </a:ext>
            </a:extLst>
          </p:cNvPr>
          <p:cNvSpPr>
            <a:spLocks noGrp="1"/>
          </p:cNvSpPr>
          <p:nvPr>
            <p:ph type="body" sz="quarter" idx="64" hasCustomPrompt="1"/>
          </p:nvPr>
        </p:nvSpPr>
        <p:spPr>
          <a:xfrm>
            <a:off x="9926874" y="1615884"/>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24" name="Photo person 1">
            <a:extLst>
              <a:ext uri="{FF2B5EF4-FFF2-40B4-BE49-F238E27FC236}">
                <a16:creationId xmlns:a16="http://schemas.microsoft.com/office/drawing/2014/main" id="{6C29132A-1133-033F-FB67-E9BF1A6B3494}"/>
              </a:ext>
              <a:ext uri="{C183D7F6-B498-43B3-948B-1728B52AA6E4}">
                <adec:decorative xmlns:adec="http://schemas.microsoft.com/office/drawing/2017/decorative" val="1"/>
              </a:ext>
            </a:extLst>
          </p:cNvPr>
          <p:cNvSpPr>
            <a:spLocks noGrp="1"/>
          </p:cNvSpPr>
          <p:nvPr>
            <p:ph type="pic" sz="quarter" idx="65" hasCustomPrompt="1"/>
          </p:nvPr>
        </p:nvSpPr>
        <p:spPr>
          <a:xfrm>
            <a:off x="8216674" y="1615884"/>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5" name="Person Title 1">
            <a:extLst>
              <a:ext uri="{FF2B5EF4-FFF2-40B4-BE49-F238E27FC236}">
                <a16:creationId xmlns:a16="http://schemas.microsoft.com/office/drawing/2014/main" id="{CC1ECAF3-6E10-12D2-71F6-D1C673289323}"/>
              </a:ext>
            </a:extLst>
          </p:cNvPr>
          <p:cNvSpPr>
            <a:spLocks noGrp="1"/>
          </p:cNvSpPr>
          <p:nvPr>
            <p:ph type="body" sz="quarter" idx="66" hasCustomPrompt="1"/>
          </p:nvPr>
        </p:nvSpPr>
        <p:spPr>
          <a:xfrm>
            <a:off x="2057474" y="4255523"/>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6" name="Name 1">
            <a:extLst>
              <a:ext uri="{FF2B5EF4-FFF2-40B4-BE49-F238E27FC236}">
                <a16:creationId xmlns:a16="http://schemas.microsoft.com/office/drawing/2014/main" id="{F7866512-7FCB-5FAB-F5A0-65C5AC2CD4E3}"/>
              </a:ext>
            </a:extLst>
          </p:cNvPr>
          <p:cNvSpPr>
            <a:spLocks noGrp="1"/>
          </p:cNvSpPr>
          <p:nvPr>
            <p:ph type="body" sz="quarter" idx="67" hasCustomPrompt="1"/>
          </p:nvPr>
        </p:nvSpPr>
        <p:spPr>
          <a:xfrm>
            <a:off x="2057474" y="3467961"/>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7" name="Photo person 1">
            <a:extLst>
              <a:ext uri="{FF2B5EF4-FFF2-40B4-BE49-F238E27FC236}">
                <a16:creationId xmlns:a16="http://schemas.microsoft.com/office/drawing/2014/main" id="{F1F9C8E6-B717-F036-2A62-BC420547B6A0}"/>
              </a:ext>
              <a:ext uri="{C183D7F6-B498-43B3-948B-1728B52AA6E4}">
                <adec:decorative xmlns:adec="http://schemas.microsoft.com/office/drawing/2017/decorative" val="1"/>
              </a:ext>
            </a:extLst>
          </p:cNvPr>
          <p:cNvSpPr>
            <a:spLocks noGrp="1"/>
          </p:cNvSpPr>
          <p:nvPr>
            <p:ph type="pic" sz="quarter" idx="68" hasCustomPrompt="1"/>
          </p:nvPr>
        </p:nvSpPr>
        <p:spPr>
          <a:xfrm>
            <a:off x="347274" y="3467961"/>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8" name="Person Title 1">
            <a:extLst>
              <a:ext uri="{FF2B5EF4-FFF2-40B4-BE49-F238E27FC236}">
                <a16:creationId xmlns:a16="http://schemas.microsoft.com/office/drawing/2014/main" id="{433752A3-93E9-065E-7833-C2C8AE896079}"/>
              </a:ext>
            </a:extLst>
          </p:cNvPr>
          <p:cNvSpPr>
            <a:spLocks noGrp="1"/>
          </p:cNvSpPr>
          <p:nvPr>
            <p:ph type="body" sz="quarter" idx="69" hasCustomPrompt="1"/>
          </p:nvPr>
        </p:nvSpPr>
        <p:spPr>
          <a:xfrm>
            <a:off x="5997171" y="4253847"/>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9" name="Name 1">
            <a:extLst>
              <a:ext uri="{FF2B5EF4-FFF2-40B4-BE49-F238E27FC236}">
                <a16:creationId xmlns:a16="http://schemas.microsoft.com/office/drawing/2014/main" id="{CCA02473-0065-BF7E-6280-A371135D918D}"/>
              </a:ext>
            </a:extLst>
          </p:cNvPr>
          <p:cNvSpPr>
            <a:spLocks noGrp="1"/>
          </p:cNvSpPr>
          <p:nvPr>
            <p:ph type="body" sz="quarter" idx="70" hasCustomPrompt="1"/>
          </p:nvPr>
        </p:nvSpPr>
        <p:spPr>
          <a:xfrm>
            <a:off x="5997171" y="3466285"/>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10" name="Photo person 1">
            <a:extLst>
              <a:ext uri="{FF2B5EF4-FFF2-40B4-BE49-F238E27FC236}">
                <a16:creationId xmlns:a16="http://schemas.microsoft.com/office/drawing/2014/main" id="{40311270-5347-05E6-1647-C49A77E5F038}"/>
              </a:ext>
              <a:ext uri="{C183D7F6-B498-43B3-948B-1728B52AA6E4}">
                <adec:decorative xmlns:adec="http://schemas.microsoft.com/office/drawing/2017/decorative" val="1"/>
              </a:ext>
            </a:extLst>
          </p:cNvPr>
          <p:cNvSpPr>
            <a:spLocks noGrp="1"/>
          </p:cNvSpPr>
          <p:nvPr>
            <p:ph type="pic" sz="quarter" idx="71" hasCustomPrompt="1"/>
          </p:nvPr>
        </p:nvSpPr>
        <p:spPr>
          <a:xfrm>
            <a:off x="4286971" y="3466285"/>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
        <p:nvSpPr>
          <p:cNvPr id="11" name="Person Title 1">
            <a:extLst>
              <a:ext uri="{FF2B5EF4-FFF2-40B4-BE49-F238E27FC236}">
                <a16:creationId xmlns:a16="http://schemas.microsoft.com/office/drawing/2014/main" id="{32FFE10C-80CC-EDA4-7D13-4B9FDB110777}"/>
              </a:ext>
            </a:extLst>
          </p:cNvPr>
          <p:cNvSpPr>
            <a:spLocks noGrp="1"/>
          </p:cNvSpPr>
          <p:nvPr>
            <p:ph type="body" sz="quarter" idx="72" hasCustomPrompt="1"/>
          </p:nvPr>
        </p:nvSpPr>
        <p:spPr>
          <a:xfrm>
            <a:off x="9936869" y="4254685"/>
            <a:ext cx="1937841" cy="832437"/>
          </a:xfrm>
        </p:spPr>
        <p:txBody>
          <a:bodyPr anchor="t">
            <a:normAutofit/>
          </a:bodyPr>
          <a:lstStyle>
            <a:lvl1pPr marL="0" indent="0" algn="l">
              <a:buFont typeface="Arial" panose="020B0604020202020204" pitchFamily="34" charset="0"/>
              <a:buNone/>
              <a:defRPr sz="1600">
                <a:solidFill>
                  <a:schemeClr val="tx1">
                    <a:lumMod val="75000"/>
                    <a:lumOff val="25000"/>
                  </a:schemeClr>
                </a:solidFill>
                <a:latin typeface="+mj-lt"/>
              </a:defRPr>
            </a:lvl1pPr>
          </a:lstStyle>
          <a:p>
            <a:pPr lvl="0"/>
            <a:r>
              <a:rPr lang="en-AU" noProof="0" dirty="0"/>
              <a:t>Title</a:t>
            </a:r>
          </a:p>
        </p:txBody>
      </p:sp>
      <p:sp>
        <p:nvSpPr>
          <p:cNvPr id="12" name="Name 1">
            <a:extLst>
              <a:ext uri="{FF2B5EF4-FFF2-40B4-BE49-F238E27FC236}">
                <a16:creationId xmlns:a16="http://schemas.microsoft.com/office/drawing/2014/main" id="{792B4A4A-B912-C1A2-2EF5-F5DAD48F1D6F}"/>
              </a:ext>
            </a:extLst>
          </p:cNvPr>
          <p:cNvSpPr>
            <a:spLocks noGrp="1"/>
          </p:cNvSpPr>
          <p:nvPr>
            <p:ph type="body" sz="quarter" idx="73" hasCustomPrompt="1"/>
          </p:nvPr>
        </p:nvSpPr>
        <p:spPr>
          <a:xfrm>
            <a:off x="9936869" y="3467123"/>
            <a:ext cx="1937841" cy="701538"/>
          </a:xfrm>
        </p:spPr>
        <p:txBody>
          <a:bodyPr anchor="t"/>
          <a:lstStyle>
            <a:lvl1pPr marL="0" indent="0" algn="l">
              <a:buFont typeface="Arial" panose="020B0604020202020204" pitchFamily="34" charset="0"/>
              <a:buNone/>
              <a:defRPr sz="1800" b="1">
                <a:solidFill>
                  <a:schemeClr val="accent1"/>
                </a:solidFill>
                <a:latin typeface="+mj-lt"/>
              </a:defRPr>
            </a:lvl1pPr>
          </a:lstStyle>
          <a:p>
            <a:pPr lvl="0"/>
            <a:r>
              <a:rPr lang="en-AU" noProof="0" dirty="0"/>
              <a:t>Name</a:t>
            </a:r>
          </a:p>
        </p:txBody>
      </p:sp>
      <p:sp>
        <p:nvSpPr>
          <p:cNvPr id="25" name="Photo person 1">
            <a:extLst>
              <a:ext uri="{FF2B5EF4-FFF2-40B4-BE49-F238E27FC236}">
                <a16:creationId xmlns:a16="http://schemas.microsoft.com/office/drawing/2014/main" id="{10873192-8DC2-96F0-5309-CF11BFB824FB}"/>
              </a:ext>
              <a:ext uri="{C183D7F6-B498-43B3-948B-1728B52AA6E4}">
                <adec:decorative xmlns:adec="http://schemas.microsoft.com/office/drawing/2017/decorative" val="1"/>
              </a:ext>
            </a:extLst>
          </p:cNvPr>
          <p:cNvSpPr>
            <a:spLocks noGrp="1"/>
          </p:cNvSpPr>
          <p:nvPr>
            <p:ph type="pic" sz="quarter" idx="74" hasCustomPrompt="1"/>
          </p:nvPr>
        </p:nvSpPr>
        <p:spPr>
          <a:xfrm>
            <a:off x="8226669" y="3467123"/>
            <a:ext cx="1620000" cy="1620837"/>
          </a:xfrm>
          <a:solidFill>
            <a:schemeClr val="bg1">
              <a:lumMod val="95000"/>
            </a:schemeClr>
          </a:solidFill>
        </p:spPr>
        <p:txBody>
          <a:bodyPr/>
          <a:lstStyle>
            <a:lvl1pPr marL="0" indent="0" algn="ctr">
              <a:buNone/>
              <a:defRPr sz="1000">
                <a:solidFill>
                  <a:schemeClr val="tx1"/>
                </a:solidFill>
              </a:defRPr>
            </a:lvl1pPr>
          </a:lstStyle>
          <a:p>
            <a:r>
              <a:rPr lang="en-AU" dirty="0"/>
              <a:t>Click to add picture</a:t>
            </a:r>
          </a:p>
        </p:txBody>
      </p:sp>
    </p:spTree>
    <p:extLst>
      <p:ext uri="{BB962C8B-B14F-4D97-AF65-F5344CB8AC3E}">
        <p14:creationId xmlns:p14="http://schemas.microsoft.com/office/powerpoint/2010/main" val="885888639"/>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279" y="274638"/>
            <a:ext cx="8840997" cy="634077"/>
          </a:xfrm>
        </p:spPr>
        <p:txBody>
          <a:bodyPr/>
          <a:lstStyle>
            <a:lvl1pPr>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B846039D-CF0A-879F-A2B4-AF782AB507CF}"/>
              </a:ext>
            </a:extLst>
          </p:cNvPr>
          <p:cNvCxnSpPr>
            <a:cxnSpLocks/>
          </p:cNvCxnSpPr>
          <p:nvPr/>
        </p:nvCxnSpPr>
        <p:spPr>
          <a:xfrm>
            <a:off x="337279" y="908721"/>
            <a:ext cx="1152743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F39D449-17F3-7718-2EDD-A38BF5391624}"/>
              </a:ext>
            </a:extLst>
          </p:cNvPr>
          <p:cNvSpPr/>
          <p:nvPr/>
        </p:nvSpPr>
        <p:spPr>
          <a:xfrm>
            <a:off x="6095999" y="1264161"/>
            <a:ext cx="5768716" cy="4739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4" name="그림 개체 틀 2">
            <a:extLst>
              <a:ext uri="{FF2B5EF4-FFF2-40B4-BE49-F238E27FC236}">
                <a16:creationId xmlns:a16="http://schemas.microsoft.com/office/drawing/2014/main" id="{FEB44A6E-8D93-1F94-5E0A-3EFF42E5D24C}"/>
              </a:ext>
            </a:extLst>
          </p:cNvPr>
          <p:cNvSpPr>
            <a:spLocks noGrp="1"/>
          </p:cNvSpPr>
          <p:nvPr>
            <p:ph type="pic" sz="quarter" idx="14" hasCustomPrompt="1"/>
          </p:nvPr>
        </p:nvSpPr>
        <p:spPr>
          <a:xfrm>
            <a:off x="337278" y="1264163"/>
            <a:ext cx="5758721" cy="473968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10" name="Text Placeholder 8">
            <a:extLst>
              <a:ext uri="{FF2B5EF4-FFF2-40B4-BE49-F238E27FC236}">
                <a16:creationId xmlns:a16="http://schemas.microsoft.com/office/drawing/2014/main" id="{ADFDF620-0FF6-247F-0838-18854EDB0DED}"/>
              </a:ext>
            </a:extLst>
          </p:cNvPr>
          <p:cNvSpPr>
            <a:spLocks noGrp="1"/>
          </p:cNvSpPr>
          <p:nvPr>
            <p:ph type="body" sz="quarter" idx="21"/>
          </p:nvPr>
        </p:nvSpPr>
        <p:spPr>
          <a:xfrm>
            <a:off x="6315712" y="1480815"/>
            <a:ext cx="5288459" cy="4289120"/>
          </a:xfrm>
        </p:spPr>
        <p:txBody>
          <a:bodyPr>
            <a:normAutofit/>
          </a:bodyPr>
          <a:lstStyle>
            <a:lvl1pPr marL="0" indent="0">
              <a:buFontTx/>
              <a:buNone/>
              <a:defRPr sz="1368">
                <a:solidFill>
                  <a:schemeClr val="bg1"/>
                </a:solidFill>
              </a:defRPr>
            </a:lvl1pPr>
            <a:lvl2pPr marL="457195" indent="0">
              <a:buFontTx/>
              <a:buNone/>
              <a:defRPr sz="1368">
                <a:solidFill>
                  <a:schemeClr val="bg1"/>
                </a:solidFill>
              </a:defRPr>
            </a:lvl2pPr>
            <a:lvl3pPr marL="914394" indent="0">
              <a:buFontTx/>
              <a:buNone/>
              <a:defRPr sz="1368">
                <a:solidFill>
                  <a:schemeClr val="bg1"/>
                </a:solidFill>
              </a:defRPr>
            </a:lvl3pPr>
            <a:lvl4pPr marL="1371589" indent="0">
              <a:buFontTx/>
              <a:buNone/>
              <a:defRPr sz="1368">
                <a:solidFill>
                  <a:schemeClr val="bg1"/>
                </a:solidFill>
              </a:defRPr>
            </a:lvl4pPr>
            <a:lvl5pPr marL="1828787" indent="0">
              <a:buFontTx/>
              <a:buNone/>
              <a:defRPr sz="1368">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19946251"/>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279" y="274638"/>
            <a:ext cx="8840997" cy="634077"/>
          </a:xfrm>
        </p:spPr>
        <p:txBody>
          <a:bodyPr/>
          <a:lstStyle>
            <a:lvl1pPr>
              <a:defRPr/>
            </a:lvl1pPr>
          </a:lstStyle>
          <a:p>
            <a:r>
              <a:rPr lang="en-US" dirty="0"/>
              <a:t>Title with 3-process flow</a:t>
            </a:r>
          </a:p>
        </p:txBody>
      </p:sp>
      <p:cxnSp>
        <p:nvCxnSpPr>
          <p:cNvPr id="6" name="Straight Connector 5">
            <a:extLst>
              <a:ext uri="{FF2B5EF4-FFF2-40B4-BE49-F238E27FC236}">
                <a16:creationId xmlns:a16="http://schemas.microsoft.com/office/drawing/2014/main" id="{B846039D-CF0A-879F-A2B4-AF782AB507CF}"/>
              </a:ext>
            </a:extLst>
          </p:cNvPr>
          <p:cNvCxnSpPr>
            <a:cxnSpLocks/>
          </p:cNvCxnSpPr>
          <p:nvPr/>
        </p:nvCxnSpPr>
        <p:spPr>
          <a:xfrm>
            <a:off x="337279" y="908721"/>
            <a:ext cx="1152743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Arrow to next section 2" descr="Right Arrow">
            <a:extLst>
              <a:ext uri="{FF2B5EF4-FFF2-40B4-BE49-F238E27FC236}">
                <a16:creationId xmlns:a16="http://schemas.microsoft.com/office/drawing/2014/main" id="{C3932FAF-D3C0-4057-E1C1-D79ECF10163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988207" y="3211049"/>
            <a:ext cx="220441" cy="376363"/>
          </a:xfrm>
          <a:prstGeom prst="rect">
            <a:avLst/>
          </a:prstGeom>
        </p:spPr>
      </p:pic>
      <p:pic>
        <p:nvPicPr>
          <p:cNvPr id="9" name="Arrow to next section 1" descr="Right Arrow">
            <a:extLst>
              <a:ext uri="{FF2B5EF4-FFF2-40B4-BE49-F238E27FC236}">
                <a16:creationId xmlns:a16="http://schemas.microsoft.com/office/drawing/2014/main" id="{CE003D52-0680-1184-24CB-BE41FF42CF6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3983354" y="3211049"/>
            <a:ext cx="220441" cy="376363"/>
          </a:xfrm>
          <a:prstGeom prst="rect">
            <a:avLst/>
          </a:prstGeom>
        </p:spPr>
      </p:pic>
      <p:sp>
        <p:nvSpPr>
          <p:cNvPr id="11" name="Text Placeholder 1">
            <a:extLst>
              <a:ext uri="{FF2B5EF4-FFF2-40B4-BE49-F238E27FC236}">
                <a16:creationId xmlns:a16="http://schemas.microsoft.com/office/drawing/2014/main" id="{552C4E59-14BC-2588-2B07-C9B5DB9FA6FD}"/>
              </a:ext>
            </a:extLst>
          </p:cNvPr>
          <p:cNvSpPr>
            <a:spLocks noGrp="1"/>
          </p:cNvSpPr>
          <p:nvPr>
            <p:ph type="body" sz="quarter" idx="35"/>
          </p:nvPr>
        </p:nvSpPr>
        <p:spPr>
          <a:xfrm>
            <a:off x="337279" y="1264163"/>
            <a:ext cx="3507738" cy="4270134"/>
          </a:xfrm>
          <a:solidFill>
            <a:schemeClr val="bg1">
              <a:lumMod val="95000"/>
            </a:schemeClr>
          </a:solidFill>
          <a:ln>
            <a:noFill/>
          </a:ln>
        </p:spPr>
        <p:txBody>
          <a:bodyPr lIns="144000" tIns="180000" rIns="144000"/>
          <a:lstStyle>
            <a:lvl2pPr marL="361950" indent="-361950">
              <a:defRPr/>
            </a:lvl2pPr>
            <a:lvl3pPr marL="628650" indent="-266700">
              <a:defRPr/>
            </a:lvl3pPr>
            <a:lvl4pPr marL="895350" indent="-266700">
              <a:defRPr/>
            </a:lvl4pPr>
          </a:lstStyle>
          <a:p>
            <a:pPr lvl="0"/>
            <a:r>
              <a:rPr lang="en-US" noProof="0"/>
              <a:t>Click to edit Master text styles</a:t>
            </a:r>
          </a:p>
          <a:p>
            <a:pPr lvl="1"/>
            <a:r>
              <a:rPr lang="en-US" noProof="0"/>
              <a:t>Second level</a:t>
            </a:r>
          </a:p>
          <a:p>
            <a:pPr lvl="2"/>
            <a:r>
              <a:rPr lang="en-US" noProof="0"/>
              <a:t>Third level</a:t>
            </a:r>
          </a:p>
        </p:txBody>
      </p:sp>
      <p:sp>
        <p:nvSpPr>
          <p:cNvPr id="13" name="Text Placeholder 1">
            <a:extLst>
              <a:ext uri="{FF2B5EF4-FFF2-40B4-BE49-F238E27FC236}">
                <a16:creationId xmlns:a16="http://schemas.microsoft.com/office/drawing/2014/main" id="{710A2ECA-6943-2189-5F68-02BA55A25E8F}"/>
              </a:ext>
            </a:extLst>
          </p:cNvPr>
          <p:cNvSpPr>
            <a:spLocks noGrp="1"/>
          </p:cNvSpPr>
          <p:nvPr>
            <p:ph type="body" sz="quarter" idx="36"/>
          </p:nvPr>
        </p:nvSpPr>
        <p:spPr>
          <a:xfrm>
            <a:off x="8346983" y="1264163"/>
            <a:ext cx="3507738" cy="4270134"/>
          </a:xfrm>
          <a:solidFill>
            <a:schemeClr val="bg1">
              <a:lumMod val="95000"/>
            </a:schemeClr>
          </a:solidFill>
          <a:ln>
            <a:noFill/>
          </a:ln>
        </p:spPr>
        <p:txBody>
          <a:bodyPr lIns="144000" tIns="180000" rIns="144000"/>
          <a:lstStyle>
            <a:lvl2pPr marL="361950" indent="-361950">
              <a:defRPr/>
            </a:lvl2pPr>
            <a:lvl3pPr marL="628650" indent="-266700">
              <a:defRPr/>
            </a:lvl3pPr>
            <a:lvl4pPr marL="895350" indent="-266700">
              <a:defRPr/>
            </a:lvl4pPr>
          </a:lstStyle>
          <a:p>
            <a:pPr lvl="0"/>
            <a:r>
              <a:rPr lang="en-US" noProof="0"/>
              <a:t>Click to edit Master text styles</a:t>
            </a:r>
          </a:p>
          <a:p>
            <a:pPr lvl="1"/>
            <a:r>
              <a:rPr lang="en-US" noProof="0"/>
              <a:t>Second level</a:t>
            </a:r>
          </a:p>
          <a:p>
            <a:pPr lvl="2"/>
            <a:r>
              <a:rPr lang="en-US" noProof="0"/>
              <a:t>Third level</a:t>
            </a:r>
          </a:p>
        </p:txBody>
      </p:sp>
      <p:sp>
        <p:nvSpPr>
          <p:cNvPr id="14" name="Text Placeholder 1">
            <a:extLst>
              <a:ext uri="{FF2B5EF4-FFF2-40B4-BE49-F238E27FC236}">
                <a16:creationId xmlns:a16="http://schemas.microsoft.com/office/drawing/2014/main" id="{30DA6C56-7B96-9A8B-D9B9-3F549FFD7459}"/>
              </a:ext>
            </a:extLst>
          </p:cNvPr>
          <p:cNvSpPr>
            <a:spLocks noGrp="1"/>
          </p:cNvSpPr>
          <p:nvPr>
            <p:ph type="body" sz="quarter" idx="37"/>
          </p:nvPr>
        </p:nvSpPr>
        <p:spPr>
          <a:xfrm>
            <a:off x="4342132" y="1264163"/>
            <a:ext cx="3507738" cy="4270134"/>
          </a:xfrm>
          <a:solidFill>
            <a:schemeClr val="bg1">
              <a:lumMod val="95000"/>
            </a:schemeClr>
          </a:solidFill>
          <a:ln>
            <a:noFill/>
          </a:ln>
        </p:spPr>
        <p:txBody>
          <a:bodyPr lIns="144000" tIns="180000" rIns="144000"/>
          <a:lstStyle>
            <a:lvl2pPr marL="361950" indent="-361950">
              <a:defRPr/>
            </a:lvl2pPr>
            <a:lvl3pPr marL="628650" indent="-266700">
              <a:defRPr/>
            </a:lvl3pPr>
            <a:lvl4pPr marL="895350" indent="-266700">
              <a:defRPr/>
            </a:lvl4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236496928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1B95-C82E-12B5-849F-B880A706191F}"/>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Click to edit master title style</a:t>
            </a:r>
            <a:endParaRPr lang="en-AU" dirty="0"/>
          </a:p>
        </p:txBody>
      </p:sp>
      <p:sp>
        <p:nvSpPr>
          <p:cNvPr id="3" name="Text Placeholder 16">
            <a:extLst>
              <a:ext uri="{FF2B5EF4-FFF2-40B4-BE49-F238E27FC236}">
                <a16:creationId xmlns:a16="http://schemas.microsoft.com/office/drawing/2014/main" id="{448D582A-A239-4CCC-4B29-9B0A89997A9A}"/>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4" name="Straight Connector 3">
            <a:extLst>
              <a:ext uri="{FF2B5EF4-FFF2-40B4-BE49-F238E27FC236}">
                <a16:creationId xmlns:a16="http://schemas.microsoft.com/office/drawing/2014/main" id="{48290810-23D8-0F4A-0B8B-2BDCE3DB4664}"/>
              </a:ext>
            </a:extLst>
          </p:cNvPr>
          <p:cNvCxnSpPr>
            <a:cxnSpLocks/>
          </p:cNvCxnSpPr>
          <p:nvPr/>
        </p:nvCxnSpPr>
        <p:spPr>
          <a:xfrm>
            <a:off x="337279" y="1391016"/>
            <a:ext cx="115174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7957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1B95-C82E-12B5-849F-B880A706191F}"/>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Title with 3-process flow</a:t>
            </a:r>
            <a:endParaRPr lang="en-AU" dirty="0"/>
          </a:p>
        </p:txBody>
      </p:sp>
      <p:sp>
        <p:nvSpPr>
          <p:cNvPr id="3" name="Text Placeholder 16">
            <a:extLst>
              <a:ext uri="{FF2B5EF4-FFF2-40B4-BE49-F238E27FC236}">
                <a16:creationId xmlns:a16="http://schemas.microsoft.com/office/drawing/2014/main" id="{448D582A-A239-4CCC-4B29-9B0A89997A9A}"/>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4" name="Straight Connector 3">
            <a:extLst>
              <a:ext uri="{FF2B5EF4-FFF2-40B4-BE49-F238E27FC236}">
                <a16:creationId xmlns:a16="http://schemas.microsoft.com/office/drawing/2014/main" id="{48290810-23D8-0F4A-0B8B-2BDCE3DB4664}"/>
              </a:ext>
            </a:extLst>
          </p:cNvPr>
          <p:cNvCxnSpPr>
            <a:cxnSpLocks/>
          </p:cNvCxnSpPr>
          <p:nvPr/>
        </p:nvCxnSpPr>
        <p:spPr>
          <a:xfrm>
            <a:off x="347274" y="1384643"/>
            <a:ext cx="1151744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Arrow to next section 2" descr="Right Arrow">
            <a:extLst>
              <a:ext uri="{FF2B5EF4-FFF2-40B4-BE49-F238E27FC236}">
                <a16:creationId xmlns:a16="http://schemas.microsoft.com/office/drawing/2014/main" id="{E694D1E1-9D97-F225-BB29-49A7584AEF8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7988206" y="3561932"/>
            <a:ext cx="220441" cy="376363"/>
          </a:xfrm>
          <a:prstGeom prst="rect">
            <a:avLst/>
          </a:prstGeom>
        </p:spPr>
      </p:pic>
      <p:pic>
        <p:nvPicPr>
          <p:cNvPr id="6" name="Arrow to next section 1" descr="Right Arrow">
            <a:extLst>
              <a:ext uri="{FF2B5EF4-FFF2-40B4-BE49-F238E27FC236}">
                <a16:creationId xmlns:a16="http://schemas.microsoft.com/office/drawing/2014/main" id="{1DCC4FB8-6EB3-0E43-DD51-440856CC9D8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3983353" y="3561932"/>
            <a:ext cx="220441" cy="376363"/>
          </a:xfrm>
          <a:prstGeom prst="rect">
            <a:avLst/>
          </a:prstGeom>
        </p:spPr>
      </p:pic>
      <p:sp>
        <p:nvSpPr>
          <p:cNvPr id="7" name="Text Placeholder 1">
            <a:extLst>
              <a:ext uri="{FF2B5EF4-FFF2-40B4-BE49-F238E27FC236}">
                <a16:creationId xmlns:a16="http://schemas.microsoft.com/office/drawing/2014/main" id="{13E7FE8D-34E4-1402-296F-872CB9F5E429}"/>
              </a:ext>
            </a:extLst>
          </p:cNvPr>
          <p:cNvSpPr>
            <a:spLocks noGrp="1"/>
          </p:cNvSpPr>
          <p:nvPr>
            <p:ph type="body" sz="quarter" idx="35"/>
          </p:nvPr>
        </p:nvSpPr>
        <p:spPr>
          <a:xfrm>
            <a:off x="337278" y="1615046"/>
            <a:ext cx="3507738" cy="4270134"/>
          </a:xfrm>
          <a:solidFill>
            <a:schemeClr val="bg1">
              <a:lumMod val="95000"/>
            </a:schemeClr>
          </a:solidFill>
          <a:ln>
            <a:noFill/>
          </a:ln>
        </p:spPr>
        <p:txBody>
          <a:bodyPr lIns="144000" tIns="180000" rIns="144000"/>
          <a:lstStyle>
            <a:lvl2pPr marL="361950" indent="-361950">
              <a:defRPr/>
            </a:lvl2pPr>
            <a:lvl3pPr marL="628650" indent="-266700">
              <a:defRPr/>
            </a:lvl3pPr>
            <a:lvl4pPr marL="895350" indent="-266700">
              <a:defRPr/>
            </a:lvl4pPr>
          </a:lstStyle>
          <a:p>
            <a:pPr lvl="0"/>
            <a:r>
              <a:rPr lang="en-US" noProof="0"/>
              <a:t>Click to edit Master text styles</a:t>
            </a:r>
          </a:p>
          <a:p>
            <a:pPr lvl="1"/>
            <a:r>
              <a:rPr lang="en-US" noProof="0"/>
              <a:t>Second level</a:t>
            </a:r>
          </a:p>
          <a:p>
            <a:pPr lvl="2"/>
            <a:r>
              <a:rPr lang="en-US" noProof="0"/>
              <a:t>Third level</a:t>
            </a:r>
          </a:p>
        </p:txBody>
      </p:sp>
      <p:sp>
        <p:nvSpPr>
          <p:cNvPr id="8" name="Text Placeholder 1">
            <a:extLst>
              <a:ext uri="{FF2B5EF4-FFF2-40B4-BE49-F238E27FC236}">
                <a16:creationId xmlns:a16="http://schemas.microsoft.com/office/drawing/2014/main" id="{16298032-5533-6DC5-AC88-8B69DE0C5C8F}"/>
              </a:ext>
            </a:extLst>
          </p:cNvPr>
          <p:cNvSpPr>
            <a:spLocks noGrp="1"/>
          </p:cNvSpPr>
          <p:nvPr>
            <p:ph type="body" sz="quarter" idx="36"/>
          </p:nvPr>
        </p:nvSpPr>
        <p:spPr>
          <a:xfrm>
            <a:off x="8346982" y="1615046"/>
            <a:ext cx="3507738" cy="4270134"/>
          </a:xfrm>
          <a:solidFill>
            <a:schemeClr val="bg1">
              <a:lumMod val="95000"/>
            </a:schemeClr>
          </a:solidFill>
          <a:ln>
            <a:noFill/>
          </a:ln>
        </p:spPr>
        <p:txBody>
          <a:bodyPr lIns="144000" tIns="180000" rIns="144000"/>
          <a:lstStyle>
            <a:lvl2pPr marL="361950" indent="-361950">
              <a:defRPr/>
            </a:lvl2pPr>
            <a:lvl3pPr marL="628650" indent="-266700">
              <a:defRPr/>
            </a:lvl3pPr>
            <a:lvl4pPr marL="895350" indent="-266700">
              <a:defRPr/>
            </a:lvl4pPr>
          </a:lstStyle>
          <a:p>
            <a:pPr lvl="0"/>
            <a:r>
              <a:rPr lang="en-US" noProof="0"/>
              <a:t>Click to edit Master text styles</a:t>
            </a:r>
          </a:p>
          <a:p>
            <a:pPr lvl="1"/>
            <a:r>
              <a:rPr lang="en-US" noProof="0"/>
              <a:t>Second level</a:t>
            </a:r>
          </a:p>
          <a:p>
            <a:pPr lvl="2"/>
            <a:r>
              <a:rPr lang="en-US" noProof="0"/>
              <a:t>Third level</a:t>
            </a:r>
          </a:p>
        </p:txBody>
      </p:sp>
      <p:sp>
        <p:nvSpPr>
          <p:cNvPr id="9" name="Text Placeholder 1">
            <a:extLst>
              <a:ext uri="{FF2B5EF4-FFF2-40B4-BE49-F238E27FC236}">
                <a16:creationId xmlns:a16="http://schemas.microsoft.com/office/drawing/2014/main" id="{C837F20C-8039-B105-38A7-3BB4CC06C7D0}"/>
              </a:ext>
            </a:extLst>
          </p:cNvPr>
          <p:cNvSpPr>
            <a:spLocks noGrp="1"/>
          </p:cNvSpPr>
          <p:nvPr>
            <p:ph type="body" sz="quarter" idx="37"/>
          </p:nvPr>
        </p:nvSpPr>
        <p:spPr>
          <a:xfrm>
            <a:off x="4342131" y="1615046"/>
            <a:ext cx="3507738" cy="4270134"/>
          </a:xfrm>
          <a:solidFill>
            <a:schemeClr val="bg1">
              <a:lumMod val="95000"/>
            </a:schemeClr>
          </a:solidFill>
          <a:ln>
            <a:noFill/>
          </a:ln>
        </p:spPr>
        <p:txBody>
          <a:bodyPr lIns="144000" tIns="180000" rIns="144000"/>
          <a:lstStyle>
            <a:lvl2pPr marL="361950" indent="-361950">
              <a:defRPr/>
            </a:lvl2pPr>
            <a:lvl3pPr marL="628650" indent="-266700">
              <a:defRPr/>
            </a:lvl3pPr>
            <a:lvl4pPr marL="895350" indent="-266700">
              <a:defRPr/>
            </a:lvl4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569567365"/>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279" y="274638"/>
            <a:ext cx="11527436" cy="634077"/>
          </a:xfrm>
        </p:spPr>
        <p:txBody>
          <a:bodyPr/>
          <a:lstStyle>
            <a:lvl1pPr>
              <a:defRPr/>
            </a:lvl1pPr>
          </a:lstStyle>
          <a:p>
            <a:r>
              <a:rPr lang="en-US" dirty="0"/>
              <a:t>3 points with images</a:t>
            </a:r>
          </a:p>
        </p:txBody>
      </p:sp>
      <p:cxnSp>
        <p:nvCxnSpPr>
          <p:cNvPr id="6" name="Straight Connector 5">
            <a:extLst>
              <a:ext uri="{FF2B5EF4-FFF2-40B4-BE49-F238E27FC236}">
                <a16:creationId xmlns:a16="http://schemas.microsoft.com/office/drawing/2014/main" id="{B846039D-CF0A-879F-A2B4-AF782AB507CF}"/>
              </a:ext>
            </a:extLst>
          </p:cNvPr>
          <p:cNvCxnSpPr>
            <a:cxnSpLocks/>
          </p:cNvCxnSpPr>
          <p:nvPr/>
        </p:nvCxnSpPr>
        <p:spPr>
          <a:xfrm>
            <a:off x="337279" y="908721"/>
            <a:ext cx="1152743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1">
            <a:extLst>
              <a:ext uri="{FF2B5EF4-FFF2-40B4-BE49-F238E27FC236}">
                <a16:creationId xmlns:a16="http://schemas.microsoft.com/office/drawing/2014/main" id="{E8EAB93B-C562-ECBD-E06A-177E0BBFB586}"/>
              </a:ext>
            </a:extLst>
          </p:cNvPr>
          <p:cNvSpPr>
            <a:spLocks noGrp="1"/>
          </p:cNvSpPr>
          <p:nvPr>
            <p:ph type="body" sz="quarter" idx="34" hasCustomPrompt="1"/>
          </p:nvPr>
        </p:nvSpPr>
        <p:spPr>
          <a:xfrm>
            <a:off x="2651334" y="3987522"/>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4" name="Bullet 1">
            <a:extLst>
              <a:ext uri="{FF2B5EF4-FFF2-40B4-BE49-F238E27FC236}">
                <a16:creationId xmlns:a16="http://schemas.microsoft.com/office/drawing/2014/main" id="{16ED1C00-D7D0-0273-41E6-96847DEA3530}"/>
              </a:ext>
            </a:extLst>
          </p:cNvPr>
          <p:cNvSpPr>
            <a:spLocks noGrp="1"/>
          </p:cNvSpPr>
          <p:nvPr>
            <p:ph type="body" sz="quarter" idx="33" hasCustomPrompt="1"/>
          </p:nvPr>
        </p:nvSpPr>
        <p:spPr>
          <a:xfrm>
            <a:off x="2651333" y="3500604"/>
            <a:ext cx="2047701"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1</a:t>
            </a:r>
          </a:p>
        </p:txBody>
      </p:sp>
      <p:sp>
        <p:nvSpPr>
          <p:cNvPr id="5" name="Picture Placeholder 1">
            <a:extLst>
              <a:ext uri="{FF2B5EF4-FFF2-40B4-BE49-F238E27FC236}">
                <a16:creationId xmlns:a16="http://schemas.microsoft.com/office/drawing/2014/main" id="{B1F9B1E3-8E31-5DA3-E5B5-DC85C3587AC9}"/>
              </a:ext>
              <a:ext uri="{C183D7F6-B498-43B3-948B-1728B52AA6E4}">
                <adec:decorative xmlns:adec="http://schemas.microsoft.com/office/drawing/2017/decorative" val="1"/>
              </a:ext>
            </a:extLst>
          </p:cNvPr>
          <p:cNvSpPr>
            <a:spLocks noGrp="1" noChangeAspect="1"/>
          </p:cNvSpPr>
          <p:nvPr>
            <p:ph type="pic" sz="quarter" idx="56" hasCustomPrompt="1"/>
          </p:nvPr>
        </p:nvSpPr>
        <p:spPr>
          <a:xfrm>
            <a:off x="2651334" y="1275320"/>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8" name="Text Placeholder 1">
            <a:extLst>
              <a:ext uri="{FF2B5EF4-FFF2-40B4-BE49-F238E27FC236}">
                <a16:creationId xmlns:a16="http://schemas.microsoft.com/office/drawing/2014/main" id="{3AB0A551-6AC4-241C-EDB6-BD5C92DF191A}"/>
              </a:ext>
            </a:extLst>
          </p:cNvPr>
          <p:cNvSpPr>
            <a:spLocks noGrp="1"/>
          </p:cNvSpPr>
          <p:nvPr>
            <p:ph type="body" sz="quarter" idx="57" hasCustomPrompt="1"/>
          </p:nvPr>
        </p:nvSpPr>
        <p:spPr>
          <a:xfrm>
            <a:off x="5021264" y="3987522"/>
            <a:ext cx="2047701"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0" name="Bullet 1">
            <a:extLst>
              <a:ext uri="{FF2B5EF4-FFF2-40B4-BE49-F238E27FC236}">
                <a16:creationId xmlns:a16="http://schemas.microsoft.com/office/drawing/2014/main" id="{36C54274-96F0-4F35-D630-4E3966BB7DE4}"/>
              </a:ext>
            </a:extLst>
          </p:cNvPr>
          <p:cNvSpPr>
            <a:spLocks noGrp="1"/>
          </p:cNvSpPr>
          <p:nvPr>
            <p:ph type="body" sz="quarter" idx="58" hasCustomPrompt="1"/>
          </p:nvPr>
        </p:nvSpPr>
        <p:spPr>
          <a:xfrm>
            <a:off x="5021267" y="3500604"/>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2</a:t>
            </a:r>
          </a:p>
        </p:txBody>
      </p:sp>
      <p:sp>
        <p:nvSpPr>
          <p:cNvPr id="12" name="Picture Placeholder 1">
            <a:extLst>
              <a:ext uri="{FF2B5EF4-FFF2-40B4-BE49-F238E27FC236}">
                <a16:creationId xmlns:a16="http://schemas.microsoft.com/office/drawing/2014/main" id="{9B8BEAC5-0712-3A62-3A17-88141F4C77FB}"/>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5021268" y="1275320"/>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15" name="Text Placeholder 1">
            <a:extLst>
              <a:ext uri="{FF2B5EF4-FFF2-40B4-BE49-F238E27FC236}">
                <a16:creationId xmlns:a16="http://schemas.microsoft.com/office/drawing/2014/main" id="{1A52244F-540B-9A8A-9259-F54F7D8A624C}"/>
              </a:ext>
            </a:extLst>
          </p:cNvPr>
          <p:cNvSpPr>
            <a:spLocks noGrp="1"/>
          </p:cNvSpPr>
          <p:nvPr>
            <p:ph type="body" sz="quarter" idx="60" hasCustomPrompt="1"/>
          </p:nvPr>
        </p:nvSpPr>
        <p:spPr>
          <a:xfrm>
            <a:off x="7391201" y="3997431"/>
            <a:ext cx="2047698"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6" name="Bullet 1">
            <a:extLst>
              <a:ext uri="{FF2B5EF4-FFF2-40B4-BE49-F238E27FC236}">
                <a16:creationId xmlns:a16="http://schemas.microsoft.com/office/drawing/2014/main" id="{31ED7894-ECD3-1CF5-9714-B888439BE7A6}"/>
              </a:ext>
            </a:extLst>
          </p:cNvPr>
          <p:cNvSpPr>
            <a:spLocks noGrp="1"/>
          </p:cNvSpPr>
          <p:nvPr>
            <p:ph type="body" sz="quarter" idx="61" hasCustomPrompt="1"/>
          </p:nvPr>
        </p:nvSpPr>
        <p:spPr>
          <a:xfrm>
            <a:off x="7391202" y="3510513"/>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3</a:t>
            </a:r>
          </a:p>
        </p:txBody>
      </p:sp>
      <p:sp>
        <p:nvSpPr>
          <p:cNvPr id="17" name="Picture Placeholder 1">
            <a:extLst>
              <a:ext uri="{FF2B5EF4-FFF2-40B4-BE49-F238E27FC236}">
                <a16:creationId xmlns:a16="http://schemas.microsoft.com/office/drawing/2014/main" id="{F25B32B2-D9C8-D9CA-F3A6-9569BD42B8F9}"/>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7391202" y="1285229"/>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Tree>
    <p:extLst>
      <p:ext uri="{BB962C8B-B14F-4D97-AF65-F5344CB8AC3E}">
        <p14:creationId xmlns:p14="http://schemas.microsoft.com/office/powerpoint/2010/main" val="1493167676"/>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1B95-C82E-12B5-849F-B880A706191F}"/>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3 points with images</a:t>
            </a:r>
            <a:endParaRPr lang="en-AU" dirty="0"/>
          </a:p>
        </p:txBody>
      </p:sp>
      <p:sp>
        <p:nvSpPr>
          <p:cNvPr id="3" name="Text Placeholder 16">
            <a:extLst>
              <a:ext uri="{FF2B5EF4-FFF2-40B4-BE49-F238E27FC236}">
                <a16:creationId xmlns:a16="http://schemas.microsoft.com/office/drawing/2014/main" id="{448D582A-A239-4CCC-4B29-9B0A89997A9A}"/>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4" name="Straight Connector 3">
            <a:extLst>
              <a:ext uri="{FF2B5EF4-FFF2-40B4-BE49-F238E27FC236}">
                <a16:creationId xmlns:a16="http://schemas.microsoft.com/office/drawing/2014/main" id="{48290810-23D8-0F4A-0B8B-2BDCE3DB4664}"/>
              </a:ext>
            </a:extLst>
          </p:cNvPr>
          <p:cNvCxnSpPr>
            <a:cxnSpLocks/>
          </p:cNvCxnSpPr>
          <p:nvPr/>
        </p:nvCxnSpPr>
        <p:spPr>
          <a:xfrm>
            <a:off x="347274" y="1384643"/>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 Placeholder 1">
            <a:extLst>
              <a:ext uri="{FF2B5EF4-FFF2-40B4-BE49-F238E27FC236}">
                <a16:creationId xmlns:a16="http://schemas.microsoft.com/office/drawing/2014/main" id="{3AE92458-0CBA-4C5D-0092-BB0E5561158E}"/>
              </a:ext>
            </a:extLst>
          </p:cNvPr>
          <p:cNvSpPr>
            <a:spLocks noGrp="1"/>
          </p:cNvSpPr>
          <p:nvPr>
            <p:ph type="body" sz="quarter" idx="34" hasCustomPrompt="1"/>
          </p:nvPr>
        </p:nvSpPr>
        <p:spPr>
          <a:xfrm>
            <a:off x="2655883" y="4327248"/>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20" name="Bullet 1">
            <a:extLst>
              <a:ext uri="{FF2B5EF4-FFF2-40B4-BE49-F238E27FC236}">
                <a16:creationId xmlns:a16="http://schemas.microsoft.com/office/drawing/2014/main" id="{2A58B779-1773-DC84-463F-A627376F87BE}"/>
              </a:ext>
            </a:extLst>
          </p:cNvPr>
          <p:cNvSpPr>
            <a:spLocks noGrp="1"/>
          </p:cNvSpPr>
          <p:nvPr>
            <p:ph type="body" sz="quarter" idx="33" hasCustomPrompt="1"/>
          </p:nvPr>
        </p:nvSpPr>
        <p:spPr>
          <a:xfrm>
            <a:off x="2655882" y="3840330"/>
            <a:ext cx="2047701"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1</a:t>
            </a:r>
          </a:p>
        </p:txBody>
      </p:sp>
      <p:sp>
        <p:nvSpPr>
          <p:cNvPr id="21" name="Picture Placeholder 1">
            <a:extLst>
              <a:ext uri="{FF2B5EF4-FFF2-40B4-BE49-F238E27FC236}">
                <a16:creationId xmlns:a16="http://schemas.microsoft.com/office/drawing/2014/main" id="{D89F8693-726E-AC4C-8BC5-26B01C65E4B2}"/>
              </a:ext>
              <a:ext uri="{C183D7F6-B498-43B3-948B-1728B52AA6E4}">
                <adec:decorative xmlns:adec="http://schemas.microsoft.com/office/drawing/2017/decorative" val="1"/>
              </a:ext>
            </a:extLst>
          </p:cNvPr>
          <p:cNvSpPr>
            <a:spLocks noGrp="1" noChangeAspect="1"/>
          </p:cNvSpPr>
          <p:nvPr>
            <p:ph type="pic" sz="quarter" idx="56" hasCustomPrompt="1"/>
          </p:nvPr>
        </p:nvSpPr>
        <p:spPr>
          <a:xfrm>
            <a:off x="2655883" y="1615046"/>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22" name="Text Placeholder 1">
            <a:extLst>
              <a:ext uri="{FF2B5EF4-FFF2-40B4-BE49-F238E27FC236}">
                <a16:creationId xmlns:a16="http://schemas.microsoft.com/office/drawing/2014/main" id="{EBA767CD-3779-77FC-2984-0AC1346AFA69}"/>
              </a:ext>
            </a:extLst>
          </p:cNvPr>
          <p:cNvSpPr>
            <a:spLocks noGrp="1"/>
          </p:cNvSpPr>
          <p:nvPr>
            <p:ph type="body" sz="quarter" idx="57" hasCustomPrompt="1"/>
          </p:nvPr>
        </p:nvSpPr>
        <p:spPr>
          <a:xfrm>
            <a:off x="5025813" y="4327248"/>
            <a:ext cx="2047701"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23" name="Bullet 1">
            <a:extLst>
              <a:ext uri="{FF2B5EF4-FFF2-40B4-BE49-F238E27FC236}">
                <a16:creationId xmlns:a16="http://schemas.microsoft.com/office/drawing/2014/main" id="{3808130D-5019-151F-A408-305005078B5F}"/>
              </a:ext>
            </a:extLst>
          </p:cNvPr>
          <p:cNvSpPr>
            <a:spLocks noGrp="1"/>
          </p:cNvSpPr>
          <p:nvPr>
            <p:ph type="body" sz="quarter" idx="58" hasCustomPrompt="1"/>
          </p:nvPr>
        </p:nvSpPr>
        <p:spPr>
          <a:xfrm>
            <a:off x="5025816" y="3840330"/>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2</a:t>
            </a:r>
          </a:p>
        </p:txBody>
      </p:sp>
      <p:sp>
        <p:nvSpPr>
          <p:cNvPr id="24" name="Picture Placeholder 1">
            <a:extLst>
              <a:ext uri="{FF2B5EF4-FFF2-40B4-BE49-F238E27FC236}">
                <a16:creationId xmlns:a16="http://schemas.microsoft.com/office/drawing/2014/main" id="{4E76EA1C-FCA5-3C38-8214-F6C0022D7EC6}"/>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5025817" y="1615046"/>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25" name="Text Placeholder 1">
            <a:extLst>
              <a:ext uri="{FF2B5EF4-FFF2-40B4-BE49-F238E27FC236}">
                <a16:creationId xmlns:a16="http://schemas.microsoft.com/office/drawing/2014/main" id="{CCF9D3DE-5D3C-78ED-27A7-16424C9C48B1}"/>
              </a:ext>
            </a:extLst>
          </p:cNvPr>
          <p:cNvSpPr>
            <a:spLocks noGrp="1"/>
          </p:cNvSpPr>
          <p:nvPr>
            <p:ph type="body" sz="quarter" idx="60" hasCustomPrompt="1"/>
          </p:nvPr>
        </p:nvSpPr>
        <p:spPr>
          <a:xfrm>
            <a:off x="7395750" y="4337157"/>
            <a:ext cx="2047698"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26" name="Bullet 1">
            <a:extLst>
              <a:ext uri="{FF2B5EF4-FFF2-40B4-BE49-F238E27FC236}">
                <a16:creationId xmlns:a16="http://schemas.microsoft.com/office/drawing/2014/main" id="{E6FC3E8F-4E0B-B598-2F7B-219F0CF15700}"/>
              </a:ext>
            </a:extLst>
          </p:cNvPr>
          <p:cNvSpPr>
            <a:spLocks noGrp="1"/>
          </p:cNvSpPr>
          <p:nvPr>
            <p:ph type="body" sz="quarter" idx="61" hasCustomPrompt="1"/>
          </p:nvPr>
        </p:nvSpPr>
        <p:spPr>
          <a:xfrm>
            <a:off x="7395751" y="3850239"/>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3</a:t>
            </a:r>
          </a:p>
        </p:txBody>
      </p:sp>
      <p:sp>
        <p:nvSpPr>
          <p:cNvPr id="27" name="Picture Placeholder 1">
            <a:extLst>
              <a:ext uri="{FF2B5EF4-FFF2-40B4-BE49-F238E27FC236}">
                <a16:creationId xmlns:a16="http://schemas.microsoft.com/office/drawing/2014/main" id="{76F35C99-786A-7D42-E080-9EEAA8707CCC}"/>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7395751" y="1624955"/>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Tree>
    <p:extLst>
      <p:ext uri="{BB962C8B-B14F-4D97-AF65-F5344CB8AC3E}">
        <p14:creationId xmlns:p14="http://schemas.microsoft.com/office/powerpoint/2010/main" val="1726071766"/>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279" y="274638"/>
            <a:ext cx="8840997" cy="634077"/>
          </a:xfrm>
        </p:spPr>
        <p:txBody>
          <a:bodyPr/>
          <a:lstStyle>
            <a:lvl1pPr>
              <a:defRPr/>
            </a:lvl1pPr>
          </a:lstStyle>
          <a:p>
            <a:r>
              <a:rPr lang="en-US" dirty="0"/>
              <a:t>4 points with images</a:t>
            </a:r>
          </a:p>
        </p:txBody>
      </p:sp>
      <p:cxnSp>
        <p:nvCxnSpPr>
          <p:cNvPr id="6" name="Straight Connector 5">
            <a:extLst>
              <a:ext uri="{FF2B5EF4-FFF2-40B4-BE49-F238E27FC236}">
                <a16:creationId xmlns:a16="http://schemas.microsoft.com/office/drawing/2014/main" id="{B846039D-CF0A-879F-A2B4-AF782AB507CF}"/>
              </a:ext>
            </a:extLst>
          </p:cNvPr>
          <p:cNvCxnSpPr>
            <a:cxnSpLocks/>
          </p:cNvCxnSpPr>
          <p:nvPr/>
        </p:nvCxnSpPr>
        <p:spPr>
          <a:xfrm>
            <a:off x="337279" y="908721"/>
            <a:ext cx="1152743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1">
            <a:extLst>
              <a:ext uri="{FF2B5EF4-FFF2-40B4-BE49-F238E27FC236}">
                <a16:creationId xmlns:a16="http://schemas.microsoft.com/office/drawing/2014/main" id="{E8EAB93B-C562-ECBD-E06A-177E0BBFB586}"/>
              </a:ext>
            </a:extLst>
          </p:cNvPr>
          <p:cNvSpPr>
            <a:spLocks noGrp="1"/>
          </p:cNvSpPr>
          <p:nvPr>
            <p:ph type="body" sz="quarter" idx="34" hasCustomPrompt="1"/>
          </p:nvPr>
        </p:nvSpPr>
        <p:spPr>
          <a:xfrm>
            <a:off x="1491273" y="3979626"/>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4" name="Bullet 1">
            <a:extLst>
              <a:ext uri="{FF2B5EF4-FFF2-40B4-BE49-F238E27FC236}">
                <a16:creationId xmlns:a16="http://schemas.microsoft.com/office/drawing/2014/main" id="{16ED1C00-D7D0-0273-41E6-96847DEA3530}"/>
              </a:ext>
            </a:extLst>
          </p:cNvPr>
          <p:cNvSpPr>
            <a:spLocks noGrp="1"/>
          </p:cNvSpPr>
          <p:nvPr>
            <p:ph type="body" sz="quarter" idx="33" hasCustomPrompt="1"/>
          </p:nvPr>
        </p:nvSpPr>
        <p:spPr>
          <a:xfrm>
            <a:off x="1491272" y="3492708"/>
            <a:ext cx="2047701"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1</a:t>
            </a:r>
          </a:p>
        </p:txBody>
      </p:sp>
      <p:sp>
        <p:nvSpPr>
          <p:cNvPr id="5" name="Picture Placeholder 1">
            <a:extLst>
              <a:ext uri="{FF2B5EF4-FFF2-40B4-BE49-F238E27FC236}">
                <a16:creationId xmlns:a16="http://schemas.microsoft.com/office/drawing/2014/main" id="{B1F9B1E3-8E31-5DA3-E5B5-DC85C3587AC9}"/>
              </a:ext>
              <a:ext uri="{C183D7F6-B498-43B3-948B-1728B52AA6E4}">
                <adec:decorative xmlns:adec="http://schemas.microsoft.com/office/drawing/2017/decorative" val="1"/>
              </a:ext>
            </a:extLst>
          </p:cNvPr>
          <p:cNvSpPr>
            <a:spLocks noGrp="1" noChangeAspect="1"/>
          </p:cNvSpPr>
          <p:nvPr>
            <p:ph type="pic" sz="quarter" idx="56" hasCustomPrompt="1"/>
          </p:nvPr>
        </p:nvSpPr>
        <p:spPr>
          <a:xfrm>
            <a:off x="1491273" y="1267424"/>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8" name="Text Placeholder 1">
            <a:extLst>
              <a:ext uri="{FF2B5EF4-FFF2-40B4-BE49-F238E27FC236}">
                <a16:creationId xmlns:a16="http://schemas.microsoft.com/office/drawing/2014/main" id="{3AB0A551-6AC4-241C-EDB6-BD5C92DF191A}"/>
              </a:ext>
            </a:extLst>
          </p:cNvPr>
          <p:cNvSpPr>
            <a:spLocks noGrp="1"/>
          </p:cNvSpPr>
          <p:nvPr>
            <p:ph type="body" sz="quarter" idx="57" hasCustomPrompt="1"/>
          </p:nvPr>
        </p:nvSpPr>
        <p:spPr>
          <a:xfrm>
            <a:off x="3861203" y="3979626"/>
            <a:ext cx="2047701"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0" name="Bullet 1">
            <a:extLst>
              <a:ext uri="{FF2B5EF4-FFF2-40B4-BE49-F238E27FC236}">
                <a16:creationId xmlns:a16="http://schemas.microsoft.com/office/drawing/2014/main" id="{36C54274-96F0-4F35-D630-4E3966BB7DE4}"/>
              </a:ext>
            </a:extLst>
          </p:cNvPr>
          <p:cNvSpPr>
            <a:spLocks noGrp="1"/>
          </p:cNvSpPr>
          <p:nvPr>
            <p:ph type="body" sz="quarter" idx="58" hasCustomPrompt="1"/>
          </p:nvPr>
        </p:nvSpPr>
        <p:spPr>
          <a:xfrm>
            <a:off x="3861206" y="3492708"/>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2</a:t>
            </a:r>
          </a:p>
        </p:txBody>
      </p:sp>
      <p:sp>
        <p:nvSpPr>
          <p:cNvPr id="12" name="Picture Placeholder 1">
            <a:extLst>
              <a:ext uri="{FF2B5EF4-FFF2-40B4-BE49-F238E27FC236}">
                <a16:creationId xmlns:a16="http://schemas.microsoft.com/office/drawing/2014/main" id="{9B8BEAC5-0712-3A62-3A17-88141F4C77FB}"/>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3861207" y="1267424"/>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15" name="Text Placeholder 1">
            <a:extLst>
              <a:ext uri="{FF2B5EF4-FFF2-40B4-BE49-F238E27FC236}">
                <a16:creationId xmlns:a16="http://schemas.microsoft.com/office/drawing/2014/main" id="{1A52244F-540B-9A8A-9259-F54F7D8A624C}"/>
              </a:ext>
            </a:extLst>
          </p:cNvPr>
          <p:cNvSpPr>
            <a:spLocks noGrp="1"/>
          </p:cNvSpPr>
          <p:nvPr>
            <p:ph type="body" sz="quarter" idx="60" hasCustomPrompt="1"/>
          </p:nvPr>
        </p:nvSpPr>
        <p:spPr>
          <a:xfrm>
            <a:off x="6231140" y="3989535"/>
            <a:ext cx="2047698"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6" name="Bullet 1">
            <a:extLst>
              <a:ext uri="{FF2B5EF4-FFF2-40B4-BE49-F238E27FC236}">
                <a16:creationId xmlns:a16="http://schemas.microsoft.com/office/drawing/2014/main" id="{31ED7894-ECD3-1CF5-9714-B888439BE7A6}"/>
              </a:ext>
            </a:extLst>
          </p:cNvPr>
          <p:cNvSpPr>
            <a:spLocks noGrp="1"/>
          </p:cNvSpPr>
          <p:nvPr>
            <p:ph type="body" sz="quarter" idx="61" hasCustomPrompt="1"/>
          </p:nvPr>
        </p:nvSpPr>
        <p:spPr>
          <a:xfrm>
            <a:off x="6231141" y="3502617"/>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3</a:t>
            </a:r>
          </a:p>
        </p:txBody>
      </p:sp>
      <p:sp>
        <p:nvSpPr>
          <p:cNvPr id="17" name="Picture Placeholder 1">
            <a:extLst>
              <a:ext uri="{FF2B5EF4-FFF2-40B4-BE49-F238E27FC236}">
                <a16:creationId xmlns:a16="http://schemas.microsoft.com/office/drawing/2014/main" id="{F25B32B2-D9C8-D9CA-F3A6-9569BD42B8F9}"/>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6231141" y="1277333"/>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18" name="Text Placeholder 1">
            <a:extLst>
              <a:ext uri="{FF2B5EF4-FFF2-40B4-BE49-F238E27FC236}">
                <a16:creationId xmlns:a16="http://schemas.microsoft.com/office/drawing/2014/main" id="{89A871EF-AB70-6F42-9A16-36DD129346C3}"/>
              </a:ext>
            </a:extLst>
          </p:cNvPr>
          <p:cNvSpPr>
            <a:spLocks noGrp="1"/>
          </p:cNvSpPr>
          <p:nvPr>
            <p:ph type="body" sz="quarter" idx="63" hasCustomPrompt="1"/>
          </p:nvPr>
        </p:nvSpPr>
        <p:spPr>
          <a:xfrm>
            <a:off x="8601073" y="3989535"/>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9" name="Bullet 1">
            <a:extLst>
              <a:ext uri="{FF2B5EF4-FFF2-40B4-BE49-F238E27FC236}">
                <a16:creationId xmlns:a16="http://schemas.microsoft.com/office/drawing/2014/main" id="{1E0A588F-ABA8-177E-A1FA-46DD75E262B0}"/>
              </a:ext>
            </a:extLst>
          </p:cNvPr>
          <p:cNvSpPr>
            <a:spLocks noGrp="1"/>
          </p:cNvSpPr>
          <p:nvPr>
            <p:ph type="body" sz="quarter" idx="64" hasCustomPrompt="1"/>
          </p:nvPr>
        </p:nvSpPr>
        <p:spPr>
          <a:xfrm>
            <a:off x="8601073" y="3502617"/>
            <a:ext cx="2047700"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4</a:t>
            </a:r>
          </a:p>
        </p:txBody>
      </p:sp>
      <p:sp>
        <p:nvSpPr>
          <p:cNvPr id="20" name="Picture Placeholder 1">
            <a:extLst>
              <a:ext uri="{FF2B5EF4-FFF2-40B4-BE49-F238E27FC236}">
                <a16:creationId xmlns:a16="http://schemas.microsoft.com/office/drawing/2014/main" id="{E1E41467-4ED4-EA0F-E278-26CD7C2FDF6C}"/>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8601075" y="1277333"/>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Tree>
    <p:extLst>
      <p:ext uri="{BB962C8B-B14F-4D97-AF65-F5344CB8AC3E}">
        <p14:creationId xmlns:p14="http://schemas.microsoft.com/office/powerpoint/2010/main" val="3973182901"/>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1B95-C82E-12B5-849F-B880A706191F}"/>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4 points with images</a:t>
            </a:r>
            <a:endParaRPr lang="en-AU" dirty="0"/>
          </a:p>
        </p:txBody>
      </p:sp>
      <p:sp>
        <p:nvSpPr>
          <p:cNvPr id="3" name="Text Placeholder 16">
            <a:extLst>
              <a:ext uri="{FF2B5EF4-FFF2-40B4-BE49-F238E27FC236}">
                <a16:creationId xmlns:a16="http://schemas.microsoft.com/office/drawing/2014/main" id="{448D582A-A239-4CCC-4B29-9B0A89997A9A}"/>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4" name="Straight Connector 3">
            <a:extLst>
              <a:ext uri="{FF2B5EF4-FFF2-40B4-BE49-F238E27FC236}">
                <a16:creationId xmlns:a16="http://schemas.microsoft.com/office/drawing/2014/main" id="{48290810-23D8-0F4A-0B8B-2BDCE3DB4664}"/>
              </a:ext>
            </a:extLst>
          </p:cNvPr>
          <p:cNvCxnSpPr>
            <a:cxnSpLocks/>
          </p:cNvCxnSpPr>
          <p:nvPr/>
        </p:nvCxnSpPr>
        <p:spPr>
          <a:xfrm>
            <a:off x="347274" y="1384643"/>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Placeholder 1">
            <a:extLst>
              <a:ext uri="{FF2B5EF4-FFF2-40B4-BE49-F238E27FC236}">
                <a16:creationId xmlns:a16="http://schemas.microsoft.com/office/drawing/2014/main" id="{EA484688-72E1-2EEC-D5D1-540D571035BB}"/>
              </a:ext>
            </a:extLst>
          </p:cNvPr>
          <p:cNvSpPr>
            <a:spLocks noGrp="1"/>
          </p:cNvSpPr>
          <p:nvPr>
            <p:ph type="body" sz="quarter" idx="34" hasCustomPrompt="1"/>
          </p:nvPr>
        </p:nvSpPr>
        <p:spPr>
          <a:xfrm>
            <a:off x="1450330" y="4337157"/>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8" name="Bullet 1">
            <a:extLst>
              <a:ext uri="{FF2B5EF4-FFF2-40B4-BE49-F238E27FC236}">
                <a16:creationId xmlns:a16="http://schemas.microsoft.com/office/drawing/2014/main" id="{4B26A7C1-3ED9-843C-BD07-87FBFD139B3A}"/>
              </a:ext>
            </a:extLst>
          </p:cNvPr>
          <p:cNvSpPr>
            <a:spLocks noGrp="1"/>
          </p:cNvSpPr>
          <p:nvPr>
            <p:ph type="body" sz="quarter" idx="33" hasCustomPrompt="1"/>
          </p:nvPr>
        </p:nvSpPr>
        <p:spPr>
          <a:xfrm>
            <a:off x="1450329" y="3850239"/>
            <a:ext cx="2047701"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1</a:t>
            </a:r>
          </a:p>
        </p:txBody>
      </p:sp>
      <p:sp>
        <p:nvSpPr>
          <p:cNvPr id="28" name="Picture Placeholder 1">
            <a:extLst>
              <a:ext uri="{FF2B5EF4-FFF2-40B4-BE49-F238E27FC236}">
                <a16:creationId xmlns:a16="http://schemas.microsoft.com/office/drawing/2014/main" id="{7AB950B1-D4DA-3CE5-2DCB-1DFC1F13B979}"/>
              </a:ext>
              <a:ext uri="{C183D7F6-B498-43B3-948B-1728B52AA6E4}">
                <adec:decorative xmlns:adec="http://schemas.microsoft.com/office/drawing/2017/decorative" val="1"/>
              </a:ext>
            </a:extLst>
          </p:cNvPr>
          <p:cNvSpPr>
            <a:spLocks noGrp="1" noChangeAspect="1"/>
          </p:cNvSpPr>
          <p:nvPr>
            <p:ph type="pic" sz="quarter" idx="56" hasCustomPrompt="1"/>
          </p:nvPr>
        </p:nvSpPr>
        <p:spPr>
          <a:xfrm>
            <a:off x="1450330" y="1624955"/>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29" name="Text Placeholder 1">
            <a:extLst>
              <a:ext uri="{FF2B5EF4-FFF2-40B4-BE49-F238E27FC236}">
                <a16:creationId xmlns:a16="http://schemas.microsoft.com/office/drawing/2014/main" id="{A9BCC4C2-7611-58F0-C050-7F0F36772B24}"/>
              </a:ext>
            </a:extLst>
          </p:cNvPr>
          <p:cNvSpPr>
            <a:spLocks noGrp="1"/>
          </p:cNvSpPr>
          <p:nvPr>
            <p:ph type="body" sz="quarter" idx="57" hasCustomPrompt="1"/>
          </p:nvPr>
        </p:nvSpPr>
        <p:spPr>
          <a:xfrm>
            <a:off x="3820260" y="4337157"/>
            <a:ext cx="2047701"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30" name="Bullet 1">
            <a:extLst>
              <a:ext uri="{FF2B5EF4-FFF2-40B4-BE49-F238E27FC236}">
                <a16:creationId xmlns:a16="http://schemas.microsoft.com/office/drawing/2014/main" id="{996308D2-A285-C447-06FD-10A2CE8E68B9}"/>
              </a:ext>
            </a:extLst>
          </p:cNvPr>
          <p:cNvSpPr>
            <a:spLocks noGrp="1"/>
          </p:cNvSpPr>
          <p:nvPr>
            <p:ph type="body" sz="quarter" idx="58" hasCustomPrompt="1"/>
          </p:nvPr>
        </p:nvSpPr>
        <p:spPr>
          <a:xfrm>
            <a:off x="3820263" y="3850239"/>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2</a:t>
            </a:r>
          </a:p>
        </p:txBody>
      </p:sp>
      <p:sp>
        <p:nvSpPr>
          <p:cNvPr id="31" name="Picture Placeholder 1">
            <a:extLst>
              <a:ext uri="{FF2B5EF4-FFF2-40B4-BE49-F238E27FC236}">
                <a16:creationId xmlns:a16="http://schemas.microsoft.com/office/drawing/2014/main" id="{D2F38B7B-D477-36A8-7AC1-DF95B3DF151F}"/>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3820264" y="1624955"/>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32" name="Text Placeholder 1">
            <a:extLst>
              <a:ext uri="{FF2B5EF4-FFF2-40B4-BE49-F238E27FC236}">
                <a16:creationId xmlns:a16="http://schemas.microsoft.com/office/drawing/2014/main" id="{C0561C5F-AD33-5FC5-91ED-3C536726EE83}"/>
              </a:ext>
            </a:extLst>
          </p:cNvPr>
          <p:cNvSpPr>
            <a:spLocks noGrp="1"/>
          </p:cNvSpPr>
          <p:nvPr>
            <p:ph type="body" sz="quarter" idx="60" hasCustomPrompt="1"/>
          </p:nvPr>
        </p:nvSpPr>
        <p:spPr>
          <a:xfrm>
            <a:off x="6190197" y="4347066"/>
            <a:ext cx="2047698"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33" name="Bullet 1">
            <a:extLst>
              <a:ext uri="{FF2B5EF4-FFF2-40B4-BE49-F238E27FC236}">
                <a16:creationId xmlns:a16="http://schemas.microsoft.com/office/drawing/2014/main" id="{DD889EE4-33A6-CB4C-D392-AC006EEB1911}"/>
              </a:ext>
            </a:extLst>
          </p:cNvPr>
          <p:cNvSpPr>
            <a:spLocks noGrp="1"/>
          </p:cNvSpPr>
          <p:nvPr>
            <p:ph type="body" sz="quarter" idx="61" hasCustomPrompt="1"/>
          </p:nvPr>
        </p:nvSpPr>
        <p:spPr>
          <a:xfrm>
            <a:off x="6190198" y="3860148"/>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3</a:t>
            </a:r>
          </a:p>
        </p:txBody>
      </p:sp>
      <p:sp>
        <p:nvSpPr>
          <p:cNvPr id="34" name="Picture Placeholder 1">
            <a:extLst>
              <a:ext uri="{FF2B5EF4-FFF2-40B4-BE49-F238E27FC236}">
                <a16:creationId xmlns:a16="http://schemas.microsoft.com/office/drawing/2014/main" id="{75721964-02B6-0208-7AEC-DFFB3D04E18B}"/>
              </a:ext>
              <a:ext uri="{C183D7F6-B498-43B3-948B-1728B52AA6E4}">
                <adec:decorative xmlns:adec="http://schemas.microsoft.com/office/drawing/2017/decorative" val="1"/>
              </a:ext>
            </a:extLst>
          </p:cNvPr>
          <p:cNvSpPr>
            <a:spLocks noGrp="1" noChangeAspect="1"/>
          </p:cNvSpPr>
          <p:nvPr>
            <p:ph type="pic" sz="quarter" idx="63" hasCustomPrompt="1"/>
          </p:nvPr>
        </p:nvSpPr>
        <p:spPr>
          <a:xfrm>
            <a:off x="6190198" y="1634864"/>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35" name="Text Placeholder 1">
            <a:extLst>
              <a:ext uri="{FF2B5EF4-FFF2-40B4-BE49-F238E27FC236}">
                <a16:creationId xmlns:a16="http://schemas.microsoft.com/office/drawing/2014/main" id="{BF9B8FCE-B43B-CA29-DB88-2FDC0BD9BF61}"/>
              </a:ext>
            </a:extLst>
          </p:cNvPr>
          <p:cNvSpPr>
            <a:spLocks noGrp="1"/>
          </p:cNvSpPr>
          <p:nvPr>
            <p:ph type="body" sz="quarter" idx="64" hasCustomPrompt="1"/>
          </p:nvPr>
        </p:nvSpPr>
        <p:spPr>
          <a:xfrm>
            <a:off x="8560130" y="4347066"/>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36" name="Bullet 1">
            <a:extLst>
              <a:ext uri="{FF2B5EF4-FFF2-40B4-BE49-F238E27FC236}">
                <a16:creationId xmlns:a16="http://schemas.microsoft.com/office/drawing/2014/main" id="{2985329E-55E1-EC4A-A7BE-054F119CBC9B}"/>
              </a:ext>
            </a:extLst>
          </p:cNvPr>
          <p:cNvSpPr>
            <a:spLocks noGrp="1"/>
          </p:cNvSpPr>
          <p:nvPr>
            <p:ph type="body" sz="quarter" idx="65" hasCustomPrompt="1"/>
          </p:nvPr>
        </p:nvSpPr>
        <p:spPr>
          <a:xfrm>
            <a:off x="8560130" y="3860148"/>
            <a:ext cx="2047700"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4</a:t>
            </a:r>
          </a:p>
        </p:txBody>
      </p:sp>
      <p:sp>
        <p:nvSpPr>
          <p:cNvPr id="37" name="Picture Placeholder 1">
            <a:extLst>
              <a:ext uri="{FF2B5EF4-FFF2-40B4-BE49-F238E27FC236}">
                <a16:creationId xmlns:a16="http://schemas.microsoft.com/office/drawing/2014/main" id="{874719B4-850C-979D-0DB3-F741A39A9699}"/>
              </a:ext>
              <a:ext uri="{C183D7F6-B498-43B3-948B-1728B52AA6E4}">
                <adec:decorative xmlns:adec="http://schemas.microsoft.com/office/drawing/2017/decorative" val="1"/>
              </a:ext>
            </a:extLst>
          </p:cNvPr>
          <p:cNvSpPr>
            <a:spLocks noGrp="1" noChangeAspect="1"/>
          </p:cNvSpPr>
          <p:nvPr>
            <p:ph type="pic" sz="quarter" idx="66" hasCustomPrompt="1"/>
          </p:nvPr>
        </p:nvSpPr>
        <p:spPr>
          <a:xfrm>
            <a:off x="8560132" y="1634864"/>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Tree>
    <p:extLst>
      <p:ext uri="{BB962C8B-B14F-4D97-AF65-F5344CB8AC3E}">
        <p14:creationId xmlns:p14="http://schemas.microsoft.com/office/powerpoint/2010/main" val="520847284"/>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279" y="274638"/>
            <a:ext cx="8840997" cy="634077"/>
          </a:xfrm>
        </p:spPr>
        <p:txBody>
          <a:bodyPr/>
          <a:lstStyle>
            <a:lvl1pPr>
              <a:defRPr/>
            </a:lvl1pPr>
          </a:lstStyle>
          <a:p>
            <a:r>
              <a:rPr lang="en-US" dirty="0"/>
              <a:t>5 points with images</a:t>
            </a:r>
          </a:p>
        </p:txBody>
      </p:sp>
      <p:cxnSp>
        <p:nvCxnSpPr>
          <p:cNvPr id="6" name="Straight Connector 5">
            <a:extLst>
              <a:ext uri="{FF2B5EF4-FFF2-40B4-BE49-F238E27FC236}">
                <a16:creationId xmlns:a16="http://schemas.microsoft.com/office/drawing/2014/main" id="{B846039D-CF0A-879F-A2B4-AF782AB507CF}"/>
              </a:ext>
            </a:extLst>
          </p:cNvPr>
          <p:cNvCxnSpPr>
            <a:cxnSpLocks/>
          </p:cNvCxnSpPr>
          <p:nvPr/>
        </p:nvCxnSpPr>
        <p:spPr>
          <a:xfrm>
            <a:off x="337279" y="908721"/>
            <a:ext cx="11527436"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 Placeholder 1">
            <a:extLst>
              <a:ext uri="{FF2B5EF4-FFF2-40B4-BE49-F238E27FC236}">
                <a16:creationId xmlns:a16="http://schemas.microsoft.com/office/drawing/2014/main" id="{E8EAB93B-C562-ECBD-E06A-177E0BBFB586}"/>
              </a:ext>
            </a:extLst>
          </p:cNvPr>
          <p:cNvSpPr>
            <a:spLocks noGrp="1"/>
          </p:cNvSpPr>
          <p:nvPr>
            <p:ph type="body" sz="quarter" idx="34" hasCustomPrompt="1"/>
          </p:nvPr>
        </p:nvSpPr>
        <p:spPr>
          <a:xfrm>
            <a:off x="337279" y="3977450"/>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4" name="Bullet 1">
            <a:extLst>
              <a:ext uri="{FF2B5EF4-FFF2-40B4-BE49-F238E27FC236}">
                <a16:creationId xmlns:a16="http://schemas.microsoft.com/office/drawing/2014/main" id="{16ED1C00-D7D0-0273-41E6-96847DEA3530}"/>
              </a:ext>
            </a:extLst>
          </p:cNvPr>
          <p:cNvSpPr>
            <a:spLocks noGrp="1"/>
          </p:cNvSpPr>
          <p:nvPr>
            <p:ph type="body" sz="quarter" idx="33" hasCustomPrompt="1"/>
          </p:nvPr>
        </p:nvSpPr>
        <p:spPr>
          <a:xfrm>
            <a:off x="337278" y="3490532"/>
            <a:ext cx="2047701"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1</a:t>
            </a:r>
          </a:p>
        </p:txBody>
      </p:sp>
      <p:sp>
        <p:nvSpPr>
          <p:cNvPr id="5" name="Picture Placeholder 1">
            <a:extLst>
              <a:ext uri="{FF2B5EF4-FFF2-40B4-BE49-F238E27FC236}">
                <a16:creationId xmlns:a16="http://schemas.microsoft.com/office/drawing/2014/main" id="{B1F9B1E3-8E31-5DA3-E5B5-DC85C3587AC9}"/>
              </a:ext>
              <a:ext uri="{C183D7F6-B498-43B3-948B-1728B52AA6E4}">
                <adec:decorative xmlns:adec="http://schemas.microsoft.com/office/drawing/2017/decorative" val="1"/>
              </a:ext>
            </a:extLst>
          </p:cNvPr>
          <p:cNvSpPr>
            <a:spLocks noGrp="1" noChangeAspect="1"/>
          </p:cNvSpPr>
          <p:nvPr>
            <p:ph type="pic" sz="quarter" idx="56" hasCustomPrompt="1"/>
          </p:nvPr>
        </p:nvSpPr>
        <p:spPr>
          <a:xfrm>
            <a:off x="337279" y="1265248"/>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8" name="Text Placeholder 1">
            <a:extLst>
              <a:ext uri="{FF2B5EF4-FFF2-40B4-BE49-F238E27FC236}">
                <a16:creationId xmlns:a16="http://schemas.microsoft.com/office/drawing/2014/main" id="{3AB0A551-6AC4-241C-EDB6-BD5C92DF191A}"/>
              </a:ext>
            </a:extLst>
          </p:cNvPr>
          <p:cNvSpPr>
            <a:spLocks noGrp="1"/>
          </p:cNvSpPr>
          <p:nvPr>
            <p:ph type="body" sz="quarter" idx="57" hasCustomPrompt="1"/>
          </p:nvPr>
        </p:nvSpPr>
        <p:spPr>
          <a:xfrm>
            <a:off x="2707209" y="3977450"/>
            <a:ext cx="2047701"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0" name="Bullet 1">
            <a:extLst>
              <a:ext uri="{FF2B5EF4-FFF2-40B4-BE49-F238E27FC236}">
                <a16:creationId xmlns:a16="http://schemas.microsoft.com/office/drawing/2014/main" id="{36C54274-96F0-4F35-D630-4E3966BB7DE4}"/>
              </a:ext>
            </a:extLst>
          </p:cNvPr>
          <p:cNvSpPr>
            <a:spLocks noGrp="1"/>
          </p:cNvSpPr>
          <p:nvPr>
            <p:ph type="body" sz="quarter" idx="58" hasCustomPrompt="1"/>
          </p:nvPr>
        </p:nvSpPr>
        <p:spPr>
          <a:xfrm>
            <a:off x="2707212" y="3490532"/>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2</a:t>
            </a:r>
          </a:p>
        </p:txBody>
      </p:sp>
      <p:sp>
        <p:nvSpPr>
          <p:cNvPr id="12" name="Picture Placeholder 1">
            <a:extLst>
              <a:ext uri="{FF2B5EF4-FFF2-40B4-BE49-F238E27FC236}">
                <a16:creationId xmlns:a16="http://schemas.microsoft.com/office/drawing/2014/main" id="{9B8BEAC5-0712-3A62-3A17-88141F4C77FB}"/>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2707213" y="1265248"/>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15" name="Text Placeholder 1">
            <a:extLst>
              <a:ext uri="{FF2B5EF4-FFF2-40B4-BE49-F238E27FC236}">
                <a16:creationId xmlns:a16="http://schemas.microsoft.com/office/drawing/2014/main" id="{1A52244F-540B-9A8A-9259-F54F7D8A624C}"/>
              </a:ext>
            </a:extLst>
          </p:cNvPr>
          <p:cNvSpPr>
            <a:spLocks noGrp="1"/>
          </p:cNvSpPr>
          <p:nvPr>
            <p:ph type="body" sz="quarter" idx="60" hasCustomPrompt="1"/>
          </p:nvPr>
        </p:nvSpPr>
        <p:spPr>
          <a:xfrm>
            <a:off x="5077146" y="3987359"/>
            <a:ext cx="2047698"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6" name="Bullet 1">
            <a:extLst>
              <a:ext uri="{FF2B5EF4-FFF2-40B4-BE49-F238E27FC236}">
                <a16:creationId xmlns:a16="http://schemas.microsoft.com/office/drawing/2014/main" id="{31ED7894-ECD3-1CF5-9714-B888439BE7A6}"/>
              </a:ext>
            </a:extLst>
          </p:cNvPr>
          <p:cNvSpPr>
            <a:spLocks noGrp="1"/>
          </p:cNvSpPr>
          <p:nvPr>
            <p:ph type="body" sz="quarter" idx="61" hasCustomPrompt="1"/>
          </p:nvPr>
        </p:nvSpPr>
        <p:spPr>
          <a:xfrm>
            <a:off x="5077147" y="3500441"/>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3</a:t>
            </a:r>
          </a:p>
        </p:txBody>
      </p:sp>
      <p:sp>
        <p:nvSpPr>
          <p:cNvPr id="17" name="Picture Placeholder 1">
            <a:extLst>
              <a:ext uri="{FF2B5EF4-FFF2-40B4-BE49-F238E27FC236}">
                <a16:creationId xmlns:a16="http://schemas.microsoft.com/office/drawing/2014/main" id="{F25B32B2-D9C8-D9CA-F3A6-9569BD42B8F9}"/>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5077147" y="1275157"/>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18" name="Text Placeholder 1">
            <a:extLst>
              <a:ext uri="{FF2B5EF4-FFF2-40B4-BE49-F238E27FC236}">
                <a16:creationId xmlns:a16="http://schemas.microsoft.com/office/drawing/2014/main" id="{89A871EF-AB70-6F42-9A16-36DD129346C3}"/>
              </a:ext>
            </a:extLst>
          </p:cNvPr>
          <p:cNvSpPr>
            <a:spLocks noGrp="1"/>
          </p:cNvSpPr>
          <p:nvPr>
            <p:ph type="body" sz="quarter" idx="63" hasCustomPrompt="1"/>
          </p:nvPr>
        </p:nvSpPr>
        <p:spPr>
          <a:xfrm>
            <a:off x="7447079" y="3987359"/>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9" name="Bullet 1">
            <a:extLst>
              <a:ext uri="{FF2B5EF4-FFF2-40B4-BE49-F238E27FC236}">
                <a16:creationId xmlns:a16="http://schemas.microsoft.com/office/drawing/2014/main" id="{1E0A588F-ABA8-177E-A1FA-46DD75E262B0}"/>
              </a:ext>
            </a:extLst>
          </p:cNvPr>
          <p:cNvSpPr>
            <a:spLocks noGrp="1"/>
          </p:cNvSpPr>
          <p:nvPr>
            <p:ph type="body" sz="quarter" idx="64" hasCustomPrompt="1"/>
          </p:nvPr>
        </p:nvSpPr>
        <p:spPr>
          <a:xfrm>
            <a:off x="7447079" y="3500441"/>
            <a:ext cx="2047700"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4</a:t>
            </a:r>
          </a:p>
        </p:txBody>
      </p:sp>
      <p:sp>
        <p:nvSpPr>
          <p:cNvPr id="20" name="Picture Placeholder 1">
            <a:extLst>
              <a:ext uri="{FF2B5EF4-FFF2-40B4-BE49-F238E27FC236}">
                <a16:creationId xmlns:a16="http://schemas.microsoft.com/office/drawing/2014/main" id="{E1E41467-4ED4-EA0F-E278-26CD7C2FDF6C}"/>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7447081" y="1275157"/>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21" name="Text Placeholder 1">
            <a:extLst>
              <a:ext uri="{FF2B5EF4-FFF2-40B4-BE49-F238E27FC236}">
                <a16:creationId xmlns:a16="http://schemas.microsoft.com/office/drawing/2014/main" id="{527C3748-F9B0-6988-2417-1F846AE1BC0F}"/>
              </a:ext>
            </a:extLst>
          </p:cNvPr>
          <p:cNvSpPr>
            <a:spLocks noGrp="1"/>
          </p:cNvSpPr>
          <p:nvPr>
            <p:ph type="body" sz="quarter" idx="66" hasCustomPrompt="1"/>
          </p:nvPr>
        </p:nvSpPr>
        <p:spPr>
          <a:xfrm>
            <a:off x="9817014" y="3997268"/>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22" name="Bullet 1">
            <a:extLst>
              <a:ext uri="{FF2B5EF4-FFF2-40B4-BE49-F238E27FC236}">
                <a16:creationId xmlns:a16="http://schemas.microsoft.com/office/drawing/2014/main" id="{40539936-E8DA-C9B4-C316-00941AE41969}"/>
              </a:ext>
            </a:extLst>
          </p:cNvPr>
          <p:cNvSpPr>
            <a:spLocks noGrp="1"/>
          </p:cNvSpPr>
          <p:nvPr>
            <p:ph type="body" sz="quarter" idx="67" hasCustomPrompt="1"/>
          </p:nvPr>
        </p:nvSpPr>
        <p:spPr>
          <a:xfrm>
            <a:off x="9817013" y="3510350"/>
            <a:ext cx="2047702"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5</a:t>
            </a:r>
          </a:p>
        </p:txBody>
      </p:sp>
      <p:sp>
        <p:nvSpPr>
          <p:cNvPr id="23" name="Picture Placeholder 1">
            <a:extLst>
              <a:ext uri="{FF2B5EF4-FFF2-40B4-BE49-F238E27FC236}">
                <a16:creationId xmlns:a16="http://schemas.microsoft.com/office/drawing/2014/main" id="{7472E860-E62B-07C3-BC02-79FA666B1BEE}"/>
              </a:ext>
              <a:ext uri="{C183D7F6-B498-43B3-948B-1728B52AA6E4}">
                <adec:decorative xmlns:adec="http://schemas.microsoft.com/office/drawing/2017/decorative" val="1"/>
              </a:ext>
            </a:extLst>
          </p:cNvPr>
          <p:cNvSpPr>
            <a:spLocks noGrp="1" noChangeAspect="1"/>
          </p:cNvSpPr>
          <p:nvPr>
            <p:ph type="pic" sz="quarter" idx="68" hasCustomPrompt="1"/>
          </p:nvPr>
        </p:nvSpPr>
        <p:spPr>
          <a:xfrm>
            <a:off x="9817014" y="1285066"/>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Tree>
    <p:extLst>
      <p:ext uri="{BB962C8B-B14F-4D97-AF65-F5344CB8AC3E}">
        <p14:creationId xmlns:p14="http://schemas.microsoft.com/office/powerpoint/2010/main" val="3716653211"/>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1B95-C82E-12B5-849F-B880A706191F}"/>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5 points with images</a:t>
            </a:r>
            <a:endParaRPr lang="en-AU" dirty="0"/>
          </a:p>
        </p:txBody>
      </p:sp>
      <p:sp>
        <p:nvSpPr>
          <p:cNvPr id="3" name="Text Placeholder 16">
            <a:extLst>
              <a:ext uri="{FF2B5EF4-FFF2-40B4-BE49-F238E27FC236}">
                <a16:creationId xmlns:a16="http://schemas.microsoft.com/office/drawing/2014/main" id="{448D582A-A239-4CCC-4B29-9B0A89997A9A}"/>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4" name="Straight Connector 3">
            <a:extLst>
              <a:ext uri="{FF2B5EF4-FFF2-40B4-BE49-F238E27FC236}">
                <a16:creationId xmlns:a16="http://schemas.microsoft.com/office/drawing/2014/main" id="{48290810-23D8-0F4A-0B8B-2BDCE3DB4664}"/>
              </a:ext>
            </a:extLst>
          </p:cNvPr>
          <p:cNvCxnSpPr>
            <a:cxnSpLocks/>
          </p:cNvCxnSpPr>
          <p:nvPr/>
        </p:nvCxnSpPr>
        <p:spPr>
          <a:xfrm>
            <a:off x="347274" y="1384643"/>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80DB69E5-355B-B816-F257-27F6183E87BD}"/>
              </a:ext>
            </a:extLst>
          </p:cNvPr>
          <p:cNvSpPr>
            <a:spLocks noGrp="1"/>
          </p:cNvSpPr>
          <p:nvPr>
            <p:ph type="body" sz="quarter" idx="34" hasCustomPrompt="1"/>
          </p:nvPr>
        </p:nvSpPr>
        <p:spPr>
          <a:xfrm>
            <a:off x="347275" y="4328870"/>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6" name="Bullet 1">
            <a:extLst>
              <a:ext uri="{FF2B5EF4-FFF2-40B4-BE49-F238E27FC236}">
                <a16:creationId xmlns:a16="http://schemas.microsoft.com/office/drawing/2014/main" id="{9059B6C2-95F2-4987-FD99-CBE602F038AA}"/>
              </a:ext>
            </a:extLst>
          </p:cNvPr>
          <p:cNvSpPr>
            <a:spLocks noGrp="1"/>
          </p:cNvSpPr>
          <p:nvPr>
            <p:ph type="body" sz="quarter" idx="33" hasCustomPrompt="1"/>
          </p:nvPr>
        </p:nvSpPr>
        <p:spPr>
          <a:xfrm>
            <a:off x="347274" y="3841952"/>
            <a:ext cx="2047701"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1</a:t>
            </a:r>
          </a:p>
        </p:txBody>
      </p:sp>
      <p:sp>
        <p:nvSpPr>
          <p:cNvPr id="7" name="Picture Placeholder 1">
            <a:extLst>
              <a:ext uri="{FF2B5EF4-FFF2-40B4-BE49-F238E27FC236}">
                <a16:creationId xmlns:a16="http://schemas.microsoft.com/office/drawing/2014/main" id="{9F9F4721-0BBE-22B6-DABB-79DDCFA731B4}"/>
              </a:ext>
              <a:ext uri="{C183D7F6-B498-43B3-948B-1728B52AA6E4}">
                <adec:decorative xmlns:adec="http://schemas.microsoft.com/office/drawing/2017/decorative" val="1"/>
              </a:ext>
            </a:extLst>
          </p:cNvPr>
          <p:cNvSpPr>
            <a:spLocks noGrp="1" noChangeAspect="1"/>
          </p:cNvSpPr>
          <p:nvPr>
            <p:ph type="pic" sz="quarter" idx="56" hasCustomPrompt="1"/>
          </p:nvPr>
        </p:nvSpPr>
        <p:spPr>
          <a:xfrm>
            <a:off x="347275" y="1616668"/>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8" name="Text Placeholder 1">
            <a:extLst>
              <a:ext uri="{FF2B5EF4-FFF2-40B4-BE49-F238E27FC236}">
                <a16:creationId xmlns:a16="http://schemas.microsoft.com/office/drawing/2014/main" id="{D7B5D199-008D-B176-3B0C-9CFAD4C887C3}"/>
              </a:ext>
            </a:extLst>
          </p:cNvPr>
          <p:cNvSpPr>
            <a:spLocks noGrp="1"/>
          </p:cNvSpPr>
          <p:nvPr>
            <p:ph type="body" sz="quarter" idx="57" hasCustomPrompt="1"/>
          </p:nvPr>
        </p:nvSpPr>
        <p:spPr>
          <a:xfrm>
            <a:off x="2717205" y="4328870"/>
            <a:ext cx="2047701"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9" name="Bullet 1">
            <a:extLst>
              <a:ext uri="{FF2B5EF4-FFF2-40B4-BE49-F238E27FC236}">
                <a16:creationId xmlns:a16="http://schemas.microsoft.com/office/drawing/2014/main" id="{3636BDC3-E0E2-DA84-45FF-1E7C328B080D}"/>
              </a:ext>
            </a:extLst>
          </p:cNvPr>
          <p:cNvSpPr>
            <a:spLocks noGrp="1"/>
          </p:cNvSpPr>
          <p:nvPr>
            <p:ph type="body" sz="quarter" idx="58" hasCustomPrompt="1"/>
          </p:nvPr>
        </p:nvSpPr>
        <p:spPr>
          <a:xfrm>
            <a:off x="2717208" y="3841952"/>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2</a:t>
            </a:r>
          </a:p>
        </p:txBody>
      </p:sp>
      <p:sp>
        <p:nvSpPr>
          <p:cNvPr id="10" name="Picture Placeholder 1">
            <a:extLst>
              <a:ext uri="{FF2B5EF4-FFF2-40B4-BE49-F238E27FC236}">
                <a16:creationId xmlns:a16="http://schemas.microsoft.com/office/drawing/2014/main" id="{5D53BA4A-60DC-8615-B88B-0063B0819C2A}"/>
              </a:ext>
              <a:ext uri="{C183D7F6-B498-43B3-948B-1728B52AA6E4}">
                <adec:decorative xmlns:adec="http://schemas.microsoft.com/office/drawing/2017/decorative" val="1"/>
              </a:ext>
            </a:extLst>
          </p:cNvPr>
          <p:cNvSpPr>
            <a:spLocks noGrp="1" noChangeAspect="1"/>
          </p:cNvSpPr>
          <p:nvPr>
            <p:ph type="pic" sz="quarter" idx="59" hasCustomPrompt="1"/>
          </p:nvPr>
        </p:nvSpPr>
        <p:spPr>
          <a:xfrm>
            <a:off x="2717209" y="1616668"/>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11" name="Text Placeholder 1">
            <a:extLst>
              <a:ext uri="{FF2B5EF4-FFF2-40B4-BE49-F238E27FC236}">
                <a16:creationId xmlns:a16="http://schemas.microsoft.com/office/drawing/2014/main" id="{3E45A74A-1132-9A3C-48B7-CE5D02FDBB9E}"/>
              </a:ext>
            </a:extLst>
          </p:cNvPr>
          <p:cNvSpPr>
            <a:spLocks noGrp="1"/>
          </p:cNvSpPr>
          <p:nvPr>
            <p:ph type="body" sz="quarter" idx="60" hasCustomPrompt="1"/>
          </p:nvPr>
        </p:nvSpPr>
        <p:spPr>
          <a:xfrm>
            <a:off x="5087142" y="4338779"/>
            <a:ext cx="2047698"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2" name="Bullet 1">
            <a:extLst>
              <a:ext uri="{FF2B5EF4-FFF2-40B4-BE49-F238E27FC236}">
                <a16:creationId xmlns:a16="http://schemas.microsoft.com/office/drawing/2014/main" id="{108159F1-A806-D758-0F4A-3A591012EBDA}"/>
              </a:ext>
            </a:extLst>
          </p:cNvPr>
          <p:cNvSpPr>
            <a:spLocks noGrp="1"/>
          </p:cNvSpPr>
          <p:nvPr>
            <p:ph type="body" sz="quarter" idx="61" hasCustomPrompt="1"/>
          </p:nvPr>
        </p:nvSpPr>
        <p:spPr>
          <a:xfrm>
            <a:off x="5087143" y="3851861"/>
            <a:ext cx="2047699"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3</a:t>
            </a:r>
          </a:p>
        </p:txBody>
      </p:sp>
      <p:sp>
        <p:nvSpPr>
          <p:cNvPr id="13" name="Picture Placeholder 1">
            <a:extLst>
              <a:ext uri="{FF2B5EF4-FFF2-40B4-BE49-F238E27FC236}">
                <a16:creationId xmlns:a16="http://schemas.microsoft.com/office/drawing/2014/main" id="{9448A48B-4AA2-40D0-A76E-BF9B461F9821}"/>
              </a:ext>
              <a:ext uri="{C183D7F6-B498-43B3-948B-1728B52AA6E4}">
                <adec:decorative xmlns:adec="http://schemas.microsoft.com/office/drawing/2017/decorative" val="1"/>
              </a:ext>
            </a:extLst>
          </p:cNvPr>
          <p:cNvSpPr>
            <a:spLocks noGrp="1" noChangeAspect="1"/>
          </p:cNvSpPr>
          <p:nvPr>
            <p:ph type="pic" sz="quarter" idx="62" hasCustomPrompt="1"/>
          </p:nvPr>
        </p:nvSpPr>
        <p:spPr>
          <a:xfrm>
            <a:off x="5087143" y="1626577"/>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14" name="Text Placeholder 1">
            <a:extLst>
              <a:ext uri="{FF2B5EF4-FFF2-40B4-BE49-F238E27FC236}">
                <a16:creationId xmlns:a16="http://schemas.microsoft.com/office/drawing/2014/main" id="{873EC9E1-BBA1-EE06-2BA0-6210F42CA0DD}"/>
              </a:ext>
            </a:extLst>
          </p:cNvPr>
          <p:cNvSpPr>
            <a:spLocks noGrp="1"/>
          </p:cNvSpPr>
          <p:nvPr>
            <p:ph type="body" sz="quarter" idx="63" hasCustomPrompt="1"/>
          </p:nvPr>
        </p:nvSpPr>
        <p:spPr>
          <a:xfrm>
            <a:off x="7457075" y="4338779"/>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15" name="Bullet 1">
            <a:extLst>
              <a:ext uri="{FF2B5EF4-FFF2-40B4-BE49-F238E27FC236}">
                <a16:creationId xmlns:a16="http://schemas.microsoft.com/office/drawing/2014/main" id="{DE5553F3-2282-96B2-348B-ACCBBA14C1AC}"/>
              </a:ext>
            </a:extLst>
          </p:cNvPr>
          <p:cNvSpPr>
            <a:spLocks noGrp="1"/>
          </p:cNvSpPr>
          <p:nvPr>
            <p:ph type="body" sz="quarter" idx="64" hasCustomPrompt="1"/>
          </p:nvPr>
        </p:nvSpPr>
        <p:spPr>
          <a:xfrm>
            <a:off x="7457075" y="3851861"/>
            <a:ext cx="2047700"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4</a:t>
            </a:r>
          </a:p>
        </p:txBody>
      </p:sp>
      <p:sp>
        <p:nvSpPr>
          <p:cNvPr id="16" name="Picture Placeholder 1">
            <a:extLst>
              <a:ext uri="{FF2B5EF4-FFF2-40B4-BE49-F238E27FC236}">
                <a16:creationId xmlns:a16="http://schemas.microsoft.com/office/drawing/2014/main" id="{85F9AFBC-A512-5DFF-EDED-19B90C3F9FCB}"/>
              </a:ext>
              <a:ext uri="{C183D7F6-B498-43B3-948B-1728B52AA6E4}">
                <adec:decorative xmlns:adec="http://schemas.microsoft.com/office/drawing/2017/decorative" val="1"/>
              </a:ext>
            </a:extLst>
          </p:cNvPr>
          <p:cNvSpPr>
            <a:spLocks noGrp="1" noChangeAspect="1"/>
          </p:cNvSpPr>
          <p:nvPr>
            <p:ph type="pic" sz="quarter" idx="65" hasCustomPrompt="1"/>
          </p:nvPr>
        </p:nvSpPr>
        <p:spPr>
          <a:xfrm>
            <a:off x="7457077" y="1626577"/>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
        <p:nvSpPr>
          <p:cNvPr id="19" name="Text Placeholder 1">
            <a:extLst>
              <a:ext uri="{FF2B5EF4-FFF2-40B4-BE49-F238E27FC236}">
                <a16:creationId xmlns:a16="http://schemas.microsoft.com/office/drawing/2014/main" id="{E90AA503-6D2D-98CD-90EC-AA6D4D8AA95B}"/>
              </a:ext>
            </a:extLst>
          </p:cNvPr>
          <p:cNvSpPr>
            <a:spLocks noGrp="1"/>
          </p:cNvSpPr>
          <p:nvPr>
            <p:ph type="body" sz="quarter" idx="67" hasCustomPrompt="1"/>
          </p:nvPr>
        </p:nvSpPr>
        <p:spPr>
          <a:xfrm>
            <a:off x="9827010" y="4348688"/>
            <a:ext cx="2047700" cy="1746568"/>
          </a:xfrm>
        </p:spPr>
        <p:txBody>
          <a:bodyPr>
            <a:normAutofit/>
          </a:bodyPr>
          <a:lstStyle>
            <a:lvl1pPr marL="0" indent="0" algn="l">
              <a:spcBef>
                <a:spcPts val="300"/>
              </a:spcBef>
              <a:spcAft>
                <a:spcPts val="300"/>
              </a:spcAft>
              <a:buNone/>
              <a:defRPr sz="1400">
                <a:solidFill>
                  <a:schemeClr val="tx1">
                    <a:lumMod val="75000"/>
                    <a:lumOff val="25000"/>
                  </a:schemeClr>
                </a:solidFill>
                <a:latin typeface="+mn-lt"/>
              </a:defRPr>
            </a:lvl1pPr>
            <a:lvl2pPr marL="360363" indent="-276225" algn="l">
              <a:spcBef>
                <a:spcPts val="300"/>
              </a:spcBef>
              <a:spcAft>
                <a:spcPts val="300"/>
              </a:spcAft>
              <a:defRPr sz="1400">
                <a:latin typeface="+mn-lt"/>
              </a:defRPr>
            </a:lvl2pPr>
          </a:lstStyle>
          <a:p>
            <a:pPr lvl="0"/>
            <a:r>
              <a:rPr lang="en-AU" noProof="0" dirty="0"/>
              <a:t>Description</a:t>
            </a:r>
          </a:p>
          <a:p>
            <a:pPr lvl="1"/>
            <a:r>
              <a:rPr lang="en-AU" noProof="0" dirty="0"/>
              <a:t>Level 2</a:t>
            </a:r>
          </a:p>
        </p:txBody>
      </p:sp>
      <p:sp>
        <p:nvSpPr>
          <p:cNvPr id="20" name="Bullet 1">
            <a:extLst>
              <a:ext uri="{FF2B5EF4-FFF2-40B4-BE49-F238E27FC236}">
                <a16:creationId xmlns:a16="http://schemas.microsoft.com/office/drawing/2014/main" id="{2D8FF9B4-F308-1F24-E4B4-965DC90DDD63}"/>
              </a:ext>
            </a:extLst>
          </p:cNvPr>
          <p:cNvSpPr>
            <a:spLocks noGrp="1"/>
          </p:cNvSpPr>
          <p:nvPr>
            <p:ph type="body" sz="quarter" idx="68" hasCustomPrompt="1"/>
          </p:nvPr>
        </p:nvSpPr>
        <p:spPr>
          <a:xfrm>
            <a:off x="9827009" y="3861770"/>
            <a:ext cx="2047702" cy="360000"/>
          </a:xfrm>
        </p:spPr>
        <p:txBody>
          <a:bodyPr anchor="ctr">
            <a:normAutofit/>
          </a:bodyPr>
          <a:lstStyle>
            <a:lvl1pPr marL="0" indent="0" algn="l">
              <a:buFont typeface="Arial" panose="020B0604020202020204" pitchFamily="34" charset="0"/>
              <a:buNone/>
              <a:defRPr sz="1800">
                <a:solidFill>
                  <a:schemeClr val="accent1"/>
                </a:solidFill>
                <a:latin typeface="+mj-lt"/>
              </a:defRPr>
            </a:lvl1pPr>
          </a:lstStyle>
          <a:p>
            <a:pPr lvl="0"/>
            <a:r>
              <a:rPr lang="en-AU" noProof="0" dirty="0"/>
              <a:t>Point 5</a:t>
            </a:r>
          </a:p>
        </p:txBody>
      </p:sp>
      <p:sp>
        <p:nvSpPr>
          <p:cNvPr id="21" name="Picture Placeholder 1">
            <a:extLst>
              <a:ext uri="{FF2B5EF4-FFF2-40B4-BE49-F238E27FC236}">
                <a16:creationId xmlns:a16="http://schemas.microsoft.com/office/drawing/2014/main" id="{B52D9A6D-DAED-0E92-5CC3-70F4588C0D1B}"/>
              </a:ext>
              <a:ext uri="{C183D7F6-B498-43B3-948B-1728B52AA6E4}">
                <adec:decorative xmlns:adec="http://schemas.microsoft.com/office/drawing/2017/decorative" val="1"/>
              </a:ext>
            </a:extLst>
          </p:cNvPr>
          <p:cNvSpPr>
            <a:spLocks noGrp="1" noChangeAspect="1"/>
          </p:cNvSpPr>
          <p:nvPr>
            <p:ph type="pic" sz="quarter" idx="69" hasCustomPrompt="1"/>
          </p:nvPr>
        </p:nvSpPr>
        <p:spPr>
          <a:xfrm>
            <a:off x="9827010" y="1636486"/>
            <a:ext cx="2047701" cy="2048758"/>
          </a:xfrm>
          <a:solidFill>
            <a:schemeClr val="accent1"/>
          </a:solidFill>
        </p:spPr>
        <p:txBody>
          <a:bodyPr/>
          <a:lstStyle>
            <a:lvl1pPr algn="ctr">
              <a:defRPr sz="1200">
                <a:solidFill>
                  <a:schemeClr val="bg1"/>
                </a:solidFill>
              </a:defRPr>
            </a:lvl1pPr>
          </a:lstStyle>
          <a:p>
            <a:r>
              <a:rPr lang="en-AU" dirty="0"/>
              <a:t>Click to add picture or select box to insert icon.</a:t>
            </a:r>
          </a:p>
        </p:txBody>
      </p:sp>
    </p:spTree>
    <p:extLst>
      <p:ext uri="{BB962C8B-B14F-4D97-AF65-F5344CB8AC3E}">
        <p14:creationId xmlns:p14="http://schemas.microsoft.com/office/powerpoint/2010/main" val="318364978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279" y="274638"/>
            <a:ext cx="8840997" cy="634077"/>
          </a:xfrm>
        </p:spPr>
        <p:txBody>
          <a:bodyPr/>
          <a:lstStyle>
            <a:lvl1pPr>
              <a:defRPr/>
            </a:lvl1pPr>
          </a:lstStyle>
          <a:p>
            <a:r>
              <a:rPr lang="en-US" dirty="0"/>
              <a:t>Honeycomb 6 bullet with image or icon</a:t>
            </a:r>
          </a:p>
        </p:txBody>
      </p:sp>
      <p:cxnSp>
        <p:nvCxnSpPr>
          <p:cNvPr id="6" name="Straight Connector 5">
            <a:extLst>
              <a:ext uri="{FF2B5EF4-FFF2-40B4-BE49-F238E27FC236}">
                <a16:creationId xmlns:a16="http://schemas.microsoft.com/office/drawing/2014/main" id="{B846039D-CF0A-879F-A2B4-AF782AB507CF}"/>
              </a:ext>
            </a:extLst>
          </p:cNvPr>
          <p:cNvCxnSpPr>
            <a:cxnSpLocks/>
          </p:cNvCxnSpPr>
          <p:nvPr/>
        </p:nvCxnSpPr>
        <p:spPr>
          <a:xfrm>
            <a:off x="337279" y="908721"/>
            <a:ext cx="11527436" cy="0"/>
          </a:xfrm>
          <a:prstGeom prst="line">
            <a:avLst/>
          </a:prstGeom>
        </p:spPr>
        <p:style>
          <a:lnRef idx="1">
            <a:schemeClr val="accent1"/>
          </a:lnRef>
          <a:fillRef idx="0">
            <a:schemeClr val="accent1"/>
          </a:fillRef>
          <a:effectRef idx="0">
            <a:schemeClr val="accent1"/>
          </a:effectRef>
          <a:fontRef idx="minor">
            <a:schemeClr val="tx1"/>
          </a:fontRef>
        </p:style>
      </p:cxnSp>
      <p:sp>
        <p:nvSpPr>
          <p:cNvPr id="122" name="Picture Placeholder 44">
            <a:extLst>
              <a:ext uri="{FF2B5EF4-FFF2-40B4-BE49-F238E27FC236}">
                <a16:creationId xmlns:a16="http://schemas.microsoft.com/office/drawing/2014/main" id="{933F102A-97A2-A7B1-1703-6288CD37252F}"/>
              </a:ext>
            </a:extLst>
          </p:cNvPr>
          <p:cNvSpPr>
            <a:spLocks noGrp="1" noChangeAspect="1"/>
          </p:cNvSpPr>
          <p:nvPr>
            <p:ph type="pic" sz="quarter" idx="11" hasCustomPrompt="1"/>
          </p:nvPr>
        </p:nvSpPr>
        <p:spPr>
          <a:xfrm>
            <a:off x="4507114" y="1291970"/>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marR="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sz="1600">
                <a:solidFill>
                  <a:schemeClr val="bg1"/>
                </a:solidFill>
                <a:latin typeface="+mj-lt"/>
              </a:defRPr>
            </a:lvl1pPr>
          </a:lstStyle>
          <a:p>
            <a:pPr marL="0" marR="0" lvl="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a:pPr>
            <a:r>
              <a:rPr lang="en-AU" dirty="0"/>
              <a:t>Insert picture </a:t>
            </a:r>
            <a:br>
              <a:rPr lang="en-AU" dirty="0"/>
            </a:br>
            <a:r>
              <a:rPr lang="en-AU" dirty="0"/>
              <a:t>or icon here</a:t>
            </a:r>
          </a:p>
        </p:txBody>
      </p:sp>
      <p:sp>
        <p:nvSpPr>
          <p:cNvPr id="123" name="Picture Placeholder 45">
            <a:extLst>
              <a:ext uri="{FF2B5EF4-FFF2-40B4-BE49-F238E27FC236}">
                <a16:creationId xmlns:a16="http://schemas.microsoft.com/office/drawing/2014/main" id="{005C0B04-B3D9-ABF4-27AB-0AF7124FA020}"/>
              </a:ext>
            </a:extLst>
          </p:cNvPr>
          <p:cNvSpPr>
            <a:spLocks noGrp="1" noChangeAspect="1"/>
          </p:cNvSpPr>
          <p:nvPr>
            <p:ph type="pic" sz="quarter" idx="12" hasCustomPrompt="1"/>
          </p:nvPr>
        </p:nvSpPr>
        <p:spPr>
          <a:xfrm>
            <a:off x="3652442" y="2817050"/>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marR="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sz="1600">
                <a:solidFill>
                  <a:schemeClr val="bg1"/>
                </a:solidFill>
                <a:latin typeface="+mj-lt"/>
              </a:defRPr>
            </a:lvl1pPr>
          </a:lstStyle>
          <a:p>
            <a:pPr marL="0" marR="0" lvl="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a:pPr>
            <a:r>
              <a:rPr lang="en-AU" dirty="0"/>
              <a:t>Insert picture </a:t>
            </a:r>
            <a:br>
              <a:rPr lang="en-AU" dirty="0"/>
            </a:br>
            <a:r>
              <a:rPr lang="en-AU" dirty="0"/>
              <a:t>or icon here</a:t>
            </a:r>
          </a:p>
        </p:txBody>
      </p:sp>
      <p:sp>
        <p:nvSpPr>
          <p:cNvPr id="124" name="Picture Placeholder 46">
            <a:extLst>
              <a:ext uri="{FF2B5EF4-FFF2-40B4-BE49-F238E27FC236}">
                <a16:creationId xmlns:a16="http://schemas.microsoft.com/office/drawing/2014/main" id="{A3E5102F-3E8E-438E-BA65-79FC4C704AFD}"/>
              </a:ext>
            </a:extLst>
          </p:cNvPr>
          <p:cNvSpPr>
            <a:spLocks noGrp="1" noChangeAspect="1"/>
          </p:cNvSpPr>
          <p:nvPr>
            <p:ph type="pic" sz="quarter" idx="13" hasCustomPrompt="1"/>
          </p:nvPr>
        </p:nvSpPr>
        <p:spPr>
          <a:xfrm>
            <a:off x="4507114" y="4330382"/>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marR="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sz="1600">
                <a:solidFill>
                  <a:schemeClr val="bg1"/>
                </a:solidFill>
                <a:latin typeface="+mj-lt"/>
              </a:defRPr>
            </a:lvl1pPr>
          </a:lstStyle>
          <a:p>
            <a:pPr marL="0" marR="0" lvl="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a:pPr>
            <a:r>
              <a:rPr lang="en-AU" dirty="0"/>
              <a:t>Insert picture </a:t>
            </a:r>
            <a:br>
              <a:rPr lang="en-AU" dirty="0"/>
            </a:br>
            <a:r>
              <a:rPr lang="en-AU" dirty="0"/>
              <a:t>or icon here</a:t>
            </a:r>
          </a:p>
        </p:txBody>
      </p:sp>
      <p:sp>
        <p:nvSpPr>
          <p:cNvPr id="125" name="Picture Placeholder 47">
            <a:extLst>
              <a:ext uri="{FF2B5EF4-FFF2-40B4-BE49-F238E27FC236}">
                <a16:creationId xmlns:a16="http://schemas.microsoft.com/office/drawing/2014/main" id="{DC04E3A1-5374-2F5F-3BB4-34D643881973}"/>
              </a:ext>
            </a:extLst>
          </p:cNvPr>
          <p:cNvSpPr>
            <a:spLocks noGrp="1" noChangeAspect="1"/>
          </p:cNvSpPr>
          <p:nvPr>
            <p:ph type="pic" sz="quarter" idx="14" hasCustomPrompt="1"/>
          </p:nvPr>
        </p:nvSpPr>
        <p:spPr>
          <a:xfrm>
            <a:off x="6258327" y="4330382"/>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marR="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sz="1600">
                <a:solidFill>
                  <a:schemeClr val="bg1"/>
                </a:solidFill>
                <a:latin typeface="+mj-lt"/>
              </a:defRPr>
            </a:lvl1pPr>
          </a:lstStyle>
          <a:p>
            <a:pPr marL="0" marR="0" lvl="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a:pPr>
            <a:r>
              <a:rPr lang="en-AU" dirty="0"/>
              <a:t>Insert picture </a:t>
            </a:r>
            <a:br>
              <a:rPr lang="en-AU" dirty="0"/>
            </a:br>
            <a:r>
              <a:rPr lang="en-AU" dirty="0"/>
              <a:t>or icon here</a:t>
            </a:r>
          </a:p>
        </p:txBody>
      </p:sp>
      <p:sp>
        <p:nvSpPr>
          <p:cNvPr id="126" name="Picture Placeholder 48">
            <a:extLst>
              <a:ext uri="{FF2B5EF4-FFF2-40B4-BE49-F238E27FC236}">
                <a16:creationId xmlns:a16="http://schemas.microsoft.com/office/drawing/2014/main" id="{26FBC716-0617-3942-9916-CD93C01DEF32}"/>
              </a:ext>
            </a:extLst>
          </p:cNvPr>
          <p:cNvSpPr>
            <a:spLocks noGrp="1" noChangeAspect="1"/>
          </p:cNvSpPr>
          <p:nvPr>
            <p:ph type="pic" sz="quarter" idx="15" hasCustomPrompt="1"/>
          </p:nvPr>
        </p:nvSpPr>
        <p:spPr>
          <a:xfrm>
            <a:off x="7126088" y="2817050"/>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marR="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sz="1600">
                <a:solidFill>
                  <a:schemeClr val="bg1"/>
                </a:solidFill>
                <a:latin typeface="+mj-lt"/>
              </a:defRPr>
            </a:lvl1pPr>
          </a:lstStyle>
          <a:p>
            <a:pPr marL="0" marR="0" lvl="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a:pPr>
            <a:r>
              <a:rPr lang="en-AU" dirty="0"/>
              <a:t>Insert picture </a:t>
            </a:r>
            <a:br>
              <a:rPr lang="en-AU" dirty="0"/>
            </a:br>
            <a:r>
              <a:rPr lang="en-AU" dirty="0"/>
              <a:t>or icon here</a:t>
            </a:r>
          </a:p>
        </p:txBody>
      </p:sp>
      <p:sp>
        <p:nvSpPr>
          <p:cNvPr id="127" name="Picture Placeholder 49">
            <a:extLst>
              <a:ext uri="{FF2B5EF4-FFF2-40B4-BE49-F238E27FC236}">
                <a16:creationId xmlns:a16="http://schemas.microsoft.com/office/drawing/2014/main" id="{B72DE992-6DA5-7210-DD9A-58CA0890735B}"/>
              </a:ext>
            </a:extLst>
          </p:cNvPr>
          <p:cNvSpPr>
            <a:spLocks noGrp="1" noChangeAspect="1"/>
          </p:cNvSpPr>
          <p:nvPr>
            <p:ph type="pic" sz="quarter" idx="16" hasCustomPrompt="1"/>
          </p:nvPr>
        </p:nvSpPr>
        <p:spPr>
          <a:xfrm>
            <a:off x="6258327" y="1291970"/>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indent="0" algn="ctr">
              <a:buNone/>
              <a:defRPr sz="1600">
                <a:solidFill>
                  <a:schemeClr val="bg1"/>
                </a:solidFill>
                <a:latin typeface="+mj-lt"/>
              </a:defRPr>
            </a:lvl1pPr>
          </a:lstStyle>
          <a:p>
            <a:r>
              <a:rPr lang="en-AU" dirty="0"/>
              <a:t>Insert picture </a:t>
            </a:r>
            <a:br>
              <a:rPr lang="en-AU" dirty="0"/>
            </a:br>
            <a:r>
              <a:rPr lang="en-AU" dirty="0"/>
              <a:t>or icon here</a:t>
            </a:r>
          </a:p>
        </p:txBody>
      </p:sp>
      <p:sp>
        <p:nvSpPr>
          <p:cNvPr id="128" name="Text Placeholder 6">
            <a:extLst>
              <a:ext uri="{FF2B5EF4-FFF2-40B4-BE49-F238E27FC236}">
                <a16:creationId xmlns:a16="http://schemas.microsoft.com/office/drawing/2014/main" id="{66B6F1B6-683C-39DF-5705-CEF43903DBDA}"/>
              </a:ext>
            </a:extLst>
          </p:cNvPr>
          <p:cNvSpPr>
            <a:spLocks noGrp="1"/>
          </p:cNvSpPr>
          <p:nvPr>
            <p:ph type="body" sz="quarter" idx="47" hasCustomPrompt="1"/>
          </p:nvPr>
        </p:nvSpPr>
        <p:spPr>
          <a:xfrm>
            <a:off x="1209911" y="2017355"/>
            <a:ext cx="2880000" cy="756000"/>
          </a:xfrm>
        </p:spPr>
        <p:txBody>
          <a:bodyPr>
            <a:normAutofit/>
          </a:bodyPr>
          <a:lstStyle>
            <a:lvl1pPr marL="0" indent="0" algn="r">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129" name="Bullet 6">
            <a:extLst>
              <a:ext uri="{FF2B5EF4-FFF2-40B4-BE49-F238E27FC236}">
                <a16:creationId xmlns:a16="http://schemas.microsoft.com/office/drawing/2014/main" id="{6959ADE9-48CE-24D3-4080-2084C142616B}"/>
              </a:ext>
            </a:extLst>
          </p:cNvPr>
          <p:cNvSpPr>
            <a:spLocks noGrp="1"/>
          </p:cNvSpPr>
          <p:nvPr>
            <p:ph type="body" sz="quarter" idx="46" hasCustomPrompt="1"/>
          </p:nvPr>
        </p:nvSpPr>
        <p:spPr>
          <a:xfrm>
            <a:off x="1209911" y="1611522"/>
            <a:ext cx="2880000" cy="324000"/>
          </a:xfrm>
        </p:spPr>
        <p:txBody>
          <a:bodyPr>
            <a:normAutofit/>
          </a:bodyPr>
          <a:lstStyle>
            <a:lvl1pPr marL="0" indent="0" algn="r">
              <a:buFont typeface="Arial" panose="020B0604020202020204" pitchFamily="34" charset="0"/>
              <a:buNone/>
              <a:defRPr sz="2400">
                <a:solidFill>
                  <a:schemeClr val="accent1"/>
                </a:solidFill>
                <a:latin typeface="+mj-lt"/>
              </a:defRPr>
            </a:lvl1pPr>
          </a:lstStyle>
          <a:p>
            <a:pPr lvl="0"/>
            <a:r>
              <a:rPr lang="en-AU" noProof="0" dirty="0"/>
              <a:t>Bullet 6</a:t>
            </a:r>
          </a:p>
        </p:txBody>
      </p:sp>
      <p:sp>
        <p:nvSpPr>
          <p:cNvPr id="130" name="Text Placeholder 5">
            <a:extLst>
              <a:ext uri="{FF2B5EF4-FFF2-40B4-BE49-F238E27FC236}">
                <a16:creationId xmlns:a16="http://schemas.microsoft.com/office/drawing/2014/main" id="{AAE269AE-80B7-FC44-2077-CD22B034D152}"/>
              </a:ext>
            </a:extLst>
          </p:cNvPr>
          <p:cNvSpPr>
            <a:spLocks noGrp="1"/>
          </p:cNvSpPr>
          <p:nvPr>
            <p:ph type="body" sz="quarter" idx="40" hasCustomPrompt="1"/>
          </p:nvPr>
        </p:nvSpPr>
        <p:spPr>
          <a:xfrm>
            <a:off x="347541" y="3564856"/>
            <a:ext cx="2880000" cy="756000"/>
          </a:xfrm>
        </p:spPr>
        <p:txBody>
          <a:bodyPr>
            <a:normAutofit/>
          </a:bodyPr>
          <a:lstStyle>
            <a:lvl1pPr marL="0" indent="0" algn="r">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131" name="Bullet 5">
            <a:extLst>
              <a:ext uri="{FF2B5EF4-FFF2-40B4-BE49-F238E27FC236}">
                <a16:creationId xmlns:a16="http://schemas.microsoft.com/office/drawing/2014/main" id="{20C308DA-DC9E-A15E-E78D-47C9222C4AE2}"/>
              </a:ext>
            </a:extLst>
          </p:cNvPr>
          <p:cNvSpPr>
            <a:spLocks noGrp="1"/>
          </p:cNvSpPr>
          <p:nvPr>
            <p:ph type="body" sz="quarter" idx="39" hasCustomPrompt="1"/>
          </p:nvPr>
        </p:nvSpPr>
        <p:spPr>
          <a:xfrm>
            <a:off x="347541" y="3173075"/>
            <a:ext cx="2880000" cy="324000"/>
          </a:xfrm>
        </p:spPr>
        <p:txBody>
          <a:bodyPr>
            <a:normAutofit/>
          </a:bodyPr>
          <a:lstStyle>
            <a:lvl1pPr marL="0" indent="0" algn="r">
              <a:buFont typeface="Arial" panose="020B0604020202020204" pitchFamily="34" charset="0"/>
              <a:buNone/>
              <a:defRPr sz="2400">
                <a:solidFill>
                  <a:schemeClr val="accent1"/>
                </a:solidFill>
                <a:latin typeface="+mj-lt"/>
              </a:defRPr>
            </a:lvl1pPr>
          </a:lstStyle>
          <a:p>
            <a:pPr lvl="0"/>
            <a:r>
              <a:rPr lang="en-AU" noProof="0"/>
              <a:t>Bullet 5</a:t>
            </a:r>
          </a:p>
        </p:txBody>
      </p:sp>
      <p:sp>
        <p:nvSpPr>
          <p:cNvPr id="132" name="Text Placeholder 4">
            <a:extLst>
              <a:ext uri="{FF2B5EF4-FFF2-40B4-BE49-F238E27FC236}">
                <a16:creationId xmlns:a16="http://schemas.microsoft.com/office/drawing/2014/main" id="{800B3B97-B5B6-282B-D207-132199907110}"/>
              </a:ext>
            </a:extLst>
          </p:cNvPr>
          <p:cNvSpPr>
            <a:spLocks noGrp="1"/>
          </p:cNvSpPr>
          <p:nvPr>
            <p:ph type="body" sz="quarter" idx="38" hasCustomPrompt="1"/>
          </p:nvPr>
        </p:nvSpPr>
        <p:spPr>
          <a:xfrm>
            <a:off x="1209911" y="5068023"/>
            <a:ext cx="2880000" cy="756000"/>
          </a:xfrm>
        </p:spPr>
        <p:txBody>
          <a:bodyPr>
            <a:normAutofit/>
          </a:bodyPr>
          <a:lstStyle>
            <a:lvl1pPr marL="0" indent="0" algn="r">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133" name="Bullet 4">
            <a:extLst>
              <a:ext uri="{FF2B5EF4-FFF2-40B4-BE49-F238E27FC236}">
                <a16:creationId xmlns:a16="http://schemas.microsoft.com/office/drawing/2014/main" id="{CF04B286-EDBA-EA60-4B5F-6873EEE729F6}"/>
              </a:ext>
            </a:extLst>
          </p:cNvPr>
          <p:cNvSpPr>
            <a:spLocks noGrp="1"/>
          </p:cNvSpPr>
          <p:nvPr>
            <p:ph type="body" sz="quarter" idx="37" hasCustomPrompt="1"/>
          </p:nvPr>
        </p:nvSpPr>
        <p:spPr>
          <a:xfrm>
            <a:off x="1209911" y="4670815"/>
            <a:ext cx="2880000" cy="324000"/>
          </a:xfrm>
        </p:spPr>
        <p:txBody>
          <a:bodyPr>
            <a:normAutofit/>
          </a:bodyPr>
          <a:lstStyle>
            <a:lvl1pPr marL="0" indent="0" algn="r">
              <a:buFont typeface="Arial" panose="020B0604020202020204" pitchFamily="34" charset="0"/>
              <a:buNone/>
              <a:defRPr sz="2400">
                <a:solidFill>
                  <a:schemeClr val="accent1"/>
                </a:solidFill>
                <a:latin typeface="+mj-lt"/>
              </a:defRPr>
            </a:lvl1pPr>
          </a:lstStyle>
          <a:p>
            <a:pPr lvl="0"/>
            <a:r>
              <a:rPr lang="en-AU" noProof="0"/>
              <a:t>Bullet 4</a:t>
            </a:r>
          </a:p>
        </p:txBody>
      </p:sp>
      <p:sp>
        <p:nvSpPr>
          <p:cNvPr id="134" name="Text Placeholder 3">
            <a:extLst>
              <a:ext uri="{FF2B5EF4-FFF2-40B4-BE49-F238E27FC236}">
                <a16:creationId xmlns:a16="http://schemas.microsoft.com/office/drawing/2014/main" id="{35083CA0-22B8-E3FA-C927-5BF8CDD8891A}"/>
              </a:ext>
            </a:extLst>
          </p:cNvPr>
          <p:cNvSpPr>
            <a:spLocks noGrp="1"/>
          </p:cNvSpPr>
          <p:nvPr>
            <p:ph type="body" sz="quarter" idx="36" hasCustomPrompt="1"/>
          </p:nvPr>
        </p:nvSpPr>
        <p:spPr>
          <a:xfrm>
            <a:off x="8070457" y="5068023"/>
            <a:ext cx="2880000" cy="756000"/>
          </a:xfrm>
        </p:spPr>
        <p:txBody>
          <a:bodyPr>
            <a:normAutofit/>
          </a:bodyPr>
          <a:lstStyle>
            <a:lvl1pPr marL="0" indent="0" algn="l">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135" name="Bullet 3">
            <a:extLst>
              <a:ext uri="{FF2B5EF4-FFF2-40B4-BE49-F238E27FC236}">
                <a16:creationId xmlns:a16="http://schemas.microsoft.com/office/drawing/2014/main" id="{60C857F0-9C35-1B3C-3B39-976FA5FA4C25}"/>
              </a:ext>
            </a:extLst>
          </p:cNvPr>
          <p:cNvSpPr>
            <a:spLocks noGrp="1"/>
          </p:cNvSpPr>
          <p:nvPr>
            <p:ph type="body" sz="quarter" idx="35" hasCustomPrompt="1"/>
          </p:nvPr>
        </p:nvSpPr>
        <p:spPr>
          <a:xfrm>
            <a:off x="8070457" y="4670815"/>
            <a:ext cx="2880000" cy="324000"/>
          </a:xfrm>
        </p:spPr>
        <p:txBody>
          <a:bodyPr>
            <a:normAutofit/>
          </a:bodyPr>
          <a:lstStyle>
            <a:lvl1pPr marL="0" indent="0" algn="l">
              <a:buFont typeface="Arial" panose="020B0604020202020204" pitchFamily="34" charset="0"/>
              <a:buNone/>
              <a:defRPr sz="2400">
                <a:solidFill>
                  <a:schemeClr val="accent1"/>
                </a:solidFill>
                <a:latin typeface="+mj-lt"/>
              </a:defRPr>
            </a:lvl1pPr>
          </a:lstStyle>
          <a:p>
            <a:pPr lvl="0"/>
            <a:r>
              <a:rPr lang="en-AU" noProof="0"/>
              <a:t>Bullet 3</a:t>
            </a:r>
          </a:p>
        </p:txBody>
      </p:sp>
      <p:sp>
        <p:nvSpPr>
          <p:cNvPr id="136" name="Text Placeholder 2">
            <a:extLst>
              <a:ext uri="{FF2B5EF4-FFF2-40B4-BE49-F238E27FC236}">
                <a16:creationId xmlns:a16="http://schemas.microsoft.com/office/drawing/2014/main" id="{7B3EAC15-DEE1-47D8-E701-3D91DCD8FBAD}"/>
              </a:ext>
            </a:extLst>
          </p:cNvPr>
          <p:cNvSpPr>
            <a:spLocks noGrp="1"/>
          </p:cNvSpPr>
          <p:nvPr>
            <p:ph type="body" sz="quarter" idx="34" hasCustomPrompt="1"/>
          </p:nvPr>
        </p:nvSpPr>
        <p:spPr>
          <a:xfrm>
            <a:off x="8947446" y="3564856"/>
            <a:ext cx="2880000" cy="756000"/>
          </a:xfrm>
        </p:spPr>
        <p:txBody>
          <a:bodyPr>
            <a:normAutofit/>
          </a:bodyPr>
          <a:lstStyle>
            <a:lvl1pPr marL="0" indent="0" algn="l">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137" name="Bullet 2">
            <a:extLst>
              <a:ext uri="{FF2B5EF4-FFF2-40B4-BE49-F238E27FC236}">
                <a16:creationId xmlns:a16="http://schemas.microsoft.com/office/drawing/2014/main" id="{1FFAEDA3-4EA2-68F4-A818-22FBD57CD4D3}"/>
              </a:ext>
            </a:extLst>
          </p:cNvPr>
          <p:cNvSpPr>
            <a:spLocks noGrp="1"/>
          </p:cNvSpPr>
          <p:nvPr>
            <p:ph type="body" sz="quarter" idx="33" hasCustomPrompt="1"/>
          </p:nvPr>
        </p:nvSpPr>
        <p:spPr>
          <a:xfrm>
            <a:off x="8947446" y="3173075"/>
            <a:ext cx="2880000" cy="324000"/>
          </a:xfrm>
        </p:spPr>
        <p:txBody>
          <a:bodyPr>
            <a:normAutofit/>
          </a:bodyPr>
          <a:lstStyle>
            <a:lvl1pPr marL="0" indent="0" algn="l">
              <a:buFont typeface="Arial" panose="020B0604020202020204" pitchFamily="34" charset="0"/>
              <a:buNone/>
              <a:defRPr sz="2400">
                <a:solidFill>
                  <a:schemeClr val="accent1"/>
                </a:solidFill>
                <a:latin typeface="+mj-lt"/>
              </a:defRPr>
            </a:lvl1pPr>
          </a:lstStyle>
          <a:p>
            <a:pPr lvl="0"/>
            <a:r>
              <a:rPr lang="en-AU" noProof="0"/>
              <a:t>Bullet 2</a:t>
            </a:r>
          </a:p>
        </p:txBody>
      </p:sp>
      <p:sp>
        <p:nvSpPr>
          <p:cNvPr id="138" name="Text Placeholder 1">
            <a:extLst>
              <a:ext uri="{FF2B5EF4-FFF2-40B4-BE49-F238E27FC236}">
                <a16:creationId xmlns:a16="http://schemas.microsoft.com/office/drawing/2014/main" id="{B7800EC3-18A1-89B9-9126-BF403087E6F9}"/>
              </a:ext>
            </a:extLst>
          </p:cNvPr>
          <p:cNvSpPr>
            <a:spLocks noGrp="1"/>
          </p:cNvSpPr>
          <p:nvPr>
            <p:ph type="body" sz="quarter" idx="18" hasCustomPrompt="1"/>
          </p:nvPr>
        </p:nvSpPr>
        <p:spPr>
          <a:xfrm>
            <a:off x="8070457" y="2020283"/>
            <a:ext cx="2880000" cy="756000"/>
          </a:xfrm>
        </p:spPr>
        <p:txBody>
          <a:bodyPr>
            <a:normAutofit/>
          </a:bodyPr>
          <a:lstStyle>
            <a:lvl1pPr marL="0" indent="0" algn="l">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139" name="Bullet 1">
            <a:extLst>
              <a:ext uri="{FF2B5EF4-FFF2-40B4-BE49-F238E27FC236}">
                <a16:creationId xmlns:a16="http://schemas.microsoft.com/office/drawing/2014/main" id="{4A564DBF-23AA-CC2A-97B1-382C339031B6}"/>
              </a:ext>
            </a:extLst>
          </p:cNvPr>
          <p:cNvSpPr>
            <a:spLocks noGrp="1"/>
          </p:cNvSpPr>
          <p:nvPr>
            <p:ph type="body" sz="quarter" idx="17" hasCustomPrompt="1"/>
          </p:nvPr>
        </p:nvSpPr>
        <p:spPr>
          <a:xfrm>
            <a:off x="8070455" y="1637800"/>
            <a:ext cx="2880000" cy="324000"/>
          </a:xfrm>
        </p:spPr>
        <p:txBody>
          <a:bodyPr>
            <a:normAutofit/>
          </a:bodyPr>
          <a:lstStyle>
            <a:lvl1pPr marL="0" indent="0" algn="l">
              <a:buFont typeface="Arial" panose="020B0604020202020204" pitchFamily="34" charset="0"/>
              <a:buNone/>
              <a:defRPr sz="2400">
                <a:solidFill>
                  <a:schemeClr val="accent1"/>
                </a:solidFill>
                <a:latin typeface="+mj-lt"/>
              </a:defRPr>
            </a:lvl1pPr>
          </a:lstStyle>
          <a:p>
            <a:pPr lvl="0"/>
            <a:r>
              <a:rPr lang="en-AU" noProof="0"/>
              <a:t>Bullet 1</a:t>
            </a:r>
          </a:p>
        </p:txBody>
      </p:sp>
    </p:spTree>
    <p:extLst>
      <p:ext uri="{BB962C8B-B14F-4D97-AF65-F5344CB8AC3E}">
        <p14:creationId xmlns:p14="http://schemas.microsoft.com/office/powerpoint/2010/main" val="3626417531"/>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850C57-300A-07C5-60A6-6C7F961E8E37}"/>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Honeycomb 6 bullet with image or icon</a:t>
            </a:r>
            <a:endParaRPr lang="en-AU" dirty="0"/>
          </a:p>
        </p:txBody>
      </p:sp>
      <p:sp>
        <p:nvSpPr>
          <p:cNvPr id="7" name="Text Placeholder 16">
            <a:extLst>
              <a:ext uri="{FF2B5EF4-FFF2-40B4-BE49-F238E27FC236}">
                <a16:creationId xmlns:a16="http://schemas.microsoft.com/office/drawing/2014/main" id="{AA35536B-6A2B-84FB-4947-AA7959C1C04A}"/>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8" name="Straight Connector 7">
            <a:extLst>
              <a:ext uri="{FF2B5EF4-FFF2-40B4-BE49-F238E27FC236}">
                <a16:creationId xmlns:a16="http://schemas.microsoft.com/office/drawing/2014/main" id="{E83113D2-1057-7FEA-D040-80FA41B3BF28}"/>
              </a:ext>
            </a:extLst>
          </p:cNvPr>
          <p:cNvCxnSpPr>
            <a:cxnSpLocks/>
          </p:cNvCxnSpPr>
          <p:nvPr/>
        </p:nvCxnSpPr>
        <p:spPr>
          <a:xfrm>
            <a:off x="337279" y="1391006"/>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Picture Placeholder 44">
            <a:extLst>
              <a:ext uri="{FF2B5EF4-FFF2-40B4-BE49-F238E27FC236}">
                <a16:creationId xmlns:a16="http://schemas.microsoft.com/office/drawing/2014/main" id="{1D9256FD-92AB-5C03-E69B-3B6CCF19C6D9}"/>
              </a:ext>
            </a:extLst>
          </p:cNvPr>
          <p:cNvSpPr>
            <a:spLocks noGrp="1" noChangeAspect="1"/>
          </p:cNvSpPr>
          <p:nvPr>
            <p:ph type="pic" sz="quarter" idx="11" hasCustomPrompt="1"/>
          </p:nvPr>
        </p:nvSpPr>
        <p:spPr>
          <a:xfrm>
            <a:off x="4507114" y="1497523"/>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marR="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sz="1600">
                <a:solidFill>
                  <a:schemeClr val="bg1"/>
                </a:solidFill>
                <a:latin typeface="+mj-lt"/>
              </a:defRPr>
            </a:lvl1pPr>
          </a:lstStyle>
          <a:p>
            <a:pPr marL="0" marR="0" lvl="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a:pPr>
            <a:r>
              <a:rPr lang="en-AU" dirty="0"/>
              <a:t>Insert picture </a:t>
            </a:r>
            <a:br>
              <a:rPr lang="en-AU" dirty="0"/>
            </a:br>
            <a:r>
              <a:rPr lang="en-AU" dirty="0"/>
              <a:t>or icon here</a:t>
            </a:r>
          </a:p>
        </p:txBody>
      </p:sp>
      <p:sp>
        <p:nvSpPr>
          <p:cNvPr id="3" name="Picture Placeholder 45">
            <a:extLst>
              <a:ext uri="{FF2B5EF4-FFF2-40B4-BE49-F238E27FC236}">
                <a16:creationId xmlns:a16="http://schemas.microsoft.com/office/drawing/2014/main" id="{0ABB1195-0604-3A49-F058-A66A2F374D9C}"/>
              </a:ext>
            </a:extLst>
          </p:cNvPr>
          <p:cNvSpPr>
            <a:spLocks noGrp="1" noChangeAspect="1"/>
          </p:cNvSpPr>
          <p:nvPr>
            <p:ph type="pic" sz="quarter" idx="12" hasCustomPrompt="1"/>
          </p:nvPr>
        </p:nvSpPr>
        <p:spPr>
          <a:xfrm>
            <a:off x="3652442" y="3022603"/>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marR="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sz="1600">
                <a:solidFill>
                  <a:schemeClr val="bg1"/>
                </a:solidFill>
                <a:latin typeface="+mj-lt"/>
              </a:defRPr>
            </a:lvl1pPr>
          </a:lstStyle>
          <a:p>
            <a:pPr marL="0" marR="0" lvl="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a:pPr>
            <a:r>
              <a:rPr lang="en-AU" dirty="0"/>
              <a:t>Insert picture </a:t>
            </a:r>
            <a:br>
              <a:rPr lang="en-AU" dirty="0"/>
            </a:br>
            <a:r>
              <a:rPr lang="en-AU" dirty="0"/>
              <a:t>or icon here</a:t>
            </a:r>
          </a:p>
        </p:txBody>
      </p:sp>
      <p:sp>
        <p:nvSpPr>
          <p:cNvPr id="4" name="Picture Placeholder 46">
            <a:extLst>
              <a:ext uri="{FF2B5EF4-FFF2-40B4-BE49-F238E27FC236}">
                <a16:creationId xmlns:a16="http://schemas.microsoft.com/office/drawing/2014/main" id="{A59E08C3-233A-8654-062D-EC6463786C87}"/>
              </a:ext>
            </a:extLst>
          </p:cNvPr>
          <p:cNvSpPr>
            <a:spLocks noGrp="1" noChangeAspect="1"/>
          </p:cNvSpPr>
          <p:nvPr>
            <p:ph type="pic" sz="quarter" idx="13" hasCustomPrompt="1"/>
          </p:nvPr>
        </p:nvSpPr>
        <p:spPr>
          <a:xfrm>
            <a:off x="4507114" y="4535935"/>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marR="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sz="1600">
                <a:solidFill>
                  <a:schemeClr val="bg1"/>
                </a:solidFill>
                <a:latin typeface="+mj-lt"/>
              </a:defRPr>
            </a:lvl1pPr>
          </a:lstStyle>
          <a:p>
            <a:pPr marL="0" marR="0" lvl="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a:pPr>
            <a:r>
              <a:rPr lang="en-AU" dirty="0"/>
              <a:t>Insert picture </a:t>
            </a:r>
            <a:br>
              <a:rPr lang="en-AU" dirty="0"/>
            </a:br>
            <a:r>
              <a:rPr lang="en-AU" dirty="0"/>
              <a:t>or icon here</a:t>
            </a:r>
          </a:p>
        </p:txBody>
      </p:sp>
      <p:sp>
        <p:nvSpPr>
          <p:cNvPr id="5" name="Picture Placeholder 47">
            <a:extLst>
              <a:ext uri="{FF2B5EF4-FFF2-40B4-BE49-F238E27FC236}">
                <a16:creationId xmlns:a16="http://schemas.microsoft.com/office/drawing/2014/main" id="{2A7A13A8-60C5-9122-4D93-7A49F168FCFF}"/>
              </a:ext>
            </a:extLst>
          </p:cNvPr>
          <p:cNvSpPr>
            <a:spLocks noGrp="1" noChangeAspect="1"/>
          </p:cNvSpPr>
          <p:nvPr>
            <p:ph type="pic" sz="quarter" idx="14" hasCustomPrompt="1"/>
          </p:nvPr>
        </p:nvSpPr>
        <p:spPr>
          <a:xfrm>
            <a:off x="6258327" y="4535935"/>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marR="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sz="1600">
                <a:solidFill>
                  <a:schemeClr val="bg1"/>
                </a:solidFill>
                <a:latin typeface="+mj-lt"/>
              </a:defRPr>
            </a:lvl1pPr>
          </a:lstStyle>
          <a:p>
            <a:pPr marL="0" marR="0" lvl="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a:pPr>
            <a:r>
              <a:rPr lang="en-AU" dirty="0"/>
              <a:t>Insert picture </a:t>
            </a:r>
            <a:br>
              <a:rPr lang="en-AU" dirty="0"/>
            </a:br>
            <a:r>
              <a:rPr lang="en-AU" dirty="0"/>
              <a:t>or icon here</a:t>
            </a:r>
          </a:p>
        </p:txBody>
      </p:sp>
      <p:sp>
        <p:nvSpPr>
          <p:cNvPr id="9" name="Picture Placeholder 48">
            <a:extLst>
              <a:ext uri="{FF2B5EF4-FFF2-40B4-BE49-F238E27FC236}">
                <a16:creationId xmlns:a16="http://schemas.microsoft.com/office/drawing/2014/main" id="{A522CE66-89B2-1F23-43FC-290429704926}"/>
              </a:ext>
            </a:extLst>
          </p:cNvPr>
          <p:cNvSpPr>
            <a:spLocks noGrp="1" noChangeAspect="1"/>
          </p:cNvSpPr>
          <p:nvPr>
            <p:ph type="pic" sz="quarter" idx="16" hasCustomPrompt="1"/>
          </p:nvPr>
        </p:nvSpPr>
        <p:spPr>
          <a:xfrm>
            <a:off x="7126088" y="3022603"/>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marR="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sz="1600">
                <a:solidFill>
                  <a:schemeClr val="bg1"/>
                </a:solidFill>
                <a:latin typeface="+mj-lt"/>
              </a:defRPr>
            </a:lvl1pPr>
          </a:lstStyle>
          <a:p>
            <a:pPr marL="0" marR="0" lvl="0" indent="0" algn="ctr" defTabSz="914400" rtl="0" eaLnBrk="1" fontAlgn="auto" latinLnBrk="0" hangingPunct="1">
              <a:lnSpc>
                <a:spcPct val="110000"/>
              </a:lnSpc>
              <a:spcBef>
                <a:spcPts val="600"/>
              </a:spcBef>
              <a:spcAft>
                <a:spcPts val="600"/>
              </a:spcAft>
              <a:buClr>
                <a:schemeClr val="accent3"/>
              </a:buClr>
              <a:buSzTx/>
              <a:buFont typeface="Calibri" panose="020F0502020204030204" pitchFamily="34" charset="0"/>
              <a:buNone/>
              <a:tabLst/>
              <a:defRPr/>
            </a:pPr>
            <a:r>
              <a:rPr lang="en-AU" dirty="0"/>
              <a:t>Insert picture </a:t>
            </a:r>
            <a:br>
              <a:rPr lang="en-AU" dirty="0"/>
            </a:br>
            <a:r>
              <a:rPr lang="en-AU" dirty="0"/>
              <a:t>or icon here</a:t>
            </a:r>
          </a:p>
        </p:txBody>
      </p:sp>
      <p:sp>
        <p:nvSpPr>
          <p:cNvPr id="10" name="Picture Placeholder 49">
            <a:extLst>
              <a:ext uri="{FF2B5EF4-FFF2-40B4-BE49-F238E27FC236}">
                <a16:creationId xmlns:a16="http://schemas.microsoft.com/office/drawing/2014/main" id="{CE9C8B21-606D-0BAE-FEF6-9A8EE5F9D622}"/>
              </a:ext>
            </a:extLst>
          </p:cNvPr>
          <p:cNvSpPr>
            <a:spLocks noGrp="1" noChangeAspect="1"/>
          </p:cNvSpPr>
          <p:nvPr>
            <p:ph type="pic" sz="quarter" idx="17" hasCustomPrompt="1"/>
          </p:nvPr>
        </p:nvSpPr>
        <p:spPr>
          <a:xfrm>
            <a:off x="6258327" y="1497523"/>
            <a:ext cx="1440000" cy="1583999"/>
          </a:xfrm>
          <a:custGeom>
            <a:avLst/>
            <a:gdLst>
              <a:gd name="connsiteX0" fmla="*/ 900000 w 1800000"/>
              <a:gd name="connsiteY0" fmla="*/ 0 h 1980000"/>
              <a:gd name="connsiteX1" fmla="*/ 1800000 w 1800000"/>
              <a:gd name="connsiteY1" fmla="*/ 396000 h 1980000"/>
              <a:gd name="connsiteX2" fmla="*/ 1800000 w 1800000"/>
              <a:gd name="connsiteY2" fmla="*/ 1584000 h 1980000"/>
              <a:gd name="connsiteX3" fmla="*/ 900000 w 1800000"/>
              <a:gd name="connsiteY3" fmla="*/ 1980000 h 1980000"/>
              <a:gd name="connsiteX4" fmla="*/ 0 w 1800000"/>
              <a:gd name="connsiteY4" fmla="*/ 1584000 h 1980000"/>
              <a:gd name="connsiteX5" fmla="*/ 0 w 1800000"/>
              <a:gd name="connsiteY5" fmla="*/ 396000 h 19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0000" h="1980000">
                <a:moveTo>
                  <a:pt x="900000" y="0"/>
                </a:moveTo>
                <a:lnTo>
                  <a:pt x="1800000" y="396000"/>
                </a:lnTo>
                <a:lnTo>
                  <a:pt x="1800000" y="1584000"/>
                </a:lnTo>
                <a:lnTo>
                  <a:pt x="900000" y="1980000"/>
                </a:lnTo>
                <a:lnTo>
                  <a:pt x="0" y="1584000"/>
                </a:lnTo>
                <a:lnTo>
                  <a:pt x="0" y="396000"/>
                </a:lnTo>
                <a:close/>
              </a:path>
            </a:pathLst>
          </a:custGeom>
          <a:solidFill>
            <a:schemeClr val="accent1"/>
          </a:solidFill>
          <a:ln>
            <a:noFill/>
          </a:ln>
        </p:spPr>
        <p:txBody>
          <a:bodyPr wrap="square" anchor="ctr">
            <a:noAutofit/>
          </a:bodyPr>
          <a:lstStyle>
            <a:lvl1pPr marL="0" indent="0" algn="ctr">
              <a:buNone/>
              <a:defRPr sz="1600">
                <a:solidFill>
                  <a:schemeClr val="bg1"/>
                </a:solidFill>
                <a:latin typeface="+mj-lt"/>
              </a:defRPr>
            </a:lvl1pPr>
          </a:lstStyle>
          <a:p>
            <a:r>
              <a:rPr lang="en-AU" dirty="0"/>
              <a:t>Insert picture </a:t>
            </a:r>
            <a:br>
              <a:rPr lang="en-AU" dirty="0"/>
            </a:br>
            <a:r>
              <a:rPr lang="en-AU" dirty="0"/>
              <a:t>or icon here</a:t>
            </a:r>
          </a:p>
        </p:txBody>
      </p:sp>
      <p:sp>
        <p:nvSpPr>
          <p:cNvPr id="11" name="Text Placeholder 6">
            <a:extLst>
              <a:ext uri="{FF2B5EF4-FFF2-40B4-BE49-F238E27FC236}">
                <a16:creationId xmlns:a16="http://schemas.microsoft.com/office/drawing/2014/main" id="{6FA19273-3C93-3B05-9662-5E374FCA28C3}"/>
              </a:ext>
            </a:extLst>
          </p:cNvPr>
          <p:cNvSpPr>
            <a:spLocks noGrp="1"/>
          </p:cNvSpPr>
          <p:nvPr>
            <p:ph type="body" sz="quarter" idx="47" hasCustomPrompt="1"/>
          </p:nvPr>
        </p:nvSpPr>
        <p:spPr>
          <a:xfrm>
            <a:off x="1209911" y="2222908"/>
            <a:ext cx="2880000" cy="756000"/>
          </a:xfrm>
        </p:spPr>
        <p:txBody>
          <a:bodyPr>
            <a:normAutofit/>
          </a:bodyPr>
          <a:lstStyle>
            <a:lvl1pPr marL="0" indent="0" algn="r">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12" name="Bullet 6">
            <a:extLst>
              <a:ext uri="{FF2B5EF4-FFF2-40B4-BE49-F238E27FC236}">
                <a16:creationId xmlns:a16="http://schemas.microsoft.com/office/drawing/2014/main" id="{83DD2F12-2EA2-79D6-6344-D3760F8B6129}"/>
              </a:ext>
            </a:extLst>
          </p:cNvPr>
          <p:cNvSpPr>
            <a:spLocks noGrp="1"/>
          </p:cNvSpPr>
          <p:nvPr>
            <p:ph type="body" sz="quarter" idx="46" hasCustomPrompt="1"/>
          </p:nvPr>
        </p:nvSpPr>
        <p:spPr>
          <a:xfrm>
            <a:off x="1209911" y="1817075"/>
            <a:ext cx="2880000" cy="324000"/>
          </a:xfrm>
        </p:spPr>
        <p:txBody>
          <a:bodyPr>
            <a:normAutofit/>
          </a:bodyPr>
          <a:lstStyle>
            <a:lvl1pPr marL="0" indent="0" algn="r">
              <a:buFont typeface="Arial" panose="020B0604020202020204" pitchFamily="34" charset="0"/>
              <a:buNone/>
              <a:defRPr sz="2400">
                <a:solidFill>
                  <a:schemeClr val="accent1"/>
                </a:solidFill>
                <a:latin typeface="+mj-lt"/>
              </a:defRPr>
            </a:lvl1pPr>
          </a:lstStyle>
          <a:p>
            <a:pPr lvl="0"/>
            <a:r>
              <a:rPr lang="en-AU" noProof="0" dirty="0"/>
              <a:t>Bullet 6</a:t>
            </a:r>
          </a:p>
        </p:txBody>
      </p:sp>
      <p:sp>
        <p:nvSpPr>
          <p:cNvPr id="13" name="Text Placeholder 5">
            <a:extLst>
              <a:ext uri="{FF2B5EF4-FFF2-40B4-BE49-F238E27FC236}">
                <a16:creationId xmlns:a16="http://schemas.microsoft.com/office/drawing/2014/main" id="{E4FC45AA-8FF4-CB5F-4691-340A74B43C69}"/>
              </a:ext>
            </a:extLst>
          </p:cNvPr>
          <p:cNvSpPr>
            <a:spLocks noGrp="1"/>
          </p:cNvSpPr>
          <p:nvPr>
            <p:ph type="body" sz="quarter" idx="40" hasCustomPrompt="1"/>
          </p:nvPr>
        </p:nvSpPr>
        <p:spPr>
          <a:xfrm>
            <a:off x="347541" y="3770409"/>
            <a:ext cx="2880000" cy="756000"/>
          </a:xfrm>
        </p:spPr>
        <p:txBody>
          <a:bodyPr>
            <a:normAutofit/>
          </a:bodyPr>
          <a:lstStyle>
            <a:lvl1pPr marL="0" indent="0" algn="r">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14" name="Bullet 5">
            <a:extLst>
              <a:ext uri="{FF2B5EF4-FFF2-40B4-BE49-F238E27FC236}">
                <a16:creationId xmlns:a16="http://schemas.microsoft.com/office/drawing/2014/main" id="{84207CD3-B028-70E1-F160-EDE7B4957C20}"/>
              </a:ext>
            </a:extLst>
          </p:cNvPr>
          <p:cNvSpPr>
            <a:spLocks noGrp="1"/>
          </p:cNvSpPr>
          <p:nvPr>
            <p:ph type="body" sz="quarter" idx="39" hasCustomPrompt="1"/>
          </p:nvPr>
        </p:nvSpPr>
        <p:spPr>
          <a:xfrm>
            <a:off x="347541" y="3378628"/>
            <a:ext cx="2880000" cy="324000"/>
          </a:xfrm>
        </p:spPr>
        <p:txBody>
          <a:bodyPr>
            <a:normAutofit/>
          </a:bodyPr>
          <a:lstStyle>
            <a:lvl1pPr marL="0" indent="0" algn="r">
              <a:buFont typeface="Arial" panose="020B0604020202020204" pitchFamily="34" charset="0"/>
              <a:buNone/>
              <a:defRPr sz="2400">
                <a:solidFill>
                  <a:schemeClr val="accent1"/>
                </a:solidFill>
                <a:latin typeface="+mj-lt"/>
              </a:defRPr>
            </a:lvl1pPr>
          </a:lstStyle>
          <a:p>
            <a:pPr lvl="0"/>
            <a:r>
              <a:rPr lang="en-AU" noProof="0"/>
              <a:t>Bullet 5</a:t>
            </a:r>
          </a:p>
        </p:txBody>
      </p:sp>
      <p:sp>
        <p:nvSpPr>
          <p:cNvPr id="15" name="Text Placeholder 4">
            <a:extLst>
              <a:ext uri="{FF2B5EF4-FFF2-40B4-BE49-F238E27FC236}">
                <a16:creationId xmlns:a16="http://schemas.microsoft.com/office/drawing/2014/main" id="{CC0FA791-FB7D-7F3E-6E37-C3D8A9177FFD}"/>
              </a:ext>
            </a:extLst>
          </p:cNvPr>
          <p:cNvSpPr>
            <a:spLocks noGrp="1"/>
          </p:cNvSpPr>
          <p:nvPr>
            <p:ph type="body" sz="quarter" idx="38" hasCustomPrompt="1"/>
          </p:nvPr>
        </p:nvSpPr>
        <p:spPr>
          <a:xfrm>
            <a:off x="1209911" y="5273576"/>
            <a:ext cx="2880000" cy="756000"/>
          </a:xfrm>
        </p:spPr>
        <p:txBody>
          <a:bodyPr>
            <a:normAutofit/>
          </a:bodyPr>
          <a:lstStyle>
            <a:lvl1pPr marL="0" indent="0" algn="r">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16" name="Bullet 4">
            <a:extLst>
              <a:ext uri="{FF2B5EF4-FFF2-40B4-BE49-F238E27FC236}">
                <a16:creationId xmlns:a16="http://schemas.microsoft.com/office/drawing/2014/main" id="{6A5BB9BB-CF1D-841B-36DB-4E3218C6405F}"/>
              </a:ext>
            </a:extLst>
          </p:cNvPr>
          <p:cNvSpPr>
            <a:spLocks noGrp="1"/>
          </p:cNvSpPr>
          <p:nvPr>
            <p:ph type="body" sz="quarter" idx="37" hasCustomPrompt="1"/>
          </p:nvPr>
        </p:nvSpPr>
        <p:spPr>
          <a:xfrm>
            <a:off x="1209911" y="4876368"/>
            <a:ext cx="2880000" cy="324000"/>
          </a:xfrm>
        </p:spPr>
        <p:txBody>
          <a:bodyPr>
            <a:normAutofit/>
          </a:bodyPr>
          <a:lstStyle>
            <a:lvl1pPr marL="0" indent="0" algn="r">
              <a:buFont typeface="Arial" panose="020B0604020202020204" pitchFamily="34" charset="0"/>
              <a:buNone/>
              <a:defRPr sz="2400">
                <a:solidFill>
                  <a:schemeClr val="accent1"/>
                </a:solidFill>
                <a:latin typeface="+mj-lt"/>
              </a:defRPr>
            </a:lvl1pPr>
          </a:lstStyle>
          <a:p>
            <a:pPr lvl="0"/>
            <a:r>
              <a:rPr lang="en-AU" noProof="0"/>
              <a:t>Bullet 4</a:t>
            </a:r>
          </a:p>
        </p:txBody>
      </p:sp>
      <p:sp>
        <p:nvSpPr>
          <p:cNvPr id="17" name="Text Placeholder 3">
            <a:extLst>
              <a:ext uri="{FF2B5EF4-FFF2-40B4-BE49-F238E27FC236}">
                <a16:creationId xmlns:a16="http://schemas.microsoft.com/office/drawing/2014/main" id="{83AF66D0-94E0-08CB-BEFB-5F7D341E9E9D}"/>
              </a:ext>
            </a:extLst>
          </p:cNvPr>
          <p:cNvSpPr>
            <a:spLocks noGrp="1"/>
          </p:cNvSpPr>
          <p:nvPr>
            <p:ph type="body" sz="quarter" idx="36" hasCustomPrompt="1"/>
          </p:nvPr>
        </p:nvSpPr>
        <p:spPr>
          <a:xfrm>
            <a:off x="8070457" y="5273576"/>
            <a:ext cx="2880000" cy="756000"/>
          </a:xfrm>
        </p:spPr>
        <p:txBody>
          <a:bodyPr>
            <a:normAutofit/>
          </a:bodyPr>
          <a:lstStyle>
            <a:lvl1pPr marL="0" indent="0" algn="l">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18" name="Bullet 3">
            <a:extLst>
              <a:ext uri="{FF2B5EF4-FFF2-40B4-BE49-F238E27FC236}">
                <a16:creationId xmlns:a16="http://schemas.microsoft.com/office/drawing/2014/main" id="{977F9E0B-B1CE-FE86-2EE1-81DF9FEE8F17}"/>
              </a:ext>
            </a:extLst>
          </p:cNvPr>
          <p:cNvSpPr>
            <a:spLocks noGrp="1"/>
          </p:cNvSpPr>
          <p:nvPr>
            <p:ph type="body" sz="quarter" idx="35" hasCustomPrompt="1"/>
          </p:nvPr>
        </p:nvSpPr>
        <p:spPr>
          <a:xfrm>
            <a:off x="8070457" y="4876368"/>
            <a:ext cx="2880000" cy="324000"/>
          </a:xfrm>
        </p:spPr>
        <p:txBody>
          <a:bodyPr>
            <a:normAutofit/>
          </a:bodyPr>
          <a:lstStyle>
            <a:lvl1pPr marL="0" indent="0" algn="l">
              <a:buFont typeface="Arial" panose="020B0604020202020204" pitchFamily="34" charset="0"/>
              <a:buNone/>
              <a:defRPr sz="2400">
                <a:solidFill>
                  <a:schemeClr val="accent1"/>
                </a:solidFill>
                <a:latin typeface="+mj-lt"/>
              </a:defRPr>
            </a:lvl1pPr>
          </a:lstStyle>
          <a:p>
            <a:pPr lvl="0"/>
            <a:r>
              <a:rPr lang="en-AU" noProof="0"/>
              <a:t>Bullet 3</a:t>
            </a:r>
          </a:p>
        </p:txBody>
      </p:sp>
      <p:sp>
        <p:nvSpPr>
          <p:cNvPr id="19" name="Text Placeholder 2">
            <a:extLst>
              <a:ext uri="{FF2B5EF4-FFF2-40B4-BE49-F238E27FC236}">
                <a16:creationId xmlns:a16="http://schemas.microsoft.com/office/drawing/2014/main" id="{7BEFF83B-0B6B-BDA3-6F3F-9F39EFB3C2A1}"/>
              </a:ext>
            </a:extLst>
          </p:cNvPr>
          <p:cNvSpPr>
            <a:spLocks noGrp="1"/>
          </p:cNvSpPr>
          <p:nvPr>
            <p:ph type="body" sz="quarter" idx="34" hasCustomPrompt="1"/>
          </p:nvPr>
        </p:nvSpPr>
        <p:spPr>
          <a:xfrm>
            <a:off x="8947446" y="3770409"/>
            <a:ext cx="2880000" cy="756000"/>
          </a:xfrm>
        </p:spPr>
        <p:txBody>
          <a:bodyPr>
            <a:normAutofit/>
          </a:bodyPr>
          <a:lstStyle>
            <a:lvl1pPr marL="0" indent="0" algn="l">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20" name="Bullet 2">
            <a:extLst>
              <a:ext uri="{FF2B5EF4-FFF2-40B4-BE49-F238E27FC236}">
                <a16:creationId xmlns:a16="http://schemas.microsoft.com/office/drawing/2014/main" id="{2421F3BA-39E8-207D-5A6E-A53E855B9CDC}"/>
              </a:ext>
            </a:extLst>
          </p:cNvPr>
          <p:cNvSpPr>
            <a:spLocks noGrp="1"/>
          </p:cNvSpPr>
          <p:nvPr>
            <p:ph type="body" sz="quarter" idx="33" hasCustomPrompt="1"/>
          </p:nvPr>
        </p:nvSpPr>
        <p:spPr>
          <a:xfrm>
            <a:off x="8947446" y="3378628"/>
            <a:ext cx="2880000" cy="324000"/>
          </a:xfrm>
        </p:spPr>
        <p:txBody>
          <a:bodyPr>
            <a:normAutofit/>
          </a:bodyPr>
          <a:lstStyle>
            <a:lvl1pPr marL="0" indent="0" algn="l">
              <a:buFont typeface="Arial" panose="020B0604020202020204" pitchFamily="34" charset="0"/>
              <a:buNone/>
              <a:defRPr sz="2400">
                <a:solidFill>
                  <a:schemeClr val="accent1"/>
                </a:solidFill>
                <a:latin typeface="+mj-lt"/>
              </a:defRPr>
            </a:lvl1pPr>
          </a:lstStyle>
          <a:p>
            <a:pPr lvl="0"/>
            <a:r>
              <a:rPr lang="en-AU" noProof="0"/>
              <a:t>Bullet 2</a:t>
            </a:r>
          </a:p>
        </p:txBody>
      </p:sp>
      <p:sp>
        <p:nvSpPr>
          <p:cNvPr id="21" name="Text Placeholder 1">
            <a:extLst>
              <a:ext uri="{FF2B5EF4-FFF2-40B4-BE49-F238E27FC236}">
                <a16:creationId xmlns:a16="http://schemas.microsoft.com/office/drawing/2014/main" id="{C67D17AA-DAC9-3CEC-D9B2-839AFCE4491F}"/>
              </a:ext>
            </a:extLst>
          </p:cNvPr>
          <p:cNvSpPr>
            <a:spLocks noGrp="1"/>
          </p:cNvSpPr>
          <p:nvPr>
            <p:ph type="body" sz="quarter" idx="18" hasCustomPrompt="1"/>
          </p:nvPr>
        </p:nvSpPr>
        <p:spPr>
          <a:xfrm>
            <a:off x="8070457" y="2225836"/>
            <a:ext cx="2880000" cy="756000"/>
          </a:xfrm>
        </p:spPr>
        <p:txBody>
          <a:bodyPr>
            <a:normAutofit/>
          </a:bodyPr>
          <a:lstStyle>
            <a:lvl1pPr marL="0" indent="0" algn="l">
              <a:buFont typeface="Wingdings" panose="05000000000000000000" pitchFamily="2" charset="2"/>
              <a:buNone/>
              <a:defRPr sz="1600">
                <a:solidFill>
                  <a:schemeClr val="tx1">
                    <a:lumMod val="75000"/>
                    <a:lumOff val="25000"/>
                  </a:schemeClr>
                </a:solidFill>
                <a:latin typeface="+mj-lt"/>
              </a:defRPr>
            </a:lvl1pPr>
          </a:lstStyle>
          <a:p>
            <a:pPr lvl="0"/>
            <a:r>
              <a:rPr lang="en-AU" noProof="0"/>
              <a:t>Description</a:t>
            </a:r>
          </a:p>
        </p:txBody>
      </p:sp>
      <p:sp>
        <p:nvSpPr>
          <p:cNvPr id="22" name="Bullet 1">
            <a:extLst>
              <a:ext uri="{FF2B5EF4-FFF2-40B4-BE49-F238E27FC236}">
                <a16:creationId xmlns:a16="http://schemas.microsoft.com/office/drawing/2014/main" id="{04AE662D-17AC-9A13-6B02-8A126DE370B1}"/>
              </a:ext>
            </a:extLst>
          </p:cNvPr>
          <p:cNvSpPr>
            <a:spLocks noGrp="1"/>
          </p:cNvSpPr>
          <p:nvPr>
            <p:ph type="body" sz="quarter" idx="48" hasCustomPrompt="1"/>
          </p:nvPr>
        </p:nvSpPr>
        <p:spPr>
          <a:xfrm>
            <a:off x="8070455" y="1843353"/>
            <a:ext cx="2880000" cy="324000"/>
          </a:xfrm>
        </p:spPr>
        <p:txBody>
          <a:bodyPr>
            <a:normAutofit/>
          </a:bodyPr>
          <a:lstStyle>
            <a:lvl1pPr marL="0" indent="0" algn="l">
              <a:buFont typeface="Arial" panose="020B0604020202020204" pitchFamily="34" charset="0"/>
              <a:buNone/>
              <a:defRPr sz="2400">
                <a:solidFill>
                  <a:schemeClr val="accent1"/>
                </a:solidFill>
                <a:latin typeface="+mj-lt"/>
              </a:defRPr>
            </a:lvl1pPr>
          </a:lstStyle>
          <a:p>
            <a:pPr lvl="0"/>
            <a:r>
              <a:rPr lang="en-AU" noProof="0"/>
              <a:t>Bullet 1</a:t>
            </a:r>
          </a:p>
        </p:txBody>
      </p:sp>
    </p:spTree>
    <p:extLst>
      <p:ext uri="{BB962C8B-B14F-4D97-AF65-F5344CB8AC3E}">
        <p14:creationId xmlns:p14="http://schemas.microsoft.com/office/powerpoint/2010/main" val="1308880007"/>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5C7539-DAE0-9085-B3A5-75231A2846B7}"/>
              </a:ext>
            </a:extLst>
          </p:cNvPr>
          <p:cNvSpPr/>
          <p:nvPr/>
        </p:nvSpPr>
        <p:spPr>
          <a:xfrm>
            <a:off x="4" y="0"/>
            <a:ext cx="12192000" cy="63033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3"/>
          </a:p>
        </p:txBody>
      </p:sp>
      <p:sp>
        <p:nvSpPr>
          <p:cNvPr id="2" name="Content Placeholder">
            <a:extLst>
              <a:ext uri="{FF2B5EF4-FFF2-40B4-BE49-F238E27FC236}">
                <a16:creationId xmlns:a16="http://schemas.microsoft.com/office/drawing/2014/main" id="{45CA4521-AB4D-2155-8D8D-E4C7C0CD3767}"/>
              </a:ext>
            </a:extLst>
          </p:cNvPr>
          <p:cNvSpPr>
            <a:spLocks noGrp="1"/>
          </p:cNvSpPr>
          <p:nvPr>
            <p:ph sz="quarter" idx="12" hasCustomPrompt="1"/>
          </p:nvPr>
        </p:nvSpPr>
        <p:spPr>
          <a:xfrm>
            <a:off x="1" y="1332614"/>
            <a:ext cx="12192000" cy="4970750"/>
          </a:xfrm>
          <a:prstGeom prst="rect">
            <a:avLst/>
          </a:prstGeom>
          <a:ln w="66675" cap="rnd">
            <a:noFill/>
            <a:extLst>
              <a:ext uri="{C807C97D-BFC1-408E-A445-0C87EB9F89A2}">
                <ask:lineSketchStyleProps xmlns:ask="http://schemas.microsoft.com/office/drawing/2018/sketchyshapes" sd="1219033472">
                  <a:custGeom>
                    <a:avLst/>
                    <a:gdLst>
                      <a:gd name="connsiteX0" fmla="*/ 0 w 8225699"/>
                      <a:gd name="connsiteY0" fmla="*/ 0 h 3908978"/>
                      <a:gd name="connsiteX1" fmla="*/ 685475 w 8225699"/>
                      <a:gd name="connsiteY1" fmla="*/ 0 h 3908978"/>
                      <a:gd name="connsiteX2" fmla="*/ 1370950 w 8225699"/>
                      <a:gd name="connsiteY2" fmla="*/ 0 h 3908978"/>
                      <a:gd name="connsiteX3" fmla="*/ 1370950 w 8225699"/>
                      <a:gd name="connsiteY3" fmla="*/ 0 h 3908978"/>
                      <a:gd name="connsiteX4" fmla="*/ 2035861 w 8225699"/>
                      <a:gd name="connsiteY4" fmla="*/ 0 h 3908978"/>
                      <a:gd name="connsiteX5" fmla="*/ 2659643 w 8225699"/>
                      <a:gd name="connsiteY5" fmla="*/ 0 h 3908978"/>
                      <a:gd name="connsiteX6" fmla="*/ 3427375 w 8225699"/>
                      <a:gd name="connsiteY6" fmla="*/ 0 h 3908978"/>
                      <a:gd name="connsiteX7" fmla="*/ 4112850 w 8225699"/>
                      <a:gd name="connsiteY7" fmla="*/ 0 h 3908978"/>
                      <a:gd name="connsiteX8" fmla="*/ 4846308 w 8225699"/>
                      <a:gd name="connsiteY8" fmla="*/ 0 h 3908978"/>
                      <a:gd name="connsiteX9" fmla="*/ 5579766 w 8225699"/>
                      <a:gd name="connsiteY9" fmla="*/ 0 h 3908978"/>
                      <a:gd name="connsiteX10" fmla="*/ 6169274 w 8225699"/>
                      <a:gd name="connsiteY10" fmla="*/ 0 h 3908978"/>
                      <a:gd name="connsiteX11" fmla="*/ 6950716 w 8225699"/>
                      <a:gd name="connsiteY11" fmla="*/ 0 h 3908978"/>
                      <a:gd name="connsiteX12" fmla="*/ 7636191 w 8225699"/>
                      <a:gd name="connsiteY12" fmla="*/ 0 h 3908978"/>
                      <a:gd name="connsiteX13" fmla="*/ 8225699 w 8225699"/>
                      <a:gd name="connsiteY13" fmla="*/ 0 h 3908978"/>
                      <a:gd name="connsiteX14" fmla="*/ 8225699 w 8225699"/>
                      <a:gd name="connsiteY14" fmla="*/ 570059 h 3908978"/>
                      <a:gd name="connsiteX15" fmla="*/ 8225699 w 8225699"/>
                      <a:gd name="connsiteY15" fmla="*/ 1071711 h 3908978"/>
                      <a:gd name="connsiteX16" fmla="*/ 8225699 w 8225699"/>
                      <a:gd name="connsiteY16" fmla="*/ 1641771 h 3908978"/>
                      <a:gd name="connsiteX17" fmla="*/ 8225699 w 8225699"/>
                      <a:gd name="connsiteY17" fmla="*/ 2280237 h 3908978"/>
                      <a:gd name="connsiteX18" fmla="*/ 8225699 w 8225699"/>
                      <a:gd name="connsiteY18" fmla="*/ 2280237 h 3908978"/>
                      <a:gd name="connsiteX19" fmla="*/ 8225699 w 8225699"/>
                      <a:gd name="connsiteY19" fmla="*/ 2788404 h 3908978"/>
                      <a:gd name="connsiteX20" fmla="*/ 8225699 w 8225699"/>
                      <a:gd name="connsiteY20" fmla="*/ 3257482 h 3908978"/>
                      <a:gd name="connsiteX21" fmla="*/ 8225699 w 8225699"/>
                      <a:gd name="connsiteY21" fmla="*/ 3908978 h 3908978"/>
                      <a:gd name="connsiteX22" fmla="*/ 7492241 w 8225699"/>
                      <a:gd name="connsiteY22" fmla="*/ 3908978 h 3908978"/>
                      <a:gd name="connsiteX23" fmla="*/ 6710800 w 8225699"/>
                      <a:gd name="connsiteY23" fmla="*/ 3908978 h 3908978"/>
                      <a:gd name="connsiteX24" fmla="*/ 6169274 w 8225699"/>
                      <a:gd name="connsiteY24" fmla="*/ 3908978 h 3908978"/>
                      <a:gd name="connsiteX25" fmla="*/ 5627749 w 8225699"/>
                      <a:gd name="connsiteY25" fmla="*/ 3908978 h 3908978"/>
                      <a:gd name="connsiteX26" fmla="*/ 4846308 w 8225699"/>
                      <a:gd name="connsiteY26" fmla="*/ 3908978 h 3908978"/>
                      <a:gd name="connsiteX27" fmla="*/ 4304783 w 8225699"/>
                      <a:gd name="connsiteY27" fmla="*/ 3908978 h 3908978"/>
                      <a:gd name="connsiteX28" fmla="*/ 3427375 w 8225699"/>
                      <a:gd name="connsiteY28" fmla="*/ 3908978 h 3908978"/>
                      <a:gd name="connsiteX29" fmla="*/ 2841059 w 8225699"/>
                      <a:gd name="connsiteY29" fmla="*/ 4110755 h 3908978"/>
                      <a:gd name="connsiteX30" fmla="*/ 2280235 w 8225699"/>
                      <a:gd name="connsiteY30" fmla="*/ 4303759 h 3908978"/>
                      <a:gd name="connsiteX31" fmla="*/ 1591952 w 8225699"/>
                      <a:gd name="connsiteY31" fmla="*/ 4540628 h 3908978"/>
                      <a:gd name="connsiteX32" fmla="*/ 878176 w 8225699"/>
                      <a:gd name="connsiteY32" fmla="*/ 4786270 h 3908978"/>
                      <a:gd name="connsiteX33" fmla="*/ 1109780 w 8225699"/>
                      <a:gd name="connsiteY33" fmla="*/ 4373943 h 3908978"/>
                      <a:gd name="connsiteX34" fmla="*/ 1370950 w 8225699"/>
                      <a:gd name="connsiteY34" fmla="*/ 3908978 h 3908978"/>
                      <a:gd name="connsiteX35" fmla="*/ 685475 w 8225699"/>
                      <a:gd name="connsiteY35" fmla="*/ 3908978 h 3908978"/>
                      <a:gd name="connsiteX36" fmla="*/ 0 w 8225699"/>
                      <a:gd name="connsiteY36" fmla="*/ 3908978 h 3908978"/>
                      <a:gd name="connsiteX37" fmla="*/ 0 w 8225699"/>
                      <a:gd name="connsiteY37" fmla="*/ 3257482 h 3908978"/>
                      <a:gd name="connsiteX38" fmla="*/ 0 w 8225699"/>
                      <a:gd name="connsiteY38" fmla="*/ 2749315 h 3908978"/>
                      <a:gd name="connsiteX39" fmla="*/ 0 w 8225699"/>
                      <a:gd name="connsiteY39" fmla="*/ 2280237 h 3908978"/>
                      <a:gd name="connsiteX40" fmla="*/ 0 w 8225699"/>
                      <a:gd name="connsiteY40" fmla="*/ 2280237 h 3908978"/>
                      <a:gd name="connsiteX41" fmla="*/ 0 w 8225699"/>
                      <a:gd name="connsiteY41" fmla="*/ 1664573 h 3908978"/>
                      <a:gd name="connsiteX42" fmla="*/ 0 w 8225699"/>
                      <a:gd name="connsiteY42" fmla="*/ 1071711 h 3908978"/>
                      <a:gd name="connsiteX43" fmla="*/ 0 w 8225699"/>
                      <a:gd name="connsiteY43" fmla="*/ 501652 h 3908978"/>
                      <a:gd name="connsiteX44" fmla="*/ 0 w 8225699"/>
                      <a:gd name="connsiteY44" fmla="*/ 0 h 39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25699" h="3908978" fill="none" extrusionOk="0">
                        <a:moveTo>
                          <a:pt x="0" y="0"/>
                        </a:moveTo>
                        <a:cubicBezTo>
                          <a:pt x="284143" y="25194"/>
                          <a:pt x="495769" y="2208"/>
                          <a:pt x="685475" y="0"/>
                        </a:cubicBezTo>
                        <a:cubicBezTo>
                          <a:pt x="875181" y="-2208"/>
                          <a:pt x="1169896" y="31057"/>
                          <a:pt x="1370950" y="0"/>
                        </a:cubicBezTo>
                        <a:lnTo>
                          <a:pt x="1370950" y="0"/>
                        </a:lnTo>
                        <a:cubicBezTo>
                          <a:pt x="1591982" y="-28726"/>
                          <a:pt x="1751669" y="-14271"/>
                          <a:pt x="2035861" y="0"/>
                        </a:cubicBezTo>
                        <a:cubicBezTo>
                          <a:pt x="2320053" y="14271"/>
                          <a:pt x="2384348" y="30296"/>
                          <a:pt x="2659643" y="0"/>
                        </a:cubicBezTo>
                        <a:cubicBezTo>
                          <a:pt x="2934938" y="-30296"/>
                          <a:pt x="3081635" y="14312"/>
                          <a:pt x="3427375" y="0"/>
                        </a:cubicBezTo>
                        <a:cubicBezTo>
                          <a:pt x="3730260" y="17729"/>
                          <a:pt x="3779311" y="-25911"/>
                          <a:pt x="4112850" y="0"/>
                        </a:cubicBezTo>
                        <a:cubicBezTo>
                          <a:pt x="4446389" y="25911"/>
                          <a:pt x="4585217" y="34511"/>
                          <a:pt x="4846308" y="0"/>
                        </a:cubicBezTo>
                        <a:cubicBezTo>
                          <a:pt x="5107399" y="-34511"/>
                          <a:pt x="5258128" y="-33670"/>
                          <a:pt x="5579766" y="0"/>
                        </a:cubicBezTo>
                        <a:cubicBezTo>
                          <a:pt x="5901404" y="33670"/>
                          <a:pt x="5897624" y="-2034"/>
                          <a:pt x="6169274" y="0"/>
                        </a:cubicBezTo>
                        <a:cubicBezTo>
                          <a:pt x="6440924" y="2034"/>
                          <a:pt x="6723683" y="25737"/>
                          <a:pt x="6950716" y="0"/>
                        </a:cubicBezTo>
                        <a:cubicBezTo>
                          <a:pt x="7177749" y="-25737"/>
                          <a:pt x="7375087" y="34231"/>
                          <a:pt x="7636191" y="0"/>
                        </a:cubicBezTo>
                        <a:cubicBezTo>
                          <a:pt x="7897295" y="-34231"/>
                          <a:pt x="8056424" y="26183"/>
                          <a:pt x="8225699" y="0"/>
                        </a:cubicBezTo>
                        <a:cubicBezTo>
                          <a:pt x="8242822" y="194297"/>
                          <a:pt x="8249987" y="404363"/>
                          <a:pt x="8225699" y="570059"/>
                        </a:cubicBezTo>
                        <a:cubicBezTo>
                          <a:pt x="8201411" y="735755"/>
                          <a:pt x="8227168" y="926309"/>
                          <a:pt x="8225699" y="1071711"/>
                        </a:cubicBezTo>
                        <a:cubicBezTo>
                          <a:pt x="8224230" y="1217113"/>
                          <a:pt x="8212228" y="1505671"/>
                          <a:pt x="8225699" y="1641771"/>
                        </a:cubicBezTo>
                        <a:cubicBezTo>
                          <a:pt x="8239170" y="1777871"/>
                          <a:pt x="8217554" y="1970783"/>
                          <a:pt x="8225699" y="2280237"/>
                        </a:cubicBezTo>
                        <a:lnTo>
                          <a:pt x="8225699" y="2280237"/>
                        </a:lnTo>
                        <a:cubicBezTo>
                          <a:pt x="8247085" y="2446549"/>
                          <a:pt x="8248936" y="2657163"/>
                          <a:pt x="8225699" y="2788404"/>
                        </a:cubicBezTo>
                        <a:cubicBezTo>
                          <a:pt x="8202462" y="2919645"/>
                          <a:pt x="8232494" y="3025067"/>
                          <a:pt x="8225699" y="3257482"/>
                        </a:cubicBezTo>
                        <a:cubicBezTo>
                          <a:pt x="8219634" y="3431938"/>
                          <a:pt x="8226865" y="3769387"/>
                          <a:pt x="8225699" y="3908978"/>
                        </a:cubicBezTo>
                        <a:cubicBezTo>
                          <a:pt x="8077089" y="3942380"/>
                          <a:pt x="7808482" y="3911192"/>
                          <a:pt x="7492241" y="3908978"/>
                        </a:cubicBezTo>
                        <a:cubicBezTo>
                          <a:pt x="7176000" y="3906764"/>
                          <a:pt x="7063902" y="3877363"/>
                          <a:pt x="6710800" y="3908978"/>
                        </a:cubicBezTo>
                        <a:cubicBezTo>
                          <a:pt x="6357698" y="3940593"/>
                          <a:pt x="6400442" y="3899838"/>
                          <a:pt x="6169274" y="3908978"/>
                        </a:cubicBezTo>
                        <a:cubicBezTo>
                          <a:pt x="5938106" y="3918118"/>
                          <a:pt x="5793082" y="3927846"/>
                          <a:pt x="5627749" y="3908978"/>
                        </a:cubicBezTo>
                        <a:cubicBezTo>
                          <a:pt x="5462417" y="3890110"/>
                          <a:pt x="5126357" y="3877443"/>
                          <a:pt x="4846308" y="3908978"/>
                        </a:cubicBezTo>
                        <a:cubicBezTo>
                          <a:pt x="4566259" y="3940513"/>
                          <a:pt x="4482138" y="3899301"/>
                          <a:pt x="4304783" y="3908978"/>
                        </a:cubicBezTo>
                        <a:cubicBezTo>
                          <a:pt x="4127429" y="3918655"/>
                          <a:pt x="3740987" y="3919045"/>
                          <a:pt x="3427375" y="3908978"/>
                        </a:cubicBezTo>
                        <a:cubicBezTo>
                          <a:pt x="3267547" y="3974063"/>
                          <a:pt x="3004531" y="4033504"/>
                          <a:pt x="2841059" y="4110755"/>
                        </a:cubicBezTo>
                        <a:cubicBezTo>
                          <a:pt x="2677587" y="4188006"/>
                          <a:pt x="2445916" y="4230252"/>
                          <a:pt x="2280235" y="4303759"/>
                        </a:cubicBezTo>
                        <a:cubicBezTo>
                          <a:pt x="2114554" y="4377266"/>
                          <a:pt x="1838967" y="4493130"/>
                          <a:pt x="1591952" y="4540628"/>
                        </a:cubicBezTo>
                        <a:cubicBezTo>
                          <a:pt x="1344937" y="4588126"/>
                          <a:pt x="1049219" y="4751572"/>
                          <a:pt x="878176" y="4786270"/>
                        </a:cubicBezTo>
                        <a:cubicBezTo>
                          <a:pt x="938501" y="4663469"/>
                          <a:pt x="1019510" y="4580196"/>
                          <a:pt x="1109780" y="4373943"/>
                        </a:cubicBezTo>
                        <a:cubicBezTo>
                          <a:pt x="1200050" y="4167690"/>
                          <a:pt x="1316249" y="4021958"/>
                          <a:pt x="1370950" y="3908978"/>
                        </a:cubicBezTo>
                        <a:cubicBezTo>
                          <a:pt x="1171342" y="3929999"/>
                          <a:pt x="965292" y="3904032"/>
                          <a:pt x="685475" y="3908978"/>
                        </a:cubicBezTo>
                        <a:cubicBezTo>
                          <a:pt x="405659" y="3913924"/>
                          <a:pt x="144764" y="3932156"/>
                          <a:pt x="0" y="3908978"/>
                        </a:cubicBezTo>
                        <a:cubicBezTo>
                          <a:pt x="-1277" y="3720598"/>
                          <a:pt x="-13029" y="3402208"/>
                          <a:pt x="0" y="3257482"/>
                        </a:cubicBezTo>
                        <a:cubicBezTo>
                          <a:pt x="-8066" y="3087262"/>
                          <a:pt x="22519" y="2864478"/>
                          <a:pt x="0" y="2749315"/>
                        </a:cubicBezTo>
                        <a:cubicBezTo>
                          <a:pt x="-22519" y="2634152"/>
                          <a:pt x="-16896" y="2435406"/>
                          <a:pt x="0" y="2280237"/>
                        </a:cubicBezTo>
                        <a:lnTo>
                          <a:pt x="0" y="2280237"/>
                        </a:lnTo>
                        <a:cubicBezTo>
                          <a:pt x="716" y="2049819"/>
                          <a:pt x="24862" y="1936166"/>
                          <a:pt x="0" y="1664573"/>
                        </a:cubicBezTo>
                        <a:cubicBezTo>
                          <a:pt x="-24862" y="1392980"/>
                          <a:pt x="24340" y="1289606"/>
                          <a:pt x="0" y="1071711"/>
                        </a:cubicBezTo>
                        <a:cubicBezTo>
                          <a:pt x="-24340" y="853816"/>
                          <a:pt x="-22701" y="727875"/>
                          <a:pt x="0" y="501652"/>
                        </a:cubicBezTo>
                        <a:cubicBezTo>
                          <a:pt x="22701" y="275429"/>
                          <a:pt x="-17414" y="129703"/>
                          <a:pt x="0" y="0"/>
                        </a:cubicBezTo>
                        <a:close/>
                      </a:path>
                      <a:path w="8225699" h="3908978" stroke="0" extrusionOk="0">
                        <a:moveTo>
                          <a:pt x="0" y="0"/>
                        </a:moveTo>
                        <a:cubicBezTo>
                          <a:pt x="205815" y="9926"/>
                          <a:pt x="389571" y="-3925"/>
                          <a:pt x="671766" y="0"/>
                        </a:cubicBezTo>
                        <a:cubicBezTo>
                          <a:pt x="953961" y="3925"/>
                          <a:pt x="1215045" y="11631"/>
                          <a:pt x="1370950" y="0"/>
                        </a:cubicBezTo>
                        <a:lnTo>
                          <a:pt x="1370950" y="0"/>
                        </a:lnTo>
                        <a:cubicBezTo>
                          <a:pt x="1560662" y="12222"/>
                          <a:pt x="1874367" y="22488"/>
                          <a:pt x="2097554" y="0"/>
                        </a:cubicBezTo>
                        <a:cubicBezTo>
                          <a:pt x="2320741" y="-22488"/>
                          <a:pt x="2574987" y="-14504"/>
                          <a:pt x="2783029" y="0"/>
                        </a:cubicBezTo>
                        <a:cubicBezTo>
                          <a:pt x="2991072" y="14504"/>
                          <a:pt x="3107539" y="29253"/>
                          <a:pt x="3427375" y="0"/>
                        </a:cubicBezTo>
                        <a:cubicBezTo>
                          <a:pt x="3617308" y="17219"/>
                          <a:pt x="3728988" y="4419"/>
                          <a:pt x="4016883" y="0"/>
                        </a:cubicBezTo>
                        <a:cubicBezTo>
                          <a:pt x="4304778" y="-4419"/>
                          <a:pt x="4450591" y="-18572"/>
                          <a:pt x="4606392" y="0"/>
                        </a:cubicBezTo>
                        <a:cubicBezTo>
                          <a:pt x="4762193" y="18572"/>
                          <a:pt x="5220009" y="-22452"/>
                          <a:pt x="5387833" y="0"/>
                        </a:cubicBezTo>
                        <a:cubicBezTo>
                          <a:pt x="5555657" y="22452"/>
                          <a:pt x="5764370" y="7958"/>
                          <a:pt x="5929358" y="0"/>
                        </a:cubicBezTo>
                        <a:cubicBezTo>
                          <a:pt x="6094347" y="-7958"/>
                          <a:pt x="6348361" y="25084"/>
                          <a:pt x="6614833" y="0"/>
                        </a:cubicBezTo>
                        <a:cubicBezTo>
                          <a:pt x="6881306" y="-25084"/>
                          <a:pt x="6969691" y="18550"/>
                          <a:pt x="7300308" y="0"/>
                        </a:cubicBezTo>
                        <a:cubicBezTo>
                          <a:pt x="7630925" y="-18550"/>
                          <a:pt x="8013849" y="-37068"/>
                          <a:pt x="8225699" y="0"/>
                        </a:cubicBezTo>
                        <a:cubicBezTo>
                          <a:pt x="8207774" y="141170"/>
                          <a:pt x="8241766" y="412883"/>
                          <a:pt x="8225699" y="615664"/>
                        </a:cubicBezTo>
                        <a:cubicBezTo>
                          <a:pt x="8209632" y="818445"/>
                          <a:pt x="8218722" y="926085"/>
                          <a:pt x="8225699" y="1231328"/>
                        </a:cubicBezTo>
                        <a:cubicBezTo>
                          <a:pt x="8232676" y="1536571"/>
                          <a:pt x="8234354" y="1847150"/>
                          <a:pt x="8225699" y="2280237"/>
                        </a:cubicBezTo>
                        <a:lnTo>
                          <a:pt x="8225699" y="2280237"/>
                        </a:lnTo>
                        <a:cubicBezTo>
                          <a:pt x="8211167" y="2449629"/>
                          <a:pt x="8223394" y="2558647"/>
                          <a:pt x="8225699" y="2768860"/>
                        </a:cubicBezTo>
                        <a:cubicBezTo>
                          <a:pt x="8228004" y="2979073"/>
                          <a:pt x="8215848" y="3090884"/>
                          <a:pt x="8225699" y="3257482"/>
                        </a:cubicBezTo>
                        <a:cubicBezTo>
                          <a:pt x="8233962" y="3561421"/>
                          <a:pt x="8248870" y="3690442"/>
                          <a:pt x="8225699" y="3908978"/>
                        </a:cubicBezTo>
                        <a:cubicBezTo>
                          <a:pt x="7913104" y="3939655"/>
                          <a:pt x="7627462" y="3895495"/>
                          <a:pt x="7444258" y="3908978"/>
                        </a:cubicBezTo>
                        <a:cubicBezTo>
                          <a:pt x="7261054" y="3922461"/>
                          <a:pt x="6846327" y="3940151"/>
                          <a:pt x="6662816" y="3908978"/>
                        </a:cubicBezTo>
                        <a:cubicBezTo>
                          <a:pt x="6479305" y="3877805"/>
                          <a:pt x="6155128" y="3912438"/>
                          <a:pt x="5977341" y="3908978"/>
                        </a:cubicBezTo>
                        <a:cubicBezTo>
                          <a:pt x="5799554" y="3905518"/>
                          <a:pt x="5590094" y="3893593"/>
                          <a:pt x="5339850" y="3908978"/>
                        </a:cubicBezTo>
                        <a:cubicBezTo>
                          <a:pt x="5089606" y="3924363"/>
                          <a:pt x="4951663" y="3934413"/>
                          <a:pt x="4798325" y="3908978"/>
                        </a:cubicBezTo>
                        <a:cubicBezTo>
                          <a:pt x="4644988" y="3883543"/>
                          <a:pt x="4422643" y="3917262"/>
                          <a:pt x="4256800" y="3908978"/>
                        </a:cubicBezTo>
                        <a:cubicBezTo>
                          <a:pt x="4090957" y="3900694"/>
                          <a:pt x="3649215" y="3917490"/>
                          <a:pt x="3427375" y="3908978"/>
                        </a:cubicBezTo>
                        <a:cubicBezTo>
                          <a:pt x="3211407" y="3969566"/>
                          <a:pt x="3047317" y="4070896"/>
                          <a:pt x="2841059" y="4110755"/>
                        </a:cubicBezTo>
                        <a:cubicBezTo>
                          <a:pt x="2634801" y="4150614"/>
                          <a:pt x="2421412" y="4225417"/>
                          <a:pt x="2229251" y="4321305"/>
                        </a:cubicBezTo>
                        <a:cubicBezTo>
                          <a:pt x="2037090" y="4417193"/>
                          <a:pt x="1756541" y="4479000"/>
                          <a:pt x="1540968" y="4558174"/>
                        </a:cubicBezTo>
                        <a:cubicBezTo>
                          <a:pt x="1325395" y="4637347"/>
                          <a:pt x="1062009" y="4689435"/>
                          <a:pt x="878176" y="4786270"/>
                        </a:cubicBezTo>
                        <a:cubicBezTo>
                          <a:pt x="951486" y="4686970"/>
                          <a:pt x="1004434" y="4522287"/>
                          <a:pt x="1129491" y="4338851"/>
                        </a:cubicBezTo>
                        <a:cubicBezTo>
                          <a:pt x="1254548" y="4155415"/>
                          <a:pt x="1321779" y="3997805"/>
                          <a:pt x="1370950" y="3908978"/>
                        </a:cubicBezTo>
                        <a:cubicBezTo>
                          <a:pt x="1083312" y="3904754"/>
                          <a:pt x="866366" y="3922249"/>
                          <a:pt x="712894" y="3908978"/>
                        </a:cubicBezTo>
                        <a:cubicBezTo>
                          <a:pt x="559422" y="3895707"/>
                          <a:pt x="243644" y="3905292"/>
                          <a:pt x="0" y="3908978"/>
                        </a:cubicBezTo>
                        <a:cubicBezTo>
                          <a:pt x="-21205" y="3591480"/>
                          <a:pt x="-4011" y="3410585"/>
                          <a:pt x="0" y="3257482"/>
                        </a:cubicBezTo>
                        <a:cubicBezTo>
                          <a:pt x="-5093" y="3105995"/>
                          <a:pt x="21546" y="2892256"/>
                          <a:pt x="0" y="2768860"/>
                        </a:cubicBezTo>
                        <a:cubicBezTo>
                          <a:pt x="-21546" y="2645464"/>
                          <a:pt x="15793" y="2448378"/>
                          <a:pt x="0" y="2280237"/>
                        </a:cubicBezTo>
                        <a:lnTo>
                          <a:pt x="0" y="2280237"/>
                        </a:lnTo>
                        <a:cubicBezTo>
                          <a:pt x="17142" y="2032091"/>
                          <a:pt x="10347" y="1870507"/>
                          <a:pt x="0" y="1755782"/>
                        </a:cubicBezTo>
                        <a:cubicBezTo>
                          <a:pt x="-10347" y="1641057"/>
                          <a:pt x="5187" y="1457949"/>
                          <a:pt x="0" y="1231328"/>
                        </a:cubicBezTo>
                        <a:cubicBezTo>
                          <a:pt x="-5187" y="1004707"/>
                          <a:pt x="-16570" y="904546"/>
                          <a:pt x="0" y="661269"/>
                        </a:cubicBezTo>
                        <a:cubicBezTo>
                          <a:pt x="16570" y="417992"/>
                          <a:pt x="26198" y="152725"/>
                          <a:pt x="0" y="0"/>
                        </a:cubicBezTo>
                        <a:close/>
                      </a:path>
                    </a:pathLst>
                  </a:custGeom>
                  <ask:type>
                    <ask:lineSketchNone/>
                  </ask:type>
                </ask:lineSketchStyleProps>
              </a:ext>
            </a:extLst>
          </a:ln>
        </p:spPr>
        <p:txBody>
          <a:bodyPr lIns="180000" tIns="180000" rIns="180000" bIns="180000" anchor="ctr">
            <a:normAutofit/>
          </a:bodyPr>
          <a:lstStyle>
            <a:lvl1pPr marL="0" indent="0" algn="ctr">
              <a:buFontTx/>
              <a:buNone/>
              <a:defRPr sz="3200" i="0">
                <a:solidFill>
                  <a:schemeClr val="bg1"/>
                </a:solidFill>
              </a:defRPr>
            </a:lvl1pPr>
            <a:lvl2pPr marL="266700" indent="0">
              <a:buFontTx/>
              <a:buNone/>
              <a:defRPr sz="2400" i="1"/>
            </a:lvl2pPr>
            <a:lvl3pPr marL="542925" indent="0">
              <a:buFontTx/>
              <a:buNone/>
              <a:defRPr sz="2400" i="1"/>
            </a:lvl3pPr>
            <a:lvl4pPr marL="809625" indent="0">
              <a:buFontTx/>
              <a:buNone/>
              <a:defRPr sz="2400" i="1"/>
            </a:lvl4pPr>
            <a:lvl5pPr marL="1076325" indent="0">
              <a:buFontTx/>
              <a:buNone/>
              <a:defRPr sz="2400" i="1"/>
            </a:lvl5pPr>
          </a:lstStyle>
          <a:p>
            <a:pPr lvl="0"/>
            <a:r>
              <a:rPr lang="en-AU" noProof="0" dirty="0"/>
              <a:t>Add quote here</a:t>
            </a:r>
          </a:p>
        </p:txBody>
      </p:sp>
      <p:grpSp>
        <p:nvGrpSpPr>
          <p:cNvPr id="8" name="Group 7">
            <a:extLst>
              <a:ext uri="{FF2B5EF4-FFF2-40B4-BE49-F238E27FC236}">
                <a16:creationId xmlns:a16="http://schemas.microsoft.com/office/drawing/2014/main" id="{EC67E711-FB46-3E6F-67C2-2F2625069437}"/>
              </a:ext>
            </a:extLst>
          </p:cNvPr>
          <p:cNvGrpSpPr/>
          <p:nvPr/>
        </p:nvGrpSpPr>
        <p:grpSpPr>
          <a:xfrm>
            <a:off x="5531752" y="857690"/>
            <a:ext cx="1128495" cy="939375"/>
            <a:chOff x="877514" y="1091635"/>
            <a:chExt cx="1325401" cy="1103282"/>
          </a:xfrm>
        </p:grpSpPr>
        <p:sp>
          <p:nvSpPr>
            <p:cNvPr id="3" name="Freeform 7">
              <a:extLst>
                <a:ext uri="{FF2B5EF4-FFF2-40B4-BE49-F238E27FC236}">
                  <a16:creationId xmlns:a16="http://schemas.microsoft.com/office/drawing/2014/main" id="{49BCDFA9-72ED-E492-FFC3-38BF0E6450D2}"/>
                </a:ext>
              </a:extLst>
            </p:cNvPr>
            <p:cNvSpPr/>
            <p:nvPr/>
          </p:nvSpPr>
          <p:spPr>
            <a:xfrm rot="10800000" flipH="1">
              <a:off x="1631091" y="1091635"/>
              <a:ext cx="571824" cy="1103282"/>
            </a:xfrm>
            <a:custGeom>
              <a:avLst/>
              <a:gdLst>
                <a:gd name="connsiteX0" fmla="*/ 2587725 w 2587726"/>
                <a:gd name="connsiteY0" fmla="*/ 0 h 4992780"/>
                <a:gd name="connsiteX1" fmla="*/ 2572735 w 2587726"/>
                <a:gd name="connsiteY1" fmla="*/ 1259174 h 4992780"/>
                <a:gd name="connsiteX2" fmla="*/ 1242553 w 2587726"/>
                <a:gd name="connsiteY2" fmla="*/ 2291910 h 4992780"/>
                <a:gd name="connsiteX3" fmla="*/ 1240457 w 2587726"/>
                <a:gd name="connsiteY3" fmla="*/ 2414472 h 4992780"/>
                <a:gd name="connsiteX4" fmla="*/ 2587726 w 2587726"/>
                <a:gd name="connsiteY4" fmla="*/ 2414472 h 4992780"/>
                <a:gd name="connsiteX5" fmla="*/ 2587726 w 2587726"/>
                <a:gd name="connsiteY5" fmla="*/ 4992780 h 4992780"/>
                <a:gd name="connsiteX6" fmla="*/ 9417 w 2587726"/>
                <a:gd name="connsiteY6" fmla="*/ 4992780 h 4992780"/>
                <a:gd name="connsiteX7" fmla="*/ 9417 w 2587726"/>
                <a:gd name="connsiteY7" fmla="*/ 2773180 h 4992780"/>
                <a:gd name="connsiteX8" fmla="*/ 2587725 w 2587726"/>
                <a:gd name="connsiteY8" fmla="*/ 0 h 499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7726" h="4992780">
                  <a:moveTo>
                    <a:pt x="2587725" y="0"/>
                  </a:moveTo>
                  <a:lnTo>
                    <a:pt x="2572735" y="1259174"/>
                  </a:lnTo>
                  <a:cubicBezTo>
                    <a:pt x="1777008" y="1328192"/>
                    <a:pt x="1288051" y="1664396"/>
                    <a:pt x="1242553" y="2291910"/>
                  </a:cubicBezTo>
                  <a:lnTo>
                    <a:pt x="1240457" y="2414472"/>
                  </a:lnTo>
                  <a:lnTo>
                    <a:pt x="2587726" y="2414472"/>
                  </a:lnTo>
                  <a:lnTo>
                    <a:pt x="2587726" y="4992780"/>
                  </a:lnTo>
                  <a:lnTo>
                    <a:pt x="9417" y="4992780"/>
                  </a:lnTo>
                  <a:lnTo>
                    <a:pt x="9417" y="2773180"/>
                  </a:lnTo>
                  <a:cubicBezTo>
                    <a:pt x="-165469" y="199869"/>
                    <a:pt x="2148013" y="24983"/>
                    <a:pt x="2587725" y="0"/>
                  </a:cubicBezTo>
                  <a:close/>
                </a:path>
              </a:pathLst>
            </a:custGeom>
            <a:solidFill>
              <a:srgbClr val="1C365E"/>
            </a:solidFill>
            <a:ln w="9525"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7" name="Freeform 7">
              <a:extLst>
                <a:ext uri="{FF2B5EF4-FFF2-40B4-BE49-F238E27FC236}">
                  <a16:creationId xmlns:a16="http://schemas.microsoft.com/office/drawing/2014/main" id="{D4A6C169-1C27-95B1-7C6A-33F39886BAE5}"/>
                </a:ext>
              </a:extLst>
            </p:cNvPr>
            <p:cNvSpPr/>
            <p:nvPr/>
          </p:nvSpPr>
          <p:spPr>
            <a:xfrm rot="10800000" flipH="1">
              <a:off x="877514" y="1091635"/>
              <a:ext cx="571825" cy="1103282"/>
            </a:xfrm>
            <a:custGeom>
              <a:avLst/>
              <a:gdLst>
                <a:gd name="connsiteX0" fmla="*/ 2587725 w 2587726"/>
                <a:gd name="connsiteY0" fmla="*/ 0 h 4992780"/>
                <a:gd name="connsiteX1" fmla="*/ 2572735 w 2587726"/>
                <a:gd name="connsiteY1" fmla="*/ 1259174 h 4992780"/>
                <a:gd name="connsiteX2" fmla="*/ 1242553 w 2587726"/>
                <a:gd name="connsiteY2" fmla="*/ 2291910 h 4992780"/>
                <a:gd name="connsiteX3" fmla="*/ 1240457 w 2587726"/>
                <a:gd name="connsiteY3" fmla="*/ 2414472 h 4992780"/>
                <a:gd name="connsiteX4" fmla="*/ 2587726 w 2587726"/>
                <a:gd name="connsiteY4" fmla="*/ 2414472 h 4992780"/>
                <a:gd name="connsiteX5" fmla="*/ 2587726 w 2587726"/>
                <a:gd name="connsiteY5" fmla="*/ 4992780 h 4992780"/>
                <a:gd name="connsiteX6" fmla="*/ 9417 w 2587726"/>
                <a:gd name="connsiteY6" fmla="*/ 4992780 h 4992780"/>
                <a:gd name="connsiteX7" fmla="*/ 9417 w 2587726"/>
                <a:gd name="connsiteY7" fmla="*/ 2773180 h 4992780"/>
                <a:gd name="connsiteX8" fmla="*/ 2587725 w 2587726"/>
                <a:gd name="connsiteY8" fmla="*/ 0 h 499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7726" h="4992780">
                  <a:moveTo>
                    <a:pt x="2587725" y="0"/>
                  </a:moveTo>
                  <a:lnTo>
                    <a:pt x="2572735" y="1259174"/>
                  </a:lnTo>
                  <a:cubicBezTo>
                    <a:pt x="1777008" y="1328192"/>
                    <a:pt x="1288051" y="1664396"/>
                    <a:pt x="1242553" y="2291910"/>
                  </a:cubicBezTo>
                  <a:lnTo>
                    <a:pt x="1240457" y="2414472"/>
                  </a:lnTo>
                  <a:lnTo>
                    <a:pt x="2587726" y="2414472"/>
                  </a:lnTo>
                  <a:lnTo>
                    <a:pt x="2587726" y="4992780"/>
                  </a:lnTo>
                  <a:lnTo>
                    <a:pt x="9417" y="4992780"/>
                  </a:lnTo>
                  <a:lnTo>
                    <a:pt x="9417" y="2773180"/>
                  </a:lnTo>
                  <a:cubicBezTo>
                    <a:pt x="-165469" y="199869"/>
                    <a:pt x="2148013" y="24983"/>
                    <a:pt x="2587725" y="0"/>
                  </a:cubicBezTo>
                  <a:close/>
                </a:path>
              </a:pathLst>
            </a:custGeom>
            <a:solidFill>
              <a:srgbClr val="1C365E"/>
            </a:solidFill>
            <a:ln w="9525"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5126214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91B95-C82E-12B5-849F-B880A706191F}"/>
              </a:ext>
            </a:extLst>
          </p:cNvPr>
          <p:cNvSpPr>
            <a:spLocks noGrp="1"/>
          </p:cNvSpPr>
          <p:nvPr>
            <p:ph type="title" hasCustomPrompt="1"/>
          </p:nvPr>
        </p:nvSpPr>
        <p:spPr>
          <a:xfrm>
            <a:off x="337279" y="274646"/>
            <a:ext cx="11519941" cy="634083"/>
          </a:xfrm>
        </p:spPr>
        <p:txBody>
          <a:bodyPr/>
          <a:lstStyle>
            <a:lvl1pPr>
              <a:defRPr>
                <a:solidFill>
                  <a:schemeClr val="accent1">
                    <a:lumMod val="75000"/>
                  </a:schemeClr>
                </a:solidFill>
              </a:defRPr>
            </a:lvl1pPr>
          </a:lstStyle>
          <a:p>
            <a:r>
              <a:rPr lang="en-US" dirty="0"/>
              <a:t>Click to edit master title style</a:t>
            </a:r>
            <a:endParaRPr lang="en-AU" dirty="0"/>
          </a:p>
        </p:txBody>
      </p:sp>
      <p:cxnSp>
        <p:nvCxnSpPr>
          <p:cNvPr id="4" name="Straight Connector 3">
            <a:extLst>
              <a:ext uri="{FF2B5EF4-FFF2-40B4-BE49-F238E27FC236}">
                <a16:creationId xmlns:a16="http://schemas.microsoft.com/office/drawing/2014/main" id="{48290810-23D8-0F4A-0B8B-2BDCE3DB4664}"/>
              </a:ext>
            </a:extLst>
          </p:cNvPr>
          <p:cNvCxnSpPr>
            <a:cxnSpLocks/>
          </p:cNvCxnSpPr>
          <p:nvPr/>
        </p:nvCxnSpPr>
        <p:spPr>
          <a:xfrm>
            <a:off x="337279" y="908729"/>
            <a:ext cx="115174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494284"/>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5C7539-DAE0-9085-B3A5-75231A2846B7}"/>
              </a:ext>
            </a:extLst>
          </p:cNvPr>
          <p:cNvSpPr/>
          <p:nvPr/>
        </p:nvSpPr>
        <p:spPr>
          <a:xfrm>
            <a:off x="4"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3"/>
          </a:p>
        </p:txBody>
      </p:sp>
      <p:sp>
        <p:nvSpPr>
          <p:cNvPr id="2" name="Content Placeholder">
            <a:extLst>
              <a:ext uri="{FF2B5EF4-FFF2-40B4-BE49-F238E27FC236}">
                <a16:creationId xmlns:a16="http://schemas.microsoft.com/office/drawing/2014/main" id="{45CA4521-AB4D-2155-8D8D-E4C7C0CD3767}"/>
              </a:ext>
            </a:extLst>
          </p:cNvPr>
          <p:cNvSpPr>
            <a:spLocks noGrp="1"/>
          </p:cNvSpPr>
          <p:nvPr>
            <p:ph sz="quarter" idx="12" hasCustomPrompt="1"/>
          </p:nvPr>
        </p:nvSpPr>
        <p:spPr>
          <a:xfrm>
            <a:off x="1" y="857689"/>
            <a:ext cx="12192000" cy="6000311"/>
          </a:xfrm>
          <a:prstGeom prst="rect">
            <a:avLst/>
          </a:prstGeom>
          <a:ln w="66675" cap="rnd">
            <a:noFill/>
            <a:extLst>
              <a:ext uri="{C807C97D-BFC1-408E-A445-0C87EB9F89A2}">
                <ask:lineSketchStyleProps xmlns:ask="http://schemas.microsoft.com/office/drawing/2018/sketchyshapes" sd="1219033472">
                  <a:custGeom>
                    <a:avLst/>
                    <a:gdLst>
                      <a:gd name="connsiteX0" fmla="*/ 0 w 8225699"/>
                      <a:gd name="connsiteY0" fmla="*/ 0 h 3908978"/>
                      <a:gd name="connsiteX1" fmla="*/ 685475 w 8225699"/>
                      <a:gd name="connsiteY1" fmla="*/ 0 h 3908978"/>
                      <a:gd name="connsiteX2" fmla="*/ 1370950 w 8225699"/>
                      <a:gd name="connsiteY2" fmla="*/ 0 h 3908978"/>
                      <a:gd name="connsiteX3" fmla="*/ 1370950 w 8225699"/>
                      <a:gd name="connsiteY3" fmla="*/ 0 h 3908978"/>
                      <a:gd name="connsiteX4" fmla="*/ 2035861 w 8225699"/>
                      <a:gd name="connsiteY4" fmla="*/ 0 h 3908978"/>
                      <a:gd name="connsiteX5" fmla="*/ 2659643 w 8225699"/>
                      <a:gd name="connsiteY5" fmla="*/ 0 h 3908978"/>
                      <a:gd name="connsiteX6" fmla="*/ 3427375 w 8225699"/>
                      <a:gd name="connsiteY6" fmla="*/ 0 h 3908978"/>
                      <a:gd name="connsiteX7" fmla="*/ 4112850 w 8225699"/>
                      <a:gd name="connsiteY7" fmla="*/ 0 h 3908978"/>
                      <a:gd name="connsiteX8" fmla="*/ 4846308 w 8225699"/>
                      <a:gd name="connsiteY8" fmla="*/ 0 h 3908978"/>
                      <a:gd name="connsiteX9" fmla="*/ 5579766 w 8225699"/>
                      <a:gd name="connsiteY9" fmla="*/ 0 h 3908978"/>
                      <a:gd name="connsiteX10" fmla="*/ 6169274 w 8225699"/>
                      <a:gd name="connsiteY10" fmla="*/ 0 h 3908978"/>
                      <a:gd name="connsiteX11" fmla="*/ 6950716 w 8225699"/>
                      <a:gd name="connsiteY11" fmla="*/ 0 h 3908978"/>
                      <a:gd name="connsiteX12" fmla="*/ 7636191 w 8225699"/>
                      <a:gd name="connsiteY12" fmla="*/ 0 h 3908978"/>
                      <a:gd name="connsiteX13" fmla="*/ 8225699 w 8225699"/>
                      <a:gd name="connsiteY13" fmla="*/ 0 h 3908978"/>
                      <a:gd name="connsiteX14" fmla="*/ 8225699 w 8225699"/>
                      <a:gd name="connsiteY14" fmla="*/ 570059 h 3908978"/>
                      <a:gd name="connsiteX15" fmla="*/ 8225699 w 8225699"/>
                      <a:gd name="connsiteY15" fmla="*/ 1071711 h 3908978"/>
                      <a:gd name="connsiteX16" fmla="*/ 8225699 w 8225699"/>
                      <a:gd name="connsiteY16" fmla="*/ 1641771 h 3908978"/>
                      <a:gd name="connsiteX17" fmla="*/ 8225699 w 8225699"/>
                      <a:gd name="connsiteY17" fmla="*/ 2280237 h 3908978"/>
                      <a:gd name="connsiteX18" fmla="*/ 8225699 w 8225699"/>
                      <a:gd name="connsiteY18" fmla="*/ 2280237 h 3908978"/>
                      <a:gd name="connsiteX19" fmla="*/ 8225699 w 8225699"/>
                      <a:gd name="connsiteY19" fmla="*/ 2788404 h 3908978"/>
                      <a:gd name="connsiteX20" fmla="*/ 8225699 w 8225699"/>
                      <a:gd name="connsiteY20" fmla="*/ 3257482 h 3908978"/>
                      <a:gd name="connsiteX21" fmla="*/ 8225699 w 8225699"/>
                      <a:gd name="connsiteY21" fmla="*/ 3908978 h 3908978"/>
                      <a:gd name="connsiteX22" fmla="*/ 7492241 w 8225699"/>
                      <a:gd name="connsiteY22" fmla="*/ 3908978 h 3908978"/>
                      <a:gd name="connsiteX23" fmla="*/ 6710800 w 8225699"/>
                      <a:gd name="connsiteY23" fmla="*/ 3908978 h 3908978"/>
                      <a:gd name="connsiteX24" fmla="*/ 6169274 w 8225699"/>
                      <a:gd name="connsiteY24" fmla="*/ 3908978 h 3908978"/>
                      <a:gd name="connsiteX25" fmla="*/ 5627749 w 8225699"/>
                      <a:gd name="connsiteY25" fmla="*/ 3908978 h 3908978"/>
                      <a:gd name="connsiteX26" fmla="*/ 4846308 w 8225699"/>
                      <a:gd name="connsiteY26" fmla="*/ 3908978 h 3908978"/>
                      <a:gd name="connsiteX27" fmla="*/ 4304783 w 8225699"/>
                      <a:gd name="connsiteY27" fmla="*/ 3908978 h 3908978"/>
                      <a:gd name="connsiteX28" fmla="*/ 3427375 w 8225699"/>
                      <a:gd name="connsiteY28" fmla="*/ 3908978 h 3908978"/>
                      <a:gd name="connsiteX29" fmla="*/ 2841059 w 8225699"/>
                      <a:gd name="connsiteY29" fmla="*/ 4110755 h 3908978"/>
                      <a:gd name="connsiteX30" fmla="*/ 2280235 w 8225699"/>
                      <a:gd name="connsiteY30" fmla="*/ 4303759 h 3908978"/>
                      <a:gd name="connsiteX31" fmla="*/ 1591952 w 8225699"/>
                      <a:gd name="connsiteY31" fmla="*/ 4540628 h 3908978"/>
                      <a:gd name="connsiteX32" fmla="*/ 878176 w 8225699"/>
                      <a:gd name="connsiteY32" fmla="*/ 4786270 h 3908978"/>
                      <a:gd name="connsiteX33" fmla="*/ 1109780 w 8225699"/>
                      <a:gd name="connsiteY33" fmla="*/ 4373943 h 3908978"/>
                      <a:gd name="connsiteX34" fmla="*/ 1370950 w 8225699"/>
                      <a:gd name="connsiteY34" fmla="*/ 3908978 h 3908978"/>
                      <a:gd name="connsiteX35" fmla="*/ 685475 w 8225699"/>
                      <a:gd name="connsiteY35" fmla="*/ 3908978 h 3908978"/>
                      <a:gd name="connsiteX36" fmla="*/ 0 w 8225699"/>
                      <a:gd name="connsiteY36" fmla="*/ 3908978 h 3908978"/>
                      <a:gd name="connsiteX37" fmla="*/ 0 w 8225699"/>
                      <a:gd name="connsiteY37" fmla="*/ 3257482 h 3908978"/>
                      <a:gd name="connsiteX38" fmla="*/ 0 w 8225699"/>
                      <a:gd name="connsiteY38" fmla="*/ 2749315 h 3908978"/>
                      <a:gd name="connsiteX39" fmla="*/ 0 w 8225699"/>
                      <a:gd name="connsiteY39" fmla="*/ 2280237 h 3908978"/>
                      <a:gd name="connsiteX40" fmla="*/ 0 w 8225699"/>
                      <a:gd name="connsiteY40" fmla="*/ 2280237 h 3908978"/>
                      <a:gd name="connsiteX41" fmla="*/ 0 w 8225699"/>
                      <a:gd name="connsiteY41" fmla="*/ 1664573 h 3908978"/>
                      <a:gd name="connsiteX42" fmla="*/ 0 w 8225699"/>
                      <a:gd name="connsiteY42" fmla="*/ 1071711 h 3908978"/>
                      <a:gd name="connsiteX43" fmla="*/ 0 w 8225699"/>
                      <a:gd name="connsiteY43" fmla="*/ 501652 h 3908978"/>
                      <a:gd name="connsiteX44" fmla="*/ 0 w 8225699"/>
                      <a:gd name="connsiteY44" fmla="*/ 0 h 390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225699" h="3908978" fill="none" extrusionOk="0">
                        <a:moveTo>
                          <a:pt x="0" y="0"/>
                        </a:moveTo>
                        <a:cubicBezTo>
                          <a:pt x="284143" y="25194"/>
                          <a:pt x="495769" y="2208"/>
                          <a:pt x="685475" y="0"/>
                        </a:cubicBezTo>
                        <a:cubicBezTo>
                          <a:pt x="875181" y="-2208"/>
                          <a:pt x="1169896" y="31057"/>
                          <a:pt x="1370950" y="0"/>
                        </a:cubicBezTo>
                        <a:lnTo>
                          <a:pt x="1370950" y="0"/>
                        </a:lnTo>
                        <a:cubicBezTo>
                          <a:pt x="1591982" y="-28726"/>
                          <a:pt x="1751669" y="-14271"/>
                          <a:pt x="2035861" y="0"/>
                        </a:cubicBezTo>
                        <a:cubicBezTo>
                          <a:pt x="2320053" y="14271"/>
                          <a:pt x="2384348" y="30296"/>
                          <a:pt x="2659643" y="0"/>
                        </a:cubicBezTo>
                        <a:cubicBezTo>
                          <a:pt x="2934938" y="-30296"/>
                          <a:pt x="3081635" y="14312"/>
                          <a:pt x="3427375" y="0"/>
                        </a:cubicBezTo>
                        <a:cubicBezTo>
                          <a:pt x="3730260" y="17729"/>
                          <a:pt x="3779311" y="-25911"/>
                          <a:pt x="4112850" y="0"/>
                        </a:cubicBezTo>
                        <a:cubicBezTo>
                          <a:pt x="4446389" y="25911"/>
                          <a:pt x="4585217" y="34511"/>
                          <a:pt x="4846308" y="0"/>
                        </a:cubicBezTo>
                        <a:cubicBezTo>
                          <a:pt x="5107399" y="-34511"/>
                          <a:pt x="5258128" y="-33670"/>
                          <a:pt x="5579766" y="0"/>
                        </a:cubicBezTo>
                        <a:cubicBezTo>
                          <a:pt x="5901404" y="33670"/>
                          <a:pt x="5897624" y="-2034"/>
                          <a:pt x="6169274" y="0"/>
                        </a:cubicBezTo>
                        <a:cubicBezTo>
                          <a:pt x="6440924" y="2034"/>
                          <a:pt x="6723683" y="25737"/>
                          <a:pt x="6950716" y="0"/>
                        </a:cubicBezTo>
                        <a:cubicBezTo>
                          <a:pt x="7177749" y="-25737"/>
                          <a:pt x="7375087" y="34231"/>
                          <a:pt x="7636191" y="0"/>
                        </a:cubicBezTo>
                        <a:cubicBezTo>
                          <a:pt x="7897295" y="-34231"/>
                          <a:pt x="8056424" y="26183"/>
                          <a:pt x="8225699" y="0"/>
                        </a:cubicBezTo>
                        <a:cubicBezTo>
                          <a:pt x="8242822" y="194297"/>
                          <a:pt x="8249987" y="404363"/>
                          <a:pt x="8225699" y="570059"/>
                        </a:cubicBezTo>
                        <a:cubicBezTo>
                          <a:pt x="8201411" y="735755"/>
                          <a:pt x="8227168" y="926309"/>
                          <a:pt x="8225699" y="1071711"/>
                        </a:cubicBezTo>
                        <a:cubicBezTo>
                          <a:pt x="8224230" y="1217113"/>
                          <a:pt x="8212228" y="1505671"/>
                          <a:pt x="8225699" y="1641771"/>
                        </a:cubicBezTo>
                        <a:cubicBezTo>
                          <a:pt x="8239170" y="1777871"/>
                          <a:pt x="8217554" y="1970783"/>
                          <a:pt x="8225699" y="2280237"/>
                        </a:cubicBezTo>
                        <a:lnTo>
                          <a:pt x="8225699" y="2280237"/>
                        </a:lnTo>
                        <a:cubicBezTo>
                          <a:pt x="8247085" y="2446549"/>
                          <a:pt x="8248936" y="2657163"/>
                          <a:pt x="8225699" y="2788404"/>
                        </a:cubicBezTo>
                        <a:cubicBezTo>
                          <a:pt x="8202462" y="2919645"/>
                          <a:pt x="8232494" y="3025067"/>
                          <a:pt x="8225699" y="3257482"/>
                        </a:cubicBezTo>
                        <a:cubicBezTo>
                          <a:pt x="8219634" y="3431938"/>
                          <a:pt x="8226865" y="3769387"/>
                          <a:pt x="8225699" y="3908978"/>
                        </a:cubicBezTo>
                        <a:cubicBezTo>
                          <a:pt x="8077089" y="3942380"/>
                          <a:pt x="7808482" y="3911192"/>
                          <a:pt x="7492241" y="3908978"/>
                        </a:cubicBezTo>
                        <a:cubicBezTo>
                          <a:pt x="7176000" y="3906764"/>
                          <a:pt x="7063902" y="3877363"/>
                          <a:pt x="6710800" y="3908978"/>
                        </a:cubicBezTo>
                        <a:cubicBezTo>
                          <a:pt x="6357698" y="3940593"/>
                          <a:pt x="6400442" y="3899838"/>
                          <a:pt x="6169274" y="3908978"/>
                        </a:cubicBezTo>
                        <a:cubicBezTo>
                          <a:pt x="5938106" y="3918118"/>
                          <a:pt x="5793082" y="3927846"/>
                          <a:pt x="5627749" y="3908978"/>
                        </a:cubicBezTo>
                        <a:cubicBezTo>
                          <a:pt x="5462417" y="3890110"/>
                          <a:pt x="5126357" y="3877443"/>
                          <a:pt x="4846308" y="3908978"/>
                        </a:cubicBezTo>
                        <a:cubicBezTo>
                          <a:pt x="4566259" y="3940513"/>
                          <a:pt x="4482138" y="3899301"/>
                          <a:pt x="4304783" y="3908978"/>
                        </a:cubicBezTo>
                        <a:cubicBezTo>
                          <a:pt x="4127429" y="3918655"/>
                          <a:pt x="3740987" y="3919045"/>
                          <a:pt x="3427375" y="3908978"/>
                        </a:cubicBezTo>
                        <a:cubicBezTo>
                          <a:pt x="3267547" y="3974063"/>
                          <a:pt x="3004531" y="4033504"/>
                          <a:pt x="2841059" y="4110755"/>
                        </a:cubicBezTo>
                        <a:cubicBezTo>
                          <a:pt x="2677587" y="4188006"/>
                          <a:pt x="2445916" y="4230252"/>
                          <a:pt x="2280235" y="4303759"/>
                        </a:cubicBezTo>
                        <a:cubicBezTo>
                          <a:pt x="2114554" y="4377266"/>
                          <a:pt x="1838967" y="4493130"/>
                          <a:pt x="1591952" y="4540628"/>
                        </a:cubicBezTo>
                        <a:cubicBezTo>
                          <a:pt x="1344937" y="4588126"/>
                          <a:pt x="1049219" y="4751572"/>
                          <a:pt x="878176" y="4786270"/>
                        </a:cubicBezTo>
                        <a:cubicBezTo>
                          <a:pt x="938501" y="4663469"/>
                          <a:pt x="1019510" y="4580196"/>
                          <a:pt x="1109780" y="4373943"/>
                        </a:cubicBezTo>
                        <a:cubicBezTo>
                          <a:pt x="1200050" y="4167690"/>
                          <a:pt x="1316249" y="4021958"/>
                          <a:pt x="1370950" y="3908978"/>
                        </a:cubicBezTo>
                        <a:cubicBezTo>
                          <a:pt x="1171342" y="3929999"/>
                          <a:pt x="965292" y="3904032"/>
                          <a:pt x="685475" y="3908978"/>
                        </a:cubicBezTo>
                        <a:cubicBezTo>
                          <a:pt x="405659" y="3913924"/>
                          <a:pt x="144764" y="3932156"/>
                          <a:pt x="0" y="3908978"/>
                        </a:cubicBezTo>
                        <a:cubicBezTo>
                          <a:pt x="-1277" y="3720598"/>
                          <a:pt x="-13029" y="3402208"/>
                          <a:pt x="0" y="3257482"/>
                        </a:cubicBezTo>
                        <a:cubicBezTo>
                          <a:pt x="-8066" y="3087262"/>
                          <a:pt x="22519" y="2864478"/>
                          <a:pt x="0" y="2749315"/>
                        </a:cubicBezTo>
                        <a:cubicBezTo>
                          <a:pt x="-22519" y="2634152"/>
                          <a:pt x="-16896" y="2435406"/>
                          <a:pt x="0" y="2280237"/>
                        </a:cubicBezTo>
                        <a:lnTo>
                          <a:pt x="0" y="2280237"/>
                        </a:lnTo>
                        <a:cubicBezTo>
                          <a:pt x="716" y="2049819"/>
                          <a:pt x="24862" y="1936166"/>
                          <a:pt x="0" y="1664573"/>
                        </a:cubicBezTo>
                        <a:cubicBezTo>
                          <a:pt x="-24862" y="1392980"/>
                          <a:pt x="24340" y="1289606"/>
                          <a:pt x="0" y="1071711"/>
                        </a:cubicBezTo>
                        <a:cubicBezTo>
                          <a:pt x="-24340" y="853816"/>
                          <a:pt x="-22701" y="727875"/>
                          <a:pt x="0" y="501652"/>
                        </a:cubicBezTo>
                        <a:cubicBezTo>
                          <a:pt x="22701" y="275429"/>
                          <a:pt x="-17414" y="129703"/>
                          <a:pt x="0" y="0"/>
                        </a:cubicBezTo>
                        <a:close/>
                      </a:path>
                      <a:path w="8225699" h="3908978" stroke="0" extrusionOk="0">
                        <a:moveTo>
                          <a:pt x="0" y="0"/>
                        </a:moveTo>
                        <a:cubicBezTo>
                          <a:pt x="205815" y="9926"/>
                          <a:pt x="389571" y="-3925"/>
                          <a:pt x="671766" y="0"/>
                        </a:cubicBezTo>
                        <a:cubicBezTo>
                          <a:pt x="953961" y="3925"/>
                          <a:pt x="1215045" y="11631"/>
                          <a:pt x="1370950" y="0"/>
                        </a:cubicBezTo>
                        <a:lnTo>
                          <a:pt x="1370950" y="0"/>
                        </a:lnTo>
                        <a:cubicBezTo>
                          <a:pt x="1560662" y="12222"/>
                          <a:pt x="1874367" y="22488"/>
                          <a:pt x="2097554" y="0"/>
                        </a:cubicBezTo>
                        <a:cubicBezTo>
                          <a:pt x="2320741" y="-22488"/>
                          <a:pt x="2574987" y="-14504"/>
                          <a:pt x="2783029" y="0"/>
                        </a:cubicBezTo>
                        <a:cubicBezTo>
                          <a:pt x="2991072" y="14504"/>
                          <a:pt x="3107539" y="29253"/>
                          <a:pt x="3427375" y="0"/>
                        </a:cubicBezTo>
                        <a:cubicBezTo>
                          <a:pt x="3617308" y="17219"/>
                          <a:pt x="3728988" y="4419"/>
                          <a:pt x="4016883" y="0"/>
                        </a:cubicBezTo>
                        <a:cubicBezTo>
                          <a:pt x="4304778" y="-4419"/>
                          <a:pt x="4450591" y="-18572"/>
                          <a:pt x="4606392" y="0"/>
                        </a:cubicBezTo>
                        <a:cubicBezTo>
                          <a:pt x="4762193" y="18572"/>
                          <a:pt x="5220009" y="-22452"/>
                          <a:pt x="5387833" y="0"/>
                        </a:cubicBezTo>
                        <a:cubicBezTo>
                          <a:pt x="5555657" y="22452"/>
                          <a:pt x="5764370" y="7958"/>
                          <a:pt x="5929358" y="0"/>
                        </a:cubicBezTo>
                        <a:cubicBezTo>
                          <a:pt x="6094347" y="-7958"/>
                          <a:pt x="6348361" y="25084"/>
                          <a:pt x="6614833" y="0"/>
                        </a:cubicBezTo>
                        <a:cubicBezTo>
                          <a:pt x="6881306" y="-25084"/>
                          <a:pt x="6969691" y="18550"/>
                          <a:pt x="7300308" y="0"/>
                        </a:cubicBezTo>
                        <a:cubicBezTo>
                          <a:pt x="7630925" y="-18550"/>
                          <a:pt x="8013849" y="-37068"/>
                          <a:pt x="8225699" y="0"/>
                        </a:cubicBezTo>
                        <a:cubicBezTo>
                          <a:pt x="8207774" y="141170"/>
                          <a:pt x="8241766" y="412883"/>
                          <a:pt x="8225699" y="615664"/>
                        </a:cubicBezTo>
                        <a:cubicBezTo>
                          <a:pt x="8209632" y="818445"/>
                          <a:pt x="8218722" y="926085"/>
                          <a:pt x="8225699" y="1231328"/>
                        </a:cubicBezTo>
                        <a:cubicBezTo>
                          <a:pt x="8232676" y="1536571"/>
                          <a:pt x="8234354" y="1847150"/>
                          <a:pt x="8225699" y="2280237"/>
                        </a:cubicBezTo>
                        <a:lnTo>
                          <a:pt x="8225699" y="2280237"/>
                        </a:lnTo>
                        <a:cubicBezTo>
                          <a:pt x="8211167" y="2449629"/>
                          <a:pt x="8223394" y="2558647"/>
                          <a:pt x="8225699" y="2768860"/>
                        </a:cubicBezTo>
                        <a:cubicBezTo>
                          <a:pt x="8228004" y="2979073"/>
                          <a:pt x="8215848" y="3090884"/>
                          <a:pt x="8225699" y="3257482"/>
                        </a:cubicBezTo>
                        <a:cubicBezTo>
                          <a:pt x="8233962" y="3561421"/>
                          <a:pt x="8248870" y="3690442"/>
                          <a:pt x="8225699" y="3908978"/>
                        </a:cubicBezTo>
                        <a:cubicBezTo>
                          <a:pt x="7913104" y="3939655"/>
                          <a:pt x="7627462" y="3895495"/>
                          <a:pt x="7444258" y="3908978"/>
                        </a:cubicBezTo>
                        <a:cubicBezTo>
                          <a:pt x="7261054" y="3922461"/>
                          <a:pt x="6846327" y="3940151"/>
                          <a:pt x="6662816" y="3908978"/>
                        </a:cubicBezTo>
                        <a:cubicBezTo>
                          <a:pt x="6479305" y="3877805"/>
                          <a:pt x="6155128" y="3912438"/>
                          <a:pt x="5977341" y="3908978"/>
                        </a:cubicBezTo>
                        <a:cubicBezTo>
                          <a:pt x="5799554" y="3905518"/>
                          <a:pt x="5590094" y="3893593"/>
                          <a:pt x="5339850" y="3908978"/>
                        </a:cubicBezTo>
                        <a:cubicBezTo>
                          <a:pt x="5089606" y="3924363"/>
                          <a:pt x="4951663" y="3934413"/>
                          <a:pt x="4798325" y="3908978"/>
                        </a:cubicBezTo>
                        <a:cubicBezTo>
                          <a:pt x="4644988" y="3883543"/>
                          <a:pt x="4422643" y="3917262"/>
                          <a:pt x="4256800" y="3908978"/>
                        </a:cubicBezTo>
                        <a:cubicBezTo>
                          <a:pt x="4090957" y="3900694"/>
                          <a:pt x="3649215" y="3917490"/>
                          <a:pt x="3427375" y="3908978"/>
                        </a:cubicBezTo>
                        <a:cubicBezTo>
                          <a:pt x="3211407" y="3969566"/>
                          <a:pt x="3047317" y="4070896"/>
                          <a:pt x="2841059" y="4110755"/>
                        </a:cubicBezTo>
                        <a:cubicBezTo>
                          <a:pt x="2634801" y="4150614"/>
                          <a:pt x="2421412" y="4225417"/>
                          <a:pt x="2229251" y="4321305"/>
                        </a:cubicBezTo>
                        <a:cubicBezTo>
                          <a:pt x="2037090" y="4417193"/>
                          <a:pt x="1756541" y="4479000"/>
                          <a:pt x="1540968" y="4558174"/>
                        </a:cubicBezTo>
                        <a:cubicBezTo>
                          <a:pt x="1325395" y="4637347"/>
                          <a:pt x="1062009" y="4689435"/>
                          <a:pt x="878176" y="4786270"/>
                        </a:cubicBezTo>
                        <a:cubicBezTo>
                          <a:pt x="951486" y="4686970"/>
                          <a:pt x="1004434" y="4522287"/>
                          <a:pt x="1129491" y="4338851"/>
                        </a:cubicBezTo>
                        <a:cubicBezTo>
                          <a:pt x="1254548" y="4155415"/>
                          <a:pt x="1321779" y="3997805"/>
                          <a:pt x="1370950" y="3908978"/>
                        </a:cubicBezTo>
                        <a:cubicBezTo>
                          <a:pt x="1083312" y="3904754"/>
                          <a:pt x="866366" y="3922249"/>
                          <a:pt x="712894" y="3908978"/>
                        </a:cubicBezTo>
                        <a:cubicBezTo>
                          <a:pt x="559422" y="3895707"/>
                          <a:pt x="243644" y="3905292"/>
                          <a:pt x="0" y="3908978"/>
                        </a:cubicBezTo>
                        <a:cubicBezTo>
                          <a:pt x="-21205" y="3591480"/>
                          <a:pt x="-4011" y="3410585"/>
                          <a:pt x="0" y="3257482"/>
                        </a:cubicBezTo>
                        <a:cubicBezTo>
                          <a:pt x="-5093" y="3105995"/>
                          <a:pt x="21546" y="2892256"/>
                          <a:pt x="0" y="2768860"/>
                        </a:cubicBezTo>
                        <a:cubicBezTo>
                          <a:pt x="-21546" y="2645464"/>
                          <a:pt x="15793" y="2448378"/>
                          <a:pt x="0" y="2280237"/>
                        </a:cubicBezTo>
                        <a:lnTo>
                          <a:pt x="0" y="2280237"/>
                        </a:lnTo>
                        <a:cubicBezTo>
                          <a:pt x="17142" y="2032091"/>
                          <a:pt x="10347" y="1870507"/>
                          <a:pt x="0" y="1755782"/>
                        </a:cubicBezTo>
                        <a:cubicBezTo>
                          <a:pt x="-10347" y="1641057"/>
                          <a:pt x="5187" y="1457949"/>
                          <a:pt x="0" y="1231328"/>
                        </a:cubicBezTo>
                        <a:cubicBezTo>
                          <a:pt x="-5187" y="1004707"/>
                          <a:pt x="-16570" y="904546"/>
                          <a:pt x="0" y="661269"/>
                        </a:cubicBezTo>
                        <a:cubicBezTo>
                          <a:pt x="16570" y="417992"/>
                          <a:pt x="26198" y="152725"/>
                          <a:pt x="0" y="0"/>
                        </a:cubicBezTo>
                        <a:close/>
                      </a:path>
                    </a:pathLst>
                  </a:custGeom>
                  <ask:type>
                    <ask:lineSketchNone/>
                  </ask:type>
                </ask:lineSketchStyleProps>
              </a:ext>
            </a:extLst>
          </a:ln>
        </p:spPr>
        <p:txBody>
          <a:bodyPr lIns="180000" tIns="180000" rIns="180000" bIns="180000" anchor="ctr">
            <a:normAutofit/>
          </a:bodyPr>
          <a:lstStyle>
            <a:lvl1pPr marL="0" indent="0" algn="ctr">
              <a:buFontTx/>
              <a:buNone/>
              <a:defRPr sz="3200" i="0">
                <a:solidFill>
                  <a:schemeClr val="bg1"/>
                </a:solidFill>
              </a:defRPr>
            </a:lvl1pPr>
            <a:lvl2pPr marL="266700" indent="0">
              <a:buFontTx/>
              <a:buNone/>
              <a:defRPr sz="2400" i="1"/>
            </a:lvl2pPr>
            <a:lvl3pPr marL="542925" indent="0">
              <a:buFontTx/>
              <a:buNone/>
              <a:defRPr sz="2400" i="1"/>
            </a:lvl3pPr>
            <a:lvl4pPr marL="809625" indent="0">
              <a:buFontTx/>
              <a:buNone/>
              <a:defRPr sz="2400" i="1"/>
            </a:lvl4pPr>
            <a:lvl5pPr marL="1076325" indent="0">
              <a:buFontTx/>
              <a:buNone/>
              <a:defRPr sz="2400" i="1"/>
            </a:lvl5pPr>
          </a:lstStyle>
          <a:p>
            <a:pPr lvl="0"/>
            <a:r>
              <a:rPr lang="en-AU" noProof="0" dirty="0"/>
              <a:t>Add quote here</a:t>
            </a:r>
          </a:p>
        </p:txBody>
      </p:sp>
      <p:grpSp>
        <p:nvGrpSpPr>
          <p:cNvPr id="8" name="Group 7">
            <a:extLst>
              <a:ext uri="{FF2B5EF4-FFF2-40B4-BE49-F238E27FC236}">
                <a16:creationId xmlns:a16="http://schemas.microsoft.com/office/drawing/2014/main" id="{EC67E711-FB46-3E6F-67C2-2F2625069437}"/>
              </a:ext>
            </a:extLst>
          </p:cNvPr>
          <p:cNvGrpSpPr/>
          <p:nvPr/>
        </p:nvGrpSpPr>
        <p:grpSpPr>
          <a:xfrm>
            <a:off x="5531752" y="857690"/>
            <a:ext cx="1128495" cy="939375"/>
            <a:chOff x="877514" y="1091635"/>
            <a:chExt cx="1325401" cy="1103282"/>
          </a:xfrm>
        </p:grpSpPr>
        <p:sp>
          <p:nvSpPr>
            <p:cNvPr id="3" name="Freeform 7">
              <a:extLst>
                <a:ext uri="{FF2B5EF4-FFF2-40B4-BE49-F238E27FC236}">
                  <a16:creationId xmlns:a16="http://schemas.microsoft.com/office/drawing/2014/main" id="{49BCDFA9-72ED-E492-FFC3-38BF0E6450D2}"/>
                </a:ext>
              </a:extLst>
            </p:cNvPr>
            <p:cNvSpPr/>
            <p:nvPr/>
          </p:nvSpPr>
          <p:spPr>
            <a:xfrm rot="10800000" flipH="1">
              <a:off x="1631091" y="1091635"/>
              <a:ext cx="571824" cy="1103282"/>
            </a:xfrm>
            <a:custGeom>
              <a:avLst/>
              <a:gdLst>
                <a:gd name="connsiteX0" fmla="*/ 2587725 w 2587726"/>
                <a:gd name="connsiteY0" fmla="*/ 0 h 4992780"/>
                <a:gd name="connsiteX1" fmla="*/ 2572735 w 2587726"/>
                <a:gd name="connsiteY1" fmla="*/ 1259174 h 4992780"/>
                <a:gd name="connsiteX2" fmla="*/ 1242553 w 2587726"/>
                <a:gd name="connsiteY2" fmla="*/ 2291910 h 4992780"/>
                <a:gd name="connsiteX3" fmla="*/ 1240457 w 2587726"/>
                <a:gd name="connsiteY3" fmla="*/ 2414472 h 4992780"/>
                <a:gd name="connsiteX4" fmla="*/ 2587726 w 2587726"/>
                <a:gd name="connsiteY4" fmla="*/ 2414472 h 4992780"/>
                <a:gd name="connsiteX5" fmla="*/ 2587726 w 2587726"/>
                <a:gd name="connsiteY5" fmla="*/ 4992780 h 4992780"/>
                <a:gd name="connsiteX6" fmla="*/ 9417 w 2587726"/>
                <a:gd name="connsiteY6" fmla="*/ 4992780 h 4992780"/>
                <a:gd name="connsiteX7" fmla="*/ 9417 w 2587726"/>
                <a:gd name="connsiteY7" fmla="*/ 2773180 h 4992780"/>
                <a:gd name="connsiteX8" fmla="*/ 2587725 w 2587726"/>
                <a:gd name="connsiteY8" fmla="*/ 0 h 499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7726" h="4992780">
                  <a:moveTo>
                    <a:pt x="2587725" y="0"/>
                  </a:moveTo>
                  <a:lnTo>
                    <a:pt x="2572735" y="1259174"/>
                  </a:lnTo>
                  <a:cubicBezTo>
                    <a:pt x="1777008" y="1328192"/>
                    <a:pt x="1288051" y="1664396"/>
                    <a:pt x="1242553" y="2291910"/>
                  </a:cubicBezTo>
                  <a:lnTo>
                    <a:pt x="1240457" y="2414472"/>
                  </a:lnTo>
                  <a:lnTo>
                    <a:pt x="2587726" y="2414472"/>
                  </a:lnTo>
                  <a:lnTo>
                    <a:pt x="2587726" y="4992780"/>
                  </a:lnTo>
                  <a:lnTo>
                    <a:pt x="9417" y="4992780"/>
                  </a:lnTo>
                  <a:lnTo>
                    <a:pt x="9417" y="2773180"/>
                  </a:lnTo>
                  <a:cubicBezTo>
                    <a:pt x="-165469" y="199869"/>
                    <a:pt x="2148013" y="24983"/>
                    <a:pt x="2587725" y="0"/>
                  </a:cubicBezTo>
                  <a:close/>
                </a:path>
              </a:pathLst>
            </a:custGeom>
            <a:solidFill>
              <a:srgbClr val="1C365E"/>
            </a:solidFill>
            <a:ln w="9525"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sp>
          <p:nvSpPr>
            <p:cNvPr id="7" name="Freeform 7">
              <a:extLst>
                <a:ext uri="{FF2B5EF4-FFF2-40B4-BE49-F238E27FC236}">
                  <a16:creationId xmlns:a16="http://schemas.microsoft.com/office/drawing/2014/main" id="{D4A6C169-1C27-95B1-7C6A-33F39886BAE5}"/>
                </a:ext>
              </a:extLst>
            </p:cNvPr>
            <p:cNvSpPr/>
            <p:nvPr/>
          </p:nvSpPr>
          <p:spPr>
            <a:xfrm rot="10800000" flipH="1">
              <a:off x="877514" y="1091635"/>
              <a:ext cx="571825" cy="1103282"/>
            </a:xfrm>
            <a:custGeom>
              <a:avLst/>
              <a:gdLst>
                <a:gd name="connsiteX0" fmla="*/ 2587725 w 2587726"/>
                <a:gd name="connsiteY0" fmla="*/ 0 h 4992780"/>
                <a:gd name="connsiteX1" fmla="*/ 2572735 w 2587726"/>
                <a:gd name="connsiteY1" fmla="*/ 1259174 h 4992780"/>
                <a:gd name="connsiteX2" fmla="*/ 1242553 w 2587726"/>
                <a:gd name="connsiteY2" fmla="*/ 2291910 h 4992780"/>
                <a:gd name="connsiteX3" fmla="*/ 1240457 w 2587726"/>
                <a:gd name="connsiteY3" fmla="*/ 2414472 h 4992780"/>
                <a:gd name="connsiteX4" fmla="*/ 2587726 w 2587726"/>
                <a:gd name="connsiteY4" fmla="*/ 2414472 h 4992780"/>
                <a:gd name="connsiteX5" fmla="*/ 2587726 w 2587726"/>
                <a:gd name="connsiteY5" fmla="*/ 4992780 h 4992780"/>
                <a:gd name="connsiteX6" fmla="*/ 9417 w 2587726"/>
                <a:gd name="connsiteY6" fmla="*/ 4992780 h 4992780"/>
                <a:gd name="connsiteX7" fmla="*/ 9417 w 2587726"/>
                <a:gd name="connsiteY7" fmla="*/ 2773180 h 4992780"/>
                <a:gd name="connsiteX8" fmla="*/ 2587725 w 2587726"/>
                <a:gd name="connsiteY8" fmla="*/ 0 h 499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7726" h="4992780">
                  <a:moveTo>
                    <a:pt x="2587725" y="0"/>
                  </a:moveTo>
                  <a:lnTo>
                    <a:pt x="2572735" y="1259174"/>
                  </a:lnTo>
                  <a:cubicBezTo>
                    <a:pt x="1777008" y="1328192"/>
                    <a:pt x="1288051" y="1664396"/>
                    <a:pt x="1242553" y="2291910"/>
                  </a:cubicBezTo>
                  <a:lnTo>
                    <a:pt x="1240457" y="2414472"/>
                  </a:lnTo>
                  <a:lnTo>
                    <a:pt x="2587726" y="2414472"/>
                  </a:lnTo>
                  <a:lnTo>
                    <a:pt x="2587726" y="4992780"/>
                  </a:lnTo>
                  <a:lnTo>
                    <a:pt x="9417" y="4992780"/>
                  </a:lnTo>
                  <a:lnTo>
                    <a:pt x="9417" y="2773180"/>
                  </a:lnTo>
                  <a:cubicBezTo>
                    <a:pt x="-165469" y="199869"/>
                    <a:pt x="2148013" y="24983"/>
                    <a:pt x="2587725" y="0"/>
                  </a:cubicBezTo>
                  <a:close/>
                </a:path>
              </a:pathLst>
            </a:custGeom>
            <a:solidFill>
              <a:srgbClr val="1C365E"/>
            </a:solidFill>
            <a:ln w="9525" cap="flat" cmpd="sng" algn="ctr">
              <a:noFill/>
              <a:prstDash val="solid"/>
              <a:miter lim="800000"/>
            </a:ln>
            <a:effectLst/>
          </p:spPr>
          <p:txBody>
            <a:bodyPr rtlCol="0" anchor="ctr"/>
            <a:lstStyle/>
            <a:p>
              <a:pPr algn="ctr">
                <a:defRPr/>
              </a:pPr>
              <a:endParaRPr lang="en-US" kern="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15244179"/>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0AE215-3C5E-337A-E719-FA67CFD3CA45}"/>
              </a:ext>
            </a:extLst>
          </p:cNvPr>
          <p:cNvSpPr>
            <a:spLocks noGrp="1"/>
          </p:cNvSpPr>
          <p:nvPr>
            <p:ph type="title" hasCustomPrompt="1"/>
          </p:nvPr>
        </p:nvSpPr>
        <p:spPr>
          <a:xfrm>
            <a:off x="266459" y="274646"/>
            <a:ext cx="11607740" cy="634083"/>
          </a:xfrm>
        </p:spPr>
        <p:txBody>
          <a:bodyPr/>
          <a:lstStyle>
            <a:lvl1pPr>
              <a:defRPr>
                <a:solidFill>
                  <a:schemeClr val="accent1">
                    <a:lumMod val="75000"/>
                  </a:schemeClr>
                </a:solidFill>
              </a:defRPr>
            </a:lvl1pPr>
          </a:lstStyle>
          <a:p>
            <a:r>
              <a:rPr lang="en-US" dirty="0"/>
              <a:t>Click to edit master title style</a:t>
            </a:r>
            <a:endParaRPr lang="en-AU" dirty="0"/>
          </a:p>
        </p:txBody>
      </p:sp>
      <p:cxnSp>
        <p:nvCxnSpPr>
          <p:cNvPr id="6" name="Straight Connector 5">
            <a:extLst>
              <a:ext uri="{FF2B5EF4-FFF2-40B4-BE49-F238E27FC236}">
                <a16:creationId xmlns:a16="http://schemas.microsoft.com/office/drawing/2014/main" id="{782B07C3-7D4F-B930-5725-99973D5DEF09}"/>
              </a:ext>
            </a:extLst>
          </p:cNvPr>
          <p:cNvCxnSpPr>
            <a:cxnSpLocks/>
          </p:cNvCxnSpPr>
          <p:nvPr/>
        </p:nvCxnSpPr>
        <p:spPr>
          <a:xfrm>
            <a:off x="266458" y="908729"/>
            <a:ext cx="11517442" cy="0"/>
          </a:xfrm>
          <a:prstGeom prst="line">
            <a:avLst/>
          </a:prstGeom>
        </p:spPr>
        <p:style>
          <a:lnRef idx="1">
            <a:schemeClr val="accent1"/>
          </a:lnRef>
          <a:fillRef idx="0">
            <a:schemeClr val="accent1"/>
          </a:fillRef>
          <a:effectRef idx="0">
            <a:schemeClr val="accent1"/>
          </a:effectRef>
          <a:fontRef idx="minor">
            <a:schemeClr val="tx1"/>
          </a:fontRef>
        </p:style>
      </p:cxnSp>
      <p:sp>
        <p:nvSpPr>
          <p:cNvPr id="961" name="Rectangle 277">
            <a:extLst>
              <a:ext uri="{FF2B5EF4-FFF2-40B4-BE49-F238E27FC236}">
                <a16:creationId xmlns:a16="http://schemas.microsoft.com/office/drawing/2014/main" id="{3B576DC0-EA0D-9313-EEED-F891EC9006D5}"/>
              </a:ext>
            </a:extLst>
          </p:cNvPr>
          <p:cNvSpPr>
            <a:spLocks noChangeArrowheads="1"/>
          </p:cNvSpPr>
          <p:nvPr/>
        </p:nvSpPr>
        <p:spPr bwMode="auto">
          <a:xfrm>
            <a:off x="17406938" y="61913"/>
            <a:ext cx="3894137"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24026551"/>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4" y="1254117"/>
            <a:ext cx="12192000" cy="1871184"/>
          </a:xfrm>
          <a:noFill/>
        </p:spPr>
        <p:txBody>
          <a:bodyPr anchor="ctr">
            <a:normAutofit/>
          </a:bodyPr>
          <a:lstStyle>
            <a:lvl1pPr algn="ctr">
              <a:defRPr sz="4800">
                <a:solidFill>
                  <a:schemeClr val="bg2">
                    <a:lumMod val="75000"/>
                  </a:schemeClr>
                </a:solidFill>
              </a:defRPr>
            </a:lvl1pPr>
          </a:lstStyle>
          <a:p>
            <a:r>
              <a:rPr lang="en-AU" noProof="0"/>
              <a:t>Click to edit Master title style</a:t>
            </a:r>
          </a:p>
        </p:txBody>
      </p:sp>
      <p:sp>
        <p:nvSpPr>
          <p:cNvPr id="3" name="Subtitle 2"/>
          <p:cNvSpPr>
            <a:spLocks noGrp="1"/>
          </p:cNvSpPr>
          <p:nvPr>
            <p:ph type="subTitle" idx="1"/>
          </p:nvPr>
        </p:nvSpPr>
        <p:spPr>
          <a:xfrm>
            <a:off x="0" y="5195166"/>
            <a:ext cx="12192000" cy="673662"/>
          </a:xfrm>
        </p:spPr>
        <p:txBody>
          <a:bodyPr anchor="ct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noProof="0"/>
              <a:t>Click to edit Master subtitle style</a:t>
            </a:r>
          </a:p>
        </p:txBody>
      </p:sp>
      <p:pic>
        <p:nvPicPr>
          <p:cNvPr id="12" name="Picture 11">
            <a:extLst>
              <a:ext uri="{FF2B5EF4-FFF2-40B4-BE49-F238E27FC236}">
                <a16:creationId xmlns:a16="http://schemas.microsoft.com/office/drawing/2014/main" id="{A838B273-E601-4002-B5C1-78ECD8E4238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8428" y="352032"/>
            <a:ext cx="1801372" cy="760776"/>
          </a:xfrm>
          <a:prstGeom prst="rect">
            <a:avLst/>
          </a:prstGeom>
        </p:spPr>
      </p:pic>
      <p:sp>
        <p:nvSpPr>
          <p:cNvPr id="13" name="TextBox 12">
            <a:extLst>
              <a:ext uri="{FF2B5EF4-FFF2-40B4-BE49-F238E27FC236}">
                <a16:creationId xmlns:a16="http://schemas.microsoft.com/office/drawing/2014/main" id="{7A9F42F7-DD8E-44D4-A324-1CF3A4F4A977}"/>
              </a:ext>
            </a:extLst>
          </p:cNvPr>
          <p:cNvSpPr txBox="1"/>
          <p:nvPr userDrawn="1"/>
        </p:nvSpPr>
        <p:spPr>
          <a:xfrm>
            <a:off x="8915400" y="6188960"/>
            <a:ext cx="1285875" cy="276999"/>
          </a:xfrm>
          <a:prstGeom prst="rect">
            <a:avLst/>
          </a:prstGeom>
          <a:noFill/>
        </p:spPr>
        <p:txBody>
          <a:bodyPr wrap="square" rtlCol="0">
            <a:spAutoFit/>
          </a:bodyPr>
          <a:lstStyle/>
          <a:p>
            <a:r>
              <a:rPr lang="en-AU" sz="1200"/>
              <a:t>A subsidiary of:</a:t>
            </a:r>
          </a:p>
        </p:txBody>
      </p:sp>
      <p:pic>
        <p:nvPicPr>
          <p:cNvPr id="14" name="Picture 13">
            <a:extLst>
              <a:ext uri="{FF2B5EF4-FFF2-40B4-BE49-F238E27FC236}">
                <a16:creationId xmlns:a16="http://schemas.microsoft.com/office/drawing/2014/main" id="{082081B2-128E-4130-BB18-76765EC935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14815" y="6069959"/>
            <a:ext cx="1650001" cy="792000"/>
          </a:xfrm>
          <a:prstGeom prst="rect">
            <a:avLst/>
          </a:prstGeom>
        </p:spPr>
      </p:pic>
      <p:sp>
        <p:nvSpPr>
          <p:cNvPr id="7" name="Picture Placeholder 6">
            <a:extLst>
              <a:ext uri="{FF2B5EF4-FFF2-40B4-BE49-F238E27FC236}">
                <a16:creationId xmlns:a16="http://schemas.microsoft.com/office/drawing/2014/main" id="{3B8DA694-9C40-5A64-4EA9-0D367D72E4FB}"/>
              </a:ext>
            </a:extLst>
          </p:cNvPr>
          <p:cNvSpPr>
            <a:spLocks noGrp="1"/>
          </p:cNvSpPr>
          <p:nvPr>
            <p:ph type="pic" sz="quarter" idx="10"/>
          </p:nvPr>
        </p:nvSpPr>
        <p:spPr>
          <a:xfrm>
            <a:off x="0" y="3125301"/>
            <a:ext cx="12192000" cy="2070587"/>
          </a:xfrm>
        </p:spPr>
        <p:txBody>
          <a:bodyPr/>
          <a:lstStyle/>
          <a:p>
            <a:endParaRPr lang="en-AU"/>
          </a:p>
        </p:txBody>
      </p:sp>
    </p:spTree>
    <p:extLst>
      <p:ext uri="{BB962C8B-B14F-4D97-AF65-F5344CB8AC3E}">
        <p14:creationId xmlns:p14="http://schemas.microsoft.com/office/powerpoint/2010/main" val="2007130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noProof="0"/>
              <a:t>Click to edit Master title style</a:t>
            </a:r>
          </a:p>
        </p:txBody>
      </p:sp>
      <p:sp>
        <p:nvSpPr>
          <p:cNvPr id="3" name="Content Placeholder 2"/>
          <p:cNvSpPr>
            <a:spLocks noGrp="1"/>
          </p:cNvSpPr>
          <p:nvPr>
            <p:ph idx="1" hasCustomPrompt="1"/>
          </p:nvPr>
        </p:nvSpPr>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AU"/>
          </a:p>
        </p:txBody>
      </p:sp>
      <p:sp>
        <p:nvSpPr>
          <p:cNvPr id="6" name="Slide Number Placeholder 5"/>
          <p:cNvSpPr>
            <a:spLocks noGrp="1"/>
          </p:cNvSpPr>
          <p:nvPr>
            <p:ph type="sldNum" sz="quarter" idx="12"/>
          </p:nvPr>
        </p:nvSpPr>
        <p:spPr/>
        <p:txBody>
          <a:bodyPr/>
          <a:lstStyle/>
          <a:p>
            <a:fld id="{EB9AB7F9-1CFC-4687-A283-05394C823D94}" type="slidenum">
              <a:rPr lang="en-AU" smtClean="0"/>
              <a:t>‹#›</a:t>
            </a:fld>
            <a:endParaRPr lang="en-AU"/>
          </a:p>
        </p:txBody>
      </p:sp>
    </p:spTree>
    <p:extLst>
      <p:ext uri="{BB962C8B-B14F-4D97-AF65-F5344CB8AC3E}">
        <p14:creationId xmlns:p14="http://schemas.microsoft.com/office/powerpoint/2010/main" val="4278068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ection header - CYO">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3551238"/>
            <a:ext cx="12192000" cy="1490662"/>
          </a:xfrm>
        </p:spPr>
        <p:txBody>
          <a:bodyPr/>
          <a:lstStyle/>
          <a:p>
            <a:r>
              <a:rPr lang="en-US"/>
              <a:t>Click icon to add picture</a:t>
            </a:r>
            <a:endParaRPr lang="en-AU"/>
          </a:p>
        </p:txBody>
      </p:sp>
      <p:sp>
        <p:nvSpPr>
          <p:cNvPr id="2" name="Title 1"/>
          <p:cNvSpPr>
            <a:spLocks noGrp="1"/>
          </p:cNvSpPr>
          <p:nvPr>
            <p:ph type="ctrTitle"/>
          </p:nvPr>
        </p:nvSpPr>
        <p:spPr>
          <a:xfrm>
            <a:off x="0" y="1679406"/>
            <a:ext cx="12192000" cy="1871184"/>
          </a:xfrm>
          <a:noFill/>
        </p:spPr>
        <p:txBody>
          <a:bodyPr anchor="ctr">
            <a:normAutofit/>
          </a:bodyPr>
          <a:lstStyle>
            <a:lvl1pPr algn="ctr">
              <a:defRPr sz="4800"/>
            </a:lvl1pPr>
          </a:lstStyle>
          <a:p>
            <a:r>
              <a:rPr lang="en-AU" noProof="0"/>
              <a:t>Click to edit Master title style</a:t>
            </a:r>
          </a:p>
        </p:txBody>
      </p:sp>
      <p:sp>
        <p:nvSpPr>
          <p:cNvPr id="3" name="Subtitle 2"/>
          <p:cNvSpPr>
            <a:spLocks noGrp="1"/>
          </p:cNvSpPr>
          <p:nvPr>
            <p:ph type="subTitle" idx="1"/>
          </p:nvPr>
        </p:nvSpPr>
        <p:spPr>
          <a:xfrm>
            <a:off x="-1" y="5041338"/>
            <a:ext cx="12192001" cy="673662"/>
          </a:xfrm>
        </p:spPr>
        <p:txBody>
          <a:bodyPr anchor="ct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noProof="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AU"/>
          </a:p>
        </p:txBody>
      </p:sp>
      <p:sp>
        <p:nvSpPr>
          <p:cNvPr id="8" name="Slide Number Placeholder 5"/>
          <p:cNvSpPr>
            <a:spLocks noGrp="1"/>
          </p:cNvSpPr>
          <p:nvPr>
            <p:ph type="sldNum" sz="quarter" idx="4"/>
          </p:nvPr>
        </p:nvSpPr>
        <p:spPr>
          <a:xfrm>
            <a:off x="11515641" y="0"/>
            <a:ext cx="388418" cy="558350"/>
          </a:xfrm>
          <a:prstGeom prst="rect">
            <a:avLst/>
          </a:prstGeom>
          <a:solidFill>
            <a:schemeClr val="accent1">
              <a:lumMod val="50000"/>
            </a:schemeClr>
          </a:solidFill>
        </p:spPr>
        <p:txBody>
          <a:bodyPr vert="horz" lIns="91440" tIns="45720" rIns="91440" bIns="45720" rtlCol="0" anchor="ctr"/>
          <a:lstStyle>
            <a:lvl1pPr algn="ctr">
              <a:defRPr sz="1200">
                <a:solidFill>
                  <a:schemeClr val="bg1"/>
                </a:solidFill>
              </a:defRPr>
            </a:lvl1pPr>
          </a:lstStyle>
          <a:p>
            <a:fld id="{EB9AB7F9-1CFC-4687-A283-05394C823D94}" type="slidenum">
              <a:rPr lang="en-AU" smtClean="0"/>
              <a:pPr/>
              <a:t>‹#›</a:t>
            </a:fld>
            <a:endParaRPr lang="en-AU"/>
          </a:p>
        </p:txBody>
      </p:sp>
    </p:spTree>
    <p:extLst>
      <p:ext uri="{BB962C8B-B14F-4D97-AF65-F5344CB8AC3E}">
        <p14:creationId xmlns:p14="http://schemas.microsoft.com/office/powerpoint/2010/main" val="169794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7279" y="274646"/>
            <a:ext cx="11519941" cy="634083"/>
          </a:xfrm>
        </p:spPr>
        <p:txBody>
          <a:bodyPr/>
          <a:lstStyle>
            <a:lvl1pPr>
              <a:defRPr>
                <a:solidFill>
                  <a:schemeClr val="accent1">
                    <a:lumMod val="75000"/>
                  </a:schemeClr>
                </a:solidFill>
              </a:defRPr>
            </a:lvl1pPr>
          </a:lstStyle>
          <a:p>
            <a:r>
              <a:rPr lang="en-US" dirty="0"/>
              <a:t>Click to edit master title style</a:t>
            </a:r>
            <a:endParaRPr lang="en-AU" dirty="0"/>
          </a:p>
        </p:txBody>
      </p:sp>
      <p:sp>
        <p:nvSpPr>
          <p:cNvPr id="3" name="Content Placeholder 2"/>
          <p:cNvSpPr>
            <a:spLocks noGrp="1"/>
          </p:cNvSpPr>
          <p:nvPr>
            <p:ph idx="1"/>
          </p:nvPr>
        </p:nvSpPr>
        <p:spPr>
          <a:xfrm>
            <a:off x="334780" y="1620002"/>
            <a:ext cx="11519941" cy="4525963"/>
          </a:xfrm>
        </p:spPr>
        <p:txBody>
          <a:bodyPr>
            <a:normAutofit/>
          </a:bodyPr>
          <a:lstStyle>
            <a:lvl1pPr marL="0" indent="0">
              <a:buNone/>
              <a:defRPr sz="1368" baseline="0"/>
            </a:lvl1pPr>
            <a:lvl2pPr>
              <a:defRPr sz="1368"/>
            </a:lvl2pPr>
            <a:lvl3pPr>
              <a:defRPr sz="1368"/>
            </a:lvl3pPr>
            <a:lvl4pPr>
              <a:defRPr sz="1368"/>
            </a:lvl4pPr>
            <a:lvl5pPr>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Text Placeholder 16"/>
          <p:cNvSpPr>
            <a:spLocks noGrp="1"/>
          </p:cNvSpPr>
          <p:nvPr>
            <p:ph type="body" sz="quarter" idx="15" hasCustomPrompt="1"/>
          </p:nvPr>
        </p:nvSpPr>
        <p:spPr>
          <a:xfrm>
            <a:off x="334780" y="908729"/>
            <a:ext cx="11519941"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8" name="Straight Connector 7">
            <a:extLst>
              <a:ext uri="{FF2B5EF4-FFF2-40B4-BE49-F238E27FC236}">
                <a16:creationId xmlns:a16="http://schemas.microsoft.com/office/drawing/2014/main" id="{1B9D91C6-0EF2-E857-EA86-0A81D5F8EB03}"/>
              </a:ext>
            </a:extLst>
          </p:cNvPr>
          <p:cNvCxnSpPr>
            <a:cxnSpLocks/>
          </p:cNvCxnSpPr>
          <p:nvPr/>
        </p:nvCxnSpPr>
        <p:spPr>
          <a:xfrm>
            <a:off x="334780" y="1391016"/>
            <a:ext cx="1151994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43985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One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279" y="1259186"/>
            <a:ext cx="11517441" cy="4690080"/>
          </a:xfrm>
        </p:spPr>
        <p:txBody>
          <a:bodyPr>
            <a:normAutofit/>
          </a:bodyPr>
          <a:lstStyle>
            <a:lvl1pPr marL="0" indent="0">
              <a:buNone/>
              <a:defRPr sz="1368" baseline="0"/>
            </a:lvl1pPr>
            <a:lvl2pPr>
              <a:defRPr sz="1368"/>
            </a:lvl2pPr>
            <a:lvl3pPr>
              <a:defRPr sz="1368"/>
            </a:lvl3pPr>
            <a:lvl4pPr>
              <a:defRPr sz="1368"/>
            </a:lvl4pPr>
            <a:lvl5pPr>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itle 1">
            <a:extLst>
              <a:ext uri="{FF2B5EF4-FFF2-40B4-BE49-F238E27FC236}">
                <a16:creationId xmlns:a16="http://schemas.microsoft.com/office/drawing/2014/main" id="{57063C78-9221-FE4B-3CB8-AC808D1CD972}"/>
              </a:ext>
            </a:extLst>
          </p:cNvPr>
          <p:cNvSpPr>
            <a:spLocks noGrp="1"/>
          </p:cNvSpPr>
          <p:nvPr>
            <p:ph type="title" hasCustomPrompt="1"/>
          </p:nvPr>
        </p:nvSpPr>
        <p:spPr>
          <a:xfrm>
            <a:off x="337279" y="274646"/>
            <a:ext cx="11519941" cy="634083"/>
          </a:xfrm>
        </p:spPr>
        <p:txBody>
          <a:bodyPr/>
          <a:lstStyle>
            <a:lvl1pPr>
              <a:defRPr>
                <a:solidFill>
                  <a:schemeClr val="accent1">
                    <a:lumMod val="75000"/>
                  </a:schemeClr>
                </a:solidFill>
              </a:defRPr>
            </a:lvl1pPr>
          </a:lstStyle>
          <a:p>
            <a:r>
              <a:rPr lang="en-US" dirty="0"/>
              <a:t>Click to edit master title style</a:t>
            </a:r>
            <a:endParaRPr lang="en-AU" dirty="0"/>
          </a:p>
        </p:txBody>
      </p:sp>
      <p:cxnSp>
        <p:nvCxnSpPr>
          <p:cNvPr id="5" name="Straight Connector 4">
            <a:extLst>
              <a:ext uri="{FF2B5EF4-FFF2-40B4-BE49-F238E27FC236}">
                <a16:creationId xmlns:a16="http://schemas.microsoft.com/office/drawing/2014/main" id="{EB533717-7699-A53B-5882-04B760BE0A56}"/>
              </a:ext>
            </a:extLst>
          </p:cNvPr>
          <p:cNvCxnSpPr>
            <a:cxnSpLocks/>
          </p:cNvCxnSpPr>
          <p:nvPr/>
        </p:nvCxnSpPr>
        <p:spPr>
          <a:xfrm>
            <a:off x="337279" y="908729"/>
            <a:ext cx="1151744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9549657"/>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lumn Bullets">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337280" y="1693889"/>
            <a:ext cx="5396457" cy="4255378"/>
          </a:xfrm>
        </p:spPr>
        <p:txBody>
          <a:bodyPr>
            <a:normAutofit/>
          </a:bodyPr>
          <a:lstStyle>
            <a:lvl1pPr marL="0" indent="0">
              <a:buNone/>
              <a:defRPr sz="1368"/>
            </a:lvl1pPr>
            <a:lvl2pPr marL="457195" indent="0">
              <a:buNone/>
              <a:defRPr sz="1368"/>
            </a:lvl2pPr>
            <a:lvl3pPr marL="914394" indent="0">
              <a:buNone/>
              <a:defRPr sz="1368"/>
            </a:lvl3pPr>
            <a:lvl4pPr marL="1371589" indent="0">
              <a:buNone/>
              <a:defRPr sz="1368"/>
            </a:lvl4pPr>
            <a:lvl5pPr marL="1828787" indent="0">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1">
            <a:extLst>
              <a:ext uri="{FF2B5EF4-FFF2-40B4-BE49-F238E27FC236}">
                <a16:creationId xmlns:a16="http://schemas.microsoft.com/office/drawing/2014/main" id="{6AED8B9B-1B53-2457-5926-0863E9168047}"/>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Click to edit master title style</a:t>
            </a:r>
            <a:endParaRPr lang="en-AU" dirty="0"/>
          </a:p>
        </p:txBody>
      </p:sp>
      <p:sp>
        <p:nvSpPr>
          <p:cNvPr id="4" name="Text Placeholder 16">
            <a:extLst>
              <a:ext uri="{FF2B5EF4-FFF2-40B4-BE49-F238E27FC236}">
                <a16:creationId xmlns:a16="http://schemas.microsoft.com/office/drawing/2014/main" id="{8855FE12-5EC5-4196-6E1D-A1E303E7485B}"/>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5" name="Straight Connector 4">
            <a:extLst>
              <a:ext uri="{FF2B5EF4-FFF2-40B4-BE49-F238E27FC236}">
                <a16:creationId xmlns:a16="http://schemas.microsoft.com/office/drawing/2014/main" id="{3FCF88C0-FA39-D197-7D39-3D33B6F40320}"/>
              </a:ext>
            </a:extLst>
          </p:cNvPr>
          <p:cNvCxnSpPr>
            <a:cxnSpLocks/>
          </p:cNvCxnSpPr>
          <p:nvPr/>
        </p:nvCxnSpPr>
        <p:spPr>
          <a:xfrm>
            <a:off x="337279" y="1391016"/>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8">
            <a:extLst>
              <a:ext uri="{FF2B5EF4-FFF2-40B4-BE49-F238E27FC236}">
                <a16:creationId xmlns:a16="http://schemas.microsoft.com/office/drawing/2014/main" id="{E48D9438-D075-A198-1D83-C6D3377FF847}"/>
              </a:ext>
            </a:extLst>
          </p:cNvPr>
          <p:cNvSpPr>
            <a:spLocks noGrp="1"/>
          </p:cNvSpPr>
          <p:nvPr>
            <p:ph type="body" sz="quarter" idx="18"/>
          </p:nvPr>
        </p:nvSpPr>
        <p:spPr>
          <a:xfrm>
            <a:off x="6458263" y="1693889"/>
            <a:ext cx="5396457" cy="4255378"/>
          </a:xfrm>
        </p:spPr>
        <p:txBody>
          <a:bodyPr>
            <a:normAutofit/>
          </a:bodyPr>
          <a:lstStyle>
            <a:lvl1pPr marL="0" indent="0">
              <a:buNone/>
              <a:defRPr sz="1368"/>
            </a:lvl1pPr>
            <a:lvl2pPr marL="457195" indent="0">
              <a:buNone/>
              <a:defRPr sz="1368"/>
            </a:lvl2pPr>
            <a:lvl3pPr marL="914394" indent="0">
              <a:buNone/>
              <a:defRPr sz="1368"/>
            </a:lvl3pPr>
            <a:lvl4pPr marL="1371589" indent="0">
              <a:buNone/>
              <a:defRPr sz="1368"/>
            </a:lvl4pPr>
            <a:lvl5pPr marL="1828787" indent="0">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25134008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wo Column Bullets">
    <p:spTree>
      <p:nvGrpSpPr>
        <p:cNvPr id="1" name=""/>
        <p:cNvGrpSpPr/>
        <p:nvPr/>
      </p:nvGrpSpPr>
      <p:grpSpPr>
        <a:xfrm>
          <a:off x="0" y="0"/>
          <a:ext cx="0" cy="0"/>
          <a:chOff x="0" y="0"/>
          <a:chExt cx="0" cy="0"/>
        </a:xfrm>
      </p:grpSpPr>
      <p:sp>
        <p:nvSpPr>
          <p:cNvPr id="9" name="Text Placeholder 8"/>
          <p:cNvSpPr>
            <a:spLocks noGrp="1"/>
          </p:cNvSpPr>
          <p:nvPr>
            <p:ph type="body" sz="quarter" idx="17"/>
          </p:nvPr>
        </p:nvSpPr>
        <p:spPr>
          <a:xfrm>
            <a:off x="337279" y="1266677"/>
            <a:ext cx="5411449" cy="4682588"/>
          </a:xfrm>
        </p:spPr>
        <p:txBody>
          <a:bodyPr>
            <a:normAutofit/>
          </a:bodyPr>
          <a:lstStyle>
            <a:lvl1pPr marL="0" indent="0">
              <a:buNone/>
              <a:defRPr sz="1368"/>
            </a:lvl1pPr>
            <a:lvl2pPr marL="457195" indent="0">
              <a:buNone/>
              <a:defRPr sz="1368"/>
            </a:lvl2pPr>
            <a:lvl3pPr marL="914394" indent="0">
              <a:buNone/>
              <a:defRPr sz="1368"/>
            </a:lvl3pPr>
            <a:lvl4pPr marL="1371589" indent="0">
              <a:buNone/>
              <a:defRPr sz="1368"/>
            </a:lvl4pPr>
            <a:lvl5pPr marL="1828787" indent="0">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1">
            <a:extLst>
              <a:ext uri="{FF2B5EF4-FFF2-40B4-BE49-F238E27FC236}">
                <a16:creationId xmlns:a16="http://schemas.microsoft.com/office/drawing/2014/main" id="{A86E764C-A82B-F5F1-47CF-474C640A1936}"/>
              </a:ext>
            </a:extLst>
          </p:cNvPr>
          <p:cNvSpPr>
            <a:spLocks noGrp="1"/>
          </p:cNvSpPr>
          <p:nvPr>
            <p:ph type="title" hasCustomPrompt="1"/>
          </p:nvPr>
        </p:nvSpPr>
        <p:spPr>
          <a:xfrm>
            <a:off x="337279" y="274646"/>
            <a:ext cx="11519941" cy="634083"/>
          </a:xfrm>
        </p:spPr>
        <p:txBody>
          <a:bodyPr/>
          <a:lstStyle>
            <a:lvl1pPr>
              <a:defRPr>
                <a:solidFill>
                  <a:schemeClr val="accent1">
                    <a:lumMod val="75000"/>
                  </a:schemeClr>
                </a:solidFill>
              </a:defRPr>
            </a:lvl1pPr>
          </a:lstStyle>
          <a:p>
            <a:r>
              <a:rPr lang="en-US" dirty="0"/>
              <a:t>Click to edit master title style</a:t>
            </a:r>
            <a:endParaRPr lang="en-AU" dirty="0"/>
          </a:p>
        </p:txBody>
      </p:sp>
      <p:cxnSp>
        <p:nvCxnSpPr>
          <p:cNvPr id="4" name="Straight Connector 3">
            <a:extLst>
              <a:ext uri="{FF2B5EF4-FFF2-40B4-BE49-F238E27FC236}">
                <a16:creationId xmlns:a16="http://schemas.microsoft.com/office/drawing/2014/main" id="{A52D53E2-72A5-83A4-EDD5-452FB721654B}"/>
              </a:ext>
            </a:extLst>
          </p:cNvPr>
          <p:cNvCxnSpPr>
            <a:cxnSpLocks/>
          </p:cNvCxnSpPr>
          <p:nvPr/>
        </p:nvCxnSpPr>
        <p:spPr>
          <a:xfrm>
            <a:off x="337279" y="908729"/>
            <a:ext cx="11517442"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8">
            <a:extLst>
              <a:ext uri="{FF2B5EF4-FFF2-40B4-BE49-F238E27FC236}">
                <a16:creationId xmlns:a16="http://schemas.microsoft.com/office/drawing/2014/main" id="{C885C104-1E31-F4BB-C4D4-1A6ACD987FF7}"/>
              </a:ext>
            </a:extLst>
          </p:cNvPr>
          <p:cNvSpPr>
            <a:spLocks noGrp="1"/>
          </p:cNvSpPr>
          <p:nvPr>
            <p:ph type="body" sz="quarter" idx="18"/>
          </p:nvPr>
        </p:nvSpPr>
        <p:spPr>
          <a:xfrm>
            <a:off x="6443272" y="1266677"/>
            <a:ext cx="5411449" cy="4682588"/>
          </a:xfrm>
        </p:spPr>
        <p:txBody>
          <a:bodyPr>
            <a:normAutofit/>
          </a:bodyPr>
          <a:lstStyle>
            <a:lvl1pPr marL="0" indent="0">
              <a:buNone/>
              <a:defRPr sz="1368"/>
            </a:lvl1pPr>
            <a:lvl2pPr marL="457195" indent="0">
              <a:buNone/>
              <a:defRPr sz="1368"/>
            </a:lvl2pPr>
            <a:lvl3pPr marL="914394" indent="0">
              <a:buNone/>
              <a:defRPr sz="1368"/>
            </a:lvl3pPr>
            <a:lvl4pPr marL="1371589" indent="0">
              <a:buNone/>
              <a:defRPr sz="1368"/>
            </a:lvl4pPr>
            <a:lvl5pPr marL="1828787" indent="0">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9427189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wo Column Bullets">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F609FA57-EC84-722D-C655-C491BA539A61}"/>
              </a:ext>
              <a:ext uri="{C183D7F6-B498-43B3-948B-1728B52AA6E4}">
                <adec:decorative xmlns:adec="http://schemas.microsoft.com/office/drawing/2017/decorative" val="1"/>
              </a:ext>
            </a:extLst>
          </p:cNvPr>
          <p:cNvSpPr>
            <a:spLocks noGrp="1"/>
          </p:cNvSpPr>
          <p:nvPr>
            <p:ph type="pic" sz="quarter" idx="14" hasCustomPrompt="1"/>
          </p:nvPr>
        </p:nvSpPr>
        <p:spPr>
          <a:xfrm>
            <a:off x="6458262" y="1693889"/>
            <a:ext cx="5396457" cy="4255373"/>
          </a:xfrm>
        </p:spPr>
        <p:txBody>
          <a:bodyPr/>
          <a:lstStyle>
            <a:lvl1pPr algn="ctr">
              <a:defRPr sz="2053">
                <a:solidFill>
                  <a:schemeClr val="accent1">
                    <a:lumMod val="20000"/>
                    <a:lumOff val="80000"/>
                  </a:schemeClr>
                </a:solidFill>
              </a:defRPr>
            </a:lvl1pPr>
          </a:lstStyle>
          <a:p>
            <a:r>
              <a:rPr lang="en-US" dirty="0"/>
              <a:t>Click to insert or drag image here</a:t>
            </a:r>
            <a:endParaRPr lang="en-AU" dirty="0"/>
          </a:p>
        </p:txBody>
      </p:sp>
      <p:sp>
        <p:nvSpPr>
          <p:cNvPr id="4" name="Title 1">
            <a:extLst>
              <a:ext uri="{FF2B5EF4-FFF2-40B4-BE49-F238E27FC236}">
                <a16:creationId xmlns:a16="http://schemas.microsoft.com/office/drawing/2014/main" id="{F276FB41-FB2D-B8AE-97A3-926175AA2E4C}"/>
              </a:ext>
            </a:extLst>
          </p:cNvPr>
          <p:cNvSpPr>
            <a:spLocks noGrp="1"/>
          </p:cNvSpPr>
          <p:nvPr>
            <p:ph type="title" hasCustomPrompt="1"/>
          </p:nvPr>
        </p:nvSpPr>
        <p:spPr>
          <a:xfrm>
            <a:off x="337279" y="274646"/>
            <a:ext cx="11517441" cy="634083"/>
          </a:xfrm>
        </p:spPr>
        <p:txBody>
          <a:bodyPr/>
          <a:lstStyle>
            <a:lvl1pPr>
              <a:defRPr>
                <a:solidFill>
                  <a:schemeClr val="accent1">
                    <a:lumMod val="75000"/>
                  </a:schemeClr>
                </a:solidFill>
              </a:defRPr>
            </a:lvl1pPr>
          </a:lstStyle>
          <a:p>
            <a:r>
              <a:rPr lang="en-US" dirty="0"/>
              <a:t>Click to edit master title style</a:t>
            </a:r>
            <a:endParaRPr lang="en-AU" dirty="0"/>
          </a:p>
        </p:txBody>
      </p:sp>
      <p:sp>
        <p:nvSpPr>
          <p:cNvPr id="5" name="Text Placeholder 16">
            <a:extLst>
              <a:ext uri="{FF2B5EF4-FFF2-40B4-BE49-F238E27FC236}">
                <a16:creationId xmlns:a16="http://schemas.microsoft.com/office/drawing/2014/main" id="{0C569A2C-E0A6-8629-1DF9-5E197A442803}"/>
              </a:ext>
            </a:extLst>
          </p:cNvPr>
          <p:cNvSpPr>
            <a:spLocks noGrp="1"/>
          </p:cNvSpPr>
          <p:nvPr>
            <p:ph type="body" sz="quarter" idx="15" hasCustomPrompt="1"/>
          </p:nvPr>
        </p:nvSpPr>
        <p:spPr>
          <a:xfrm>
            <a:off x="337280" y="908729"/>
            <a:ext cx="11517440" cy="475914"/>
          </a:xfrm>
        </p:spPr>
        <p:txBody>
          <a:bodyPr/>
          <a:lstStyle>
            <a:lvl1pPr marL="0" indent="0">
              <a:buNone/>
              <a:defRPr cap="all" baseline="0">
                <a:solidFill>
                  <a:schemeClr val="bg2"/>
                </a:solidFill>
                <a:latin typeface="+mj-lt"/>
              </a:defRPr>
            </a:lvl1pPr>
          </a:lstStyle>
          <a:p>
            <a:pPr lvl="0"/>
            <a:r>
              <a:rPr lang="en-AU" dirty="0"/>
              <a:t>Click to ADD SUBTITLE</a:t>
            </a:r>
          </a:p>
        </p:txBody>
      </p:sp>
      <p:cxnSp>
        <p:nvCxnSpPr>
          <p:cNvPr id="6" name="Straight Connector 5">
            <a:extLst>
              <a:ext uri="{FF2B5EF4-FFF2-40B4-BE49-F238E27FC236}">
                <a16:creationId xmlns:a16="http://schemas.microsoft.com/office/drawing/2014/main" id="{BACC6664-7273-E3BC-7209-494C79E3D144}"/>
              </a:ext>
            </a:extLst>
          </p:cNvPr>
          <p:cNvCxnSpPr>
            <a:cxnSpLocks/>
          </p:cNvCxnSpPr>
          <p:nvPr/>
        </p:nvCxnSpPr>
        <p:spPr>
          <a:xfrm>
            <a:off x="337279" y="1391016"/>
            <a:ext cx="1151744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8">
            <a:extLst>
              <a:ext uri="{FF2B5EF4-FFF2-40B4-BE49-F238E27FC236}">
                <a16:creationId xmlns:a16="http://schemas.microsoft.com/office/drawing/2014/main" id="{5A9FD8A7-3807-B231-8718-9E30056D2C81}"/>
              </a:ext>
            </a:extLst>
          </p:cNvPr>
          <p:cNvSpPr>
            <a:spLocks noGrp="1"/>
          </p:cNvSpPr>
          <p:nvPr>
            <p:ph type="body" sz="quarter" idx="17"/>
          </p:nvPr>
        </p:nvSpPr>
        <p:spPr>
          <a:xfrm>
            <a:off x="337280" y="1693889"/>
            <a:ext cx="5396457" cy="4255378"/>
          </a:xfrm>
        </p:spPr>
        <p:txBody>
          <a:bodyPr>
            <a:normAutofit/>
          </a:bodyPr>
          <a:lstStyle>
            <a:lvl1pPr marL="0" indent="0">
              <a:buNone/>
              <a:defRPr sz="1368"/>
            </a:lvl1pPr>
            <a:lvl2pPr marL="457195" indent="0">
              <a:buNone/>
              <a:defRPr sz="1368"/>
            </a:lvl2pPr>
            <a:lvl3pPr marL="914394" indent="0">
              <a:buNone/>
              <a:defRPr sz="1368"/>
            </a:lvl3pPr>
            <a:lvl4pPr marL="1371589" indent="0">
              <a:buNone/>
              <a:defRPr sz="1368"/>
            </a:lvl4pPr>
            <a:lvl5pPr marL="1828787" indent="0">
              <a:buNone/>
              <a:defRPr sz="136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957430468"/>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279" y="274638"/>
            <a:ext cx="11519941" cy="648000"/>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37280" y="1266670"/>
            <a:ext cx="11519940" cy="469941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Rectangle 3">
            <a:extLst>
              <a:ext uri="{FF2B5EF4-FFF2-40B4-BE49-F238E27FC236}">
                <a16:creationId xmlns:a16="http://schemas.microsoft.com/office/drawing/2014/main" id="{BC99EBDC-027E-ADE6-25DB-B1889472F864}"/>
              </a:ext>
            </a:extLst>
          </p:cNvPr>
          <p:cNvSpPr/>
          <p:nvPr/>
        </p:nvSpPr>
        <p:spPr>
          <a:xfrm>
            <a:off x="4" y="6310859"/>
            <a:ext cx="12192000" cy="546078"/>
          </a:xfrm>
          <a:prstGeom prst="rect">
            <a:avLst/>
          </a:prstGeom>
          <a:solidFill>
            <a:srgbClr val="1C3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3"/>
          </a:p>
        </p:txBody>
      </p:sp>
      <p:pic>
        <p:nvPicPr>
          <p:cNvPr id="7" name="Graphic 6">
            <a:extLst>
              <a:ext uri="{FF2B5EF4-FFF2-40B4-BE49-F238E27FC236}">
                <a16:creationId xmlns:a16="http://schemas.microsoft.com/office/drawing/2014/main" id="{8E85C073-09C2-1EF5-54D6-77FF1F2712DB}"/>
              </a:ext>
            </a:extLst>
          </p:cNvPr>
          <p:cNvPicPr>
            <a:picLocks noChangeAspect="1"/>
          </p:cNvPicPr>
          <p:nvPr/>
        </p:nvPicPr>
        <p:blipFill rotWithShape="1">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rcRect l="35377" t="41821" r="36771" b="41820"/>
          <a:stretch/>
        </p:blipFill>
        <p:spPr>
          <a:xfrm>
            <a:off x="67456" y="6320467"/>
            <a:ext cx="1339186" cy="555964"/>
          </a:xfrm>
          <a:prstGeom prst="rect">
            <a:avLst/>
          </a:prstGeom>
        </p:spPr>
      </p:pic>
      <p:sp>
        <p:nvSpPr>
          <p:cNvPr id="9" name="TextBox 8">
            <a:extLst>
              <a:ext uri="{FF2B5EF4-FFF2-40B4-BE49-F238E27FC236}">
                <a16:creationId xmlns:a16="http://schemas.microsoft.com/office/drawing/2014/main" id="{5DC81DF4-378B-F7CD-EB64-EB8D2DA06856}"/>
              </a:ext>
            </a:extLst>
          </p:cNvPr>
          <p:cNvSpPr txBox="1"/>
          <p:nvPr/>
        </p:nvSpPr>
        <p:spPr>
          <a:xfrm>
            <a:off x="4149187" y="6473414"/>
            <a:ext cx="7424211" cy="232692"/>
          </a:xfrm>
          <a:prstGeom prst="rect">
            <a:avLst/>
          </a:prstGeom>
          <a:noFill/>
        </p:spPr>
        <p:txBody>
          <a:bodyPr wrap="square" rtlCol="0" anchor="ctr" anchorCtr="0">
            <a:spAutoFit/>
          </a:bodyPr>
          <a:lstStyle/>
          <a:p>
            <a:pPr algn="r"/>
            <a:r>
              <a:rPr lang="en-US" sz="912" b="1" kern="1200" dirty="0">
                <a:solidFill>
                  <a:schemeClr val="bg1"/>
                </a:solidFill>
                <a:effectLst/>
                <a:latin typeface="+mn-lt"/>
                <a:ea typeface="+mn-ea"/>
                <a:cs typeface="+mn-cs"/>
              </a:rPr>
              <a:t>Feedback on Initial Teacher Education courses  </a:t>
            </a:r>
            <a:r>
              <a:rPr lang="en-AU" sz="912" kern="1200" dirty="0">
                <a:solidFill>
                  <a:schemeClr val="bg1"/>
                </a:solidFill>
                <a:effectLst/>
                <a:latin typeface="+mn-lt"/>
                <a:ea typeface="+mn-ea"/>
                <a:cs typeface="+mn-cs"/>
              </a:rPr>
              <a:t>|  12 May 2023 </a:t>
            </a:r>
            <a:endParaRPr lang="en-AU" sz="912" b="1" kern="1200" dirty="0">
              <a:solidFill>
                <a:schemeClr val="bg1"/>
              </a:solidFill>
              <a:effectLst/>
              <a:latin typeface="+mn-lt"/>
              <a:ea typeface="+mn-ea"/>
              <a:cs typeface="+mn-cs"/>
            </a:endParaRPr>
          </a:p>
        </p:txBody>
      </p:sp>
      <p:sp>
        <p:nvSpPr>
          <p:cNvPr id="10" name="Slide Number Placeholder">
            <a:extLst>
              <a:ext uri="{FF2B5EF4-FFF2-40B4-BE49-F238E27FC236}">
                <a16:creationId xmlns:a16="http://schemas.microsoft.com/office/drawing/2014/main" id="{F41D81CB-9E12-4915-6A33-CACCF630D7F0}"/>
              </a:ext>
            </a:extLst>
          </p:cNvPr>
          <p:cNvSpPr txBox="1">
            <a:spLocks/>
          </p:cNvSpPr>
          <p:nvPr/>
        </p:nvSpPr>
        <p:spPr>
          <a:xfrm>
            <a:off x="11576377" y="6355816"/>
            <a:ext cx="612646" cy="457214"/>
          </a:xfrm>
          <a:prstGeom prst="rect">
            <a:avLst/>
          </a:prstGeom>
        </p:spPr>
        <p:txBody>
          <a:bodyPr vert="horz" lIns="0" tIns="0" rIns="0" bIns="0" rtlCol="0" anchor="ctr"/>
          <a:lstStyle>
            <a:defPPr>
              <a:defRPr lang="en-US"/>
            </a:defPPr>
            <a:lvl1pPr marL="0" algn="ctr" defTabSz="914400" rtl="0" eaLnBrk="1" latinLnBrk="0" hangingPunct="1">
              <a:defRPr sz="1050" b="1"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0943C4-0022-4CA6-8B1F-41694FBEBEC6}" type="slidenum">
              <a:rPr lang="en-AU" sz="912" smtClean="0"/>
              <a:pPr/>
              <a:t>‹#›</a:t>
            </a:fld>
            <a:endParaRPr lang="en-AU" sz="912" dirty="0"/>
          </a:p>
        </p:txBody>
      </p:sp>
      <p:sp>
        <p:nvSpPr>
          <p:cNvPr id="5" name="TextBox 4">
            <a:extLst>
              <a:ext uri="{FF2B5EF4-FFF2-40B4-BE49-F238E27FC236}">
                <a16:creationId xmlns:a16="http://schemas.microsoft.com/office/drawing/2014/main" id="{0E530D30-7CC4-AF34-2A54-AF48BC847362}"/>
              </a:ext>
            </a:extLst>
          </p:cNvPr>
          <p:cNvSpPr txBox="1"/>
          <p:nvPr userDrawn="1"/>
        </p:nvSpPr>
        <p:spPr>
          <a:xfrm>
            <a:off x="4546375" y="6489812"/>
            <a:ext cx="3099250" cy="261610"/>
          </a:xfrm>
          <a:prstGeom prst="rect">
            <a:avLst/>
          </a:prstGeom>
          <a:noFill/>
        </p:spPr>
        <p:txBody>
          <a:bodyPr wrap="square" rtlCol="0">
            <a:spAutoFit/>
          </a:bodyPr>
          <a:lstStyle/>
          <a:p>
            <a:pPr algn="ctr"/>
            <a:r>
              <a:rPr lang="en-AU" sz="1100" b="0" dirty="0">
                <a:solidFill>
                  <a:schemeClr val="bg1">
                    <a:lumMod val="65000"/>
                  </a:schemeClr>
                </a:solidFill>
              </a:rPr>
              <a:t>www.srcentre.com.au</a:t>
            </a:r>
          </a:p>
        </p:txBody>
      </p:sp>
      <p:cxnSp>
        <p:nvCxnSpPr>
          <p:cNvPr id="6" name="Straight Connector 5">
            <a:extLst>
              <a:ext uri="{FF2B5EF4-FFF2-40B4-BE49-F238E27FC236}">
                <a16:creationId xmlns:a16="http://schemas.microsoft.com/office/drawing/2014/main" id="{2B172B81-554B-8537-C752-66938C022A6E}"/>
              </a:ext>
            </a:extLst>
          </p:cNvPr>
          <p:cNvCxnSpPr/>
          <p:nvPr userDrawn="1"/>
        </p:nvCxnSpPr>
        <p:spPr>
          <a:xfrm>
            <a:off x="838200" y="6356350"/>
            <a:ext cx="10515600"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67439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Lst>
  <p:hf hdr="0" dt="0"/>
  <p:txStyles>
    <p:titleStyle>
      <a:lvl1pPr algn="l" defTabSz="914394" rtl="0" eaLnBrk="1" latinLnBrk="0" hangingPunct="1">
        <a:spcBef>
          <a:spcPct val="0"/>
        </a:spcBef>
        <a:buNone/>
        <a:defRPr sz="3600" b="0" kern="1200">
          <a:solidFill>
            <a:schemeClr val="accent1">
              <a:lumMod val="75000"/>
            </a:schemeClr>
          </a:solidFill>
          <a:latin typeface="+mj-lt"/>
          <a:ea typeface="+mj-ea"/>
          <a:cs typeface="+mj-cs"/>
        </a:defRPr>
      </a:lvl1pPr>
    </p:titleStyle>
    <p:bodyStyle>
      <a:lvl1pPr marL="342898" indent="-342898" algn="l" defTabSz="914394"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1pPr>
      <a:lvl2pPr marL="800094" indent="-342898" algn="l" defTabSz="914394"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43" indent="-285748" algn="l" defTabSz="914394"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189" indent="-228598" algn="l" defTabSz="9143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385" indent="-228598" algn="l" defTabSz="914394"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583" indent="-228598" algn="l" defTabSz="9143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79" indent="-228598" algn="l" defTabSz="9143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77" indent="-228598" algn="l" defTabSz="9143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72" indent="-228598" algn="l" defTabSz="9143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94" rtl="0" eaLnBrk="1" latinLnBrk="0" hangingPunct="1">
        <a:defRPr sz="1801" kern="1200">
          <a:solidFill>
            <a:schemeClr val="tx1"/>
          </a:solidFill>
          <a:latin typeface="+mn-lt"/>
          <a:ea typeface="+mn-ea"/>
          <a:cs typeface="+mn-cs"/>
        </a:defRPr>
      </a:lvl1pPr>
      <a:lvl2pPr marL="457198" algn="l" defTabSz="914394" rtl="0" eaLnBrk="1" latinLnBrk="0" hangingPunct="1">
        <a:defRPr sz="1801" kern="1200">
          <a:solidFill>
            <a:schemeClr val="tx1"/>
          </a:solidFill>
          <a:latin typeface="+mn-lt"/>
          <a:ea typeface="+mn-ea"/>
          <a:cs typeface="+mn-cs"/>
        </a:defRPr>
      </a:lvl2pPr>
      <a:lvl3pPr marL="914394" algn="l" defTabSz="914394" rtl="0" eaLnBrk="1" latinLnBrk="0" hangingPunct="1">
        <a:defRPr sz="1801" kern="1200">
          <a:solidFill>
            <a:schemeClr val="tx1"/>
          </a:solidFill>
          <a:latin typeface="+mn-lt"/>
          <a:ea typeface="+mn-ea"/>
          <a:cs typeface="+mn-cs"/>
        </a:defRPr>
      </a:lvl3pPr>
      <a:lvl4pPr marL="1371590" algn="l" defTabSz="914394" rtl="0" eaLnBrk="1" latinLnBrk="0" hangingPunct="1">
        <a:defRPr sz="1801" kern="1200">
          <a:solidFill>
            <a:schemeClr val="tx1"/>
          </a:solidFill>
          <a:latin typeface="+mn-lt"/>
          <a:ea typeface="+mn-ea"/>
          <a:cs typeface="+mn-cs"/>
        </a:defRPr>
      </a:lvl4pPr>
      <a:lvl5pPr marL="1828787" algn="l" defTabSz="914394" rtl="0" eaLnBrk="1" latinLnBrk="0" hangingPunct="1">
        <a:defRPr sz="1801" kern="1200">
          <a:solidFill>
            <a:schemeClr val="tx1"/>
          </a:solidFill>
          <a:latin typeface="+mn-lt"/>
          <a:ea typeface="+mn-ea"/>
          <a:cs typeface="+mn-cs"/>
        </a:defRPr>
      </a:lvl5pPr>
      <a:lvl6pPr marL="2285984" algn="l" defTabSz="914394" rtl="0" eaLnBrk="1" latinLnBrk="0" hangingPunct="1">
        <a:defRPr sz="1801" kern="1200">
          <a:solidFill>
            <a:schemeClr val="tx1"/>
          </a:solidFill>
          <a:latin typeface="+mn-lt"/>
          <a:ea typeface="+mn-ea"/>
          <a:cs typeface="+mn-cs"/>
        </a:defRPr>
      </a:lvl6pPr>
      <a:lvl7pPr marL="2743181" algn="l" defTabSz="914394" rtl="0" eaLnBrk="1" latinLnBrk="0" hangingPunct="1">
        <a:defRPr sz="1801" kern="1200">
          <a:solidFill>
            <a:schemeClr val="tx1"/>
          </a:solidFill>
          <a:latin typeface="+mn-lt"/>
          <a:ea typeface="+mn-ea"/>
          <a:cs typeface="+mn-cs"/>
        </a:defRPr>
      </a:lvl7pPr>
      <a:lvl8pPr marL="3200379" algn="l" defTabSz="914394" rtl="0" eaLnBrk="1" latinLnBrk="0" hangingPunct="1">
        <a:defRPr sz="1801" kern="1200">
          <a:solidFill>
            <a:schemeClr val="tx1"/>
          </a:solidFill>
          <a:latin typeface="+mn-lt"/>
          <a:ea typeface="+mn-ea"/>
          <a:cs typeface="+mn-cs"/>
        </a:defRPr>
      </a:lvl8pPr>
      <a:lvl9pPr marL="3657575" algn="l" defTabSz="91439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39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mailto:lauren.spencer@srcentre.com.au" TargetMode="External"/><Relationship Id="rId2" Type="http://schemas.openxmlformats.org/officeDocument/2006/relationships/hyperlink" Target="mailto:graham.challice@srcentre.com.au" TargetMode="Externa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hyperlink" Target="https://www.qilt.edu.au/surveys/graduate-outcomes-survey---longitudinal-(gos-l)" TargetMode="External"/><Relationship Id="rId2" Type="http://schemas.openxmlformats.org/officeDocument/2006/relationships/hyperlink" Target="https://www.qilt.edu.au/surveys/graduate-outcomes-survey-(gos)" TargetMode="Externa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537522-2677-EA2A-010C-E76EA0D07E29}"/>
              </a:ext>
            </a:extLst>
          </p:cNvPr>
          <p:cNvSpPr>
            <a:spLocks noGrp="1"/>
          </p:cNvSpPr>
          <p:nvPr>
            <p:ph type="subTitle" idx="1"/>
          </p:nvPr>
        </p:nvSpPr>
        <p:spPr/>
        <p:txBody>
          <a:bodyPr>
            <a:normAutofit fontScale="92500" lnSpcReduction="20000"/>
          </a:bodyPr>
          <a:lstStyle/>
          <a:p>
            <a:r>
              <a:rPr lang="en-AU" dirty="0"/>
              <a:t>Prepared for the Australian Government Department of Education, 12 May 2023</a:t>
            </a:r>
          </a:p>
        </p:txBody>
      </p:sp>
      <p:sp>
        <p:nvSpPr>
          <p:cNvPr id="4" name="Text Placeholder 3">
            <a:extLst>
              <a:ext uri="{FF2B5EF4-FFF2-40B4-BE49-F238E27FC236}">
                <a16:creationId xmlns:a16="http://schemas.microsoft.com/office/drawing/2014/main" id="{18DC3040-801C-F8A1-0C78-748802BA12F8}"/>
              </a:ext>
            </a:extLst>
          </p:cNvPr>
          <p:cNvSpPr>
            <a:spLocks noGrp="1"/>
          </p:cNvSpPr>
          <p:nvPr>
            <p:ph type="body" sz="quarter" idx="15"/>
          </p:nvPr>
        </p:nvSpPr>
        <p:spPr/>
        <p:txBody>
          <a:bodyPr>
            <a:normAutofit/>
          </a:bodyPr>
          <a:lstStyle/>
          <a:p>
            <a:r>
              <a:rPr lang="en-US" sz="3200" noProof="0" dirty="0">
                <a:cs typeface="Arial"/>
              </a:rPr>
              <a:t>Graduate teachers' feedback on Initial Teacher Education courses</a:t>
            </a:r>
            <a:endParaRPr lang="en-AU" sz="3200" dirty="0"/>
          </a:p>
        </p:txBody>
      </p:sp>
      <p:pic>
        <p:nvPicPr>
          <p:cNvPr id="5" name="Picture Placeholder 10" descr="A person and person kissing&#10;&#10;Description automatically generated with medium confidence">
            <a:extLst>
              <a:ext uri="{FF2B5EF4-FFF2-40B4-BE49-F238E27FC236}">
                <a16:creationId xmlns:a16="http://schemas.microsoft.com/office/drawing/2014/main" id="{6E333866-BFDB-A1B7-3ABB-1CFF0E2CCEF5}"/>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a:stretch/>
        </p:blipFill>
        <p:spPr>
          <a:xfrm>
            <a:off x="0" y="0"/>
            <a:ext cx="12192000" cy="4673600"/>
          </a:xfrm>
        </p:spPr>
      </p:pic>
    </p:spTree>
    <p:extLst>
      <p:ext uri="{BB962C8B-B14F-4D97-AF65-F5344CB8AC3E}">
        <p14:creationId xmlns:p14="http://schemas.microsoft.com/office/powerpoint/2010/main" val="901872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07A1-3D68-5907-1E5C-D55FCB8455F3}"/>
              </a:ext>
            </a:extLst>
          </p:cNvPr>
          <p:cNvSpPr>
            <a:spLocks noGrp="1"/>
          </p:cNvSpPr>
          <p:nvPr>
            <p:ph type="title"/>
          </p:nvPr>
        </p:nvSpPr>
        <p:spPr/>
        <p:txBody>
          <a:bodyPr vert="horz" lIns="0" tIns="0" rIns="0" bIns="0" rtlCol="0" anchor="t" anchorCtr="0">
            <a:normAutofit/>
          </a:bodyPr>
          <a:lstStyle/>
          <a:p>
            <a:r>
              <a:rPr lang="en-AU" dirty="0"/>
              <a:t>Characteristics of respondents by survey item</a:t>
            </a:r>
          </a:p>
        </p:txBody>
      </p:sp>
      <p:sp>
        <p:nvSpPr>
          <p:cNvPr id="3" name="Content Placeholder 2">
            <a:extLst>
              <a:ext uri="{FF2B5EF4-FFF2-40B4-BE49-F238E27FC236}">
                <a16:creationId xmlns:a16="http://schemas.microsoft.com/office/drawing/2014/main" id="{0CF8D14F-5A7A-395B-A510-7C9546BB1E1C}"/>
              </a:ext>
            </a:extLst>
          </p:cNvPr>
          <p:cNvSpPr>
            <a:spLocks noGrp="1"/>
          </p:cNvSpPr>
          <p:nvPr>
            <p:ph idx="1"/>
          </p:nvPr>
        </p:nvSpPr>
        <p:spPr/>
        <p:txBody>
          <a:bodyPr/>
          <a:lstStyle/>
          <a:p>
            <a:r>
              <a:rPr lang="en-AU" sz="1400" dirty="0"/>
              <a:t>The responding population for each item included a good mix of undergraduate and postgraduate coursework graduates, as well as those who were enrolled as internal/mixed mode students and those who completed their studies externally (</a:t>
            </a:r>
            <a:r>
              <a:rPr lang="en-AU" sz="1400" dirty="0" err="1"/>
              <a:t>ie</a:t>
            </a:r>
            <a:r>
              <a:rPr lang="en-AU" sz="1400" dirty="0"/>
              <a:t>. Remote or fully online).</a:t>
            </a:r>
          </a:p>
          <a:p>
            <a:endParaRPr lang="en-AU" sz="1400" dirty="0"/>
          </a:p>
          <a:p>
            <a:r>
              <a:rPr lang="en-AU" sz="1400" dirty="0"/>
              <a:t>The majority of respondents completed a course from the Teacher Education study area</a:t>
            </a:r>
          </a:p>
          <a:p>
            <a:endParaRPr lang="en-AU" dirty="0"/>
          </a:p>
        </p:txBody>
      </p:sp>
      <p:sp>
        <p:nvSpPr>
          <p:cNvPr id="5" name="Text Placeholder 4">
            <a:extLst>
              <a:ext uri="{FF2B5EF4-FFF2-40B4-BE49-F238E27FC236}">
                <a16:creationId xmlns:a16="http://schemas.microsoft.com/office/drawing/2014/main" id="{324F174F-A8EC-EF06-B9CF-22A95EAB0791}"/>
              </a:ext>
            </a:extLst>
          </p:cNvPr>
          <p:cNvSpPr>
            <a:spLocks noGrp="1"/>
          </p:cNvSpPr>
          <p:nvPr>
            <p:ph type="body" sz="quarter" idx="15"/>
          </p:nvPr>
        </p:nvSpPr>
        <p:spPr/>
        <p:txBody>
          <a:bodyPr/>
          <a:lstStyle/>
          <a:p>
            <a:r>
              <a:rPr lang="en-AU" dirty="0"/>
              <a:t>Course attributes</a:t>
            </a:r>
          </a:p>
        </p:txBody>
      </p:sp>
      <p:sp>
        <p:nvSpPr>
          <p:cNvPr id="4" name="Slide Number Placeholder 3">
            <a:extLst>
              <a:ext uri="{FF2B5EF4-FFF2-40B4-BE49-F238E27FC236}">
                <a16:creationId xmlns:a16="http://schemas.microsoft.com/office/drawing/2014/main" id="{6E481112-DE52-1D34-B069-6B492707C6AD}"/>
              </a:ext>
            </a:extLst>
          </p:cNvPr>
          <p:cNvSpPr>
            <a:spLocks noGrp="1"/>
          </p:cNvSpPr>
          <p:nvPr>
            <p:ph type="sldNum" sz="quarter" idx="4294967295"/>
          </p:nvPr>
        </p:nvSpPr>
        <p:spPr>
          <a:xfrm>
            <a:off x="0" y="0"/>
            <a:ext cx="0" cy="0"/>
          </a:xfrm>
        </p:spPr>
        <p:txBody>
          <a:bodyPr/>
          <a:lstStyle/>
          <a:p>
            <a:pPr>
              <a:spcAft>
                <a:spcPts val="600"/>
              </a:spcAft>
            </a:pPr>
            <a:fld id="{EB9AB7F9-1CFC-4687-A283-05394C823D94}" type="slidenum">
              <a:rPr lang="en-AU" smtClean="0"/>
              <a:pPr>
                <a:spcAft>
                  <a:spcPts val="600"/>
                </a:spcAft>
              </a:pPr>
              <a:t>10</a:t>
            </a:fld>
            <a:endParaRPr lang="en-AU"/>
          </a:p>
        </p:txBody>
      </p:sp>
      <p:graphicFrame>
        <p:nvGraphicFramePr>
          <p:cNvPr id="11" name="Table 10">
            <a:extLst>
              <a:ext uri="{FF2B5EF4-FFF2-40B4-BE49-F238E27FC236}">
                <a16:creationId xmlns:a16="http://schemas.microsoft.com/office/drawing/2014/main" id="{0F77D947-519D-2FCB-6E7D-93EA9DE92EC2}"/>
              </a:ext>
            </a:extLst>
          </p:cNvPr>
          <p:cNvGraphicFramePr>
            <a:graphicFrameLocks noGrp="1"/>
          </p:cNvGraphicFramePr>
          <p:nvPr>
            <p:extLst>
              <p:ext uri="{D42A27DB-BD31-4B8C-83A1-F6EECF244321}">
                <p14:modId xmlns:p14="http://schemas.microsoft.com/office/powerpoint/2010/main" val="2336243588"/>
              </p:ext>
            </p:extLst>
          </p:nvPr>
        </p:nvGraphicFramePr>
        <p:xfrm>
          <a:off x="334779" y="2868700"/>
          <a:ext cx="11519939" cy="3040560"/>
        </p:xfrm>
        <a:graphic>
          <a:graphicData uri="http://schemas.openxmlformats.org/drawingml/2006/table">
            <a:tbl>
              <a:tblPr>
                <a:tableStyleId>{B301B821-A1FF-4177-AEE7-76D212191A09}</a:tableStyleId>
              </a:tblPr>
              <a:tblGrid>
                <a:gridCol w="1462005">
                  <a:extLst>
                    <a:ext uri="{9D8B030D-6E8A-4147-A177-3AD203B41FA5}">
                      <a16:colId xmlns:a16="http://schemas.microsoft.com/office/drawing/2014/main" val="265069813"/>
                    </a:ext>
                  </a:extLst>
                </a:gridCol>
                <a:gridCol w="3257816">
                  <a:extLst>
                    <a:ext uri="{9D8B030D-6E8A-4147-A177-3AD203B41FA5}">
                      <a16:colId xmlns:a16="http://schemas.microsoft.com/office/drawing/2014/main" val="1882937088"/>
                    </a:ext>
                  </a:extLst>
                </a:gridCol>
                <a:gridCol w="2266706">
                  <a:extLst>
                    <a:ext uri="{9D8B030D-6E8A-4147-A177-3AD203B41FA5}">
                      <a16:colId xmlns:a16="http://schemas.microsoft.com/office/drawing/2014/main" val="3174951646"/>
                    </a:ext>
                  </a:extLst>
                </a:gridCol>
                <a:gridCol w="2266706">
                  <a:extLst>
                    <a:ext uri="{9D8B030D-6E8A-4147-A177-3AD203B41FA5}">
                      <a16:colId xmlns:a16="http://schemas.microsoft.com/office/drawing/2014/main" val="3988933523"/>
                    </a:ext>
                  </a:extLst>
                </a:gridCol>
                <a:gridCol w="2266706">
                  <a:extLst>
                    <a:ext uri="{9D8B030D-6E8A-4147-A177-3AD203B41FA5}">
                      <a16:colId xmlns:a16="http://schemas.microsoft.com/office/drawing/2014/main" val="2414157600"/>
                    </a:ext>
                  </a:extLst>
                </a:gridCol>
              </a:tblGrid>
              <a:tr h="646234">
                <a:tc rowSpan="2" gridSpan="2">
                  <a:txBody>
                    <a:bodyPr/>
                    <a:lstStyle/>
                    <a:p>
                      <a:pPr algn="l" fontAlgn="b"/>
                      <a:r>
                        <a:rPr lang="en-AU" sz="1100" u="none" strike="noStrike" dirty="0">
                          <a:effectLst/>
                        </a:rPr>
                        <a:t>Column %</a:t>
                      </a:r>
                      <a:endParaRPr lang="en-AU" sz="1100" b="0" i="0" u="none" strike="noStrike" dirty="0">
                        <a:solidFill>
                          <a:srgbClr val="000000"/>
                        </a:solidFill>
                        <a:effectLst/>
                        <a:latin typeface="Calibri" panose="020F0502020204030204" pitchFamily="34" charset="0"/>
                      </a:endParaRPr>
                    </a:p>
                  </a:txBody>
                  <a:tcPr marL="2647" marR="2647" marT="2647" marB="0" anchor="b"/>
                </a:tc>
                <a:tc rowSpan="2" hMerge="1">
                  <a:txBody>
                    <a:bodyPr/>
                    <a:lstStyle/>
                    <a:p>
                      <a:endParaRPr lang="en-AU"/>
                    </a:p>
                  </a:txBody>
                  <a:tcPr/>
                </a:tc>
                <a:tc>
                  <a:txBody>
                    <a:bodyPr/>
                    <a:lstStyle/>
                    <a:p>
                      <a:pPr algn="ctr" fontAlgn="b"/>
                      <a:r>
                        <a:rPr lang="en-US" sz="1100" u="none" strike="noStrike" dirty="0">
                          <a:effectLst/>
                        </a:rPr>
                        <a:t>Aspects of course that need improvement (GOS)</a:t>
                      </a:r>
                      <a:endParaRPr lang="en-US"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US" sz="1100" u="none" strike="noStrike">
                          <a:effectLst/>
                        </a:rPr>
                        <a:t>Main ways institution could have better prepared graduate for employment (GOS)</a:t>
                      </a:r>
                      <a:endParaRPr lang="en-US"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US" sz="1100" u="none" strike="noStrike">
                          <a:effectLst/>
                        </a:rPr>
                        <a:t>Main ways institution could have better prepared graduate for employment (GOS-L)</a:t>
                      </a:r>
                      <a:endParaRPr lang="en-US" sz="1100" b="0" i="0" u="none" strike="noStrike">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1479515540"/>
                  </a:ext>
                </a:extLst>
              </a:tr>
              <a:tr h="217666">
                <a:tc gridSpan="2" vMerge="1">
                  <a:txBody>
                    <a:bodyPr/>
                    <a:lstStyle/>
                    <a:p>
                      <a:endParaRPr lang="en-AU"/>
                    </a:p>
                  </a:txBody>
                  <a:tcPr/>
                </a:tc>
                <a:tc hMerge="1" vMerge="1">
                  <a:txBody>
                    <a:bodyPr/>
                    <a:lstStyle/>
                    <a:p>
                      <a:endParaRPr lang="en-AU"/>
                    </a:p>
                  </a:txBody>
                  <a:tcPr/>
                </a:tc>
                <a:tc>
                  <a:txBody>
                    <a:bodyPr/>
                    <a:lstStyle/>
                    <a:p>
                      <a:pPr algn="ctr" fontAlgn="b"/>
                      <a:r>
                        <a:rPr lang="en-AU" sz="1100" u="none" strike="noStrike" dirty="0">
                          <a:effectLst/>
                        </a:rPr>
                        <a:t>n=5049</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n=4418</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n=1389</a:t>
                      </a:r>
                      <a:endParaRPr lang="en-AU" sz="1100" b="0" i="0" u="none" strike="noStrike">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1016987591"/>
                  </a:ext>
                </a:extLst>
              </a:tr>
              <a:tr h="217666">
                <a:tc rowSpan="3">
                  <a:txBody>
                    <a:bodyPr/>
                    <a:lstStyle/>
                    <a:p>
                      <a:pPr marL="0" algn="l" defTabSz="914394" rtl="0" eaLnBrk="1" fontAlgn="b" latinLnBrk="0" hangingPunct="1"/>
                      <a:r>
                        <a:rPr lang="en-AU" sz="1100" u="none" strike="noStrike" kern="1200" dirty="0">
                          <a:solidFill>
                            <a:schemeClr val="dk1"/>
                          </a:solidFill>
                          <a:effectLst/>
                          <a:latin typeface="+mn-lt"/>
                          <a:ea typeface="+mn-ea"/>
                          <a:cs typeface="+mn-cs"/>
                        </a:rPr>
                        <a:t>Study level</a:t>
                      </a:r>
                    </a:p>
                  </a:txBody>
                  <a:tcPr marL="2647" marR="2647" marT="2647" marB="0" anchor="ctr"/>
                </a:tc>
                <a:tc>
                  <a:txBody>
                    <a:bodyPr/>
                    <a:lstStyle/>
                    <a:p>
                      <a:pPr algn="l" fontAlgn="b"/>
                      <a:r>
                        <a:rPr lang="en-AU" sz="1100" u="none" strike="noStrike" dirty="0">
                          <a:effectLst/>
                        </a:rPr>
                        <a:t>Undergraduate</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45%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46%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45%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256813015"/>
                  </a:ext>
                </a:extLst>
              </a:tr>
              <a:tr h="217666">
                <a:tc vMerge="1">
                  <a:txBody>
                    <a:bodyPr/>
                    <a:lstStyle/>
                    <a:p>
                      <a:endParaRPr lang="en-AU"/>
                    </a:p>
                  </a:txBody>
                  <a:tcPr/>
                </a:tc>
                <a:tc>
                  <a:txBody>
                    <a:bodyPr/>
                    <a:lstStyle/>
                    <a:p>
                      <a:pPr algn="l" fontAlgn="b"/>
                      <a:r>
                        <a:rPr lang="en-AU" sz="1100" u="none" strike="noStrike" dirty="0">
                          <a:effectLst/>
                        </a:rPr>
                        <a:t>Postgraduate coursework</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54%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53%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53%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3932832299"/>
                  </a:ext>
                </a:extLst>
              </a:tr>
              <a:tr h="217666">
                <a:tc vMerge="1">
                  <a:txBody>
                    <a:bodyPr/>
                    <a:lstStyle/>
                    <a:p>
                      <a:endParaRPr lang="en-AU"/>
                    </a:p>
                  </a:txBody>
                  <a:tcPr/>
                </a:tc>
                <a:tc>
                  <a:txBody>
                    <a:bodyPr/>
                    <a:lstStyle/>
                    <a:p>
                      <a:pPr algn="l" fontAlgn="b"/>
                      <a:r>
                        <a:rPr lang="en-AU" sz="1100" u="none" strike="noStrike">
                          <a:effectLst/>
                        </a:rPr>
                        <a:t>Postgraduate research</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1%        </a:t>
                      </a:r>
                      <a:endParaRPr lang="en-AU" sz="1100" b="0" i="0" u="none" strike="noStrike" dirty="0">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2%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1833992599"/>
                  </a:ext>
                </a:extLst>
              </a:tr>
              <a:tr h="217666">
                <a:tc rowSpan="3">
                  <a:txBody>
                    <a:bodyPr/>
                    <a:lstStyle/>
                    <a:p>
                      <a:pPr marL="0" lvl="0" algn="l" defTabSz="914394" rtl="0" eaLnBrk="1" fontAlgn="b" latinLnBrk="0" hangingPunct="1"/>
                      <a:r>
                        <a:rPr lang="en-AU" sz="1100" u="none" strike="noStrike" kern="1200" dirty="0">
                          <a:solidFill>
                            <a:schemeClr val="dk1"/>
                          </a:solidFill>
                          <a:effectLst/>
                          <a:latin typeface="+mn-lt"/>
                          <a:ea typeface="+mn-ea"/>
                          <a:cs typeface="+mn-cs"/>
                        </a:rPr>
                        <a:t>Mode of attendance code</a:t>
                      </a:r>
                    </a:p>
                  </a:txBody>
                  <a:tcPr marL="2647" marR="2647" marT="2647" marB="0" anchor="ctr"/>
                </a:tc>
                <a:tc>
                  <a:txBody>
                    <a:bodyPr/>
                    <a:lstStyle/>
                    <a:p>
                      <a:pPr algn="l" fontAlgn="b"/>
                      <a:r>
                        <a:rPr lang="en-AU" sz="1100" u="none" strike="noStrike" dirty="0">
                          <a:effectLst/>
                        </a:rPr>
                        <a:t>Internal / Mixed mode</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59%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60%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66%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720542705"/>
                  </a:ext>
                </a:extLst>
              </a:tr>
              <a:tr h="217666">
                <a:tc vMerge="1">
                  <a:txBody>
                    <a:bodyPr/>
                    <a:lstStyle/>
                    <a:p>
                      <a:endParaRPr lang="en-AU"/>
                    </a:p>
                  </a:txBody>
                  <a:tcPr/>
                </a:tc>
                <a:tc>
                  <a:txBody>
                    <a:bodyPr/>
                    <a:lstStyle/>
                    <a:p>
                      <a:pPr algn="l" fontAlgn="b"/>
                      <a:r>
                        <a:rPr lang="en-AU" sz="1100" u="none" strike="noStrike" dirty="0">
                          <a:effectLst/>
                        </a:rPr>
                        <a:t>External</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39%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39%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34%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2893120575"/>
                  </a:ext>
                </a:extLst>
              </a:tr>
              <a:tr h="217666">
                <a:tc vMerge="1">
                  <a:txBody>
                    <a:bodyPr/>
                    <a:lstStyle/>
                    <a:p>
                      <a:endParaRPr lang="en-AU"/>
                    </a:p>
                  </a:txBody>
                  <a:tcPr/>
                </a:tc>
                <a:tc>
                  <a:txBody>
                    <a:bodyPr/>
                    <a:lstStyle/>
                    <a:p>
                      <a:pPr algn="l" fontAlgn="b"/>
                      <a:r>
                        <a:rPr lang="en-AU" sz="1100" u="none" strike="noStrike" dirty="0">
                          <a:effectLst/>
                        </a:rPr>
                        <a:t>No information</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1%        </a:t>
                      </a:r>
                      <a:endParaRPr lang="en-AU" sz="1100" b="0" i="0" u="none" strike="noStrike" dirty="0">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0%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2712531345"/>
                  </a:ext>
                </a:extLst>
              </a:tr>
              <a:tr h="217666">
                <a:tc rowSpan="4">
                  <a:txBody>
                    <a:bodyPr/>
                    <a:lstStyle/>
                    <a:p>
                      <a:pPr marL="0" lvl="0" algn="l" defTabSz="914394" rtl="0" eaLnBrk="1" fontAlgn="b" latinLnBrk="0" hangingPunct="1"/>
                      <a:r>
                        <a:rPr lang="en-AU" sz="1100" u="none" strike="noStrike" kern="1200" dirty="0">
                          <a:solidFill>
                            <a:schemeClr val="dk1"/>
                          </a:solidFill>
                          <a:effectLst/>
                          <a:latin typeface="+mn-lt"/>
                          <a:ea typeface="+mn-ea"/>
                          <a:cs typeface="+mn-cs"/>
                        </a:rPr>
                        <a:t>Study Area - 21 categories</a:t>
                      </a:r>
                    </a:p>
                  </a:txBody>
                  <a:tcPr marL="6350" marR="6350" marT="6350" marB="0" anchor="ctr"/>
                </a:tc>
                <a:tc>
                  <a:txBody>
                    <a:bodyPr/>
                    <a:lstStyle/>
                    <a:p>
                      <a:pPr algn="l" fontAlgn="b"/>
                      <a:r>
                        <a:rPr lang="en-AU" sz="1100" u="none" strike="noStrike" dirty="0">
                          <a:effectLst/>
                        </a:rPr>
                        <a:t>Teacher education</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87%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87%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85%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1412957663"/>
                  </a:ext>
                </a:extLst>
              </a:tr>
              <a:tr h="217666">
                <a:tc vMerge="1">
                  <a:txBody>
                    <a:bodyPr/>
                    <a:lstStyle/>
                    <a:p>
                      <a:endParaRPr lang="en-AU"/>
                    </a:p>
                  </a:txBody>
                  <a:tcPr/>
                </a:tc>
                <a:tc>
                  <a:txBody>
                    <a:bodyPr/>
                    <a:lstStyle/>
                    <a:p>
                      <a:pPr algn="l" fontAlgn="b"/>
                      <a:r>
                        <a:rPr lang="en-AU" sz="1100" u="none" strike="noStrike" dirty="0">
                          <a:effectLst/>
                        </a:rPr>
                        <a:t>Humanities, culture and social sciences</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5%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5%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7%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1905534656"/>
                  </a:ext>
                </a:extLst>
              </a:tr>
              <a:tr h="217666">
                <a:tc vMerge="1">
                  <a:txBody>
                    <a:bodyPr/>
                    <a:lstStyle/>
                    <a:p>
                      <a:endParaRPr lang="en-AU"/>
                    </a:p>
                  </a:txBody>
                  <a:tcPr/>
                </a:tc>
                <a:tc>
                  <a:txBody>
                    <a:bodyPr/>
                    <a:lstStyle/>
                    <a:p>
                      <a:pPr algn="l" fontAlgn="b"/>
                      <a:r>
                        <a:rPr lang="en-AU" sz="1100" u="none" strike="noStrike" dirty="0">
                          <a:effectLst/>
                        </a:rPr>
                        <a:t>Psychology</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3%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3%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2%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961895401"/>
                  </a:ext>
                </a:extLst>
              </a:tr>
              <a:tr h="217666">
                <a:tc vMerge="1">
                  <a:txBody>
                    <a:bodyPr/>
                    <a:lstStyle/>
                    <a:p>
                      <a:endParaRPr lang="en-AU"/>
                    </a:p>
                  </a:txBody>
                  <a:tcPr/>
                </a:tc>
                <a:tc>
                  <a:txBody>
                    <a:bodyPr/>
                    <a:lstStyle/>
                    <a:p>
                      <a:pPr marL="0" algn="l" defTabSz="914394" rtl="0" eaLnBrk="1" fontAlgn="b" latinLnBrk="0" hangingPunct="1"/>
                      <a:r>
                        <a:rPr lang="en-AU" sz="1100" u="none" strike="noStrike" kern="1200" dirty="0">
                          <a:solidFill>
                            <a:schemeClr val="dk1"/>
                          </a:solidFill>
                          <a:effectLst/>
                          <a:latin typeface="+mn-lt"/>
                          <a:ea typeface="+mn-ea"/>
                          <a:cs typeface="+mn-cs"/>
                        </a:rPr>
                        <a:t>All other</a:t>
                      </a:r>
                    </a:p>
                  </a:txBody>
                  <a:tcPr marL="2647" marR="2647" marT="2647" marB="0" anchor="b"/>
                </a:tc>
                <a:tc>
                  <a:txBody>
                    <a:bodyPr/>
                    <a:lstStyle/>
                    <a:p>
                      <a:pPr algn="ctr" fontAlgn="b"/>
                      <a:r>
                        <a:rPr lang="en-AU" sz="1100" u="none" strike="noStrike" dirty="0">
                          <a:effectLst/>
                        </a:rPr>
                        <a:t>5%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5%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5%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2370172961"/>
                  </a:ext>
                </a:extLst>
              </a:tr>
            </a:tbl>
          </a:graphicData>
        </a:graphic>
      </p:graphicFrame>
    </p:spTree>
    <p:extLst>
      <p:ext uri="{BB962C8B-B14F-4D97-AF65-F5344CB8AC3E}">
        <p14:creationId xmlns:p14="http://schemas.microsoft.com/office/powerpoint/2010/main" val="39285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indoor, ceiling, library&#10;&#10;Description automatically generated">
            <a:extLst>
              <a:ext uri="{FF2B5EF4-FFF2-40B4-BE49-F238E27FC236}">
                <a16:creationId xmlns:a16="http://schemas.microsoft.com/office/drawing/2014/main" id="{1A5EC1CA-ECF7-2D0E-B44A-BAE89DA15A4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0" y="3551238"/>
            <a:ext cx="12192000" cy="1490662"/>
          </a:xfrm>
        </p:spPr>
      </p:pic>
      <p:sp>
        <p:nvSpPr>
          <p:cNvPr id="3" name="Title 2">
            <a:extLst>
              <a:ext uri="{FF2B5EF4-FFF2-40B4-BE49-F238E27FC236}">
                <a16:creationId xmlns:a16="http://schemas.microsoft.com/office/drawing/2014/main" id="{B259FCDD-F9B4-E9BE-A689-4473E299A362}"/>
              </a:ext>
            </a:extLst>
          </p:cNvPr>
          <p:cNvSpPr>
            <a:spLocks noGrp="1"/>
          </p:cNvSpPr>
          <p:nvPr>
            <p:ph type="ctrTitle"/>
          </p:nvPr>
        </p:nvSpPr>
        <p:spPr/>
        <p:txBody>
          <a:bodyPr/>
          <a:lstStyle/>
          <a:p>
            <a:r>
              <a:rPr lang="en-AU" dirty="0"/>
              <a:t>Findings</a:t>
            </a:r>
          </a:p>
        </p:txBody>
      </p:sp>
      <p:sp>
        <p:nvSpPr>
          <p:cNvPr id="2" name="Subtitle 1">
            <a:extLst>
              <a:ext uri="{FF2B5EF4-FFF2-40B4-BE49-F238E27FC236}">
                <a16:creationId xmlns:a16="http://schemas.microsoft.com/office/drawing/2014/main" id="{75E72950-FF50-791B-6022-DAB6BBD97FF7}"/>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110996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D23-BB93-DF78-F7D6-F47F3512E2D1}"/>
              </a:ext>
            </a:extLst>
          </p:cNvPr>
          <p:cNvSpPr>
            <a:spLocks noGrp="1"/>
          </p:cNvSpPr>
          <p:nvPr>
            <p:ph type="title"/>
          </p:nvPr>
        </p:nvSpPr>
        <p:spPr/>
        <p:txBody>
          <a:bodyPr>
            <a:normAutofit/>
          </a:bodyPr>
          <a:lstStyle/>
          <a:p>
            <a:r>
              <a:rPr lang="en-US" dirty="0"/>
              <a:t>Summary of findings</a:t>
            </a:r>
            <a:endParaRPr lang="en-AU" dirty="0"/>
          </a:p>
        </p:txBody>
      </p:sp>
      <p:sp>
        <p:nvSpPr>
          <p:cNvPr id="3" name="Content Placeholder 2">
            <a:extLst>
              <a:ext uri="{FF2B5EF4-FFF2-40B4-BE49-F238E27FC236}">
                <a16:creationId xmlns:a16="http://schemas.microsoft.com/office/drawing/2014/main" id="{469142F8-F3E8-8886-085C-83D84ECA89BF}"/>
              </a:ext>
            </a:extLst>
          </p:cNvPr>
          <p:cNvSpPr>
            <a:spLocks noGrp="1"/>
          </p:cNvSpPr>
          <p:nvPr>
            <p:ph idx="1"/>
          </p:nvPr>
        </p:nvSpPr>
        <p:spPr>
          <a:xfrm>
            <a:off x="337280" y="922638"/>
            <a:ext cx="11519940" cy="5043447"/>
          </a:xfrm>
        </p:spPr>
        <p:txBody>
          <a:bodyPr>
            <a:normAutofit lnSpcReduction="10000"/>
          </a:bodyPr>
          <a:lstStyle/>
          <a:p>
            <a:pPr marL="0" indent="0">
              <a:buNone/>
            </a:pPr>
            <a:r>
              <a:rPr lang="en-US" sz="1400" dirty="0"/>
              <a:t>The way in which courses are taught and delivered, methods of assessing students, course content, work experience and placements, and career preparation and guidance were all identified as areas that could be improved in courses to help better prepare graduates for a career in teaching.</a:t>
            </a:r>
            <a:endParaRPr lang="en-AU" sz="1400" dirty="0"/>
          </a:p>
          <a:p>
            <a:pPr marL="0" indent="0">
              <a:buNone/>
            </a:pPr>
            <a:endParaRPr lang="en-AU" sz="1400" b="1" dirty="0"/>
          </a:p>
          <a:p>
            <a:pPr marL="0" indent="0">
              <a:buNone/>
            </a:pPr>
            <a:r>
              <a:rPr lang="en-AU" sz="1400" b="1" dirty="0"/>
              <a:t>Course teaching methods</a:t>
            </a:r>
            <a:r>
              <a:rPr lang="en-AU" sz="1400" dirty="0"/>
              <a:t> </a:t>
            </a:r>
            <a:r>
              <a:rPr lang="en-AU" sz="1400" b="1" dirty="0"/>
              <a:t>and delivery </a:t>
            </a:r>
          </a:p>
          <a:p>
            <a:r>
              <a:rPr lang="en-AU" sz="1400" dirty="0"/>
              <a:t>Course teaching methods and delivery</a:t>
            </a:r>
            <a:r>
              <a:rPr lang="en-AU" sz="1400" b="1" dirty="0"/>
              <a:t> </a:t>
            </a:r>
            <a:r>
              <a:rPr lang="en-AU" sz="1400" dirty="0"/>
              <a:t>was the most frequent concern raised by respondents in the 2022 GOS and 2022 GOS-L. To better prepare graduates for employment as teachers, graduates want:</a:t>
            </a:r>
          </a:p>
          <a:p>
            <a:pPr lvl="1"/>
            <a:r>
              <a:rPr lang="en-AU" sz="1200" dirty="0"/>
              <a:t>Academic staff that are familiar with the modern classroom, such as current teachers or those who have taught in recent years, as many comments raised concerns with lecturers being out of touch with the challenges teachers face and what classroom life is like today.</a:t>
            </a:r>
          </a:p>
          <a:p>
            <a:pPr lvl="1"/>
            <a:r>
              <a:rPr lang="en-AU" sz="1200" dirty="0"/>
              <a:t>A greater variety of electives, greater flexibility to choose units of interest.</a:t>
            </a:r>
          </a:p>
          <a:p>
            <a:pPr lvl="1"/>
            <a:r>
              <a:rPr lang="en-AU" sz="1200" dirty="0"/>
              <a:t>Improved online delivery and engagement with online learners.</a:t>
            </a:r>
          </a:p>
          <a:p>
            <a:pPr lvl="1"/>
            <a:r>
              <a:rPr lang="en-AU" sz="1200" dirty="0"/>
              <a:t>More engagement from lecturers and tutors.</a:t>
            </a:r>
          </a:p>
          <a:p>
            <a:pPr marL="0" indent="0">
              <a:buNone/>
            </a:pPr>
            <a:endParaRPr lang="en-AU" sz="1400" dirty="0"/>
          </a:p>
          <a:p>
            <a:pPr marL="0" indent="0">
              <a:buNone/>
            </a:pPr>
            <a:r>
              <a:rPr lang="en-AU" sz="1400" b="1" dirty="0"/>
              <a:t>Course content</a:t>
            </a:r>
          </a:p>
          <a:p>
            <a:r>
              <a:rPr lang="en-AU" sz="1400" dirty="0"/>
              <a:t>Graduate teachers feel underprepared for many of the tasks they are required to do outside of actual teaching. They also feel the current content is too theoretical and not relevant to the current teaching environment. To better prepare graduates for employment as teachers, graduates want:</a:t>
            </a:r>
          </a:p>
          <a:p>
            <a:pPr lvl="1"/>
            <a:r>
              <a:rPr lang="en-AU" sz="1200" dirty="0"/>
              <a:t>More relevant and up-to-date content on modern teaching practices.</a:t>
            </a:r>
          </a:p>
          <a:p>
            <a:pPr lvl="1"/>
            <a:r>
              <a:rPr lang="en-AU" sz="1200" dirty="0"/>
              <a:t>Less theory and time spent on teaching philosophies/out-dated teaching perspectives.</a:t>
            </a:r>
          </a:p>
          <a:p>
            <a:pPr lvl="1"/>
            <a:r>
              <a:rPr lang="en-AU" sz="1200" dirty="0"/>
              <a:t>Hands on training using IT systems and software widely used within the education system and at schools.</a:t>
            </a:r>
          </a:p>
          <a:p>
            <a:pPr lvl="1"/>
            <a:r>
              <a:rPr lang="en-AU" sz="1200" dirty="0"/>
              <a:t>Training in behaviour management, identifying and dealing with learning difficulties, child development and wellbeing, report writing and assessments, dealing with parents, timetabling and other teacher administration.</a:t>
            </a:r>
          </a:p>
          <a:p>
            <a:pPr lvl="1"/>
            <a:r>
              <a:rPr lang="en-AU" sz="1200" dirty="0"/>
              <a:t>More classes tailored to teaching different age groups (e.g. primary, secondary teaching).</a:t>
            </a:r>
          </a:p>
          <a:p>
            <a:pPr lvl="1"/>
            <a:r>
              <a:rPr lang="en-AU" sz="1200" dirty="0"/>
              <a:t>More targeted curriculum, such as literacy and numeracy intervention programs, standardised tests, government policies, regulations and funding models.</a:t>
            </a:r>
          </a:p>
          <a:p>
            <a:pPr marL="0" indent="0">
              <a:buNone/>
            </a:pPr>
            <a:endParaRPr lang="en-AU" sz="1400" dirty="0"/>
          </a:p>
          <a:p>
            <a:endParaRPr lang="en-AU" sz="1400" dirty="0"/>
          </a:p>
        </p:txBody>
      </p:sp>
      <p:sp>
        <p:nvSpPr>
          <p:cNvPr id="4" name="Slide Number Placeholder 3">
            <a:extLst>
              <a:ext uri="{FF2B5EF4-FFF2-40B4-BE49-F238E27FC236}">
                <a16:creationId xmlns:a16="http://schemas.microsoft.com/office/drawing/2014/main" id="{92DD7AA9-981A-53EA-C02C-55C8AF268973}"/>
              </a:ext>
            </a:extLst>
          </p:cNvPr>
          <p:cNvSpPr>
            <a:spLocks noGrp="1"/>
          </p:cNvSpPr>
          <p:nvPr>
            <p:ph type="sldNum" sz="quarter" idx="12"/>
          </p:nvPr>
        </p:nvSpPr>
        <p:spPr/>
        <p:txBody>
          <a:bodyPr/>
          <a:lstStyle/>
          <a:p>
            <a:fld id="{EB9AB7F9-1CFC-4687-A283-05394C823D94}" type="slidenum">
              <a:rPr lang="en-AU" smtClean="0"/>
              <a:t>12</a:t>
            </a:fld>
            <a:endParaRPr lang="en-AU"/>
          </a:p>
        </p:txBody>
      </p:sp>
    </p:spTree>
    <p:extLst>
      <p:ext uri="{BB962C8B-B14F-4D97-AF65-F5344CB8AC3E}">
        <p14:creationId xmlns:p14="http://schemas.microsoft.com/office/powerpoint/2010/main" val="629525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D23-BB93-DF78-F7D6-F47F3512E2D1}"/>
              </a:ext>
            </a:extLst>
          </p:cNvPr>
          <p:cNvSpPr>
            <a:spLocks noGrp="1"/>
          </p:cNvSpPr>
          <p:nvPr>
            <p:ph type="title"/>
          </p:nvPr>
        </p:nvSpPr>
        <p:spPr/>
        <p:txBody>
          <a:bodyPr>
            <a:normAutofit/>
          </a:bodyPr>
          <a:lstStyle/>
          <a:p>
            <a:r>
              <a:rPr lang="en-US" dirty="0"/>
              <a:t>Summary of findings</a:t>
            </a:r>
            <a:endParaRPr lang="en-AU" dirty="0"/>
          </a:p>
        </p:txBody>
      </p:sp>
      <p:sp>
        <p:nvSpPr>
          <p:cNvPr id="3" name="Content Placeholder 2">
            <a:extLst>
              <a:ext uri="{FF2B5EF4-FFF2-40B4-BE49-F238E27FC236}">
                <a16:creationId xmlns:a16="http://schemas.microsoft.com/office/drawing/2014/main" id="{469142F8-F3E8-8886-085C-83D84ECA89BF}"/>
              </a:ext>
            </a:extLst>
          </p:cNvPr>
          <p:cNvSpPr>
            <a:spLocks noGrp="1"/>
          </p:cNvSpPr>
          <p:nvPr>
            <p:ph idx="1"/>
          </p:nvPr>
        </p:nvSpPr>
        <p:spPr/>
        <p:txBody>
          <a:bodyPr>
            <a:normAutofit fontScale="92500" lnSpcReduction="10000"/>
          </a:bodyPr>
          <a:lstStyle/>
          <a:p>
            <a:pPr marL="0" indent="0">
              <a:buNone/>
            </a:pPr>
            <a:r>
              <a:rPr lang="en-AU" sz="1400" b="1" dirty="0"/>
              <a:t>Work / industry experience/ placements</a:t>
            </a:r>
          </a:p>
          <a:p>
            <a:r>
              <a:rPr lang="en-AU" sz="1400" dirty="0"/>
              <a:t>Placements are highly valued by graduates but they want more of them and for a longer duration so they can experience a wider variety of duties teachers perform, not just teaching, particularly for undergraduate and younger graduates without prior experience.</a:t>
            </a:r>
          </a:p>
          <a:p>
            <a:r>
              <a:rPr lang="en-AU" sz="1400" dirty="0"/>
              <a:t>Graduates want better organised placements, with clearer communication between the institution and school to ensure they get the most out of the experience.</a:t>
            </a:r>
          </a:p>
          <a:p>
            <a:r>
              <a:rPr lang="en-AU" sz="1400" dirty="0"/>
              <a:t>Many graduates spoke about treating a teaching course more like a trade or apprenticeship, where much of the learning is done on the job. </a:t>
            </a:r>
          </a:p>
          <a:p>
            <a:r>
              <a:rPr lang="en-AU" sz="1400" dirty="0"/>
              <a:t>Some suggested the final year be a full-time job placement. Others suggested placements in the final year of the course should lead to a permanent job at the school.</a:t>
            </a:r>
          </a:p>
          <a:p>
            <a:r>
              <a:rPr lang="en-AU" sz="1400" dirty="0"/>
              <a:t>Many graduates also spoke of the challenges with juggling placements and coursework at the same time and would like placements prioritised and even treated as a measure of assessment.</a:t>
            </a:r>
          </a:p>
          <a:p>
            <a:pPr marL="0" indent="0">
              <a:buNone/>
            </a:pPr>
            <a:endParaRPr lang="en-AU" sz="1400" b="1" dirty="0"/>
          </a:p>
          <a:p>
            <a:pPr marL="0" indent="0">
              <a:buNone/>
            </a:pPr>
            <a:r>
              <a:rPr lang="en-AU" sz="1400" b="1" dirty="0"/>
              <a:t>Career preparation and guidance</a:t>
            </a:r>
          </a:p>
          <a:p>
            <a:r>
              <a:rPr lang="en-AU" sz="1400" dirty="0"/>
              <a:t>Many respondents, in particular undergraduates and younger respondents, noted feeling unprepared with what came next after finishing their course and how to apply for teaching jobs. </a:t>
            </a:r>
          </a:p>
          <a:p>
            <a:r>
              <a:rPr lang="en-AU" sz="1400" dirty="0"/>
              <a:t>Many suggested more guidance is needed on the teacher registration process, how to apply through the various state departments, how to apply to public vs independent schools, writing a CV, addressing key selection criteria and what to expect in a job interview for a teaching role.</a:t>
            </a:r>
          </a:p>
          <a:p>
            <a:endParaRPr lang="en-AU" sz="1400" dirty="0"/>
          </a:p>
          <a:p>
            <a:pPr marL="0" indent="0">
              <a:buNone/>
            </a:pPr>
            <a:r>
              <a:rPr lang="en-US" sz="1400" b="1" dirty="0"/>
              <a:t>Course methods of assessing students</a:t>
            </a:r>
          </a:p>
          <a:p>
            <a:r>
              <a:rPr lang="en-US" sz="1400" dirty="0"/>
              <a:t>Graduates want to do more relevant assessment tasks that provide an opportunity to build their own set of resources.</a:t>
            </a:r>
          </a:p>
          <a:p>
            <a:r>
              <a:rPr lang="en-US" sz="1400" dirty="0"/>
              <a:t>More variety in assessments, less lengthy lesson plans that teachers don’t seemingly do once they start teaching.</a:t>
            </a:r>
          </a:p>
          <a:p>
            <a:r>
              <a:rPr lang="en-US" sz="1400" dirty="0"/>
              <a:t>Easier recognition of </a:t>
            </a:r>
            <a:r>
              <a:rPr lang="en-US" sz="1400"/>
              <a:t>relevant prior experience</a:t>
            </a:r>
            <a:r>
              <a:rPr lang="en-US" sz="1400" dirty="0"/>
              <a:t>, which may help mature age students gain their qualification sooner.</a:t>
            </a:r>
          </a:p>
          <a:p>
            <a:r>
              <a:rPr lang="en-US" sz="1400" dirty="0"/>
              <a:t>No assessments during placements that are so highly valued by students.  </a:t>
            </a:r>
            <a:endParaRPr lang="en-AU" sz="1400" dirty="0"/>
          </a:p>
          <a:p>
            <a:endParaRPr lang="en-AU" sz="1400" dirty="0"/>
          </a:p>
        </p:txBody>
      </p:sp>
      <p:sp>
        <p:nvSpPr>
          <p:cNvPr id="4" name="Slide Number Placeholder 3">
            <a:extLst>
              <a:ext uri="{FF2B5EF4-FFF2-40B4-BE49-F238E27FC236}">
                <a16:creationId xmlns:a16="http://schemas.microsoft.com/office/drawing/2014/main" id="{92DD7AA9-981A-53EA-C02C-55C8AF268973}"/>
              </a:ext>
            </a:extLst>
          </p:cNvPr>
          <p:cNvSpPr>
            <a:spLocks noGrp="1"/>
          </p:cNvSpPr>
          <p:nvPr>
            <p:ph type="sldNum" sz="quarter" idx="12"/>
          </p:nvPr>
        </p:nvSpPr>
        <p:spPr/>
        <p:txBody>
          <a:bodyPr/>
          <a:lstStyle/>
          <a:p>
            <a:fld id="{EB9AB7F9-1CFC-4687-A283-05394C823D94}" type="slidenum">
              <a:rPr lang="en-AU" smtClean="0"/>
              <a:t>13</a:t>
            </a:fld>
            <a:endParaRPr lang="en-AU"/>
          </a:p>
        </p:txBody>
      </p:sp>
    </p:spTree>
    <p:extLst>
      <p:ext uri="{BB962C8B-B14F-4D97-AF65-F5344CB8AC3E}">
        <p14:creationId xmlns:p14="http://schemas.microsoft.com/office/powerpoint/2010/main" val="282969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DEBE-D3CF-9E9F-22EC-2E8F1DB3D6B3}"/>
              </a:ext>
            </a:extLst>
          </p:cNvPr>
          <p:cNvSpPr>
            <a:spLocks noGrp="1"/>
          </p:cNvSpPr>
          <p:nvPr>
            <p:ph type="title"/>
          </p:nvPr>
        </p:nvSpPr>
        <p:spPr/>
        <p:txBody>
          <a:bodyPr>
            <a:noAutofit/>
          </a:bodyPr>
          <a:lstStyle/>
          <a:p>
            <a:r>
              <a:rPr lang="en-US" sz="2800" dirty="0"/>
              <a:t>Three broad themes were identified in responses collected from graduates about the aspects of their course that needed improvement.</a:t>
            </a:r>
          </a:p>
        </p:txBody>
      </p:sp>
      <p:graphicFrame>
        <p:nvGraphicFramePr>
          <p:cNvPr id="14" name="Content Placeholder 13">
            <a:extLst>
              <a:ext uri="{FF2B5EF4-FFF2-40B4-BE49-F238E27FC236}">
                <a16:creationId xmlns:a16="http://schemas.microsoft.com/office/drawing/2014/main" id="{EC7D8725-D966-5D86-9A29-77537EF4348B}"/>
              </a:ext>
            </a:extLst>
          </p:cNvPr>
          <p:cNvGraphicFramePr>
            <a:graphicFrameLocks noGrp="1"/>
          </p:cNvGraphicFramePr>
          <p:nvPr>
            <p:ph idx="1"/>
            <p:extLst>
              <p:ext uri="{D42A27DB-BD31-4B8C-83A1-F6EECF244321}">
                <p14:modId xmlns:p14="http://schemas.microsoft.com/office/powerpoint/2010/main" val="3419040171"/>
              </p:ext>
            </p:extLst>
          </p:nvPr>
        </p:nvGraphicFramePr>
        <p:xfrm>
          <a:off x="167149" y="1406014"/>
          <a:ext cx="11688302" cy="414921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D099AC2F-3B53-7966-13FA-52060EE26B84}"/>
              </a:ext>
            </a:extLst>
          </p:cNvPr>
          <p:cNvSpPr>
            <a:spLocks noGrp="1"/>
          </p:cNvSpPr>
          <p:nvPr>
            <p:ph type="sldNum" sz="quarter" idx="4294967295"/>
          </p:nvPr>
        </p:nvSpPr>
        <p:spPr>
          <a:xfrm>
            <a:off x="0" y="0"/>
            <a:ext cx="0" cy="0"/>
          </a:xfrm>
        </p:spPr>
        <p:txBody>
          <a:bodyPr/>
          <a:lstStyle/>
          <a:p>
            <a:fld id="{EB9AB7F9-1CFC-4687-A283-05394C823D94}" type="slidenum">
              <a:rPr lang="en-AU" smtClean="0"/>
              <a:t>14</a:t>
            </a:fld>
            <a:endParaRPr lang="en-AU"/>
          </a:p>
        </p:txBody>
      </p:sp>
      <p:sp>
        <p:nvSpPr>
          <p:cNvPr id="3" name="TextBox 2">
            <a:extLst>
              <a:ext uri="{FF2B5EF4-FFF2-40B4-BE49-F238E27FC236}">
                <a16:creationId xmlns:a16="http://schemas.microsoft.com/office/drawing/2014/main" id="{6FB38344-D9BB-28D9-7B94-5C8A74DEEE49}"/>
              </a:ext>
            </a:extLst>
          </p:cNvPr>
          <p:cNvSpPr txBox="1"/>
          <p:nvPr/>
        </p:nvSpPr>
        <p:spPr>
          <a:xfrm>
            <a:off x="167148" y="5640916"/>
            <a:ext cx="9960078" cy="507831"/>
          </a:xfrm>
          <a:prstGeom prst="rect">
            <a:avLst/>
          </a:prstGeom>
          <a:noFill/>
          <a:ln>
            <a:solidFill>
              <a:schemeClr val="bg2">
                <a:lumMod val="60000"/>
                <a:lumOff val="40000"/>
              </a:schemeClr>
            </a:solidFill>
          </a:ln>
        </p:spPr>
        <p:txBody>
          <a:bodyPr wrap="square" rtlCol="0" anchor="ctr">
            <a:spAutoFit/>
          </a:bodyPr>
          <a:lstStyle/>
          <a:p>
            <a:r>
              <a:rPr lang="en-AU" sz="900" dirty="0"/>
              <a:t>Source: 2022 Graduate Outcomes Survey (GOS)</a:t>
            </a:r>
          </a:p>
          <a:p>
            <a:r>
              <a:rPr lang="en-AU" sz="900" dirty="0"/>
              <a:t>Question: </a:t>
            </a:r>
            <a:r>
              <a:rPr lang="en-US" sz="900" dirty="0"/>
              <a:t>What aspects of your course were most in need of improvement? Please note, aspects could include things like the course content, teaching or assessments. (open text response)</a:t>
            </a:r>
          </a:p>
          <a:p>
            <a:r>
              <a:rPr lang="en-US" sz="900" dirty="0"/>
              <a:t>Number of responses from graduates employed as school teachers: n=5,107</a:t>
            </a:r>
          </a:p>
        </p:txBody>
      </p:sp>
    </p:spTree>
    <p:extLst>
      <p:ext uri="{BB962C8B-B14F-4D97-AF65-F5344CB8AC3E}">
        <p14:creationId xmlns:p14="http://schemas.microsoft.com/office/powerpoint/2010/main" val="3407061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3B76-014D-ED28-423A-45CB505955C0}"/>
              </a:ext>
            </a:extLst>
          </p:cNvPr>
          <p:cNvSpPr>
            <a:spLocks noGrp="1"/>
          </p:cNvSpPr>
          <p:nvPr>
            <p:ph type="title"/>
          </p:nvPr>
        </p:nvSpPr>
        <p:spPr/>
        <p:txBody>
          <a:bodyPr/>
          <a:lstStyle/>
          <a:p>
            <a:r>
              <a:rPr lang="en-AU" dirty="0"/>
              <a:t>Aspects of course that need improvement (detailed)</a:t>
            </a:r>
          </a:p>
        </p:txBody>
      </p:sp>
      <p:graphicFrame>
        <p:nvGraphicFramePr>
          <p:cNvPr id="5" name="Chart 4">
            <a:extLst>
              <a:ext uri="{FF2B5EF4-FFF2-40B4-BE49-F238E27FC236}">
                <a16:creationId xmlns:a16="http://schemas.microsoft.com/office/drawing/2014/main" id="{F36E8D23-1929-417A-A8D8-7FB0C66E0E38}"/>
              </a:ext>
            </a:extLst>
          </p:cNvPr>
          <p:cNvGraphicFramePr>
            <a:graphicFrameLocks/>
          </p:cNvGraphicFramePr>
          <p:nvPr>
            <p:extLst>
              <p:ext uri="{D42A27DB-BD31-4B8C-83A1-F6EECF244321}">
                <p14:modId xmlns:p14="http://schemas.microsoft.com/office/powerpoint/2010/main" val="2184308329"/>
              </p:ext>
            </p:extLst>
          </p:nvPr>
        </p:nvGraphicFramePr>
        <p:xfrm>
          <a:off x="201802" y="1025798"/>
          <a:ext cx="7818660" cy="25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12A467EB-E77F-F81E-FE55-E14A6B01784B}"/>
              </a:ext>
            </a:extLst>
          </p:cNvPr>
          <p:cNvGraphicFramePr>
            <a:graphicFrameLocks/>
          </p:cNvGraphicFramePr>
          <p:nvPr>
            <p:extLst>
              <p:ext uri="{D42A27DB-BD31-4B8C-83A1-F6EECF244321}">
                <p14:modId xmlns:p14="http://schemas.microsoft.com/office/powerpoint/2010/main" val="3099701296"/>
              </p:ext>
            </p:extLst>
          </p:nvPr>
        </p:nvGraphicFramePr>
        <p:xfrm>
          <a:off x="8020462" y="1025797"/>
          <a:ext cx="3972231" cy="26888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DCAA914E-363D-4DB8-9E39-DFE7B8C5E5B5}"/>
              </a:ext>
            </a:extLst>
          </p:cNvPr>
          <p:cNvGraphicFramePr>
            <a:graphicFrameLocks/>
          </p:cNvGraphicFramePr>
          <p:nvPr>
            <p:extLst>
              <p:ext uri="{D42A27DB-BD31-4B8C-83A1-F6EECF244321}">
                <p14:modId xmlns:p14="http://schemas.microsoft.com/office/powerpoint/2010/main" val="2199425182"/>
              </p:ext>
            </p:extLst>
          </p:nvPr>
        </p:nvGraphicFramePr>
        <p:xfrm>
          <a:off x="0" y="3607493"/>
          <a:ext cx="10611021" cy="25920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60E9332C-1283-894D-8698-F7545C1EEB44}"/>
              </a:ext>
            </a:extLst>
          </p:cNvPr>
          <p:cNvSpPr txBox="1"/>
          <p:nvPr/>
        </p:nvSpPr>
        <p:spPr>
          <a:xfrm>
            <a:off x="10611021" y="3714697"/>
            <a:ext cx="1445342" cy="2308324"/>
          </a:xfrm>
          <a:prstGeom prst="rect">
            <a:avLst/>
          </a:prstGeom>
          <a:noFill/>
          <a:ln>
            <a:solidFill>
              <a:schemeClr val="bg2">
                <a:lumMod val="60000"/>
                <a:lumOff val="40000"/>
              </a:schemeClr>
            </a:solidFill>
          </a:ln>
        </p:spPr>
        <p:txBody>
          <a:bodyPr wrap="square" rtlCol="0" anchor="ctr">
            <a:spAutoFit/>
          </a:bodyPr>
          <a:lstStyle/>
          <a:p>
            <a:r>
              <a:rPr lang="en-AU" sz="900" dirty="0"/>
              <a:t>Source: 2022 Graduate Outcomes Survey (GOS)</a:t>
            </a:r>
          </a:p>
          <a:p>
            <a:r>
              <a:rPr lang="en-AU" sz="900" dirty="0"/>
              <a:t>Question: </a:t>
            </a:r>
            <a:r>
              <a:rPr lang="en-US" sz="900" dirty="0"/>
              <a:t>What aspects of your course were most in need of improvement? Please note, aspects could include things like the course content, teaching or assessments. (open text response)</a:t>
            </a:r>
          </a:p>
          <a:p>
            <a:r>
              <a:rPr lang="en-US" sz="900" dirty="0"/>
              <a:t>Number of responses from graduates employed as school teachers: n=5,107</a:t>
            </a:r>
          </a:p>
        </p:txBody>
      </p:sp>
    </p:spTree>
    <p:extLst>
      <p:ext uri="{BB962C8B-B14F-4D97-AF65-F5344CB8AC3E}">
        <p14:creationId xmlns:p14="http://schemas.microsoft.com/office/powerpoint/2010/main" val="2406316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D23-BB93-DF78-F7D6-F47F3512E2D1}"/>
              </a:ext>
            </a:extLst>
          </p:cNvPr>
          <p:cNvSpPr>
            <a:spLocks noGrp="1"/>
          </p:cNvSpPr>
          <p:nvPr>
            <p:ph type="title"/>
          </p:nvPr>
        </p:nvSpPr>
        <p:spPr/>
        <p:txBody>
          <a:bodyPr>
            <a:normAutofit/>
          </a:bodyPr>
          <a:lstStyle/>
          <a:p>
            <a:r>
              <a:rPr lang="en-US" dirty="0"/>
              <a:t>Key insights for where ITE courses need to improve</a:t>
            </a:r>
            <a:endParaRPr lang="en-AU" dirty="0"/>
          </a:p>
        </p:txBody>
      </p:sp>
      <p:sp>
        <p:nvSpPr>
          <p:cNvPr id="3" name="Content Placeholder 2">
            <a:extLst>
              <a:ext uri="{FF2B5EF4-FFF2-40B4-BE49-F238E27FC236}">
                <a16:creationId xmlns:a16="http://schemas.microsoft.com/office/drawing/2014/main" id="{469142F8-F3E8-8886-085C-83D84ECA89BF}"/>
              </a:ext>
            </a:extLst>
          </p:cNvPr>
          <p:cNvSpPr>
            <a:spLocks noGrp="1"/>
          </p:cNvSpPr>
          <p:nvPr>
            <p:ph idx="1"/>
          </p:nvPr>
        </p:nvSpPr>
        <p:spPr>
          <a:xfrm>
            <a:off x="337280" y="922638"/>
            <a:ext cx="11519940" cy="5043447"/>
          </a:xfrm>
        </p:spPr>
        <p:txBody>
          <a:bodyPr>
            <a:normAutofit/>
          </a:bodyPr>
          <a:lstStyle/>
          <a:p>
            <a:pPr marL="0" indent="0">
              <a:buNone/>
            </a:pPr>
            <a:r>
              <a:rPr lang="en-US" sz="1600" b="1" dirty="0">
                <a:solidFill>
                  <a:schemeClr val="bg2"/>
                </a:solidFill>
              </a:rPr>
              <a:t>Aspects of course that need improvement</a:t>
            </a:r>
          </a:p>
          <a:p>
            <a:r>
              <a:rPr lang="en-AU" sz="1400" dirty="0"/>
              <a:t>When recent graduates working in teacher occupations were asked which aspects of their course needed improvement,</a:t>
            </a:r>
          </a:p>
          <a:p>
            <a:pPr lvl="1"/>
            <a:r>
              <a:rPr lang="en-AU" sz="1199" dirty="0"/>
              <a:t>73% of responses were related to </a:t>
            </a:r>
            <a:r>
              <a:rPr lang="en-AU" sz="1199" dirty="0">
                <a:solidFill>
                  <a:schemeClr val="accent4"/>
                </a:solidFill>
              </a:rPr>
              <a:t>institutional and course attributes</a:t>
            </a:r>
          </a:p>
          <a:p>
            <a:pPr lvl="1"/>
            <a:r>
              <a:rPr lang="en-AU" sz="1199" dirty="0"/>
              <a:t>19% of responses were related to </a:t>
            </a:r>
            <a:r>
              <a:rPr lang="en-AU" sz="1199" dirty="0">
                <a:solidFill>
                  <a:schemeClr val="accent4"/>
                </a:solidFill>
              </a:rPr>
              <a:t>work experience and practical skills</a:t>
            </a:r>
          </a:p>
          <a:p>
            <a:pPr lvl="1"/>
            <a:r>
              <a:rPr lang="en-AU" sz="1199" dirty="0"/>
              <a:t>13% of responses were related to </a:t>
            </a:r>
            <a:r>
              <a:rPr lang="en-AU" sz="1199" dirty="0">
                <a:solidFill>
                  <a:schemeClr val="accent4"/>
                </a:solidFill>
              </a:rPr>
              <a:t>teaching skills and knowledge</a:t>
            </a:r>
          </a:p>
          <a:p>
            <a:pPr marL="457196" lvl="1" indent="0">
              <a:buNone/>
            </a:pPr>
            <a:r>
              <a:rPr lang="en-AU" sz="1199" dirty="0"/>
              <a:t>Note, responses may relate to more than one theme and therefore the frequencies will not sum to 100%.</a:t>
            </a:r>
          </a:p>
          <a:p>
            <a:r>
              <a:rPr lang="en-AU" sz="1400" dirty="0">
                <a:solidFill>
                  <a:schemeClr val="accent4"/>
                </a:solidFill>
              </a:rPr>
              <a:t>Institutional and course attributes </a:t>
            </a:r>
            <a:r>
              <a:rPr lang="en-AU" sz="1400" dirty="0"/>
              <a:t>is by far the largest area identified by graduate teachers as needing improvement, it’s also the broadest area covering anything related to the institution, the graduate’s experience as a student at the institution, course content, course delivery and assessments.</a:t>
            </a:r>
          </a:p>
          <a:p>
            <a:pPr lvl="1"/>
            <a:r>
              <a:rPr lang="en-AU" sz="1199" dirty="0"/>
              <a:t>This was less of an issue for primary school teachers than it was for secondary school teachers (70% compared to 76%). Primary school teachers were instead more likely to report a need for more work experience and practical skills, and teaching skills and knowledge.</a:t>
            </a:r>
          </a:p>
          <a:p>
            <a:r>
              <a:rPr lang="en-AU" sz="1400" dirty="0"/>
              <a:t>Of the more than 5,000 responses received from recent graduate teachers in the 2022 GOS:</a:t>
            </a:r>
          </a:p>
          <a:p>
            <a:pPr lvl="1"/>
            <a:r>
              <a:rPr lang="en-AU" sz="1199" dirty="0"/>
              <a:t>22% cited </a:t>
            </a:r>
            <a:r>
              <a:rPr lang="en-AU" sz="1199" dirty="0">
                <a:solidFill>
                  <a:schemeClr val="accent4"/>
                </a:solidFill>
              </a:rPr>
              <a:t>course teaching methods and the way courses are delivered </a:t>
            </a:r>
            <a:r>
              <a:rPr lang="en-AU" sz="1199" dirty="0"/>
              <a:t>as an area that needs improvement;</a:t>
            </a:r>
          </a:p>
          <a:p>
            <a:pPr lvl="2"/>
            <a:r>
              <a:rPr lang="en-AU" sz="999" dirty="0"/>
              <a:t>One of the bigger themes mentioned in this category was </a:t>
            </a:r>
            <a:r>
              <a:rPr lang="en-AU" sz="999" dirty="0">
                <a:solidFill>
                  <a:schemeClr val="accent4"/>
                </a:solidFill>
              </a:rPr>
              <a:t>online learning difficulties</a:t>
            </a:r>
            <a:r>
              <a:rPr lang="en-AU" sz="999" dirty="0"/>
              <a:t>, which accounted for 4% of the total responses to this question. This included issues related to a lack of interaction with academic staff and other students, minimal peer to peer learning, course content designed for face-to-face learning that was not adapted for online learning, poor quality online lectures, teaching staff that were not able to deliver online content well or engage with students, inconsistencies in the way units were delivered online, difficulties navigating the online learning platforms, feelings of isolation and a lack of a ‘university experience’.</a:t>
            </a:r>
          </a:p>
          <a:p>
            <a:pPr lvl="3"/>
            <a:r>
              <a:rPr lang="en-AU" sz="999" dirty="0"/>
              <a:t>Note, this data was collected between November 2021 and May 2022 during the COVID-19 pandemic, while restrictions were still in place in some parts of Australia. It’s possible the high proportion of comments related to online learning difficulties was amplified due to the pandemic and restrictions limiting face-to-face learning.      </a:t>
            </a:r>
          </a:p>
          <a:p>
            <a:pPr lvl="2"/>
            <a:r>
              <a:rPr lang="en-AU" sz="999" dirty="0"/>
              <a:t>Other areas for improvement relating to course teaching methods and delivery included a need for improved organisation and preparation of content/material, improved lecturer/tutor engagement with content and students, more face-to-face learning opportunities, more interactive and engaging online content, and better quality technology. A common theme mentioned was lecturers that were too far removed from the reality of the classroom, with calls for a requirement that lecturers must have taught in a school sitting in recent years.</a:t>
            </a:r>
            <a:endParaRPr lang="en-AU" sz="1199" dirty="0">
              <a:solidFill>
                <a:schemeClr val="accent4"/>
              </a:solidFill>
            </a:endParaRPr>
          </a:p>
          <a:p>
            <a:endParaRPr lang="en-AU" sz="1400" dirty="0">
              <a:solidFill>
                <a:schemeClr val="accent4"/>
              </a:solidFill>
            </a:endParaRPr>
          </a:p>
          <a:p>
            <a:endParaRPr lang="en-AU" sz="1400" dirty="0"/>
          </a:p>
        </p:txBody>
      </p:sp>
      <p:sp>
        <p:nvSpPr>
          <p:cNvPr id="4" name="Slide Number Placeholder 3">
            <a:extLst>
              <a:ext uri="{FF2B5EF4-FFF2-40B4-BE49-F238E27FC236}">
                <a16:creationId xmlns:a16="http://schemas.microsoft.com/office/drawing/2014/main" id="{92DD7AA9-981A-53EA-C02C-55C8AF268973}"/>
              </a:ext>
            </a:extLst>
          </p:cNvPr>
          <p:cNvSpPr>
            <a:spLocks noGrp="1"/>
          </p:cNvSpPr>
          <p:nvPr>
            <p:ph type="sldNum" sz="quarter" idx="12"/>
          </p:nvPr>
        </p:nvSpPr>
        <p:spPr/>
        <p:txBody>
          <a:bodyPr/>
          <a:lstStyle/>
          <a:p>
            <a:fld id="{EB9AB7F9-1CFC-4687-A283-05394C823D94}" type="slidenum">
              <a:rPr lang="en-AU" smtClean="0"/>
              <a:t>16</a:t>
            </a:fld>
            <a:endParaRPr lang="en-AU"/>
          </a:p>
        </p:txBody>
      </p:sp>
      <p:sp>
        <p:nvSpPr>
          <p:cNvPr id="5" name="TextBox 4">
            <a:extLst>
              <a:ext uri="{FF2B5EF4-FFF2-40B4-BE49-F238E27FC236}">
                <a16:creationId xmlns:a16="http://schemas.microsoft.com/office/drawing/2014/main" id="{9EC31B35-59EE-A2D2-10DB-57AAAD58B7BB}"/>
              </a:ext>
            </a:extLst>
          </p:cNvPr>
          <p:cNvSpPr txBox="1"/>
          <p:nvPr/>
        </p:nvSpPr>
        <p:spPr>
          <a:xfrm>
            <a:off x="167148" y="5640916"/>
            <a:ext cx="9960078" cy="507831"/>
          </a:xfrm>
          <a:prstGeom prst="rect">
            <a:avLst/>
          </a:prstGeom>
          <a:noFill/>
          <a:ln>
            <a:solidFill>
              <a:schemeClr val="bg2">
                <a:lumMod val="60000"/>
                <a:lumOff val="40000"/>
              </a:schemeClr>
            </a:solidFill>
          </a:ln>
        </p:spPr>
        <p:txBody>
          <a:bodyPr wrap="square" rtlCol="0" anchor="ctr">
            <a:spAutoFit/>
          </a:bodyPr>
          <a:lstStyle/>
          <a:p>
            <a:r>
              <a:rPr lang="en-AU" sz="900" dirty="0"/>
              <a:t>Source: 2022 Graduate Outcomes Survey (GOS)</a:t>
            </a:r>
          </a:p>
          <a:p>
            <a:r>
              <a:rPr lang="en-AU" sz="900" dirty="0"/>
              <a:t>Question: </a:t>
            </a:r>
            <a:r>
              <a:rPr lang="en-US" sz="900" dirty="0"/>
              <a:t>What aspects of your course were most in need of improvement? Please note, aspects could include things like the course content, teaching or assessments. (open text response)</a:t>
            </a:r>
          </a:p>
          <a:p>
            <a:r>
              <a:rPr lang="en-US" sz="900" dirty="0"/>
              <a:t>Number of responses from graduates employed as school teachers: n=5,107</a:t>
            </a:r>
          </a:p>
        </p:txBody>
      </p:sp>
    </p:spTree>
    <p:extLst>
      <p:ext uri="{BB962C8B-B14F-4D97-AF65-F5344CB8AC3E}">
        <p14:creationId xmlns:p14="http://schemas.microsoft.com/office/powerpoint/2010/main" val="9908562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D23-BB93-DF78-F7D6-F47F3512E2D1}"/>
              </a:ext>
            </a:extLst>
          </p:cNvPr>
          <p:cNvSpPr>
            <a:spLocks noGrp="1"/>
          </p:cNvSpPr>
          <p:nvPr>
            <p:ph type="title"/>
          </p:nvPr>
        </p:nvSpPr>
        <p:spPr/>
        <p:txBody>
          <a:bodyPr>
            <a:normAutofit/>
          </a:bodyPr>
          <a:lstStyle/>
          <a:p>
            <a:r>
              <a:rPr lang="en-US" dirty="0"/>
              <a:t>Key insights for where ITE courses need to improve</a:t>
            </a:r>
            <a:endParaRPr lang="en-AU" dirty="0"/>
          </a:p>
        </p:txBody>
      </p:sp>
      <p:sp>
        <p:nvSpPr>
          <p:cNvPr id="3" name="Content Placeholder 2">
            <a:extLst>
              <a:ext uri="{FF2B5EF4-FFF2-40B4-BE49-F238E27FC236}">
                <a16:creationId xmlns:a16="http://schemas.microsoft.com/office/drawing/2014/main" id="{469142F8-F3E8-8886-085C-83D84ECA89BF}"/>
              </a:ext>
            </a:extLst>
          </p:cNvPr>
          <p:cNvSpPr>
            <a:spLocks noGrp="1"/>
          </p:cNvSpPr>
          <p:nvPr>
            <p:ph idx="1"/>
          </p:nvPr>
        </p:nvSpPr>
        <p:spPr>
          <a:xfrm>
            <a:off x="337280" y="922638"/>
            <a:ext cx="11519940" cy="4868561"/>
          </a:xfrm>
        </p:spPr>
        <p:txBody>
          <a:bodyPr>
            <a:normAutofit lnSpcReduction="10000"/>
          </a:bodyPr>
          <a:lstStyle/>
          <a:p>
            <a:pPr marL="0" indent="0">
              <a:buNone/>
            </a:pPr>
            <a:r>
              <a:rPr lang="en-US" sz="1600" b="1" dirty="0">
                <a:solidFill>
                  <a:schemeClr val="bg2"/>
                </a:solidFill>
              </a:rPr>
              <a:t>Aspects of course that need improvement</a:t>
            </a:r>
          </a:p>
          <a:p>
            <a:pPr lvl="1"/>
            <a:r>
              <a:rPr lang="en-AU" sz="1199" dirty="0"/>
              <a:t>26% of comments mentioned </a:t>
            </a:r>
            <a:r>
              <a:rPr lang="en-AU" sz="1199" dirty="0">
                <a:solidFill>
                  <a:schemeClr val="accent4"/>
                </a:solidFill>
              </a:rPr>
              <a:t>course methods of assessing students</a:t>
            </a:r>
            <a:r>
              <a:rPr lang="en-AU" sz="1199" dirty="0"/>
              <a:t>, such as the relevance of the assessment task to their job as a teacher, the timing of the assessments (e.g. not during placements), guidance on how to do the assessments, the frequency of assessments, the quality of the feedback received and issues with group assessments.</a:t>
            </a:r>
          </a:p>
          <a:p>
            <a:pPr lvl="2"/>
            <a:r>
              <a:rPr lang="en-AU" sz="999" dirty="0"/>
              <a:t>One of the biggest themes related to assessments was regarding </a:t>
            </a:r>
            <a:r>
              <a:rPr lang="en-AU" sz="999" dirty="0">
                <a:solidFill>
                  <a:schemeClr val="accent4"/>
                </a:solidFill>
              </a:rPr>
              <a:t>more practical/relevant assessments</a:t>
            </a:r>
            <a:r>
              <a:rPr lang="en-AU" sz="999" dirty="0"/>
              <a:t>, which was mentioned in 4% of the total comments. Graduates want assessments that relate to skills needed on the job, assessments that are more relevant to teaching/school context, assessments that reflect the content of the unit, assessments more closely related to placements. There is a general sentiment in the comments that assessments were too theoretical, repetitive, time consuming, not relevant to a teaching career.</a:t>
            </a:r>
          </a:p>
          <a:p>
            <a:pPr lvl="2"/>
            <a:r>
              <a:rPr lang="en-AU" sz="999" dirty="0"/>
              <a:t>Another common theme identified as an area of improvement was a need for </a:t>
            </a:r>
            <a:r>
              <a:rPr lang="en-AU" sz="999" dirty="0">
                <a:solidFill>
                  <a:schemeClr val="accent4"/>
                </a:solidFill>
              </a:rPr>
              <a:t>clearer guidance / instructions on assessments</a:t>
            </a:r>
            <a:r>
              <a:rPr lang="en-AU" sz="999" dirty="0"/>
              <a:t>, which was mentioned by 3% of the total comments received. Graduates want improved clarity of the assessment task requirements, improved clarity of expectations of the assessment, examples to clarify expectations and standards, clearer description/explanation of what the assessment actually is. </a:t>
            </a:r>
          </a:p>
          <a:p>
            <a:pPr lvl="2"/>
            <a:r>
              <a:rPr lang="en-AU" sz="999" dirty="0"/>
              <a:t>Other aspects of course methods of assessing students that were identified but are less relevant to the Panel’s Terms of Reference included better feedback on assessments (e.g. more timely feedback, more clarity on why a certain mark was given, less generic / more specific and meaningful feedback to help improve next time), consistent marking rubric / assessment criteria (e.g. more transparency and consistency in the grading of assessments, better communication between course coordinators and lecturers so that the criteria and expectations for assignments are clear and unanimous)</a:t>
            </a:r>
          </a:p>
          <a:p>
            <a:pPr lvl="1"/>
            <a:r>
              <a:rPr lang="en-AU" sz="1199" dirty="0"/>
              <a:t>21% of all comments mentioned </a:t>
            </a:r>
            <a:r>
              <a:rPr lang="en-AU" sz="1199" dirty="0">
                <a:solidFill>
                  <a:schemeClr val="accent4"/>
                </a:solidFill>
              </a:rPr>
              <a:t>better course content </a:t>
            </a:r>
            <a:r>
              <a:rPr lang="en-AU" sz="1199" dirty="0"/>
              <a:t>as an area of the course that needs improvement.</a:t>
            </a:r>
          </a:p>
          <a:p>
            <a:pPr lvl="2"/>
            <a:r>
              <a:rPr lang="en-AU" sz="999" dirty="0"/>
              <a:t>In particular, 9% of the total comments received mentioned a need for </a:t>
            </a:r>
            <a:r>
              <a:rPr lang="en-AU" sz="999" dirty="0">
                <a:solidFill>
                  <a:schemeClr val="accent4"/>
                </a:solidFill>
              </a:rPr>
              <a:t>more relevant up to date material</a:t>
            </a:r>
            <a:r>
              <a:rPr lang="en-AU" sz="999" dirty="0"/>
              <a:t>. There was variation between some sub-groups:</a:t>
            </a:r>
          </a:p>
          <a:p>
            <a:pPr lvl="3"/>
            <a:r>
              <a:rPr lang="en-AU" sz="999" dirty="0"/>
              <a:t>Graduates who had completed an undergraduate qualification were more likely to cite more relevant up to date material than those who completed a postgraduate qualification (10% of UG reported this, compared with 7% of PGC and only 2% of PGR). </a:t>
            </a:r>
          </a:p>
          <a:p>
            <a:pPr lvl="3"/>
            <a:r>
              <a:rPr lang="en-AU" sz="999" dirty="0"/>
              <a:t>This was also more of a concern for younger graduates than it was for older graduates, e.g. 12% of under 25s reported this as an area of improvement compared with only 6% of those aged 40 and over.</a:t>
            </a:r>
          </a:p>
          <a:p>
            <a:pPr lvl="3"/>
            <a:r>
              <a:rPr lang="en-AU" sz="999" dirty="0"/>
              <a:t>Domestic students were twice as likely to report this than international students, 9% and 4% respectively.</a:t>
            </a:r>
          </a:p>
          <a:p>
            <a:pPr lvl="2"/>
            <a:r>
              <a:rPr lang="en-AU" sz="999" dirty="0"/>
              <a:t>Other common themes mentioned in relation to better course content were that course content felt outdated, content was too repetitive across units, not relevant enough to the job, there was not enough variety in the content to cover all the different aspects of a teaching job, too much literature, too theoretical, too much reading, units that lacked a clear link to teaching/unnecessary units, too much “busy work” / “filler assessments”.</a:t>
            </a:r>
          </a:p>
          <a:p>
            <a:pPr lvl="2"/>
            <a:r>
              <a:rPr lang="en-AU" sz="999" dirty="0"/>
              <a:t>Better course content was an issue for secondary school teachers; 24% of comments received from graduates working as secondary teachers reported better course content, compared to only 19% of primary school teachers.</a:t>
            </a:r>
          </a:p>
          <a:p>
            <a:pPr lvl="1"/>
            <a:r>
              <a:rPr lang="en-AU" sz="1199" dirty="0"/>
              <a:t>9% of comments related to a need for </a:t>
            </a:r>
            <a:r>
              <a:rPr lang="en-AU" sz="1199" dirty="0">
                <a:solidFill>
                  <a:schemeClr val="accent4"/>
                </a:solidFill>
              </a:rPr>
              <a:t>more support and communication from the institution, as well as academic staff</a:t>
            </a:r>
            <a:r>
              <a:rPr lang="en-AU" sz="1199" dirty="0"/>
              <a:t>.</a:t>
            </a:r>
          </a:p>
          <a:p>
            <a:pPr lvl="2"/>
            <a:r>
              <a:rPr lang="en-AU" sz="999" dirty="0"/>
              <a:t>4% of comments were specific to the institution and administration, this included a general lack of or poor communication from institutions, poor communication regarding placements, conflicting information provided by admin staff, a lack of empathy towards students’ circumstances, communication regarding course requirements, availability and access to support staff.  </a:t>
            </a:r>
          </a:p>
          <a:p>
            <a:pPr lvl="1"/>
            <a:endParaRPr lang="en-AU" sz="1199" dirty="0">
              <a:solidFill>
                <a:schemeClr val="accent4"/>
              </a:solidFill>
            </a:endParaRPr>
          </a:p>
          <a:p>
            <a:endParaRPr lang="en-AU" sz="1400" dirty="0">
              <a:solidFill>
                <a:schemeClr val="accent4"/>
              </a:solidFill>
            </a:endParaRPr>
          </a:p>
          <a:p>
            <a:endParaRPr lang="en-AU" sz="1400" dirty="0"/>
          </a:p>
        </p:txBody>
      </p:sp>
      <p:sp>
        <p:nvSpPr>
          <p:cNvPr id="4" name="Slide Number Placeholder 3">
            <a:extLst>
              <a:ext uri="{FF2B5EF4-FFF2-40B4-BE49-F238E27FC236}">
                <a16:creationId xmlns:a16="http://schemas.microsoft.com/office/drawing/2014/main" id="{92DD7AA9-981A-53EA-C02C-55C8AF268973}"/>
              </a:ext>
            </a:extLst>
          </p:cNvPr>
          <p:cNvSpPr>
            <a:spLocks noGrp="1"/>
          </p:cNvSpPr>
          <p:nvPr>
            <p:ph type="sldNum" sz="quarter" idx="12"/>
          </p:nvPr>
        </p:nvSpPr>
        <p:spPr/>
        <p:txBody>
          <a:bodyPr/>
          <a:lstStyle/>
          <a:p>
            <a:fld id="{EB9AB7F9-1CFC-4687-A283-05394C823D94}" type="slidenum">
              <a:rPr lang="en-AU" smtClean="0"/>
              <a:t>17</a:t>
            </a:fld>
            <a:endParaRPr lang="en-AU"/>
          </a:p>
        </p:txBody>
      </p:sp>
      <p:sp>
        <p:nvSpPr>
          <p:cNvPr id="6" name="TextBox 5">
            <a:extLst>
              <a:ext uri="{FF2B5EF4-FFF2-40B4-BE49-F238E27FC236}">
                <a16:creationId xmlns:a16="http://schemas.microsoft.com/office/drawing/2014/main" id="{7F9DFB45-5F38-6FD8-6521-9E12FDB9D169}"/>
              </a:ext>
            </a:extLst>
          </p:cNvPr>
          <p:cNvSpPr txBox="1"/>
          <p:nvPr/>
        </p:nvSpPr>
        <p:spPr>
          <a:xfrm>
            <a:off x="167148" y="5739236"/>
            <a:ext cx="9960078" cy="507831"/>
          </a:xfrm>
          <a:prstGeom prst="rect">
            <a:avLst/>
          </a:prstGeom>
          <a:noFill/>
          <a:ln>
            <a:solidFill>
              <a:schemeClr val="bg2">
                <a:lumMod val="60000"/>
                <a:lumOff val="40000"/>
              </a:schemeClr>
            </a:solidFill>
          </a:ln>
        </p:spPr>
        <p:txBody>
          <a:bodyPr wrap="square" rtlCol="0" anchor="ctr">
            <a:spAutoFit/>
          </a:bodyPr>
          <a:lstStyle/>
          <a:p>
            <a:r>
              <a:rPr lang="en-AU" sz="900" dirty="0"/>
              <a:t>Source: 2022 Graduate Outcomes Survey (GOS)</a:t>
            </a:r>
          </a:p>
          <a:p>
            <a:r>
              <a:rPr lang="en-AU" sz="900" dirty="0"/>
              <a:t>Question: </a:t>
            </a:r>
            <a:r>
              <a:rPr lang="en-US" sz="900" dirty="0"/>
              <a:t>What aspects of your course were most in need of improvement? Please note, aspects could include things like the course content, teaching or assessments. (open text response)</a:t>
            </a:r>
          </a:p>
          <a:p>
            <a:r>
              <a:rPr lang="en-US" sz="900" dirty="0"/>
              <a:t>Number of responses from graduates employed as school teachers: n=5,107</a:t>
            </a:r>
          </a:p>
        </p:txBody>
      </p:sp>
    </p:spTree>
    <p:extLst>
      <p:ext uri="{BB962C8B-B14F-4D97-AF65-F5344CB8AC3E}">
        <p14:creationId xmlns:p14="http://schemas.microsoft.com/office/powerpoint/2010/main" val="1612320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D23-BB93-DF78-F7D6-F47F3512E2D1}"/>
              </a:ext>
            </a:extLst>
          </p:cNvPr>
          <p:cNvSpPr>
            <a:spLocks noGrp="1"/>
          </p:cNvSpPr>
          <p:nvPr>
            <p:ph type="title"/>
          </p:nvPr>
        </p:nvSpPr>
        <p:spPr/>
        <p:txBody>
          <a:bodyPr>
            <a:normAutofit/>
          </a:bodyPr>
          <a:lstStyle/>
          <a:p>
            <a:r>
              <a:rPr lang="en-US" dirty="0"/>
              <a:t>Key insights for where ITE courses need to improve</a:t>
            </a:r>
            <a:endParaRPr lang="en-AU" dirty="0"/>
          </a:p>
        </p:txBody>
      </p:sp>
      <p:sp>
        <p:nvSpPr>
          <p:cNvPr id="3" name="Content Placeholder 2">
            <a:extLst>
              <a:ext uri="{FF2B5EF4-FFF2-40B4-BE49-F238E27FC236}">
                <a16:creationId xmlns:a16="http://schemas.microsoft.com/office/drawing/2014/main" id="{469142F8-F3E8-8886-085C-83D84ECA89BF}"/>
              </a:ext>
            </a:extLst>
          </p:cNvPr>
          <p:cNvSpPr>
            <a:spLocks noGrp="1"/>
          </p:cNvSpPr>
          <p:nvPr>
            <p:ph idx="1"/>
          </p:nvPr>
        </p:nvSpPr>
        <p:spPr>
          <a:xfrm>
            <a:off x="337280" y="922638"/>
            <a:ext cx="11519940" cy="5291349"/>
          </a:xfrm>
        </p:spPr>
        <p:txBody>
          <a:bodyPr>
            <a:normAutofit/>
          </a:bodyPr>
          <a:lstStyle/>
          <a:p>
            <a:pPr marL="0" indent="0">
              <a:buNone/>
            </a:pPr>
            <a:r>
              <a:rPr lang="en-US" sz="1600" b="1" dirty="0">
                <a:solidFill>
                  <a:schemeClr val="bg2"/>
                </a:solidFill>
              </a:rPr>
              <a:t>Aspects of course that need improvement</a:t>
            </a:r>
          </a:p>
          <a:p>
            <a:r>
              <a:rPr lang="en-AU" sz="1400" dirty="0">
                <a:solidFill>
                  <a:schemeClr val="accent4"/>
                </a:solidFill>
              </a:rPr>
              <a:t>Work experience and practical skills</a:t>
            </a:r>
            <a:r>
              <a:rPr lang="en-AU" sz="1400" dirty="0"/>
              <a:t> was the second biggest area identified by recent graduate teachers as needing improvement.</a:t>
            </a:r>
            <a:r>
              <a:rPr lang="en-AU" sz="1400" dirty="0">
                <a:solidFill>
                  <a:schemeClr val="accent4"/>
                </a:solidFill>
              </a:rPr>
              <a:t> </a:t>
            </a:r>
            <a:r>
              <a:rPr lang="en-AU" sz="1400" dirty="0"/>
              <a:t>This was mentioned in 19% of the total comments received.</a:t>
            </a:r>
          </a:p>
          <a:p>
            <a:pPr lvl="1"/>
            <a:r>
              <a:rPr lang="en-AU" sz="1199" dirty="0"/>
              <a:t>This was more of an issue for graduates that had completed an undergraduate qualification than it was for those who completed a postgraduate qualification (UG 24%, PGC 16%, PGR 2%).</a:t>
            </a:r>
          </a:p>
          <a:p>
            <a:pPr lvl="1"/>
            <a:r>
              <a:rPr lang="en-AU" sz="1199" dirty="0"/>
              <a:t>Primary school teachers were also much more likely to report this than secondary school teachers and special education teachers, 24% compared with 17% and 13% respectively.</a:t>
            </a:r>
          </a:p>
          <a:p>
            <a:pPr lvl="1"/>
            <a:r>
              <a:rPr lang="en-AU" sz="1199" dirty="0"/>
              <a:t>There was also variation in responses between younger and older graduate teachers. E.g. 27% of total comments received by those aged under 25 related to a need for more work experience and practical skills, compared with only 13% of those aged 40 and over.</a:t>
            </a:r>
          </a:p>
          <a:p>
            <a:pPr lvl="1"/>
            <a:r>
              <a:rPr lang="en-AU" sz="1199" dirty="0"/>
              <a:t>6% of all comments received mentioned a need for </a:t>
            </a:r>
            <a:r>
              <a:rPr lang="en-AU" sz="1199" dirty="0">
                <a:solidFill>
                  <a:schemeClr val="accent4"/>
                </a:solidFill>
              </a:rPr>
              <a:t>less theory/more practical teacher knowledge and strategies</a:t>
            </a:r>
            <a:r>
              <a:rPr lang="en-AU" sz="1199" dirty="0"/>
              <a:t>. This includes too much time spent on theories that are not relevant to the classroom and not enough time spent on practical experience, course content and assessments that do not prepare graduates for the classroom, less teaching theory and more teaching experience, content that is focussed on the practical elements of teaching.</a:t>
            </a:r>
          </a:p>
          <a:p>
            <a:pPr lvl="2"/>
            <a:r>
              <a:rPr lang="en-AU" sz="1100" dirty="0"/>
              <a:t>Graduate teachers from Tasmania were more than twice as likely to report this as an issue (15% compared with 6% overall).</a:t>
            </a:r>
          </a:p>
          <a:p>
            <a:pPr lvl="2"/>
            <a:r>
              <a:rPr lang="en-AU" sz="1100" dirty="0"/>
              <a:t>It was less of a concern for those employed as early childhood teachers than it was for primary school teachers (3% compared to 8% respectively).</a:t>
            </a:r>
          </a:p>
          <a:p>
            <a:pPr lvl="2"/>
            <a:r>
              <a:rPr lang="en-AU" sz="1100" dirty="0"/>
              <a:t>Under 25s were also much more likely to report this than those aged 40 and over (8% compared with 4%).</a:t>
            </a:r>
          </a:p>
          <a:p>
            <a:pPr lvl="1"/>
            <a:r>
              <a:rPr lang="en-AU" sz="1199" dirty="0"/>
              <a:t>8% of all comments received related to needing more </a:t>
            </a:r>
            <a:r>
              <a:rPr lang="en-AU" sz="1199" dirty="0">
                <a:solidFill>
                  <a:schemeClr val="accent4"/>
                </a:solidFill>
              </a:rPr>
              <a:t>practical/hands on experience and work/industry experience/placements</a:t>
            </a:r>
            <a:r>
              <a:rPr lang="en-AU" sz="1199" dirty="0"/>
              <a:t>;</a:t>
            </a:r>
          </a:p>
          <a:p>
            <a:pPr lvl="2"/>
            <a:r>
              <a:rPr lang="en-AU" sz="1100" dirty="0"/>
              <a:t>In particular, 3% of comments suggested </a:t>
            </a:r>
            <a:r>
              <a:rPr lang="en-AU" sz="1100" dirty="0">
                <a:solidFill>
                  <a:schemeClr val="accent4"/>
                </a:solidFill>
              </a:rPr>
              <a:t>more/longer practicums</a:t>
            </a:r>
            <a:r>
              <a:rPr lang="en-AU" sz="1100" dirty="0"/>
              <a:t>. Other areas of improvement related to practicums and placements included having better organised practicums, greater choice and flexibility for teacher practicums and more support from institutions with teacher practicums. </a:t>
            </a:r>
          </a:p>
          <a:p>
            <a:pPr lvl="2"/>
            <a:r>
              <a:rPr lang="en-AU" sz="1100" dirty="0"/>
              <a:t>This was more commonly reported by those from the Northern Territory, graduates who completed an undergraduate qualification, those aged under 25 and primary school teachers</a:t>
            </a:r>
            <a:r>
              <a:rPr lang="en-AU" sz="999" dirty="0"/>
              <a:t>.</a:t>
            </a:r>
          </a:p>
          <a:p>
            <a:endParaRPr lang="en-AU" sz="1400" dirty="0"/>
          </a:p>
        </p:txBody>
      </p:sp>
      <p:sp>
        <p:nvSpPr>
          <p:cNvPr id="4" name="Slide Number Placeholder 3">
            <a:extLst>
              <a:ext uri="{FF2B5EF4-FFF2-40B4-BE49-F238E27FC236}">
                <a16:creationId xmlns:a16="http://schemas.microsoft.com/office/drawing/2014/main" id="{92DD7AA9-981A-53EA-C02C-55C8AF268973}"/>
              </a:ext>
            </a:extLst>
          </p:cNvPr>
          <p:cNvSpPr>
            <a:spLocks noGrp="1"/>
          </p:cNvSpPr>
          <p:nvPr>
            <p:ph type="sldNum" sz="quarter" idx="12"/>
          </p:nvPr>
        </p:nvSpPr>
        <p:spPr/>
        <p:txBody>
          <a:bodyPr/>
          <a:lstStyle/>
          <a:p>
            <a:fld id="{EB9AB7F9-1CFC-4687-A283-05394C823D94}" type="slidenum">
              <a:rPr lang="en-AU" smtClean="0"/>
              <a:t>18</a:t>
            </a:fld>
            <a:endParaRPr lang="en-AU"/>
          </a:p>
        </p:txBody>
      </p:sp>
      <p:sp>
        <p:nvSpPr>
          <p:cNvPr id="5" name="TextBox 4">
            <a:extLst>
              <a:ext uri="{FF2B5EF4-FFF2-40B4-BE49-F238E27FC236}">
                <a16:creationId xmlns:a16="http://schemas.microsoft.com/office/drawing/2014/main" id="{6B3FD160-9916-1576-3170-4D830B9ADDBA}"/>
              </a:ext>
            </a:extLst>
          </p:cNvPr>
          <p:cNvSpPr txBox="1"/>
          <p:nvPr/>
        </p:nvSpPr>
        <p:spPr>
          <a:xfrm>
            <a:off x="167148" y="5640916"/>
            <a:ext cx="9960078" cy="507831"/>
          </a:xfrm>
          <a:prstGeom prst="rect">
            <a:avLst/>
          </a:prstGeom>
          <a:noFill/>
          <a:ln>
            <a:solidFill>
              <a:schemeClr val="bg2">
                <a:lumMod val="60000"/>
                <a:lumOff val="40000"/>
              </a:schemeClr>
            </a:solidFill>
          </a:ln>
        </p:spPr>
        <p:txBody>
          <a:bodyPr wrap="square" rtlCol="0" anchor="ctr">
            <a:spAutoFit/>
          </a:bodyPr>
          <a:lstStyle/>
          <a:p>
            <a:r>
              <a:rPr lang="en-AU" sz="900" dirty="0"/>
              <a:t>Source: 2022 Graduate Outcomes Survey (GOS)</a:t>
            </a:r>
          </a:p>
          <a:p>
            <a:r>
              <a:rPr lang="en-AU" sz="900" dirty="0"/>
              <a:t>Question: </a:t>
            </a:r>
            <a:r>
              <a:rPr lang="en-US" sz="900" dirty="0"/>
              <a:t>What aspects of your course were most in need of improvement? Please note, aspects could include things like the course content, teaching or assessments. (open text response)</a:t>
            </a:r>
          </a:p>
          <a:p>
            <a:r>
              <a:rPr lang="en-US" sz="900" dirty="0"/>
              <a:t>Number of responses from graduates employed as school teachers: n=5,107</a:t>
            </a:r>
          </a:p>
        </p:txBody>
      </p:sp>
    </p:spTree>
    <p:extLst>
      <p:ext uri="{BB962C8B-B14F-4D97-AF65-F5344CB8AC3E}">
        <p14:creationId xmlns:p14="http://schemas.microsoft.com/office/powerpoint/2010/main" val="4219734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D23-BB93-DF78-F7D6-F47F3512E2D1}"/>
              </a:ext>
            </a:extLst>
          </p:cNvPr>
          <p:cNvSpPr>
            <a:spLocks noGrp="1"/>
          </p:cNvSpPr>
          <p:nvPr>
            <p:ph type="title"/>
          </p:nvPr>
        </p:nvSpPr>
        <p:spPr/>
        <p:txBody>
          <a:bodyPr>
            <a:normAutofit/>
          </a:bodyPr>
          <a:lstStyle/>
          <a:p>
            <a:r>
              <a:rPr lang="en-US" dirty="0"/>
              <a:t>Key insights for where ITE courses need to improve</a:t>
            </a:r>
            <a:endParaRPr lang="en-AU" dirty="0"/>
          </a:p>
        </p:txBody>
      </p:sp>
      <p:sp>
        <p:nvSpPr>
          <p:cNvPr id="3" name="Content Placeholder 2">
            <a:extLst>
              <a:ext uri="{FF2B5EF4-FFF2-40B4-BE49-F238E27FC236}">
                <a16:creationId xmlns:a16="http://schemas.microsoft.com/office/drawing/2014/main" id="{469142F8-F3E8-8886-085C-83D84ECA89BF}"/>
              </a:ext>
            </a:extLst>
          </p:cNvPr>
          <p:cNvSpPr>
            <a:spLocks noGrp="1"/>
          </p:cNvSpPr>
          <p:nvPr>
            <p:ph idx="1"/>
          </p:nvPr>
        </p:nvSpPr>
        <p:spPr>
          <a:xfrm>
            <a:off x="337280" y="1266670"/>
            <a:ext cx="11519940" cy="4947317"/>
          </a:xfrm>
        </p:spPr>
        <p:txBody>
          <a:bodyPr>
            <a:normAutofit/>
          </a:bodyPr>
          <a:lstStyle/>
          <a:p>
            <a:pPr marL="0" indent="0">
              <a:buNone/>
            </a:pPr>
            <a:r>
              <a:rPr lang="en-US" sz="1600" b="1" dirty="0">
                <a:solidFill>
                  <a:schemeClr val="bg2"/>
                </a:solidFill>
              </a:rPr>
              <a:t>Aspects of course that need improvement</a:t>
            </a:r>
          </a:p>
          <a:p>
            <a:r>
              <a:rPr lang="en-AU" sz="1400" dirty="0"/>
              <a:t>13% of all comments received related to a need to improve </a:t>
            </a:r>
            <a:r>
              <a:rPr lang="en-AU" sz="1400" dirty="0">
                <a:solidFill>
                  <a:schemeClr val="accent4"/>
                </a:solidFill>
              </a:rPr>
              <a:t>teaching skills and knowledge.</a:t>
            </a:r>
          </a:p>
          <a:p>
            <a:pPr lvl="1"/>
            <a:r>
              <a:rPr lang="en-AU" sz="1199" dirty="0"/>
              <a:t>18% of all undergraduate comments mentioned teaching skills and knowledge, compared with only 10% of comments from postgraduate coursework graduates.</a:t>
            </a:r>
          </a:p>
          <a:p>
            <a:pPr lvl="1"/>
            <a:r>
              <a:rPr lang="en-AU" sz="1199" dirty="0"/>
              <a:t>Primary school teachers were also more likely to report this than other teacher occupations: 17% of primary school teachers, 9% of early childhood teachers, 12% of secondary school teachers, and 13% of special education teachers.</a:t>
            </a:r>
          </a:p>
          <a:p>
            <a:pPr lvl="1"/>
            <a:r>
              <a:rPr lang="en-AU" sz="1199" dirty="0">
                <a:solidFill>
                  <a:schemeClr val="accent4"/>
                </a:solidFill>
              </a:rPr>
              <a:t>Behaviour management</a:t>
            </a:r>
            <a:r>
              <a:rPr lang="en-AU" sz="1199" dirty="0"/>
              <a:t> was one of the biggest areas identified by graduate teachers as needing more education and training on; 3% of all comments mentioned behaviour management.</a:t>
            </a:r>
          </a:p>
          <a:p>
            <a:pPr lvl="1"/>
            <a:r>
              <a:rPr lang="en-AU" sz="1199" dirty="0"/>
              <a:t>Another common theme was increased education and training on </a:t>
            </a:r>
            <a:r>
              <a:rPr lang="en-AU" sz="1199" dirty="0">
                <a:solidFill>
                  <a:schemeClr val="accent4"/>
                </a:solidFill>
              </a:rPr>
              <a:t>teacher administration, assessment and reporting methods</a:t>
            </a:r>
            <a:r>
              <a:rPr lang="en-AU" sz="1199" dirty="0"/>
              <a:t>.</a:t>
            </a:r>
          </a:p>
          <a:p>
            <a:pPr lvl="1"/>
            <a:r>
              <a:rPr lang="en-AU" sz="1199" dirty="0"/>
              <a:t>Other aspects of teaching skills and knowledge graduate teachers reported needing more of in the course was inclusive education training (how to identify learning/development disabilities, how to adapt teaching/planning practice to various learning needs), communicating and interacting with parents, lesson planning and programming, specific/specialised skills, how to teach numeracy and literacy).</a:t>
            </a:r>
          </a:p>
          <a:p>
            <a:endParaRPr lang="en-AU" sz="999" dirty="0"/>
          </a:p>
          <a:p>
            <a:endParaRPr lang="en-AU" sz="1400" dirty="0"/>
          </a:p>
        </p:txBody>
      </p:sp>
      <p:sp>
        <p:nvSpPr>
          <p:cNvPr id="4" name="Slide Number Placeholder 3">
            <a:extLst>
              <a:ext uri="{FF2B5EF4-FFF2-40B4-BE49-F238E27FC236}">
                <a16:creationId xmlns:a16="http://schemas.microsoft.com/office/drawing/2014/main" id="{92DD7AA9-981A-53EA-C02C-55C8AF268973}"/>
              </a:ext>
            </a:extLst>
          </p:cNvPr>
          <p:cNvSpPr>
            <a:spLocks noGrp="1"/>
          </p:cNvSpPr>
          <p:nvPr>
            <p:ph type="sldNum" sz="quarter" idx="12"/>
          </p:nvPr>
        </p:nvSpPr>
        <p:spPr/>
        <p:txBody>
          <a:bodyPr/>
          <a:lstStyle/>
          <a:p>
            <a:fld id="{EB9AB7F9-1CFC-4687-A283-05394C823D94}" type="slidenum">
              <a:rPr lang="en-AU" smtClean="0"/>
              <a:t>19</a:t>
            </a:fld>
            <a:endParaRPr lang="en-AU"/>
          </a:p>
        </p:txBody>
      </p:sp>
      <p:sp>
        <p:nvSpPr>
          <p:cNvPr id="5" name="TextBox 4">
            <a:extLst>
              <a:ext uri="{FF2B5EF4-FFF2-40B4-BE49-F238E27FC236}">
                <a16:creationId xmlns:a16="http://schemas.microsoft.com/office/drawing/2014/main" id="{0E6EDEA6-47EF-68BE-8CB5-506B8584A357}"/>
              </a:ext>
            </a:extLst>
          </p:cNvPr>
          <p:cNvSpPr txBox="1"/>
          <p:nvPr/>
        </p:nvSpPr>
        <p:spPr>
          <a:xfrm>
            <a:off x="167148" y="5640916"/>
            <a:ext cx="9960078" cy="507831"/>
          </a:xfrm>
          <a:prstGeom prst="rect">
            <a:avLst/>
          </a:prstGeom>
          <a:noFill/>
          <a:ln>
            <a:solidFill>
              <a:schemeClr val="bg2">
                <a:lumMod val="60000"/>
                <a:lumOff val="40000"/>
              </a:schemeClr>
            </a:solidFill>
          </a:ln>
        </p:spPr>
        <p:txBody>
          <a:bodyPr wrap="square" rtlCol="0" anchor="ctr">
            <a:spAutoFit/>
          </a:bodyPr>
          <a:lstStyle/>
          <a:p>
            <a:r>
              <a:rPr lang="en-AU" sz="900" dirty="0"/>
              <a:t>Source: 2022 Graduate Outcomes Survey (GOS)</a:t>
            </a:r>
          </a:p>
          <a:p>
            <a:r>
              <a:rPr lang="en-AU" sz="900" dirty="0"/>
              <a:t>Question: </a:t>
            </a:r>
            <a:r>
              <a:rPr lang="en-US" sz="900" dirty="0"/>
              <a:t>What aspects of your course were most in need of improvement? Please note, aspects could include things like the course content, teaching or assessments. (open text response)</a:t>
            </a:r>
          </a:p>
          <a:p>
            <a:r>
              <a:rPr lang="en-US" sz="900" dirty="0"/>
              <a:t>Number of responses from graduates employed as school teachers: n=5,107</a:t>
            </a:r>
          </a:p>
        </p:txBody>
      </p:sp>
    </p:spTree>
    <p:extLst>
      <p:ext uri="{BB962C8B-B14F-4D97-AF65-F5344CB8AC3E}">
        <p14:creationId xmlns:p14="http://schemas.microsoft.com/office/powerpoint/2010/main" val="1492605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A0D1F-D243-94EA-CA39-991D90D0468B}"/>
              </a:ext>
            </a:extLst>
          </p:cNvPr>
          <p:cNvSpPr>
            <a:spLocks noGrp="1"/>
          </p:cNvSpPr>
          <p:nvPr>
            <p:ph idx="1"/>
          </p:nvPr>
        </p:nvSpPr>
        <p:spPr/>
        <p:txBody>
          <a:bodyPr/>
          <a:lstStyle/>
          <a:p>
            <a:pPr marL="171450" indent="-171450">
              <a:lnSpc>
                <a:spcPct val="150000"/>
              </a:lnSpc>
              <a:buFont typeface="Arial" panose="020B0604020202020204" pitchFamily="34" charset="0"/>
              <a:buChar char="•"/>
            </a:pPr>
            <a:r>
              <a:rPr lang="en-US" sz="1400" dirty="0"/>
              <a:t>Background</a:t>
            </a:r>
          </a:p>
          <a:p>
            <a:pPr marL="171450" indent="-171450">
              <a:lnSpc>
                <a:spcPct val="150000"/>
              </a:lnSpc>
              <a:buFont typeface="Arial" panose="020B0604020202020204" pitchFamily="34" charset="0"/>
              <a:buChar char="•"/>
            </a:pPr>
            <a:r>
              <a:rPr lang="en-US" sz="1400" dirty="0"/>
              <a:t>Project overview</a:t>
            </a:r>
          </a:p>
          <a:p>
            <a:pPr marL="171450" indent="-171450">
              <a:lnSpc>
                <a:spcPct val="150000"/>
              </a:lnSpc>
              <a:buFont typeface="Arial" panose="020B0604020202020204" pitchFamily="34" charset="0"/>
              <a:buChar char="•"/>
            </a:pPr>
            <a:r>
              <a:rPr lang="en-US" sz="1400" dirty="0"/>
              <a:t>About the GOS and GOS-L</a:t>
            </a:r>
          </a:p>
          <a:p>
            <a:pPr marL="171450" indent="-171450">
              <a:lnSpc>
                <a:spcPct val="150000"/>
              </a:lnSpc>
              <a:buFont typeface="Arial" panose="020B0604020202020204" pitchFamily="34" charset="0"/>
              <a:buChar char="•"/>
            </a:pPr>
            <a:r>
              <a:rPr lang="en-US" sz="1400" dirty="0"/>
              <a:t>Profile of respondents</a:t>
            </a:r>
          </a:p>
          <a:p>
            <a:pPr marL="171450" indent="-171450">
              <a:lnSpc>
                <a:spcPct val="150000"/>
              </a:lnSpc>
              <a:buFont typeface="Arial" panose="020B0604020202020204" pitchFamily="34" charset="0"/>
              <a:buChar char="•"/>
            </a:pPr>
            <a:r>
              <a:rPr lang="en-US" sz="1400" dirty="0"/>
              <a:t>Methodology</a:t>
            </a:r>
          </a:p>
          <a:p>
            <a:pPr marL="171450" indent="-171450">
              <a:lnSpc>
                <a:spcPct val="150000"/>
              </a:lnSpc>
              <a:buFont typeface="Arial" panose="020B0604020202020204" pitchFamily="34" charset="0"/>
              <a:buChar char="•"/>
            </a:pPr>
            <a:r>
              <a:rPr lang="en-US" sz="1400" dirty="0"/>
              <a:t>Response frame</a:t>
            </a:r>
          </a:p>
          <a:p>
            <a:pPr marL="171450" indent="-171450">
              <a:lnSpc>
                <a:spcPct val="150000"/>
              </a:lnSpc>
              <a:buFont typeface="Arial" panose="020B0604020202020204" pitchFamily="34" charset="0"/>
              <a:buChar char="•"/>
            </a:pPr>
            <a:r>
              <a:rPr lang="en-US" sz="1400" dirty="0"/>
              <a:t>Findings</a:t>
            </a:r>
          </a:p>
          <a:p>
            <a:pPr marL="171450" indent="-171450">
              <a:lnSpc>
                <a:spcPct val="150000"/>
              </a:lnSpc>
              <a:buFont typeface="Arial" panose="020B0604020202020204" pitchFamily="34" charset="0"/>
              <a:buChar char="•"/>
            </a:pPr>
            <a:r>
              <a:rPr lang="en-US" sz="1400" dirty="0"/>
              <a:t>Appendix 1 – Detailed code frame</a:t>
            </a:r>
          </a:p>
          <a:p>
            <a:pPr marL="171450" indent="-171450">
              <a:lnSpc>
                <a:spcPct val="150000"/>
              </a:lnSpc>
              <a:buFont typeface="Arial" panose="020B0604020202020204" pitchFamily="34" charset="0"/>
              <a:buChar char="•"/>
            </a:pPr>
            <a:r>
              <a:rPr lang="en-US" sz="1400" dirty="0"/>
              <a:t>Appendix 2 – </a:t>
            </a:r>
            <a:r>
              <a:rPr lang="en-AU" sz="1400" dirty="0"/>
              <a:t>Characteristics of respondents by survey item </a:t>
            </a:r>
            <a:endParaRPr lang="en-US" sz="1400" dirty="0"/>
          </a:p>
          <a:p>
            <a:pPr marL="171450" indent="-171450">
              <a:lnSpc>
                <a:spcPct val="150000"/>
              </a:lnSpc>
              <a:buFont typeface="Arial" panose="020B0604020202020204" pitchFamily="34" charset="0"/>
              <a:buChar char="•"/>
            </a:pPr>
            <a:r>
              <a:rPr lang="en-US" sz="1400" dirty="0"/>
              <a:t>Contact</a:t>
            </a:r>
          </a:p>
          <a:p>
            <a:endParaRPr lang="en-AU" dirty="0"/>
          </a:p>
        </p:txBody>
      </p:sp>
      <p:sp>
        <p:nvSpPr>
          <p:cNvPr id="2" name="Title 1">
            <a:extLst>
              <a:ext uri="{FF2B5EF4-FFF2-40B4-BE49-F238E27FC236}">
                <a16:creationId xmlns:a16="http://schemas.microsoft.com/office/drawing/2014/main" id="{47717B30-1682-E2AC-8BA4-D8C9DB67BC78}"/>
              </a:ext>
            </a:extLst>
          </p:cNvPr>
          <p:cNvSpPr>
            <a:spLocks noGrp="1"/>
          </p:cNvSpPr>
          <p:nvPr>
            <p:ph type="title"/>
          </p:nvPr>
        </p:nvSpPr>
        <p:spPr/>
        <p:txBody>
          <a:bodyPr/>
          <a:lstStyle/>
          <a:p>
            <a:r>
              <a:rPr lang="en-AU" dirty="0"/>
              <a:t>Contents</a:t>
            </a:r>
          </a:p>
        </p:txBody>
      </p:sp>
      <p:sp>
        <p:nvSpPr>
          <p:cNvPr id="4" name="Slide Number Placeholder 3">
            <a:extLst>
              <a:ext uri="{FF2B5EF4-FFF2-40B4-BE49-F238E27FC236}">
                <a16:creationId xmlns:a16="http://schemas.microsoft.com/office/drawing/2014/main" id="{3D9FE909-6B1F-488B-782E-0D93F6755645}"/>
              </a:ext>
            </a:extLst>
          </p:cNvPr>
          <p:cNvSpPr>
            <a:spLocks noGrp="1"/>
          </p:cNvSpPr>
          <p:nvPr>
            <p:ph type="sldNum" sz="quarter" idx="4294967295"/>
          </p:nvPr>
        </p:nvSpPr>
        <p:spPr>
          <a:xfrm>
            <a:off x="0" y="0"/>
            <a:ext cx="0" cy="0"/>
          </a:xfrm>
        </p:spPr>
        <p:txBody>
          <a:bodyPr/>
          <a:lstStyle/>
          <a:p>
            <a:fld id="{EB9AB7F9-1CFC-4687-A283-05394C823D94}" type="slidenum">
              <a:rPr lang="en-AU" smtClean="0"/>
              <a:t>2</a:t>
            </a:fld>
            <a:endParaRPr lang="en-AU" dirty="0"/>
          </a:p>
        </p:txBody>
      </p:sp>
    </p:spTree>
    <p:extLst>
      <p:ext uri="{BB962C8B-B14F-4D97-AF65-F5344CB8AC3E}">
        <p14:creationId xmlns:p14="http://schemas.microsoft.com/office/powerpoint/2010/main" val="24825139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ABBD-496A-C870-F665-9FC199AE6634}"/>
              </a:ext>
            </a:extLst>
          </p:cNvPr>
          <p:cNvSpPr>
            <a:spLocks noGrp="1"/>
          </p:cNvSpPr>
          <p:nvPr>
            <p:ph type="title"/>
          </p:nvPr>
        </p:nvSpPr>
        <p:spPr/>
        <p:txBody>
          <a:bodyPr>
            <a:noAutofit/>
          </a:bodyPr>
          <a:lstStyle/>
          <a:p>
            <a:r>
              <a:rPr lang="en-AU" sz="2000" dirty="0"/>
              <a:t>The same three themes were reported by graduates when asked how their institution could have better prepared them for employment but recent graduates were more likely to cite institutional &amp; course attributes, whereas more experienced graduates cited teaching skills &amp; knowledge.</a:t>
            </a:r>
          </a:p>
        </p:txBody>
      </p:sp>
      <p:graphicFrame>
        <p:nvGraphicFramePr>
          <p:cNvPr id="9" name="Content Placeholder 8">
            <a:extLst>
              <a:ext uri="{FF2B5EF4-FFF2-40B4-BE49-F238E27FC236}">
                <a16:creationId xmlns:a16="http://schemas.microsoft.com/office/drawing/2014/main" id="{7E337C86-F69F-4CED-AD63-E74C7B20ED0C}"/>
              </a:ext>
            </a:extLst>
          </p:cNvPr>
          <p:cNvGraphicFramePr>
            <a:graphicFrameLocks noGrp="1"/>
          </p:cNvGraphicFramePr>
          <p:nvPr>
            <p:ph idx="1"/>
            <p:extLst>
              <p:ext uri="{D42A27DB-BD31-4B8C-83A1-F6EECF244321}">
                <p14:modId xmlns:p14="http://schemas.microsoft.com/office/powerpoint/2010/main" val="1385519474"/>
              </p:ext>
            </p:extLst>
          </p:nvPr>
        </p:nvGraphicFramePr>
        <p:xfrm>
          <a:off x="334963" y="1445343"/>
          <a:ext cx="11520487" cy="413938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2A8B4050-E379-2E52-9704-4EB982CDF3B3}"/>
              </a:ext>
            </a:extLst>
          </p:cNvPr>
          <p:cNvSpPr>
            <a:spLocks noGrp="1"/>
          </p:cNvSpPr>
          <p:nvPr>
            <p:ph type="sldNum" sz="quarter" idx="4294967295"/>
          </p:nvPr>
        </p:nvSpPr>
        <p:spPr>
          <a:xfrm>
            <a:off x="0" y="0"/>
            <a:ext cx="0" cy="0"/>
          </a:xfrm>
        </p:spPr>
        <p:txBody>
          <a:bodyPr/>
          <a:lstStyle/>
          <a:p>
            <a:fld id="{EB9AB7F9-1CFC-4687-A283-05394C823D94}" type="slidenum">
              <a:rPr lang="en-AU" smtClean="0"/>
              <a:t>20</a:t>
            </a:fld>
            <a:endParaRPr lang="en-AU"/>
          </a:p>
        </p:txBody>
      </p:sp>
      <p:sp>
        <p:nvSpPr>
          <p:cNvPr id="8" name="TextBox 7">
            <a:extLst>
              <a:ext uri="{FF2B5EF4-FFF2-40B4-BE49-F238E27FC236}">
                <a16:creationId xmlns:a16="http://schemas.microsoft.com/office/drawing/2014/main" id="{09787660-1F33-DE74-4C93-26A20252DA83}"/>
              </a:ext>
            </a:extLst>
          </p:cNvPr>
          <p:cNvSpPr txBox="1"/>
          <p:nvPr/>
        </p:nvSpPr>
        <p:spPr>
          <a:xfrm>
            <a:off x="167148" y="5640916"/>
            <a:ext cx="9960078" cy="507831"/>
          </a:xfrm>
          <a:prstGeom prst="rect">
            <a:avLst/>
          </a:prstGeom>
          <a:noFill/>
          <a:ln>
            <a:solidFill>
              <a:schemeClr val="bg2">
                <a:lumMod val="60000"/>
                <a:lumOff val="40000"/>
              </a:schemeClr>
            </a:solidFill>
          </a:ln>
        </p:spPr>
        <p:txBody>
          <a:bodyPr wrap="square" rtlCol="0" anchor="ctr">
            <a:spAutoFit/>
          </a:bodyPr>
          <a:lstStyle/>
          <a:p>
            <a:r>
              <a:rPr lang="en-AU" sz="900" dirty="0"/>
              <a:t>Source: 2022 Graduate Outcomes Survey (GOS) and 2022 Graduate Outcomes Survey – Longitudinal (GOS-L)</a:t>
            </a:r>
          </a:p>
          <a:p>
            <a:r>
              <a:rPr lang="en-AU" sz="900" dirty="0"/>
              <a:t>Question: </a:t>
            </a:r>
            <a:r>
              <a:rPr lang="en-US" sz="900" dirty="0"/>
              <a:t>What are the main ways your institution could have better prepared you for employment in your </a:t>
            </a:r>
            <a:r>
              <a:rPr lang="en-US" sz="900" dirty="0" err="1"/>
              <a:t>organisation</a:t>
            </a:r>
            <a:r>
              <a:rPr lang="en-US" sz="900" dirty="0"/>
              <a:t>? (open text response)</a:t>
            </a:r>
          </a:p>
          <a:p>
            <a:r>
              <a:rPr lang="en-US" sz="900" dirty="0"/>
              <a:t>Number of responses from graduates employed as school teachers: n=4,467 (GOS), n=1,408 (GOS-L)</a:t>
            </a:r>
          </a:p>
        </p:txBody>
      </p:sp>
    </p:spTree>
    <p:extLst>
      <p:ext uri="{BB962C8B-B14F-4D97-AF65-F5344CB8AC3E}">
        <p14:creationId xmlns:p14="http://schemas.microsoft.com/office/powerpoint/2010/main" val="2591473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3B76-014D-ED28-423A-45CB505955C0}"/>
              </a:ext>
            </a:extLst>
          </p:cNvPr>
          <p:cNvSpPr>
            <a:spLocks noGrp="1"/>
          </p:cNvSpPr>
          <p:nvPr>
            <p:ph type="title"/>
          </p:nvPr>
        </p:nvSpPr>
        <p:spPr/>
        <p:txBody>
          <a:bodyPr>
            <a:noAutofit/>
          </a:bodyPr>
          <a:lstStyle/>
          <a:p>
            <a:r>
              <a:rPr lang="en-AU" sz="2400" dirty="0"/>
              <a:t>Main ways institution could have better prepared graduate for employment (detailed)</a:t>
            </a:r>
          </a:p>
        </p:txBody>
      </p:sp>
      <p:graphicFrame>
        <p:nvGraphicFramePr>
          <p:cNvPr id="10" name="Chart 9">
            <a:extLst>
              <a:ext uri="{FF2B5EF4-FFF2-40B4-BE49-F238E27FC236}">
                <a16:creationId xmlns:a16="http://schemas.microsoft.com/office/drawing/2014/main" id="{E1AB88CE-2F0F-43D2-A897-3F4098171665}"/>
              </a:ext>
            </a:extLst>
          </p:cNvPr>
          <p:cNvGraphicFramePr>
            <a:graphicFrameLocks/>
          </p:cNvGraphicFramePr>
          <p:nvPr/>
        </p:nvGraphicFramePr>
        <p:xfrm>
          <a:off x="283684" y="3429000"/>
          <a:ext cx="10184768" cy="2826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620FC54A-3B73-512D-D935-F8F9709E5941}"/>
              </a:ext>
            </a:extLst>
          </p:cNvPr>
          <p:cNvGraphicFramePr>
            <a:graphicFrameLocks/>
          </p:cNvGraphicFramePr>
          <p:nvPr/>
        </p:nvGraphicFramePr>
        <p:xfrm>
          <a:off x="7084142" y="971497"/>
          <a:ext cx="4572000" cy="2540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3589B03-4910-4911-A500-3771368CB726}"/>
              </a:ext>
            </a:extLst>
          </p:cNvPr>
          <p:cNvGraphicFramePr>
            <a:graphicFrameLocks/>
          </p:cNvGraphicFramePr>
          <p:nvPr/>
        </p:nvGraphicFramePr>
        <p:xfrm>
          <a:off x="283684" y="971497"/>
          <a:ext cx="6800458"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a:extLst>
              <a:ext uri="{FF2B5EF4-FFF2-40B4-BE49-F238E27FC236}">
                <a16:creationId xmlns:a16="http://schemas.microsoft.com/office/drawing/2014/main" id="{424824D9-8CC8-0275-BA78-460BB9E9E293}"/>
              </a:ext>
            </a:extLst>
          </p:cNvPr>
          <p:cNvGraphicFramePr>
            <a:graphicFrameLocks/>
          </p:cNvGraphicFramePr>
          <p:nvPr/>
        </p:nvGraphicFramePr>
        <p:xfrm>
          <a:off x="10280402" y="3222837"/>
          <a:ext cx="1656000" cy="2080683"/>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Box 3">
            <a:extLst>
              <a:ext uri="{FF2B5EF4-FFF2-40B4-BE49-F238E27FC236}">
                <a16:creationId xmlns:a16="http://schemas.microsoft.com/office/drawing/2014/main" id="{2E675981-EFEC-6B16-53E1-A3834786484F}"/>
              </a:ext>
            </a:extLst>
          </p:cNvPr>
          <p:cNvSpPr txBox="1"/>
          <p:nvPr/>
        </p:nvSpPr>
        <p:spPr>
          <a:xfrm>
            <a:off x="167148" y="5816399"/>
            <a:ext cx="9960078" cy="461665"/>
          </a:xfrm>
          <a:prstGeom prst="rect">
            <a:avLst/>
          </a:prstGeom>
          <a:noFill/>
          <a:ln>
            <a:solidFill>
              <a:schemeClr val="bg2">
                <a:lumMod val="60000"/>
                <a:lumOff val="40000"/>
              </a:schemeClr>
            </a:solidFill>
          </a:ln>
        </p:spPr>
        <p:txBody>
          <a:bodyPr wrap="square" rtlCol="0" anchor="ctr">
            <a:spAutoFit/>
          </a:bodyPr>
          <a:lstStyle/>
          <a:p>
            <a:r>
              <a:rPr lang="en-AU" sz="800" dirty="0"/>
              <a:t>Source: 2022 Graduate Outcomes Survey (GOS) and 2022 Graduate Outcomes Survey – Longitudinal (GOS-L)</a:t>
            </a:r>
          </a:p>
          <a:p>
            <a:r>
              <a:rPr lang="en-AU" sz="800" dirty="0"/>
              <a:t>Question: </a:t>
            </a:r>
            <a:r>
              <a:rPr lang="en-US" sz="800" dirty="0"/>
              <a:t>What are the main ways your institution could have better prepared you for employment in your </a:t>
            </a:r>
            <a:r>
              <a:rPr lang="en-US" sz="800" dirty="0" err="1"/>
              <a:t>organisation</a:t>
            </a:r>
            <a:r>
              <a:rPr lang="en-US" sz="800" dirty="0"/>
              <a:t>? (open text response)</a:t>
            </a:r>
          </a:p>
          <a:p>
            <a:r>
              <a:rPr lang="en-US" sz="800" dirty="0"/>
              <a:t>Number of responses from graduates employed as school teachers: n=4,467 (GOS), n=1,408 (GOS-L)</a:t>
            </a:r>
          </a:p>
        </p:txBody>
      </p:sp>
    </p:spTree>
    <p:extLst>
      <p:ext uri="{BB962C8B-B14F-4D97-AF65-F5344CB8AC3E}">
        <p14:creationId xmlns:p14="http://schemas.microsoft.com/office/powerpoint/2010/main" val="158924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ABBD-496A-C870-F665-9FC199AE6634}"/>
              </a:ext>
            </a:extLst>
          </p:cNvPr>
          <p:cNvSpPr>
            <a:spLocks noGrp="1"/>
          </p:cNvSpPr>
          <p:nvPr>
            <p:ph type="title"/>
          </p:nvPr>
        </p:nvSpPr>
        <p:spPr/>
        <p:txBody>
          <a:bodyPr>
            <a:noAutofit/>
          </a:bodyPr>
          <a:lstStyle/>
          <a:p>
            <a:r>
              <a:rPr lang="en-AU" sz="1800" dirty="0"/>
              <a:t>Graduates reported institutional &amp; course attributes such as course content and assessment methods, work experience &amp; practical skills, and teaching skills &amp; knowledge as areas the institution could have better prepared them for employment as teachers; 18% said that no improvements were necessary. </a:t>
            </a:r>
          </a:p>
        </p:txBody>
      </p:sp>
      <p:sp>
        <p:nvSpPr>
          <p:cNvPr id="4" name="Slide Number Placeholder 3">
            <a:extLst>
              <a:ext uri="{FF2B5EF4-FFF2-40B4-BE49-F238E27FC236}">
                <a16:creationId xmlns:a16="http://schemas.microsoft.com/office/drawing/2014/main" id="{2A8B4050-E379-2E52-9704-4EB982CDF3B3}"/>
              </a:ext>
            </a:extLst>
          </p:cNvPr>
          <p:cNvSpPr>
            <a:spLocks noGrp="1"/>
          </p:cNvSpPr>
          <p:nvPr>
            <p:ph type="sldNum" sz="quarter" idx="4294967295"/>
          </p:nvPr>
        </p:nvSpPr>
        <p:spPr>
          <a:xfrm>
            <a:off x="0" y="0"/>
            <a:ext cx="0" cy="0"/>
          </a:xfrm>
        </p:spPr>
        <p:txBody>
          <a:bodyPr/>
          <a:lstStyle/>
          <a:p>
            <a:fld id="{EB9AB7F9-1CFC-4687-A283-05394C823D94}" type="slidenum">
              <a:rPr lang="en-AU" smtClean="0"/>
              <a:t>22</a:t>
            </a:fld>
            <a:endParaRPr lang="en-AU"/>
          </a:p>
        </p:txBody>
      </p:sp>
      <p:sp>
        <p:nvSpPr>
          <p:cNvPr id="8" name="TextBox 7">
            <a:extLst>
              <a:ext uri="{FF2B5EF4-FFF2-40B4-BE49-F238E27FC236}">
                <a16:creationId xmlns:a16="http://schemas.microsoft.com/office/drawing/2014/main" id="{09787660-1F33-DE74-4C93-26A20252DA83}"/>
              </a:ext>
            </a:extLst>
          </p:cNvPr>
          <p:cNvSpPr txBox="1"/>
          <p:nvPr/>
        </p:nvSpPr>
        <p:spPr>
          <a:xfrm>
            <a:off x="167148" y="5640916"/>
            <a:ext cx="9960078" cy="507831"/>
          </a:xfrm>
          <a:prstGeom prst="rect">
            <a:avLst/>
          </a:prstGeom>
          <a:noFill/>
          <a:ln>
            <a:solidFill>
              <a:schemeClr val="bg2">
                <a:lumMod val="60000"/>
                <a:lumOff val="40000"/>
              </a:schemeClr>
            </a:solidFill>
          </a:ln>
        </p:spPr>
        <p:txBody>
          <a:bodyPr wrap="square" rtlCol="0" anchor="ctr">
            <a:spAutoFit/>
          </a:bodyPr>
          <a:lstStyle/>
          <a:p>
            <a:r>
              <a:rPr lang="en-AU" sz="900" dirty="0"/>
              <a:t>Source: 2022 Graduate Outcomes Survey (GOS) and 2022 Graduate Outcomes Survey – Longitudinal (GOS-L)</a:t>
            </a:r>
          </a:p>
          <a:p>
            <a:r>
              <a:rPr lang="en-AU" sz="900" dirty="0"/>
              <a:t>Question: </a:t>
            </a:r>
            <a:r>
              <a:rPr lang="en-US" sz="900" dirty="0"/>
              <a:t>What are the main ways your institution could have better prepared you for employment in your </a:t>
            </a:r>
            <a:r>
              <a:rPr lang="en-US" sz="900" dirty="0" err="1"/>
              <a:t>organisation</a:t>
            </a:r>
            <a:r>
              <a:rPr lang="en-US" sz="900" dirty="0"/>
              <a:t>? (open text response)</a:t>
            </a:r>
          </a:p>
          <a:p>
            <a:r>
              <a:rPr lang="en-US" sz="900" dirty="0"/>
              <a:t>Number of responses from graduates employed as school teachers: n=4,467 (GOS), n=1,408 (GOS-L)</a:t>
            </a:r>
          </a:p>
        </p:txBody>
      </p:sp>
      <p:graphicFrame>
        <p:nvGraphicFramePr>
          <p:cNvPr id="6" name="Content Placeholder 5">
            <a:extLst>
              <a:ext uri="{FF2B5EF4-FFF2-40B4-BE49-F238E27FC236}">
                <a16:creationId xmlns:a16="http://schemas.microsoft.com/office/drawing/2014/main" id="{37FD4C36-5F15-4D48-B1EF-259F3767312A}"/>
              </a:ext>
            </a:extLst>
          </p:cNvPr>
          <p:cNvGraphicFramePr>
            <a:graphicFrameLocks noGrp="1"/>
          </p:cNvGraphicFramePr>
          <p:nvPr>
            <p:ph idx="1"/>
            <p:extLst>
              <p:ext uri="{D42A27DB-BD31-4B8C-83A1-F6EECF244321}">
                <p14:modId xmlns:p14="http://schemas.microsoft.com/office/powerpoint/2010/main" val="3404357696"/>
              </p:ext>
            </p:extLst>
          </p:nvPr>
        </p:nvGraphicFramePr>
        <p:xfrm>
          <a:off x="334963" y="1504950"/>
          <a:ext cx="11520487" cy="4000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0016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3B76-014D-ED28-423A-45CB505955C0}"/>
              </a:ext>
            </a:extLst>
          </p:cNvPr>
          <p:cNvSpPr>
            <a:spLocks noGrp="1"/>
          </p:cNvSpPr>
          <p:nvPr>
            <p:ph type="title"/>
          </p:nvPr>
        </p:nvSpPr>
        <p:spPr>
          <a:xfrm>
            <a:off x="337279" y="274646"/>
            <a:ext cx="11711846" cy="634083"/>
          </a:xfrm>
        </p:spPr>
        <p:txBody>
          <a:bodyPr>
            <a:noAutofit/>
          </a:bodyPr>
          <a:lstStyle/>
          <a:p>
            <a:r>
              <a:rPr lang="en-AU" sz="2400" dirty="0"/>
              <a:t>Main ways institution could have better prepared graduate for employment (combined)</a:t>
            </a:r>
          </a:p>
        </p:txBody>
      </p:sp>
      <p:graphicFrame>
        <p:nvGraphicFramePr>
          <p:cNvPr id="4" name="Chart 3">
            <a:extLst>
              <a:ext uri="{FF2B5EF4-FFF2-40B4-BE49-F238E27FC236}">
                <a16:creationId xmlns:a16="http://schemas.microsoft.com/office/drawing/2014/main" id="{4A17C648-C9A8-4209-9949-5E889CC34F0F}"/>
              </a:ext>
            </a:extLst>
          </p:cNvPr>
          <p:cNvGraphicFramePr>
            <a:graphicFrameLocks/>
          </p:cNvGraphicFramePr>
          <p:nvPr>
            <p:extLst>
              <p:ext uri="{D42A27DB-BD31-4B8C-83A1-F6EECF244321}">
                <p14:modId xmlns:p14="http://schemas.microsoft.com/office/powerpoint/2010/main" val="2575865927"/>
              </p:ext>
            </p:extLst>
          </p:nvPr>
        </p:nvGraphicFramePr>
        <p:xfrm>
          <a:off x="9296006" y="3429000"/>
          <a:ext cx="2665622" cy="1738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6AED19D-0CA9-2C0A-5B1C-095004117D1F}"/>
              </a:ext>
            </a:extLst>
          </p:cNvPr>
          <p:cNvGraphicFramePr>
            <a:graphicFrameLocks/>
          </p:cNvGraphicFramePr>
          <p:nvPr>
            <p:extLst>
              <p:ext uri="{D42A27DB-BD31-4B8C-83A1-F6EECF244321}">
                <p14:modId xmlns:p14="http://schemas.microsoft.com/office/powerpoint/2010/main" val="1141199342"/>
              </p:ext>
            </p:extLst>
          </p:nvPr>
        </p:nvGraphicFramePr>
        <p:xfrm>
          <a:off x="130932" y="994806"/>
          <a:ext cx="7488804" cy="25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C1A0B57C-5A64-45B2-AD56-86583A483CDE}"/>
              </a:ext>
            </a:extLst>
          </p:cNvPr>
          <p:cNvGraphicFramePr>
            <a:graphicFrameLocks/>
          </p:cNvGraphicFramePr>
          <p:nvPr>
            <p:extLst>
              <p:ext uri="{D42A27DB-BD31-4B8C-83A1-F6EECF244321}">
                <p14:modId xmlns:p14="http://schemas.microsoft.com/office/powerpoint/2010/main" val="1091535032"/>
              </p:ext>
            </p:extLst>
          </p:nvPr>
        </p:nvGraphicFramePr>
        <p:xfrm>
          <a:off x="79510" y="3429000"/>
          <a:ext cx="9165074" cy="23444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4DB0808F-64C2-94B4-02DD-37DFA9D8E184}"/>
              </a:ext>
            </a:extLst>
          </p:cNvPr>
          <p:cNvGraphicFramePr>
            <a:graphicFrameLocks/>
          </p:cNvGraphicFramePr>
          <p:nvPr>
            <p:extLst>
              <p:ext uri="{D42A27DB-BD31-4B8C-83A1-F6EECF244321}">
                <p14:modId xmlns:p14="http://schemas.microsoft.com/office/powerpoint/2010/main" val="1907527977"/>
              </p:ext>
            </p:extLst>
          </p:nvPr>
        </p:nvGraphicFramePr>
        <p:xfrm>
          <a:off x="7400809" y="994806"/>
          <a:ext cx="4791191" cy="259200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D9C955AC-9972-2BF4-556A-9EBC466770FC}"/>
              </a:ext>
            </a:extLst>
          </p:cNvPr>
          <p:cNvSpPr txBox="1"/>
          <p:nvPr/>
        </p:nvSpPr>
        <p:spPr>
          <a:xfrm>
            <a:off x="167148" y="5778299"/>
            <a:ext cx="9960078" cy="461665"/>
          </a:xfrm>
          <a:prstGeom prst="rect">
            <a:avLst/>
          </a:prstGeom>
          <a:noFill/>
          <a:ln>
            <a:solidFill>
              <a:schemeClr val="bg2">
                <a:lumMod val="60000"/>
                <a:lumOff val="40000"/>
              </a:schemeClr>
            </a:solidFill>
          </a:ln>
        </p:spPr>
        <p:txBody>
          <a:bodyPr wrap="square" rtlCol="0" anchor="ctr">
            <a:spAutoFit/>
          </a:bodyPr>
          <a:lstStyle/>
          <a:p>
            <a:r>
              <a:rPr lang="en-AU" sz="800" dirty="0"/>
              <a:t>Source: 2022 Graduate Outcomes Survey (GOS) and 2022 Graduate Outcomes Survey – Longitudinal (GOS-L)</a:t>
            </a:r>
          </a:p>
          <a:p>
            <a:r>
              <a:rPr lang="en-AU" sz="800" dirty="0"/>
              <a:t>Question: </a:t>
            </a:r>
            <a:r>
              <a:rPr lang="en-US" sz="800" dirty="0"/>
              <a:t>What are the main ways your institution could have better prepared you for employment in your </a:t>
            </a:r>
            <a:r>
              <a:rPr lang="en-US" sz="800" dirty="0" err="1"/>
              <a:t>organisation</a:t>
            </a:r>
            <a:r>
              <a:rPr lang="en-US" sz="800" dirty="0"/>
              <a:t>? (open text response)</a:t>
            </a:r>
          </a:p>
          <a:p>
            <a:r>
              <a:rPr lang="en-US" sz="800" dirty="0"/>
              <a:t>Number of responses from graduates employed as school teachers: n=5,875; n=4,467 (GOS), n=1,408 (GOS-L)</a:t>
            </a:r>
          </a:p>
        </p:txBody>
      </p:sp>
    </p:spTree>
    <p:extLst>
      <p:ext uri="{BB962C8B-B14F-4D97-AF65-F5344CB8AC3E}">
        <p14:creationId xmlns:p14="http://schemas.microsoft.com/office/powerpoint/2010/main" val="1196551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D23-BB93-DF78-F7D6-F47F3512E2D1}"/>
              </a:ext>
            </a:extLst>
          </p:cNvPr>
          <p:cNvSpPr>
            <a:spLocks noGrp="1"/>
          </p:cNvSpPr>
          <p:nvPr>
            <p:ph type="title"/>
          </p:nvPr>
        </p:nvSpPr>
        <p:spPr/>
        <p:txBody>
          <a:bodyPr>
            <a:normAutofit/>
          </a:bodyPr>
          <a:lstStyle/>
          <a:p>
            <a:r>
              <a:rPr lang="en-US" dirty="0"/>
              <a:t>Key insights for where ITE courses need to improve</a:t>
            </a:r>
            <a:endParaRPr lang="en-AU" dirty="0"/>
          </a:p>
        </p:txBody>
      </p:sp>
      <p:sp>
        <p:nvSpPr>
          <p:cNvPr id="3" name="Content Placeholder 2">
            <a:extLst>
              <a:ext uri="{FF2B5EF4-FFF2-40B4-BE49-F238E27FC236}">
                <a16:creationId xmlns:a16="http://schemas.microsoft.com/office/drawing/2014/main" id="{469142F8-F3E8-8886-085C-83D84ECA89BF}"/>
              </a:ext>
            </a:extLst>
          </p:cNvPr>
          <p:cNvSpPr>
            <a:spLocks noGrp="1"/>
          </p:cNvSpPr>
          <p:nvPr>
            <p:ph idx="1"/>
          </p:nvPr>
        </p:nvSpPr>
        <p:spPr>
          <a:xfrm>
            <a:off x="337280" y="922638"/>
            <a:ext cx="11519940" cy="5043447"/>
          </a:xfrm>
        </p:spPr>
        <p:txBody>
          <a:bodyPr>
            <a:normAutofit/>
          </a:bodyPr>
          <a:lstStyle/>
          <a:p>
            <a:pPr marL="0" indent="0">
              <a:buNone/>
            </a:pPr>
            <a:r>
              <a:rPr lang="en-US" sz="1600" b="1" dirty="0">
                <a:solidFill>
                  <a:schemeClr val="accent6"/>
                </a:solidFill>
              </a:rPr>
              <a:t>Main ways institutions could have better prepared graduates for employment as teachers</a:t>
            </a:r>
          </a:p>
          <a:p>
            <a:r>
              <a:rPr lang="en-AU" sz="1400" dirty="0"/>
              <a:t>This question is asked to graduates 4-6 months after completing their course in the Graduate Outcomes Survey (GOS) and then again three years later in the Graduate Outcomes Survey – Longitudinal (GOS-L).</a:t>
            </a:r>
          </a:p>
          <a:p>
            <a:r>
              <a:rPr lang="en-AU" sz="1400" dirty="0"/>
              <a:t>Note, this analysis includes responses from the 2022 GOS and 2022 GOS-L, </a:t>
            </a:r>
            <a:r>
              <a:rPr lang="en-AU" sz="1400" dirty="0" err="1"/>
              <a:t>ie</a:t>
            </a:r>
            <a:r>
              <a:rPr lang="en-AU" sz="1400" dirty="0"/>
              <a:t>. this is not the standard cohort analysis conducted on GOS-L that includes the same graduates that had responded to GOS three years prior, these are different cohorts.</a:t>
            </a:r>
          </a:p>
          <a:p>
            <a:r>
              <a:rPr lang="en-AU" sz="1400" dirty="0"/>
              <a:t>Recent graduate teachers in the GOS responded in the same way as more experienced teachers in the GOS-L, but recent graduates were more likely to talk about institutional and course attributes, such as the course content, methods of assessment and careers guidance, whereas graduate teachers who may have been teaching for a few years already, were more likely to reflect on the teaching skills and knowledge that would have better prepared them for the job.</a:t>
            </a:r>
          </a:p>
          <a:p>
            <a:r>
              <a:rPr lang="en-AU" sz="1400" dirty="0"/>
              <a:t>The following analysis combines the responses from the two surveys.</a:t>
            </a:r>
          </a:p>
          <a:p>
            <a:r>
              <a:rPr lang="en-AU" sz="1400" dirty="0"/>
              <a:t>Graduates currently employed as teachers reported that their institutions could have better prepared them for employment in the following ways:</a:t>
            </a:r>
          </a:p>
          <a:p>
            <a:pPr lvl="1"/>
            <a:r>
              <a:rPr lang="en-AU" sz="1200" dirty="0"/>
              <a:t>32% of responses were related to </a:t>
            </a:r>
            <a:r>
              <a:rPr lang="en-AU" sz="1200" dirty="0">
                <a:solidFill>
                  <a:schemeClr val="accent5"/>
                </a:solidFill>
              </a:rPr>
              <a:t>institutional and course attributes</a:t>
            </a:r>
          </a:p>
          <a:p>
            <a:pPr lvl="1"/>
            <a:r>
              <a:rPr lang="en-AU" sz="1199" dirty="0"/>
              <a:t>31% of responses were related to </a:t>
            </a:r>
            <a:r>
              <a:rPr lang="en-AU" sz="1199" dirty="0">
                <a:solidFill>
                  <a:schemeClr val="accent5"/>
                </a:solidFill>
              </a:rPr>
              <a:t>work experience and practical skills</a:t>
            </a:r>
          </a:p>
          <a:p>
            <a:pPr lvl="1"/>
            <a:r>
              <a:rPr lang="en-AU" sz="1199" dirty="0"/>
              <a:t>25% of responses were related to </a:t>
            </a:r>
            <a:r>
              <a:rPr lang="en-AU" sz="1199" dirty="0">
                <a:solidFill>
                  <a:schemeClr val="accent5"/>
                </a:solidFill>
              </a:rPr>
              <a:t>teaching skills and knowledge</a:t>
            </a:r>
          </a:p>
          <a:p>
            <a:pPr marL="457196" lvl="1" indent="0">
              <a:buNone/>
            </a:pPr>
            <a:r>
              <a:rPr lang="en-AU" sz="1199" dirty="0"/>
              <a:t>Note, responses may relate to more than one theme and therefore the frequencies will not sum to 100%.</a:t>
            </a:r>
          </a:p>
          <a:p>
            <a:endParaRPr lang="en-AU" sz="1400" dirty="0">
              <a:solidFill>
                <a:schemeClr val="accent4"/>
              </a:solidFill>
            </a:endParaRPr>
          </a:p>
          <a:p>
            <a:endParaRPr lang="en-AU" sz="1400" dirty="0"/>
          </a:p>
        </p:txBody>
      </p:sp>
      <p:sp>
        <p:nvSpPr>
          <p:cNvPr id="4" name="Slide Number Placeholder 3">
            <a:extLst>
              <a:ext uri="{FF2B5EF4-FFF2-40B4-BE49-F238E27FC236}">
                <a16:creationId xmlns:a16="http://schemas.microsoft.com/office/drawing/2014/main" id="{92DD7AA9-981A-53EA-C02C-55C8AF268973}"/>
              </a:ext>
            </a:extLst>
          </p:cNvPr>
          <p:cNvSpPr>
            <a:spLocks noGrp="1"/>
          </p:cNvSpPr>
          <p:nvPr>
            <p:ph type="sldNum" sz="quarter" idx="12"/>
          </p:nvPr>
        </p:nvSpPr>
        <p:spPr/>
        <p:txBody>
          <a:bodyPr/>
          <a:lstStyle/>
          <a:p>
            <a:fld id="{EB9AB7F9-1CFC-4687-A283-05394C823D94}" type="slidenum">
              <a:rPr lang="en-AU" smtClean="0"/>
              <a:t>24</a:t>
            </a:fld>
            <a:endParaRPr lang="en-AU"/>
          </a:p>
        </p:txBody>
      </p:sp>
      <p:sp>
        <p:nvSpPr>
          <p:cNvPr id="6" name="TextBox 5">
            <a:extLst>
              <a:ext uri="{FF2B5EF4-FFF2-40B4-BE49-F238E27FC236}">
                <a16:creationId xmlns:a16="http://schemas.microsoft.com/office/drawing/2014/main" id="{61D4073A-60AD-1DE5-649F-90C88B0EE007}"/>
              </a:ext>
            </a:extLst>
          </p:cNvPr>
          <p:cNvSpPr txBox="1"/>
          <p:nvPr/>
        </p:nvSpPr>
        <p:spPr>
          <a:xfrm>
            <a:off x="167148" y="5778299"/>
            <a:ext cx="9960078" cy="461665"/>
          </a:xfrm>
          <a:prstGeom prst="rect">
            <a:avLst/>
          </a:prstGeom>
          <a:noFill/>
          <a:ln>
            <a:solidFill>
              <a:schemeClr val="bg2">
                <a:lumMod val="60000"/>
                <a:lumOff val="40000"/>
              </a:schemeClr>
            </a:solidFill>
          </a:ln>
        </p:spPr>
        <p:txBody>
          <a:bodyPr wrap="square" rtlCol="0" anchor="ctr">
            <a:spAutoFit/>
          </a:bodyPr>
          <a:lstStyle/>
          <a:p>
            <a:r>
              <a:rPr lang="en-AU" sz="800" dirty="0"/>
              <a:t>Source: 2022 Graduate Outcomes Survey (GOS) and 2022 Graduate Outcomes Survey – Longitudinal (GOS-L)</a:t>
            </a:r>
          </a:p>
          <a:p>
            <a:r>
              <a:rPr lang="en-AU" sz="800" dirty="0"/>
              <a:t>Question: </a:t>
            </a:r>
            <a:r>
              <a:rPr lang="en-US" sz="800" dirty="0"/>
              <a:t>What are the main ways your institution could have better prepared you for employment in your </a:t>
            </a:r>
            <a:r>
              <a:rPr lang="en-US" sz="800" dirty="0" err="1"/>
              <a:t>organisation</a:t>
            </a:r>
            <a:r>
              <a:rPr lang="en-US" sz="800" dirty="0"/>
              <a:t>? (open text response)</a:t>
            </a:r>
          </a:p>
          <a:p>
            <a:r>
              <a:rPr lang="en-US" sz="800" dirty="0"/>
              <a:t>Number of responses from graduates employed as school teachers: n=5,875; n=4,467 (GOS), n=1,408 (GOS-L)</a:t>
            </a:r>
          </a:p>
        </p:txBody>
      </p:sp>
    </p:spTree>
    <p:extLst>
      <p:ext uri="{BB962C8B-B14F-4D97-AF65-F5344CB8AC3E}">
        <p14:creationId xmlns:p14="http://schemas.microsoft.com/office/powerpoint/2010/main" val="29455935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D23-BB93-DF78-F7D6-F47F3512E2D1}"/>
              </a:ext>
            </a:extLst>
          </p:cNvPr>
          <p:cNvSpPr>
            <a:spLocks noGrp="1"/>
          </p:cNvSpPr>
          <p:nvPr>
            <p:ph type="title"/>
          </p:nvPr>
        </p:nvSpPr>
        <p:spPr/>
        <p:txBody>
          <a:bodyPr>
            <a:normAutofit/>
          </a:bodyPr>
          <a:lstStyle/>
          <a:p>
            <a:r>
              <a:rPr lang="en-US" dirty="0"/>
              <a:t>Key insights for where ITE courses need to improve</a:t>
            </a:r>
            <a:endParaRPr lang="en-AU" dirty="0"/>
          </a:p>
        </p:txBody>
      </p:sp>
      <p:sp>
        <p:nvSpPr>
          <p:cNvPr id="3" name="Content Placeholder 2">
            <a:extLst>
              <a:ext uri="{FF2B5EF4-FFF2-40B4-BE49-F238E27FC236}">
                <a16:creationId xmlns:a16="http://schemas.microsoft.com/office/drawing/2014/main" id="{469142F8-F3E8-8886-085C-83D84ECA89BF}"/>
              </a:ext>
            </a:extLst>
          </p:cNvPr>
          <p:cNvSpPr>
            <a:spLocks noGrp="1"/>
          </p:cNvSpPr>
          <p:nvPr>
            <p:ph idx="1"/>
          </p:nvPr>
        </p:nvSpPr>
        <p:spPr>
          <a:xfrm>
            <a:off x="337280" y="922638"/>
            <a:ext cx="11519940" cy="5043447"/>
          </a:xfrm>
        </p:spPr>
        <p:txBody>
          <a:bodyPr>
            <a:normAutofit/>
          </a:bodyPr>
          <a:lstStyle/>
          <a:p>
            <a:pPr marL="0" indent="0">
              <a:buNone/>
            </a:pPr>
            <a:r>
              <a:rPr lang="en-US" sz="1600" b="1" dirty="0">
                <a:solidFill>
                  <a:schemeClr val="accent6"/>
                </a:solidFill>
              </a:rPr>
              <a:t>Main ways institutions could have better prepared graduates for employment as teachers</a:t>
            </a:r>
          </a:p>
          <a:p>
            <a:r>
              <a:rPr lang="en-AU" sz="1400" dirty="0"/>
              <a:t>Around a third (32%) of all comments received from graduate teachers related to </a:t>
            </a:r>
            <a:r>
              <a:rPr lang="en-AU" sz="1400" dirty="0">
                <a:solidFill>
                  <a:schemeClr val="accent5"/>
                </a:solidFill>
              </a:rPr>
              <a:t>institutional and course attributes</a:t>
            </a:r>
            <a:r>
              <a:rPr lang="en-AU" sz="1400" dirty="0"/>
              <a:t>.</a:t>
            </a:r>
          </a:p>
          <a:p>
            <a:pPr lvl="1"/>
            <a:r>
              <a:rPr lang="en-AU" sz="1199" dirty="0"/>
              <a:t>It was more likely to be raised by recent graduates in the GOS than it was for graduates three years after course completion in the GOS-L (34% vs 27% respectively).</a:t>
            </a:r>
          </a:p>
          <a:p>
            <a:r>
              <a:rPr lang="en-AU" sz="1400" dirty="0"/>
              <a:t>The largest theme in this area was a need for </a:t>
            </a:r>
            <a:r>
              <a:rPr lang="en-AU" sz="1400" dirty="0">
                <a:solidFill>
                  <a:schemeClr val="accent5"/>
                </a:solidFill>
              </a:rPr>
              <a:t>better course content</a:t>
            </a:r>
            <a:r>
              <a:rPr lang="en-AU" sz="1400" dirty="0"/>
              <a:t>, which was mentioned by 10% of the total comments received.</a:t>
            </a:r>
          </a:p>
          <a:p>
            <a:pPr lvl="1"/>
            <a:r>
              <a:rPr lang="en-AU" sz="1199" dirty="0"/>
              <a:t>4% of responses mentioned a need for </a:t>
            </a:r>
            <a:r>
              <a:rPr lang="en-AU" sz="1199" dirty="0">
                <a:solidFill>
                  <a:schemeClr val="accent5"/>
                </a:solidFill>
              </a:rPr>
              <a:t>more relevant content</a:t>
            </a:r>
            <a:r>
              <a:rPr lang="en-AU" sz="1199" dirty="0"/>
              <a:t>, with many comments raising concerns with the relevancy of content to a teaching career and that course content was outdated, too theoretical and too focused on teaching philosophies.</a:t>
            </a:r>
          </a:p>
          <a:p>
            <a:pPr lvl="1"/>
            <a:r>
              <a:rPr lang="en-AU" sz="1199" dirty="0"/>
              <a:t>Other common concerns raised in relation to course content included it not being tailored enough to specific levels of teaching (e.g. primary, secondary), not enough flexibility to choose subjects of interest, and not enough variety in the content to cover all of the aspects of a teaching job.</a:t>
            </a:r>
          </a:p>
          <a:p>
            <a:pPr lvl="1"/>
            <a:r>
              <a:rPr lang="en-AU" sz="1199" dirty="0"/>
              <a:t>Secondary school teachers were twice as likely to report this than primary teachers (6% vs 3%), indicating this may be more of an issue for ITE courses focussed on secondary education. </a:t>
            </a:r>
          </a:p>
          <a:p>
            <a:r>
              <a:rPr lang="en-AU" sz="1400" dirty="0"/>
              <a:t>9% of comments related to </a:t>
            </a:r>
            <a:r>
              <a:rPr lang="en-AU" sz="1400" dirty="0">
                <a:solidFill>
                  <a:schemeClr val="accent5"/>
                </a:solidFill>
              </a:rPr>
              <a:t>career preparation/guidance</a:t>
            </a:r>
            <a:r>
              <a:rPr lang="en-AU" sz="1400" dirty="0"/>
              <a:t>, which included more resources for graduate teachers, help with CVs and interview preparation, and help with applying for jobs.</a:t>
            </a:r>
          </a:p>
          <a:p>
            <a:pPr lvl="1"/>
            <a:r>
              <a:rPr lang="en-AU" sz="1199" dirty="0">
                <a:solidFill>
                  <a:schemeClr val="accent5"/>
                </a:solidFill>
              </a:rPr>
              <a:t>3% </a:t>
            </a:r>
            <a:r>
              <a:rPr lang="en-AU" sz="1199" dirty="0"/>
              <a:t>of all comments noted that institutions could have provided more </a:t>
            </a:r>
            <a:r>
              <a:rPr lang="en-AU" sz="1199" dirty="0">
                <a:solidFill>
                  <a:schemeClr val="accent5"/>
                </a:solidFill>
              </a:rPr>
              <a:t>help with applying for jobs</a:t>
            </a:r>
            <a:r>
              <a:rPr lang="en-AU" sz="1199" dirty="0"/>
              <a:t>, such as guidance on the teacher registration process, the process to apply to each of the state education departments, the process for applying to government versus independent schools.</a:t>
            </a:r>
          </a:p>
          <a:p>
            <a:pPr lvl="2"/>
            <a:r>
              <a:rPr lang="en-AU" sz="999" dirty="0"/>
              <a:t>Undergraduates were more likely to report this than graduates who had completed postgraduate qualifications.</a:t>
            </a:r>
          </a:p>
          <a:p>
            <a:r>
              <a:rPr lang="en-AU" sz="1400" dirty="0">
                <a:solidFill>
                  <a:schemeClr val="accent5"/>
                </a:solidFill>
              </a:rPr>
              <a:t>Course teaching methods and delivery </a:t>
            </a:r>
            <a:r>
              <a:rPr lang="en-AU" sz="1400" dirty="0"/>
              <a:t>such as improved lecturer/tutor engagement with content and students and more face-to-face learning opportunities, as well </a:t>
            </a:r>
            <a:r>
              <a:rPr lang="en-US" sz="1400" dirty="0">
                <a:solidFill>
                  <a:schemeClr val="accent5"/>
                </a:solidFill>
              </a:rPr>
              <a:t>course methods of assessing students </a:t>
            </a:r>
            <a:r>
              <a:rPr lang="en-AU" sz="1400" dirty="0"/>
              <a:t>such as practical/relevant assessments did come up when asking about institutions better preparing graduates for employment but not as common as when graduates were asked specifically about aspects of their course that needed improvement.</a:t>
            </a:r>
            <a:endParaRPr lang="en-US" sz="1400" dirty="0">
              <a:solidFill>
                <a:schemeClr val="accent5"/>
              </a:solidFill>
            </a:endParaRPr>
          </a:p>
          <a:p>
            <a:endParaRPr lang="en-AU" sz="1400" dirty="0"/>
          </a:p>
          <a:p>
            <a:endParaRPr lang="en-AU" sz="1199" dirty="0"/>
          </a:p>
          <a:p>
            <a:endParaRPr lang="en-AU" sz="1400" dirty="0">
              <a:solidFill>
                <a:schemeClr val="accent4"/>
              </a:solidFill>
            </a:endParaRPr>
          </a:p>
          <a:p>
            <a:endParaRPr lang="en-AU" sz="1400" dirty="0"/>
          </a:p>
        </p:txBody>
      </p:sp>
      <p:sp>
        <p:nvSpPr>
          <p:cNvPr id="4" name="Slide Number Placeholder 3">
            <a:extLst>
              <a:ext uri="{FF2B5EF4-FFF2-40B4-BE49-F238E27FC236}">
                <a16:creationId xmlns:a16="http://schemas.microsoft.com/office/drawing/2014/main" id="{92DD7AA9-981A-53EA-C02C-55C8AF268973}"/>
              </a:ext>
            </a:extLst>
          </p:cNvPr>
          <p:cNvSpPr>
            <a:spLocks noGrp="1"/>
          </p:cNvSpPr>
          <p:nvPr>
            <p:ph type="sldNum" sz="quarter" idx="12"/>
          </p:nvPr>
        </p:nvSpPr>
        <p:spPr/>
        <p:txBody>
          <a:bodyPr/>
          <a:lstStyle/>
          <a:p>
            <a:fld id="{EB9AB7F9-1CFC-4687-A283-05394C823D94}" type="slidenum">
              <a:rPr lang="en-AU" smtClean="0"/>
              <a:t>25</a:t>
            </a:fld>
            <a:endParaRPr lang="en-AU"/>
          </a:p>
        </p:txBody>
      </p:sp>
      <p:sp>
        <p:nvSpPr>
          <p:cNvPr id="6" name="TextBox 5">
            <a:extLst>
              <a:ext uri="{FF2B5EF4-FFF2-40B4-BE49-F238E27FC236}">
                <a16:creationId xmlns:a16="http://schemas.microsoft.com/office/drawing/2014/main" id="{61D4073A-60AD-1DE5-649F-90C88B0EE007}"/>
              </a:ext>
            </a:extLst>
          </p:cNvPr>
          <p:cNvSpPr txBox="1"/>
          <p:nvPr/>
        </p:nvSpPr>
        <p:spPr>
          <a:xfrm>
            <a:off x="167148" y="5778299"/>
            <a:ext cx="9960078" cy="461665"/>
          </a:xfrm>
          <a:prstGeom prst="rect">
            <a:avLst/>
          </a:prstGeom>
          <a:noFill/>
          <a:ln>
            <a:solidFill>
              <a:schemeClr val="bg2">
                <a:lumMod val="60000"/>
                <a:lumOff val="40000"/>
              </a:schemeClr>
            </a:solidFill>
          </a:ln>
        </p:spPr>
        <p:txBody>
          <a:bodyPr wrap="square" rtlCol="0" anchor="ctr">
            <a:spAutoFit/>
          </a:bodyPr>
          <a:lstStyle/>
          <a:p>
            <a:r>
              <a:rPr lang="en-AU" sz="800" dirty="0"/>
              <a:t>Source: 2022 Graduate Outcomes Survey (GOS) and 2022 Graduate Outcomes Survey – Longitudinal (GOS-L)</a:t>
            </a:r>
          </a:p>
          <a:p>
            <a:r>
              <a:rPr lang="en-AU" sz="800" dirty="0"/>
              <a:t>Question: </a:t>
            </a:r>
            <a:r>
              <a:rPr lang="en-US" sz="800" dirty="0"/>
              <a:t>What are the main ways your institution could have better prepared you for employment in your </a:t>
            </a:r>
            <a:r>
              <a:rPr lang="en-US" sz="800" dirty="0" err="1"/>
              <a:t>organisation</a:t>
            </a:r>
            <a:r>
              <a:rPr lang="en-US" sz="800" dirty="0"/>
              <a:t>? (open text response)</a:t>
            </a:r>
          </a:p>
          <a:p>
            <a:r>
              <a:rPr lang="en-US" sz="800" dirty="0"/>
              <a:t>Number of responses from graduates employed as school teachers: n=5,875; n=4,467 (GOS), n=1,408 (GOS-L)</a:t>
            </a:r>
          </a:p>
        </p:txBody>
      </p:sp>
    </p:spTree>
    <p:extLst>
      <p:ext uri="{BB962C8B-B14F-4D97-AF65-F5344CB8AC3E}">
        <p14:creationId xmlns:p14="http://schemas.microsoft.com/office/powerpoint/2010/main" val="1434833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D23-BB93-DF78-F7D6-F47F3512E2D1}"/>
              </a:ext>
            </a:extLst>
          </p:cNvPr>
          <p:cNvSpPr>
            <a:spLocks noGrp="1"/>
          </p:cNvSpPr>
          <p:nvPr>
            <p:ph type="title"/>
          </p:nvPr>
        </p:nvSpPr>
        <p:spPr/>
        <p:txBody>
          <a:bodyPr>
            <a:normAutofit/>
          </a:bodyPr>
          <a:lstStyle/>
          <a:p>
            <a:r>
              <a:rPr lang="en-US" dirty="0"/>
              <a:t>Key insights for where ITE courses need to improve</a:t>
            </a:r>
            <a:endParaRPr lang="en-AU" dirty="0"/>
          </a:p>
        </p:txBody>
      </p:sp>
      <p:sp>
        <p:nvSpPr>
          <p:cNvPr id="3" name="Content Placeholder 2">
            <a:extLst>
              <a:ext uri="{FF2B5EF4-FFF2-40B4-BE49-F238E27FC236}">
                <a16:creationId xmlns:a16="http://schemas.microsoft.com/office/drawing/2014/main" id="{469142F8-F3E8-8886-085C-83D84ECA89BF}"/>
              </a:ext>
            </a:extLst>
          </p:cNvPr>
          <p:cNvSpPr>
            <a:spLocks noGrp="1"/>
          </p:cNvSpPr>
          <p:nvPr>
            <p:ph idx="1"/>
          </p:nvPr>
        </p:nvSpPr>
        <p:spPr>
          <a:xfrm>
            <a:off x="337280" y="922638"/>
            <a:ext cx="11519940" cy="5043447"/>
          </a:xfrm>
        </p:spPr>
        <p:txBody>
          <a:bodyPr>
            <a:normAutofit/>
          </a:bodyPr>
          <a:lstStyle/>
          <a:p>
            <a:pPr marL="0" indent="0">
              <a:buNone/>
            </a:pPr>
            <a:r>
              <a:rPr lang="en-US" sz="1600" b="1" dirty="0">
                <a:solidFill>
                  <a:schemeClr val="accent6"/>
                </a:solidFill>
              </a:rPr>
              <a:t>Main ways institutions could have better prepared graduates for employment as teachers</a:t>
            </a:r>
          </a:p>
          <a:p>
            <a:r>
              <a:rPr lang="en-AU" sz="1400" dirty="0"/>
              <a:t>31% of all comments collected in the GOS and GOS-L mentioned </a:t>
            </a:r>
            <a:r>
              <a:rPr lang="en-AU" sz="1400" dirty="0">
                <a:solidFill>
                  <a:schemeClr val="accent5"/>
                </a:solidFill>
              </a:rPr>
              <a:t>work experience and practical skills </a:t>
            </a:r>
            <a:r>
              <a:rPr lang="en-AU" sz="1400" dirty="0"/>
              <a:t>as an area institutions could better prepare graduates for employment as teachers. </a:t>
            </a:r>
          </a:p>
          <a:p>
            <a:pPr lvl="1"/>
            <a:r>
              <a:rPr lang="en-AU" sz="1199" dirty="0"/>
              <a:t>There were significant differences between demographic and contextual groups when it came to work experience and practical skills. Specifically, primary school teachers, undergraduates, younger respondents, international graduates and graduates from a non-English speaking background were more likely to mention a need for more work experience and practical skills to better prepare them for employment as teachers.</a:t>
            </a:r>
          </a:p>
          <a:p>
            <a:pPr lvl="1"/>
            <a:r>
              <a:rPr lang="en-AU" sz="1199" dirty="0"/>
              <a:t>17% of comments talked specifically about </a:t>
            </a:r>
            <a:r>
              <a:rPr lang="en-AU" sz="1199" dirty="0">
                <a:solidFill>
                  <a:schemeClr val="accent5"/>
                </a:solidFill>
              </a:rPr>
              <a:t>work/industry experience/placements</a:t>
            </a:r>
            <a:r>
              <a:rPr lang="en-AU" sz="1199" dirty="0"/>
              <a:t>, with many graduates feeling that more/longer practicums, more diverse practicums and better organised practicums would have benefited them in preparation for employment.</a:t>
            </a:r>
          </a:p>
          <a:p>
            <a:pPr lvl="2"/>
            <a:r>
              <a:rPr lang="en-AU" sz="999" dirty="0"/>
              <a:t>In particular, recent graduates from universities were more likely mention a need for more/longer practicums, 8%, in comparison to 0% of comments from graduates of non-university higher education universities (NUHEIs).</a:t>
            </a:r>
          </a:p>
          <a:p>
            <a:pPr lvl="1"/>
            <a:r>
              <a:rPr lang="en-AU" sz="1199" dirty="0"/>
              <a:t>A further 16% of responses mentioned </a:t>
            </a:r>
            <a:r>
              <a:rPr lang="en-AU" sz="1199" dirty="0">
                <a:solidFill>
                  <a:schemeClr val="accent6"/>
                </a:solidFill>
              </a:rPr>
              <a:t>practical/hands on experience</a:t>
            </a:r>
            <a:r>
              <a:rPr lang="en-AU" sz="1199" dirty="0"/>
              <a:t> and </a:t>
            </a:r>
            <a:r>
              <a:rPr lang="en-AU" sz="1199" dirty="0">
                <a:solidFill>
                  <a:schemeClr val="accent6"/>
                </a:solidFill>
              </a:rPr>
              <a:t>less theory/more practical teacher knowledge and strategies</a:t>
            </a:r>
            <a:r>
              <a:rPr lang="en-AU" sz="1199" dirty="0"/>
              <a:t>. These themes are closely related to better content and teacher skills and knowledge which are also discussed in this section of the report.</a:t>
            </a:r>
          </a:p>
          <a:p>
            <a:pPr lvl="1"/>
            <a:r>
              <a:rPr lang="en-AU" sz="1199" dirty="0"/>
              <a:t>There is a general sentiment in the comments that practicums and placements are invaluable and more would be beneficial in preparing graduates for employment as teachers. </a:t>
            </a:r>
            <a:r>
              <a:rPr lang="en-AU" sz="1200" dirty="0"/>
              <a:t>Many responses suggested longer placements, particularly in the final year of the course, so they could have a chance to experience other aspects of the role, not just in class teaching, such as report writing, communicating with parents and preparing and grading assessments.</a:t>
            </a:r>
          </a:p>
          <a:p>
            <a:endParaRPr lang="en-AU" sz="1400" dirty="0"/>
          </a:p>
          <a:p>
            <a:endParaRPr lang="en-AU" sz="1199" dirty="0"/>
          </a:p>
          <a:p>
            <a:endParaRPr lang="en-AU" sz="1400" dirty="0">
              <a:solidFill>
                <a:schemeClr val="accent4"/>
              </a:solidFill>
            </a:endParaRPr>
          </a:p>
          <a:p>
            <a:endParaRPr lang="en-AU" sz="1400" dirty="0"/>
          </a:p>
        </p:txBody>
      </p:sp>
      <p:sp>
        <p:nvSpPr>
          <p:cNvPr id="4" name="Slide Number Placeholder 3">
            <a:extLst>
              <a:ext uri="{FF2B5EF4-FFF2-40B4-BE49-F238E27FC236}">
                <a16:creationId xmlns:a16="http://schemas.microsoft.com/office/drawing/2014/main" id="{92DD7AA9-981A-53EA-C02C-55C8AF268973}"/>
              </a:ext>
            </a:extLst>
          </p:cNvPr>
          <p:cNvSpPr>
            <a:spLocks noGrp="1"/>
          </p:cNvSpPr>
          <p:nvPr>
            <p:ph type="sldNum" sz="quarter" idx="12"/>
          </p:nvPr>
        </p:nvSpPr>
        <p:spPr/>
        <p:txBody>
          <a:bodyPr/>
          <a:lstStyle/>
          <a:p>
            <a:fld id="{EB9AB7F9-1CFC-4687-A283-05394C823D94}" type="slidenum">
              <a:rPr lang="en-AU" smtClean="0"/>
              <a:t>26</a:t>
            </a:fld>
            <a:endParaRPr lang="en-AU"/>
          </a:p>
        </p:txBody>
      </p:sp>
      <p:sp>
        <p:nvSpPr>
          <p:cNvPr id="6" name="TextBox 5">
            <a:extLst>
              <a:ext uri="{FF2B5EF4-FFF2-40B4-BE49-F238E27FC236}">
                <a16:creationId xmlns:a16="http://schemas.microsoft.com/office/drawing/2014/main" id="{61D4073A-60AD-1DE5-649F-90C88B0EE007}"/>
              </a:ext>
            </a:extLst>
          </p:cNvPr>
          <p:cNvSpPr txBox="1"/>
          <p:nvPr/>
        </p:nvSpPr>
        <p:spPr>
          <a:xfrm>
            <a:off x="167148" y="5778299"/>
            <a:ext cx="9960078" cy="461665"/>
          </a:xfrm>
          <a:prstGeom prst="rect">
            <a:avLst/>
          </a:prstGeom>
          <a:noFill/>
          <a:ln>
            <a:solidFill>
              <a:schemeClr val="bg2">
                <a:lumMod val="60000"/>
                <a:lumOff val="40000"/>
              </a:schemeClr>
            </a:solidFill>
          </a:ln>
        </p:spPr>
        <p:txBody>
          <a:bodyPr wrap="square" rtlCol="0" anchor="ctr">
            <a:spAutoFit/>
          </a:bodyPr>
          <a:lstStyle/>
          <a:p>
            <a:r>
              <a:rPr lang="en-AU" sz="800" dirty="0"/>
              <a:t>Source: 2022 Graduate Outcomes Survey (GOS) and 2022 Graduate Outcomes Survey – Longitudinal (GOS-L)</a:t>
            </a:r>
          </a:p>
          <a:p>
            <a:r>
              <a:rPr lang="en-AU" sz="800" dirty="0"/>
              <a:t>Question: </a:t>
            </a:r>
            <a:r>
              <a:rPr lang="en-US" sz="800" dirty="0"/>
              <a:t>What are the main ways your institution could have better prepared you for employment in your </a:t>
            </a:r>
            <a:r>
              <a:rPr lang="en-US" sz="800" dirty="0" err="1"/>
              <a:t>organisation</a:t>
            </a:r>
            <a:r>
              <a:rPr lang="en-US" sz="800" dirty="0"/>
              <a:t>? (open text response)</a:t>
            </a:r>
          </a:p>
          <a:p>
            <a:r>
              <a:rPr lang="en-US" sz="800" dirty="0"/>
              <a:t>Number of responses from graduates employed as school teachers: n=5,875; n=4,467 (GOS), n=1,408 (GOS-L)</a:t>
            </a:r>
          </a:p>
        </p:txBody>
      </p:sp>
    </p:spTree>
    <p:extLst>
      <p:ext uri="{BB962C8B-B14F-4D97-AF65-F5344CB8AC3E}">
        <p14:creationId xmlns:p14="http://schemas.microsoft.com/office/powerpoint/2010/main" val="6106632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CED23-BB93-DF78-F7D6-F47F3512E2D1}"/>
              </a:ext>
            </a:extLst>
          </p:cNvPr>
          <p:cNvSpPr>
            <a:spLocks noGrp="1"/>
          </p:cNvSpPr>
          <p:nvPr>
            <p:ph type="title"/>
          </p:nvPr>
        </p:nvSpPr>
        <p:spPr/>
        <p:txBody>
          <a:bodyPr>
            <a:normAutofit/>
          </a:bodyPr>
          <a:lstStyle/>
          <a:p>
            <a:r>
              <a:rPr lang="en-US" dirty="0"/>
              <a:t>Key insights for where ITE courses need to improve</a:t>
            </a:r>
            <a:endParaRPr lang="en-AU" dirty="0"/>
          </a:p>
        </p:txBody>
      </p:sp>
      <p:sp>
        <p:nvSpPr>
          <p:cNvPr id="3" name="Content Placeholder 2">
            <a:extLst>
              <a:ext uri="{FF2B5EF4-FFF2-40B4-BE49-F238E27FC236}">
                <a16:creationId xmlns:a16="http://schemas.microsoft.com/office/drawing/2014/main" id="{469142F8-F3E8-8886-085C-83D84ECA89BF}"/>
              </a:ext>
            </a:extLst>
          </p:cNvPr>
          <p:cNvSpPr>
            <a:spLocks noGrp="1"/>
          </p:cNvSpPr>
          <p:nvPr>
            <p:ph idx="1"/>
          </p:nvPr>
        </p:nvSpPr>
        <p:spPr>
          <a:xfrm>
            <a:off x="337280" y="922638"/>
            <a:ext cx="11519940" cy="5043447"/>
          </a:xfrm>
        </p:spPr>
        <p:txBody>
          <a:bodyPr>
            <a:normAutofit/>
          </a:bodyPr>
          <a:lstStyle/>
          <a:p>
            <a:pPr marL="0" indent="0">
              <a:buNone/>
            </a:pPr>
            <a:r>
              <a:rPr lang="en-US" sz="1600" b="1" dirty="0">
                <a:solidFill>
                  <a:schemeClr val="accent6"/>
                </a:solidFill>
              </a:rPr>
              <a:t>Main ways institutions could have better prepared graduates for employment as teachers</a:t>
            </a:r>
          </a:p>
          <a:p>
            <a:r>
              <a:rPr lang="en-AU" sz="1400" dirty="0"/>
              <a:t>25% of all comments collected in the GOS and GOS-L mentioned </a:t>
            </a:r>
            <a:r>
              <a:rPr lang="en-AU" sz="1400" dirty="0">
                <a:solidFill>
                  <a:schemeClr val="accent5"/>
                </a:solidFill>
              </a:rPr>
              <a:t>teaching skills and knowledge </a:t>
            </a:r>
            <a:r>
              <a:rPr lang="en-AU" sz="1400" dirty="0"/>
              <a:t>as an area institutions could better prepare graduates for employment as teachers.</a:t>
            </a:r>
          </a:p>
          <a:p>
            <a:pPr lvl="1"/>
            <a:r>
              <a:rPr lang="en-AU" sz="1199" dirty="0"/>
              <a:t>Teaching skills and knowledge is closely related to better course content, with many of the comments mentioning a need for more relevant, practical content that prepares graduates for a teaching career. Many felt the course content was too theoretical, not applicable to the classroom, and did not touch on so many of the skills required in the job.</a:t>
            </a:r>
          </a:p>
          <a:p>
            <a:pPr lvl="1"/>
            <a:r>
              <a:rPr lang="en-AU" sz="1199" dirty="0">
                <a:solidFill>
                  <a:schemeClr val="accent5"/>
                </a:solidFill>
              </a:rPr>
              <a:t>Behaviour management</a:t>
            </a:r>
            <a:r>
              <a:rPr lang="en-AU" sz="1199" dirty="0"/>
              <a:t> skills and knowledge was the most common area reported by graduates which came up in 7% of all comments. This included there not being not enough focus, if any, on behaviour management during the course and then discovering it’s such a big part of the job, feeling very unprepared to deal with behavioural issues in the classroom, needing more skills and knowledge in dealing with behavioural issues in a whole class context, communicating with parents about behaviours issues.  </a:t>
            </a:r>
          </a:p>
          <a:p>
            <a:pPr lvl="1"/>
            <a:r>
              <a:rPr lang="en-AU" sz="1199" dirty="0"/>
              <a:t>6% of responses talked about </a:t>
            </a:r>
            <a:r>
              <a:rPr lang="en-AU" sz="1199" dirty="0">
                <a:solidFill>
                  <a:schemeClr val="accent5"/>
                </a:solidFill>
              </a:rPr>
              <a:t>teacher administration, assessment and reporting methods</a:t>
            </a:r>
            <a:r>
              <a:rPr lang="en-AU" sz="1199" dirty="0"/>
              <a:t> as areas that needed to be more present in the course content. Like behaviour management, graduate teachers felt very underprepared for this aspect of the job. </a:t>
            </a:r>
          </a:p>
          <a:p>
            <a:pPr lvl="1"/>
            <a:r>
              <a:rPr lang="en-AU" sz="1199" dirty="0"/>
              <a:t>Other common themes related to teaching skills and knowledge that graduates felt were missing from their courses included classroom management, inclusive education (training in how to identify learning/developmental disabilities, and how to adapt teaching to various learning needs), curriculum knowledge, dealing with parents, how to teach numeracy and literacy.  </a:t>
            </a:r>
          </a:p>
          <a:p>
            <a:endParaRPr lang="en-AU" sz="1400" dirty="0"/>
          </a:p>
          <a:p>
            <a:endParaRPr lang="en-AU" sz="1199" dirty="0"/>
          </a:p>
          <a:p>
            <a:endParaRPr lang="en-AU" sz="1400" dirty="0">
              <a:solidFill>
                <a:schemeClr val="accent4"/>
              </a:solidFill>
            </a:endParaRPr>
          </a:p>
          <a:p>
            <a:endParaRPr lang="en-AU" sz="1400" dirty="0"/>
          </a:p>
        </p:txBody>
      </p:sp>
      <p:sp>
        <p:nvSpPr>
          <p:cNvPr id="4" name="Slide Number Placeholder 3">
            <a:extLst>
              <a:ext uri="{FF2B5EF4-FFF2-40B4-BE49-F238E27FC236}">
                <a16:creationId xmlns:a16="http://schemas.microsoft.com/office/drawing/2014/main" id="{92DD7AA9-981A-53EA-C02C-55C8AF268973}"/>
              </a:ext>
            </a:extLst>
          </p:cNvPr>
          <p:cNvSpPr>
            <a:spLocks noGrp="1"/>
          </p:cNvSpPr>
          <p:nvPr>
            <p:ph type="sldNum" sz="quarter" idx="12"/>
          </p:nvPr>
        </p:nvSpPr>
        <p:spPr/>
        <p:txBody>
          <a:bodyPr/>
          <a:lstStyle/>
          <a:p>
            <a:fld id="{EB9AB7F9-1CFC-4687-A283-05394C823D94}" type="slidenum">
              <a:rPr lang="en-AU" smtClean="0"/>
              <a:t>27</a:t>
            </a:fld>
            <a:endParaRPr lang="en-AU"/>
          </a:p>
        </p:txBody>
      </p:sp>
      <p:sp>
        <p:nvSpPr>
          <p:cNvPr id="6" name="TextBox 5">
            <a:extLst>
              <a:ext uri="{FF2B5EF4-FFF2-40B4-BE49-F238E27FC236}">
                <a16:creationId xmlns:a16="http://schemas.microsoft.com/office/drawing/2014/main" id="{61D4073A-60AD-1DE5-649F-90C88B0EE007}"/>
              </a:ext>
            </a:extLst>
          </p:cNvPr>
          <p:cNvSpPr txBox="1"/>
          <p:nvPr/>
        </p:nvSpPr>
        <p:spPr>
          <a:xfrm>
            <a:off x="167148" y="5778299"/>
            <a:ext cx="9960078" cy="461665"/>
          </a:xfrm>
          <a:prstGeom prst="rect">
            <a:avLst/>
          </a:prstGeom>
          <a:noFill/>
          <a:ln>
            <a:solidFill>
              <a:schemeClr val="bg2">
                <a:lumMod val="60000"/>
                <a:lumOff val="40000"/>
              </a:schemeClr>
            </a:solidFill>
          </a:ln>
        </p:spPr>
        <p:txBody>
          <a:bodyPr wrap="square" rtlCol="0" anchor="ctr">
            <a:spAutoFit/>
          </a:bodyPr>
          <a:lstStyle/>
          <a:p>
            <a:r>
              <a:rPr lang="en-AU" sz="800" dirty="0"/>
              <a:t>Source: 2022 Graduate Outcomes Survey (GOS) and 2022 Graduate Outcomes Survey – Longitudinal (GOS-L)</a:t>
            </a:r>
          </a:p>
          <a:p>
            <a:r>
              <a:rPr lang="en-AU" sz="800" dirty="0"/>
              <a:t>Question: </a:t>
            </a:r>
            <a:r>
              <a:rPr lang="en-US" sz="800" dirty="0"/>
              <a:t>What are the main ways your institution could have better prepared you for employment in your </a:t>
            </a:r>
            <a:r>
              <a:rPr lang="en-US" sz="800" dirty="0" err="1"/>
              <a:t>organisation</a:t>
            </a:r>
            <a:r>
              <a:rPr lang="en-US" sz="800" dirty="0"/>
              <a:t>? (open text response)</a:t>
            </a:r>
          </a:p>
          <a:p>
            <a:r>
              <a:rPr lang="en-US" sz="800" dirty="0"/>
              <a:t>Number of responses from graduates employed as school teachers: n=5,875; n=4,467 (GOS), n=1,408 (GOS-L)</a:t>
            </a:r>
          </a:p>
        </p:txBody>
      </p:sp>
    </p:spTree>
    <p:extLst>
      <p:ext uri="{BB962C8B-B14F-4D97-AF65-F5344CB8AC3E}">
        <p14:creationId xmlns:p14="http://schemas.microsoft.com/office/powerpoint/2010/main" val="2831451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Open quotation mark with solid fill">
            <a:extLst>
              <a:ext uri="{FF2B5EF4-FFF2-40B4-BE49-F238E27FC236}">
                <a16:creationId xmlns:a16="http://schemas.microsoft.com/office/drawing/2014/main" id="{D337105F-6EB7-3A83-FD21-8578832767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86042" y="4918603"/>
            <a:ext cx="1482590" cy="1482590"/>
          </a:xfrm>
          <a:prstGeom prst="rect">
            <a:avLst/>
          </a:prstGeom>
        </p:spPr>
      </p:pic>
      <p:pic>
        <p:nvPicPr>
          <p:cNvPr id="9" name="Graphic 8" descr="Open quotation mark with solid fill">
            <a:extLst>
              <a:ext uri="{FF2B5EF4-FFF2-40B4-BE49-F238E27FC236}">
                <a16:creationId xmlns:a16="http://schemas.microsoft.com/office/drawing/2014/main" id="{2B9A3467-5BB3-D7FC-3314-938DF9422D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244869" y="706612"/>
            <a:ext cx="1482590" cy="1482590"/>
          </a:xfrm>
          <a:prstGeom prst="rect">
            <a:avLst/>
          </a:prstGeom>
        </p:spPr>
      </p:pic>
      <p:pic>
        <p:nvPicPr>
          <p:cNvPr id="7" name="Graphic 6" descr="Open quotation mark with solid fill">
            <a:extLst>
              <a:ext uri="{FF2B5EF4-FFF2-40B4-BE49-F238E27FC236}">
                <a16:creationId xmlns:a16="http://schemas.microsoft.com/office/drawing/2014/main" id="{9189E64C-E3DD-318B-5BD0-5C6A1341D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86042" y="4850023"/>
            <a:ext cx="1482590" cy="1482590"/>
          </a:xfrm>
          <a:prstGeom prst="rect">
            <a:avLst/>
          </a:prstGeom>
        </p:spPr>
      </p:pic>
      <p:pic>
        <p:nvPicPr>
          <p:cNvPr id="6" name="Graphic 5" descr="Open quotation mark with solid fill">
            <a:extLst>
              <a:ext uri="{FF2B5EF4-FFF2-40B4-BE49-F238E27FC236}">
                <a16:creationId xmlns:a16="http://schemas.microsoft.com/office/drawing/2014/main" id="{41B1E6A1-2E8A-0FBD-20D2-81A96F41CA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244869" y="672322"/>
            <a:ext cx="1482590" cy="1482590"/>
          </a:xfrm>
          <a:prstGeom prst="rect">
            <a:avLst/>
          </a:prstGeom>
        </p:spPr>
      </p:pic>
      <p:sp>
        <p:nvSpPr>
          <p:cNvPr id="2" name="Content Placeholder 1">
            <a:extLst>
              <a:ext uri="{FF2B5EF4-FFF2-40B4-BE49-F238E27FC236}">
                <a16:creationId xmlns:a16="http://schemas.microsoft.com/office/drawing/2014/main" id="{A2C504DA-8E99-10AF-B2D5-00FE1A727C74}"/>
              </a:ext>
            </a:extLst>
          </p:cNvPr>
          <p:cNvSpPr>
            <a:spLocks noGrp="1"/>
          </p:cNvSpPr>
          <p:nvPr>
            <p:ph idx="1"/>
          </p:nvPr>
        </p:nvSpPr>
        <p:spPr>
          <a:xfrm>
            <a:off x="771620" y="1266682"/>
            <a:ext cx="5403954" cy="4682588"/>
          </a:xfrm>
        </p:spPr>
        <p:txBody>
          <a:bodyPr>
            <a:normAutofit fontScale="92500" lnSpcReduction="20000"/>
          </a:bodyPr>
          <a:lstStyle/>
          <a:p>
            <a:r>
              <a:rPr lang="en-AU" b="1" dirty="0">
                <a:solidFill>
                  <a:schemeClr val="accent4"/>
                </a:solidFill>
              </a:rPr>
              <a:t>Course teaching methods and delivery:</a:t>
            </a:r>
          </a:p>
          <a:p>
            <a:pPr marL="285750" indent="-285750">
              <a:buFont typeface="Arial" panose="020B0604020202020204" pitchFamily="34" charset="0"/>
              <a:buChar char="•"/>
            </a:pPr>
            <a:r>
              <a:rPr lang="en-US" i="1" dirty="0">
                <a:solidFill>
                  <a:schemeClr val="bg2">
                    <a:lumMod val="75000"/>
                  </a:schemeClr>
                </a:solidFill>
              </a:rPr>
              <a:t>More lectures rather than readings.</a:t>
            </a:r>
          </a:p>
          <a:p>
            <a:pPr marL="285750" indent="-285750">
              <a:buFont typeface="Arial" panose="020B0604020202020204" pitchFamily="34" charset="0"/>
              <a:buChar char="•"/>
            </a:pPr>
            <a:r>
              <a:rPr lang="en-US" i="1" dirty="0"/>
              <a:t>Teaching and workshops face to face - not online. Learning from other teachers and their experiences.</a:t>
            </a:r>
          </a:p>
          <a:p>
            <a:pPr marL="285750" indent="-285750">
              <a:buFont typeface="Arial" panose="020B0604020202020204" pitchFamily="34" charset="0"/>
              <a:buChar char="•"/>
            </a:pPr>
            <a:r>
              <a:rPr lang="en-US" i="1" dirty="0">
                <a:solidFill>
                  <a:schemeClr val="bg2">
                    <a:lumMod val="75000"/>
                  </a:schemeClr>
                </a:solidFill>
              </a:rPr>
              <a:t>A mass overhaul of how the content is taught. Preferably taught by ACTUAL teachers who have taught in the classroom within the last 3 years. That's why the best teachers were the ones who were teaching at the time or the ones who had come off of it recently. The rest were so disconnected, and had absolutely no idea about what's going on in the classroom currently.</a:t>
            </a:r>
          </a:p>
          <a:p>
            <a:pPr marL="285750" indent="-285750">
              <a:buFont typeface="Arial" panose="020B0604020202020204" pitchFamily="34" charset="0"/>
              <a:buChar char="•"/>
            </a:pPr>
            <a:r>
              <a:rPr lang="en-US" i="1" dirty="0"/>
              <a:t>More high school teachers running workshops instead of </a:t>
            </a:r>
            <a:r>
              <a:rPr lang="en-US" i="1" dirty="0" err="1"/>
              <a:t>uni</a:t>
            </a:r>
            <a:r>
              <a:rPr lang="en-US" i="1" dirty="0"/>
              <a:t> lecturers who don't know what high school classrooms are actually like anymore.</a:t>
            </a:r>
          </a:p>
          <a:p>
            <a:pPr marL="285750" indent="-285750">
              <a:buFont typeface="Arial" panose="020B0604020202020204" pitchFamily="34" charset="0"/>
              <a:buChar char="•"/>
            </a:pPr>
            <a:r>
              <a:rPr lang="en-US" i="1" dirty="0">
                <a:solidFill>
                  <a:schemeClr val="bg2">
                    <a:lumMod val="75000"/>
                  </a:schemeClr>
                </a:solidFill>
              </a:rPr>
              <a:t>Access to a wider array of electives.</a:t>
            </a:r>
          </a:p>
          <a:p>
            <a:pPr marL="285750" indent="-285750">
              <a:buFont typeface="Arial" panose="020B0604020202020204" pitchFamily="34" charset="0"/>
              <a:buChar char="•"/>
            </a:pPr>
            <a:r>
              <a:rPr lang="en-US" i="1" dirty="0"/>
              <a:t>Lessen the amount of </a:t>
            </a:r>
            <a:r>
              <a:rPr lang="en-US" i="1" dirty="0" err="1"/>
              <a:t>uni</a:t>
            </a:r>
            <a:r>
              <a:rPr lang="en-US" i="1" dirty="0"/>
              <a:t> work that is needed during placement. It is quite intense to do a full day of placement, come home, and do hours of </a:t>
            </a:r>
            <a:r>
              <a:rPr lang="en-US" i="1" dirty="0" err="1"/>
              <a:t>uni</a:t>
            </a:r>
            <a:r>
              <a:rPr lang="en-US" i="1" dirty="0"/>
              <a:t> work.</a:t>
            </a:r>
          </a:p>
          <a:p>
            <a:pPr marL="285750" indent="-285750">
              <a:buFont typeface="Arial" panose="020B0604020202020204" pitchFamily="34" charset="0"/>
              <a:buChar char="•"/>
            </a:pPr>
            <a:r>
              <a:rPr lang="en-US" i="1" dirty="0">
                <a:solidFill>
                  <a:schemeClr val="bg2">
                    <a:lumMod val="75000"/>
                  </a:schemeClr>
                </a:solidFill>
              </a:rPr>
              <a:t>Provide more dialogue with students regarding their careers and interests.</a:t>
            </a:r>
          </a:p>
          <a:p>
            <a:pPr marL="285750" indent="-285750">
              <a:buFont typeface="Arial" panose="020B0604020202020204" pitchFamily="34" charset="0"/>
              <a:buChar char="•"/>
            </a:pPr>
            <a:r>
              <a:rPr lang="en-US" i="1" dirty="0"/>
              <a:t>More </a:t>
            </a:r>
            <a:r>
              <a:rPr lang="en-US" i="1" dirty="0" err="1"/>
              <a:t>prac</a:t>
            </a:r>
            <a:r>
              <a:rPr lang="en-US" i="1" dirty="0"/>
              <a:t> More communication with students who are online.</a:t>
            </a:r>
          </a:p>
          <a:p>
            <a:pPr marL="285750" indent="-285750">
              <a:buFont typeface="Arial" panose="020B0604020202020204" pitchFamily="34" charset="0"/>
              <a:buChar char="•"/>
            </a:pPr>
            <a:r>
              <a:rPr lang="en-US" i="1" dirty="0">
                <a:solidFill>
                  <a:schemeClr val="bg2">
                    <a:lumMod val="75000"/>
                  </a:schemeClr>
                </a:solidFill>
              </a:rPr>
              <a:t>More meaningful practical experience. All the theory in the world cannot prepare you for the classroom. The masters should be structured like a trade, on the job and in the theory room concurrently for the entire degree.</a:t>
            </a:r>
          </a:p>
          <a:p>
            <a:pPr marL="285750" indent="-285750">
              <a:buFont typeface="Arial" panose="020B0604020202020204" pitchFamily="34" charset="0"/>
              <a:buChar char="•"/>
            </a:pPr>
            <a:r>
              <a:rPr lang="en-US" i="1" dirty="0"/>
              <a:t>More choices of electives to target current needs of our schools.</a:t>
            </a:r>
            <a:endParaRPr lang="en-AU" i="1" dirty="0"/>
          </a:p>
        </p:txBody>
      </p:sp>
      <p:sp>
        <p:nvSpPr>
          <p:cNvPr id="3" name="Title 2">
            <a:extLst>
              <a:ext uri="{FF2B5EF4-FFF2-40B4-BE49-F238E27FC236}">
                <a16:creationId xmlns:a16="http://schemas.microsoft.com/office/drawing/2014/main" id="{B3A274B2-0A3C-29F1-F8B5-135BEB1B2F42}"/>
              </a:ext>
            </a:extLst>
          </p:cNvPr>
          <p:cNvSpPr>
            <a:spLocks noGrp="1"/>
          </p:cNvSpPr>
          <p:nvPr>
            <p:ph type="title"/>
          </p:nvPr>
        </p:nvSpPr>
        <p:spPr/>
        <p:txBody>
          <a:bodyPr/>
          <a:lstStyle/>
          <a:p>
            <a:r>
              <a:rPr lang="en-AU" dirty="0"/>
              <a:t>What graduates said about…</a:t>
            </a:r>
          </a:p>
        </p:txBody>
      </p:sp>
      <p:sp>
        <p:nvSpPr>
          <p:cNvPr id="4" name="Content Placeholder 3">
            <a:extLst>
              <a:ext uri="{FF2B5EF4-FFF2-40B4-BE49-F238E27FC236}">
                <a16:creationId xmlns:a16="http://schemas.microsoft.com/office/drawing/2014/main" id="{42A30691-40F0-5D71-EAF7-6EFE0C6E9B89}"/>
              </a:ext>
            </a:extLst>
          </p:cNvPr>
          <p:cNvSpPr>
            <a:spLocks noGrp="1"/>
          </p:cNvSpPr>
          <p:nvPr>
            <p:ph idx="10"/>
          </p:nvPr>
        </p:nvSpPr>
        <p:spPr/>
        <p:txBody>
          <a:bodyPr>
            <a:normAutofit fontScale="92500" lnSpcReduction="20000"/>
          </a:bodyPr>
          <a:lstStyle/>
          <a:p>
            <a:r>
              <a:rPr lang="en-AU" b="1" dirty="0">
                <a:solidFill>
                  <a:schemeClr val="accent4"/>
                </a:solidFill>
              </a:rPr>
              <a:t>Better course content:</a:t>
            </a:r>
          </a:p>
          <a:p>
            <a:pPr marL="285750" indent="-285750">
              <a:buFont typeface="Arial" panose="020B0604020202020204" pitchFamily="34" charset="0"/>
              <a:buChar char="•"/>
            </a:pPr>
            <a:r>
              <a:rPr lang="en-US" i="1" dirty="0">
                <a:solidFill>
                  <a:schemeClr val="bg2">
                    <a:lumMod val="75000"/>
                  </a:schemeClr>
                </a:solidFill>
              </a:rPr>
              <a:t>Give more experience using systems and preparing actual lessons that are relevant to subject areas.</a:t>
            </a:r>
            <a:endParaRPr lang="en-AU" i="1" dirty="0">
              <a:solidFill>
                <a:schemeClr val="bg2">
                  <a:lumMod val="75000"/>
                </a:schemeClr>
              </a:solidFill>
            </a:endParaRPr>
          </a:p>
          <a:p>
            <a:pPr marL="285750" indent="-285750">
              <a:buFont typeface="Arial" panose="020B0604020202020204" pitchFamily="34" charset="0"/>
              <a:buChar char="•"/>
            </a:pPr>
            <a:r>
              <a:rPr lang="en-US" i="1" dirty="0"/>
              <a:t>Less focus on lengthy unit plans, more focus on the kind of skills useful in a classroom, day to day. E.g. Resource creation, practical planning etc.</a:t>
            </a:r>
          </a:p>
          <a:p>
            <a:pPr marL="285750" indent="-285750">
              <a:buFont typeface="Arial" panose="020B0604020202020204" pitchFamily="34" charset="0"/>
              <a:buChar char="•"/>
            </a:pPr>
            <a:r>
              <a:rPr lang="en-US" i="1" dirty="0">
                <a:solidFill>
                  <a:schemeClr val="bg2">
                    <a:lumMod val="75000"/>
                  </a:schemeClr>
                </a:solidFill>
              </a:rPr>
              <a:t>Way more practical subjects. Now that I am out in a classroom, I feel like theory has not helped me, and wish we had have been supported more in the practicalities of the classroom. E.g. assessments, computer programs etc.</a:t>
            </a:r>
          </a:p>
          <a:p>
            <a:pPr marL="285750" indent="-285750">
              <a:buFont typeface="Arial" panose="020B0604020202020204" pitchFamily="34" charset="0"/>
              <a:buChar char="•"/>
            </a:pPr>
            <a:r>
              <a:rPr lang="en-US" i="1" dirty="0"/>
              <a:t>Education on school systems (funding models, policies etc.).</a:t>
            </a:r>
          </a:p>
          <a:p>
            <a:pPr marL="285750" indent="-285750">
              <a:buFont typeface="Arial" panose="020B0604020202020204" pitchFamily="34" charset="0"/>
              <a:buChar char="•"/>
            </a:pPr>
            <a:r>
              <a:rPr lang="en-US" i="1" dirty="0">
                <a:solidFill>
                  <a:schemeClr val="bg2">
                    <a:lumMod val="75000"/>
                  </a:schemeClr>
                </a:solidFill>
              </a:rPr>
              <a:t>Providing more opportunities to create teaching resources, lesson plans within units, accessing workplace requirement like literacy continua, curriculum documents specific to the state, more focus on </a:t>
            </a:r>
            <a:r>
              <a:rPr lang="en-US" i="1" dirty="0" err="1">
                <a:solidFill>
                  <a:schemeClr val="bg2">
                    <a:lumMod val="75000"/>
                  </a:schemeClr>
                </a:solidFill>
              </a:rPr>
              <a:t>behaviour</a:t>
            </a:r>
            <a:r>
              <a:rPr lang="en-US" i="1" dirty="0">
                <a:solidFill>
                  <a:schemeClr val="bg2">
                    <a:lumMod val="75000"/>
                  </a:schemeClr>
                </a:solidFill>
              </a:rPr>
              <a:t> management and the 10 essential skills.</a:t>
            </a:r>
          </a:p>
          <a:p>
            <a:pPr marL="285750" indent="-285750">
              <a:buFont typeface="Arial" panose="020B0604020202020204" pitchFamily="34" charset="0"/>
              <a:buChar char="•"/>
            </a:pPr>
            <a:r>
              <a:rPr lang="en-US" i="1" dirty="0"/>
              <a:t>Less information on learning philosophers and more information on practical activities/lessons to teach curriculum areas. More evidence-based strategies to effectively teach oral language and literacy are required.</a:t>
            </a:r>
          </a:p>
          <a:p>
            <a:pPr marL="285750" indent="-285750">
              <a:buFont typeface="Arial" panose="020B0604020202020204" pitchFamily="34" charset="0"/>
              <a:buChar char="•"/>
            </a:pPr>
            <a:r>
              <a:rPr lang="en-US" i="1" dirty="0">
                <a:solidFill>
                  <a:schemeClr val="bg2">
                    <a:lumMod val="75000"/>
                  </a:schemeClr>
                </a:solidFill>
              </a:rPr>
              <a:t>Rather than spend time looking at old perspectives in education, look at modern and current research. Spend more than one unit looking at social and emotional wellbeing. Actually teach us how to write Individual Learning Plans.</a:t>
            </a:r>
          </a:p>
          <a:p>
            <a:pPr marL="285750" indent="-285750">
              <a:buFont typeface="Arial" panose="020B0604020202020204" pitchFamily="34" charset="0"/>
              <a:buChar char="•"/>
            </a:pPr>
            <a:r>
              <a:rPr lang="en-US" i="1" dirty="0"/>
              <a:t>More </a:t>
            </a:r>
            <a:r>
              <a:rPr lang="en-US" i="1" dirty="0" err="1"/>
              <a:t>specialised</a:t>
            </a:r>
            <a:r>
              <a:rPr lang="en-US" i="1" dirty="0"/>
              <a:t> courses. Such as education for junior secondary and senior secondary to learn different strategies/activities for different ages.</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AU" b="1" dirty="0">
              <a:solidFill>
                <a:schemeClr val="accent4"/>
              </a:solidFill>
            </a:endParaRPr>
          </a:p>
        </p:txBody>
      </p:sp>
    </p:spTree>
    <p:extLst>
      <p:ext uri="{BB962C8B-B14F-4D97-AF65-F5344CB8AC3E}">
        <p14:creationId xmlns:p14="http://schemas.microsoft.com/office/powerpoint/2010/main" val="376680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Open quotation mark with solid fill">
            <a:extLst>
              <a:ext uri="{FF2B5EF4-FFF2-40B4-BE49-F238E27FC236}">
                <a16:creationId xmlns:a16="http://schemas.microsoft.com/office/drawing/2014/main" id="{21C0E1FC-8055-A488-2FF8-9FC47B0BFF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86042" y="4884313"/>
            <a:ext cx="1482590" cy="1482590"/>
          </a:xfrm>
          <a:prstGeom prst="rect">
            <a:avLst/>
          </a:prstGeom>
        </p:spPr>
      </p:pic>
      <p:pic>
        <p:nvPicPr>
          <p:cNvPr id="6" name="Graphic 5" descr="Open quotation mark with solid fill">
            <a:extLst>
              <a:ext uri="{FF2B5EF4-FFF2-40B4-BE49-F238E27FC236}">
                <a16:creationId xmlns:a16="http://schemas.microsoft.com/office/drawing/2014/main" id="{1A3BA551-F38E-F23A-55D8-31EEE10952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244869" y="706612"/>
            <a:ext cx="1482590" cy="1482590"/>
          </a:xfrm>
          <a:prstGeom prst="rect">
            <a:avLst/>
          </a:prstGeom>
        </p:spPr>
      </p:pic>
      <p:sp>
        <p:nvSpPr>
          <p:cNvPr id="2" name="Content Placeholder 1">
            <a:extLst>
              <a:ext uri="{FF2B5EF4-FFF2-40B4-BE49-F238E27FC236}">
                <a16:creationId xmlns:a16="http://schemas.microsoft.com/office/drawing/2014/main" id="{A2C504DA-8E99-10AF-B2D5-00FE1A727C74}"/>
              </a:ext>
            </a:extLst>
          </p:cNvPr>
          <p:cNvSpPr>
            <a:spLocks noGrp="1"/>
          </p:cNvSpPr>
          <p:nvPr>
            <p:ph idx="1"/>
          </p:nvPr>
        </p:nvSpPr>
        <p:spPr>
          <a:xfrm>
            <a:off x="771620" y="1266682"/>
            <a:ext cx="5403954" cy="4682588"/>
          </a:xfrm>
        </p:spPr>
        <p:txBody>
          <a:bodyPr>
            <a:normAutofit fontScale="92500" lnSpcReduction="20000"/>
          </a:bodyPr>
          <a:lstStyle/>
          <a:p>
            <a:r>
              <a:rPr lang="en-AU" b="1" dirty="0">
                <a:solidFill>
                  <a:schemeClr val="accent4"/>
                </a:solidFill>
              </a:rPr>
              <a:t>Course methods of assessing students:</a:t>
            </a:r>
            <a:endParaRPr lang="en-AU" dirty="0"/>
          </a:p>
          <a:p>
            <a:pPr marL="285750" indent="-285750">
              <a:buFont typeface="Arial" panose="020B0604020202020204" pitchFamily="34" charset="0"/>
              <a:buChar char="•"/>
            </a:pPr>
            <a:r>
              <a:rPr lang="en-US" i="1" dirty="0">
                <a:solidFill>
                  <a:schemeClr val="bg2">
                    <a:lumMod val="75000"/>
                  </a:schemeClr>
                </a:solidFill>
              </a:rPr>
              <a:t>Better communication Better feedback on assessments Better </a:t>
            </a:r>
            <a:r>
              <a:rPr lang="en-US" i="1" dirty="0" err="1">
                <a:solidFill>
                  <a:schemeClr val="bg2">
                    <a:lumMod val="75000"/>
                  </a:schemeClr>
                </a:solidFill>
              </a:rPr>
              <a:t>organisation</a:t>
            </a:r>
            <a:r>
              <a:rPr lang="en-US" i="1" dirty="0">
                <a:solidFill>
                  <a:schemeClr val="bg2">
                    <a:lumMod val="75000"/>
                  </a:schemeClr>
                </a:solidFill>
              </a:rPr>
              <a:t> of assessment tasks, deadlines and requirements.</a:t>
            </a:r>
          </a:p>
          <a:p>
            <a:pPr marL="285750" indent="-285750">
              <a:buFont typeface="Arial" panose="020B0604020202020204" pitchFamily="34" charset="0"/>
              <a:buChar char="•"/>
            </a:pPr>
            <a:r>
              <a:rPr lang="en-US" i="1" dirty="0"/>
              <a:t>Often the requirements for assessments were confusing and assessments tasks took a long time to complete to the standard expected. I would spend up to 15 hours a week on assessment tasks.</a:t>
            </a:r>
          </a:p>
          <a:p>
            <a:pPr marL="285750" indent="-285750">
              <a:buFont typeface="Arial" panose="020B0604020202020204" pitchFamily="34" charset="0"/>
              <a:buChar char="•"/>
            </a:pPr>
            <a:r>
              <a:rPr lang="en-US" i="1" dirty="0">
                <a:solidFill>
                  <a:schemeClr val="bg2">
                    <a:lumMod val="75000"/>
                  </a:schemeClr>
                </a:solidFill>
              </a:rPr>
              <a:t>Narrow the gap between academia and the real world. Ensure that assignments also form a collection of practical tools/resources.</a:t>
            </a:r>
          </a:p>
          <a:p>
            <a:pPr marL="285750" indent="-285750">
              <a:buFont typeface="Arial" panose="020B0604020202020204" pitchFamily="34" charset="0"/>
              <a:buChar char="•"/>
            </a:pPr>
            <a:r>
              <a:rPr lang="en-US" i="1" dirty="0"/>
              <a:t>Make assessments more meaningful rather than just getting us to do reports after reports after reports, which is what the courses taught us - have different ways to assess your students.</a:t>
            </a:r>
          </a:p>
          <a:p>
            <a:pPr marL="285750" indent="-285750">
              <a:buFont typeface="Arial" panose="020B0604020202020204" pitchFamily="34" charset="0"/>
              <a:buChar char="•"/>
            </a:pPr>
            <a:r>
              <a:rPr lang="en-US" i="1" dirty="0">
                <a:solidFill>
                  <a:schemeClr val="bg2">
                    <a:lumMod val="75000"/>
                  </a:schemeClr>
                </a:solidFill>
              </a:rPr>
              <a:t>More reasonable assessment tasks, lengthy lesson plans do not exist in the real job.</a:t>
            </a:r>
          </a:p>
          <a:p>
            <a:pPr marL="285750" indent="-285750">
              <a:buFont typeface="Arial" panose="020B0604020202020204" pitchFamily="34" charset="0"/>
              <a:buChar char="•"/>
            </a:pPr>
            <a:r>
              <a:rPr lang="en-US" i="1" dirty="0"/>
              <a:t>More realistic assignments, not as much contrived lesson planning, more hands on preparation for the demands of classroom teaching!</a:t>
            </a:r>
          </a:p>
          <a:p>
            <a:pPr marL="285750" indent="-285750">
              <a:buFont typeface="Arial" panose="020B0604020202020204" pitchFamily="34" charset="0"/>
              <a:buChar char="•"/>
            </a:pPr>
            <a:r>
              <a:rPr lang="en-US" i="1" dirty="0">
                <a:solidFill>
                  <a:schemeClr val="bg2">
                    <a:lumMod val="75000"/>
                  </a:schemeClr>
                </a:solidFill>
              </a:rPr>
              <a:t>Recognition of prior learning, years experience, individual ability, recommendations from employers etc. Most of what was required was aimed at those not working in the field so almost irrelevant to those with experience, especially many years already in the field.</a:t>
            </a:r>
            <a:endParaRPr lang="en-AU" i="1" dirty="0">
              <a:solidFill>
                <a:schemeClr val="bg2">
                  <a:lumMod val="75000"/>
                </a:schemeClr>
              </a:solidFill>
            </a:endParaRPr>
          </a:p>
          <a:p>
            <a:pPr marL="285750" indent="-285750">
              <a:buFont typeface="Arial" panose="020B0604020202020204" pitchFamily="34" charset="0"/>
              <a:buChar char="•"/>
            </a:pPr>
            <a:r>
              <a:rPr lang="en-US" i="1" dirty="0"/>
              <a:t>More </a:t>
            </a:r>
            <a:r>
              <a:rPr lang="en-US" i="1" dirty="0" err="1"/>
              <a:t>prac</a:t>
            </a:r>
            <a:r>
              <a:rPr lang="en-US" i="1" dirty="0"/>
              <a:t>, less theory. Make the practical component the measured assessment.</a:t>
            </a:r>
          </a:p>
          <a:p>
            <a:pPr marL="285750" indent="-285750">
              <a:buFont typeface="Arial" panose="020B0604020202020204" pitchFamily="34" charset="0"/>
              <a:buChar char="•"/>
            </a:pPr>
            <a:r>
              <a:rPr lang="en-US" i="1" dirty="0">
                <a:solidFill>
                  <a:schemeClr val="bg2">
                    <a:lumMod val="75000"/>
                  </a:schemeClr>
                </a:solidFill>
              </a:rPr>
              <a:t>Longer placements. No assignments during placements. The placement is the assessment, we shouldn't be having to hand in separate assessments for that same unit, our focus should be 100% on our professional practice.</a:t>
            </a:r>
          </a:p>
          <a:p>
            <a:pPr marL="285750" indent="-285750">
              <a:buFont typeface="Arial" panose="020B0604020202020204" pitchFamily="34" charset="0"/>
              <a:buChar char="•"/>
            </a:pPr>
            <a:endParaRPr lang="en-AU" dirty="0"/>
          </a:p>
        </p:txBody>
      </p:sp>
      <p:sp>
        <p:nvSpPr>
          <p:cNvPr id="3" name="Title 2">
            <a:extLst>
              <a:ext uri="{FF2B5EF4-FFF2-40B4-BE49-F238E27FC236}">
                <a16:creationId xmlns:a16="http://schemas.microsoft.com/office/drawing/2014/main" id="{B3A274B2-0A3C-29F1-F8B5-135BEB1B2F42}"/>
              </a:ext>
            </a:extLst>
          </p:cNvPr>
          <p:cNvSpPr>
            <a:spLocks noGrp="1"/>
          </p:cNvSpPr>
          <p:nvPr>
            <p:ph type="title"/>
          </p:nvPr>
        </p:nvSpPr>
        <p:spPr/>
        <p:txBody>
          <a:bodyPr/>
          <a:lstStyle/>
          <a:p>
            <a:r>
              <a:rPr lang="en-AU" dirty="0"/>
              <a:t>What graduates said about…</a:t>
            </a:r>
          </a:p>
        </p:txBody>
      </p:sp>
      <p:sp>
        <p:nvSpPr>
          <p:cNvPr id="4" name="Content Placeholder 3">
            <a:extLst>
              <a:ext uri="{FF2B5EF4-FFF2-40B4-BE49-F238E27FC236}">
                <a16:creationId xmlns:a16="http://schemas.microsoft.com/office/drawing/2014/main" id="{42A30691-40F0-5D71-EAF7-6EFE0C6E9B89}"/>
              </a:ext>
            </a:extLst>
          </p:cNvPr>
          <p:cNvSpPr>
            <a:spLocks noGrp="1"/>
          </p:cNvSpPr>
          <p:nvPr>
            <p:ph idx="10"/>
          </p:nvPr>
        </p:nvSpPr>
        <p:spPr/>
        <p:txBody>
          <a:bodyPr>
            <a:normAutofit fontScale="92500" lnSpcReduction="10000"/>
          </a:bodyPr>
          <a:lstStyle/>
          <a:p>
            <a:r>
              <a:rPr lang="en-AU" b="1" dirty="0">
                <a:solidFill>
                  <a:schemeClr val="accent4"/>
                </a:solidFill>
              </a:rPr>
              <a:t>Career preparation guidance:</a:t>
            </a:r>
          </a:p>
          <a:p>
            <a:pPr marL="285750" indent="-285750">
              <a:buFont typeface="Arial" panose="020B0604020202020204" pitchFamily="34" charset="0"/>
              <a:buChar char="•"/>
            </a:pPr>
            <a:r>
              <a:rPr lang="en-US" i="1" dirty="0"/>
              <a:t>Help with navigating the registration process to become a teacher.</a:t>
            </a:r>
          </a:p>
          <a:p>
            <a:pPr marL="285750" indent="-285750">
              <a:buFont typeface="Arial" panose="020B0604020202020204" pitchFamily="34" charset="0"/>
              <a:buChar char="•"/>
            </a:pPr>
            <a:r>
              <a:rPr lang="en-US" i="1" dirty="0">
                <a:solidFill>
                  <a:schemeClr val="bg2">
                    <a:lumMod val="75000"/>
                  </a:schemeClr>
                </a:solidFill>
              </a:rPr>
              <a:t>Explaining the specifics of how to apply for employment with the department - teacher registration was well explained multiple times but actual employment/job registration was not.</a:t>
            </a:r>
          </a:p>
          <a:p>
            <a:pPr marL="285750" indent="-285750">
              <a:buFont typeface="Arial" panose="020B0604020202020204" pitchFamily="34" charset="0"/>
              <a:buChar char="•"/>
            </a:pPr>
            <a:r>
              <a:rPr lang="en-US" i="1" dirty="0"/>
              <a:t>Writing a teacher CV, selection criteria and resume for the jobs you want.</a:t>
            </a:r>
          </a:p>
          <a:p>
            <a:pPr marL="285750" indent="-285750">
              <a:buFont typeface="Arial" panose="020B0604020202020204" pitchFamily="34" charset="0"/>
              <a:buChar char="•"/>
            </a:pPr>
            <a:r>
              <a:rPr lang="en-US" i="1" dirty="0">
                <a:solidFill>
                  <a:schemeClr val="bg2">
                    <a:lumMod val="75000"/>
                  </a:schemeClr>
                </a:solidFill>
              </a:rPr>
              <a:t>More information on what to do after you graduate. How to apply for jobs, what a teaching job interview might look like, how to apply for an E number etc.</a:t>
            </a:r>
          </a:p>
          <a:p>
            <a:pPr marL="285750" indent="-285750">
              <a:buFont typeface="Arial" panose="020B0604020202020204" pitchFamily="34" charset="0"/>
              <a:buChar char="•"/>
            </a:pPr>
            <a:r>
              <a:rPr lang="en-US" i="1" dirty="0"/>
              <a:t>I feel there could have been more guidance on how to apply for teaching jobs and what to write when having to give detailed responses, when to apply, what to do if you want to work in a private school but are not yourself religious, what all our options were besides full time work, where demand was, and how to approach individual schools or people.</a:t>
            </a:r>
          </a:p>
          <a:p>
            <a:pPr marL="285750" indent="-285750">
              <a:buFont typeface="Arial" panose="020B0604020202020204" pitchFamily="34" charset="0"/>
              <a:buChar char="•"/>
            </a:pPr>
            <a:r>
              <a:rPr lang="en-US" i="1" dirty="0">
                <a:solidFill>
                  <a:schemeClr val="bg2">
                    <a:lumMod val="75000"/>
                  </a:schemeClr>
                </a:solidFill>
              </a:rPr>
              <a:t>Provide teaching students with mock interviews in class or as an assessment to gain feedback prior to actually applying for a job opportunity.</a:t>
            </a:r>
          </a:p>
          <a:p>
            <a:pPr marL="285750" indent="-285750">
              <a:buFont typeface="Arial" panose="020B0604020202020204" pitchFamily="34" charset="0"/>
              <a:buChar char="•"/>
            </a:pPr>
            <a:r>
              <a:rPr lang="en-US" i="1" dirty="0"/>
              <a:t>Information about each specific Department of education and the process would've been very helpful.</a:t>
            </a:r>
          </a:p>
          <a:p>
            <a:pPr marL="285750" indent="-285750">
              <a:buFont typeface="Arial" panose="020B0604020202020204" pitchFamily="34" charset="0"/>
              <a:buChar char="•"/>
            </a:pPr>
            <a:r>
              <a:rPr lang="en-US" i="1" dirty="0">
                <a:solidFill>
                  <a:schemeClr val="bg2">
                    <a:lumMod val="75000"/>
                  </a:schemeClr>
                </a:solidFill>
              </a:rPr>
              <a:t>Could have better school contacts And teach students about applying for jobs as graduates. A unit on professional development or even the last placement unit needs to help students with getting jobs.</a:t>
            </a:r>
            <a:endParaRPr lang="en-AU" i="1" dirty="0">
              <a:solidFill>
                <a:schemeClr val="bg2">
                  <a:lumMod val="75000"/>
                </a:schemeClr>
              </a:solidFill>
            </a:endParaRPr>
          </a:p>
        </p:txBody>
      </p:sp>
    </p:spTree>
    <p:extLst>
      <p:ext uri="{BB962C8B-B14F-4D97-AF65-F5344CB8AC3E}">
        <p14:creationId xmlns:p14="http://schemas.microsoft.com/office/powerpoint/2010/main" val="107466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E2CD587-7D19-A5B3-1B5F-DCDF2FADB303}"/>
              </a:ext>
            </a:extLst>
          </p:cNvPr>
          <p:cNvSpPr>
            <a:spLocks noGrp="1"/>
          </p:cNvSpPr>
          <p:nvPr>
            <p:ph type="title"/>
          </p:nvPr>
        </p:nvSpPr>
        <p:spPr/>
        <p:txBody>
          <a:bodyPr/>
          <a:lstStyle/>
          <a:p>
            <a:r>
              <a:rPr lang="en-AU" dirty="0">
                <a:cs typeface="Arial"/>
              </a:rPr>
              <a:t>Background</a:t>
            </a:r>
          </a:p>
        </p:txBody>
      </p:sp>
      <p:sp>
        <p:nvSpPr>
          <p:cNvPr id="5" name="Slide Number Placeholder 4">
            <a:extLst>
              <a:ext uri="{FF2B5EF4-FFF2-40B4-BE49-F238E27FC236}">
                <a16:creationId xmlns:a16="http://schemas.microsoft.com/office/drawing/2014/main" id="{97E9949F-E660-4B16-A04F-58FBC996B096}"/>
              </a:ext>
            </a:extLst>
          </p:cNvPr>
          <p:cNvSpPr>
            <a:spLocks noGrp="1"/>
          </p:cNvSpPr>
          <p:nvPr>
            <p:ph type="sldNum" sz="quarter" idx="4294967295"/>
          </p:nvPr>
        </p:nvSpPr>
        <p:spPr>
          <a:xfrm>
            <a:off x="0" y="0"/>
            <a:ext cx="0" cy="0"/>
          </a:xfrm>
        </p:spPr>
        <p:txBody>
          <a:bodyPr/>
          <a:lstStyle/>
          <a:p>
            <a:fld id="{EB9AB7F9-1CFC-4687-A283-05394C823D94}" type="slidenum">
              <a:rPr lang="en-AU" smtClean="0"/>
              <a:pPr/>
              <a:t>3</a:t>
            </a:fld>
            <a:endParaRPr lang="en-AU"/>
          </a:p>
        </p:txBody>
      </p:sp>
      <p:sp>
        <p:nvSpPr>
          <p:cNvPr id="10" name="Content Placeholder 9">
            <a:extLst>
              <a:ext uri="{FF2B5EF4-FFF2-40B4-BE49-F238E27FC236}">
                <a16:creationId xmlns:a16="http://schemas.microsoft.com/office/drawing/2014/main" id="{3288E55A-6303-EB0A-6146-FFE2A16D1A19}"/>
              </a:ext>
            </a:extLst>
          </p:cNvPr>
          <p:cNvSpPr>
            <a:spLocks noGrp="1"/>
          </p:cNvSpPr>
          <p:nvPr>
            <p:ph idx="1"/>
          </p:nvPr>
        </p:nvSpPr>
        <p:spPr/>
        <p:txBody>
          <a:bodyPr vert="horz" lIns="0" tIns="0" rIns="0" bIns="0" rtlCol="0" anchor="t">
            <a:normAutofit/>
          </a:bodyPr>
          <a:lstStyle/>
          <a:p>
            <a:pPr marL="342265" indent="-342265">
              <a:buFont typeface="Arial" panose="020B0604020202020204" pitchFamily="34" charset="0"/>
              <a:buChar char="•"/>
            </a:pPr>
            <a:r>
              <a:rPr lang="en-US" sz="1600" dirty="0"/>
              <a:t>On 12 August 2022, Australia’s Education Ministers met with teachers, principals and other education experts to discuss the teacher shortage in Australia. One of the key issues raised at the Teacher Workforce Shortage Roundtable was the need to improve Initial Teacher Education to boost graduation rates and ensure graduating teachers are better prepared for the classroom. </a:t>
            </a:r>
          </a:p>
          <a:p>
            <a:pPr marL="342265" indent="-342265">
              <a:buFont typeface="Arial" panose="020B0604020202020204" pitchFamily="34" charset="0"/>
              <a:buChar char="•"/>
            </a:pPr>
            <a:r>
              <a:rPr lang="en-US" sz="1600" dirty="0"/>
              <a:t>The Teacher Education Expert Panel (TEEP) established by the Australian Government will provide advice to the Australian Government Minister for Education by June 2023 on key issues raised at the Teacher Workforce Shortage Roundtable and in the Report of the Quality Initial Teacher Education Review. </a:t>
            </a:r>
            <a:endParaRPr lang="en-US" sz="1600" dirty="0">
              <a:cs typeface="Arial"/>
            </a:endParaRPr>
          </a:p>
          <a:p>
            <a:pPr marL="342265" indent="-342265">
              <a:buFont typeface="Arial" panose="020B0604020202020204" pitchFamily="34" charset="0"/>
              <a:buChar char="•"/>
            </a:pPr>
            <a:r>
              <a:rPr lang="en-US" sz="1600" dirty="0"/>
              <a:t>To support the TEEP provide this advice, the department engaged the Social Research Centre to undertake an analysis of graduate teachers' responses to the Quality Indicators for Learning and Teaching (QILT) Graduate Outcomes Survey (GOS) and Graduate Outcomes Survey – Longitudinal (GOS-L) and provide a topline report on the findings. </a:t>
            </a:r>
            <a:r>
              <a:rPr lang="en-US" sz="2400" dirty="0"/>
              <a:t>	</a:t>
            </a:r>
            <a:endParaRPr lang="en-US" sz="2400" dirty="0">
              <a:cs typeface="Arial"/>
            </a:endParaRPr>
          </a:p>
          <a:p>
            <a:pPr marL="342265" indent="-342265"/>
            <a:endParaRPr lang="en-AU" dirty="0">
              <a:cs typeface="Arial"/>
            </a:endParaRPr>
          </a:p>
        </p:txBody>
      </p:sp>
    </p:spTree>
    <p:extLst>
      <p:ext uri="{BB962C8B-B14F-4D97-AF65-F5344CB8AC3E}">
        <p14:creationId xmlns:p14="http://schemas.microsoft.com/office/powerpoint/2010/main" val="225302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Open quotation mark with solid fill">
            <a:extLst>
              <a:ext uri="{FF2B5EF4-FFF2-40B4-BE49-F238E27FC236}">
                <a16:creationId xmlns:a16="http://schemas.microsoft.com/office/drawing/2014/main" id="{D337105F-6EB7-3A83-FD21-8578832767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86042" y="4918603"/>
            <a:ext cx="1482590" cy="1482590"/>
          </a:xfrm>
          <a:prstGeom prst="rect">
            <a:avLst/>
          </a:prstGeom>
        </p:spPr>
      </p:pic>
      <p:pic>
        <p:nvPicPr>
          <p:cNvPr id="9" name="Graphic 8" descr="Open quotation mark with solid fill">
            <a:extLst>
              <a:ext uri="{FF2B5EF4-FFF2-40B4-BE49-F238E27FC236}">
                <a16:creationId xmlns:a16="http://schemas.microsoft.com/office/drawing/2014/main" id="{2B9A3467-5BB3-D7FC-3314-938DF9422D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244869" y="706612"/>
            <a:ext cx="1482590" cy="1482590"/>
          </a:xfrm>
          <a:prstGeom prst="rect">
            <a:avLst/>
          </a:prstGeom>
        </p:spPr>
      </p:pic>
      <p:pic>
        <p:nvPicPr>
          <p:cNvPr id="7" name="Graphic 6" descr="Open quotation mark with solid fill">
            <a:extLst>
              <a:ext uri="{FF2B5EF4-FFF2-40B4-BE49-F238E27FC236}">
                <a16:creationId xmlns:a16="http://schemas.microsoft.com/office/drawing/2014/main" id="{9189E64C-E3DD-318B-5BD0-5C6A1341D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86042" y="4850023"/>
            <a:ext cx="1482590" cy="1482590"/>
          </a:xfrm>
          <a:prstGeom prst="rect">
            <a:avLst/>
          </a:prstGeom>
        </p:spPr>
      </p:pic>
      <p:pic>
        <p:nvPicPr>
          <p:cNvPr id="6" name="Graphic 5" descr="Open quotation mark with solid fill">
            <a:extLst>
              <a:ext uri="{FF2B5EF4-FFF2-40B4-BE49-F238E27FC236}">
                <a16:creationId xmlns:a16="http://schemas.microsoft.com/office/drawing/2014/main" id="{41B1E6A1-2E8A-0FBD-20D2-81A96F41CA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244869" y="672322"/>
            <a:ext cx="1482590" cy="1482590"/>
          </a:xfrm>
          <a:prstGeom prst="rect">
            <a:avLst/>
          </a:prstGeom>
        </p:spPr>
      </p:pic>
      <p:sp>
        <p:nvSpPr>
          <p:cNvPr id="2" name="Content Placeholder 1">
            <a:extLst>
              <a:ext uri="{FF2B5EF4-FFF2-40B4-BE49-F238E27FC236}">
                <a16:creationId xmlns:a16="http://schemas.microsoft.com/office/drawing/2014/main" id="{A2C504DA-8E99-10AF-B2D5-00FE1A727C74}"/>
              </a:ext>
            </a:extLst>
          </p:cNvPr>
          <p:cNvSpPr>
            <a:spLocks noGrp="1"/>
          </p:cNvSpPr>
          <p:nvPr>
            <p:ph idx="1"/>
          </p:nvPr>
        </p:nvSpPr>
        <p:spPr>
          <a:xfrm>
            <a:off x="771620" y="1266682"/>
            <a:ext cx="5403954" cy="4682588"/>
          </a:xfrm>
        </p:spPr>
        <p:txBody>
          <a:bodyPr>
            <a:normAutofit fontScale="92500" lnSpcReduction="10000"/>
          </a:bodyPr>
          <a:lstStyle/>
          <a:p>
            <a:r>
              <a:rPr lang="en-AU" b="1" dirty="0">
                <a:solidFill>
                  <a:schemeClr val="accent4"/>
                </a:solidFill>
              </a:rPr>
              <a:t>Behaviour management:</a:t>
            </a:r>
          </a:p>
          <a:p>
            <a:pPr marL="285750" indent="-285750">
              <a:buFont typeface="Arial" panose="020B0604020202020204" pitchFamily="34" charset="0"/>
              <a:buChar char="•"/>
            </a:pPr>
            <a:r>
              <a:rPr lang="en-US" i="1" dirty="0">
                <a:solidFill>
                  <a:schemeClr val="bg2">
                    <a:lumMod val="75000"/>
                  </a:schemeClr>
                </a:solidFill>
              </a:rPr>
              <a:t>The course content was very heavy, more hands on experience would have been more beneficial than constantly writing essays. I would have liked more instruction on </a:t>
            </a:r>
            <a:r>
              <a:rPr lang="en-US" i="1" dirty="0" err="1">
                <a:solidFill>
                  <a:schemeClr val="bg2">
                    <a:lumMod val="75000"/>
                  </a:schemeClr>
                </a:solidFill>
              </a:rPr>
              <a:t>behaviour</a:t>
            </a:r>
            <a:r>
              <a:rPr lang="en-US" i="1" dirty="0">
                <a:solidFill>
                  <a:schemeClr val="bg2">
                    <a:lumMod val="75000"/>
                  </a:schemeClr>
                </a:solidFill>
              </a:rPr>
              <a:t> management and how to build my skill set when dealing with children with defiant or destructive </a:t>
            </a:r>
            <a:r>
              <a:rPr lang="en-US" i="1" dirty="0" err="1">
                <a:solidFill>
                  <a:schemeClr val="bg2">
                    <a:lumMod val="75000"/>
                  </a:schemeClr>
                </a:solidFill>
              </a:rPr>
              <a:t>behaviours</a:t>
            </a:r>
            <a:r>
              <a:rPr lang="en-US" i="1" dirty="0">
                <a:solidFill>
                  <a:schemeClr val="bg2">
                    <a:lumMod val="75000"/>
                  </a:schemeClr>
                </a:solidFill>
              </a:rPr>
              <a:t>.</a:t>
            </a:r>
          </a:p>
          <a:p>
            <a:pPr marL="285750" indent="-285750">
              <a:buFont typeface="Arial" panose="020B0604020202020204" pitchFamily="34" charset="0"/>
              <a:buChar char="•"/>
            </a:pPr>
            <a:r>
              <a:rPr lang="en-US" i="1" dirty="0"/>
              <a:t>Teaching in real life is so different to what is proposed at university. </a:t>
            </a:r>
            <a:r>
              <a:rPr lang="en-US" i="1" dirty="0" err="1"/>
              <a:t>Behaviour</a:t>
            </a:r>
            <a:r>
              <a:rPr lang="en-US" i="1" dirty="0"/>
              <a:t> is such a big issue, but study mostly glossed over that, or gave strategies that might work in theory, but in practice aren’t effective. Preparing </a:t>
            </a:r>
            <a:r>
              <a:rPr lang="en-US" i="1" dirty="0" err="1"/>
              <a:t>uni</a:t>
            </a:r>
            <a:r>
              <a:rPr lang="en-US" i="1" dirty="0"/>
              <a:t> students for </a:t>
            </a:r>
            <a:r>
              <a:rPr lang="en-US" i="1" dirty="0" err="1"/>
              <a:t>behaviour</a:t>
            </a:r>
            <a:r>
              <a:rPr lang="en-US" i="1" dirty="0"/>
              <a:t> challenges would be a key improvement.</a:t>
            </a:r>
          </a:p>
          <a:p>
            <a:pPr marL="285750" indent="-285750">
              <a:buFont typeface="Arial" panose="020B0604020202020204" pitchFamily="34" charset="0"/>
              <a:buChar char="•"/>
            </a:pPr>
            <a:r>
              <a:rPr lang="en-US" i="1" dirty="0">
                <a:solidFill>
                  <a:schemeClr val="bg2">
                    <a:lumMod val="75000"/>
                  </a:schemeClr>
                </a:solidFill>
              </a:rPr>
              <a:t>Definitely need more emphasis on </a:t>
            </a:r>
            <a:r>
              <a:rPr lang="en-US" i="1" dirty="0" err="1">
                <a:solidFill>
                  <a:schemeClr val="bg2">
                    <a:lumMod val="75000"/>
                  </a:schemeClr>
                </a:solidFill>
              </a:rPr>
              <a:t>behaviour</a:t>
            </a:r>
            <a:r>
              <a:rPr lang="en-US" i="1" dirty="0">
                <a:solidFill>
                  <a:schemeClr val="bg2">
                    <a:lumMod val="75000"/>
                  </a:schemeClr>
                </a:solidFill>
              </a:rPr>
              <a:t> management throughout the degree. There was too much focus on teaching philosophies and not enough on aspects that directly relate to struggles within the classroom.</a:t>
            </a:r>
          </a:p>
          <a:p>
            <a:pPr marL="285750" indent="-285750">
              <a:buFont typeface="Arial" panose="020B0604020202020204" pitchFamily="34" charset="0"/>
              <a:buChar char="•"/>
            </a:pPr>
            <a:r>
              <a:rPr lang="en-US" i="1" dirty="0" err="1"/>
              <a:t>Behaviour</a:t>
            </a:r>
            <a:r>
              <a:rPr lang="en-US" i="1" dirty="0"/>
              <a:t> management and classroom management strategies do not get taught well (or at all, in some instances). </a:t>
            </a:r>
          </a:p>
          <a:p>
            <a:pPr marL="285750" indent="-285750">
              <a:buFont typeface="Arial" panose="020B0604020202020204" pitchFamily="34" charset="0"/>
              <a:buChar char="•"/>
            </a:pPr>
            <a:r>
              <a:rPr lang="en-US" i="1" dirty="0" err="1">
                <a:solidFill>
                  <a:schemeClr val="bg2">
                    <a:lumMod val="75000"/>
                  </a:schemeClr>
                </a:solidFill>
              </a:rPr>
              <a:t>Behaviour</a:t>
            </a:r>
            <a:r>
              <a:rPr lang="en-US" i="1" dirty="0">
                <a:solidFill>
                  <a:schemeClr val="bg2">
                    <a:lumMod val="75000"/>
                  </a:schemeClr>
                </a:solidFill>
              </a:rPr>
              <a:t> management in the whole class context.</a:t>
            </a:r>
          </a:p>
          <a:p>
            <a:pPr marL="285750" indent="-285750">
              <a:buFont typeface="Arial" panose="020B0604020202020204" pitchFamily="34" charset="0"/>
              <a:buChar char="•"/>
            </a:pPr>
            <a:r>
              <a:rPr lang="en-US" i="1" dirty="0" err="1"/>
              <a:t>Behaviour</a:t>
            </a:r>
            <a:r>
              <a:rPr lang="en-US" i="1" dirty="0"/>
              <a:t> management skills Teaching </a:t>
            </a:r>
            <a:r>
              <a:rPr lang="en-US" i="1" dirty="0" err="1"/>
              <a:t>uni</a:t>
            </a:r>
            <a:r>
              <a:rPr lang="en-US" i="1" dirty="0"/>
              <a:t> students about different school and socio-economic contexts.</a:t>
            </a:r>
          </a:p>
          <a:p>
            <a:pPr marL="285750" indent="-285750">
              <a:buFont typeface="Arial" panose="020B0604020202020204" pitchFamily="34" charset="0"/>
              <a:buChar char="•"/>
            </a:pPr>
            <a:r>
              <a:rPr lang="en-US" i="1" dirty="0">
                <a:solidFill>
                  <a:schemeClr val="bg2">
                    <a:lumMod val="75000"/>
                  </a:schemeClr>
                </a:solidFill>
              </a:rPr>
              <a:t>More focus on what actually happens in a classroom, larger focus on </a:t>
            </a:r>
            <a:r>
              <a:rPr lang="en-US" i="1" dirty="0" err="1">
                <a:solidFill>
                  <a:schemeClr val="bg2">
                    <a:lumMod val="75000"/>
                  </a:schemeClr>
                </a:solidFill>
              </a:rPr>
              <a:t>behaviour</a:t>
            </a:r>
            <a:r>
              <a:rPr lang="en-US" i="1" dirty="0">
                <a:solidFill>
                  <a:schemeClr val="bg2">
                    <a:lumMod val="75000"/>
                  </a:schemeClr>
                </a:solidFill>
              </a:rPr>
              <a:t> management for high schoolers specifically.</a:t>
            </a:r>
          </a:p>
          <a:p>
            <a:pPr marL="285750" indent="-285750">
              <a:buFont typeface="Arial" panose="020B0604020202020204" pitchFamily="34" charset="0"/>
              <a:buChar char="•"/>
            </a:pPr>
            <a:r>
              <a:rPr lang="en-US" i="1" dirty="0"/>
              <a:t>Dealing with very difficult (tier 3) </a:t>
            </a:r>
            <a:r>
              <a:rPr lang="en-US" i="1" dirty="0" err="1"/>
              <a:t>behaviours</a:t>
            </a:r>
            <a:r>
              <a:rPr lang="en-US" i="1" dirty="0"/>
              <a:t> and parent communication. </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AU" i="1" dirty="0"/>
          </a:p>
        </p:txBody>
      </p:sp>
      <p:sp>
        <p:nvSpPr>
          <p:cNvPr id="3" name="Title 2">
            <a:extLst>
              <a:ext uri="{FF2B5EF4-FFF2-40B4-BE49-F238E27FC236}">
                <a16:creationId xmlns:a16="http://schemas.microsoft.com/office/drawing/2014/main" id="{B3A274B2-0A3C-29F1-F8B5-135BEB1B2F42}"/>
              </a:ext>
            </a:extLst>
          </p:cNvPr>
          <p:cNvSpPr>
            <a:spLocks noGrp="1"/>
          </p:cNvSpPr>
          <p:nvPr>
            <p:ph type="title"/>
          </p:nvPr>
        </p:nvSpPr>
        <p:spPr/>
        <p:txBody>
          <a:bodyPr/>
          <a:lstStyle/>
          <a:p>
            <a:r>
              <a:rPr lang="en-AU" dirty="0"/>
              <a:t>What graduates said about…</a:t>
            </a:r>
          </a:p>
        </p:txBody>
      </p:sp>
      <p:sp>
        <p:nvSpPr>
          <p:cNvPr id="4" name="Content Placeholder 3">
            <a:extLst>
              <a:ext uri="{FF2B5EF4-FFF2-40B4-BE49-F238E27FC236}">
                <a16:creationId xmlns:a16="http://schemas.microsoft.com/office/drawing/2014/main" id="{42A30691-40F0-5D71-EAF7-6EFE0C6E9B89}"/>
              </a:ext>
            </a:extLst>
          </p:cNvPr>
          <p:cNvSpPr>
            <a:spLocks noGrp="1"/>
          </p:cNvSpPr>
          <p:nvPr>
            <p:ph idx="10"/>
          </p:nvPr>
        </p:nvSpPr>
        <p:spPr/>
        <p:txBody>
          <a:bodyPr>
            <a:normAutofit fontScale="92500" lnSpcReduction="10000"/>
          </a:bodyPr>
          <a:lstStyle/>
          <a:p>
            <a:r>
              <a:rPr lang="en-US" b="1" dirty="0">
                <a:solidFill>
                  <a:schemeClr val="accent4"/>
                </a:solidFill>
              </a:rPr>
              <a:t>Teacher administration, assessment and reporting methods:</a:t>
            </a:r>
          </a:p>
          <a:p>
            <a:pPr marL="285750" indent="-285750">
              <a:buFont typeface="Arial" panose="020B0604020202020204" pitchFamily="34" charset="0"/>
              <a:buChar char="•"/>
            </a:pPr>
            <a:r>
              <a:rPr lang="en-US" i="1" dirty="0">
                <a:solidFill>
                  <a:schemeClr val="bg2">
                    <a:lumMod val="75000"/>
                  </a:schemeClr>
                </a:solidFill>
              </a:rPr>
              <a:t>Need to provide subjects on skills that are vital in teaching E.g. - report writing - parent/teacher interviews - dealing with parents.</a:t>
            </a:r>
          </a:p>
          <a:p>
            <a:pPr marL="285750" indent="-285750">
              <a:buFont typeface="Arial" panose="020B0604020202020204" pitchFamily="34" charset="0"/>
              <a:buChar char="•"/>
            </a:pPr>
            <a:r>
              <a:rPr lang="en-US" i="1" dirty="0"/>
              <a:t>More of a focus on aspects of how to teach content, stronger focus on reporting, writing assessment tasks, marking tasks, parent teacher interviews.</a:t>
            </a:r>
          </a:p>
          <a:p>
            <a:pPr marL="285750" indent="-285750">
              <a:buFont typeface="Arial" panose="020B0604020202020204" pitchFamily="34" charset="0"/>
              <a:buChar char="•"/>
            </a:pPr>
            <a:r>
              <a:rPr lang="en-US" i="1" dirty="0">
                <a:solidFill>
                  <a:schemeClr val="bg2">
                    <a:lumMod val="75000"/>
                  </a:schemeClr>
                </a:solidFill>
              </a:rPr>
              <a:t>More practical skills based subjects and less knowledge building would better equip me for teaching. There are SO many admin type tasks that teachers have to do, and we don't learn about any of it. And yet, after almost a year of teaching, it is those tasks that take up probably 50% of my time. Not lesson planning; admin, report writing, registering programs, welfare, pastoral care, talking to parents, all those other things. More focus should be on equipping us to do these things and maybe even learn from some current teachers about their practices and how they manage their time.</a:t>
            </a:r>
          </a:p>
          <a:p>
            <a:pPr marL="285750" indent="-285750">
              <a:buFont typeface="Arial" panose="020B0604020202020204" pitchFamily="34" charset="0"/>
              <a:buChar char="•"/>
            </a:pPr>
            <a:r>
              <a:rPr lang="en-US" i="1" dirty="0"/>
              <a:t>Additional subject context relating to admin tasks required of Early Childhood Teachers e.g.: writing transition to school statements. Applying for funding for children with additional needs.</a:t>
            </a:r>
          </a:p>
          <a:p>
            <a:pPr marL="285750" indent="-285750">
              <a:buFont typeface="Arial" panose="020B0604020202020204" pitchFamily="34" charset="0"/>
              <a:buChar char="•"/>
            </a:pPr>
            <a:r>
              <a:rPr lang="en-US" i="1" dirty="0">
                <a:solidFill>
                  <a:schemeClr val="bg2">
                    <a:lumMod val="75000"/>
                  </a:schemeClr>
                </a:solidFill>
              </a:rPr>
              <a:t>They could expose us to programs used in schools and brush more on reporting etc.</a:t>
            </a:r>
          </a:p>
          <a:p>
            <a:pPr marL="285750" indent="-285750">
              <a:buFont typeface="Arial" panose="020B0604020202020204" pitchFamily="34" charset="0"/>
              <a:buChar char="•"/>
            </a:pPr>
            <a:r>
              <a:rPr lang="en-US" i="1" dirty="0"/>
              <a:t>More One School information - CARA, creating and retrieving data on students, creating one school </a:t>
            </a:r>
            <a:r>
              <a:rPr lang="en-US" i="1" dirty="0" err="1"/>
              <a:t>behaviour</a:t>
            </a:r>
            <a:r>
              <a:rPr lang="en-US" i="1" dirty="0"/>
              <a:t> reports, anything to do with One School would have been helpful. This was not covered adequately in the course and was an essential aspect of my teaching role (steep learning curve upon entry to the employment sector).</a:t>
            </a:r>
          </a:p>
          <a:p>
            <a:endParaRPr lang="en-AU" b="1" dirty="0">
              <a:solidFill>
                <a:schemeClr val="accent4"/>
              </a:solidFill>
            </a:endParaRPr>
          </a:p>
        </p:txBody>
      </p:sp>
    </p:spTree>
    <p:extLst>
      <p:ext uri="{BB962C8B-B14F-4D97-AF65-F5344CB8AC3E}">
        <p14:creationId xmlns:p14="http://schemas.microsoft.com/office/powerpoint/2010/main" val="361346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Open quotation mark with solid fill">
            <a:extLst>
              <a:ext uri="{FF2B5EF4-FFF2-40B4-BE49-F238E27FC236}">
                <a16:creationId xmlns:a16="http://schemas.microsoft.com/office/drawing/2014/main" id="{D337105F-6EB7-3A83-FD21-8578832767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86042" y="4918603"/>
            <a:ext cx="1482590" cy="1482590"/>
          </a:xfrm>
          <a:prstGeom prst="rect">
            <a:avLst/>
          </a:prstGeom>
        </p:spPr>
      </p:pic>
      <p:pic>
        <p:nvPicPr>
          <p:cNvPr id="9" name="Graphic 8" descr="Open quotation mark with solid fill">
            <a:extLst>
              <a:ext uri="{FF2B5EF4-FFF2-40B4-BE49-F238E27FC236}">
                <a16:creationId xmlns:a16="http://schemas.microsoft.com/office/drawing/2014/main" id="{2B9A3467-5BB3-D7FC-3314-938DF9422D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244869" y="706612"/>
            <a:ext cx="1482590" cy="1482590"/>
          </a:xfrm>
          <a:prstGeom prst="rect">
            <a:avLst/>
          </a:prstGeom>
        </p:spPr>
      </p:pic>
      <p:pic>
        <p:nvPicPr>
          <p:cNvPr id="7" name="Graphic 6" descr="Open quotation mark with solid fill">
            <a:extLst>
              <a:ext uri="{FF2B5EF4-FFF2-40B4-BE49-F238E27FC236}">
                <a16:creationId xmlns:a16="http://schemas.microsoft.com/office/drawing/2014/main" id="{9189E64C-E3DD-318B-5BD0-5C6A1341D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86042" y="4850023"/>
            <a:ext cx="1482590" cy="1482590"/>
          </a:xfrm>
          <a:prstGeom prst="rect">
            <a:avLst/>
          </a:prstGeom>
        </p:spPr>
      </p:pic>
      <p:pic>
        <p:nvPicPr>
          <p:cNvPr id="6" name="Graphic 5" descr="Open quotation mark with solid fill">
            <a:extLst>
              <a:ext uri="{FF2B5EF4-FFF2-40B4-BE49-F238E27FC236}">
                <a16:creationId xmlns:a16="http://schemas.microsoft.com/office/drawing/2014/main" id="{41B1E6A1-2E8A-0FBD-20D2-81A96F41CA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244869" y="672322"/>
            <a:ext cx="1482590" cy="1482590"/>
          </a:xfrm>
          <a:prstGeom prst="rect">
            <a:avLst/>
          </a:prstGeom>
        </p:spPr>
      </p:pic>
      <p:sp>
        <p:nvSpPr>
          <p:cNvPr id="2" name="Content Placeholder 1">
            <a:extLst>
              <a:ext uri="{FF2B5EF4-FFF2-40B4-BE49-F238E27FC236}">
                <a16:creationId xmlns:a16="http://schemas.microsoft.com/office/drawing/2014/main" id="{A2C504DA-8E99-10AF-B2D5-00FE1A727C74}"/>
              </a:ext>
            </a:extLst>
          </p:cNvPr>
          <p:cNvSpPr>
            <a:spLocks noGrp="1"/>
          </p:cNvSpPr>
          <p:nvPr>
            <p:ph idx="1"/>
          </p:nvPr>
        </p:nvSpPr>
        <p:spPr>
          <a:xfrm>
            <a:off x="771620" y="1266682"/>
            <a:ext cx="5403954" cy="4682588"/>
          </a:xfrm>
        </p:spPr>
        <p:txBody>
          <a:bodyPr>
            <a:normAutofit fontScale="92500" lnSpcReduction="10000"/>
          </a:bodyPr>
          <a:lstStyle/>
          <a:p>
            <a:r>
              <a:rPr lang="en-AU" b="1" dirty="0">
                <a:solidFill>
                  <a:schemeClr val="accent4"/>
                </a:solidFill>
              </a:rPr>
              <a:t>Inclusive education:</a:t>
            </a:r>
          </a:p>
          <a:p>
            <a:pPr marL="285750" indent="-285750">
              <a:buFont typeface="Arial" panose="020B0604020202020204" pitchFamily="34" charset="0"/>
              <a:buChar char="•"/>
            </a:pPr>
            <a:r>
              <a:rPr lang="en-US" i="1" dirty="0">
                <a:solidFill>
                  <a:schemeClr val="bg2">
                    <a:lumMod val="75000"/>
                  </a:schemeClr>
                </a:solidFill>
              </a:rPr>
              <a:t>Including units in special education in the main course rather than just as a </a:t>
            </a:r>
            <a:r>
              <a:rPr lang="en-US" i="1" dirty="0" err="1">
                <a:solidFill>
                  <a:schemeClr val="bg2">
                    <a:lumMod val="75000"/>
                  </a:schemeClr>
                </a:solidFill>
              </a:rPr>
              <a:t>specialisation</a:t>
            </a:r>
            <a:r>
              <a:rPr lang="en-US" i="1" dirty="0">
                <a:solidFill>
                  <a:schemeClr val="bg2">
                    <a:lumMod val="75000"/>
                  </a:schemeClr>
                </a:solidFill>
              </a:rPr>
              <a:t> because there may be special needs students in every class.</a:t>
            </a:r>
          </a:p>
          <a:p>
            <a:pPr marL="285750" indent="-285750">
              <a:buFont typeface="Arial" panose="020B0604020202020204" pitchFamily="34" charset="0"/>
              <a:buChar char="•"/>
            </a:pPr>
            <a:r>
              <a:rPr lang="en-US" i="1" dirty="0"/>
              <a:t>Not enough special Ed content and practical ways of teaching curriculum in special education settings. </a:t>
            </a:r>
          </a:p>
          <a:p>
            <a:pPr marL="285750" indent="-285750">
              <a:buFont typeface="Arial" panose="020B0604020202020204" pitchFamily="34" charset="0"/>
              <a:buChar char="•"/>
            </a:pPr>
            <a:r>
              <a:rPr lang="en-US" i="1" dirty="0">
                <a:solidFill>
                  <a:schemeClr val="bg2">
                    <a:lumMod val="75000"/>
                  </a:schemeClr>
                </a:solidFill>
              </a:rPr>
              <a:t>Relevant information on teaching </a:t>
            </a:r>
            <a:r>
              <a:rPr lang="en-US" i="1" dirty="0" err="1">
                <a:solidFill>
                  <a:schemeClr val="bg2">
                    <a:lumMod val="75000"/>
                  </a:schemeClr>
                </a:solidFill>
              </a:rPr>
              <a:t>behaviour</a:t>
            </a:r>
            <a:r>
              <a:rPr lang="en-US" i="1" dirty="0">
                <a:solidFill>
                  <a:schemeClr val="bg2">
                    <a:lumMod val="75000"/>
                  </a:schemeClr>
                </a:solidFill>
              </a:rPr>
              <a:t> and how to manage certain situations in the classroom. Another aspect that the program could be improved on is providing more information on the different categories of learning difficulties and mental illness' and how, as teachers, we can approach and aid the students.</a:t>
            </a:r>
          </a:p>
          <a:p>
            <a:pPr marL="285750" indent="-285750">
              <a:buFont typeface="Arial" panose="020B0604020202020204" pitchFamily="34" charset="0"/>
              <a:buChar char="•"/>
            </a:pPr>
            <a:r>
              <a:rPr lang="en-US" i="1" dirty="0"/>
              <a:t>More information on students with additional needs, differentiation, </a:t>
            </a:r>
            <a:r>
              <a:rPr lang="en-US" i="1" dirty="0" err="1"/>
              <a:t>behaviour</a:t>
            </a:r>
            <a:r>
              <a:rPr lang="en-US" i="1" dirty="0"/>
              <a:t> management and inclusion! Most teachers at the end of a degree still do not have confidence to teach or deal with </a:t>
            </a:r>
            <a:r>
              <a:rPr lang="en-US" i="1" dirty="0" err="1"/>
              <a:t>behaviours</a:t>
            </a:r>
            <a:r>
              <a:rPr lang="en-US" i="1" dirty="0"/>
              <a:t> of these students and there are so many diverse learners.</a:t>
            </a:r>
          </a:p>
          <a:p>
            <a:pPr marL="285750" indent="-285750">
              <a:buFont typeface="Arial" panose="020B0604020202020204" pitchFamily="34" charset="0"/>
              <a:buChar char="•"/>
            </a:pPr>
            <a:r>
              <a:rPr lang="en-US" i="1" dirty="0">
                <a:solidFill>
                  <a:schemeClr val="bg2">
                    <a:lumMod val="75000"/>
                  </a:schemeClr>
                </a:solidFill>
              </a:rPr>
              <a:t>More course content needed on targeted interventions that specific cohorts of students require - e.g. More explicit teaching of Reading science and how to support students with dyslexia, more specific content on students with autism and their needs.</a:t>
            </a:r>
          </a:p>
          <a:p>
            <a:pPr marL="285750" indent="-285750">
              <a:buFont typeface="Arial" panose="020B0604020202020204" pitchFamily="34" charset="0"/>
              <a:buChar char="•"/>
            </a:pPr>
            <a:r>
              <a:rPr lang="en-US" i="1" dirty="0"/>
              <a:t>Practical information and knowledge about process for applying for special needs funding, working with allied health support and children’s services and social workers. Managing difficult conversations with families, guardians and parents.</a:t>
            </a:r>
          </a:p>
        </p:txBody>
      </p:sp>
      <p:sp>
        <p:nvSpPr>
          <p:cNvPr id="3" name="Title 2">
            <a:extLst>
              <a:ext uri="{FF2B5EF4-FFF2-40B4-BE49-F238E27FC236}">
                <a16:creationId xmlns:a16="http://schemas.microsoft.com/office/drawing/2014/main" id="{B3A274B2-0A3C-29F1-F8B5-135BEB1B2F42}"/>
              </a:ext>
            </a:extLst>
          </p:cNvPr>
          <p:cNvSpPr>
            <a:spLocks noGrp="1"/>
          </p:cNvSpPr>
          <p:nvPr>
            <p:ph type="title"/>
          </p:nvPr>
        </p:nvSpPr>
        <p:spPr/>
        <p:txBody>
          <a:bodyPr/>
          <a:lstStyle/>
          <a:p>
            <a:r>
              <a:rPr lang="en-AU" dirty="0"/>
              <a:t>What graduates said about…</a:t>
            </a:r>
          </a:p>
        </p:txBody>
      </p:sp>
      <p:sp>
        <p:nvSpPr>
          <p:cNvPr id="4" name="Content Placeholder 3">
            <a:extLst>
              <a:ext uri="{FF2B5EF4-FFF2-40B4-BE49-F238E27FC236}">
                <a16:creationId xmlns:a16="http://schemas.microsoft.com/office/drawing/2014/main" id="{42A30691-40F0-5D71-EAF7-6EFE0C6E9B89}"/>
              </a:ext>
            </a:extLst>
          </p:cNvPr>
          <p:cNvSpPr>
            <a:spLocks noGrp="1"/>
          </p:cNvSpPr>
          <p:nvPr>
            <p:ph idx="10"/>
          </p:nvPr>
        </p:nvSpPr>
        <p:spPr/>
        <p:txBody>
          <a:bodyPr>
            <a:normAutofit lnSpcReduction="10000"/>
          </a:bodyPr>
          <a:lstStyle/>
          <a:p>
            <a:r>
              <a:rPr lang="en-US" b="1" dirty="0">
                <a:solidFill>
                  <a:schemeClr val="accent4"/>
                </a:solidFill>
              </a:rPr>
              <a:t>Other specific / </a:t>
            </a:r>
            <a:r>
              <a:rPr lang="en-US" b="1" dirty="0" err="1">
                <a:solidFill>
                  <a:schemeClr val="accent4"/>
                </a:solidFill>
              </a:rPr>
              <a:t>specialised</a:t>
            </a:r>
            <a:r>
              <a:rPr lang="en-US" b="1" dirty="0">
                <a:solidFill>
                  <a:schemeClr val="accent4"/>
                </a:solidFill>
              </a:rPr>
              <a:t> skills:</a:t>
            </a:r>
          </a:p>
          <a:p>
            <a:pPr marL="285750" indent="-285750">
              <a:buFont typeface="Arial" panose="020B0604020202020204" pitchFamily="34" charset="0"/>
              <a:buChar char="•"/>
            </a:pPr>
            <a:r>
              <a:rPr lang="en-US" sz="1300" i="1" dirty="0">
                <a:solidFill>
                  <a:schemeClr val="bg2">
                    <a:lumMod val="75000"/>
                  </a:schemeClr>
                </a:solidFill>
              </a:rPr>
              <a:t>More practical tasks. For example allowing students access to Oliver system to get to look at the different parts of a library management systems and explore it while studying.</a:t>
            </a:r>
          </a:p>
          <a:p>
            <a:pPr marL="285750" indent="-285750">
              <a:buFont typeface="Arial" panose="020B0604020202020204" pitchFamily="34" charset="0"/>
              <a:buChar char="•"/>
            </a:pPr>
            <a:r>
              <a:rPr lang="en-US" sz="1300" i="1" dirty="0"/>
              <a:t>Legislative and policy requirements in first years of teaching.</a:t>
            </a:r>
          </a:p>
          <a:p>
            <a:pPr marL="285750" indent="-285750">
              <a:buFont typeface="Arial" panose="020B0604020202020204" pitchFamily="34" charset="0"/>
              <a:buChar char="•"/>
            </a:pPr>
            <a:r>
              <a:rPr lang="en-US" sz="1300" i="1" dirty="0">
                <a:solidFill>
                  <a:schemeClr val="bg2">
                    <a:lumMod val="75000"/>
                  </a:schemeClr>
                </a:solidFill>
              </a:rPr>
              <a:t>What to actually expect in your first year of teaching - things like inclusion for children with additional needs, </a:t>
            </a:r>
            <a:r>
              <a:rPr lang="en-US" sz="1300" i="1" dirty="0" err="1">
                <a:solidFill>
                  <a:schemeClr val="bg2">
                    <a:lumMod val="75000"/>
                  </a:schemeClr>
                </a:solidFill>
              </a:rPr>
              <a:t>esl</a:t>
            </a:r>
            <a:r>
              <a:rPr lang="en-US" sz="1300" i="1" dirty="0">
                <a:solidFill>
                  <a:schemeClr val="bg2">
                    <a:lumMod val="75000"/>
                  </a:schemeClr>
                </a:solidFill>
              </a:rPr>
              <a:t> or challenging </a:t>
            </a:r>
            <a:r>
              <a:rPr lang="en-US" sz="1300" i="1" dirty="0" err="1">
                <a:solidFill>
                  <a:schemeClr val="bg2">
                    <a:lumMod val="75000"/>
                  </a:schemeClr>
                </a:solidFill>
              </a:rPr>
              <a:t>behaviours</a:t>
            </a:r>
            <a:r>
              <a:rPr lang="en-US" sz="1300" i="1" dirty="0">
                <a:solidFill>
                  <a:schemeClr val="bg2">
                    <a:lumMod val="75000"/>
                  </a:schemeClr>
                </a:solidFill>
              </a:rPr>
              <a:t> - transition statements - where to look for PD's - time </a:t>
            </a:r>
            <a:r>
              <a:rPr lang="en-US" sz="1300" i="1" dirty="0" err="1">
                <a:solidFill>
                  <a:schemeClr val="bg2">
                    <a:lumMod val="75000"/>
                  </a:schemeClr>
                </a:solidFill>
              </a:rPr>
              <a:t>management.Preparing</a:t>
            </a:r>
            <a:r>
              <a:rPr lang="en-US" sz="1300" i="1" dirty="0">
                <a:solidFill>
                  <a:schemeClr val="bg2">
                    <a:lumMod val="75000"/>
                  </a:schemeClr>
                </a:solidFill>
              </a:rPr>
              <a:t> students for the reality of what teachers are required to do. So many meetings, PGD’s, merging of classes, not always getting spares, having to stay late to </a:t>
            </a:r>
            <a:r>
              <a:rPr lang="en-US" sz="1300" i="1" dirty="0" err="1">
                <a:solidFill>
                  <a:schemeClr val="bg2">
                    <a:lumMod val="75000"/>
                  </a:schemeClr>
                </a:solidFill>
              </a:rPr>
              <a:t>OneSchool</a:t>
            </a:r>
            <a:r>
              <a:rPr lang="en-US" sz="1300" i="1" dirty="0">
                <a:solidFill>
                  <a:schemeClr val="bg2">
                    <a:lumMod val="75000"/>
                  </a:schemeClr>
                </a:solidFill>
              </a:rPr>
              <a:t>, ICP’s. The list is extensive and the time you have to do it doesn’t exist.</a:t>
            </a:r>
          </a:p>
          <a:p>
            <a:pPr marL="285750" indent="-285750">
              <a:buFont typeface="Arial" panose="020B0604020202020204" pitchFamily="34" charset="0"/>
              <a:buChar char="•"/>
            </a:pPr>
            <a:r>
              <a:rPr lang="en-US" sz="1300" i="1" dirty="0"/>
              <a:t>I would have loved to also look at literacy and numeracy intervention programs. As well as specific </a:t>
            </a:r>
            <a:r>
              <a:rPr lang="en-US" sz="1300" i="1" dirty="0" err="1"/>
              <a:t>standardised</a:t>
            </a:r>
            <a:r>
              <a:rPr lang="en-US" sz="1300" i="1" dirty="0"/>
              <a:t> tests.</a:t>
            </a:r>
          </a:p>
          <a:p>
            <a:pPr marL="285750" indent="-285750">
              <a:buFont typeface="Arial" panose="020B0604020202020204" pitchFamily="34" charset="0"/>
              <a:buChar char="•"/>
            </a:pPr>
            <a:r>
              <a:rPr lang="en-US" sz="1300" i="1" dirty="0">
                <a:solidFill>
                  <a:schemeClr val="bg2">
                    <a:lumMod val="75000"/>
                  </a:schemeClr>
                </a:solidFill>
              </a:rPr>
              <a:t>More education on government assessment requirements and internal school processes.</a:t>
            </a:r>
          </a:p>
          <a:p>
            <a:pPr marL="285750" indent="-285750">
              <a:buFont typeface="Arial" panose="020B0604020202020204" pitchFamily="34" charset="0"/>
              <a:buChar char="•"/>
            </a:pPr>
            <a:r>
              <a:rPr lang="en-US" sz="1300" i="1" dirty="0"/>
              <a:t>Provided a more targeted curriculum in terms of teaching religion in a primary classroom.</a:t>
            </a:r>
          </a:p>
          <a:p>
            <a:pPr marL="285750" indent="-285750">
              <a:buFont typeface="Arial" panose="020B0604020202020204" pitchFamily="34" charset="0"/>
              <a:buChar char="•"/>
            </a:pPr>
            <a:r>
              <a:rPr lang="en-US" sz="1300" i="1" dirty="0">
                <a:solidFill>
                  <a:schemeClr val="bg2">
                    <a:lumMod val="75000"/>
                  </a:schemeClr>
                </a:solidFill>
              </a:rPr>
              <a:t>Other work requirements such as first aid course </a:t>
            </a:r>
            <a:r>
              <a:rPr lang="en-US" sz="1300" i="1" dirty="0" err="1">
                <a:solidFill>
                  <a:schemeClr val="bg2">
                    <a:lumMod val="75000"/>
                  </a:schemeClr>
                </a:solidFill>
              </a:rPr>
              <a:t>etc</a:t>
            </a:r>
            <a:r>
              <a:rPr lang="en-US" sz="1300" i="1" dirty="0">
                <a:solidFill>
                  <a:schemeClr val="bg2">
                    <a:lumMod val="75000"/>
                  </a:schemeClr>
                </a:solidFill>
              </a:rPr>
              <a:t>:.</a:t>
            </a:r>
          </a:p>
          <a:p>
            <a:pPr marL="285750" indent="-285750">
              <a:buFont typeface="Arial" panose="020B0604020202020204" pitchFamily="34" charset="0"/>
              <a:buChar char="•"/>
            </a:pPr>
            <a:r>
              <a:rPr lang="en-US" sz="1300" i="1" dirty="0"/>
              <a:t>More content about regulations, standards, ratios and legal requirements. And most importantly, including a child protection course which meets early childhood regulations, not just the department of education.</a:t>
            </a:r>
          </a:p>
          <a:p>
            <a:endParaRPr lang="en-AU" b="1" dirty="0">
              <a:solidFill>
                <a:schemeClr val="accent4"/>
              </a:solidFill>
            </a:endParaRPr>
          </a:p>
        </p:txBody>
      </p:sp>
    </p:spTree>
    <p:extLst>
      <p:ext uri="{BB962C8B-B14F-4D97-AF65-F5344CB8AC3E}">
        <p14:creationId xmlns:p14="http://schemas.microsoft.com/office/powerpoint/2010/main" val="1814226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Open quotation mark with solid fill">
            <a:extLst>
              <a:ext uri="{FF2B5EF4-FFF2-40B4-BE49-F238E27FC236}">
                <a16:creationId xmlns:a16="http://schemas.microsoft.com/office/drawing/2014/main" id="{D337105F-6EB7-3A83-FD21-8578832767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86042" y="4918603"/>
            <a:ext cx="1482590" cy="1482590"/>
          </a:xfrm>
          <a:prstGeom prst="rect">
            <a:avLst/>
          </a:prstGeom>
        </p:spPr>
      </p:pic>
      <p:pic>
        <p:nvPicPr>
          <p:cNvPr id="9" name="Graphic 8" descr="Open quotation mark with solid fill">
            <a:extLst>
              <a:ext uri="{FF2B5EF4-FFF2-40B4-BE49-F238E27FC236}">
                <a16:creationId xmlns:a16="http://schemas.microsoft.com/office/drawing/2014/main" id="{2B9A3467-5BB3-D7FC-3314-938DF9422D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244869" y="706612"/>
            <a:ext cx="1482590" cy="1482590"/>
          </a:xfrm>
          <a:prstGeom prst="rect">
            <a:avLst/>
          </a:prstGeom>
        </p:spPr>
      </p:pic>
      <p:pic>
        <p:nvPicPr>
          <p:cNvPr id="7" name="Graphic 6" descr="Open quotation mark with solid fill">
            <a:extLst>
              <a:ext uri="{FF2B5EF4-FFF2-40B4-BE49-F238E27FC236}">
                <a16:creationId xmlns:a16="http://schemas.microsoft.com/office/drawing/2014/main" id="{9189E64C-E3DD-318B-5BD0-5C6A1341D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10986042" y="4850023"/>
            <a:ext cx="1482590" cy="1482590"/>
          </a:xfrm>
          <a:prstGeom prst="rect">
            <a:avLst/>
          </a:prstGeom>
        </p:spPr>
      </p:pic>
      <p:pic>
        <p:nvPicPr>
          <p:cNvPr id="6" name="Graphic 5" descr="Open quotation mark with solid fill">
            <a:extLst>
              <a:ext uri="{FF2B5EF4-FFF2-40B4-BE49-F238E27FC236}">
                <a16:creationId xmlns:a16="http://schemas.microsoft.com/office/drawing/2014/main" id="{41B1E6A1-2E8A-0FBD-20D2-81A96F41CA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244869" y="672322"/>
            <a:ext cx="1482590" cy="1482590"/>
          </a:xfrm>
          <a:prstGeom prst="rect">
            <a:avLst/>
          </a:prstGeom>
        </p:spPr>
      </p:pic>
      <p:sp>
        <p:nvSpPr>
          <p:cNvPr id="2" name="Content Placeholder 1">
            <a:extLst>
              <a:ext uri="{FF2B5EF4-FFF2-40B4-BE49-F238E27FC236}">
                <a16:creationId xmlns:a16="http://schemas.microsoft.com/office/drawing/2014/main" id="{A2C504DA-8E99-10AF-B2D5-00FE1A727C74}"/>
              </a:ext>
            </a:extLst>
          </p:cNvPr>
          <p:cNvSpPr>
            <a:spLocks noGrp="1"/>
          </p:cNvSpPr>
          <p:nvPr>
            <p:ph idx="1"/>
          </p:nvPr>
        </p:nvSpPr>
        <p:spPr>
          <a:xfrm>
            <a:off x="771620" y="1266682"/>
            <a:ext cx="5403954" cy="4682588"/>
          </a:xfrm>
        </p:spPr>
        <p:txBody>
          <a:bodyPr>
            <a:normAutofit/>
          </a:bodyPr>
          <a:lstStyle/>
          <a:p>
            <a:pPr marL="285750" indent="-285750">
              <a:buFont typeface="Arial" panose="020B0604020202020204" pitchFamily="34" charset="0"/>
              <a:buChar char="•"/>
            </a:pPr>
            <a:r>
              <a:rPr lang="en-US" sz="1300" i="1" dirty="0">
                <a:solidFill>
                  <a:schemeClr val="bg2">
                    <a:lumMod val="75000"/>
                  </a:schemeClr>
                </a:solidFill>
              </a:rPr>
              <a:t>More opportunities for placement in schools earlier in my degree. The practical experiences were invaluable. </a:t>
            </a:r>
          </a:p>
          <a:p>
            <a:pPr marL="285750" indent="-285750">
              <a:buFont typeface="Arial" panose="020B0604020202020204" pitchFamily="34" charset="0"/>
              <a:buChar char="•"/>
            </a:pPr>
            <a:r>
              <a:rPr lang="en-US" sz="1300" i="1" dirty="0"/>
              <a:t>More effectively </a:t>
            </a:r>
            <a:r>
              <a:rPr lang="en-US" sz="1300" i="1" dirty="0" err="1"/>
              <a:t>organised</a:t>
            </a:r>
            <a:r>
              <a:rPr lang="en-US" sz="1300" i="1" dirty="0"/>
              <a:t> practicum placements with enthusiastic and inspiring teachers.</a:t>
            </a:r>
          </a:p>
          <a:p>
            <a:pPr marL="285750" indent="-285750">
              <a:buFont typeface="Arial" panose="020B0604020202020204" pitchFamily="34" charset="0"/>
              <a:buChar char="•"/>
            </a:pPr>
            <a:r>
              <a:rPr lang="en-US" sz="1300" i="1" dirty="0">
                <a:solidFill>
                  <a:schemeClr val="bg2">
                    <a:lumMod val="75000"/>
                  </a:schemeClr>
                </a:solidFill>
              </a:rPr>
              <a:t>More placement time teaching whole class environments less time in the child care/ preschool setting.</a:t>
            </a:r>
          </a:p>
          <a:p>
            <a:pPr marL="285750" indent="-285750">
              <a:buFont typeface="Arial" panose="020B0604020202020204" pitchFamily="34" charset="0"/>
              <a:buChar char="•"/>
            </a:pPr>
            <a:r>
              <a:rPr lang="en-US" sz="1300" i="1" dirty="0"/>
              <a:t>Instead of doing placements mixed in with our study, it would have been more beneficial to do our </a:t>
            </a:r>
            <a:r>
              <a:rPr lang="en-US" sz="1300" i="1" dirty="0" err="1"/>
              <a:t>prac</a:t>
            </a:r>
            <a:r>
              <a:rPr lang="en-US" sz="1300" i="1" dirty="0"/>
              <a:t> blocks at the end of our course so we weren't missing classes while out on </a:t>
            </a:r>
            <a:r>
              <a:rPr lang="en-US" sz="1300" i="1" dirty="0" err="1"/>
              <a:t>prac</a:t>
            </a:r>
            <a:r>
              <a:rPr lang="en-US" sz="1300" i="1" dirty="0"/>
              <a:t> and only getting a snippet of our classes in our own time after finishing a full day on </a:t>
            </a:r>
            <a:r>
              <a:rPr lang="en-US" sz="1300" i="1" dirty="0" err="1"/>
              <a:t>prac</a:t>
            </a:r>
            <a:r>
              <a:rPr lang="en-US" sz="1300" i="1" dirty="0"/>
              <a:t>.</a:t>
            </a:r>
          </a:p>
          <a:p>
            <a:pPr marL="285750" indent="-285750">
              <a:buFont typeface="Arial" panose="020B0604020202020204" pitchFamily="34" charset="0"/>
              <a:buChar char="•"/>
            </a:pPr>
            <a:r>
              <a:rPr lang="en-US" sz="1300" i="1" dirty="0">
                <a:solidFill>
                  <a:schemeClr val="bg2">
                    <a:lumMod val="75000"/>
                  </a:schemeClr>
                </a:solidFill>
              </a:rPr>
              <a:t>Needs to be more on the job learning like a years internship to learn the programs and how teachers actually plan a terms/years worth of work for a year level.</a:t>
            </a:r>
          </a:p>
          <a:p>
            <a:pPr marL="285750" indent="-285750">
              <a:buFont typeface="Arial" panose="020B0604020202020204" pitchFamily="34" charset="0"/>
              <a:buChar char="•"/>
            </a:pPr>
            <a:r>
              <a:rPr lang="en-US" sz="1300" i="1" dirty="0"/>
              <a:t>More support during and before practicums to have an idea on what to expect. The reporting requirements on practicums were quite difficult to understand at times and a little disconnect between lecturers and student liaison officers when it comes to practicums.</a:t>
            </a:r>
          </a:p>
          <a:p>
            <a:pPr marL="285750" indent="-285750">
              <a:buFont typeface="Arial" panose="020B0604020202020204" pitchFamily="34" charset="0"/>
              <a:buChar char="•"/>
            </a:pPr>
            <a:r>
              <a:rPr lang="en-US" sz="1300" i="1" dirty="0">
                <a:solidFill>
                  <a:schemeClr val="bg2">
                    <a:lumMod val="75000"/>
                  </a:schemeClr>
                </a:solidFill>
              </a:rPr>
              <a:t>Allowing </a:t>
            </a:r>
            <a:r>
              <a:rPr lang="en-US" sz="1300" i="1" dirty="0" err="1">
                <a:solidFill>
                  <a:schemeClr val="bg2">
                    <a:lumMod val="75000"/>
                  </a:schemeClr>
                </a:solidFill>
              </a:rPr>
              <a:t>pracs</a:t>
            </a:r>
            <a:r>
              <a:rPr lang="en-US" sz="1300" i="1" dirty="0">
                <a:solidFill>
                  <a:schemeClr val="bg2">
                    <a:lumMod val="75000"/>
                  </a:schemeClr>
                </a:solidFill>
              </a:rPr>
              <a:t> in special schools.</a:t>
            </a:r>
            <a:endParaRPr lang="en-AU" sz="1300" i="1" dirty="0">
              <a:solidFill>
                <a:schemeClr val="bg2">
                  <a:lumMod val="75000"/>
                </a:schemeClr>
              </a:solidFill>
            </a:endParaRPr>
          </a:p>
        </p:txBody>
      </p:sp>
      <p:sp>
        <p:nvSpPr>
          <p:cNvPr id="3" name="Title 2">
            <a:extLst>
              <a:ext uri="{FF2B5EF4-FFF2-40B4-BE49-F238E27FC236}">
                <a16:creationId xmlns:a16="http://schemas.microsoft.com/office/drawing/2014/main" id="{B3A274B2-0A3C-29F1-F8B5-135BEB1B2F42}"/>
              </a:ext>
            </a:extLst>
          </p:cNvPr>
          <p:cNvSpPr>
            <a:spLocks noGrp="1"/>
          </p:cNvSpPr>
          <p:nvPr>
            <p:ph type="title"/>
          </p:nvPr>
        </p:nvSpPr>
        <p:spPr/>
        <p:txBody>
          <a:bodyPr>
            <a:normAutofit fontScale="90000"/>
          </a:bodyPr>
          <a:lstStyle/>
          <a:p>
            <a:r>
              <a:rPr lang="en-AU" dirty="0"/>
              <a:t>What graduates said about </a:t>
            </a:r>
            <a:r>
              <a:rPr lang="en-US" dirty="0"/>
              <a:t>work experience and practical skills:</a:t>
            </a:r>
            <a:endParaRPr lang="en-AU" dirty="0"/>
          </a:p>
        </p:txBody>
      </p:sp>
      <p:sp>
        <p:nvSpPr>
          <p:cNvPr id="4" name="Content Placeholder 3">
            <a:extLst>
              <a:ext uri="{FF2B5EF4-FFF2-40B4-BE49-F238E27FC236}">
                <a16:creationId xmlns:a16="http://schemas.microsoft.com/office/drawing/2014/main" id="{42A30691-40F0-5D71-EAF7-6EFE0C6E9B89}"/>
              </a:ext>
            </a:extLst>
          </p:cNvPr>
          <p:cNvSpPr>
            <a:spLocks noGrp="1"/>
          </p:cNvSpPr>
          <p:nvPr>
            <p:ph idx="10"/>
          </p:nvPr>
        </p:nvSpPr>
        <p:spPr/>
        <p:txBody>
          <a:bodyPr>
            <a:normAutofit/>
          </a:bodyPr>
          <a:lstStyle/>
          <a:p>
            <a:pPr marL="285750" indent="-285750">
              <a:buFont typeface="Arial" panose="020B0604020202020204" pitchFamily="34" charset="0"/>
              <a:buChar char="•"/>
            </a:pPr>
            <a:r>
              <a:rPr lang="en-US" sz="1300" i="1" dirty="0"/>
              <a:t>I think that a longer term and shorter day placement in a school (such as an apprenticeship) would have been more beneficial to our learning. In this way, we would follow an entire topic of learning from it’s start to end, in less high pressure scenarios. Additionally, we would have more exposure with assessments and reporting over a longer period of time.</a:t>
            </a:r>
          </a:p>
          <a:p>
            <a:pPr marL="285750" indent="-285750">
              <a:buFont typeface="Arial" panose="020B0604020202020204" pitchFamily="34" charset="0"/>
              <a:buChar char="•"/>
            </a:pPr>
            <a:r>
              <a:rPr lang="en-US" sz="1300" i="1" dirty="0">
                <a:solidFill>
                  <a:schemeClr val="bg2">
                    <a:lumMod val="75000"/>
                  </a:schemeClr>
                </a:solidFill>
              </a:rPr>
              <a:t>Provide more in the class experiences with students with disabilities &amp; </a:t>
            </a:r>
            <a:r>
              <a:rPr lang="en-US" sz="1300" i="1" dirty="0" err="1">
                <a:solidFill>
                  <a:schemeClr val="bg2">
                    <a:lumMod val="75000"/>
                  </a:schemeClr>
                </a:solidFill>
              </a:rPr>
              <a:t>behaviour</a:t>
            </a:r>
            <a:r>
              <a:rPr lang="en-US" sz="1300" i="1" dirty="0">
                <a:solidFill>
                  <a:schemeClr val="bg2">
                    <a:lumMod val="75000"/>
                  </a:schemeClr>
                </a:solidFill>
              </a:rPr>
              <a:t> issues instead of hypotheticals where all students achieve, More practical, the 4th year should be an internship for a semester, This would prepare people for real work load.</a:t>
            </a:r>
          </a:p>
          <a:p>
            <a:pPr marL="285750" indent="-285750">
              <a:buFont typeface="Arial" panose="020B0604020202020204" pitchFamily="34" charset="0"/>
              <a:buChar char="•"/>
            </a:pPr>
            <a:r>
              <a:rPr lang="en-US" sz="1300" i="1" dirty="0"/>
              <a:t>Provide more opportunities for integrated learning experiences at actual schools. Greater focus on embedding pre service teachers into the school and classroom environment for a greater duration of time, over a longer period. Staggered practical components once a year do not provide enough of an opportunity to understand and develop necessary skills to teach effectively!!</a:t>
            </a:r>
            <a:endParaRPr lang="en-AU" sz="1300" i="1" dirty="0"/>
          </a:p>
        </p:txBody>
      </p:sp>
    </p:spTree>
    <p:extLst>
      <p:ext uri="{BB962C8B-B14F-4D97-AF65-F5344CB8AC3E}">
        <p14:creationId xmlns:p14="http://schemas.microsoft.com/office/powerpoint/2010/main" val="3073801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indoor, ceiling, library&#10;&#10;Description automatically generated">
            <a:extLst>
              <a:ext uri="{FF2B5EF4-FFF2-40B4-BE49-F238E27FC236}">
                <a16:creationId xmlns:a16="http://schemas.microsoft.com/office/drawing/2014/main" id="{1A5EC1CA-ECF7-2D0E-B44A-BAE89DA15A4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0" y="3551238"/>
            <a:ext cx="12192000" cy="1490662"/>
          </a:xfrm>
        </p:spPr>
      </p:pic>
      <p:sp>
        <p:nvSpPr>
          <p:cNvPr id="3" name="Title 2">
            <a:extLst>
              <a:ext uri="{FF2B5EF4-FFF2-40B4-BE49-F238E27FC236}">
                <a16:creationId xmlns:a16="http://schemas.microsoft.com/office/drawing/2014/main" id="{B259FCDD-F9B4-E9BE-A689-4473E299A362}"/>
              </a:ext>
            </a:extLst>
          </p:cNvPr>
          <p:cNvSpPr>
            <a:spLocks noGrp="1"/>
          </p:cNvSpPr>
          <p:nvPr>
            <p:ph type="ctrTitle"/>
          </p:nvPr>
        </p:nvSpPr>
        <p:spPr/>
        <p:txBody>
          <a:bodyPr/>
          <a:lstStyle/>
          <a:p>
            <a:r>
              <a:rPr lang="en-AU" dirty="0"/>
              <a:t>Additional observations</a:t>
            </a:r>
          </a:p>
        </p:txBody>
      </p:sp>
      <p:sp>
        <p:nvSpPr>
          <p:cNvPr id="2" name="Subtitle 1">
            <a:extLst>
              <a:ext uri="{FF2B5EF4-FFF2-40B4-BE49-F238E27FC236}">
                <a16:creationId xmlns:a16="http://schemas.microsoft.com/office/drawing/2014/main" id="{75E72950-FF50-791B-6022-DAB6BBD97FF7}"/>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08214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EFE5-9819-C4D4-1999-562096839ECD}"/>
              </a:ext>
            </a:extLst>
          </p:cNvPr>
          <p:cNvSpPr>
            <a:spLocks noGrp="1"/>
          </p:cNvSpPr>
          <p:nvPr>
            <p:ph type="title"/>
          </p:nvPr>
        </p:nvSpPr>
        <p:spPr/>
        <p:txBody>
          <a:bodyPr>
            <a:noAutofit/>
          </a:bodyPr>
          <a:lstStyle/>
          <a:p>
            <a:r>
              <a:rPr lang="en-US" sz="1800" dirty="0"/>
              <a:t>The broad areas reported by graduates as needing improvement were similar across course levels, however, there were some meaningful differences, with undergraduates (UG) more likely to cite a number of aspects than both postgraduate by coursework (PGC) and postgraduate by research (PGR) graduates. </a:t>
            </a:r>
            <a:br>
              <a:rPr lang="en-US" sz="1400" dirty="0"/>
            </a:br>
            <a:r>
              <a:rPr lang="en-US" sz="1000" dirty="0">
                <a:solidFill>
                  <a:schemeClr val="bg1">
                    <a:lumMod val="65000"/>
                  </a:schemeClr>
                </a:solidFill>
              </a:rPr>
              <a:t>Note that the number of comments from PGR graduates included in this analysis was relatively small so caution should be exercised when interpreting results. </a:t>
            </a:r>
            <a:endParaRPr lang="en-US" sz="1400" dirty="0">
              <a:solidFill>
                <a:schemeClr val="bg1">
                  <a:lumMod val="65000"/>
                </a:schemeClr>
              </a:solidFill>
            </a:endParaRPr>
          </a:p>
        </p:txBody>
      </p:sp>
      <p:sp>
        <p:nvSpPr>
          <p:cNvPr id="3" name="Content Placeholder 2">
            <a:extLst>
              <a:ext uri="{FF2B5EF4-FFF2-40B4-BE49-F238E27FC236}">
                <a16:creationId xmlns:a16="http://schemas.microsoft.com/office/drawing/2014/main" id="{E1A47B9B-65A5-78D2-79F2-C331ED616FDF}"/>
              </a:ext>
            </a:extLst>
          </p:cNvPr>
          <p:cNvSpPr>
            <a:spLocks noGrp="1"/>
          </p:cNvSpPr>
          <p:nvPr>
            <p:ph idx="1"/>
          </p:nvPr>
        </p:nvSpPr>
        <p:spPr>
          <a:xfrm>
            <a:off x="337280" y="1266670"/>
            <a:ext cx="5139288" cy="4699415"/>
          </a:xfrm>
        </p:spPr>
        <p:txBody>
          <a:bodyPr>
            <a:noAutofit/>
          </a:bodyPr>
          <a:lstStyle/>
          <a:p>
            <a:pPr marL="0" indent="0">
              <a:buNone/>
            </a:pPr>
            <a:endParaRPr lang="en-AU" sz="1050" b="1" dirty="0"/>
          </a:p>
          <a:p>
            <a:pPr marL="0" indent="0">
              <a:buNone/>
            </a:pPr>
            <a:r>
              <a:rPr lang="en-AU" sz="1050" b="1" dirty="0"/>
              <a:t>UG</a:t>
            </a:r>
          </a:p>
          <a:p>
            <a:pPr marL="0" indent="0">
              <a:buNone/>
            </a:pPr>
            <a:r>
              <a:rPr lang="en-US" sz="1050" dirty="0"/>
              <a:t>In general, responses from graduates who had completed an undergraduate qualification were significantly more likely than PGC graduates to cite the following as areas that need improvement:</a:t>
            </a:r>
          </a:p>
          <a:p>
            <a:r>
              <a:rPr lang="en-US" sz="1050" dirty="0"/>
              <a:t>Work experience and practical skills, including:</a:t>
            </a:r>
          </a:p>
          <a:p>
            <a:pPr lvl="1"/>
            <a:r>
              <a:rPr lang="en-US" sz="1050" dirty="0"/>
              <a:t>Practical / hands on experience</a:t>
            </a:r>
          </a:p>
          <a:p>
            <a:pPr lvl="1"/>
            <a:r>
              <a:rPr lang="en-AU" sz="1050" b="0" i="0" u="none" strike="noStrike" dirty="0">
                <a:solidFill>
                  <a:srgbClr val="000000"/>
                </a:solidFill>
                <a:effectLst/>
              </a:rPr>
              <a:t>Work / industry experience/ Placements</a:t>
            </a:r>
            <a:r>
              <a:rPr lang="en-AU" sz="1050" dirty="0"/>
              <a:t> </a:t>
            </a:r>
            <a:endParaRPr lang="en-US" sz="1050" dirty="0"/>
          </a:p>
          <a:p>
            <a:pPr lvl="2"/>
            <a:r>
              <a:rPr lang="en-US" sz="1000" dirty="0"/>
              <a:t>More/ longer teacher practicums</a:t>
            </a:r>
          </a:p>
          <a:p>
            <a:r>
              <a:rPr lang="en-US" sz="1050" dirty="0"/>
              <a:t>Teaching skills &amp; knowledge related to:</a:t>
            </a:r>
          </a:p>
          <a:p>
            <a:pPr lvl="1"/>
            <a:r>
              <a:rPr lang="en-US" sz="1050" dirty="0" err="1"/>
              <a:t>Behaviour</a:t>
            </a:r>
            <a:r>
              <a:rPr lang="en-US" sz="1050" dirty="0"/>
              <a:t> management</a:t>
            </a:r>
          </a:p>
          <a:p>
            <a:pPr lvl="1"/>
            <a:r>
              <a:rPr lang="en-US" sz="1050" dirty="0"/>
              <a:t>Differentiation training - how to adapt teaching / planning practice to various learning needs</a:t>
            </a:r>
          </a:p>
          <a:p>
            <a:pPr lvl="1"/>
            <a:r>
              <a:rPr lang="en-US" sz="1050" dirty="0"/>
              <a:t>Teacher administration, assessment and reporting methods</a:t>
            </a:r>
          </a:p>
          <a:p>
            <a:pPr lvl="1"/>
            <a:r>
              <a:rPr lang="en-US" sz="1050" dirty="0"/>
              <a:t>Parent/carer communication and interaction</a:t>
            </a:r>
          </a:p>
          <a:p>
            <a:pPr lvl="1"/>
            <a:r>
              <a:rPr lang="en-US" sz="1050" dirty="0"/>
              <a:t>Lesson planning and programming</a:t>
            </a:r>
          </a:p>
          <a:p>
            <a:pPr lvl="1"/>
            <a:r>
              <a:rPr lang="en-US" sz="1050" dirty="0"/>
              <a:t>How to teach numeracy and literacy (incl. spelling, reading, phonics etc.)</a:t>
            </a:r>
          </a:p>
          <a:p>
            <a:r>
              <a:rPr lang="en-US" sz="1050" dirty="0"/>
              <a:t>Help with applying for jobs</a:t>
            </a:r>
          </a:p>
          <a:p>
            <a:r>
              <a:rPr lang="en-US" sz="1050" dirty="0"/>
              <a:t>More relevant up to date course content</a:t>
            </a:r>
          </a:p>
          <a:p>
            <a:r>
              <a:rPr lang="en-US" sz="1050" dirty="0"/>
              <a:t>More practical/relevant assessments</a:t>
            </a:r>
          </a:p>
          <a:p>
            <a:r>
              <a:rPr lang="en-US" sz="1050" dirty="0"/>
              <a:t>Far fewer responded ‘Not applicable/no improvements necessary’</a:t>
            </a:r>
          </a:p>
          <a:p>
            <a:endParaRPr lang="en-US" sz="1050" dirty="0"/>
          </a:p>
          <a:p>
            <a:pPr marL="0" indent="0">
              <a:buFont typeface="Arial" panose="020B0604020202020204" pitchFamily="34" charset="0"/>
              <a:buNone/>
            </a:pPr>
            <a:r>
              <a:rPr lang="en-AU" sz="1050" b="1" dirty="0"/>
              <a:t>PGC</a:t>
            </a:r>
          </a:p>
          <a:p>
            <a:r>
              <a:rPr lang="en-US" sz="1050" dirty="0"/>
              <a:t>27% of PGC responses relating to main ways the institution could have better prepared them for employment were ‘Not applicable/no improvements necessary’, compared to only 10% for UG responses</a:t>
            </a:r>
          </a:p>
          <a:p>
            <a:pPr marL="0" indent="0">
              <a:buNone/>
            </a:pPr>
            <a:endParaRPr lang="en-AU" sz="1050" dirty="0"/>
          </a:p>
        </p:txBody>
      </p:sp>
      <p:sp>
        <p:nvSpPr>
          <p:cNvPr id="4" name="Slide Number Placeholder 3">
            <a:extLst>
              <a:ext uri="{FF2B5EF4-FFF2-40B4-BE49-F238E27FC236}">
                <a16:creationId xmlns:a16="http://schemas.microsoft.com/office/drawing/2014/main" id="{0C97F971-86FA-E90E-9675-9F2E40FA31AD}"/>
              </a:ext>
            </a:extLst>
          </p:cNvPr>
          <p:cNvSpPr>
            <a:spLocks noGrp="1"/>
          </p:cNvSpPr>
          <p:nvPr>
            <p:ph type="sldNum" sz="quarter" idx="12"/>
          </p:nvPr>
        </p:nvSpPr>
        <p:spPr/>
        <p:txBody>
          <a:bodyPr/>
          <a:lstStyle/>
          <a:p>
            <a:fld id="{EB9AB7F9-1CFC-4687-A283-05394C823D94}" type="slidenum">
              <a:rPr lang="en-AU" smtClean="0"/>
              <a:t>34</a:t>
            </a:fld>
            <a:endParaRPr lang="en-AU"/>
          </a:p>
        </p:txBody>
      </p:sp>
      <p:sp>
        <p:nvSpPr>
          <p:cNvPr id="5" name="Content Placeholder 2">
            <a:extLst>
              <a:ext uri="{FF2B5EF4-FFF2-40B4-BE49-F238E27FC236}">
                <a16:creationId xmlns:a16="http://schemas.microsoft.com/office/drawing/2014/main" id="{6381FACC-E17E-70F3-20C1-B592262CB5CB}"/>
              </a:ext>
            </a:extLst>
          </p:cNvPr>
          <p:cNvSpPr txBox="1">
            <a:spLocks/>
          </p:cNvSpPr>
          <p:nvPr/>
        </p:nvSpPr>
        <p:spPr>
          <a:xfrm>
            <a:off x="6467692" y="1266669"/>
            <a:ext cx="5139288" cy="4699415"/>
          </a:xfrm>
          <a:prstGeom prst="rect">
            <a:avLst/>
          </a:prstGeom>
        </p:spPr>
        <p:txBody>
          <a:bodyPr vert="horz" lIns="0" tIns="0" rIns="0" bIns="0" rtlCol="0">
            <a:noAutofit/>
          </a:bodyPr>
          <a:lstStyle>
            <a:lvl1pPr marL="342898" indent="-342898" algn="l" defTabSz="914394" rtl="0" eaLnBrk="1" latinLnBrk="0" hangingPunct="1">
              <a:spcBef>
                <a:spcPct val="20000"/>
              </a:spcBef>
              <a:buFont typeface="Arial" panose="020B0604020202020204" pitchFamily="34" charset="0"/>
              <a:buChar char="•"/>
              <a:defRPr sz="1801" kern="1200">
                <a:solidFill>
                  <a:schemeClr val="tx1"/>
                </a:solidFill>
                <a:latin typeface="+mn-lt"/>
                <a:ea typeface="+mn-ea"/>
                <a:cs typeface="+mn-cs"/>
              </a:defRPr>
            </a:lvl1pPr>
            <a:lvl2pPr marL="800094" indent="-342898" algn="l" defTabSz="914394"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43" indent="-285748" algn="l" defTabSz="914394"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189" indent="-228598" algn="l" defTabSz="914394"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385" indent="-228598" algn="l" defTabSz="914394"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583" indent="-228598" algn="l" defTabSz="9143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79" indent="-228598" algn="l" defTabSz="9143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77" indent="-228598" algn="l" defTabSz="9143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72" indent="-228598" algn="l" defTabSz="9143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AU" sz="1050" b="1" dirty="0"/>
          </a:p>
          <a:p>
            <a:r>
              <a:rPr lang="en-US" sz="1050" dirty="0"/>
              <a:t>9% of PGC graduates responded ‘No applicable/no improvements necessary’ when asked about aspects of the course that need improvement, which was more than double the rate of UG comments saying the same</a:t>
            </a:r>
          </a:p>
          <a:p>
            <a:r>
              <a:rPr lang="en-US" sz="1050" dirty="0"/>
              <a:t>PGC respondents were twice as likely as UG respondents to report aspects of course delivery needing improvement, including:</a:t>
            </a:r>
          </a:p>
          <a:p>
            <a:pPr lvl="1"/>
            <a:r>
              <a:rPr lang="en-US" sz="1050" dirty="0"/>
              <a:t>More face-to-face learning opportunities</a:t>
            </a:r>
          </a:p>
          <a:p>
            <a:pPr lvl="1"/>
            <a:r>
              <a:rPr lang="en-US" sz="1050" dirty="0"/>
              <a:t>Online learning difficulties</a:t>
            </a:r>
          </a:p>
          <a:p>
            <a:pPr marL="400049" lvl="2" indent="0">
              <a:buNone/>
            </a:pPr>
            <a:r>
              <a:rPr lang="en-US" sz="1050" dirty="0"/>
              <a:t>This is likely to due to PGC students being more likely to study fully-online than UG, as they may already be employed and/or at a different life stage with family responsibilities etc.</a:t>
            </a:r>
          </a:p>
          <a:p>
            <a:pPr marL="0" indent="0">
              <a:buFont typeface="Arial" panose="020B0604020202020204" pitchFamily="34" charset="0"/>
              <a:buNone/>
            </a:pPr>
            <a:endParaRPr lang="en-AU" sz="1050" b="1" dirty="0"/>
          </a:p>
          <a:p>
            <a:pPr marL="0" indent="0">
              <a:buFont typeface="Arial" panose="020B0604020202020204" pitchFamily="34" charset="0"/>
              <a:buNone/>
            </a:pPr>
            <a:r>
              <a:rPr lang="en-AU" sz="1050" b="1" dirty="0"/>
              <a:t>PGR</a:t>
            </a:r>
          </a:p>
          <a:p>
            <a:r>
              <a:rPr lang="en-US" sz="1050" dirty="0"/>
              <a:t>PGR respondents were even more likely than PGC to cite ‘Not applicable/no improvements necessary’: 61% said this when asked about ways institution could have better prepared them for employment and 24% said this when asked about aspects of course that need improvement.</a:t>
            </a:r>
          </a:p>
          <a:p>
            <a:r>
              <a:rPr lang="en-US" sz="1050" dirty="0"/>
              <a:t>However, there were several aspects that PGR respondents reported at a higher rate than UG and PGC respondents, in particular:</a:t>
            </a:r>
          </a:p>
          <a:p>
            <a:r>
              <a:rPr lang="en-US" sz="1050" dirty="0"/>
              <a:t>Networking skills</a:t>
            </a:r>
          </a:p>
          <a:p>
            <a:r>
              <a:rPr lang="en-US" sz="1050" dirty="0"/>
              <a:t>Research skills</a:t>
            </a:r>
          </a:p>
          <a:p>
            <a:r>
              <a:rPr lang="en-US" sz="1050" dirty="0"/>
              <a:t>Financial support/cost of course</a:t>
            </a:r>
          </a:p>
          <a:p>
            <a:r>
              <a:rPr lang="en-US" sz="1050" dirty="0"/>
              <a:t>Software / IT / computer skills</a:t>
            </a:r>
          </a:p>
          <a:p>
            <a:r>
              <a:rPr lang="en-US" sz="1050" dirty="0"/>
              <a:t>More support / contact from institution</a:t>
            </a:r>
          </a:p>
          <a:p>
            <a:pPr lvl="1"/>
            <a:r>
              <a:rPr lang="en-US" sz="1050" dirty="0"/>
              <a:t>Administration/ administrative support</a:t>
            </a:r>
          </a:p>
          <a:p>
            <a:pPr lvl="1"/>
            <a:r>
              <a:rPr lang="en-US" sz="1050" dirty="0"/>
              <a:t>Academic support</a:t>
            </a:r>
          </a:p>
          <a:p>
            <a:pPr marL="0" indent="0">
              <a:buFont typeface="Arial" panose="020B0604020202020204" pitchFamily="34" charset="0"/>
              <a:buNone/>
            </a:pPr>
            <a:endParaRPr lang="en-AU" sz="1050" b="1" dirty="0"/>
          </a:p>
        </p:txBody>
      </p:sp>
    </p:spTree>
    <p:extLst>
      <p:ext uri="{BB962C8B-B14F-4D97-AF65-F5344CB8AC3E}">
        <p14:creationId xmlns:p14="http://schemas.microsoft.com/office/powerpoint/2010/main" val="3966365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8D9-FF85-EED6-582D-4A791A3993C0}"/>
              </a:ext>
            </a:extLst>
          </p:cNvPr>
          <p:cNvSpPr>
            <a:spLocks noGrp="1"/>
          </p:cNvSpPr>
          <p:nvPr>
            <p:ph type="title"/>
          </p:nvPr>
        </p:nvSpPr>
        <p:spPr/>
        <p:txBody>
          <a:bodyPr>
            <a:normAutofit fontScale="90000"/>
          </a:bodyPr>
          <a:lstStyle/>
          <a:p>
            <a:r>
              <a:rPr lang="en-AU" dirty="0"/>
              <a:t>There were also differences in areas reported for improvement by occupation</a:t>
            </a:r>
          </a:p>
        </p:txBody>
      </p:sp>
      <p:sp>
        <p:nvSpPr>
          <p:cNvPr id="3" name="Content Placeholder 2">
            <a:extLst>
              <a:ext uri="{FF2B5EF4-FFF2-40B4-BE49-F238E27FC236}">
                <a16:creationId xmlns:a16="http://schemas.microsoft.com/office/drawing/2014/main" id="{87013D60-421B-8BA8-2E8C-D8D5A06A9DDC}"/>
              </a:ext>
            </a:extLst>
          </p:cNvPr>
          <p:cNvSpPr>
            <a:spLocks noGrp="1"/>
          </p:cNvSpPr>
          <p:nvPr>
            <p:ph idx="1"/>
          </p:nvPr>
        </p:nvSpPr>
        <p:spPr/>
        <p:txBody>
          <a:bodyPr/>
          <a:lstStyle/>
          <a:p>
            <a:pPr marL="0" indent="0">
              <a:buNone/>
            </a:pPr>
            <a:endParaRPr lang="en-AU" b="1" dirty="0"/>
          </a:p>
          <a:p>
            <a:pPr marL="0" indent="0">
              <a:buNone/>
            </a:pPr>
            <a:r>
              <a:rPr lang="en-US" b="1" dirty="0"/>
              <a:t>Early Childhood (Pre-primary School) Teachers</a:t>
            </a:r>
          </a:p>
          <a:p>
            <a:r>
              <a:rPr lang="en-AU" dirty="0"/>
              <a:t>Early childhood teachers were more likely than other teacher occupations included in the analysis to cite ‘Not applicable/no improvements necessary’</a:t>
            </a:r>
          </a:p>
          <a:p>
            <a:r>
              <a:rPr lang="en-AU" dirty="0"/>
              <a:t>Less likely than other teachers to cite the following areas for improvement, including:</a:t>
            </a:r>
          </a:p>
          <a:p>
            <a:pPr lvl="1"/>
            <a:r>
              <a:rPr lang="en-US" dirty="0"/>
              <a:t>Less Theory/ More practical teacher knowledge and strategies</a:t>
            </a:r>
          </a:p>
          <a:p>
            <a:pPr lvl="1"/>
            <a:r>
              <a:rPr lang="en-AU" dirty="0"/>
              <a:t>Behaviour management</a:t>
            </a:r>
          </a:p>
          <a:p>
            <a:pPr lvl="1"/>
            <a:r>
              <a:rPr lang="en-US" dirty="0"/>
              <a:t>More relevant up to date material</a:t>
            </a:r>
          </a:p>
          <a:p>
            <a:pPr lvl="1"/>
            <a:r>
              <a:rPr lang="en-AU" dirty="0"/>
              <a:t>More practical/relevant assessments</a:t>
            </a:r>
          </a:p>
          <a:p>
            <a:r>
              <a:rPr lang="en-AU" dirty="0"/>
              <a:t>But they were more likely than others to cite:</a:t>
            </a:r>
          </a:p>
          <a:p>
            <a:pPr lvl="1"/>
            <a:r>
              <a:rPr lang="en-US" dirty="0"/>
              <a:t>More focus on tailored teaching of kinder/primary/secondary</a:t>
            </a:r>
          </a:p>
          <a:p>
            <a:pPr lvl="1"/>
            <a:r>
              <a:rPr lang="en-US" dirty="0"/>
              <a:t>More interactive and engaging online content	</a:t>
            </a:r>
            <a:endParaRPr lang="en-AU" dirty="0"/>
          </a:p>
          <a:p>
            <a:pPr lvl="1"/>
            <a:r>
              <a:rPr lang="en-AU" dirty="0"/>
              <a:t>Foundation skills – Analytical / critical thinking skills</a:t>
            </a:r>
          </a:p>
          <a:p>
            <a:pPr lvl="1"/>
            <a:endParaRPr lang="en-AU" dirty="0"/>
          </a:p>
          <a:p>
            <a:endParaRPr lang="en-AU" dirty="0"/>
          </a:p>
        </p:txBody>
      </p:sp>
      <p:sp>
        <p:nvSpPr>
          <p:cNvPr id="4" name="Slide Number Placeholder 3">
            <a:extLst>
              <a:ext uri="{FF2B5EF4-FFF2-40B4-BE49-F238E27FC236}">
                <a16:creationId xmlns:a16="http://schemas.microsoft.com/office/drawing/2014/main" id="{357056E5-F56E-BBC3-3BDA-5EF01D4BC77B}"/>
              </a:ext>
            </a:extLst>
          </p:cNvPr>
          <p:cNvSpPr>
            <a:spLocks noGrp="1"/>
          </p:cNvSpPr>
          <p:nvPr>
            <p:ph type="sldNum" sz="quarter" idx="12"/>
          </p:nvPr>
        </p:nvSpPr>
        <p:spPr/>
        <p:txBody>
          <a:bodyPr/>
          <a:lstStyle/>
          <a:p>
            <a:fld id="{EB9AB7F9-1CFC-4687-A283-05394C823D94}" type="slidenum">
              <a:rPr lang="en-AU" smtClean="0"/>
              <a:t>35</a:t>
            </a:fld>
            <a:endParaRPr lang="en-AU"/>
          </a:p>
        </p:txBody>
      </p:sp>
    </p:spTree>
    <p:extLst>
      <p:ext uri="{BB962C8B-B14F-4D97-AF65-F5344CB8AC3E}">
        <p14:creationId xmlns:p14="http://schemas.microsoft.com/office/powerpoint/2010/main" val="29718186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C28D9-FF85-EED6-582D-4A791A3993C0}"/>
              </a:ext>
            </a:extLst>
          </p:cNvPr>
          <p:cNvSpPr>
            <a:spLocks noGrp="1"/>
          </p:cNvSpPr>
          <p:nvPr>
            <p:ph type="title"/>
          </p:nvPr>
        </p:nvSpPr>
        <p:spPr/>
        <p:txBody>
          <a:bodyPr>
            <a:normAutofit fontScale="90000"/>
          </a:bodyPr>
          <a:lstStyle/>
          <a:p>
            <a:r>
              <a:rPr lang="en-AU" dirty="0"/>
              <a:t>There were clear areas of difference between primary and secondary teachers</a:t>
            </a:r>
          </a:p>
        </p:txBody>
      </p:sp>
      <p:sp>
        <p:nvSpPr>
          <p:cNvPr id="3" name="Content Placeholder 2">
            <a:extLst>
              <a:ext uri="{FF2B5EF4-FFF2-40B4-BE49-F238E27FC236}">
                <a16:creationId xmlns:a16="http://schemas.microsoft.com/office/drawing/2014/main" id="{87013D60-421B-8BA8-2E8C-D8D5A06A9DDC}"/>
              </a:ext>
            </a:extLst>
          </p:cNvPr>
          <p:cNvSpPr>
            <a:spLocks noGrp="1"/>
          </p:cNvSpPr>
          <p:nvPr>
            <p:ph idx="1"/>
          </p:nvPr>
        </p:nvSpPr>
        <p:spPr/>
        <p:txBody>
          <a:bodyPr>
            <a:normAutofit lnSpcReduction="10000"/>
          </a:bodyPr>
          <a:lstStyle/>
          <a:p>
            <a:pPr marL="0" indent="0">
              <a:buNone/>
            </a:pPr>
            <a:endParaRPr lang="en-AU" sz="1800" b="1" dirty="0"/>
          </a:p>
          <a:p>
            <a:pPr marL="0" indent="0">
              <a:buNone/>
            </a:pPr>
            <a:r>
              <a:rPr lang="en-AU" sz="1800" b="1" dirty="0"/>
              <a:t>Primary school teachers </a:t>
            </a:r>
          </a:p>
          <a:p>
            <a:pPr marL="0" indent="0">
              <a:buNone/>
            </a:pPr>
            <a:r>
              <a:rPr lang="en-US" sz="1400" dirty="0"/>
              <a:t>Primary school teachers were more likely to report the following areas for improvement than other teachers, particularly secondary school teachers:</a:t>
            </a:r>
          </a:p>
          <a:p>
            <a:r>
              <a:rPr lang="en-US" sz="1500" dirty="0"/>
              <a:t>Work experience and practical skills</a:t>
            </a:r>
            <a:endParaRPr lang="en-AU" sz="1500" b="1" dirty="0"/>
          </a:p>
          <a:p>
            <a:pPr lvl="1"/>
            <a:r>
              <a:rPr lang="en-US" sz="1400" dirty="0"/>
              <a:t>Less Theory/ More practical teacher knowledge and strategies</a:t>
            </a:r>
            <a:endParaRPr lang="en-AU" sz="1400" b="1" dirty="0"/>
          </a:p>
          <a:p>
            <a:pPr lvl="1"/>
            <a:r>
              <a:rPr lang="en-AU" sz="1400" dirty="0"/>
              <a:t>More/ longer teacher practicums</a:t>
            </a:r>
          </a:p>
          <a:p>
            <a:r>
              <a:rPr lang="en-AU" sz="1500" dirty="0"/>
              <a:t>Teaching skills &amp; knowledge</a:t>
            </a:r>
          </a:p>
          <a:p>
            <a:pPr lvl="1"/>
            <a:r>
              <a:rPr lang="en-AU" sz="1400" dirty="0"/>
              <a:t>Behaviour management (also high for secondary, much lower for early childhood teachers)</a:t>
            </a:r>
          </a:p>
          <a:p>
            <a:pPr lvl="1"/>
            <a:r>
              <a:rPr lang="en-US" sz="1400" dirty="0"/>
              <a:t>Teacher administration, assessment and reporting methods</a:t>
            </a:r>
          </a:p>
          <a:p>
            <a:pPr lvl="1"/>
            <a:r>
              <a:rPr lang="en-US" sz="1400" dirty="0"/>
              <a:t>Parent/carer communication and interaction</a:t>
            </a:r>
          </a:p>
          <a:p>
            <a:pPr lvl="1"/>
            <a:r>
              <a:rPr lang="en-AU" sz="1400" dirty="0"/>
              <a:t>Lesson planning and programming</a:t>
            </a:r>
          </a:p>
          <a:p>
            <a:pPr lvl="1"/>
            <a:r>
              <a:rPr lang="en-US" sz="1400" dirty="0"/>
              <a:t>How to teach numeracy and literacy (incl. spelling, reading, phonics etc.) (3x more likely to report this than other teacher occupations)</a:t>
            </a:r>
            <a:endParaRPr lang="en-AU" sz="1400" dirty="0"/>
          </a:p>
          <a:p>
            <a:r>
              <a:rPr lang="en-AU" sz="1500" dirty="0"/>
              <a:t>Institutional &amp; course attributes</a:t>
            </a:r>
          </a:p>
          <a:p>
            <a:pPr lvl="1"/>
            <a:r>
              <a:rPr lang="en-US" sz="1400" dirty="0"/>
              <a:t>Help with applying for jobs</a:t>
            </a:r>
            <a:endParaRPr lang="en-AU" sz="1400" dirty="0"/>
          </a:p>
          <a:p>
            <a:pPr lvl="1"/>
            <a:r>
              <a:rPr lang="en-AU" sz="1400" dirty="0"/>
              <a:t>More practical/relevant assessments</a:t>
            </a:r>
          </a:p>
          <a:p>
            <a:r>
              <a:rPr lang="en-AU" sz="1500" dirty="0"/>
              <a:t>Recent graduates employed as primary school teachers were a lot less likely to report ‘not applicable/no improvements necessary’ than early childhood, secondary and special education teachers, suggesting this group does feel they could have been better prepared for employment.</a:t>
            </a:r>
          </a:p>
        </p:txBody>
      </p:sp>
      <p:sp>
        <p:nvSpPr>
          <p:cNvPr id="4" name="Slide Number Placeholder 3">
            <a:extLst>
              <a:ext uri="{FF2B5EF4-FFF2-40B4-BE49-F238E27FC236}">
                <a16:creationId xmlns:a16="http://schemas.microsoft.com/office/drawing/2014/main" id="{357056E5-F56E-BBC3-3BDA-5EF01D4BC77B}"/>
              </a:ext>
            </a:extLst>
          </p:cNvPr>
          <p:cNvSpPr>
            <a:spLocks noGrp="1"/>
          </p:cNvSpPr>
          <p:nvPr>
            <p:ph type="sldNum" sz="quarter" idx="12"/>
          </p:nvPr>
        </p:nvSpPr>
        <p:spPr/>
        <p:txBody>
          <a:bodyPr/>
          <a:lstStyle/>
          <a:p>
            <a:fld id="{EB9AB7F9-1CFC-4687-A283-05394C823D94}" type="slidenum">
              <a:rPr lang="en-AU" smtClean="0"/>
              <a:t>36</a:t>
            </a:fld>
            <a:endParaRPr lang="en-AU"/>
          </a:p>
        </p:txBody>
      </p:sp>
    </p:spTree>
    <p:extLst>
      <p:ext uri="{BB962C8B-B14F-4D97-AF65-F5344CB8AC3E}">
        <p14:creationId xmlns:p14="http://schemas.microsoft.com/office/powerpoint/2010/main" val="3211757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BED7-5294-D7EA-3299-24F28495734D}"/>
              </a:ext>
            </a:extLst>
          </p:cNvPr>
          <p:cNvSpPr>
            <a:spLocks noGrp="1"/>
          </p:cNvSpPr>
          <p:nvPr>
            <p:ph type="title"/>
          </p:nvPr>
        </p:nvSpPr>
        <p:spPr/>
        <p:txBody>
          <a:bodyPr>
            <a:normAutofit fontScale="90000"/>
          </a:bodyPr>
          <a:lstStyle/>
          <a:p>
            <a:r>
              <a:rPr lang="en-US" dirty="0"/>
              <a:t>More relevant course content and the way it’s delivered were the areas secondary school teachers were more likely to report</a:t>
            </a:r>
            <a:endParaRPr lang="en-AU" dirty="0"/>
          </a:p>
        </p:txBody>
      </p:sp>
      <p:sp>
        <p:nvSpPr>
          <p:cNvPr id="3" name="Content Placeholder 2">
            <a:extLst>
              <a:ext uri="{FF2B5EF4-FFF2-40B4-BE49-F238E27FC236}">
                <a16:creationId xmlns:a16="http://schemas.microsoft.com/office/drawing/2014/main" id="{19976B33-172A-E4AB-E4D0-97A54BDD91FD}"/>
              </a:ext>
            </a:extLst>
          </p:cNvPr>
          <p:cNvSpPr>
            <a:spLocks noGrp="1"/>
          </p:cNvSpPr>
          <p:nvPr>
            <p:ph idx="1"/>
          </p:nvPr>
        </p:nvSpPr>
        <p:spPr/>
        <p:txBody>
          <a:bodyPr>
            <a:normAutofit/>
          </a:bodyPr>
          <a:lstStyle/>
          <a:p>
            <a:pPr marL="0" indent="0">
              <a:buNone/>
            </a:pPr>
            <a:endParaRPr lang="en-US" b="1" dirty="0"/>
          </a:p>
          <a:p>
            <a:pPr marL="0" indent="0">
              <a:buNone/>
            </a:pPr>
            <a:r>
              <a:rPr lang="en-US" b="1" dirty="0"/>
              <a:t>Secondary School Teachers</a:t>
            </a:r>
            <a:endParaRPr lang="en-AU" b="1" dirty="0"/>
          </a:p>
          <a:p>
            <a:r>
              <a:rPr lang="en-US" dirty="0"/>
              <a:t>Secondary school teachers were less likely to report areas reported highly by primary school teachers, such as:</a:t>
            </a:r>
          </a:p>
          <a:p>
            <a:pPr lvl="1"/>
            <a:r>
              <a:rPr lang="en-US" dirty="0"/>
              <a:t>More/ longer teacher practicums</a:t>
            </a:r>
          </a:p>
          <a:p>
            <a:pPr lvl="1"/>
            <a:r>
              <a:rPr lang="en-US" dirty="0"/>
              <a:t>Teaching skills and knowledge</a:t>
            </a:r>
          </a:p>
          <a:p>
            <a:pPr lvl="2"/>
            <a:r>
              <a:rPr lang="en-US" dirty="0"/>
              <a:t>Inclusive education</a:t>
            </a:r>
          </a:p>
          <a:p>
            <a:pPr lvl="2"/>
            <a:r>
              <a:rPr lang="en-US" dirty="0"/>
              <a:t>Teacher administration, assessment and reporting methods</a:t>
            </a:r>
          </a:p>
          <a:p>
            <a:pPr lvl="2"/>
            <a:r>
              <a:rPr lang="en-US" dirty="0"/>
              <a:t>Lesson planning and programming</a:t>
            </a:r>
          </a:p>
          <a:p>
            <a:pPr lvl="2"/>
            <a:r>
              <a:rPr lang="en-US" dirty="0"/>
              <a:t>How to teach numeracy and literacy (incl. spelling, reading, phonics etc.)</a:t>
            </a:r>
          </a:p>
          <a:p>
            <a:pPr lvl="1"/>
            <a:r>
              <a:rPr lang="en-US" dirty="0"/>
              <a:t>Career preparation / guidance</a:t>
            </a:r>
          </a:p>
          <a:p>
            <a:pPr lvl="2"/>
            <a:r>
              <a:rPr lang="en-US" dirty="0"/>
              <a:t>Help with applying for jobs</a:t>
            </a:r>
          </a:p>
          <a:p>
            <a:r>
              <a:rPr lang="en-AU" dirty="0"/>
              <a:t>But they were more likely to cite issues with course content and the way it’s delivered (e.g. via academic staff that may not have been in a high school classroom for a long time and were out of touch with the current high school setting).</a:t>
            </a:r>
          </a:p>
        </p:txBody>
      </p:sp>
      <p:sp>
        <p:nvSpPr>
          <p:cNvPr id="4" name="Slide Number Placeholder 3">
            <a:extLst>
              <a:ext uri="{FF2B5EF4-FFF2-40B4-BE49-F238E27FC236}">
                <a16:creationId xmlns:a16="http://schemas.microsoft.com/office/drawing/2014/main" id="{ACE8F064-502C-DD2A-C85B-2696B6B4D346}"/>
              </a:ext>
            </a:extLst>
          </p:cNvPr>
          <p:cNvSpPr>
            <a:spLocks noGrp="1"/>
          </p:cNvSpPr>
          <p:nvPr>
            <p:ph type="sldNum" sz="quarter" idx="12"/>
          </p:nvPr>
        </p:nvSpPr>
        <p:spPr/>
        <p:txBody>
          <a:bodyPr/>
          <a:lstStyle/>
          <a:p>
            <a:fld id="{EB9AB7F9-1CFC-4687-A283-05394C823D94}" type="slidenum">
              <a:rPr lang="en-AU" smtClean="0"/>
              <a:t>37</a:t>
            </a:fld>
            <a:endParaRPr lang="en-AU"/>
          </a:p>
        </p:txBody>
      </p:sp>
    </p:spTree>
    <p:extLst>
      <p:ext uri="{BB962C8B-B14F-4D97-AF65-F5344CB8AC3E}">
        <p14:creationId xmlns:p14="http://schemas.microsoft.com/office/powerpoint/2010/main" val="3522384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BED7-5294-D7EA-3299-24F28495734D}"/>
              </a:ext>
            </a:extLst>
          </p:cNvPr>
          <p:cNvSpPr>
            <a:spLocks noGrp="1"/>
          </p:cNvSpPr>
          <p:nvPr>
            <p:ph type="title"/>
          </p:nvPr>
        </p:nvSpPr>
        <p:spPr/>
        <p:txBody>
          <a:bodyPr/>
          <a:lstStyle/>
          <a:p>
            <a:r>
              <a:rPr lang="en-US" dirty="0"/>
              <a:t>Other teacher occupations</a:t>
            </a:r>
            <a:endParaRPr lang="en-AU" dirty="0"/>
          </a:p>
        </p:txBody>
      </p:sp>
      <p:sp>
        <p:nvSpPr>
          <p:cNvPr id="3" name="Content Placeholder 2">
            <a:extLst>
              <a:ext uri="{FF2B5EF4-FFF2-40B4-BE49-F238E27FC236}">
                <a16:creationId xmlns:a16="http://schemas.microsoft.com/office/drawing/2014/main" id="{19976B33-172A-E4AB-E4D0-97A54BDD91FD}"/>
              </a:ext>
            </a:extLst>
          </p:cNvPr>
          <p:cNvSpPr>
            <a:spLocks noGrp="1"/>
          </p:cNvSpPr>
          <p:nvPr>
            <p:ph idx="1"/>
          </p:nvPr>
        </p:nvSpPr>
        <p:spPr/>
        <p:txBody>
          <a:bodyPr>
            <a:normAutofit/>
          </a:bodyPr>
          <a:lstStyle/>
          <a:p>
            <a:pPr marL="0" indent="0">
              <a:buNone/>
            </a:pPr>
            <a:r>
              <a:rPr lang="en-AU" b="1" dirty="0"/>
              <a:t>Special Education Teachers</a:t>
            </a:r>
          </a:p>
          <a:p>
            <a:r>
              <a:rPr lang="en-AU" dirty="0"/>
              <a:t>Special education teachers were much more likely to report ‘not applicable/no improvements necessary’ than other teachers when asked about improvements, suggesting related courses and the ways institutions prepare them for employment is more likely to meet their needs as special education teachers than other teacher occupations.</a:t>
            </a:r>
          </a:p>
          <a:p>
            <a:r>
              <a:rPr lang="en-AU" dirty="0"/>
              <a:t>The only meaningful difference in what special education teachers reported as needing improvement was regarding inclusive education skills, which was 7 times higher in the GOS-L than it was for other teachers.</a:t>
            </a:r>
          </a:p>
          <a:p>
            <a:pPr marL="0" indent="0">
              <a:buNone/>
            </a:pPr>
            <a:endParaRPr lang="en-US" dirty="0"/>
          </a:p>
          <a:p>
            <a:pPr marL="0" indent="0">
              <a:buNone/>
            </a:pPr>
            <a:r>
              <a:rPr lang="en-US" b="1" dirty="0"/>
              <a:t>Middle School Teacher / Intermediate School Teachers</a:t>
            </a:r>
            <a:endParaRPr lang="en-AU" b="1" dirty="0"/>
          </a:p>
          <a:p>
            <a:pPr marL="0" indent="0">
              <a:buNone/>
            </a:pPr>
            <a:r>
              <a:rPr lang="en-AU" dirty="0"/>
              <a:t>Note there was a relatively small number of responses from middle school teachers in this analysis, so caution should be exercised when interpreting results.</a:t>
            </a:r>
          </a:p>
          <a:p>
            <a:r>
              <a:rPr lang="en-US" dirty="0"/>
              <a:t>Like primary school teachers, they were also more likely report that learning to teach numeracy and literacy (incl. spelling, reading, phonics etc.) is an aspect of the course that needed improvement.</a:t>
            </a:r>
          </a:p>
          <a:p>
            <a:r>
              <a:rPr lang="en-US" dirty="0"/>
              <a:t>They also felt that there were too many assessments during practicums.</a:t>
            </a:r>
          </a:p>
          <a:p>
            <a:endParaRPr lang="en-AU" dirty="0"/>
          </a:p>
        </p:txBody>
      </p:sp>
      <p:sp>
        <p:nvSpPr>
          <p:cNvPr id="4" name="Slide Number Placeholder 3">
            <a:extLst>
              <a:ext uri="{FF2B5EF4-FFF2-40B4-BE49-F238E27FC236}">
                <a16:creationId xmlns:a16="http://schemas.microsoft.com/office/drawing/2014/main" id="{ACE8F064-502C-DD2A-C85B-2696B6B4D346}"/>
              </a:ext>
            </a:extLst>
          </p:cNvPr>
          <p:cNvSpPr>
            <a:spLocks noGrp="1"/>
          </p:cNvSpPr>
          <p:nvPr>
            <p:ph type="sldNum" sz="quarter" idx="12"/>
          </p:nvPr>
        </p:nvSpPr>
        <p:spPr/>
        <p:txBody>
          <a:bodyPr/>
          <a:lstStyle/>
          <a:p>
            <a:fld id="{EB9AB7F9-1CFC-4687-A283-05394C823D94}" type="slidenum">
              <a:rPr lang="en-AU" smtClean="0"/>
              <a:t>38</a:t>
            </a:fld>
            <a:endParaRPr lang="en-AU"/>
          </a:p>
        </p:txBody>
      </p:sp>
    </p:spTree>
    <p:extLst>
      <p:ext uri="{BB962C8B-B14F-4D97-AF65-F5344CB8AC3E}">
        <p14:creationId xmlns:p14="http://schemas.microsoft.com/office/powerpoint/2010/main" val="1788581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36DD-90CA-F39F-F1D9-D9A2C1FD4140}"/>
              </a:ext>
            </a:extLst>
          </p:cNvPr>
          <p:cNvSpPr>
            <a:spLocks noGrp="1"/>
          </p:cNvSpPr>
          <p:nvPr>
            <p:ph type="title"/>
          </p:nvPr>
        </p:nvSpPr>
        <p:spPr/>
        <p:txBody>
          <a:bodyPr>
            <a:normAutofit fontScale="90000"/>
          </a:bodyPr>
          <a:lstStyle/>
          <a:p>
            <a:r>
              <a:rPr lang="en-AU" dirty="0"/>
              <a:t>A number of differences were also observed between younger and older respondents</a:t>
            </a:r>
          </a:p>
        </p:txBody>
      </p:sp>
      <p:sp>
        <p:nvSpPr>
          <p:cNvPr id="3" name="Content Placeholder 2">
            <a:extLst>
              <a:ext uri="{FF2B5EF4-FFF2-40B4-BE49-F238E27FC236}">
                <a16:creationId xmlns:a16="http://schemas.microsoft.com/office/drawing/2014/main" id="{14ED7BE6-5C72-34A6-8844-C027F63D27A9}"/>
              </a:ext>
            </a:extLst>
          </p:cNvPr>
          <p:cNvSpPr>
            <a:spLocks noGrp="1"/>
          </p:cNvSpPr>
          <p:nvPr>
            <p:ph idx="1"/>
          </p:nvPr>
        </p:nvSpPr>
        <p:spPr/>
        <p:txBody>
          <a:bodyPr>
            <a:normAutofit/>
          </a:bodyPr>
          <a:lstStyle/>
          <a:p>
            <a:pPr marL="0" indent="0">
              <a:buNone/>
            </a:pPr>
            <a:endParaRPr lang="en-AU" dirty="0"/>
          </a:p>
          <a:p>
            <a:pPr marL="0" indent="0">
              <a:buNone/>
            </a:pPr>
            <a:r>
              <a:rPr lang="en-AU" dirty="0"/>
              <a:t>There was a relatively even spread of comments from graduates across each of the four age brackets examined, e.g. comments collected in the 2022 GOS for IMPROVE (aspects of course that need improvement) include graduates aged: Under 25 (n=1523), 25-29 (n=926), 30 to 39 (n=1267) and 40 and over (n=1391).</a:t>
            </a:r>
          </a:p>
          <a:p>
            <a:pPr marL="0" indent="0">
              <a:buNone/>
            </a:pPr>
            <a:endParaRPr lang="en-AU" dirty="0"/>
          </a:p>
          <a:p>
            <a:r>
              <a:rPr lang="en-AU" dirty="0"/>
              <a:t>Older (30-39 and 40 and over) respondents were more likely to cite ‘not applicable/no improvements necessary’ than younger respondents and difficulties with online learning, the same trends seen for postgraduate respondents.</a:t>
            </a:r>
          </a:p>
          <a:p>
            <a:r>
              <a:rPr lang="en-AU" dirty="0"/>
              <a:t>The 40 and over group were less likely to report needing more practical/hands on experience, longer practicums, help with career preparation/guidance and teachers skills such as behaviour management, teacher admin, assessment and reporting, parent/carer communication.</a:t>
            </a:r>
          </a:p>
          <a:p>
            <a:r>
              <a:rPr lang="en-AU" dirty="0"/>
              <a:t>The under 25 group were significantly more likely than other age groups to report wanting less theory/more work experience, longer practicums, more relevant course content and assessments and more teaching skills and knowledge.</a:t>
            </a:r>
          </a:p>
          <a:p>
            <a:endParaRPr lang="en-AU" dirty="0"/>
          </a:p>
        </p:txBody>
      </p:sp>
      <p:sp>
        <p:nvSpPr>
          <p:cNvPr id="4" name="Slide Number Placeholder 3">
            <a:extLst>
              <a:ext uri="{FF2B5EF4-FFF2-40B4-BE49-F238E27FC236}">
                <a16:creationId xmlns:a16="http://schemas.microsoft.com/office/drawing/2014/main" id="{83AB73EE-4930-C5A7-1ABF-36C7ABAE8249}"/>
              </a:ext>
            </a:extLst>
          </p:cNvPr>
          <p:cNvSpPr>
            <a:spLocks noGrp="1"/>
          </p:cNvSpPr>
          <p:nvPr>
            <p:ph type="sldNum" sz="quarter" idx="12"/>
          </p:nvPr>
        </p:nvSpPr>
        <p:spPr/>
        <p:txBody>
          <a:bodyPr/>
          <a:lstStyle/>
          <a:p>
            <a:fld id="{EB9AB7F9-1CFC-4687-A283-05394C823D94}" type="slidenum">
              <a:rPr lang="en-AU" smtClean="0"/>
              <a:t>39</a:t>
            </a:fld>
            <a:endParaRPr lang="en-AU"/>
          </a:p>
        </p:txBody>
      </p:sp>
    </p:spTree>
    <p:extLst>
      <p:ext uri="{BB962C8B-B14F-4D97-AF65-F5344CB8AC3E}">
        <p14:creationId xmlns:p14="http://schemas.microsoft.com/office/powerpoint/2010/main" val="486735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6175-86DD-170C-3144-153DB83EA4FC}"/>
              </a:ext>
            </a:extLst>
          </p:cNvPr>
          <p:cNvSpPr>
            <a:spLocks noGrp="1"/>
          </p:cNvSpPr>
          <p:nvPr>
            <p:ph type="title"/>
          </p:nvPr>
        </p:nvSpPr>
        <p:spPr/>
        <p:txBody>
          <a:bodyPr/>
          <a:lstStyle/>
          <a:p>
            <a:r>
              <a:rPr lang="en-AU" dirty="0"/>
              <a:t>Project overview</a:t>
            </a:r>
          </a:p>
        </p:txBody>
      </p:sp>
      <p:sp>
        <p:nvSpPr>
          <p:cNvPr id="3" name="Content Placeholder 2">
            <a:extLst>
              <a:ext uri="{FF2B5EF4-FFF2-40B4-BE49-F238E27FC236}">
                <a16:creationId xmlns:a16="http://schemas.microsoft.com/office/drawing/2014/main" id="{2CD81162-A03A-BF33-8388-44C2913807A1}"/>
              </a:ext>
            </a:extLst>
          </p:cNvPr>
          <p:cNvSpPr>
            <a:spLocks noGrp="1"/>
          </p:cNvSpPr>
          <p:nvPr>
            <p:ph idx="1"/>
          </p:nvPr>
        </p:nvSpPr>
        <p:spPr/>
        <p:txBody>
          <a:bodyPr vert="horz"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research project involved analysis of recent graduate teacher responses to the 2022 GOS and 2022 GOS-L, to understand what they report as key gaps in ITE programs to effectively prepare students to work as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indent="0" defTabSz="914400">
              <a:spcBef>
                <a:spcPts val="0"/>
              </a:spcBef>
              <a:buNone/>
              <a:defRPr/>
            </a:pPr>
            <a:r>
              <a:rPr lang="en-US" sz="1800" b="1" dirty="0"/>
              <a:t>Key questions this analysis seeks to answer:</a:t>
            </a:r>
            <a:endParaRPr lang="en-US" sz="1800" b="1" dirty="0">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main ways could ITE providers have better prepared graduates for employment?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aspects of ITE courses did students report as needing improvement?</a:t>
            </a:r>
          </a:p>
          <a:p>
            <a:pPr marL="171450" indent="-171450" defTabSz="914400">
              <a:spcBef>
                <a:spcPts val="0"/>
              </a:spcBef>
              <a:buFont typeface="Arial" panose="020B0604020202020204" pitchFamily="34" charset="0"/>
              <a:buChar char="•"/>
              <a:defRPr/>
            </a:pPr>
            <a:r>
              <a:rPr lang="en-US" dirty="0"/>
              <a:t>How consistent are the gaps identified between undergraduate and postgraduate programs and between teaching occupations?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are the key insights for where ITE courses need to improve and how as it relates to the Panel’s Terms of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R="0" lvl="0" defTabSz="914400" fontAlgn="auto">
              <a:lnSpc>
                <a:spcPct val="100000"/>
              </a:lnSpc>
              <a:spcBef>
                <a:spcPts val="0"/>
              </a:spcBef>
              <a:spcAft>
                <a:spcPts val="0"/>
              </a:spcAft>
              <a:buClrTx/>
              <a:buSzTx/>
              <a:tabLst/>
              <a:defRPr/>
            </a:pPr>
            <a:r>
              <a:rPr lang="en-US" sz="1800" b="1" dirty="0"/>
              <a:t>This report 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thematic analysis of open text responses collected from teachers in the 2022 GOS and 2022 GOS-L. </a:t>
            </a:r>
          </a:p>
          <a:p>
            <a:pPr marL="171450" indent="-171450" defTabSz="914400">
              <a:spcBef>
                <a:spcPts val="0"/>
              </a:spcBef>
              <a:buFont typeface="Arial" panose="020B0604020202020204" pitchFamily="34" charset="0"/>
              <a:buChar char="•"/>
              <a:defRPr/>
            </a:pPr>
            <a:r>
              <a:rPr lang="en-US" dirty="0"/>
              <a:t>Insights into the quality of ITE of courses and their preparation of ITE students for teaching, and areas they could improve, with a particular focus on the Panel’s Terms of Reference.</a:t>
            </a:r>
            <a:endParaRPr lang="en-AU" dirty="0"/>
          </a:p>
          <a:p>
            <a:pPr marL="342265" indent="-342265"/>
            <a:endParaRPr lang="en-AU" dirty="0">
              <a:cs typeface="Arial"/>
            </a:endParaRPr>
          </a:p>
        </p:txBody>
      </p:sp>
      <p:sp>
        <p:nvSpPr>
          <p:cNvPr id="4" name="Slide Number Placeholder 3">
            <a:extLst>
              <a:ext uri="{FF2B5EF4-FFF2-40B4-BE49-F238E27FC236}">
                <a16:creationId xmlns:a16="http://schemas.microsoft.com/office/drawing/2014/main" id="{0F34FC3E-FE49-0056-E879-1AB59549B86E}"/>
              </a:ext>
            </a:extLst>
          </p:cNvPr>
          <p:cNvSpPr>
            <a:spLocks noGrp="1"/>
          </p:cNvSpPr>
          <p:nvPr>
            <p:ph type="sldNum" sz="quarter" idx="4294967295"/>
          </p:nvPr>
        </p:nvSpPr>
        <p:spPr>
          <a:xfrm>
            <a:off x="0" y="0"/>
            <a:ext cx="0" cy="0"/>
          </a:xfrm>
        </p:spPr>
        <p:txBody>
          <a:bodyPr/>
          <a:lstStyle/>
          <a:p>
            <a:fld id="{EB9AB7F9-1CFC-4687-A283-05394C823D94}" type="slidenum">
              <a:rPr lang="en-AU" smtClean="0"/>
              <a:t>4</a:t>
            </a:fld>
            <a:endParaRPr lang="en-AU"/>
          </a:p>
        </p:txBody>
      </p:sp>
    </p:spTree>
    <p:extLst>
      <p:ext uri="{BB962C8B-B14F-4D97-AF65-F5344CB8AC3E}">
        <p14:creationId xmlns:p14="http://schemas.microsoft.com/office/powerpoint/2010/main" val="3897053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text, indoor, ceiling, library&#10;&#10;Description automatically generated">
            <a:extLst>
              <a:ext uri="{FF2B5EF4-FFF2-40B4-BE49-F238E27FC236}">
                <a16:creationId xmlns:a16="http://schemas.microsoft.com/office/drawing/2014/main" id="{1A5EC1CA-ECF7-2D0E-B44A-BAE89DA15A4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0" y="3551238"/>
            <a:ext cx="12192000" cy="1490662"/>
          </a:xfrm>
        </p:spPr>
      </p:pic>
      <p:sp>
        <p:nvSpPr>
          <p:cNvPr id="3" name="Title 2">
            <a:extLst>
              <a:ext uri="{FF2B5EF4-FFF2-40B4-BE49-F238E27FC236}">
                <a16:creationId xmlns:a16="http://schemas.microsoft.com/office/drawing/2014/main" id="{B259FCDD-F9B4-E9BE-A689-4473E299A362}"/>
              </a:ext>
            </a:extLst>
          </p:cNvPr>
          <p:cNvSpPr>
            <a:spLocks noGrp="1"/>
          </p:cNvSpPr>
          <p:nvPr>
            <p:ph type="ctrTitle"/>
          </p:nvPr>
        </p:nvSpPr>
        <p:spPr/>
        <p:txBody>
          <a:bodyPr/>
          <a:lstStyle/>
          <a:p>
            <a:r>
              <a:rPr lang="en-AU" dirty="0"/>
              <a:t>Appendices</a:t>
            </a:r>
          </a:p>
        </p:txBody>
      </p:sp>
      <p:sp>
        <p:nvSpPr>
          <p:cNvPr id="4" name="Subtitle 3">
            <a:extLst>
              <a:ext uri="{FF2B5EF4-FFF2-40B4-BE49-F238E27FC236}">
                <a16:creationId xmlns:a16="http://schemas.microsoft.com/office/drawing/2014/main" id="{5179F327-75D4-D5C1-BF20-D81F4A64371F}"/>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2524988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1829-B100-7F4A-F8D4-97B2D9E74756}"/>
              </a:ext>
            </a:extLst>
          </p:cNvPr>
          <p:cNvSpPr>
            <a:spLocks noGrp="1"/>
          </p:cNvSpPr>
          <p:nvPr>
            <p:ph type="title"/>
          </p:nvPr>
        </p:nvSpPr>
        <p:spPr/>
        <p:txBody>
          <a:bodyPr/>
          <a:lstStyle/>
          <a:p>
            <a:r>
              <a:rPr lang="en-AU" dirty="0"/>
              <a:t>Detailed code frame (1/2)</a:t>
            </a:r>
          </a:p>
        </p:txBody>
      </p:sp>
      <p:sp>
        <p:nvSpPr>
          <p:cNvPr id="4" name="Slide Number Placeholder 3">
            <a:extLst>
              <a:ext uri="{FF2B5EF4-FFF2-40B4-BE49-F238E27FC236}">
                <a16:creationId xmlns:a16="http://schemas.microsoft.com/office/drawing/2014/main" id="{45BA5DB4-7337-3C54-456A-88D254171181}"/>
              </a:ext>
            </a:extLst>
          </p:cNvPr>
          <p:cNvSpPr>
            <a:spLocks noGrp="1"/>
          </p:cNvSpPr>
          <p:nvPr>
            <p:ph type="sldNum" sz="quarter" idx="12"/>
          </p:nvPr>
        </p:nvSpPr>
        <p:spPr/>
        <p:txBody>
          <a:bodyPr/>
          <a:lstStyle/>
          <a:p>
            <a:fld id="{EB9AB7F9-1CFC-4687-A283-05394C823D94}" type="slidenum">
              <a:rPr lang="en-AU" smtClean="0"/>
              <a:t>41</a:t>
            </a:fld>
            <a:endParaRPr lang="en-AU"/>
          </a:p>
        </p:txBody>
      </p:sp>
      <p:graphicFrame>
        <p:nvGraphicFramePr>
          <p:cNvPr id="5" name="Table 5">
            <a:extLst>
              <a:ext uri="{FF2B5EF4-FFF2-40B4-BE49-F238E27FC236}">
                <a16:creationId xmlns:a16="http://schemas.microsoft.com/office/drawing/2014/main" id="{AF70E0EA-3880-72ED-84D0-570C47BA6ADF}"/>
              </a:ext>
            </a:extLst>
          </p:cNvPr>
          <p:cNvGraphicFramePr>
            <a:graphicFrameLocks noGrp="1"/>
          </p:cNvGraphicFramePr>
          <p:nvPr>
            <p:extLst>
              <p:ext uri="{D42A27DB-BD31-4B8C-83A1-F6EECF244321}">
                <p14:modId xmlns:p14="http://schemas.microsoft.com/office/powerpoint/2010/main" val="3631190785"/>
              </p:ext>
            </p:extLst>
          </p:nvPr>
        </p:nvGraphicFramePr>
        <p:xfrm>
          <a:off x="334780" y="922638"/>
          <a:ext cx="5082794" cy="5207185"/>
        </p:xfrm>
        <a:graphic>
          <a:graphicData uri="http://schemas.openxmlformats.org/drawingml/2006/table">
            <a:tbl>
              <a:tblPr firstRow="1" bandRow="1">
                <a:tableStyleId>{5C22544A-7EE6-4342-B048-85BDC9FD1C3A}</a:tableStyleId>
              </a:tblPr>
              <a:tblGrid>
                <a:gridCol w="835259">
                  <a:extLst>
                    <a:ext uri="{9D8B030D-6E8A-4147-A177-3AD203B41FA5}">
                      <a16:colId xmlns:a16="http://schemas.microsoft.com/office/drawing/2014/main" val="3969657345"/>
                    </a:ext>
                  </a:extLst>
                </a:gridCol>
                <a:gridCol w="4247535">
                  <a:extLst>
                    <a:ext uri="{9D8B030D-6E8A-4147-A177-3AD203B41FA5}">
                      <a16:colId xmlns:a16="http://schemas.microsoft.com/office/drawing/2014/main" val="3867576"/>
                    </a:ext>
                  </a:extLst>
                </a:gridCol>
              </a:tblGrid>
              <a:tr h="554929">
                <a:tc>
                  <a:txBody>
                    <a:bodyPr/>
                    <a:lstStyle/>
                    <a:p>
                      <a:r>
                        <a:rPr lang="en-AU" sz="900" dirty="0"/>
                        <a:t>IMPROVE</a:t>
                      </a:r>
                    </a:p>
                    <a:p>
                      <a:r>
                        <a:rPr lang="en-AU" sz="900" dirty="0"/>
                        <a:t>IMPPREP, BETTER_L</a:t>
                      </a:r>
                    </a:p>
                  </a:txBody>
                  <a:tcPr anchor="ctr"/>
                </a:tc>
                <a:tc>
                  <a:txBody>
                    <a:bodyPr/>
                    <a:lstStyle/>
                    <a:p>
                      <a:pPr marL="0" algn="l" defTabSz="914394" rtl="0" eaLnBrk="1" fontAlgn="t" latinLnBrk="0" hangingPunct="1"/>
                      <a:r>
                        <a:rPr lang="en-US" sz="900" b="1" kern="1200" dirty="0">
                          <a:solidFill>
                            <a:schemeClr val="lt1"/>
                          </a:solidFill>
                          <a:latin typeface="+mn-lt"/>
                          <a:ea typeface="+mn-ea"/>
                          <a:cs typeface="+mn-cs"/>
                        </a:rPr>
                        <a:t>Aspects of course that needed improvement</a:t>
                      </a:r>
                    </a:p>
                    <a:p>
                      <a:pPr marL="0" marR="0" lvl="0" indent="0" algn="l" defTabSz="914394" rtl="0" eaLnBrk="1" fontAlgn="t"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Main ways institution could have better prepared graduate for employment</a:t>
                      </a:r>
                    </a:p>
                    <a:p>
                      <a:pPr algn="ctr" fontAlgn="t"/>
                      <a:endParaRPr lang="en-US" sz="4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89576948"/>
                  </a:ext>
                </a:extLst>
              </a:tr>
              <a:tr h="202272">
                <a:tc>
                  <a:txBody>
                    <a:bodyPr/>
                    <a:lstStyle/>
                    <a:p>
                      <a:pPr algn="ctr" fontAlgn="t"/>
                      <a:r>
                        <a:rPr lang="en-AU" sz="1000" b="1" i="0" u="none" strike="noStrike" dirty="0">
                          <a:solidFill>
                            <a:srgbClr val="000000"/>
                          </a:solidFill>
                          <a:effectLst/>
                          <a:latin typeface="Arial" panose="020B0604020202020204" pitchFamily="34" charset="0"/>
                        </a:rPr>
                        <a:t>94</a:t>
                      </a:r>
                    </a:p>
                  </a:txBody>
                  <a:tcPr marL="6350" marR="6350" marT="6350" marB="0"/>
                </a:tc>
                <a:tc>
                  <a:txBody>
                    <a:bodyPr/>
                    <a:lstStyle/>
                    <a:p>
                      <a:pPr algn="l" fontAlgn="t"/>
                      <a:r>
                        <a:rPr lang="en-AU" sz="1000" b="0" i="0" u="none" strike="noStrike">
                          <a:solidFill>
                            <a:srgbClr val="000000"/>
                          </a:solidFill>
                          <a:effectLst/>
                          <a:latin typeface="Arial" panose="020B0604020202020204" pitchFamily="34" charset="0"/>
                        </a:rPr>
                        <a:t>Invalid response</a:t>
                      </a:r>
                    </a:p>
                  </a:txBody>
                  <a:tcPr marL="6350" marR="6350" marT="6350" marB="0"/>
                </a:tc>
                <a:extLst>
                  <a:ext uri="{0D108BD9-81ED-4DB2-BD59-A6C34878D82A}">
                    <a16:rowId xmlns:a16="http://schemas.microsoft.com/office/drawing/2014/main" val="3023444733"/>
                  </a:ext>
                </a:extLst>
              </a:tr>
              <a:tr h="202272">
                <a:tc>
                  <a:txBody>
                    <a:bodyPr/>
                    <a:lstStyle/>
                    <a:p>
                      <a:pPr algn="ctr" fontAlgn="t"/>
                      <a:r>
                        <a:rPr lang="en-AU" sz="1000" b="1" i="0" u="none" strike="noStrike">
                          <a:solidFill>
                            <a:srgbClr val="000000"/>
                          </a:solidFill>
                          <a:effectLst/>
                          <a:latin typeface="Arial" panose="020B0604020202020204" pitchFamily="34" charset="0"/>
                        </a:rPr>
                        <a:t>96</a:t>
                      </a:r>
                    </a:p>
                  </a:txBody>
                  <a:tcPr marL="6350" marR="6350" marT="6350" marB="0"/>
                </a:tc>
                <a:tc>
                  <a:txBody>
                    <a:bodyPr/>
                    <a:lstStyle/>
                    <a:p>
                      <a:pPr algn="l" fontAlgn="t"/>
                      <a:r>
                        <a:rPr lang="en-AU" sz="1000" b="0" i="0" u="none" strike="noStrike" dirty="0">
                          <a:solidFill>
                            <a:srgbClr val="000000"/>
                          </a:solidFill>
                          <a:effectLst/>
                          <a:latin typeface="Arial" panose="020B0604020202020204" pitchFamily="34" charset="0"/>
                        </a:rPr>
                        <a:t>Other</a:t>
                      </a:r>
                    </a:p>
                  </a:txBody>
                  <a:tcPr marL="6350" marR="6350" marT="6350" marB="0"/>
                </a:tc>
                <a:extLst>
                  <a:ext uri="{0D108BD9-81ED-4DB2-BD59-A6C34878D82A}">
                    <a16:rowId xmlns:a16="http://schemas.microsoft.com/office/drawing/2014/main" val="3837103807"/>
                  </a:ext>
                </a:extLst>
              </a:tr>
              <a:tr h="202272">
                <a:tc>
                  <a:txBody>
                    <a:bodyPr/>
                    <a:lstStyle/>
                    <a:p>
                      <a:pPr algn="ctr" fontAlgn="t"/>
                      <a:r>
                        <a:rPr lang="en-AU" sz="1000" b="1" i="0" u="none" strike="noStrike" dirty="0">
                          <a:solidFill>
                            <a:srgbClr val="000000"/>
                          </a:solidFill>
                          <a:effectLst/>
                          <a:latin typeface="Arial" panose="020B0604020202020204" pitchFamily="34" charset="0"/>
                        </a:rPr>
                        <a:t>98</a:t>
                      </a:r>
                    </a:p>
                  </a:txBody>
                  <a:tcPr marL="6350" marR="6350" marT="6350" marB="0"/>
                </a:tc>
                <a:tc>
                  <a:txBody>
                    <a:bodyPr/>
                    <a:lstStyle/>
                    <a:p>
                      <a:pPr algn="l" fontAlgn="t"/>
                      <a:r>
                        <a:rPr lang="en-AU" sz="1000" b="0" i="0" u="none" strike="noStrike" dirty="0">
                          <a:solidFill>
                            <a:srgbClr val="000000"/>
                          </a:solidFill>
                          <a:effectLst/>
                          <a:latin typeface="Arial" panose="020B0604020202020204" pitchFamily="34" charset="0"/>
                        </a:rPr>
                        <a:t>Don't know</a:t>
                      </a:r>
                    </a:p>
                  </a:txBody>
                  <a:tcPr marL="6350" marR="6350" marT="6350" marB="0"/>
                </a:tc>
                <a:extLst>
                  <a:ext uri="{0D108BD9-81ED-4DB2-BD59-A6C34878D82A}">
                    <a16:rowId xmlns:a16="http://schemas.microsoft.com/office/drawing/2014/main" val="3916250366"/>
                  </a:ext>
                </a:extLst>
              </a:tr>
              <a:tr h="202272">
                <a:tc>
                  <a:txBody>
                    <a:bodyPr/>
                    <a:lstStyle/>
                    <a:p>
                      <a:pPr algn="ctr" fontAlgn="t"/>
                      <a:r>
                        <a:rPr lang="en-AU" sz="1000" b="1" i="0" u="none" strike="noStrike" dirty="0">
                          <a:solidFill>
                            <a:srgbClr val="000000"/>
                          </a:solidFill>
                          <a:effectLst/>
                          <a:latin typeface="Arial" panose="020B0604020202020204" pitchFamily="34" charset="0"/>
                        </a:rPr>
                        <a:t>10000</a:t>
                      </a:r>
                    </a:p>
                  </a:txBody>
                  <a:tcPr marL="6350" marR="6350" marT="6350" marB="0"/>
                </a:tc>
                <a:tc>
                  <a:txBody>
                    <a:bodyPr/>
                    <a:lstStyle/>
                    <a:p>
                      <a:pPr algn="l" fontAlgn="t"/>
                      <a:r>
                        <a:rPr lang="en-AU" sz="1000" b="1" i="1" u="none" strike="noStrike" dirty="0">
                          <a:solidFill>
                            <a:srgbClr val="000000"/>
                          </a:solidFill>
                          <a:effectLst/>
                          <a:latin typeface="Arial" panose="020B0604020202020204" pitchFamily="34" charset="0"/>
                        </a:rPr>
                        <a:t>Foundation skills NFI*</a:t>
                      </a:r>
                    </a:p>
                  </a:txBody>
                  <a:tcPr marL="6350" marR="6350" marT="6350" marB="0"/>
                </a:tc>
                <a:extLst>
                  <a:ext uri="{0D108BD9-81ED-4DB2-BD59-A6C34878D82A}">
                    <a16:rowId xmlns:a16="http://schemas.microsoft.com/office/drawing/2014/main" val="4131144441"/>
                  </a:ext>
                </a:extLst>
              </a:tr>
              <a:tr h="202272">
                <a:tc>
                  <a:txBody>
                    <a:bodyPr/>
                    <a:lstStyle/>
                    <a:p>
                      <a:pPr algn="ctr" fontAlgn="t"/>
                      <a:r>
                        <a:rPr lang="en-AU" sz="1000" b="1" i="0" u="none" strike="noStrike">
                          <a:solidFill>
                            <a:srgbClr val="000000"/>
                          </a:solidFill>
                          <a:effectLst/>
                          <a:latin typeface="Arial" panose="020B0604020202020204" pitchFamily="34" charset="0"/>
                        </a:rPr>
                        <a:t>10100</a:t>
                      </a:r>
                    </a:p>
                  </a:txBody>
                  <a:tcPr marL="6350" marR="6350" marT="6350" marB="0"/>
                </a:tc>
                <a:tc>
                  <a:txBody>
                    <a:bodyPr/>
                    <a:lstStyle/>
                    <a:p>
                      <a:pPr algn="l" fontAlgn="t"/>
                      <a:r>
                        <a:rPr lang="en-AU" sz="1000" b="0" i="0" u="none" strike="noStrike" dirty="0">
                          <a:solidFill>
                            <a:srgbClr val="000000"/>
                          </a:solidFill>
                          <a:effectLst/>
                          <a:latin typeface="Arial" panose="020B0604020202020204" pitchFamily="34" charset="0"/>
                        </a:rPr>
                        <a:t>Analytical / critical thinking skills</a:t>
                      </a:r>
                    </a:p>
                  </a:txBody>
                  <a:tcPr marL="6350" marR="6350" marT="6350" marB="0"/>
                </a:tc>
                <a:extLst>
                  <a:ext uri="{0D108BD9-81ED-4DB2-BD59-A6C34878D82A}">
                    <a16:rowId xmlns:a16="http://schemas.microsoft.com/office/drawing/2014/main" val="614036844"/>
                  </a:ext>
                </a:extLst>
              </a:tr>
              <a:tr h="202272">
                <a:tc>
                  <a:txBody>
                    <a:bodyPr/>
                    <a:lstStyle/>
                    <a:p>
                      <a:pPr algn="ctr" fontAlgn="t"/>
                      <a:r>
                        <a:rPr lang="en-AU" sz="1000" b="1" i="0" u="none" strike="noStrike">
                          <a:solidFill>
                            <a:srgbClr val="000000"/>
                          </a:solidFill>
                          <a:effectLst/>
                          <a:latin typeface="Arial" panose="020B0604020202020204" pitchFamily="34" charset="0"/>
                        </a:rPr>
                        <a:t>10200</a:t>
                      </a:r>
                    </a:p>
                  </a:txBody>
                  <a:tcPr marL="6350" marR="6350" marT="6350" marB="0"/>
                </a:tc>
                <a:tc>
                  <a:txBody>
                    <a:bodyPr/>
                    <a:lstStyle/>
                    <a:p>
                      <a:pPr algn="l" fontAlgn="t"/>
                      <a:r>
                        <a:rPr lang="en-AU" sz="1000" b="0" i="0" u="none" strike="noStrike">
                          <a:solidFill>
                            <a:srgbClr val="000000"/>
                          </a:solidFill>
                          <a:effectLst/>
                          <a:latin typeface="Arial" panose="020B0604020202020204" pitchFamily="34" charset="0"/>
                        </a:rPr>
                        <a:t>Communication skills</a:t>
                      </a:r>
                    </a:p>
                  </a:txBody>
                  <a:tcPr marL="6350" marR="6350" marT="6350" marB="0"/>
                </a:tc>
                <a:extLst>
                  <a:ext uri="{0D108BD9-81ED-4DB2-BD59-A6C34878D82A}">
                    <a16:rowId xmlns:a16="http://schemas.microsoft.com/office/drawing/2014/main" val="1803413422"/>
                  </a:ext>
                </a:extLst>
              </a:tr>
              <a:tr h="202272">
                <a:tc>
                  <a:txBody>
                    <a:bodyPr/>
                    <a:lstStyle/>
                    <a:p>
                      <a:pPr algn="ctr" fontAlgn="t"/>
                      <a:r>
                        <a:rPr lang="en-AU" sz="1000" b="1" i="0" u="none" strike="noStrike">
                          <a:solidFill>
                            <a:srgbClr val="000000"/>
                          </a:solidFill>
                          <a:effectLst/>
                          <a:latin typeface="Arial" panose="020B0604020202020204" pitchFamily="34" charset="0"/>
                        </a:rPr>
                        <a:t>10300</a:t>
                      </a:r>
                    </a:p>
                  </a:txBody>
                  <a:tcPr marL="6350" marR="6350" marT="6350" marB="0"/>
                </a:tc>
                <a:tc>
                  <a:txBody>
                    <a:bodyPr/>
                    <a:lstStyle/>
                    <a:p>
                      <a:pPr algn="l" fontAlgn="t"/>
                      <a:r>
                        <a:rPr lang="en-AU" sz="1000" b="0" i="0" u="none" strike="noStrike">
                          <a:solidFill>
                            <a:srgbClr val="000000"/>
                          </a:solidFill>
                          <a:effectLst/>
                          <a:latin typeface="Arial" panose="020B0604020202020204" pitchFamily="34" charset="0"/>
                        </a:rPr>
                        <a:t>Problem solving</a:t>
                      </a:r>
                    </a:p>
                  </a:txBody>
                  <a:tcPr marL="6350" marR="6350" marT="6350" marB="0"/>
                </a:tc>
                <a:extLst>
                  <a:ext uri="{0D108BD9-81ED-4DB2-BD59-A6C34878D82A}">
                    <a16:rowId xmlns:a16="http://schemas.microsoft.com/office/drawing/2014/main" val="4286869579"/>
                  </a:ext>
                </a:extLst>
              </a:tr>
              <a:tr h="202272">
                <a:tc>
                  <a:txBody>
                    <a:bodyPr/>
                    <a:lstStyle/>
                    <a:p>
                      <a:pPr algn="ctr" fontAlgn="t"/>
                      <a:r>
                        <a:rPr lang="en-AU" sz="1000" b="1" i="0" u="none" strike="noStrike" dirty="0">
                          <a:solidFill>
                            <a:srgbClr val="000000"/>
                          </a:solidFill>
                          <a:effectLst/>
                          <a:latin typeface="Arial" panose="020B0604020202020204" pitchFamily="34" charset="0"/>
                        </a:rPr>
                        <a:t>20000</a:t>
                      </a:r>
                    </a:p>
                  </a:txBody>
                  <a:tcPr marL="6350" marR="6350" marT="6350" marB="0"/>
                </a:tc>
                <a:tc>
                  <a:txBody>
                    <a:bodyPr/>
                    <a:lstStyle/>
                    <a:p>
                      <a:pPr algn="l" fontAlgn="t"/>
                      <a:r>
                        <a:rPr lang="en-AU" sz="1000" b="1" i="1" u="none" strike="noStrike" dirty="0">
                          <a:solidFill>
                            <a:srgbClr val="000000"/>
                          </a:solidFill>
                          <a:effectLst/>
                          <a:latin typeface="Arial" panose="020B0604020202020204" pitchFamily="34" charset="0"/>
                        </a:rPr>
                        <a:t>Adaptive skills NFI*</a:t>
                      </a:r>
                    </a:p>
                  </a:txBody>
                  <a:tcPr marL="6350" marR="6350" marT="6350" marB="0"/>
                </a:tc>
                <a:extLst>
                  <a:ext uri="{0D108BD9-81ED-4DB2-BD59-A6C34878D82A}">
                    <a16:rowId xmlns:a16="http://schemas.microsoft.com/office/drawing/2014/main" val="2440274995"/>
                  </a:ext>
                </a:extLst>
              </a:tr>
              <a:tr h="202272">
                <a:tc>
                  <a:txBody>
                    <a:bodyPr/>
                    <a:lstStyle/>
                    <a:p>
                      <a:pPr algn="ctr" fontAlgn="t"/>
                      <a:r>
                        <a:rPr lang="en-AU" sz="1000" b="1" i="0" u="none" strike="noStrike" dirty="0">
                          <a:solidFill>
                            <a:srgbClr val="000000"/>
                          </a:solidFill>
                          <a:effectLst/>
                          <a:latin typeface="Arial" panose="020B0604020202020204" pitchFamily="34" charset="0"/>
                        </a:rPr>
                        <a:t>20100</a:t>
                      </a:r>
                    </a:p>
                  </a:txBody>
                  <a:tcPr marL="6350" marR="6350" marT="6350" marB="0"/>
                </a:tc>
                <a:tc>
                  <a:txBody>
                    <a:bodyPr/>
                    <a:lstStyle/>
                    <a:p>
                      <a:pPr algn="l" fontAlgn="t"/>
                      <a:r>
                        <a:rPr lang="en-AU" sz="1000" b="0" i="0" u="none" strike="noStrike">
                          <a:solidFill>
                            <a:srgbClr val="000000"/>
                          </a:solidFill>
                          <a:effectLst/>
                          <a:latin typeface="Arial" panose="020B0604020202020204" pitchFamily="34" charset="0"/>
                        </a:rPr>
                        <a:t>Creativity / innovation</a:t>
                      </a:r>
                    </a:p>
                  </a:txBody>
                  <a:tcPr marL="6350" marR="6350" marT="6350" marB="0"/>
                </a:tc>
                <a:extLst>
                  <a:ext uri="{0D108BD9-81ED-4DB2-BD59-A6C34878D82A}">
                    <a16:rowId xmlns:a16="http://schemas.microsoft.com/office/drawing/2014/main" val="4281290053"/>
                  </a:ext>
                </a:extLst>
              </a:tr>
              <a:tr h="202272">
                <a:tc>
                  <a:txBody>
                    <a:bodyPr/>
                    <a:lstStyle/>
                    <a:p>
                      <a:pPr algn="ctr" fontAlgn="t"/>
                      <a:r>
                        <a:rPr lang="en-AU" sz="1000" b="1" i="0" u="none" strike="noStrike" dirty="0">
                          <a:solidFill>
                            <a:srgbClr val="000000"/>
                          </a:solidFill>
                          <a:effectLst/>
                          <a:latin typeface="Arial" panose="020B0604020202020204" pitchFamily="34" charset="0"/>
                        </a:rPr>
                        <a:t>30000</a:t>
                      </a:r>
                    </a:p>
                  </a:txBody>
                  <a:tcPr marL="6350" marR="6350" marT="6350" marB="0"/>
                </a:tc>
                <a:tc>
                  <a:txBody>
                    <a:bodyPr/>
                    <a:lstStyle/>
                    <a:p>
                      <a:pPr algn="l" fontAlgn="t"/>
                      <a:r>
                        <a:rPr lang="en-AU" sz="1000" b="1" i="1" u="none" strike="noStrike" dirty="0">
                          <a:solidFill>
                            <a:srgbClr val="000000"/>
                          </a:solidFill>
                          <a:effectLst/>
                          <a:latin typeface="Arial" panose="020B0604020202020204" pitchFamily="34" charset="0"/>
                        </a:rPr>
                        <a:t>Teamwork and interpersonal skills NFI*</a:t>
                      </a:r>
                    </a:p>
                  </a:txBody>
                  <a:tcPr marL="6350" marR="6350" marT="6350" marB="0"/>
                </a:tc>
                <a:extLst>
                  <a:ext uri="{0D108BD9-81ED-4DB2-BD59-A6C34878D82A}">
                    <a16:rowId xmlns:a16="http://schemas.microsoft.com/office/drawing/2014/main" val="1339124386"/>
                  </a:ext>
                </a:extLst>
              </a:tr>
              <a:tr h="202272">
                <a:tc>
                  <a:txBody>
                    <a:bodyPr/>
                    <a:lstStyle/>
                    <a:p>
                      <a:pPr algn="ctr" fontAlgn="t"/>
                      <a:r>
                        <a:rPr lang="en-AU" sz="1000" b="1" i="0" u="none" strike="noStrike">
                          <a:solidFill>
                            <a:srgbClr val="000000"/>
                          </a:solidFill>
                          <a:effectLst/>
                          <a:latin typeface="Arial" panose="020B0604020202020204" pitchFamily="34" charset="0"/>
                        </a:rPr>
                        <a:t>30100</a:t>
                      </a:r>
                    </a:p>
                  </a:txBody>
                  <a:tcPr marL="6350" marR="6350" marT="6350" marB="0"/>
                </a:tc>
                <a:tc>
                  <a:txBody>
                    <a:bodyPr/>
                    <a:lstStyle/>
                    <a:p>
                      <a:pPr algn="l" fontAlgn="t"/>
                      <a:r>
                        <a:rPr lang="en-AU" sz="1000" b="0" i="0" u="none" strike="noStrike">
                          <a:solidFill>
                            <a:srgbClr val="000000"/>
                          </a:solidFill>
                          <a:effectLst/>
                          <a:latin typeface="Arial" panose="020B0604020202020204" pitchFamily="34" charset="0"/>
                        </a:rPr>
                        <a:t>Personal / soft skills</a:t>
                      </a:r>
                    </a:p>
                  </a:txBody>
                  <a:tcPr marL="6350" marR="6350" marT="6350" marB="0"/>
                </a:tc>
                <a:extLst>
                  <a:ext uri="{0D108BD9-81ED-4DB2-BD59-A6C34878D82A}">
                    <a16:rowId xmlns:a16="http://schemas.microsoft.com/office/drawing/2014/main" val="3906297049"/>
                  </a:ext>
                </a:extLst>
              </a:tr>
              <a:tr h="202272">
                <a:tc>
                  <a:txBody>
                    <a:bodyPr/>
                    <a:lstStyle/>
                    <a:p>
                      <a:pPr algn="ctr" fontAlgn="t"/>
                      <a:r>
                        <a:rPr lang="en-AU" sz="1000" b="1" i="0" u="none" strike="noStrike">
                          <a:solidFill>
                            <a:srgbClr val="000000"/>
                          </a:solidFill>
                          <a:effectLst/>
                          <a:latin typeface="Arial" panose="020B0604020202020204" pitchFamily="34" charset="0"/>
                        </a:rPr>
                        <a:t>30200</a:t>
                      </a:r>
                    </a:p>
                  </a:txBody>
                  <a:tcPr marL="6350" marR="6350" marT="6350" marB="0"/>
                </a:tc>
                <a:tc>
                  <a:txBody>
                    <a:bodyPr/>
                    <a:lstStyle/>
                    <a:p>
                      <a:pPr algn="l" fontAlgn="t"/>
                      <a:r>
                        <a:rPr lang="en-AU" sz="1000" b="0" i="0" u="none" strike="noStrike" dirty="0">
                          <a:solidFill>
                            <a:srgbClr val="000000"/>
                          </a:solidFill>
                          <a:effectLst/>
                          <a:latin typeface="Arial" panose="020B0604020202020204" pitchFamily="34" charset="0"/>
                        </a:rPr>
                        <a:t>Teamwork skills</a:t>
                      </a:r>
                    </a:p>
                  </a:txBody>
                  <a:tcPr marL="6350" marR="6350" marT="6350" marB="0"/>
                </a:tc>
                <a:extLst>
                  <a:ext uri="{0D108BD9-81ED-4DB2-BD59-A6C34878D82A}">
                    <a16:rowId xmlns:a16="http://schemas.microsoft.com/office/drawing/2014/main" val="2708886092"/>
                  </a:ext>
                </a:extLst>
              </a:tr>
              <a:tr h="202272">
                <a:tc>
                  <a:txBody>
                    <a:bodyPr/>
                    <a:lstStyle/>
                    <a:p>
                      <a:pPr algn="ctr" fontAlgn="t"/>
                      <a:r>
                        <a:rPr lang="en-AU" sz="1000" b="1" i="0" u="none" strike="noStrike" dirty="0">
                          <a:solidFill>
                            <a:srgbClr val="000000"/>
                          </a:solidFill>
                          <a:effectLst/>
                          <a:latin typeface="Arial" panose="020B0604020202020204" pitchFamily="34" charset="0"/>
                        </a:rPr>
                        <a:t>40000</a:t>
                      </a:r>
                    </a:p>
                  </a:txBody>
                  <a:tcPr marL="6350" marR="6350" marT="6350" marB="0"/>
                </a:tc>
                <a:tc>
                  <a:txBody>
                    <a:bodyPr/>
                    <a:lstStyle/>
                    <a:p>
                      <a:pPr algn="l" fontAlgn="t"/>
                      <a:r>
                        <a:rPr lang="en-US" sz="1000" b="1" i="1" u="none" strike="noStrike" dirty="0">
                          <a:solidFill>
                            <a:srgbClr val="000000"/>
                          </a:solidFill>
                          <a:effectLst/>
                          <a:latin typeface="Arial" panose="020B0604020202020204" pitchFamily="34" charset="0"/>
                        </a:rPr>
                        <a:t>Work experience and practical skills </a:t>
                      </a:r>
                      <a:r>
                        <a:rPr lang="en-AU" sz="1000" b="1" i="1" u="none" strike="noStrike" dirty="0">
                          <a:solidFill>
                            <a:srgbClr val="000000"/>
                          </a:solidFill>
                          <a:effectLst/>
                          <a:latin typeface="Arial" panose="020B0604020202020204" pitchFamily="34" charset="0"/>
                        </a:rPr>
                        <a:t>NFI*</a:t>
                      </a:r>
                      <a:endParaRPr lang="en-US" sz="1000" b="1" i="1" u="none" strike="noStrike" dirty="0">
                        <a:solidFill>
                          <a:srgbClr val="000000"/>
                        </a:solidFill>
                        <a:effectLst/>
                        <a:latin typeface="Arial" panose="020B0604020202020204" pitchFamily="34" charset="0"/>
                      </a:endParaRPr>
                    </a:p>
                  </a:txBody>
                  <a:tcPr marL="6350" marR="6350" marT="6350" marB="0"/>
                </a:tc>
                <a:extLst>
                  <a:ext uri="{0D108BD9-81ED-4DB2-BD59-A6C34878D82A}">
                    <a16:rowId xmlns:a16="http://schemas.microsoft.com/office/drawing/2014/main" val="2709776906"/>
                  </a:ext>
                </a:extLst>
              </a:tr>
              <a:tr h="202272">
                <a:tc>
                  <a:txBody>
                    <a:bodyPr/>
                    <a:lstStyle/>
                    <a:p>
                      <a:pPr algn="ctr" fontAlgn="t"/>
                      <a:r>
                        <a:rPr lang="en-AU" sz="1000" b="1" i="0" u="none" strike="noStrike" dirty="0">
                          <a:solidFill>
                            <a:srgbClr val="000000"/>
                          </a:solidFill>
                          <a:effectLst/>
                          <a:latin typeface="Arial" panose="020B0604020202020204" pitchFamily="34" charset="0"/>
                        </a:rPr>
                        <a:t>40100</a:t>
                      </a:r>
                    </a:p>
                  </a:txBody>
                  <a:tcPr marL="6350" marR="6350" marT="6350" marB="0"/>
                </a:tc>
                <a:tc>
                  <a:txBody>
                    <a:bodyPr/>
                    <a:lstStyle/>
                    <a:p>
                      <a:pPr algn="l" fontAlgn="t"/>
                      <a:r>
                        <a:rPr lang="en-AU" sz="1000" b="0" i="0" u="none" strike="noStrike" dirty="0">
                          <a:solidFill>
                            <a:srgbClr val="000000"/>
                          </a:solidFill>
                          <a:effectLst/>
                          <a:latin typeface="Arial" panose="020B0604020202020204" pitchFamily="34" charset="0"/>
                        </a:rPr>
                        <a:t>Practical / hands on experience</a:t>
                      </a:r>
                    </a:p>
                  </a:txBody>
                  <a:tcPr marL="6350" marR="6350" marT="6350" marB="0"/>
                </a:tc>
                <a:extLst>
                  <a:ext uri="{0D108BD9-81ED-4DB2-BD59-A6C34878D82A}">
                    <a16:rowId xmlns:a16="http://schemas.microsoft.com/office/drawing/2014/main" val="2781179692"/>
                  </a:ext>
                </a:extLst>
              </a:tr>
              <a:tr h="202272">
                <a:tc>
                  <a:txBody>
                    <a:bodyPr/>
                    <a:lstStyle/>
                    <a:p>
                      <a:pPr algn="ctr" fontAlgn="t"/>
                      <a:r>
                        <a:rPr lang="en-AU" sz="1000" b="1" i="0" u="none" strike="noStrike">
                          <a:solidFill>
                            <a:srgbClr val="000000"/>
                          </a:solidFill>
                          <a:effectLst/>
                          <a:latin typeface="Arial" panose="020B0604020202020204" pitchFamily="34" charset="0"/>
                        </a:rPr>
                        <a:t>40101</a:t>
                      </a:r>
                    </a:p>
                  </a:txBody>
                  <a:tcPr marL="6350" marR="6350" marT="6350" marB="0"/>
                </a:tc>
                <a:tc>
                  <a:txBody>
                    <a:bodyPr/>
                    <a:lstStyle/>
                    <a:p>
                      <a:pPr algn="l" fontAlgn="t"/>
                      <a:r>
                        <a:rPr lang="en-US" sz="1000" b="0" i="0" u="none" strike="noStrike" dirty="0">
                          <a:solidFill>
                            <a:srgbClr val="000000"/>
                          </a:solidFill>
                          <a:effectLst/>
                          <a:latin typeface="Arial" panose="020B0604020202020204" pitchFamily="34" charset="0"/>
                        </a:rPr>
                        <a:t>Less Theory/ More practical teacher knowledge and strategies</a:t>
                      </a:r>
                    </a:p>
                  </a:txBody>
                  <a:tcPr marL="6350" marR="6350" marT="6350" marB="0"/>
                </a:tc>
                <a:extLst>
                  <a:ext uri="{0D108BD9-81ED-4DB2-BD59-A6C34878D82A}">
                    <a16:rowId xmlns:a16="http://schemas.microsoft.com/office/drawing/2014/main" val="2713488514"/>
                  </a:ext>
                </a:extLst>
              </a:tr>
              <a:tr h="202272">
                <a:tc>
                  <a:txBody>
                    <a:bodyPr/>
                    <a:lstStyle/>
                    <a:p>
                      <a:pPr algn="ctr" fontAlgn="t"/>
                      <a:r>
                        <a:rPr lang="en-AU" sz="1000" b="1" i="0" u="none" strike="noStrike">
                          <a:solidFill>
                            <a:srgbClr val="000000"/>
                          </a:solidFill>
                          <a:effectLst/>
                          <a:latin typeface="Arial" panose="020B0604020202020204" pitchFamily="34" charset="0"/>
                        </a:rPr>
                        <a:t>40200</a:t>
                      </a:r>
                    </a:p>
                  </a:txBody>
                  <a:tcPr marL="6350" marR="6350" marT="6350" marB="0"/>
                </a:tc>
                <a:tc>
                  <a:txBody>
                    <a:bodyPr/>
                    <a:lstStyle/>
                    <a:p>
                      <a:pPr algn="l" fontAlgn="t"/>
                      <a:r>
                        <a:rPr lang="en-AU" sz="1000" b="0" i="0" u="none" strike="noStrike" dirty="0">
                          <a:solidFill>
                            <a:srgbClr val="000000"/>
                          </a:solidFill>
                          <a:effectLst/>
                          <a:latin typeface="Arial" panose="020B0604020202020204" pitchFamily="34" charset="0"/>
                        </a:rPr>
                        <a:t>Research skills</a:t>
                      </a:r>
                    </a:p>
                  </a:txBody>
                  <a:tcPr marL="6350" marR="6350" marT="6350" marB="0"/>
                </a:tc>
                <a:extLst>
                  <a:ext uri="{0D108BD9-81ED-4DB2-BD59-A6C34878D82A}">
                    <a16:rowId xmlns:a16="http://schemas.microsoft.com/office/drawing/2014/main" val="2840741917"/>
                  </a:ext>
                </a:extLst>
              </a:tr>
              <a:tr h="202272">
                <a:tc>
                  <a:txBody>
                    <a:bodyPr/>
                    <a:lstStyle/>
                    <a:p>
                      <a:pPr algn="ctr" fontAlgn="t"/>
                      <a:r>
                        <a:rPr lang="en-AU" sz="1000" b="1" i="0" u="none" strike="noStrike">
                          <a:solidFill>
                            <a:srgbClr val="000000"/>
                          </a:solidFill>
                          <a:effectLst/>
                          <a:latin typeface="Arial" panose="020B0604020202020204" pitchFamily="34" charset="0"/>
                        </a:rPr>
                        <a:t>40300</a:t>
                      </a:r>
                    </a:p>
                  </a:txBody>
                  <a:tcPr marL="6350" marR="6350" marT="6350" marB="0"/>
                </a:tc>
                <a:tc>
                  <a:txBody>
                    <a:bodyPr/>
                    <a:lstStyle/>
                    <a:p>
                      <a:pPr algn="l" fontAlgn="t"/>
                      <a:r>
                        <a:rPr lang="en-AU" sz="1000" b="0" i="0" u="none" strike="noStrike" dirty="0">
                          <a:solidFill>
                            <a:srgbClr val="000000"/>
                          </a:solidFill>
                          <a:effectLst/>
                          <a:latin typeface="Arial" panose="020B0604020202020204" pitchFamily="34" charset="0"/>
                        </a:rPr>
                        <a:t>Work / industry experience/ Placements</a:t>
                      </a:r>
                    </a:p>
                  </a:txBody>
                  <a:tcPr marL="6350" marR="6350" marT="6350" marB="0"/>
                </a:tc>
                <a:extLst>
                  <a:ext uri="{0D108BD9-81ED-4DB2-BD59-A6C34878D82A}">
                    <a16:rowId xmlns:a16="http://schemas.microsoft.com/office/drawing/2014/main" val="1562690496"/>
                  </a:ext>
                </a:extLst>
              </a:tr>
              <a:tr h="202272">
                <a:tc>
                  <a:txBody>
                    <a:bodyPr/>
                    <a:lstStyle/>
                    <a:p>
                      <a:pPr algn="ctr" fontAlgn="t"/>
                      <a:r>
                        <a:rPr lang="en-AU" sz="1000" b="1" i="0" u="none" strike="noStrike">
                          <a:solidFill>
                            <a:srgbClr val="000000"/>
                          </a:solidFill>
                          <a:effectLst/>
                          <a:latin typeface="Arial" panose="020B0604020202020204" pitchFamily="34" charset="0"/>
                        </a:rPr>
                        <a:t>40301</a:t>
                      </a:r>
                    </a:p>
                  </a:txBody>
                  <a:tcPr marL="6350" marR="6350" marT="6350" marB="0"/>
                </a:tc>
                <a:tc>
                  <a:txBody>
                    <a:bodyPr/>
                    <a:lstStyle/>
                    <a:p>
                      <a:pPr algn="l" fontAlgn="t"/>
                      <a:r>
                        <a:rPr lang="en-AU" sz="1000" b="0" i="0" u="none" strike="noStrike" dirty="0">
                          <a:solidFill>
                            <a:srgbClr val="000000"/>
                          </a:solidFill>
                          <a:effectLst/>
                          <a:latin typeface="Arial" panose="020B0604020202020204" pitchFamily="34" charset="0"/>
                        </a:rPr>
                        <a:t>More/ longer teacher practicums</a:t>
                      </a:r>
                    </a:p>
                  </a:txBody>
                  <a:tcPr marL="6350" marR="6350" marT="6350" marB="0"/>
                </a:tc>
                <a:extLst>
                  <a:ext uri="{0D108BD9-81ED-4DB2-BD59-A6C34878D82A}">
                    <a16:rowId xmlns:a16="http://schemas.microsoft.com/office/drawing/2014/main" val="58919527"/>
                  </a:ext>
                </a:extLst>
              </a:tr>
              <a:tr h="202272">
                <a:tc>
                  <a:txBody>
                    <a:bodyPr/>
                    <a:lstStyle/>
                    <a:p>
                      <a:pPr algn="ctr" fontAlgn="t"/>
                      <a:r>
                        <a:rPr lang="en-AU" sz="1000" b="1" i="0" u="none" strike="noStrike">
                          <a:solidFill>
                            <a:srgbClr val="000000"/>
                          </a:solidFill>
                          <a:effectLst/>
                          <a:latin typeface="Arial" panose="020B0604020202020204" pitchFamily="34" charset="0"/>
                        </a:rPr>
                        <a:t>40302</a:t>
                      </a:r>
                    </a:p>
                  </a:txBody>
                  <a:tcPr marL="6350" marR="6350" marT="6350" marB="0"/>
                </a:tc>
                <a:tc>
                  <a:txBody>
                    <a:bodyPr/>
                    <a:lstStyle/>
                    <a:p>
                      <a:pPr algn="l" fontAlgn="t"/>
                      <a:r>
                        <a:rPr lang="en-AU" sz="1000" b="0" i="0" u="none" strike="noStrike" dirty="0">
                          <a:solidFill>
                            <a:srgbClr val="000000"/>
                          </a:solidFill>
                          <a:effectLst/>
                          <a:latin typeface="Arial" panose="020B0604020202020204" pitchFamily="34" charset="0"/>
                        </a:rPr>
                        <a:t>More diverse teacher practicums</a:t>
                      </a:r>
                    </a:p>
                  </a:txBody>
                  <a:tcPr marL="6350" marR="6350" marT="6350" marB="0"/>
                </a:tc>
                <a:extLst>
                  <a:ext uri="{0D108BD9-81ED-4DB2-BD59-A6C34878D82A}">
                    <a16:rowId xmlns:a16="http://schemas.microsoft.com/office/drawing/2014/main" val="3989373398"/>
                  </a:ext>
                </a:extLst>
              </a:tr>
              <a:tr h="202272">
                <a:tc>
                  <a:txBody>
                    <a:bodyPr/>
                    <a:lstStyle/>
                    <a:p>
                      <a:pPr algn="ctr" fontAlgn="t"/>
                      <a:r>
                        <a:rPr lang="en-AU" sz="1000" b="1" i="0" u="none" strike="noStrike">
                          <a:solidFill>
                            <a:srgbClr val="000000"/>
                          </a:solidFill>
                          <a:effectLst/>
                          <a:latin typeface="Arial" panose="020B0604020202020204" pitchFamily="34" charset="0"/>
                        </a:rPr>
                        <a:t>40303</a:t>
                      </a:r>
                    </a:p>
                  </a:txBody>
                  <a:tcPr marL="6350" marR="6350" marT="6350" marB="0"/>
                </a:tc>
                <a:tc>
                  <a:txBody>
                    <a:bodyPr/>
                    <a:lstStyle/>
                    <a:p>
                      <a:pPr algn="l" fontAlgn="t"/>
                      <a:r>
                        <a:rPr lang="en-AU" sz="1000" b="0" i="0" u="none" strike="noStrike">
                          <a:solidFill>
                            <a:srgbClr val="000000"/>
                          </a:solidFill>
                          <a:effectLst/>
                          <a:latin typeface="Arial" panose="020B0604020202020204" pitchFamily="34" charset="0"/>
                        </a:rPr>
                        <a:t>Better organized practicums</a:t>
                      </a:r>
                    </a:p>
                  </a:txBody>
                  <a:tcPr marL="6350" marR="6350" marT="6350" marB="0"/>
                </a:tc>
                <a:extLst>
                  <a:ext uri="{0D108BD9-81ED-4DB2-BD59-A6C34878D82A}">
                    <a16:rowId xmlns:a16="http://schemas.microsoft.com/office/drawing/2014/main" val="2552877646"/>
                  </a:ext>
                </a:extLst>
              </a:tr>
              <a:tr h="202272">
                <a:tc>
                  <a:txBody>
                    <a:bodyPr/>
                    <a:lstStyle/>
                    <a:p>
                      <a:pPr algn="ctr" fontAlgn="t"/>
                      <a:r>
                        <a:rPr lang="en-AU" sz="1000" b="1" i="0" u="none" strike="noStrike">
                          <a:solidFill>
                            <a:srgbClr val="000000"/>
                          </a:solidFill>
                          <a:effectLst/>
                          <a:latin typeface="Arial" panose="020B0604020202020204" pitchFamily="34" charset="0"/>
                        </a:rPr>
                        <a:t>40304</a:t>
                      </a:r>
                    </a:p>
                  </a:txBody>
                  <a:tcPr marL="6350" marR="6350" marT="6350" marB="0"/>
                </a:tc>
                <a:tc>
                  <a:txBody>
                    <a:bodyPr/>
                    <a:lstStyle/>
                    <a:p>
                      <a:pPr algn="l" fontAlgn="t"/>
                      <a:r>
                        <a:rPr lang="en-US" sz="1000" b="0" i="0" u="none" strike="noStrike" dirty="0">
                          <a:solidFill>
                            <a:srgbClr val="000000"/>
                          </a:solidFill>
                          <a:effectLst/>
                          <a:latin typeface="Arial" panose="020B0604020202020204" pitchFamily="34" charset="0"/>
                        </a:rPr>
                        <a:t>Choice and flexibility for teacher practicums</a:t>
                      </a:r>
                    </a:p>
                  </a:txBody>
                  <a:tcPr marL="6350" marR="6350" marT="6350" marB="0"/>
                </a:tc>
                <a:extLst>
                  <a:ext uri="{0D108BD9-81ED-4DB2-BD59-A6C34878D82A}">
                    <a16:rowId xmlns:a16="http://schemas.microsoft.com/office/drawing/2014/main" val="3784690025"/>
                  </a:ext>
                </a:extLst>
              </a:tr>
              <a:tr h="202272">
                <a:tc>
                  <a:txBody>
                    <a:bodyPr/>
                    <a:lstStyle/>
                    <a:p>
                      <a:pPr algn="ctr" fontAlgn="t"/>
                      <a:r>
                        <a:rPr lang="en-AU" sz="1000" b="1" i="0" u="none" strike="noStrike">
                          <a:solidFill>
                            <a:srgbClr val="000000"/>
                          </a:solidFill>
                          <a:effectLst/>
                          <a:latin typeface="Arial" panose="020B0604020202020204" pitchFamily="34" charset="0"/>
                        </a:rPr>
                        <a:t>40305</a:t>
                      </a:r>
                    </a:p>
                  </a:txBody>
                  <a:tcPr marL="6350" marR="6350" marT="6350" marB="0"/>
                </a:tc>
                <a:tc>
                  <a:txBody>
                    <a:bodyPr/>
                    <a:lstStyle/>
                    <a:p>
                      <a:pPr algn="l" fontAlgn="t"/>
                      <a:r>
                        <a:rPr lang="en-US" sz="1000" b="0" i="0" u="none" strike="noStrike" dirty="0">
                          <a:solidFill>
                            <a:srgbClr val="000000"/>
                          </a:solidFill>
                          <a:effectLst/>
                          <a:latin typeface="Arial" panose="020B0604020202020204" pitchFamily="34" charset="0"/>
                        </a:rPr>
                        <a:t>More support from institution with teacher practicums</a:t>
                      </a:r>
                    </a:p>
                  </a:txBody>
                  <a:tcPr marL="6350" marR="6350" marT="6350" marB="0"/>
                </a:tc>
                <a:extLst>
                  <a:ext uri="{0D108BD9-81ED-4DB2-BD59-A6C34878D82A}">
                    <a16:rowId xmlns:a16="http://schemas.microsoft.com/office/drawing/2014/main" val="1401896878"/>
                  </a:ext>
                </a:extLst>
              </a:tr>
              <a:tr h="202272">
                <a:tc>
                  <a:txBody>
                    <a:bodyPr/>
                    <a:lstStyle/>
                    <a:p>
                      <a:pPr algn="ctr" fontAlgn="t"/>
                      <a:r>
                        <a:rPr lang="en-AU" sz="1000" b="1" i="0" u="none" strike="noStrike">
                          <a:solidFill>
                            <a:srgbClr val="000000"/>
                          </a:solidFill>
                          <a:effectLst/>
                          <a:latin typeface="Arial" panose="020B0604020202020204" pitchFamily="34" charset="0"/>
                        </a:rPr>
                        <a:t>40306</a:t>
                      </a:r>
                    </a:p>
                  </a:txBody>
                  <a:tcPr marL="6350" marR="6350" marT="6350" marB="0"/>
                </a:tc>
                <a:tc>
                  <a:txBody>
                    <a:bodyPr/>
                    <a:lstStyle/>
                    <a:p>
                      <a:pPr algn="l" fontAlgn="t"/>
                      <a:r>
                        <a:rPr lang="en-AU" sz="1000" b="0" i="0" u="none" strike="noStrike" dirty="0">
                          <a:solidFill>
                            <a:srgbClr val="000000"/>
                          </a:solidFill>
                          <a:effectLst/>
                          <a:latin typeface="Arial" panose="020B0604020202020204" pitchFamily="34" charset="0"/>
                        </a:rPr>
                        <a:t>Paid practicums/ placements</a:t>
                      </a:r>
                    </a:p>
                  </a:txBody>
                  <a:tcPr marL="6350" marR="6350" marT="6350" marB="0"/>
                </a:tc>
                <a:extLst>
                  <a:ext uri="{0D108BD9-81ED-4DB2-BD59-A6C34878D82A}">
                    <a16:rowId xmlns:a16="http://schemas.microsoft.com/office/drawing/2014/main" val="3236655686"/>
                  </a:ext>
                </a:extLst>
              </a:tr>
            </a:tbl>
          </a:graphicData>
        </a:graphic>
      </p:graphicFrame>
      <p:graphicFrame>
        <p:nvGraphicFramePr>
          <p:cNvPr id="6" name="Table 5">
            <a:extLst>
              <a:ext uri="{FF2B5EF4-FFF2-40B4-BE49-F238E27FC236}">
                <a16:creationId xmlns:a16="http://schemas.microsoft.com/office/drawing/2014/main" id="{08BD0C2D-9FED-0444-0F0F-570549C32CF4}"/>
              </a:ext>
            </a:extLst>
          </p:cNvPr>
          <p:cNvGraphicFramePr>
            <a:graphicFrameLocks noGrp="1"/>
          </p:cNvGraphicFramePr>
          <p:nvPr>
            <p:extLst>
              <p:ext uri="{D42A27DB-BD31-4B8C-83A1-F6EECF244321}">
                <p14:modId xmlns:p14="http://schemas.microsoft.com/office/powerpoint/2010/main" val="1093830895"/>
              </p:ext>
            </p:extLst>
          </p:nvPr>
        </p:nvGraphicFramePr>
        <p:xfrm>
          <a:off x="5653549" y="928141"/>
          <a:ext cx="6203671" cy="5201687"/>
        </p:xfrm>
        <a:graphic>
          <a:graphicData uri="http://schemas.openxmlformats.org/drawingml/2006/table">
            <a:tbl>
              <a:tblPr firstRow="1" bandRow="1">
                <a:tableStyleId>{5C22544A-7EE6-4342-B048-85BDC9FD1C3A}</a:tableStyleId>
              </a:tblPr>
              <a:tblGrid>
                <a:gridCol w="898843">
                  <a:extLst>
                    <a:ext uri="{9D8B030D-6E8A-4147-A177-3AD203B41FA5}">
                      <a16:colId xmlns:a16="http://schemas.microsoft.com/office/drawing/2014/main" val="3969657345"/>
                    </a:ext>
                  </a:extLst>
                </a:gridCol>
                <a:gridCol w="5304828">
                  <a:extLst>
                    <a:ext uri="{9D8B030D-6E8A-4147-A177-3AD203B41FA5}">
                      <a16:colId xmlns:a16="http://schemas.microsoft.com/office/drawing/2014/main" val="3867576"/>
                    </a:ext>
                  </a:extLst>
                </a:gridCol>
              </a:tblGrid>
              <a:tr h="553496">
                <a:tc>
                  <a:txBody>
                    <a:bodyPr/>
                    <a:lstStyle/>
                    <a:p>
                      <a:r>
                        <a:rPr lang="en-AU" sz="900" dirty="0"/>
                        <a:t>IMPROVE</a:t>
                      </a:r>
                    </a:p>
                    <a:p>
                      <a:r>
                        <a:rPr lang="en-AU" sz="900" dirty="0"/>
                        <a:t>IMPPREP, BETTER_L</a:t>
                      </a:r>
                    </a:p>
                  </a:txBody>
                  <a:tcPr anchor="ctr"/>
                </a:tc>
                <a:tc>
                  <a:txBody>
                    <a:bodyPr/>
                    <a:lstStyle/>
                    <a:p>
                      <a:pPr marL="0" algn="l" defTabSz="914394" rtl="0" eaLnBrk="1" fontAlgn="t" latinLnBrk="0" hangingPunct="1"/>
                      <a:r>
                        <a:rPr lang="en-US" sz="900" b="1" kern="1200" dirty="0">
                          <a:solidFill>
                            <a:schemeClr val="lt1"/>
                          </a:solidFill>
                          <a:latin typeface="+mn-lt"/>
                          <a:ea typeface="+mn-ea"/>
                          <a:cs typeface="+mn-cs"/>
                        </a:rPr>
                        <a:t>Aspects of course that needed improvement</a:t>
                      </a:r>
                    </a:p>
                    <a:p>
                      <a:pPr marL="0" marR="0" lvl="0" indent="0" algn="l" defTabSz="914394" rtl="0" eaLnBrk="1" fontAlgn="t"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Main ways institution could have better prepared graduate for employment</a:t>
                      </a:r>
                    </a:p>
                    <a:p>
                      <a:pPr algn="ctr" fontAlgn="t"/>
                      <a:endParaRPr lang="en-US" sz="4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89576948"/>
                  </a:ext>
                </a:extLst>
              </a:tr>
              <a:tr h="191488">
                <a:tc>
                  <a:txBody>
                    <a:bodyPr/>
                    <a:lstStyle/>
                    <a:p>
                      <a:pPr algn="ctr" fontAlgn="t"/>
                      <a:r>
                        <a:rPr lang="en-AU" sz="1000" b="1" i="0" u="none" strike="noStrike" dirty="0">
                          <a:solidFill>
                            <a:srgbClr val="000000"/>
                          </a:solidFill>
                          <a:effectLst/>
                          <a:latin typeface="Arial" panose="020B0604020202020204" pitchFamily="34" charset="0"/>
                        </a:rPr>
                        <a:t>50000</a:t>
                      </a:r>
                    </a:p>
                  </a:txBody>
                  <a:tcPr marL="6350" marR="6350" marT="6350" marB="0" anchor="ctr"/>
                </a:tc>
                <a:tc>
                  <a:txBody>
                    <a:bodyPr/>
                    <a:lstStyle/>
                    <a:p>
                      <a:pPr algn="l" fontAlgn="t"/>
                      <a:r>
                        <a:rPr lang="en-AU" sz="1000" b="1" i="1" u="none" strike="noStrike" dirty="0">
                          <a:solidFill>
                            <a:srgbClr val="000000"/>
                          </a:solidFill>
                          <a:effectLst/>
                          <a:latin typeface="Arial" panose="020B0604020202020204" pitchFamily="34" charset="0"/>
                        </a:rPr>
                        <a:t>Professional and enterprise skills NFI*</a:t>
                      </a:r>
                    </a:p>
                  </a:txBody>
                  <a:tcPr marL="6350" marR="6350" marT="6350" marB="0" anchor="ctr"/>
                </a:tc>
                <a:extLst>
                  <a:ext uri="{0D108BD9-81ED-4DB2-BD59-A6C34878D82A}">
                    <a16:rowId xmlns:a16="http://schemas.microsoft.com/office/drawing/2014/main" val="3023444733"/>
                  </a:ext>
                </a:extLst>
              </a:tr>
              <a:tr h="191488">
                <a:tc>
                  <a:txBody>
                    <a:bodyPr/>
                    <a:lstStyle/>
                    <a:p>
                      <a:pPr algn="ctr" fontAlgn="t"/>
                      <a:r>
                        <a:rPr lang="en-AU" sz="1000" b="1" i="0" u="none" strike="noStrike" dirty="0">
                          <a:solidFill>
                            <a:srgbClr val="000000"/>
                          </a:solidFill>
                          <a:effectLst/>
                          <a:latin typeface="Arial" panose="020B0604020202020204" pitchFamily="34" charset="0"/>
                        </a:rPr>
                        <a:t>50200</a:t>
                      </a:r>
                    </a:p>
                  </a:txBody>
                  <a:tcPr marL="6350" marR="6350" marT="6350" marB="0" anchor="ctr"/>
                </a:tc>
                <a:tc>
                  <a:txBody>
                    <a:bodyPr/>
                    <a:lstStyle/>
                    <a:p>
                      <a:pPr algn="l" fontAlgn="t"/>
                      <a:r>
                        <a:rPr lang="en-AU" sz="1000" b="0" i="0" u="none" strike="noStrike">
                          <a:solidFill>
                            <a:srgbClr val="000000"/>
                          </a:solidFill>
                          <a:effectLst/>
                          <a:latin typeface="Arial" panose="020B0604020202020204" pitchFamily="34" charset="0"/>
                        </a:rPr>
                        <a:t>Leadership / management skills</a:t>
                      </a:r>
                    </a:p>
                  </a:txBody>
                  <a:tcPr marL="6350" marR="6350" marT="6350" marB="0" anchor="ctr"/>
                </a:tc>
                <a:extLst>
                  <a:ext uri="{0D108BD9-81ED-4DB2-BD59-A6C34878D82A}">
                    <a16:rowId xmlns:a16="http://schemas.microsoft.com/office/drawing/2014/main" val="3837103807"/>
                  </a:ext>
                </a:extLst>
              </a:tr>
              <a:tr h="191488">
                <a:tc>
                  <a:txBody>
                    <a:bodyPr/>
                    <a:lstStyle/>
                    <a:p>
                      <a:pPr algn="ctr" fontAlgn="t"/>
                      <a:r>
                        <a:rPr lang="en-AU" sz="1000" b="1" i="0" u="none" strike="noStrike">
                          <a:solidFill>
                            <a:srgbClr val="000000"/>
                          </a:solidFill>
                          <a:effectLst/>
                          <a:latin typeface="Arial" panose="020B0604020202020204" pitchFamily="34" charset="0"/>
                        </a:rPr>
                        <a:t>50300</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Networking</a:t>
                      </a:r>
                    </a:p>
                  </a:txBody>
                  <a:tcPr marL="6350" marR="6350" marT="6350" marB="0" anchor="ctr"/>
                </a:tc>
                <a:extLst>
                  <a:ext uri="{0D108BD9-81ED-4DB2-BD59-A6C34878D82A}">
                    <a16:rowId xmlns:a16="http://schemas.microsoft.com/office/drawing/2014/main" val="3916250366"/>
                  </a:ext>
                </a:extLst>
              </a:tr>
              <a:tr h="191488">
                <a:tc>
                  <a:txBody>
                    <a:bodyPr/>
                    <a:lstStyle/>
                    <a:p>
                      <a:pPr algn="ctr" fontAlgn="t"/>
                      <a:r>
                        <a:rPr lang="en-AU" sz="1000" b="1" i="0" u="none" strike="noStrike">
                          <a:solidFill>
                            <a:srgbClr val="000000"/>
                          </a:solidFill>
                          <a:effectLst/>
                          <a:latin typeface="Arial" panose="020B0604020202020204" pitchFamily="34" charset="0"/>
                        </a:rPr>
                        <a:t>50400</a:t>
                      </a:r>
                    </a:p>
                  </a:txBody>
                  <a:tcPr marL="6350" marR="6350" marT="6350" marB="0" anchor="ctr"/>
                </a:tc>
                <a:tc>
                  <a:txBody>
                    <a:bodyPr/>
                    <a:lstStyle/>
                    <a:p>
                      <a:pPr algn="l" fontAlgn="t"/>
                      <a:r>
                        <a:rPr lang="en-AU" sz="1000" b="0" i="0" u="none" strike="noStrike">
                          <a:solidFill>
                            <a:srgbClr val="000000"/>
                          </a:solidFill>
                          <a:effectLst/>
                          <a:latin typeface="Arial" panose="020B0604020202020204" pitchFamily="34" charset="0"/>
                        </a:rPr>
                        <a:t>Time management / planning</a:t>
                      </a:r>
                    </a:p>
                  </a:txBody>
                  <a:tcPr marL="6350" marR="6350" marT="6350" marB="0" anchor="ctr"/>
                </a:tc>
                <a:extLst>
                  <a:ext uri="{0D108BD9-81ED-4DB2-BD59-A6C34878D82A}">
                    <a16:rowId xmlns:a16="http://schemas.microsoft.com/office/drawing/2014/main" val="4131144441"/>
                  </a:ext>
                </a:extLst>
              </a:tr>
              <a:tr h="191488">
                <a:tc>
                  <a:txBody>
                    <a:bodyPr/>
                    <a:lstStyle/>
                    <a:p>
                      <a:pPr algn="ctr" fontAlgn="t"/>
                      <a:r>
                        <a:rPr lang="en-AU" sz="1000" b="1" i="0" u="none" strike="noStrike">
                          <a:solidFill>
                            <a:srgbClr val="000000"/>
                          </a:solidFill>
                          <a:effectLst/>
                          <a:latin typeface="Arial" panose="020B0604020202020204" pitchFamily="34" charset="0"/>
                        </a:rPr>
                        <a:t>50500</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Work ethic</a:t>
                      </a:r>
                    </a:p>
                  </a:txBody>
                  <a:tcPr marL="6350" marR="6350" marT="6350" marB="0" anchor="ctr"/>
                </a:tc>
                <a:extLst>
                  <a:ext uri="{0D108BD9-81ED-4DB2-BD59-A6C34878D82A}">
                    <a16:rowId xmlns:a16="http://schemas.microsoft.com/office/drawing/2014/main" val="614036844"/>
                  </a:ext>
                </a:extLst>
              </a:tr>
              <a:tr h="191488">
                <a:tc>
                  <a:txBody>
                    <a:bodyPr/>
                    <a:lstStyle/>
                    <a:p>
                      <a:pPr algn="ctr" fontAlgn="t"/>
                      <a:r>
                        <a:rPr lang="en-AU" sz="1000" b="1" i="0" u="none" strike="noStrike" dirty="0">
                          <a:solidFill>
                            <a:srgbClr val="000000"/>
                          </a:solidFill>
                          <a:effectLst/>
                          <a:latin typeface="Arial" panose="020B0604020202020204" pitchFamily="34" charset="0"/>
                        </a:rPr>
                        <a:t>60000</a:t>
                      </a:r>
                    </a:p>
                  </a:txBody>
                  <a:tcPr marL="6350" marR="6350" marT="6350" marB="0" anchor="ctr"/>
                </a:tc>
                <a:tc>
                  <a:txBody>
                    <a:bodyPr/>
                    <a:lstStyle/>
                    <a:p>
                      <a:pPr algn="l" fontAlgn="t"/>
                      <a:r>
                        <a:rPr lang="en-AU" sz="1000" b="1" i="1" u="none" strike="noStrike" dirty="0">
                          <a:solidFill>
                            <a:srgbClr val="000000"/>
                          </a:solidFill>
                          <a:effectLst/>
                          <a:latin typeface="Arial" panose="020B0604020202020204" pitchFamily="34" charset="0"/>
                        </a:rPr>
                        <a:t>Teaching skills &amp; knowledge NFI*</a:t>
                      </a:r>
                    </a:p>
                  </a:txBody>
                  <a:tcPr marL="6350" marR="6350" marT="6350" marB="0" anchor="ctr"/>
                </a:tc>
                <a:extLst>
                  <a:ext uri="{0D108BD9-81ED-4DB2-BD59-A6C34878D82A}">
                    <a16:rowId xmlns:a16="http://schemas.microsoft.com/office/drawing/2014/main" val="4286869579"/>
                  </a:ext>
                </a:extLst>
              </a:tr>
              <a:tr h="191488">
                <a:tc>
                  <a:txBody>
                    <a:bodyPr/>
                    <a:lstStyle/>
                    <a:p>
                      <a:pPr algn="ctr" fontAlgn="t"/>
                      <a:r>
                        <a:rPr lang="en-AU" sz="1000" b="1" i="0" u="none" strike="noStrike">
                          <a:solidFill>
                            <a:srgbClr val="000000"/>
                          </a:solidFill>
                          <a:effectLst/>
                          <a:latin typeface="Arial" panose="020B0604020202020204" pitchFamily="34" charset="0"/>
                        </a:rPr>
                        <a:t>60100</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Behaviour management</a:t>
                      </a:r>
                    </a:p>
                  </a:txBody>
                  <a:tcPr marL="6350" marR="6350" marT="6350" marB="0" anchor="ctr"/>
                </a:tc>
                <a:extLst>
                  <a:ext uri="{0D108BD9-81ED-4DB2-BD59-A6C34878D82A}">
                    <a16:rowId xmlns:a16="http://schemas.microsoft.com/office/drawing/2014/main" val="2960123072"/>
                  </a:ext>
                </a:extLst>
              </a:tr>
              <a:tr h="191488">
                <a:tc>
                  <a:txBody>
                    <a:bodyPr/>
                    <a:lstStyle/>
                    <a:p>
                      <a:pPr algn="ctr" fontAlgn="t"/>
                      <a:r>
                        <a:rPr lang="en-AU" sz="1000" b="1" i="0" u="none" strike="noStrike">
                          <a:solidFill>
                            <a:srgbClr val="000000"/>
                          </a:solidFill>
                          <a:effectLst/>
                          <a:latin typeface="Arial" panose="020B0604020202020204" pitchFamily="34" charset="0"/>
                        </a:rPr>
                        <a:t>60101</a:t>
                      </a:r>
                    </a:p>
                  </a:txBody>
                  <a:tcPr marL="6350" marR="6350" marT="6350" marB="0" anchor="ctr"/>
                </a:tc>
                <a:tc>
                  <a:txBody>
                    <a:bodyPr/>
                    <a:lstStyle/>
                    <a:p>
                      <a:pPr algn="l" fontAlgn="t"/>
                      <a:r>
                        <a:rPr lang="en-AU" sz="1000" b="0" i="0" u="none" strike="noStrike">
                          <a:solidFill>
                            <a:srgbClr val="000000"/>
                          </a:solidFill>
                          <a:effectLst/>
                          <a:latin typeface="Arial" panose="020B0604020202020204" pitchFamily="34" charset="0"/>
                        </a:rPr>
                        <a:t>Classroom management</a:t>
                      </a:r>
                    </a:p>
                  </a:txBody>
                  <a:tcPr marL="6350" marR="6350" marT="6350" marB="0" anchor="ctr"/>
                </a:tc>
                <a:extLst>
                  <a:ext uri="{0D108BD9-81ED-4DB2-BD59-A6C34878D82A}">
                    <a16:rowId xmlns:a16="http://schemas.microsoft.com/office/drawing/2014/main" val="2440274995"/>
                  </a:ext>
                </a:extLst>
              </a:tr>
              <a:tr h="191488">
                <a:tc>
                  <a:txBody>
                    <a:bodyPr/>
                    <a:lstStyle/>
                    <a:p>
                      <a:pPr algn="ctr" fontAlgn="t"/>
                      <a:r>
                        <a:rPr lang="en-AU" sz="1000" b="1" i="0" u="none" strike="noStrike" dirty="0">
                          <a:solidFill>
                            <a:srgbClr val="000000"/>
                          </a:solidFill>
                          <a:effectLst/>
                          <a:latin typeface="Arial" panose="020B0604020202020204" pitchFamily="34" charset="0"/>
                        </a:rPr>
                        <a:t>60200</a:t>
                      </a:r>
                    </a:p>
                  </a:txBody>
                  <a:tcPr marL="6350" marR="6350" marT="6350" marB="0" anchor="ctr"/>
                </a:tc>
                <a:tc>
                  <a:txBody>
                    <a:bodyPr/>
                    <a:lstStyle/>
                    <a:p>
                      <a:pPr algn="l" fontAlgn="t"/>
                      <a:r>
                        <a:rPr lang="en-AU" sz="1000" b="0" i="0" u="none" strike="noStrike">
                          <a:solidFill>
                            <a:srgbClr val="000000"/>
                          </a:solidFill>
                          <a:effectLst/>
                          <a:latin typeface="Arial" panose="020B0604020202020204" pitchFamily="34" charset="0"/>
                        </a:rPr>
                        <a:t>Counselling skills</a:t>
                      </a:r>
                    </a:p>
                  </a:txBody>
                  <a:tcPr marL="6350" marR="6350" marT="6350" marB="0" anchor="ctr"/>
                </a:tc>
                <a:extLst>
                  <a:ext uri="{0D108BD9-81ED-4DB2-BD59-A6C34878D82A}">
                    <a16:rowId xmlns:a16="http://schemas.microsoft.com/office/drawing/2014/main" val="4281290053"/>
                  </a:ext>
                </a:extLst>
              </a:tr>
              <a:tr h="191488">
                <a:tc>
                  <a:txBody>
                    <a:bodyPr/>
                    <a:lstStyle/>
                    <a:p>
                      <a:pPr algn="ctr" fontAlgn="t"/>
                      <a:r>
                        <a:rPr lang="en-AU" sz="1000" b="1" i="0" u="none" strike="noStrike">
                          <a:solidFill>
                            <a:srgbClr val="000000"/>
                          </a:solidFill>
                          <a:effectLst/>
                          <a:latin typeface="Arial" panose="020B0604020202020204" pitchFamily="34" charset="0"/>
                        </a:rPr>
                        <a:t>60300</a:t>
                      </a:r>
                    </a:p>
                  </a:txBody>
                  <a:tcPr marL="6350" marR="6350" marT="6350" marB="0" anchor="ctr"/>
                </a:tc>
                <a:tc>
                  <a:txBody>
                    <a:bodyPr/>
                    <a:lstStyle/>
                    <a:p>
                      <a:pPr algn="l" fontAlgn="t"/>
                      <a:r>
                        <a:rPr lang="en-AU" sz="1000" b="0" i="0" u="none" strike="noStrike">
                          <a:solidFill>
                            <a:srgbClr val="000000"/>
                          </a:solidFill>
                          <a:effectLst/>
                          <a:latin typeface="Arial" panose="020B0604020202020204" pitchFamily="34" charset="0"/>
                        </a:rPr>
                        <a:t>Inclusive education</a:t>
                      </a:r>
                    </a:p>
                  </a:txBody>
                  <a:tcPr marL="6350" marR="6350" marT="6350" marB="0" anchor="ctr"/>
                </a:tc>
                <a:extLst>
                  <a:ext uri="{0D108BD9-81ED-4DB2-BD59-A6C34878D82A}">
                    <a16:rowId xmlns:a16="http://schemas.microsoft.com/office/drawing/2014/main" val="3288613484"/>
                  </a:ext>
                </a:extLst>
              </a:tr>
              <a:tr h="191488">
                <a:tc>
                  <a:txBody>
                    <a:bodyPr/>
                    <a:lstStyle/>
                    <a:p>
                      <a:pPr algn="ctr" fontAlgn="t"/>
                      <a:r>
                        <a:rPr lang="en-AU" sz="1000" b="1" i="0" u="none" strike="noStrike">
                          <a:solidFill>
                            <a:srgbClr val="000000"/>
                          </a:solidFill>
                          <a:effectLst/>
                          <a:latin typeface="Arial" panose="020B0604020202020204" pitchFamily="34" charset="0"/>
                        </a:rPr>
                        <a:t>60301</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Training in how to identify learning / developmental disabilities</a:t>
                      </a:r>
                    </a:p>
                  </a:txBody>
                  <a:tcPr marL="6350" marR="6350" marT="6350" marB="0" anchor="ctr"/>
                </a:tc>
                <a:extLst>
                  <a:ext uri="{0D108BD9-81ED-4DB2-BD59-A6C34878D82A}">
                    <a16:rowId xmlns:a16="http://schemas.microsoft.com/office/drawing/2014/main" val="1339124386"/>
                  </a:ext>
                </a:extLst>
              </a:tr>
              <a:tr h="194370">
                <a:tc>
                  <a:txBody>
                    <a:bodyPr/>
                    <a:lstStyle/>
                    <a:p>
                      <a:pPr algn="ctr" fontAlgn="t"/>
                      <a:r>
                        <a:rPr lang="en-AU" sz="1000" b="1" i="0" u="none" strike="noStrike">
                          <a:solidFill>
                            <a:srgbClr val="000000"/>
                          </a:solidFill>
                          <a:effectLst/>
                          <a:latin typeface="Arial" panose="020B0604020202020204" pitchFamily="34" charset="0"/>
                        </a:rPr>
                        <a:t>60302</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Differentiation training - how to adapt teaching / planning practice to various learning needs</a:t>
                      </a:r>
                    </a:p>
                  </a:txBody>
                  <a:tcPr marL="6350" marR="6350" marT="6350" marB="0" anchor="ctr"/>
                </a:tc>
                <a:extLst>
                  <a:ext uri="{0D108BD9-81ED-4DB2-BD59-A6C34878D82A}">
                    <a16:rowId xmlns:a16="http://schemas.microsoft.com/office/drawing/2014/main" val="3906297049"/>
                  </a:ext>
                </a:extLst>
              </a:tr>
              <a:tr h="191488">
                <a:tc>
                  <a:txBody>
                    <a:bodyPr/>
                    <a:lstStyle/>
                    <a:p>
                      <a:pPr algn="ctr" fontAlgn="t"/>
                      <a:r>
                        <a:rPr lang="en-AU" sz="1000" b="1" i="0" u="none" strike="noStrike">
                          <a:solidFill>
                            <a:srgbClr val="000000"/>
                          </a:solidFill>
                          <a:effectLst/>
                          <a:latin typeface="Arial" panose="020B0604020202020204" pitchFamily="34" charset="0"/>
                        </a:rPr>
                        <a:t>60400</a:t>
                      </a:r>
                    </a:p>
                  </a:txBody>
                  <a:tcPr marL="6350" marR="6350" marT="6350" marB="0" anchor="ctr"/>
                </a:tc>
                <a:tc>
                  <a:txBody>
                    <a:bodyPr/>
                    <a:lstStyle/>
                    <a:p>
                      <a:pPr algn="l" fontAlgn="t"/>
                      <a:r>
                        <a:rPr lang="en-US" sz="1000" b="0" i="0" u="none" strike="noStrike">
                          <a:solidFill>
                            <a:srgbClr val="000000"/>
                          </a:solidFill>
                          <a:effectLst/>
                          <a:latin typeface="Arial" panose="020B0604020202020204" pitchFamily="34" charset="0"/>
                        </a:rPr>
                        <a:t>Teacher administration, assessment and reporting methods</a:t>
                      </a:r>
                    </a:p>
                  </a:txBody>
                  <a:tcPr marL="6350" marR="6350" marT="6350" marB="0" anchor="ctr"/>
                </a:tc>
                <a:extLst>
                  <a:ext uri="{0D108BD9-81ED-4DB2-BD59-A6C34878D82A}">
                    <a16:rowId xmlns:a16="http://schemas.microsoft.com/office/drawing/2014/main" val="2708886092"/>
                  </a:ext>
                </a:extLst>
              </a:tr>
              <a:tr h="191488">
                <a:tc>
                  <a:txBody>
                    <a:bodyPr/>
                    <a:lstStyle/>
                    <a:p>
                      <a:pPr algn="ctr" fontAlgn="t"/>
                      <a:r>
                        <a:rPr lang="en-AU" sz="1000" b="1" i="0" u="none" strike="noStrike">
                          <a:solidFill>
                            <a:srgbClr val="000000"/>
                          </a:solidFill>
                          <a:effectLst/>
                          <a:latin typeface="Arial" panose="020B0604020202020204" pitchFamily="34" charset="0"/>
                        </a:rPr>
                        <a:t>60500</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Software / IT / computer skills</a:t>
                      </a:r>
                    </a:p>
                  </a:txBody>
                  <a:tcPr marL="6350" marR="6350" marT="6350" marB="0" anchor="ctr"/>
                </a:tc>
                <a:extLst>
                  <a:ext uri="{0D108BD9-81ED-4DB2-BD59-A6C34878D82A}">
                    <a16:rowId xmlns:a16="http://schemas.microsoft.com/office/drawing/2014/main" val="3554033638"/>
                  </a:ext>
                </a:extLst>
              </a:tr>
              <a:tr h="191488">
                <a:tc>
                  <a:txBody>
                    <a:bodyPr/>
                    <a:lstStyle/>
                    <a:p>
                      <a:pPr algn="ctr" fontAlgn="t"/>
                      <a:r>
                        <a:rPr lang="en-AU" sz="1000" b="1" i="0" u="none" strike="noStrike">
                          <a:solidFill>
                            <a:srgbClr val="000000"/>
                          </a:solidFill>
                          <a:effectLst/>
                          <a:latin typeface="Arial" panose="020B0604020202020204" pitchFamily="34" charset="0"/>
                        </a:rPr>
                        <a:t>60600</a:t>
                      </a:r>
                    </a:p>
                  </a:txBody>
                  <a:tcPr marL="6350" marR="6350" marT="6350" marB="0" anchor="ctr"/>
                </a:tc>
                <a:tc>
                  <a:txBody>
                    <a:bodyPr/>
                    <a:lstStyle/>
                    <a:p>
                      <a:pPr algn="l" fontAlgn="t"/>
                      <a:r>
                        <a:rPr lang="en-AU" sz="1000" b="0" i="0" u="none" strike="noStrike">
                          <a:solidFill>
                            <a:srgbClr val="000000"/>
                          </a:solidFill>
                          <a:effectLst/>
                          <a:latin typeface="Arial" panose="020B0604020202020204" pitchFamily="34" charset="0"/>
                        </a:rPr>
                        <a:t>Other specific / specialised skills</a:t>
                      </a:r>
                    </a:p>
                  </a:txBody>
                  <a:tcPr marL="6350" marR="6350" marT="6350" marB="0" anchor="ctr"/>
                </a:tc>
                <a:extLst>
                  <a:ext uri="{0D108BD9-81ED-4DB2-BD59-A6C34878D82A}">
                    <a16:rowId xmlns:a16="http://schemas.microsoft.com/office/drawing/2014/main" val="2709776906"/>
                  </a:ext>
                </a:extLst>
              </a:tr>
              <a:tr h="191488">
                <a:tc>
                  <a:txBody>
                    <a:bodyPr/>
                    <a:lstStyle/>
                    <a:p>
                      <a:pPr algn="ctr" fontAlgn="t"/>
                      <a:r>
                        <a:rPr lang="en-AU" sz="1000" b="1" i="0" u="none" strike="noStrike">
                          <a:solidFill>
                            <a:srgbClr val="000000"/>
                          </a:solidFill>
                          <a:effectLst/>
                          <a:latin typeface="Arial" panose="020B0604020202020204" pitchFamily="34" charset="0"/>
                        </a:rPr>
                        <a:t>60700</a:t>
                      </a:r>
                    </a:p>
                  </a:txBody>
                  <a:tcPr marL="6350" marR="6350" marT="6350" marB="0" anchor="ctr"/>
                </a:tc>
                <a:tc>
                  <a:txBody>
                    <a:bodyPr/>
                    <a:lstStyle/>
                    <a:p>
                      <a:pPr algn="l" fontAlgn="b"/>
                      <a:r>
                        <a:rPr lang="en-AU" sz="1000" b="0" i="0" u="none" strike="noStrike">
                          <a:solidFill>
                            <a:srgbClr val="000000"/>
                          </a:solidFill>
                          <a:effectLst/>
                          <a:latin typeface="Arial" panose="020B0604020202020204" pitchFamily="34" charset="0"/>
                        </a:rPr>
                        <a:t>Parent/carer communication and interaction</a:t>
                      </a:r>
                    </a:p>
                  </a:txBody>
                  <a:tcPr marL="6350" marR="6350" marT="6350" marB="0" anchor="ctr"/>
                </a:tc>
                <a:extLst>
                  <a:ext uri="{0D108BD9-81ED-4DB2-BD59-A6C34878D82A}">
                    <a16:rowId xmlns:a16="http://schemas.microsoft.com/office/drawing/2014/main" val="2781179692"/>
                  </a:ext>
                </a:extLst>
              </a:tr>
              <a:tr h="191488">
                <a:tc>
                  <a:txBody>
                    <a:bodyPr/>
                    <a:lstStyle/>
                    <a:p>
                      <a:pPr algn="ctr" fontAlgn="t"/>
                      <a:r>
                        <a:rPr lang="en-AU" sz="1000" b="1" i="0" u="none" strike="noStrike">
                          <a:solidFill>
                            <a:srgbClr val="000000"/>
                          </a:solidFill>
                          <a:effectLst/>
                          <a:latin typeface="Arial" panose="020B0604020202020204" pitchFamily="34" charset="0"/>
                        </a:rPr>
                        <a:t>60800</a:t>
                      </a:r>
                    </a:p>
                  </a:txBody>
                  <a:tcPr marL="6350" marR="6350" marT="6350" marB="0" anchor="ctr"/>
                </a:tc>
                <a:tc>
                  <a:txBody>
                    <a:bodyPr/>
                    <a:lstStyle/>
                    <a:p>
                      <a:pPr algn="l" fontAlgn="b"/>
                      <a:r>
                        <a:rPr lang="en-AU" sz="1000" b="0" i="0" u="none" strike="noStrike" dirty="0">
                          <a:solidFill>
                            <a:srgbClr val="000000"/>
                          </a:solidFill>
                          <a:effectLst/>
                          <a:latin typeface="Arial" panose="020B0604020202020204" pitchFamily="34" charset="0"/>
                        </a:rPr>
                        <a:t>Lesson planning and programming</a:t>
                      </a:r>
                    </a:p>
                  </a:txBody>
                  <a:tcPr marL="6350" marR="6350" marT="6350" marB="0" anchor="ctr"/>
                </a:tc>
                <a:extLst>
                  <a:ext uri="{0D108BD9-81ED-4DB2-BD59-A6C34878D82A}">
                    <a16:rowId xmlns:a16="http://schemas.microsoft.com/office/drawing/2014/main" val="2713488514"/>
                  </a:ext>
                </a:extLst>
              </a:tr>
              <a:tr h="191488">
                <a:tc>
                  <a:txBody>
                    <a:bodyPr/>
                    <a:lstStyle/>
                    <a:p>
                      <a:pPr algn="ctr" fontAlgn="t"/>
                      <a:r>
                        <a:rPr lang="en-AU" sz="1000" b="1" i="0" u="none" strike="noStrike">
                          <a:solidFill>
                            <a:srgbClr val="000000"/>
                          </a:solidFill>
                          <a:effectLst/>
                          <a:latin typeface="Arial" panose="020B0604020202020204" pitchFamily="34" charset="0"/>
                        </a:rPr>
                        <a:t>60900</a:t>
                      </a:r>
                    </a:p>
                  </a:txBody>
                  <a:tcPr marL="6350" marR="6350" marT="6350" marB="0" anchor="ctr"/>
                </a:tc>
                <a:tc>
                  <a:txBody>
                    <a:bodyPr/>
                    <a:lstStyle/>
                    <a:p>
                      <a:pPr algn="l" fontAlgn="b"/>
                      <a:r>
                        <a:rPr lang="en-AU" sz="1000" b="0" i="0" u="none" strike="noStrike">
                          <a:solidFill>
                            <a:srgbClr val="000000"/>
                          </a:solidFill>
                          <a:effectLst/>
                          <a:latin typeface="Arial" panose="020B0604020202020204" pitchFamily="34" charset="0"/>
                        </a:rPr>
                        <a:t>Pedagogical theory or practice</a:t>
                      </a:r>
                    </a:p>
                  </a:txBody>
                  <a:tcPr marL="6350" marR="6350" marT="6350" marB="0" anchor="ctr"/>
                </a:tc>
                <a:extLst>
                  <a:ext uri="{0D108BD9-81ED-4DB2-BD59-A6C34878D82A}">
                    <a16:rowId xmlns:a16="http://schemas.microsoft.com/office/drawing/2014/main" val="2840741917"/>
                  </a:ext>
                </a:extLst>
              </a:tr>
              <a:tr h="191488">
                <a:tc>
                  <a:txBody>
                    <a:bodyPr/>
                    <a:lstStyle/>
                    <a:p>
                      <a:pPr algn="ctr" fontAlgn="t"/>
                      <a:r>
                        <a:rPr lang="en-AU" sz="1000" b="1" i="0" u="none" strike="noStrike">
                          <a:solidFill>
                            <a:srgbClr val="000000"/>
                          </a:solidFill>
                          <a:effectLst/>
                          <a:latin typeface="Arial" panose="020B0604020202020204" pitchFamily="34" charset="0"/>
                        </a:rPr>
                        <a:t>61000</a:t>
                      </a:r>
                    </a:p>
                  </a:txBody>
                  <a:tcPr marL="6350" marR="6350" marT="6350" marB="0" anchor="ctr"/>
                </a:tc>
                <a:tc>
                  <a:txBody>
                    <a:bodyPr/>
                    <a:lstStyle/>
                    <a:p>
                      <a:pPr algn="l" fontAlgn="b"/>
                      <a:r>
                        <a:rPr lang="en-AU" sz="1000" b="0" i="0" u="none" strike="noStrike">
                          <a:solidFill>
                            <a:srgbClr val="000000"/>
                          </a:solidFill>
                          <a:effectLst/>
                          <a:latin typeface="Arial" panose="020B0604020202020204" pitchFamily="34" charset="0"/>
                        </a:rPr>
                        <a:t>Curriculum knowledge</a:t>
                      </a:r>
                    </a:p>
                  </a:txBody>
                  <a:tcPr marL="6350" marR="6350" marT="6350" marB="0" anchor="ctr"/>
                </a:tc>
                <a:extLst>
                  <a:ext uri="{0D108BD9-81ED-4DB2-BD59-A6C34878D82A}">
                    <a16:rowId xmlns:a16="http://schemas.microsoft.com/office/drawing/2014/main" val="1562690496"/>
                  </a:ext>
                </a:extLst>
              </a:tr>
              <a:tr h="375986">
                <a:tc>
                  <a:txBody>
                    <a:bodyPr/>
                    <a:lstStyle/>
                    <a:p>
                      <a:pPr algn="ctr" fontAlgn="t"/>
                      <a:r>
                        <a:rPr lang="en-AU" sz="1000" b="1" i="0" u="none" strike="noStrike">
                          <a:solidFill>
                            <a:srgbClr val="000000"/>
                          </a:solidFill>
                          <a:effectLst/>
                          <a:latin typeface="Arial" panose="020B0604020202020204" pitchFamily="34" charset="0"/>
                        </a:rPr>
                        <a:t>61100</a:t>
                      </a:r>
                    </a:p>
                  </a:txBody>
                  <a:tcPr marL="6350" marR="6350" marT="6350" marB="0" anchor="ctr"/>
                </a:tc>
                <a:tc>
                  <a:txBody>
                    <a:bodyPr/>
                    <a:lstStyle/>
                    <a:p>
                      <a:pPr algn="l" fontAlgn="b"/>
                      <a:r>
                        <a:rPr lang="en-US" sz="1000" b="0" i="0" u="none" strike="noStrike" dirty="0">
                          <a:solidFill>
                            <a:srgbClr val="000000"/>
                          </a:solidFill>
                          <a:effectLst/>
                          <a:latin typeface="Arial" panose="020B0604020202020204" pitchFamily="34" charset="0"/>
                        </a:rPr>
                        <a:t>Teacher wellbeing  (include mentions of managing stress / work life balance / teacher mental health)</a:t>
                      </a:r>
                    </a:p>
                  </a:txBody>
                  <a:tcPr marL="6350" marR="6350" marT="6350" marB="0" anchor="ctr"/>
                </a:tc>
                <a:extLst>
                  <a:ext uri="{0D108BD9-81ED-4DB2-BD59-A6C34878D82A}">
                    <a16:rowId xmlns:a16="http://schemas.microsoft.com/office/drawing/2014/main" val="58919527"/>
                  </a:ext>
                </a:extLst>
              </a:tr>
              <a:tr h="248075">
                <a:tc>
                  <a:txBody>
                    <a:bodyPr/>
                    <a:lstStyle/>
                    <a:p>
                      <a:pPr algn="ctr" fontAlgn="t"/>
                      <a:r>
                        <a:rPr lang="en-AU" sz="1000" b="1" i="0" u="none" strike="noStrike">
                          <a:solidFill>
                            <a:srgbClr val="000000"/>
                          </a:solidFill>
                          <a:effectLst/>
                          <a:latin typeface="Arial" panose="020B0604020202020204" pitchFamily="34" charset="0"/>
                        </a:rPr>
                        <a:t>61200</a:t>
                      </a:r>
                    </a:p>
                  </a:txBody>
                  <a:tcPr marL="6350" marR="6350" marT="6350" marB="0" anchor="ctr"/>
                </a:tc>
                <a:tc>
                  <a:txBody>
                    <a:bodyPr/>
                    <a:lstStyle/>
                    <a:p>
                      <a:pPr algn="l" fontAlgn="b"/>
                      <a:r>
                        <a:rPr lang="en-US" sz="1000" b="0" i="0" u="none" strike="noStrike" dirty="0">
                          <a:solidFill>
                            <a:srgbClr val="000000"/>
                          </a:solidFill>
                          <a:effectLst/>
                          <a:latin typeface="Arial" panose="020B0604020202020204" pitchFamily="34" charset="0"/>
                        </a:rPr>
                        <a:t>How to teach numeracy and literacy (incl. spelling, reading, phonics etc.)</a:t>
                      </a:r>
                    </a:p>
                  </a:txBody>
                  <a:tcPr marL="6350" marR="6350" marT="6350" marB="0" anchor="ctr"/>
                </a:tc>
                <a:extLst>
                  <a:ext uri="{0D108BD9-81ED-4DB2-BD59-A6C34878D82A}">
                    <a16:rowId xmlns:a16="http://schemas.microsoft.com/office/drawing/2014/main" val="3989373398"/>
                  </a:ext>
                </a:extLst>
              </a:tr>
              <a:tr h="191488">
                <a:tc>
                  <a:txBody>
                    <a:bodyPr/>
                    <a:lstStyle/>
                    <a:p>
                      <a:pPr algn="ctr" fontAlgn="t"/>
                      <a:r>
                        <a:rPr lang="en-AU" sz="1000" b="1" i="0" u="none" strike="noStrike" dirty="0">
                          <a:solidFill>
                            <a:srgbClr val="000000"/>
                          </a:solidFill>
                          <a:effectLst/>
                          <a:latin typeface="Arial" panose="020B0604020202020204" pitchFamily="34" charset="0"/>
                        </a:rPr>
                        <a:t>70000</a:t>
                      </a:r>
                    </a:p>
                  </a:txBody>
                  <a:tcPr marL="6350" marR="6350" marT="6350" marB="0" anchor="ctr"/>
                </a:tc>
                <a:tc>
                  <a:txBody>
                    <a:bodyPr/>
                    <a:lstStyle/>
                    <a:p>
                      <a:pPr algn="l" fontAlgn="t"/>
                      <a:r>
                        <a:rPr lang="en-AU" sz="1000" b="1" i="1" u="none" strike="noStrike" dirty="0">
                          <a:solidFill>
                            <a:srgbClr val="000000"/>
                          </a:solidFill>
                          <a:effectLst/>
                          <a:latin typeface="Arial" panose="020B0604020202020204" pitchFamily="34" charset="0"/>
                        </a:rPr>
                        <a:t>Personal attributes NFI*</a:t>
                      </a:r>
                    </a:p>
                  </a:txBody>
                  <a:tcPr marL="6350" marR="6350" marT="6350" marB="0" anchor="ctr"/>
                </a:tc>
                <a:extLst>
                  <a:ext uri="{0D108BD9-81ED-4DB2-BD59-A6C34878D82A}">
                    <a16:rowId xmlns:a16="http://schemas.microsoft.com/office/drawing/2014/main" val="3784690025"/>
                  </a:ext>
                </a:extLst>
              </a:tr>
              <a:tr h="191488">
                <a:tc>
                  <a:txBody>
                    <a:bodyPr/>
                    <a:lstStyle/>
                    <a:p>
                      <a:pPr algn="ctr" fontAlgn="t"/>
                      <a:r>
                        <a:rPr lang="en-AU" sz="1000" b="1" i="0" u="none" strike="noStrike" dirty="0">
                          <a:solidFill>
                            <a:srgbClr val="000000"/>
                          </a:solidFill>
                          <a:effectLst/>
                          <a:latin typeface="Arial" panose="020B0604020202020204" pitchFamily="34" charset="0"/>
                        </a:rPr>
                        <a:t>70100</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Confidence / resilience / independence</a:t>
                      </a:r>
                    </a:p>
                  </a:txBody>
                  <a:tcPr marL="6350" marR="6350" marT="6350" marB="0" anchor="ctr"/>
                </a:tc>
                <a:extLst>
                  <a:ext uri="{0D108BD9-81ED-4DB2-BD59-A6C34878D82A}">
                    <a16:rowId xmlns:a16="http://schemas.microsoft.com/office/drawing/2014/main" val="1401896878"/>
                  </a:ext>
                </a:extLst>
              </a:tr>
            </a:tbl>
          </a:graphicData>
        </a:graphic>
      </p:graphicFrame>
      <p:sp>
        <p:nvSpPr>
          <p:cNvPr id="3" name="TextBox 2">
            <a:extLst>
              <a:ext uri="{FF2B5EF4-FFF2-40B4-BE49-F238E27FC236}">
                <a16:creationId xmlns:a16="http://schemas.microsoft.com/office/drawing/2014/main" id="{BF6A1259-9655-C462-E8A0-D29C48AAA367}"/>
              </a:ext>
            </a:extLst>
          </p:cNvPr>
          <p:cNvSpPr txBox="1"/>
          <p:nvPr/>
        </p:nvSpPr>
        <p:spPr>
          <a:xfrm>
            <a:off x="8755384" y="321639"/>
            <a:ext cx="3706761" cy="276999"/>
          </a:xfrm>
          <a:prstGeom prst="rect">
            <a:avLst/>
          </a:prstGeom>
          <a:noFill/>
        </p:spPr>
        <p:txBody>
          <a:bodyPr wrap="square" rtlCol="0">
            <a:spAutoFit/>
          </a:bodyPr>
          <a:lstStyle/>
          <a:p>
            <a:r>
              <a:rPr lang="en-AU" sz="1200" i="1" dirty="0"/>
              <a:t>*NFI = no further information provided</a:t>
            </a:r>
          </a:p>
        </p:txBody>
      </p:sp>
    </p:spTree>
    <p:extLst>
      <p:ext uri="{BB962C8B-B14F-4D97-AF65-F5344CB8AC3E}">
        <p14:creationId xmlns:p14="http://schemas.microsoft.com/office/powerpoint/2010/main" val="1882963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1829-B100-7F4A-F8D4-97B2D9E74756}"/>
              </a:ext>
            </a:extLst>
          </p:cNvPr>
          <p:cNvSpPr>
            <a:spLocks noGrp="1"/>
          </p:cNvSpPr>
          <p:nvPr>
            <p:ph type="title"/>
          </p:nvPr>
        </p:nvSpPr>
        <p:spPr/>
        <p:txBody>
          <a:bodyPr/>
          <a:lstStyle/>
          <a:p>
            <a:r>
              <a:rPr lang="en-AU" dirty="0"/>
              <a:t>Detailed code frame (2/2)</a:t>
            </a:r>
          </a:p>
        </p:txBody>
      </p:sp>
      <p:sp>
        <p:nvSpPr>
          <p:cNvPr id="4" name="Slide Number Placeholder 3">
            <a:extLst>
              <a:ext uri="{FF2B5EF4-FFF2-40B4-BE49-F238E27FC236}">
                <a16:creationId xmlns:a16="http://schemas.microsoft.com/office/drawing/2014/main" id="{45BA5DB4-7337-3C54-456A-88D254171181}"/>
              </a:ext>
            </a:extLst>
          </p:cNvPr>
          <p:cNvSpPr>
            <a:spLocks noGrp="1"/>
          </p:cNvSpPr>
          <p:nvPr>
            <p:ph type="sldNum" sz="quarter" idx="12"/>
          </p:nvPr>
        </p:nvSpPr>
        <p:spPr/>
        <p:txBody>
          <a:bodyPr/>
          <a:lstStyle/>
          <a:p>
            <a:fld id="{EB9AB7F9-1CFC-4687-A283-05394C823D94}" type="slidenum">
              <a:rPr lang="en-AU" smtClean="0"/>
              <a:t>42</a:t>
            </a:fld>
            <a:endParaRPr lang="en-AU"/>
          </a:p>
        </p:txBody>
      </p:sp>
      <p:graphicFrame>
        <p:nvGraphicFramePr>
          <p:cNvPr id="5" name="Table 5">
            <a:extLst>
              <a:ext uri="{FF2B5EF4-FFF2-40B4-BE49-F238E27FC236}">
                <a16:creationId xmlns:a16="http://schemas.microsoft.com/office/drawing/2014/main" id="{AF70E0EA-3880-72ED-84D0-570C47BA6ADF}"/>
              </a:ext>
            </a:extLst>
          </p:cNvPr>
          <p:cNvGraphicFramePr>
            <a:graphicFrameLocks noGrp="1"/>
          </p:cNvGraphicFramePr>
          <p:nvPr>
            <p:extLst>
              <p:ext uri="{D42A27DB-BD31-4B8C-83A1-F6EECF244321}">
                <p14:modId xmlns:p14="http://schemas.microsoft.com/office/powerpoint/2010/main" val="3270141022"/>
              </p:ext>
            </p:extLst>
          </p:nvPr>
        </p:nvGraphicFramePr>
        <p:xfrm>
          <a:off x="334780" y="922637"/>
          <a:ext cx="5564575" cy="5263199"/>
        </p:xfrm>
        <a:graphic>
          <a:graphicData uri="http://schemas.openxmlformats.org/drawingml/2006/table">
            <a:tbl>
              <a:tblPr firstRow="1" bandRow="1">
                <a:tableStyleId>{5C22544A-7EE6-4342-B048-85BDC9FD1C3A}</a:tableStyleId>
              </a:tblPr>
              <a:tblGrid>
                <a:gridCol w="786097">
                  <a:extLst>
                    <a:ext uri="{9D8B030D-6E8A-4147-A177-3AD203B41FA5}">
                      <a16:colId xmlns:a16="http://schemas.microsoft.com/office/drawing/2014/main" val="3969657345"/>
                    </a:ext>
                  </a:extLst>
                </a:gridCol>
                <a:gridCol w="4778478">
                  <a:extLst>
                    <a:ext uri="{9D8B030D-6E8A-4147-A177-3AD203B41FA5}">
                      <a16:colId xmlns:a16="http://schemas.microsoft.com/office/drawing/2014/main" val="3867576"/>
                    </a:ext>
                  </a:extLst>
                </a:gridCol>
              </a:tblGrid>
              <a:tr h="636794">
                <a:tc>
                  <a:txBody>
                    <a:bodyPr/>
                    <a:lstStyle/>
                    <a:p>
                      <a:r>
                        <a:rPr lang="en-AU" sz="900" dirty="0"/>
                        <a:t>IMPROVE</a:t>
                      </a:r>
                    </a:p>
                    <a:p>
                      <a:r>
                        <a:rPr lang="en-AU" sz="900" dirty="0"/>
                        <a:t>IMPPREP, BETTER_L</a:t>
                      </a:r>
                    </a:p>
                  </a:txBody>
                  <a:tcPr anchor="ctr"/>
                </a:tc>
                <a:tc>
                  <a:txBody>
                    <a:bodyPr/>
                    <a:lstStyle/>
                    <a:p>
                      <a:pPr marL="0" algn="l" defTabSz="914394" rtl="0" eaLnBrk="1" fontAlgn="t" latinLnBrk="0" hangingPunct="1"/>
                      <a:r>
                        <a:rPr lang="en-US" sz="900" b="1" kern="1200" dirty="0">
                          <a:solidFill>
                            <a:schemeClr val="lt1"/>
                          </a:solidFill>
                          <a:latin typeface="+mn-lt"/>
                          <a:ea typeface="+mn-ea"/>
                          <a:cs typeface="+mn-cs"/>
                        </a:rPr>
                        <a:t>Aspects of course that needed improvement</a:t>
                      </a:r>
                    </a:p>
                    <a:p>
                      <a:pPr marL="0" marR="0" lvl="0" indent="0" algn="l" defTabSz="914394" rtl="0" eaLnBrk="1" fontAlgn="t"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Main ways institution could have better prepared graduate for employment</a:t>
                      </a:r>
                    </a:p>
                    <a:p>
                      <a:pPr algn="ctr" fontAlgn="t"/>
                      <a:endParaRPr lang="en-US" sz="4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89576948"/>
                  </a:ext>
                </a:extLst>
              </a:tr>
              <a:tr h="220305">
                <a:tc>
                  <a:txBody>
                    <a:bodyPr/>
                    <a:lstStyle/>
                    <a:p>
                      <a:pPr algn="ctr" fontAlgn="t"/>
                      <a:r>
                        <a:rPr lang="en-AU" sz="1000" b="1" i="0" u="none" strike="noStrike" dirty="0">
                          <a:solidFill>
                            <a:srgbClr val="000000"/>
                          </a:solidFill>
                          <a:effectLst/>
                          <a:latin typeface="Arial" panose="020B0604020202020204" pitchFamily="34" charset="0"/>
                        </a:rPr>
                        <a:t>80000</a:t>
                      </a:r>
                    </a:p>
                  </a:txBody>
                  <a:tcPr marL="6350" marR="6350" marT="6350" marB="0" anchor="ctr"/>
                </a:tc>
                <a:tc>
                  <a:txBody>
                    <a:bodyPr/>
                    <a:lstStyle/>
                    <a:p>
                      <a:pPr algn="l" fontAlgn="t"/>
                      <a:r>
                        <a:rPr lang="en-AU" sz="1000" b="1" i="1" u="none" strike="noStrike" dirty="0">
                          <a:solidFill>
                            <a:srgbClr val="000000"/>
                          </a:solidFill>
                          <a:effectLst/>
                          <a:latin typeface="Arial" panose="020B0604020202020204" pitchFamily="34" charset="0"/>
                        </a:rPr>
                        <a:t>Institutional &amp; course attributes NFI*</a:t>
                      </a:r>
                    </a:p>
                  </a:txBody>
                  <a:tcPr marL="6350" marR="6350" marT="6350" marB="0" anchor="ctr"/>
                </a:tc>
                <a:extLst>
                  <a:ext uri="{0D108BD9-81ED-4DB2-BD59-A6C34878D82A}">
                    <a16:rowId xmlns:a16="http://schemas.microsoft.com/office/drawing/2014/main" val="3916250366"/>
                  </a:ext>
                </a:extLst>
              </a:tr>
              <a:tr h="220305">
                <a:tc>
                  <a:txBody>
                    <a:bodyPr/>
                    <a:lstStyle/>
                    <a:p>
                      <a:pPr algn="ctr" fontAlgn="t"/>
                      <a:r>
                        <a:rPr lang="en-AU" sz="1000" b="1" i="0" u="none" strike="noStrike">
                          <a:solidFill>
                            <a:srgbClr val="000000"/>
                          </a:solidFill>
                          <a:effectLst/>
                          <a:latin typeface="Arial" panose="020B0604020202020204" pitchFamily="34" charset="0"/>
                        </a:rPr>
                        <a:t>80100</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Career preparation / guidance</a:t>
                      </a:r>
                    </a:p>
                  </a:txBody>
                  <a:tcPr marL="6350" marR="6350" marT="6350" marB="0" anchor="ctr"/>
                </a:tc>
                <a:extLst>
                  <a:ext uri="{0D108BD9-81ED-4DB2-BD59-A6C34878D82A}">
                    <a16:rowId xmlns:a16="http://schemas.microsoft.com/office/drawing/2014/main" val="4131144441"/>
                  </a:ext>
                </a:extLst>
              </a:tr>
              <a:tr h="220305">
                <a:tc>
                  <a:txBody>
                    <a:bodyPr/>
                    <a:lstStyle/>
                    <a:p>
                      <a:pPr algn="ctr" fontAlgn="t"/>
                      <a:r>
                        <a:rPr lang="en-AU" sz="1000" b="1" i="0" u="none" strike="noStrike" dirty="0">
                          <a:solidFill>
                            <a:srgbClr val="000000"/>
                          </a:solidFill>
                          <a:effectLst/>
                          <a:latin typeface="Arial" panose="020B0604020202020204" pitchFamily="34" charset="0"/>
                        </a:rPr>
                        <a:t>80101</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More resources for graduate teachers</a:t>
                      </a:r>
                    </a:p>
                  </a:txBody>
                  <a:tcPr marL="6350" marR="6350" marT="6350" marB="0" anchor="ctr"/>
                </a:tc>
                <a:extLst>
                  <a:ext uri="{0D108BD9-81ED-4DB2-BD59-A6C34878D82A}">
                    <a16:rowId xmlns:a16="http://schemas.microsoft.com/office/drawing/2014/main" val="614036844"/>
                  </a:ext>
                </a:extLst>
              </a:tr>
              <a:tr h="220305">
                <a:tc>
                  <a:txBody>
                    <a:bodyPr/>
                    <a:lstStyle/>
                    <a:p>
                      <a:pPr algn="ctr" fontAlgn="t"/>
                      <a:r>
                        <a:rPr lang="en-AU" sz="1000" b="1" i="0" u="none" strike="noStrike">
                          <a:solidFill>
                            <a:srgbClr val="000000"/>
                          </a:solidFill>
                          <a:effectLst/>
                          <a:latin typeface="Arial" panose="020B0604020202020204" pitchFamily="34" charset="0"/>
                        </a:rPr>
                        <a:t>80102</a:t>
                      </a:r>
                    </a:p>
                  </a:txBody>
                  <a:tcPr marL="6350" marR="6350" marT="6350" marB="0" anchor="ctr"/>
                </a:tc>
                <a:tc>
                  <a:txBody>
                    <a:bodyPr/>
                    <a:lstStyle/>
                    <a:p>
                      <a:pPr algn="l" fontAlgn="t"/>
                      <a:r>
                        <a:rPr lang="en-AU" sz="1000" b="0" i="0" u="none" strike="noStrike">
                          <a:solidFill>
                            <a:srgbClr val="000000"/>
                          </a:solidFill>
                          <a:effectLst/>
                          <a:latin typeface="Arial" panose="020B0604020202020204" pitchFamily="34" charset="0"/>
                        </a:rPr>
                        <a:t>Help with writing CV's</a:t>
                      </a:r>
                    </a:p>
                  </a:txBody>
                  <a:tcPr marL="6350" marR="6350" marT="6350" marB="0" anchor="ctr"/>
                </a:tc>
                <a:extLst>
                  <a:ext uri="{0D108BD9-81ED-4DB2-BD59-A6C34878D82A}">
                    <a16:rowId xmlns:a16="http://schemas.microsoft.com/office/drawing/2014/main" val="1803413422"/>
                  </a:ext>
                </a:extLst>
              </a:tr>
              <a:tr h="220305">
                <a:tc>
                  <a:txBody>
                    <a:bodyPr/>
                    <a:lstStyle/>
                    <a:p>
                      <a:pPr algn="ctr" fontAlgn="t"/>
                      <a:r>
                        <a:rPr lang="en-AU" sz="1000" b="1" i="0" u="none" strike="noStrike">
                          <a:solidFill>
                            <a:srgbClr val="000000"/>
                          </a:solidFill>
                          <a:effectLst/>
                          <a:latin typeface="Arial" panose="020B0604020202020204" pitchFamily="34" charset="0"/>
                        </a:rPr>
                        <a:t>80103</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Help with interview preparation</a:t>
                      </a:r>
                    </a:p>
                  </a:txBody>
                  <a:tcPr marL="6350" marR="6350" marT="6350" marB="0" anchor="ctr"/>
                </a:tc>
                <a:extLst>
                  <a:ext uri="{0D108BD9-81ED-4DB2-BD59-A6C34878D82A}">
                    <a16:rowId xmlns:a16="http://schemas.microsoft.com/office/drawing/2014/main" val="4286869579"/>
                  </a:ext>
                </a:extLst>
              </a:tr>
              <a:tr h="220305">
                <a:tc>
                  <a:txBody>
                    <a:bodyPr/>
                    <a:lstStyle/>
                    <a:p>
                      <a:pPr algn="ctr" fontAlgn="t"/>
                      <a:r>
                        <a:rPr lang="en-AU" sz="1000" b="1" i="0" u="none" strike="noStrike" dirty="0">
                          <a:solidFill>
                            <a:srgbClr val="000000"/>
                          </a:solidFill>
                          <a:effectLst/>
                          <a:latin typeface="Arial" panose="020B0604020202020204" pitchFamily="34" charset="0"/>
                        </a:rPr>
                        <a:t>80104</a:t>
                      </a:r>
                    </a:p>
                  </a:txBody>
                  <a:tcPr marL="6350" marR="6350" marT="6350" marB="0" anchor="ctr"/>
                </a:tc>
                <a:tc>
                  <a:txBody>
                    <a:bodyPr/>
                    <a:lstStyle/>
                    <a:p>
                      <a:pPr algn="l" fontAlgn="t"/>
                      <a:r>
                        <a:rPr lang="en-US" sz="1000" b="0" i="0" u="none" strike="noStrike">
                          <a:solidFill>
                            <a:srgbClr val="000000"/>
                          </a:solidFill>
                          <a:effectLst/>
                          <a:latin typeface="Arial" panose="020B0604020202020204" pitchFamily="34" charset="0"/>
                        </a:rPr>
                        <a:t>Help with applying for jobs</a:t>
                      </a:r>
                    </a:p>
                  </a:txBody>
                  <a:tcPr marL="6350" marR="6350" marT="6350" marB="0" anchor="ctr"/>
                </a:tc>
                <a:extLst>
                  <a:ext uri="{0D108BD9-81ED-4DB2-BD59-A6C34878D82A}">
                    <a16:rowId xmlns:a16="http://schemas.microsoft.com/office/drawing/2014/main" val="2960123072"/>
                  </a:ext>
                </a:extLst>
              </a:tr>
              <a:tr h="220305">
                <a:tc>
                  <a:txBody>
                    <a:bodyPr/>
                    <a:lstStyle/>
                    <a:p>
                      <a:pPr algn="ctr" fontAlgn="t"/>
                      <a:r>
                        <a:rPr lang="en-AU" sz="1000" b="1" i="0" u="none" strike="noStrike">
                          <a:solidFill>
                            <a:srgbClr val="000000"/>
                          </a:solidFill>
                          <a:effectLst/>
                          <a:latin typeface="Arial" panose="020B0604020202020204" pitchFamily="34" charset="0"/>
                        </a:rPr>
                        <a:t>80200</a:t>
                      </a:r>
                    </a:p>
                  </a:txBody>
                  <a:tcPr marL="6350" marR="6350" marT="6350" marB="0" anchor="ctr"/>
                </a:tc>
                <a:tc>
                  <a:txBody>
                    <a:bodyPr/>
                    <a:lstStyle/>
                    <a:p>
                      <a:pPr algn="l" fontAlgn="t"/>
                      <a:r>
                        <a:rPr lang="en-US" sz="1000" b="0" i="0" u="none" strike="noStrike">
                          <a:solidFill>
                            <a:srgbClr val="000000"/>
                          </a:solidFill>
                          <a:effectLst/>
                          <a:latin typeface="Arial" panose="020B0604020202020204" pitchFamily="34" charset="0"/>
                        </a:rPr>
                        <a:t>Manage graduate's expectations of employment / industry</a:t>
                      </a:r>
                    </a:p>
                  </a:txBody>
                  <a:tcPr marL="6350" marR="6350" marT="6350" marB="0" anchor="ctr"/>
                </a:tc>
                <a:extLst>
                  <a:ext uri="{0D108BD9-81ED-4DB2-BD59-A6C34878D82A}">
                    <a16:rowId xmlns:a16="http://schemas.microsoft.com/office/drawing/2014/main" val="2440274995"/>
                  </a:ext>
                </a:extLst>
              </a:tr>
              <a:tr h="220305">
                <a:tc>
                  <a:txBody>
                    <a:bodyPr/>
                    <a:lstStyle/>
                    <a:p>
                      <a:pPr algn="ctr" fontAlgn="t"/>
                      <a:r>
                        <a:rPr lang="en-AU" sz="1000" b="1" i="0" u="none" strike="noStrike">
                          <a:solidFill>
                            <a:srgbClr val="000000"/>
                          </a:solidFill>
                          <a:effectLst/>
                          <a:latin typeface="Arial" panose="020B0604020202020204" pitchFamily="34" charset="0"/>
                        </a:rPr>
                        <a:t>80300</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Better course content</a:t>
                      </a:r>
                    </a:p>
                  </a:txBody>
                  <a:tcPr marL="6350" marR="6350" marT="6350" marB="0" anchor="ctr"/>
                </a:tc>
                <a:extLst>
                  <a:ext uri="{0D108BD9-81ED-4DB2-BD59-A6C34878D82A}">
                    <a16:rowId xmlns:a16="http://schemas.microsoft.com/office/drawing/2014/main" val="4281290053"/>
                  </a:ext>
                </a:extLst>
              </a:tr>
              <a:tr h="220305">
                <a:tc>
                  <a:txBody>
                    <a:bodyPr/>
                    <a:lstStyle/>
                    <a:p>
                      <a:pPr algn="ctr" fontAlgn="t"/>
                      <a:r>
                        <a:rPr lang="en-AU" sz="1000" b="1" i="0" u="none" strike="noStrike" dirty="0">
                          <a:solidFill>
                            <a:srgbClr val="000000"/>
                          </a:solidFill>
                          <a:effectLst/>
                          <a:latin typeface="Arial" panose="020B0604020202020204" pitchFamily="34" charset="0"/>
                        </a:rPr>
                        <a:t>80301</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More relevant up to date material</a:t>
                      </a:r>
                    </a:p>
                  </a:txBody>
                  <a:tcPr marL="6350" marR="6350" marT="6350" marB="0" anchor="ctr"/>
                </a:tc>
                <a:extLst>
                  <a:ext uri="{0D108BD9-81ED-4DB2-BD59-A6C34878D82A}">
                    <a16:rowId xmlns:a16="http://schemas.microsoft.com/office/drawing/2014/main" val="3288613484"/>
                  </a:ext>
                </a:extLst>
              </a:tr>
              <a:tr h="220305">
                <a:tc>
                  <a:txBody>
                    <a:bodyPr/>
                    <a:lstStyle/>
                    <a:p>
                      <a:pPr algn="ctr" fontAlgn="t"/>
                      <a:r>
                        <a:rPr lang="en-AU" sz="1000" b="1" i="0" u="none" strike="noStrike">
                          <a:solidFill>
                            <a:srgbClr val="000000"/>
                          </a:solidFill>
                          <a:effectLst/>
                          <a:latin typeface="Arial" panose="020B0604020202020204" pitchFamily="34" charset="0"/>
                        </a:rPr>
                        <a:t>80303</a:t>
                      </a:r>
                    </a:p>
                  </a:txBody>
                  <a:tcPr marL="6350" marR="6350" marT="6350" marB="0" anchor="ctr"/>
                </a:tc>
                <a:tc>
                  <a:txBody>
                    <a:bodyPr/>
                    <a:lstStyle/>
                    <a:p>
                      <a:pPr algn="l" fontAlgn="t"/>
                      <a:r>
                        <a:rPr lang="en-US" sz="1000" b="0" i="0" u="none" strike="noStrike">
                          <a:solidFill>
                            <a:srgbClr val="000000"/>
                          </a:solidFill>
                          <a:effectLst/>
                          <a:latin typeface="Arial" panose="020B0604020202020204" pitchFamily="34" charset="0"/>
                        </a:rPr>
                        <a:t>More focus on tailored teaching of kinder/primary/secondary</a:t>
                      </a:r>
                    </a:p>
                  </a:txBody>
                  <a:tcPr marL="6350" marR="6350" marT="6350" marB="0" anchor="ctr"/>
                </a:tc>
                <a:extLst>
                  <a:ext uri="{0D108BD9-81ED-4DB2-BD59-A6C34878D82A}">
                    <a16:rowId xmlns:a16="http://schemas.microsoft.com/office/drawing/2014/main" val="1339124386"/>
                  </a:ext>
                </a:extLst>
              </a:tr>
              <a:tr h="220305">
                <a:tc>
                  <a:txBody>
                    <a:bodyPr/>
                    <a:lstStyle/>
                    <a:p>
                      <a:pPr algn="ctr" fontAlgn="t"/>
                      <a:r>
                        <a:rPr lang="en-AU" sz="1000" b="1" i="0" u="none" strike="noStrike" dirty="0">
                          <a:solidFill>
                            <a:srgbClr val="000000"/>
                          </a:solidFill>
                          <a:effectLst/>
                          <a:latin typeface="Arial" panose="020B0604020202020204" pitchFamily="34" charset="0"/>
                        </a:rPr>
                        <a:t>80304</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Better/ more resource materials</a:t>
                      </a:r>
                    </a:p>
                  </a:txBody>
                  <a:tcPr marL="6350" marR="6350" marT="6350" marB="0" anchor="ctr"/>
                </a:tc>
                <a:extLst>
                  <a:ext uri="{0D108BD9-81ED-4DB2-BD59-A6C34878D82A}">
                    <a16:rowId xmlns:a16="http://schemas.microsoft.com/office/drawing/2014/main" val="3906297049"/>
                  </a:ext>
                </a:extLst>
              </a:tr>
              <a:tr h="220305">
                <a:tc>
                  <a:txBody>
                    <a:bodyPr/>
                    <a:lstStyle/>
                    <a:p>
                      <a:pPr algn="ctr" fontAlgn="t"/>
                      <a:r>
                        <a:rPr lang="en-AU" sz="1000" b="1" i="0" u="none" strike="noStrike" dirty="0">
                          <a:solidFill>
                            <a:srgbClr val="000000"/>
                          </a:solidFill>
                          <a:effectLst/>
                          <a:latin typeface="Arial" panose="020B0604020202020204" pitchFamily="34" charset="0"/>
                        </a:rPr>
                        <a:t>80305</a:t>
                      </a:r>
                    </a:p>
                  </a:txBody>
                  <a:tcPr marL="6350" marR="6350" marT="6350" marB="0" anchor="ctr"/>
                </a:tc>
                <a:tc>
                  <a:txBody>
                    <a:bodyPr/>
                    <a:lstStyle/>
                    <a:p>
                      <a:pPr algn="l" fontAlgn="t"/>
                      <a:r>
                        <a:rPr lang="en-US" sz="1000" b="0" i="0" u="none" strike="noStrike">
                          <a:solidFill>
                            <a:srgbClr val="000000"/>
                          </a:solidFill>
                          <a:effectLst/>
                          <a:latin typeface="Arial" panose="020B0604020202020204" pitchFamily="34" charset="0"/>
                        </a:rPr>
                        <a:t>Freedom to choose desired subjects / topics</a:t>
                      </a:r>
                    </a:p>
                  </a:txBody>
                  <a:tcPr marL="6350" marR="6350" marT="6350" marB="0" anchor="ctr"/>
                </a:tc>
                <a:extLst>
                  <a:ext uri="{0D108BD9-81ED-4DB2-BD59-A6C34878D82A}">
                    <a16:rowId xmlns:a16="http://schemas.microsoft.com/office/drawing/2014/main" val="2708886092"/>
                  </a:ext>
                </a:extLst>
              </a:tr>
              <a:tr h="220305">
                <a:tc>
                  <a:txBody>
                    <a:bodyPr/>
                    <a:lstStyle/>
                    <a:p>
                      <a:pPr algn="ctr" fontAlgn="t"/>
                      <a:r>
                        <a:rPr lang="en-AU" sz="1000" b="1" i="0" u="none" strike="noStrike" dirty="0">
                          <a:solidFill>
                            <a:srgbClr val="000000"/>
                          </a:solidFill>
                          <a:effectLst/>
                          <a:latin typeface="Arial" panose="020B0604020202020204" pitchFamily="34" charset="0"/>
                        </a:rPr>
                        <a:t>80400</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More support / contact from institution</a:t>
                      </a:r>
                    </a:p>
                  </a:txBody>
                  <a:tcPr marL="6350" marR="6350" marT="6350" marB="0" anchor="ctr"/>
                </a:tc>
                <a:extLst>
                  <a:ext uri="{0D108BD9-81ED-4DB2-BD59-A6C34878D82A}">
                    <a16:rowId xmlns:a16="http://schemas.microsoft.com/office/drawing/2014/main" val="3554033638"/>
                  </a:ext>
                </a:extLst>
              </a:tr>
              <a:tr h="220305">
                <a:tc>
                  <a:txBody>
                    <a:bodyPr/>
                    <a:lstStyle/>
                    <a:p>
                      <a:pPr algn="ctr" fontAlgn="t"/>
                      <a:r>
                        <a:rPr lang="en-AU" sz="1000" b="1" i="0" u="none" strike="noStrike" dirty="0">
                          <a:solidFill>
                            <a:srgbClr val="000000"/>
                          </a:solidFill>
                          <a:effectLst/>
                          <a:latin typeface="Arial" panose="020B0604020202020204" pitchFamily="34" charset="0"/>
                        </a:rPr>
                        <a:t>80401</a:t>
                      </a:r>
                    </a:p>
                  </a:txBody>
                  <a:tcPr marL="6350" marR="6350" marT="6350" marB="0" anchor="ctr"/>
                </a:tc>
                <a:tc>
                  <a:txBody>
                    <a:bodyPr/>
                    <a:lstStyle/>
                    <a:p>
                      <a:pPr algn="l" fontAlgn="t"/>
                      <a:r>
                        <a:rPr lang="en-AU" sz="1000" b="0" i="0" u="none" strike="noStrike">
                          <a:solidFill>
                            <a:srgbClr val="000000"/>
                          </a:solidFill>
                          <a:effectLst/>
                          <a:latin typeface="Arial" panose="020B0604020202020204" pitchFamily="34" charset="0"/>
                        </a:rPr>
                        <a:t>Administration/ administrative support </a:t>
                      </a:r>
                    </a:p>
                  </a:txBody>
                  <a:tcPr marL="6350" marR="6350" marT="6350" marB="0" anchor="ctr"/>
                </a:tc>
                <a:extLst>
                  <a:ext uri="{0D108BD9-81ED-4DB2-BD59-A6C34878D82A}">
                    <a16:rowId xmlns:a16="http://schemas.microsoft.com/office/drawing/2014/main" val="2709776906"/>
                  </a:ext>
                </a:extLst>
              </a:tr>
              <a:tr h="220305">
                <a:tc>
                  <a:txBody>
                    <a:bodyPr/>
                    <a:lstStyle/>
                    <a:p>
                      <a:pPr algn="ctr" fontAlgn="t"/>
                      <a:r>
                        <a:rPr lang="en-AU" sz="1000" b="1" i="0" u="none" strike="noStrike">
                          <a:solidFill>
                            <a:srgbClr val="000000"/>
                          </a:solidFill>
                          <a:effectLst/>
                          <a:latin typeface="Arial" panose="020B0604020202020204" pitchFamily="34" charset="0"/>
                        </a:rPr>
                        <a:t>80402</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Academic support</a:t>
                      </a:r>
                    </a:p>
                  </a:txBody>
                  <a:tcPr marL="6350" marR="6350" marT="6350" marB="0" anchor="ctr"/>
                </a:tc>
                <a:extLst>
                  <a:ext uri="{0D108BD9-81ED-4DB2-BD59-A6C34878D82A}">
                    <a16:rowId xmlns:a16="http://schemas.microsoft.com/office/drawing/2014/main" val="2781179692"/>
                  </a:ext>
                </a:extLst>
              </a:tr>
              <a:tr h="220305">
                <a:tc>
                  <a:txBody>
                    <a:bodyPr/>
                    <a:lstStyle/>
                    <a:p>
                      <a:pPr algn="ctr" fontAlgn="t"/>
                      <a:r>
                        <a:rPr lang="en-AU" sz="1000" b="1" i="0" u="none" strike="noStrike" dirty="0">
                          <a:solidFill>
                            <a:srgbClr val="000000"/>
                          </a:solidFill>
                          <a:effectLst/>
                          <a:latin typeface="Arial" panose="020B0604020202020204" pitchFamily="34" charset="0"/>
                        </a:rPr>
                        <a:t>80500</a:t>
                      </a:r>
                    </a:p>
                  </a:txBody>
                  <a:tcPr marL="6350" marR="6350" marT="6350" marB="0" anchor="ctr"/>
                </a:tc>
                <a:tc>
                  <a:txBody>
                    <a:bodyPr/>
                    <a:lstStyle/>
                    <a:p>
                      <a:pPr algn="l" fontAlgn="t"/>
                      <a:r>
                        <a:rPr lang="en-US" sz="1000" b="0" i="0" u="none" strike="noStrike">
                          <a:solidFill>
                            <a:srgbClr val="000000"/>
                          </a:solidFill>
                          <a:effectLst/>
                          <a:latin typeface="Arial" panose="020B0604020202020204" pitchFamily="34" charset="0"/>
                        </a:rPr>
                        <a:t>Course methods of assessing students</a:t>
                      </a:r>
                    </a:p>
                  </a:txBody>
                  <a:tcPr marL="6350" marR="6350" marT="6350" marB="0" anchor="ctr"/>
                </a:tc>
                <a:extLst>
                  <a:ext uri="{0D108BD9-81ED-4DB2-BD59-A6C34878D82A}">
                    <a16:rowId xmlns:a16="http://schemas.microsoft.com/office/drawing/2014/main" val="2713488514"/>
                  </a:ext>
                </a:extLst>
              </a:tr>
              <a:tr h="220305">
                <a:tc>
                  <a:txBody>
                    <a:bodyPr/>
                    <a:lstStyle/>
                    <a:p>
                      <a:pPr algn="ctr" fontAlgn="t"/>
                      <a:r>
                        <a:rPr lang="en-AU" sz="1000" b="1" i="0" u="none" strike="noStrike" dirty="0">
                          <a:solidFill>
                            <a:srgbClr val="000000"/>
                          </a:solidFill>
                          <a:effectLst/>
                          <a:latin typeface="Arial" panose="020B0604020202020204" pitchFamily="34" charset="0"/>
                        </a:rPr>
                        <a:t>80501</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clearer guidance/ instructions on assessments</a:t>
                      </a:r>
                    </a:p>
                  </a:txBody>
                  <a:tcPr marL="6350" marR="6350" marT="6350" marB="0" anchor="ctr"/>
                </a:tc>
                <a:extLst>
                  <a:ext uri="{0D108BD9-81ED-4DB2-BD59-A6C34878D82A}">
                    <a16:rowId xmlns:a16="http://schemas.microsoft.com/office/drawing/2014/main" val="2840741917"/>
                  </a:ext>
                </a:extLst>
              </a:tr>
              <a:tr h="220305">
                <a:tc>
                  <a:txBody>
                    <a:bodyPr/>
                    <a:lstStyle/>
                    <a:p>
                      <a:pPr algn="ctr" fontAlgn="t"/>
                      <a:r>
                        <a:rPr lang="en-AU" sz="1000" b="1" i="0" u="none" strike="noStrike" dirty="0">
                          <a:solidFill>
                            <a:srgbClr val="000000"/>
                          </a:solidFill>
                          <a:effectLst/>
                          <a:latin typeface="Arial" panose="020B0604020202020204" pitchFamily="34" charset="0"/>
                        </a:rPr>
                        <a:t>80502</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better feedback on assessments</a:t>
                      </a:r>
                    </a:p>
                  </a:txBody>
                  <a:tcPr marL="6350" marR="6350" marT="6350" marB="0" anchor="ctr"/>
                </a:tc>
                <a:extLst>
                  <a:ext uri="{0D108BD9-81ED-4DB2-BD59-A6C34878D82A}">
                    <a16:rowId xmlns:a16="http://schemas.microsoft.com/office/drawing/2014/main" val="1562690496"/>
                  </a:ext>
                </a:extLst>
              </a:tr>
              <a:tr h="220305">
                <a:tc>
                  <a:txBody>
                    <a:bodyPr/>
                    <a:lstStyle/>
                    <a:p>
                      <a:pPr algn="ctr" fontAlgn="t"/>
                      <a:r>
                        <a:rPr lang="en-AU" sz="1000" b="1" i="0" u="none" strike="noStrike" dirty="0">
                          <a:solidFill>
                            <a:srgbClr val="000000"/>
                          </a:solidFill>
                          <a:effectLst/>
                          <a:latin typeface="Arial" panose="020B0604020202020204" pitchFamily="34" charset="0"/>
                        </a:rPr>
                        <a:t>80503</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more practical/relevant assessments</a:t>
                      </a:r>
                    </a:p>
                  </a:txBody>
                  <a:tcPr marL="6350" marR="6350" marT="6350" marB="0" anchor="ctr"/>
                </a:tc>
                <a:extLst>
                  <a:ext uri="{0D108BD9-81ED-4DB2-BD59-A6C34878D82A}">
                    <a16:rowId xmlns:a16="http://schemas.microsoft.com/office/drawing/2014/main" val="58919527"/>
                  </a:ext>
                </a:extLst>
              </a:tr>
              <a:tr h="220305">
                <a:tc>
                  <a:txBody>
                    <a:bodyPr/>
                    <a:lstStyle/>
                    <a:p>
                      <a:pPr algn="ctr" fontAlgn="t"/>
                      <a:r>
                        <a:rPr lang="en-AU" sz="1000" b="1" i="0" u="none" strike="noStrike" dirty="0">
                          <a:solidFill>
                            <a:srgbClr val="000000"/>
                          </a:solidFill>
                          <a:effectLst/>
                          <a:latin typeface="Arial" panose="020B0604020202020204" pitchFamily="34" charset="0"/>
                        </a:rPr>
                        <a:t>80504</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Consistent marking rubric / assessment criteria</a:t>
                      </a:r>
                    </a:p>
                  </a:txBody>
                  <a:tcPr marL="6350" marR="6350" marT="6350" marB="0" anchor="ctr"/>
                </a:tc>
                <a:extLst>
                  <a:ext uri="{0D108BD9-81ED-4DB2-BD59-A6C34878D82A}">
                    <a16:rowId xmlns:a16="http://schemas.microsoft.com/office/drawing/2014/main" val="3787103879"/>
                  </a:ext>
                </a:extLst>
              </a:tr>
              <a:tr h="220305">
                <a:tc>
                  <a:txBody>
                    <a:bodyPr/>
                    <a:lstStyle/>
                    <a:p>
                      <a:pPr algn="ctr" fontAlgn="t"/>
                      <a:r>
                        <a:rPr lang="en-AU" sz="1000" b="1" i="0" u="none" strike="noStrike" dirty="0">
                          <a:solidFill>
                            <a:srgbClr val="000000"/>
                          </a:solidFill>
                          <a:effectLst/>
                          <a:latin typeface="Arial" panose="020B0604020202020204" pitchFamily="34" charset="0"/>
                        </a:rPr>
                        <a:t>80505</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Too many assessments during practicums</a:t>
                      </a:r>
                    </a:p>
                  </a:txBody>
                  <a:tcPr marL="6350" marR="6350" marT="6350" marB="0" anchor="ctr"/>
                </a:tc>
                <a:extLst>
                  <a:ext uri="{0D108BD9-81ED-4DB2-BD59-A6C34878D82A}">
                    <a16:rowId xmlns:a16="http://schemas.microsoft.com/office/drawing/2014/main" val="3204526943"/>
                  </a:ext>
                </a:extLst>
              </a:tr>
            </a:tbl>
          </a:graphicData>
        </a:graphic>
      </p:graphicFrame>
      <p:graphicFrame>
        <p:nvGraphicFramePr>
          <p:cNvPr id="6" name="Table 5">
            <a:extLst>
              <a:ext uri="{FF2B5EF4-FFF2-40B4-BE49-F238E27FC236}">
                <a16:creationId xmlns:a16="http://schemas.microsoft.com/office/drawing/2014/main" id="{08BD0C2D-9FED-0444-0F0F-570549C32CF4}"/>
              </a:ext>
            </a:extLst>
          </p:cNvPr>
          <p:cNvGraphicFramePr>
            <a:graphicFrameLocks noGrp="1"/>
          </p:cNvGraphicFramePr>
          <p:nvPr>
            <p:extLst>
              <p:ext uri="{D42A27DB-BD31-4B8C-83A1-F6EECF244321}">
                <p14:modId xmlns:p14="http://schemas.microsoft.com/office/powerpoint/2010/main" val="904153181"/>
              </p:ext>
            </p:extLst>
          </p:nvPr>
        </p:nvGraphicFramePr>
        <p:xfrm>
          <a:off x="6096000" y="922639"/>
          <a:ext cx="5564575" cy="5263189"/>
        </p:xfrm>
        <a:graphic>
          <a:graphicData uri="http://schemas.openxmlformats.org/drawingml/2006/table">
            <a:tbl>
              <a:tblPr firstRow="1" bandRow="1">
                <a:tableStyleId>{5C22544A-7EE6-4342-B048-85BDC9FD1C3A}</a:tableStyleId>
              </a:tblPr>
              <a:tblGrid>
                <a:gridCol w="776748">
                  <a:extLst>
                    <a:ext uri="{9D8B030D-6E8A-4147-A177-3AD203B41FA5}">
                      <a16:colId xmlns:a16="http://schemas.microsoft.com/office/drawing/2014/main" val="3969657345"/>
                    </a:ext>
                  </a:extLst>
                </a:gridCol>
                <a:gridCol w="4787827">
                  <a:extLst>
                    <a:ext uri="{9D8B030D-6E8A-4147-A177-3AD203B41FA5}">
                      <a16:colId xmlns:a16="http://schemas.microsoft.com/office/drawing/2014/main" val="3867576"/>
                    </a:ext>
                  </a:extLst>
                </a:gridCol>
              </a:tblGrid>
              <a:tr h="616288">
                <a:tc>
                  <a:txBody>
                    <a:bodyPr/>
                    <a:lstStyle/>
                    <a:p>
                      <a:r>
                        <a:rPr lang="en-AU" sz="900" dirty="0"/>
                        <a:t>IMPROVE</a:t>
                      </a:r>
                    </a:p>
                    <a:p>
                      <a:r>
                        <a:rPr lang="en-AU" sz="900" dirty="0"/>
                        <a:t>IMPPREP, BETTER_L</a:t>
                      </a:r>
                    </a:p>
                  </a:txBody>
                  <a:tcPr anchor="ctr"/>
                </a:tc>
                <a:tc>
                  <a:txBody>
                    <a:bodyPr/>
                    <a:lstStyle/>
                    <a:p>
                      <a:pPr marL="0" algn="l" defTabSz="914394" rtl="0" eaLnBrk="1" fontAlgn="t" latinLnBrk="0" hangingPunct="1"/>
                      <a:r>
                        <a:rPr lang="en-US" sz="900" b="1" kern="1200" dirty="0">
                          <a:solidFill>
                            <a:schemeClr val="lt1"/>
                          </a:solidFill>
                          <a:latin typeface="+mn-lt"/>
                          <a:ea typeface="+mn-ea"/>
                          <a:cs typeface="+mn-cs"/>
                        </a:rPr>
                        <a:t>Aspects of course that needed improvement</a:t>
                      </a:r>
                    </a:p>
                    <a:p>
                      <a:pPr marL="0" marR="0" lvl="0" indent="0" algn="l" defTabSz="914394" rtl="0" eaLnBrk="1" fontAlgn="t"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Main ways institution could have better prepared graduate for employment</a:t>
                      </a:r>
                    </a:p>
                    <a:p>
                      <a:pPr algn="ctr" fontAlgn="t"/>
                      <a:endParaRPr lang="en-US" sz="400" b="1" i="0" u="none" strike="noStrike" dirty="0">
                        <a:solidFill>
                          <a:srgbClr val="000000"/>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689576948"/>
                  </a:ext>
                </a:extLst>
              </a:tr>
              <a:tr h="269427">
                <a:tc>
                  <a:txBody>
                    <a:bodyPr/>
                    <a:lstStyle/>
                    <a:p>
                      <a:pPr algn="ctr" fontAlgn="t"/>
                      <a:r>
                        <a:rPr lang="en-AU" sz="1000" b="1" i="0" u="none" strike="noStrike" dirty="0">
                          <a:solidFill>
                            <a:srgbClr val="000000"/>
                          </a:solidFill>
                          <a:effectLst/>
                          <a:latin typeface="Arial" panose="020B0604020202020204" pitchFamily="34" charset="0"/>
                        </a:rPr>
                        <a:t>80506</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Timing of assessments</a:t>
                      </a:r>
                    </a:p>
                  </a:txBody>
                  <a:tcPr marL="6350" marR="6350" marT="6350" marB="0" anchor="ctr"/>
                </a:tc>
                <a:extLst>
                  <a:ext uri="{0D108BD9-81ED-4DB2-BD59-A6C34878D82A}">
                    <a16:rowId xmlns:a16="http://schemas.microsoft.com/office/drawing/2014/main" val="2022496956"/>
                  </a:ext>
                </a:extLst>
              </a:tr>
              <a:tr h="336069">
                <a:tc>
                  <a:txBody>
                    <a:bodyPr/>
                    <a:lstStyle/>
                    <a:p>
                      <a:pPr algn="ctr" fontAlgn="t"/>
                      <a:r>
                        <a:rPr lang="en-AU" sz="1000" b="1" i="0" u="none" strike="noStrike" dirty="0">
                          <a:solidFill>
                            <a:srgbClr val="000000"/>
                          </a:solidFill>
                          <a:effectLst/>
                          <a:latin typeface="Arial" panose="020B0604020202020204" pitchFamily="34" charset="0"/>
                        </a:rPr>
                        <a:t>80507</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Adjust assessment to suit individual learning style / flexible assessments</a:t>
                      </a:r>
                    </a:p>
                  </a:txBody>
                  <a:tcPr marL="6350" marR="6350" marT="6350" marB="0" anchor="ctr"/>
                </a:tc>
                <a:extLst>
                  <a:ext uri="{0D108BD9-81ED-4DB2-BD59-A6C34878D82A}">
                    <a16:rowId xmlns:a16="http://schemas.microsoft.com/office/drawing/2014/main" val="2840741917"/>
                  </a:ext>
                </a:extLst>
              </a:tr>
              <a:tr h="269427">
                <a:tc>
                  <a:txBody>
                    <a:bodyPr/>
                    <a:lstStyle/>
                    <a:p>
                      <a:pPr algn="ctr" fontAlgn="t"/>
                      <a:r>
                        <a:rPr lang="en-AU" sz="1000" b="1" i="0" u="none" strike="noStrike">
                          <a:solidFill>
                            <a:srgbClr val="000000"/>
                          </a:solidFill>
                          <a:effectLst/>
                          <a:latin typeface="Arial" panose="020B0604020202020204" pitchFamily="34" charset="0"/>
                        </a:rPr>
                        <a:t>80508</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Issues with group based assessment</a:t>
                      </a:r>
                    </a:p>
                  </a:txBody>
                  <a:tcPr marL="6350" marR="6350" marT="6350" marB="0" anchor="ctr"/>
                </a:tc>
                <a:extLst>
                  <a:ext uri="{0D108BD9-81ED-4DB2-BD59-A6C34878D82A}">
                    <a16:rowId xmlns:a16="http://schemas.microsoft.com/office/drawing/2014/main" val="1562690496"/>
                  </a:ext>
                </a:extLst>
              </a:tr>
              <a:tr h="269427">
                <a:tc>
                  <a:txBody>
                    <a:bodyPr/>
                    <a:lstStyle/>
                    <a:p>
                      <a:pPr algn="ctr" fontAlgn="t"/>
                      <a:r>
                        <a:rPr lang="en-AU" sz="1000" b="1" i="0" u="none" strike="noStrike" dirty="0">
                          <a:solidFill>
                            <a:srgbClr val="000000"/>
                          </a:solidFill>
                          <a:effectLst/>
                          <a:latin typeface="Arial" panose="020B0604020202020204" pitchFamily="34" charset="0"/>
                        </a:rPr>
                        <a:t>80509</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Decreased assessment / assignment load</a:t>
                      </a:r>
                    </a:p>
                  </a:txBody>
                  <a:tcPr marL="6350" marR="6350" marT="6350" marB="0" anchor="ctr"/>
                </a:tc>
                <a:extLst>
                  <a:ext uri="{0D108BD9-81ED-4DB2-BD59-A6C34878D82A}">
                    <a16:rowId xmlns:a16="http://schemas.microsoft.com/office/drawing/2014/main" val="58919527"/>
                  </a:ext>
                </a:extLst>
              </a:tr>
              <a:tr h="269427">
                <a:tc>
                  <a:txBody>
                    <a:bodyPr/>
                    <a:lstStyle/>
                    <a:p>
                      <a:pPr algn="ctr" fontAlgn="t"/>
                      <a:r>
                        <a:rPr lang="en-AU" sz="1000" b="1" i="0" u="none" strike="noStrike">
                          <a:solidFill>
                            <a:srgbClr val="000000"/>
                          </a:solidFill>
                          <a:effectLst/>
                          <a:latin typeface="Arial" panose="020B0604020202020204" pitchFamily="34" charset="0"/>
                        </a:rPr>
                        <a:t>80510</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Increased variety / types of assessment</a:t>
                      </a:r>
                    </a:p>
                  </a:txBody>
                  <a:tcPr marL="6350" marR="6350" marT="6350" marB="0" anchor="ctr"/>
                </a:tc>
                <a:extLst>
                  <a:ext uri="{0D108BD9-81ED-4DB2-BD59-A6C34878D82A}">
                    <a16:rowId xmlns:a16="http://schemas.microsoft.com/office/drawing/2014/main" val="3206549037"/>
                  </a:ext>
                </a:extLst>
              </a:tr>
              <a:tr h="269427">
                <a:tc>
                  <a:txBody>
                    <a:bodyPr/>
                    <a:lstStyle/>
                    <a:p>
                      <a:pPr algn="ctr" fontAlgn="t"/>
                      <a:r>
                        <a:rPr lang="en-AU" sz="1000" b="1" i="0" u="none" strike="noStrike">
                          <a:solidFill>
                            <a:srgbClr val="000000"/>
                          </a:solidFill>
                          <a:effectLst/>
                          <a:latin typeface="Arial" panose="020B0604020202020204" pitchFamily="34" charset="0"/>
                        </a:rPr>
                        <a:t>80600</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Course teaching methods and delivery</a:t>
                      </a:r>
                    </a:p>
                  </a:txBody>
                  <a:tcPr marL="6350" marR="6350" marT="6350" marB="0" anchor="ctr"/>
                </a:tc>
                <a:extLst>
                  <a:ext uri="{0D108BD9-81ED-4DB2-BD59-A6C34878D82A}">
                    <a16:rowId xmlns:a16="http://schemas.microsoft.com/office/drawing/2014/main" val="238504990"/>
                  </a:ext>
                </a:extLst>
              </a:tr>
              <a:tr h="269427">
                <a:tc>
                  <a:txBody>
                    <a:bodyPr/>
                    <a:lstStyle/>
                    <a:p>
                      <a:pPr algn="ctr" fontAlgn="t"/>
                      <a:r>
                        <a:rPr lang="en-AU" sz="1000" b="1" i="0" u="none" strike="noStrike">
                          <a:solidFill>
                            <a:srgbClr val="000000"/>
                          </a:solidFill>
                          <a:effectLst/>
                          <a:latin typeface="Arial" panose="020B0604020202020204" pitchFamily="34" charset="0"/>
                        </a:rPr>
                        <a:t>80601</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Improved </a:t>
                      </a:r>
                      <a:r>
                        <a:rPr lang="en-US" sz="1000" b="0" i="0" u="none" strike="noStrike" dirty="0" err="1">
                          <a:solidFill>
                            <a:srgbClr val="000000"/>
                          </a:solidFill>
                          <a:effectLst/>
                          <a:latin typeface="Arial" panose="020B0604020202020204" pitchFamily="34" charset="0"/>
                        </a:rPr>
                        <a:t>organisation</a:t>
                      </a:r>
                      <a:r>
                        <a:rPr lang="en-US" sz="1000" b="0" i="0" u="none" strike="noStrike" dirty="0">
                          <a:solidFill>
                            <a:srgbClr val="000000"/>
                          </a:solidFill>
                          <a:effectLst/>
                          <a:latin typeface="Arial" panose="020B0604020202020204" pitchFamily="34" charset="0"/>
                        </a:rPr>
                        <a:t> and preparation of content / material</a:t>
                      </a:r>
                    </a:p>
                  </a:txBody>
                  <a:tcPr marL="6350" marR="6350" marT="6350" marB="0" anchor="ctr"/>
                </a:tc>
                <a:extLst>
                  <a:ext uri="{0D108BD9-81ED-4DB2-BD59-A6C34878D82A}">
                    <a16:rowId xmlns:a16="http://schemas.microsoft.com/office/drawing/2014/main" val="1375995798"/>
                  </a:ext>
                </a:extLst>
              </a:tr>
              <a:tr h="269427">
                <a:tc>
                  <a:txBody>
                    <a:bodyPr/>
                    <a:lstStyle/>
                    <a:p>
                      <a:pPr algn="ctr" fontAlgn="t"/>
                      <a:r>
                        <a:rPr lang="en-AU" sz="1000" b="1" i="0" u="none" strike="noStrike">
                          <a:solidFill>
                            <a:srgbClr val="000000"/>
                          </a:solidFill>
                          <a:effectLst/>
                          <a:latin typeface="Arial" panose="020B0604020202020204" pitchFamily="34" charset="0"/>
                        </a:rPr>
                        <a:t>80602</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Improved lecturer / tutor engagement with content and students</a:t>
                      </a:r>
                    </a:p>
                  </a:txBody>
                  <a:tcPr marL="6350" marR="6350" marT="6350" marB="0" anchor="ctr"/>
                </a:tc>
                <a:extLst>
                  <a:ext uri="{0D108BD9-81ED-4DB2-BD59-A6C34878D82A}">
                    <a16:rowId xmlns:a16="http://schemas.microsoft.com/office/drawing/2014/main" val="1509592509"/>
                  </a:ext>
                </a:extLst>
              </a:tr>
              <a:tr h="269427">
                <a:tc>
                  <a:txBody>
                    <a:bodyPr/>
                    <a:lstStyle/>
                    <a:p>
                      <a:pPr algn="ctr" fontAlgn="t"/>
                      <a:r>
                        <a:rPr lang="en-AU" sz="1000" b="1" i="0" u="none" strike="noStrike">
                          <a:solidFill>
                            <a:srgbClr val="000000"/>
                          </a:solidFill>
                          <a:effectLst/>
                          <a:latin typeface="Arial" panose="020B0604020202020204" pitchFamily="34" charset="0"/>
                        </a:rPr>
                        <a:t>80603</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More face-to-face learning opportunities</a:t>
                      </a:r>
                    </a:p>
                  </a:txBody>
                  <a:tcPr marL="6350" marR="6350" marT="6350" marB="0" anchor="ctr"/>
                </a:tc>
                <a:extLst>
                  <a:ext uri="{0D108BD9-81ED-4DB2-BD59-A6C34878D82A}">
                    <a16:rowId xmlns:a16="http://schemas.microsoft.com/office/drawing/2014/main" val="3139039410"/>
                  </a:ext>
                </a:extLst>
              </a:tr>
              <a:tr h="269427">
                <a:tc>
                  <a:txBody>
                    <a:bodyPr/>
                    <a:lstStyle/>
                    <a:p>
                      <a:pPr algn="ctr" fontAlgn="t"/>
                      <a:r>
                        <a:rPr lang="en-AU" sz="1000" b="1" i="0" u="none" strike="noStrike">
                          <a:solidFill>
                            <a:srgbClr val="000000"/>
                          </a:solidFill>
                          <a:effectLst/>
                          <a:latin typeface="Arial" panose="020B0604020202020204" pitchFamily="34" charset="0"/>
                        </a:rPr>
                        <a:t>80604</a:t>
                      </a:r>
                    </a:p>
                  </a:txBody>
                  <a:tcPr marL="6350" marR="6350" marT="6350" marB="0" anchor="ctr"/>
                </a:tc>
                <a:tc>
                  <a:txBody>
                    <a:bodyPr/>
                    <a:lstStyle/>
                    <a:p>
                      <a:pPr algn="l" fontAlgn="t"/>
                      <a:r>
                        <a:rPr lang="en-AU" sz="1000" b="0" i="0" u="none" strike="noStrike" dirty="0">
                          <a:solidFill>
                            <a:srgbClr val="000000"/>
                          </a:solidFill>
                          <a:effectLst/>
                          <a:latin typeface="Arial" panose="020B0604020202020204" pitchFamily="34" charset="0"/>
                        </a:rPr>
                        <a:t>Online learning difficulties</a:t>
                      </a:r>
                    </a:p>
                  </a:txBody>
                  <a:tcPr marL="6350" marR="6350" marT="6350" marB="0" anchor="ctr"/>
                </a:tc>
                <a:extLst>
                  <a:ext uri="{0D108BD9-81ED-4DB2-BD59-A6C34878D82A}">
                    <a16:rowId xmlns:a16="http://schemas.microsoft.com/office/drawing/2014/main" val="2007029810"/>
                  </a:ext>
                </a:extLst>
              </a:tr>
              <a:tr h="269427">
                <a:tc>
                  <a:txBody>
                    <a:bodyPr/>
                    <a:lstStyle/>
                    <a:p>
                      <a:pPr algn="ctr" fontAlgn="t"/>
                      <a:r>
                        <a:rPr lang="en-AU" sz="1000" b="1" i="0" u="none" strike="noStrike">
                          <a:solidFill>
                            <a:srgbClr val="000000"/>
                          </a:solidFill>
                          <a:effectLst/>
                          <a:latin typeface="Arial" panose="020B0604020202020204" pitchFamily="34" charset="0"/>
                        </a:rPr>
                        <a:t>80605</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More interactive and engaging online content</a:t>
                      </a:r>
                    </a:p>
                  </a:txBody>
                  <a:tcPr marL="6350" marR="6350" marT="6350" marB="0" anchor="ctr"/>
                </a:tc>
                <a:extLst>
                  <a:ext uri="{0D108BD9-81ED-4DB2-BD59-A6C34878D82A}">
                    <a16:rowId xmlns:a16="http://schemas.microsoft.com/office/drawing/2014/main" val="3222100676"/>
                  </a:ext>
                </a:extLst>
              </a:tr>
              <a:tr h="269427">
                <a:tc>
                  <a:txBody>
                    <a:bodyPr/>
                    <a:lstStyle/>
                    <a:p>
                      <a:pPr algn="ctr" fontAlgn="t"/>
                      <a:r>
                        <a:rPr lang="en-AU" sz="1000" b="1" i="0" u="none" strike="noStrike">
                          <a:solidFill>
                            <a:srgbClr val="000000"/>
                          </a:solidFill>
                          <a:effectLst/>
                          <a:latin typeface="Arial" panose="020B0604020202020204" pitchFamily="34" charset="0"/>
                        </a:rPr>
                        <a:t>80606</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Poor or outdated online technology </a:t>
                      </a:r>
                    </a:p>
                  </a:txBody>
                  <a:tcPr marL="6350" marR="6350" marT="6350" marB="0" anchor="ctr"/>
                </a:tc>
                <a:extLst>
                  <a:ext uri="{0D108BD9-81ED-4DB2-BD59-A6C34878D82A}">
                    <a16:rowId xmlns:a16="http://schemas.microsoft.com/office/drawing/2014/main" val="3276920716"/>
                  </a:ext>
                </a:extLst>
              </a:tr>
              <a:tr h="269427">
                <a:tc>
                  <a:txBody>
                    <a:bodyPr/>
                    <a:lstStyle/>
                    <a:p>
                      <a:pPr algn="ctr" fontAlgn="t"/>
                      <a:r>
                        <a:rPr lang="en-AU" sz="1000" b="1" i="0" u="none" strike="noStrike">
                          <a:solidFill>
                            <a:srgbClr val="000000"/>
                          </a:solidFill>
                          <a:effectLst/>
                          <a:latin typeface="Arial" panose="020B0604020202020204" pitchFamily="34" charset="0"/>
                        </a:rPr>
                        <a:t>80700</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More contact / communication / support from tutors or lecturers.</a:t>
                      </a:r>
                    </a:p>
                  </a:txBody>
                  <a:tcPr marL="6350" marR="6350" marT="6350" marB="0" anchor="ctr"/>
                </a:tc>
                <a:extLst>
                  <a:ext uri="{0D108BD9-81ED-4DB2-BD59-A6C34878D82A}">
                    <a16:rowId xmlns:a16="http://schemas.microsoft.com/office/drawing/2014/main" val="3914193778"/>
                  </a:ext>
                </a:extLst>
              </a:tr>
              <a:tr h="269427">
                <a:tc>
                  <a:txBody>
                    <a:bodyPr/>
                    <a:lstStyle/>
                    <a:p>
                      <a:pPr algn="ctr" fontAlgn="t"/>
                      <a:r>
                        <a:rPr lang="en-AU" sz="1000" b="1" i="0" u="none" strike="noStrike">
                          <a:solidFill>
                            <a:srgbClr val="000000"/>
                          </a:solidFill>
                          <a:effectLst/>
                          <a:latin typeface="Arial" panose="020B0604020202020204" pitchFamily="34" charset="0"/>
                        </a:rPr>
                        <a:t>80800</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Financial support/ Cost of course</a:t>
                      </a:r>
                    </a:p>
                  </a:txBody>
                  <a:tcPr marL="6350" marR="6350" marT="6350" marB="0" anchor="ctr"/>
                </a:tc>
                <a:extLst>
                  <a:ext uri="{0D108BD9-81ED-4DB2-BD59-A6C34878D82A}">
                    <a16:rowId xmlns:a16="http://schemas.microsoft.com/office/drawing/2014/main" val="2113894473"/>
                  </a:ext>
                </a:extLst>
              </a:tr>
              <a:tr h="269427">
                <a:tc>
                  <a:txBody>
                    <a:bodyPr/>
                    <a:lstStyle/>
                    <a:p>
                      <a:pPr algn="ctr" fontAlgn="t"/>
                      <a:endParaRPr lang="en-AU" sz="1000" b="1" i="0" u="none" strike="noStrike" dirty="0">
                        <a:solidFill>
                          <a:srgbClr val="000000"/>
                        </a:solidFill>
                        <a:effectLst/>
                        <a:latin typeface="Arial" panose="020B0604020202020204" pitchFamily="34" charset="0"/>
                      </a:endParaRPr>
                    </a:p>
                  </a:txBody>
                  <a:tcPr marL="6350" marR="6350" marT="6350" marB="0" anchor="ctr"/>
                </a:tc>
                <a:tc>
                  <a:txBody>
                    <a:bodyPr/>
                    <a:lstStyle/>
                    <a:p>
                      <a:pPr algn="l" fontAlgn="t"/>
                      <a:r>
                        <a:rPr lang="en-AU" sz="1000" b="1" i="1" u="none" strike="noStrike" dirty="0">
                          <a:solidFill>
                            <a:srgbClr val="000000"/>
                          </a:solidFill>
                          <a:effectLst/>
                          <a:latin typeface="Arial" panose="020B0604020202020204" pitchFamily="34" charset="0"/>
                        </a:rPr>
                        <a:t>Supplementary codes</a:t>
                      </a:r>
                    </a:p>
                  </a:txBody>
                  <a:tcPr marL="6350" marR="6350" marT="6350" marB="0" anchor="ctr"/>
                </a:tc>
                <a:extLst>
                  <a:ext uri="{0D108BD9-81ED-4DB2-BD59-A6C34878D82A}">
                    <a16:rowId xmlns:a16="http://schemas.microsoft.com/office/drawing/2014/main" val="3989373398"/>
                  </a:ext>
                </a:extLst>
              </a:tr>
              <a:tr h="269427">
                <a:tc>
                  <a:txBody>
                    <a:bodyPr/>
                    <a:lstStyle/>
                    <a:p>
                      <a:pPr algn="ctr" fontAlgn="t"/>
                      <a:r>
                        <a:rPr lang="en-AU" sz="1000" b="1" i="0" u="none" strike="noStrike">
                          <a:solidFill>
                            <a:srgbClr val="000000"/>
                          </a:solidFill>
                          <a:effectLst/>
                          <a:latin typeface="Arial" panose="020B0604020202020204" pitchFamily="34" charset="0"/>
                        </a:rPr>
                        <a:t>90</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General negative comment (no mention of what could be improved)</a:t>
                      </a:r>
                    </a:p>
                  </a:txBody>
                  <a:tcPr marL="6350" marR="6350" marT="6350" marB="0" anchor="ctr"/>
                </a:tc>
                <a:extLst>
                  <a:ext uri="{0D108BD9-81ED-4DB2-BD59-A6C34878D82A}">
                    <a16:rowId xmlns:a16="http://schemas.microsoft.com/office/drawing/2014/main" val="2552877646"/>
                  </a:ext>
                </a:extLst>
              </a:tr>
              <a:tr h="269427">
                <a:tc>
                  <a:txBody>
                    <a:bodyPr/>
                    <a:lstStyle/>
                    <a:p>
                      <a:pPr algn="ctr" fontAlgn="t"/>
                      <a:r>
                        <a:rPr lang="en-AU" sz="1000" b="1" i="0" u="none" strike="noStrike">
                          <a:solidFill>
                            <a:srgbClr val="000000"/>
                          </a:solidFill>
                          <a:effectLst/>
                          <a:latin typeface="Arial" panose="020B0604020202020204" pitchFamily="34" charset="0"/>
                        </a:rPr>
                        <a:t>91</a:t>
                      </a:r>
                    </a:p>
                  </a:txBody>
                  <a:tcPr marL="6350" marR="6350" marT="6350" marB="0" anchor="ctr"/>
                </a:tc>
                <a:tc>
                  <a:txBody>
                    <a:bodyPr/>
                    <a:lstStyle/>
                    <a:p>
                      <a:pPr algn="l" fontAlgn="t"/>
                      <a:r>
                        <a:rPr lang="en-US" sz="1000" b="0" i="0" u="none" strike="noStrike" dirty="0">
                          <a:solidFill>
                            <a:srgbClr val="000000"/>
                          </a:solidFill>
                          <a:effectLst/>
                          <a:latin typeface="Arial" panose="020B0604020202020204" pitchFamily="34" charset="0"/>
                        </a:rPr>
                        <a:t>Not applicable / no improvements necessary</a:t>
                      </a:r>
                    </a:p>
                  </a:txBody>
                  <a:tcPr marL="6350" marR="6350" marT="6350" marB="0" anchor="ctr"/>
                </a:tc>
                <a:extLst>
                  <a:ext uri="{0D108BD9-81ED-4DB2-BD59-A6C34878D82A}">
                    <a16:rowId xmlns:a16="http://schemas.microsoft.com/office/drawing/2014/main" val="3236655686"/>
                  </a:ext>
                </a:extLst>
              </a:tr>
            </a:tbl>
          </a:graphicData>
        </a:graphic>
      </p:graphicFrame>
      <p:sp>
        <p:nvSpPr>
          <p:cNvPr id="7" name="TextBox 6">
            <a:extLst>
              <a:ext uri="{FF2B5EF4-FFF2-40B4-BE49-F238E27FC236}">
                <a16:creationId xmlns:a16="http://schemas.microsoft.com/office/drawing/2014/main" id="{BB555E0D-BC5A-02B3-8DAD-F87AA7F51213}"/>
              </a:ext>
            </a:extLst>
          </p:cNvPr>
          <p:cNvSpPr txBox="1"/>
          <p:nvPr/>
        </p:nvSpPr>
        <p:spPr>
          <a:xfrm>
            <a:off x="8755384" y="321639"/>
            <a:ext cx="3706761" cy="276999"/>
          </a:xfrm>
          <a:prstGeom prst="rect">
            <a:avLst/>
          </a:prstGeom>
          <a:noFill/>
        </p:spPr>
        <p:txBody>
          <a:bodyPr wrap="square" rtlCol="0">
            <a:spAutoFit/>
          </a:bodyPr>
          <a:lstStyle/>
          <a:p>
            <a:r>
              <a:rPr lang="en-AU" sz="1200" i="1" dirty="0"/>
              <a:t>*NFI = no further information provided</a:t>
            </a:r>
          </a:p>
        </p:txBody>
      </p:sp>
    </p:spTree>
    <p:extLst>
      <p:ext uri="{BB962C8B-B14F-4D97-AF65-F5344CB8AC3E}">
        <p14:creationId xmlns:p14="http://schemas.microsoft.com/office/powerpoint/2010/main" val="2404801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07A1-3D68-5907-1E5C-D55FCB8455F3}"/>
              </a:ext>
            </a:extLst>
          </p:cNvPr>
          <p:cNvSpPr>
            <a:spLocks noGrp="1"/>
          </p:cNvSpPr>
          <p:nvPr>
            <p:ph type="title"/>
          </p:nvPr>
        </p:nvSpPr>
        <p:spPr>
          <a:xfrm>
            <a:off x="337279" y="274646"/>
            <a:ext cx="11519941" cy="634083"/>
          </a:xfrm>
        </p:spPr>
        <p:txBody>
          <a:bodyPr vert="horz" lIns="0" tIns="0" rIns="0" bIns="0" rtlCol="0" anchor="t" anchorCtr="0">
            <a:normAutofit/>
          </a:bodyPr>
          <a:lstStyle/>
          <a:p>
            <a:r>
              <a:rPr lang="en-AU" dirty="0"/>
              <a:t>Characteristics of respondents by survey item</a:t>
            </a:r>
          </a:p>
        </p:txBody>
      </p:sp>
      <p:sp>
        <p:nvSpPr>
          <p:cNvPr id="10" name="TextBox 9">
            <a:extLst>
              <a:ext uri="{FF2B5EF4-FFF2-40B4-BE49-F238E27FC236}">
                <a16:creationId xmlns:a16="http://schemas.microsoft.com/office/drawing/2014/main" id="{A8D0A36A-FD4E-101A-C6B9-A4EF5F972191}"/>
              </a:ext>
            </a:extLst>
          </p:cNvPr>
          <p:cNvSpPr txBox="1"/>
          <p:nvPr/>
        </p:nvSpPr>
        <p:spPr>
          <a:xfrm>
            <a:off x="334780" y="908729"/>
            <a:ext cx="11519941" cy="475914"/>
          </a:xfrm>
          <a:prstGeom prst="rect">
            <a:avLst/>
          </a:prstGeom>
        </p:spPr>
        <p:txBody>
          <a:bodyPr vert="horz" lIns="0" tIns="0" rIns="0" bIns="0" rtlCol="0">
            <a:normAutofit/>
          </a:bodyPr>
          <a:lstStyle/>
          <a:p>
            <a:pPr defTabSz="914394">
              <a:spcBef>
                <a:spcPct val="20000"/>
              </a:spcBef>
            </a:pPr>
            <a:r>
              <a:rPr lang="en-AU" sz="1801" kern="1200" cap="all" baseline="0" dirty="0">
                <a:solidFill>
                  <a:schemeClr val="bg2"/>
                </a:solidFill>
                <a:latin typeface="+mj-lt"/>
                <a:ea typeface="+mn-ea"/>
                <a:cs typeface="+mn-cs"/>
              </a:rPr>
              <a:t>Institution &amp; course attributes</a:t>
            </a:r>
          </a:p>
        </p:txBody>
      </p:sp>
      <p:sp>
        <p:nvSpPr>
          <p:cNvPr id="4" name="Slide Number Placeholder 3">
            <a:extLst>
              <a:ext uri="{FF2B5EF4-FFF2-40B4-BE49-F238E27FC236}">
                <a16:creationId xmlns:a16="http://schemas.microsoft.com/office/drawing/2014/main" id="{6E481112-DE52-1D34-B069-6B492707C6AD}"/>
              </a:ext>
            </a:extLst>
          </p:cNvPr>
          <p:cNvSpPr>
            <a:spLocks noGrp="1"/>
          </p:cNvSpPr>
          <p:nvPr>
            <p:ph type="sldNum" sz="quarter" idx="4294967295"/>
          </p:nvPr>
        </p:nvSpPr>
        <p:spPr>
          <a:xfrm>
            <a:off x="0" y="0"/>
            <a:ext cx="0" cy="0"/>
          </a:xfrm>
        </p:spPr>
        <p:txBody>
          <a:bodyPr/>
          <a:lstStyle/>
          <a:p>
            <a:pPr>
              <a:spcAft>
                <a:spcPts val="600"/>
              </a:spcAft>
            </a:pPr>
            <a:fld id="{EB9AB7F9-1CFC-4687-A283-05394C823D94}" type="slidenum">
              <a:rPr lang="en-AU" smtClean="0"/>
              <a:pPr>
                <a:spcAft>
                  <a:spcPts val="600"/>
                </a:spcAft>
              </a:pPr>
              <a:t>43</a:t>
            </a:fld>
            <a:endParaRPr lang="en-AU"/>
          </a:p>
        </p:txBody>
      </p:sp>
      <p:graphicFrame>
        <p:nvGraphicFramePr>
          <p:cNvPr id="11" name="Table 10">
            <a:extLst>
              <a:ext uri="{FF2B5EF4-FFF2-40B4-BE49-F238E27FC236}">
                <a16:creationId xmlns:a16="http://schemas.microsoft.com/office/drawing/2014/main" id="{0F77D947-519D-2FCB-6E7D-93EA9DE92EC2}"/>
              </a:ext>
            </a:extLst>
          </p:cNvPr>
          <p:cNvGraphicFramePr>
            <a:graphicFrameLocks noGrp="1"/>
          </p:cNvGraphicFramePr>
          <p:nvPr/>
        </p:nvGraphicFramePr>
        <p:xfrm>
          <a:off x="334779" y="1620002"/>
          <a:ext cx="11519939" cy="4564222"/>
        </p:xfrm>
        <a:graphic>
          <a:graphicData uri="http://schemas.openxmlformats.org/drawingml/2006/table">
            <a:tbl>
              <a:tblPr>
                <a:tableStyleId>{B301B821-A1FF-4177-AEE7-76D212191A09}</a:tableStyleId>
              </a:tblPr>
              <a:tblGrid>
                <a:gridCol w="1462005">
                  <a:extLst>
                    <a:ext uri="{9D8B030D-6E8A-4147-A177-3AD203B41FA5}">
                      <a16:colId xmlns:a16="http://schemas.microsoft.com/office/drawing/2014/main" val="265069813"/>
                    </a:ext>
                  </a:extLst>
                </a:gridCol>
                <a:gridCol w="3257816">
                  <a:extLst>
                    <a:ext uri="{9D8B030D-6E8A-4147-A177-3AD203B41FA5}">
                      <a16:colId xmlns:a16="http://schemas.microsoft.com/office/drawing/2014/main" val="1882937088"/>
                    </a:ext>
                  </a:extLst>
                </a:gridCol>
                <a:gridCol w="2266706">
                  <a:extLst>
                    <a:ext uri="{9D8B030D-6E8A-4147-A177-3AD203B41FA5}">
                      <a16:colId xmlns:a16="http://schemas.microsoft.com/office/drawing/2014/main" val="3174951646"/>
                    </a:ext>
                  </a:extLst>
                </a:gridCol>
                <a:gridCol w="2266706">
                  <a:extLst>
                    <a:ext uri="{9D8B030D-6E8A-4147-A177-3AD203B41FA5}">
                      <a16:colId xmlns:a16="http://schemas.microsoft.com/office/drawing/2014/main" val="3988933523"/>
                    </a:ext>
                  </a:extLst>
                </a:gridCol>
                <a:gridCol w="2266706">
                  <a:extLst>
                    <a:ext uri="{9D8B030D-6E8A-4147-A177-3AD203B41FA5}">
                      <a16:colId xmlns:a16="http://schemas.microsoft.com/office/drawing/2014/main" val="2414157600"/>
                    </a:ext>
                  </a:extLst>
                </a:gridCol>
              </a:tblGrid>
              <a:tr h="646234">
                <a:tc rowSpan="2" gridSpan="2">
                  <a:txBody>
                    <a:bodyPr/>
                    <a:lstStyle/>
                    <a:p>
                      <a:pPr algn="l" fontAlgn="b"/>
                      <a:r>
                        <a:rPr lang="en-AU" sz="1100" u="none" strike="noStrike" dirty="0">
                          <a:effectLst/>
                        </a:rPr>
                        <a:t>Column %</a:t>
                      </a:r>
                      <a:endParaRPr lang="en-AU" sz="1100" b="0" i="0" u="none" strike="noStrike" dirty="0">
                        <a:solidFill>
                          <a:srgbClr val="000000"/>
                        </a:solidFill>
                        <a:effectLst/>
                        <a:latin typeface="Calibri" panose="020F0502020204030204" pitchFamily="34" charset="0"/>
                      </a:endParaRPr>
                    </a:p>
                  </a:txBody>
                  <a:tcPr marL="2647" marR="2647" marT="2647" marB="0" anchor="b"/>
                </a:tc>
                <a:tc rowSpan="2" hMerge="1">
                  <a:txBody>
                    <a:bodyPr/>
                    <a:lstStyle/>
                    <a:p>
                      <a:endParaRPr lang="en-AU"/>
                    </a:p>
                  </a:txBody>
                  <a:tcPr/>
                </a:tc>
                <a:tc>
                  <a:txBody>
                    <a:bodyPr/>
                    <a:lstStyle/>
                    <a:p>
                      <a:pPr algn="ctr" fontAlgn="b"/>
                      <a:r>
                        <a:rPr lang="en-US" sz="1100" u="none" strike="noStrike" dirty="0">
                          <a:effectLst/>
                        </a:rPr>
                        <a:t>Aspects of course that need improvement (GOS)</a:t>
                      </a:r>
                      <a:endParaRPr lang="en-US"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US" sz="1100" u="none" strike="noStrike">
                          <a:effectLst/>
                        </a:rPr>
                        <a:t>Main ways institution could have better prepared graduate for employment (GOS)</a:t>
                      </a:r>
                      <a:endParaRPr lang="en-US"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US" sz="1100" u="none" strike="noStrike">
                          <a:effectLst/>
                        </a:rPr>
                        <a:t>Main ways institution could have better prepared graduate for employment (GOS-L)</a:t>
                      </a:r>
                      <a:endParaRPr lang="en-US" sz="1100" b="0" i="0" u="none" strike="noStrike">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1479515540"/>
                  </a:ext>
                </a:extLst>
              </a:tr>
              <a:tr h="217666">
                <a:tc gridSpan="2" vMerge="1">
                  <a:txBody>
                    <a:bodyPr/>
                    <a:lstStyle/>
                    <a:p>
                      <a:endParaRPr lang="en-AU"/>
                    </a:p>
                  </a:txBody>
                  <a:tcPr/>
                </a:tc>
                <a:tc hMerge="1" vMerge="1">
                  <a:txBody>
                    <a:bodyPr/>
                    <a:lstStyle/>
                    <a:p>
                      <a:endParaRPr lang="en-AU"/>
                    </a:p>
                  </a:txBody>
                  <a:tcPr/>
                </a:tc>
                <a:tc>
                  <a:txBody>
                    <a:bodyPr/>
                    <a:lstStyle/>
                    <a:p>
                      <a:pPr algn="ctr" fontAlgn="b"/>
                      <a:r>
                        <a:rPr lang="en-AU" sz="1100" u="none" strike="noStrike" dirty="0">
                          <a:effectLst/>
                        </a:rPr>
                        <a:t>n=5049</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n=4418</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n=1389</a:t>
                      </a:r>
                      <a:endParaRPr lang="en-AU" sz="1100" b="0" i="0" u="none" strike="noStrike">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1016987591"/>
                  </a:ext>
                </a:extLst>
              </a:tr>
              <a:tr h="217666">
                <a:tc rowSpan="2">
                  <a:txBody>
                    <a:bodyPr/>
                    <a:lstStyle/>
                    <a:p>
                      <a:pPr algn="l" fontAlgn="b"/>
                      <a:r>
                        <a:rPr lang="en-AU" sz="1100" u="none" strike="noStrike">
                          <a:effectLst/>
                        </a:rPr>
                        <a:t>Higher Education Provider Type</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l" fontAlgn="b"/>
                      <a:r>
                        <a:rPr lang="en-AU" sz="1100" u="none" strike="noStrike" dirty="0">
                          <a:effectLst/>
                        </a:rPr>
                        <a:t>University</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97%        </a:t>
                      </a:r>
                      <a:endParaRPr lang="en-AU" sz="1100" b="0" i="0" u="none" strike="noStrike" dirty="0">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98%        </a:t>
                      </a:r>
                      <a:endParaRPr lang="en-AU" sz="1100" b="0" i="0" u="none" strike="noStrike" dirty="0">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97%        </a:t>
                      </a:r>
                      <a:endParaRPr lang="en-AU" sz="1100" b="0" i="0" u="none" strike="noStrike">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3775925381"/>
                  </a:ext>
                </a:extLst>
              </a:tr>
              <a:tr h="217666">
                <a:tc vMerge="1">
                  <a:txBody>
                    <a:bodyPr/>
                    <a:lstStyle/>
                    <a:p>
                      <a:endParaRPr lang="en-AU"/>
                    </a:p>
                  </a:txBody>
                  <a:tcPr/>
                </a:tc>
                <a:tc>
                  <a:txBody>
                    <a:bodyPr/>
                    <a:lstStyle/>
                    <a:p>
                      <a:pPr algn="l" fontAlgn="b"/>
                      <a:r>
                        <a:rPr lang="en-AU" sz="1100" u="none" strike="noStrike" dirty="0">
                          <a:effectLst/>
                        </a:rPr>
                        <a:t>NUHEI</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3%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2%        </a:t>
                      </a:r>
                      <a:endParaRPr lang="en-AU" sz="1100" b="0" i="0" u="none" strike="noStrike" dirty="0">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3%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2006488738"/>
                  </a:ext>
                </a:extLst>
              </a:tr>
              <a:tr h="217666">
                <a:tc rowSpan="9">
                  <a:txBody>
                    <a:bodyPr/>
                    <a:lstStyle/>
                    <a:p>
                      <a:pPr algn="l" fontAlgn="b"/>
                      <a:r>
                        <a:rPr lang="en-AU" sz="1100" u="none" strike="noStrike">
                          <a:effectLst/>
                        </a:rPr>
                        <a:t>State/Territory of institution</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l" fontAlgn="b"/>
                      <a:r>
                        <a:rPr lang="en-AU" sz="1100" u="none" strike="noStrike">
                          <a:effectLst/>
                        </a:rPr>
                        <a:t>Australian Capital Territory</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1%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2656074604"/>
                  </a:ext>
                </a:extLst>
              </a:tr>
              <a:tr h="217666">
                <a:tc vMerge="1">
                  <a:txBody>
                    <a:bodyPr/>
                    <a:lstStyle/>
                    <a:p>
                      <a:endParaRPr lang="en-AU"/>
                    </a:p>
                  </a:txBody>
                  <a:tcPr/>
                </a:tc>
                <a:tc>
                  <a:txBody>
                    <a:bodyPr/>
                    <a:lstStyle/>
                    <a:p>
                      <a:pPr algn="l" fontAlgn="b"/>
                      <a:r>
                        <a:rPr lang="en-AU" sz="1100" u="none" strike="noStrike" dirty="0">
                          <a:effectLst/>
                        </a:rPr>
                        <a:t>Multi-State</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8%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8%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6%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4016523417"/>
                  </a:ext>
                </a:extLst>
              </a:tr>
              <a:tr h="217666">
                <a:tc vMerge="1">
                  <a:txBody>
                    <a:bodyPr/>
                    <a:lstStyle/>
                    <a:p>
                      <a:endParaRPr lang="en-AU"/>
                    </a:p>
                  </a:txBody>
                  <a:tcPr/>
                </a:tc>
                <a:tc>
                  <a:txBody>
                    <a:bodyPr/>
                    <a:lstStyle/>
                    <a:p>
                      <a:pPr algn="l" fontAlgn="b"/>
                      <a:r>
                        <a:rPr lang="en-AU" sz="1100" u="none" strike="noStrike">
                          <a:effectLst/>
                        </a:rPr>
                        <a:t>New South Wales</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27%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27%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24%        </a:t>
                      </a:r>
                      <a:endParaRPr lang="en-AU" sz="1100" b="0" i="0" u="none" strike="noStrike">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348417992"/>
                  </a:ext>
                </a:extLst>
              </a:tr>
              <a:tr h="217666">
                <a:tc vMerge="1">
                  <a:txBody>
                    <a:bodyPr/>
                    <a:lstStyle/>
                    <a:p>
                      <a:endParaRPr lang="en-AU"/>
                    </a:p>
                  </a:txBody>
                  <a:tcPr/>
                </a:tc>
                <a:tc>
                  <a:txBody>
                    <a:bodyPr/>
                    <a:lstStyle/>
                    <a:p>
                      <a:pPr algn="l" fontAlgn="b"/>
                      <a:r>
                        <a:rPr lang="en-AU" sz="1100" u="none" strike="noStrike" dirty="0">
                          <a:effectLst/>
                        </a:rPr>
                        <a:t>Northern Territory</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2%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2%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1%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3919291001"/>
                  </a:ext>
                </a:extLst>
              </a:tr>
              <a:tr h="217666">
                <a:tc vMerge="1">
                  <a:txBody>
                    <a:bodyPr/>
                    <a:lstStyle/>
                    <a:p>
                      <a:endParaRPr lang="en-AU"/>
                    </a:p>
                  </a:txBody>
                  <a:tcPr/>
                </a:tc>
                <a:tc>
                  <a:txBody>
                    <a:bodyPr/>
                    <a:lstStyle/>
                    <a:p>
                      <a:pPr algn="l" fontAlgn="b"/>
                      <a:r>
                        <a:rPr lang="en-AU" sz="1100" u="none" strike="noStrike">
                          <a:effectLst/>
                        </a:rPr>
                        <a:t>Queensland</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16%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17%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15%        </a:t>
                      </a:r>
                      <a:endParaRPr lang="en-AU" sz="1100" b="0" i="0" u="none" strike="noStrike">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1556065670"/>
                  </a:ext>
                </a:extLst>
              </a:tr>
              <a:tr h="217666">
                <a:tc vMerge="1">
                  <a:txBody>
                    <a:bodyPr/>
                    <a:lstStyle/>
                    <a:p>
                      <a:endParaRPr lang="en-AU"/>
                    </a:p>
                  </a:txBody>
                  <a:tcPr/>
                </a:tc>
                <a:tc>
                  <a:txBody>
                    <a:bodyPr/>
                    <a:lstStyle/>
                    <a:p>
                      <a:pPr algn="l" fontAlgn="b"/>
                      <a:r>
                        <a:rPr lang="en-AU" sz="1100" u="none" strike="noStrike" dirty="0">
                          <a:effectLst/>
                        </a:rPr>
                        <a:t>South Australia</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6%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6%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7%        </a:t>
                      </a:r>
                      <a:endParaRPr lang="en-AU" sz="1100" b="0" i="0" u="none" strike="noStrike">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2430740886"/>
                  </a:ext>
                </a:extLst>
              </a:tr>
              <a:tr h="217666">
                <a:tc vMerge="1">
                  <a:txBody>
                    <a:bodyPr/>
                    <a:lstStyle/>
                    <a:p>
                      <a:endParaRPr lang="en-AU"/>
                    </a:p>
                  </a:txBody>
                  <a:tcPr/>
                </a:tc>
                <a:tc>
                  <a:txBody>
                    <a:bodyPr/>
                    <a:lstStyle/>
                    <a:p>
                      <a:pPr algn="l" fontAlgn="b"/>
                      <a:r>
                        <a:rPr lang="en-AU" sz="1100" u="none" strike="noStrike" dirty="0">
                          <a:effectLst/>
                        </a:rPr>
                        <a:t>Tasmania</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2%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2%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3%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1721618434"/>
                  </a:ext>
                </a:extLst>
              </a:tr>
              <a:tr h="217666">
                <a:tc vMerge="1">
                  <a:txBody>
                    <a:bodyPr/>
                    <a:lstStyle/>
                    <a:p>
                      <a:endParaRPr lang="en-AU"/>
                    </a:p>
                  </a:txBody>
                  <a:tcPr/>
                </a:tc>
                <a:tc>
                  <a:txBody>
                    <a:bodyPr/>
                    <a:lstStyle/>
                    <a:p>
                      <a:pPr algn="l" fontAlgn="b"/>
                      <a:r>
                        <a:rPr lang="en-AU" sz="1100" u="none" strike="noStrike" dirty="0">
                          <a:effectLst/>
                        </a:rPr>
                        <a:t>Victoria</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26%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25%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32%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3158863143"/>
                  </a:ext>
                </a:extLst>
              </a:tr>
              <a:tr h="217666">
                <a:tc vMerge="1">
                  <a:txBody>
                    <a:bodyPr/>
                    <a:lstStyle/>
                    <a:p>
                      <a:endParaRPr lang="en-AU"/>
                    </a:p>
                  </a:txBody>
                  <a:tcPr/>
                </a:tc>
                <a:tc>
                  <a:txBody>
                    <a:bodyPr/>
                    <a:lstStyle/>
                    <a:p>
                      <a:pPr algn="l" fontAlgn="b"/>
                      <a:r>
                        <a:rPr lang="en-AU" sz="1100" u="none" strike="noStrike" dirty="0">
                          <a:effectLst/>
                        </a:rPr>
                        <a:t>Western Australia</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11%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11%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11%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2130528949"/>
                  </a:ext>
                </a:extLst>
              </a:tr>
              <a:tr h="217666">
                <a:tc rowSpan="3">
                  <a:txBody>
                    <a:bodyPr/>
                    <a:lstStyle/>
                    <a:p>
                      <a:pPr algn="l" fontAlgn="b"/>
                      <a:r>
                        <a:rPr lang="en-AU" sz="1100" u="none" strike="noStrike">
                          <a:effectLst/>
                        </a:rPr>
                        <a:t>Study level</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l" fontAlgn="b"/>
                      <a:r>
                        <a:rPr lang="en-AU" sz="1100" u="none" strike="noStrike" dirty="0">
                          <a:effectLst/>
                        </a:rPr>
                        <a:t>Undergraduate</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45%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46%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45%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256813015"/>
                  </a:ext>
                </a:extLst>
              </a:tr>
              <a:tr h="217666">
                <a:tc vMerge="1">
                  <a:txBody>
                    <a:bodyPr/>
                    <a:lstStyle/>
                    <a:p>
                      <a:endParaRPr lang="en-AU"/>
                    </a:p>
                  </a:txBody>
                  <a:tcPr/>
                </a:tc>
                <a:tc>
                  <a:txBody>
                    <a:bodyPr/>
                    <a:lstStyle/>
                    <a:p>
                      <a:pPr algn="l" fontAlgn="b"/>
                      <a:r>
                        <a:rPr lang="en-AU" sz="1100" u="none" strike="noStrike" dirty="0">
                          <a:effectLst/>
                        </a:rPr>
                        <a:t>Postgraduate coursework</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54%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53%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53%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3932832299"/>
                  </a:ext>
                </a:extLst>
              </a:tr>
              <a:tr h="217666">
                <a:tc vMerge="1">
                  <a:txBody>
                    <a:bodyPr/>
                    <a:lstStyle/>
                    <a:p>
                      <a:endParaRPr lang="en-AU"/>
                    </a:p>
                  </a:txBody>
                  <a:tcPr/>
                </a:tc>
                <a:tc>
                  <a:txBody>
                    <a:bodyPr/>
                    <a:lstStyle/>
                    <a:p>
                      <a:pPr algn="l" fontAlgn="b"/>
                      <a:r>
                        <a:rPr lang="en-AU" sz="1100" u="none" strike="noStrike">
                          <a:effectLst/>
                        </a:rPr>
                        <a:t>Postgraduate research</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1%        </a:t>
                      </a:r>
                      <a:endParaRPr lang="en-AU" sz="1100" b="0" i="0" u="none" strike="noStrike" dirty="0">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2%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1833992599"/>
                  </a:ext>
                </a:extLst>
              </a:tr>
              <a:tr h="217666">
                <a:tc rowSpan="3">
                  <a:txBody>
                    <a:bodyPr/>
                    <a:lstStyle/>
                    <a:p>
                      <a:pPr algn="l" fontAlgn="b"/>
                      <a:r>
                        <a:rPr lang="en-AU" sz="1100" u="none" strike="noStrike" dirty="0">
                          <a:effectLst/>
                        </a:rPr>
                        <a:t>Mode of attendance code</a:t>
                      </a:r>
                      <a:endParaRPr lang="en-AU" sz="1100" b="0" i="0" u="none" strike="noStrike" dirty="0">
                        <a:solidFill>
                          <a:srgbClr val="000000"/>
                        </a:solidFill>
                        <a:effectLst/>
                        <a:latin typeface="Calibri" panose="020F0502020204030204" pitchFamily="34" charset="0"/>
                      </a:endParaRPr>
                    </a:p>
                  </a:txBody>
                  <a:tcPr marL="2647" marR="2647" marT="2647" marB="0" anchor="ctr"/>
                </a:tc>
                <a:tc>
                  <a:txBody>
                    <a:bodyPr/>
                    <a:lstStyle/>
                    <a:p>
                      <a:pPr algn="l" fontAlgn="b"/>
                      <a:r>
                        <a:rPr lang="en-AU" sz="1100" u="none" strike="noStrike" dirty="0">
                          <a:effectLst/>
                        </a:rPr>
                        <a:t>Internal / Mixed mode</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59%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60%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66%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720542705"/>
                  </a:ext>
                </a:extLst>
              </a:tr>
              <a:tr h="217666">
                <a:tc vMerge="1">
                  <a:txBody>
                    <a:bodyPr/>
                    <a:lstStyle/>
                    <a:p>
                      <a:endParaRPr lang="en-AU"/>
                    </a:p>
                  </a:txBody>
                  <a:tcPr/>
                </a:tc>
                <a:tc>
                  <a:txBody>
                    <a:bodyPr/>
                    <a:lstStyle/>
                    <a:p>
                      <a:pPr algn="l" fontAlgn="b"/>
                      <a:r>
                        <a:rPr lang="en-AU" sz="1100" u="none" strike="noStrike" dirty="0">
                          <a:effectLst/>
                        </a:rPr>
                        <a:t>External</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39%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39%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34%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2893120575"/>
                  </a:ext>
                </a:extLst>
              </a:tr>
              <a:tr h="217666">
                <a:tc vMerge="1">
                  <a:txBody>
                    <a:bodyPr/>
                    <a:lstStyle/>
                    <a:p>
                      <a:endParaRPr lang="en-AU"/>
                    </a:p>
                  </a:txBody>
                  <a:tcPr/>
                </a:tc>
                <a:tc>
                  <a:txBody>
                    <a:bodyPr/>
                    <a:lstStyle/>
                    <a:p>
                      <a:pPr algn="l" fontAlgn="b"/>
                      <a:r>
                        <a:rPr lang="en-AU" sz="1100" u="none" strike="noStrike" dirty="0">
                          <a:effectLst/>
                        </a:rPr>
                        <a:t>No information</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1%        </a:t>
                      </a:r>
                      <a:endParaRPr lang="en-AU" sz="1100" b="0" i="0" u="none" strike="noStrike" dirty="0">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ctr"/>
                </a:tc>
                <a:tc>
                  <a:txBody>
                    <a:bodyPr/>
                    <a:lstStyle/>
                    <a:p>
                      <a:pPr algn="ctr" fontAlgn="b"/>
                      <a:r>
                        <a:rPr lang="en-AU" sz="1100" u="none" strike="noStrike" dirty="0">
                          <a:effectLst/>
                        </a:rPr>
                        <a:t>0%        </a:t>
                      </a:r>
                      <a:endParaRPr lang="en-AU" sz="1100" b="0" i="0" u="none" strike="noStrike" dirty="0">
                        <a:solidFill>
                          <a:srgbClr val="000000"/>
                        </a:solidFill>
                        <a:effectLst/>
                        <a:latin typeface="Calibri" panose="020F0502020204030204" pitchFamily="34" charset="0"/>
                      </a:endParaRPr>
                    </a:p>
                  </a:txBody>
                  <a:tcPr marL="2647" marR="2647" marT="2647" marB="0" anchor="ctr"/>
                </a:tc>
                <a:extLst>
                  <a:ext uri="{0D108BD9-81ED-4DB2-BD59-A6C34878D82A}">
                    <a16:rowId xmlns:a16="http://schemas.microsoft.com/office/drawing/2014/main" val="2712531345"/>
                  </a:ext>
                </a:extLst>
              </a:tr>
            </a:tbl>
          </a:graphicData>
        </a:graphic>
      </p:graphicFrame>
    </p:spTree>
    <p:extLst>
      <p:ext uri="{BB962C8B-B14F-4D97-AF65-F5344CB8AC3E}">
        <p14:creationId xmlns:p14="http://schemas.microsoft.com/office/powerpoint/2010/main" val="7010931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07A1-3D68-5907-1E5C-D55FCB8455F3}"/>
              </a:ext>
            </a:extLst>
          </p:cNvPr>
          <p:cNvSpPr>
            <a:spLocks noGrp="1"/>
          </p:cNvSpPr>
          <p:nvPr>
            <p:ph type="title"/>
          </p:nvPr>
        </p:nvSpPr>
        <p:spPr>
          <a:xfrm>
            <a:off x="337279" y="274646"/>
            <a:ext cx="11519941" cy="634083"/>
          </a:xfrm>
        </p:spPr>
        <p:txBody>
          <a:bodyPr vert="horz" lIns="0" tIns="0" rIns="0" bIns="0" rtlCol="0" anchor="t" anchorCtr="0">
            <a:normAutofit/>
          </a:bodyPr>
          <a:lstStyle/>
          <a:p>
            <a:r>
              <a:rPr lang="en-AU" dirty="0"/>
              <a:t>Characteristics of respondents by survey item</a:t>
            </a:r>
          </a:p>
        </p:txBody>
      </p:sp>
      <p:sp>
        <p:nvSpPr>
          <p:cNvPr id="10" name="TextBox 9">
            <a:extLst>
              <a:ext uri="{FF2B5EF4-FFF2-40B4-BE49-F238E27FC236}">
                <a16:creationId xmlns:a16="http://schemas.microsoft.com/office/drawing/2014/main" id="{A8D0A36A-FD4E-101A-C6B9-A4EF5F972191}"/>
              </a:ext>
            </a:extLst>
          </p:cNvPr>
          <p:cNvSpPr txBox="1"/>
          <p:nvPr/>
        </p:nvSpPr>
        <p:spPr>
          <a:xfrm>
            <a:off x="334780" y="908729"/>
            <a:ext cx="11519941" cy="475914"/>
          </a:xfrm>
          <a:prstGeom prst="rect">
            <a:avLst/>
          </a:prstGeom>
        </p:spPr>
        <p:txBody>
          <a:bodyPr vert="horz" lIns="0" tIns="0" rIns="0" bIns="0" rtlCol="0">
            <a:normAutofit/>
          </a:bodyPr>
          <a:lstStyle/>
          <a:p>
            <a:pPr defTabSz="914394">
              <a:spcBef>
                <a:spcPct val="20000"/>
              </a:spcBef>
            </a:pPr>
            <a:r>
              <a:rPr lang="en-AU" sz="1801" kern="1200" cap="all" baseline="0" dirty="0">
                <a:solidFill>
                  <a:schemeClr val="bg2"/>
                </a:solidFill>
                <a:latin typeface="+mj-lt"/>
                <a:ea typeface="+mn-ea"/>
                <a:cs typeface="+mn-cs"/>
              </a:rPr>
              <a:t>Institution &amp; course attributes CONT’D</a:t>
            </a:r>
          </a:p>
        </p:txBody>
      </p:sp>
      <p:sp>
        <p:nvSpPr>
          <p:cNvPr id="4" name="Slide Number Placeholder 3">
            <a:extLst>
              <a:ext uri="{FF2B5EF4-FFF2-40B4-BE49-F238E27FC236}">
                <a16:creationId xmlns:a16="http://schemas.microsoft.com/office/drawing/2014/main" id="{6E481112-DE52-1D34-B069-6B492707C6AD}"/>
              </a:ext>
            </a:extLst>
          </p:cNvPr>
          <p:cNvSpPr>
            <a:spLocks noGrp="1"/>
          </p:cNvSpPr>
          <p:nvPr>
            <p:ph type="sldNum" sz="quarter" idx="4294967295"/>
          </p:nvPr>
        </p:nvSpPr>
        <p:spPr>
          <a:xfrm>
            <a:off x="0" y="0"/>
            <a:ext cx="0" cy="0"/>
          </a:xfrm>
        </p:spPr>
        <p:txBody>
          <a:bodyPr/>
          <a:lstStyle/>
          <a:p>
            <a:pPr>
              <a:spcAft>
                <a:spcPts val="600"/>
              </a:spcAft>
            </a:pPr>
            <a:fld id="{EB9AB7F9-1CFC-4687-A283-05394C823D94}" type="slidenum">
              <a:rPr lang="en-AU" smtClean="0"/>
              <a:pPr>
                <a:spcAft>
                  <a:spcPts val="600"/>
                </a:spcAft>
              </a:pPr>
              <a:t>44</a:t>
            </a:fld>
            <a:endParaRPr lang="en-AU"/>
          </a:p>
        </p:txBody>
      </p:sp>
      <p:graphicFrame>
        <p:nvGraphicFramePr>
          <p:cNvPr id="11" name="Table 10">
            <a:extLst>
              <a:ext uri="{FF2B5EF4-FFF2-40B4-BE49-F238E27FC236}">
                <a16:creationId xmlns:a16="http://schemas.microsoft.com/office/drawing/2014/main" id="{0F77D947-519D-2FCB-6E7D-93EA9DE92EC2}"/>
              </a:ext>
            </a:extLst>
          </p:cNvPr>
          <p:cNvGraphicFramePr>
            <a:graphicFrameLocks noGrp="1"/>
          </p:cNvGraphicFramePr>
          <p:nvPr/>
        </p:nvGraphicFramePr>
        <p:xfrm>
          <a:off x="334779" y="1620004"/>
          <a:ext cx="11519939" cy="3324975"/>
        </p:xfrm>
        <a:graphic>
          <a:graphicData uri="http://schemas.openxmlformats.org/drawingml/2006/table">
            <a:tbl>
              <a:tblPr>
                <a:tableStyleId>{B301B821-A1FF-4177-AEE7-76D212191A09}</a:tableStyleId>
              </a:tblPr>
              <a:tblGrid>
                <a:gridCol w="1462005">
                  <a:extLst>
                    <a:ext uri="{9D8B030D-6E8A-4147-A177-3AD203B41FA5}">
                      <a16:colId xmlns:a16="http://schemas.microsoft.com/office/drawing/2014/main" val="265069813"/>
                    </a:ext>
                  </a:extLst>
                </a:gridCol>
                <a:gridCol w="3257816">
                  <a:extLst>
                    <a:ext uri="{9D8B030D-6E8A-4147-A177-3AD203B41FA5}">
                      <a16:colId xmlns:a16="http://schemas.microsoft.com/office/drawing/2014/main" val="1882937088"/>
                    </a:ext>
                  </a:extLst>
                </a:gridCol>
                <a:gridCol w="2266706">
                  <a:extLst>
                    <a:ext uri="{9D8B030D-6E8A-4147-A177-3AD203B41FA5}">
                      <a16:colId xmlns:a16="http://schemas.microsoft.com/office/drawing/2014/main" val="3174951646"/>
                    </a:ext>
                  </a:extLst>
                </a:gridCol>
                <a:gridCol w="2266706">
                  <a:extLst>
                    <a:ext uri="{9D8B030D-6E8A-4147-A177-3AD203B41FA5}">
                      <a16:colId xmlns:a16="http://schemas.microsoft.com/office/drawing/2014/main" val="3988933523"/>
                    </a:ext>
                  </a:extLst>
                </a:gridCol>
                <a:gridCol w="2266706">
                  <a:extLst>
                    <a:ext uri="{9D8B030D-6E8A-4147-A177-3AD203B41FA5}">
                      <a16:colId xmlns:a16="http://schemas.microsoft.com/office/drawing/2014/main" val="2414157600"/>
                    </a:ext>
                  </a:extLst>
                </a:gridCol>
              </a:tblGrid>
              <a:tr h="706678">
                <a:tc rowSpan="2" gridSpan="2">
                  <a:txBody>
                    <a:bodyPr/>
                    <a:lstStyle/>
                    <a:p>
                      <a:pPr algn="l" fontAlgn="b"/>
                      <a:r>
                        <a:rPr lang="en-AU" sz="1100" u="none" strike="noStrike" dirty="0">
                          <a:effectLst/>
                        </a:rPr>
                        <a:t>Column %</a:t>
                      </a:r>
                      <a:endParaRPr lang="en-AU" sz="1100" b="0" i="0" u="none" strike="noStrike" dirty="0">
                        <a:solidFill>
                          <a:srgbClr val="000000"/>
                        </a:solidFill>
                        <a:effectLst/>
                        <a:latin typeface="Calibri" panose="020F0502020204030204" pitchFamily="34" charset="0"/>
                      </a:endParaRPr>
                    </a:p>
                  </a:txBody>
                  <a:tcPr marL="2647" marR="2647" marT="2647" marB="0" anchor="b"/>
                </a:tc>
                <a:tc rowSpan="2" hMerge="1">
                  <a:txBody>
                    <a:bodyPr/>
                    <a:lstStyle/>
                    <a:p>
                      <a:endParaRPr lang="en-AU"/>
                    </a:p>
                  </a:txBody>
                  <a:tcPr/>
                </a:tc>
                <a:tc>
                  <a:txBody>
                    <a:bodyPr/>
                    <a:lstStyle/>
                    <a:p>
                      <a:pPr algn="ctr" fontAlgn="b"/>
                      <a:r>
                        <a:rPr lang="en-US" sz="1100" u="none" strike="noStrike" dirty="0">
                          <a:effectLst/>
                        </a:rPr>
                        <a:t>Aspects of course that need improvement (GOS)</a:t>
                      </a:r>
                      <a:endParaRPr lang="en-US"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US" sz="1100" u="none" strike="noStrike" dirty="0">
                          <a:effectLst/>
                        </a:rPr>
                        <a:t>Main ways institution could have better prepared graduate for employment (GOS)</a:t>
                      </a:r>
                      <a:endParaRPr lang="en-US"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US" sz="1100" u="none" strike="noStrike" dirty="0">
                          <a:effectLst/>
                        </a:rPr>
                        <a:t>Main ways institution could have better prepared graduate for employment (GOS-L)</a:t>
                      </a:r>
                      <a:endParaRPr lang="en-US"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1479515540"/>
                  </a:ext>
                </a:extLst>
              </a:tr>
              <a:tr h="238027">
                <a:tc gridSpan="2" vMerge="1">
                  <a:txBody>
                    <a:bodyPr/>
                    <a:lstStyle/>
                    <a:p>
                      <a:endParaRPr lang="en-AU"/>
                    </a:p>
                  </a:txBody>
                  <a:tcPr/>
                </a:tc>
                <a:tc hMerge="1" vMerge="1">
                  <a:txBody>
                    <a:bodyPr/>
                    <a:lstStyle/>
                    <a:p>
                      <a:endParaRPr lang="en-AU"/>
                    </a:p>
                  </a:txBody>
                  <a:tcPr/>
                </a:tc>
                <a:tc>
                  <a:txBody>
                    <a:bodyPr/>
                    <a:lstStyle/>
                    <a:p>
                      <a:pPr algn="ctr" fontAlgn="b"/>
                      <a:r>
                        <a:rPr lang="en-AU" sz="1100" u="none" strike="noStrike" dirty="0">
                          <a:effectLst/>
                        </a:rPr>
                        <a:t>n=5049</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n=4418</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n=1389</a:t>
                      </a:r>
                      <a:endParaRPr lang="en-AU" sz="1100" b="0" i="0" u="none" strike="noStrike">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1016987591"/>
                  </a:ext>
                </a:extLst>
              </a:tr>
              <a:tr h="238027">
                <a:tc rowSpan="10">
                  <a:txBody>
                    <a:bodyPr/>
                    <a:lstStyle/>
                    <a:p>
                      <a:pPr algn="l" fontAlgn="b"/>
                      <a:r>
                        <a:rPr lang="en-AU" sz="1100" u="none" strike="noStrike" dirty="0">
                          <a:effectLst/>
                        </a:rPr>
                        <a:t>Study Area - 21 categories</a:t>
                      </a:r>
                      <a:endParaRPr lang="en-AU" sz="1100" b="0" i="0" u="none" strike="noStrike" dirty="0">
                        <a:solidFill>
                          <a:srgbClr val="000000"/>
                        </a:solidFill>
                        <a:effectLst/>
                        <a:latin typeface="Calibri" panose="020F0502020204030204" pitchFamily="34" charset="0"/>
                      </a:endParaRPr>
                    </a:p>
                  </a:txBody>
                  <a:tcPr marL="2647" marR="2647" marT="2647" marB="0" anchor="ctr"/>
                </a:tc>
                <a:tc>
                  <a:txBody>
                    <a:bodyPr/>
                    <a:lstStyle/>
                    <a:p>
                      <a:pPr algn="l" fontAlgn="b"/>
                      <a:r>
                        <a:rPr lang="en-AU" sz="1100" u="none" strike="noStrike">
                          <a:effectLst/>
                        </a:rPr>
                        <a:t>Science and mathematics</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2%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2%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2%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3357691581"/>
                  </a:ext>
                </a:extLst>
              </a:tr>
              <a:tr h="238027">
                <a:tc vMerge="1">
                  <a:txBody>
                    <a:bodyPr/>
                    <a:lstStyle/>
                    <a:p>
                      <a:endParaRPr lang="en-AU"/>
                    </a:p>
                  </a:txBody>
                  <a:tcPr/>
                </a:tc>
                <a:tc>
                  <a:txBody>
                    <a:bodyPr/>
                    <a:lstStyle/>
                    <a:p>
                      <a:pPr algn="l" fontAlgn="b"/>
                      <a:r>
                        <a:rPr lang="en-AU" sz="1100" u="none" strike="noStrike">
                          <a:effectLst/>
                        </a:rPr>
                        <a:t>Agriculture and environmental studies</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0%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2140784436"/>
                  </a:ext>
                </a:extLst>
              </a:tr>
              <a:tr h="238027">
                <a:tc vMerge="1">
                  <a:txBody>
                    <a:bodyPr/>
                    <a:lstStyle/>
                    <a:p>
                      <a:endParaRPr lang="en-AU"/>
                    </a:p>
                  </a:txBody>
                  <a:tcPr/>
                </a:tc>
                <a:tc>
                  <a:txBody>
                    <a:bodyPr/>
                    <a:lstStyle/>
                    <a:p>
                      <a:pPr algn="l" fontAlgn="b"/>
                      <a:r>
                        <a:rPr lang="en-AU" sz="1100" u="none" strike="noStrike">
                          <a:effectLst/>
                        </a:rPr>
                        <a:t>Health services and support</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1%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2652747656"/>
                  </a:ext>
                </a:extLst>
              </a:tr>
              <a:tr h="238027">
                <a:tc vMerge="1">
                  <a:txBody>
                    <a:bodyPr/>
                    <a:lstStyle/>
                    <a:p>
                      <a:endParaRPr lang="en-AU"/>
                    </a:p>
                  </a:txBody>
                  <a:tcPr/>
                </a:tc>
                <a:tc>
                  <a:txBody>
                    <a:bodyPr/>
                    <a:lstStyle/>
                    <a:p>
                      <a:pPr algn="l" fontAlgn="b"/>
                      <a:r>
                        <a:rPr lang="en-AU" sz="1100" u="none" strike="noStrike" dirty="0">
                          <a:effectLst/>
                        </a:rPr>
                        <a:t>Teacher education</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87%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87%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85%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3616929799"/>
                  </a:ext>
                </a:extLst>
              </a:tr>
              <a:tr h="238027">
                <a:tc vMerge="1">
                  <a:txBody>
                    <a:bodyPr/>
                    <a:lstStyle/>
                    <a:p>
                      <a:endParaRPr lang="en-AU"/>
                    </a:p>
                  </a:txBody>
                  <a:tcPr/>
                </a:tc>
                <a:tc>
                  <a:txBody>
                    <a:bodyPr/>
                    <a:lstStyle/>
                    <a:p>
                      <a:pPr algn="l" fontAlgn="b"/>
                      <a:r>
                        <a:rPr lang="en-AU" sz="1100" u="none" strike="noStrike">
                          <a:effectLst/>
                        </a:rPr>
                        <a:t>Business and management</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1%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0%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0%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3143344528"/>
                  </a:ext>
                </a:extLst>
              </a:tr>
              <a:tr h="238027">
                <a:tc vMerge="1">
                  <a:txBody>
                    <a:bodyPr/>
                    <a:lstStyle/>
                    <a:p>
                      <a:endParaRPr lang="en-AU"/>
                    </a:p>
                  </a:txBody>
                  <a:tcPr/>
                </a:tc>
                <a:tc>
                  <a:txBody>
                    <a:bodyPr/>
                    <a:lstStyle/>
                    <a:p>
                      <a:pPr algn="l" fontAlgn="b"/>
                      <a:r>
                        <a:rPr lang="en-AU" sz="1100" u="none" strike="noStrike">
                          <a:effectLst/>
                        </a:rPr>
                        <a:t>Humanities, culture and social sciences</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5%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5%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7%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4270603164"/>
                  </a:ext>
                </a:extLst>
              </a:tr>
              <a:tr h="238027">
                <a:tc vMerge="1">
                  <a:txBody>
                    <a:bodyPr/>
                    <a:lstStyle/>
                    <a:p>
                      <a:endParaRPr lang="en-AU"/>
                    </a:p>
                  </a:txBody>
                  <a:tcPr/>
                </a:tc>
                <a:tc>
                  <a:txBody>
                    <a:bodyPr/>
                    <a:lstStyle/>
                    <a:p>
                      <a:pPr algn="l" fontAlgn="b"/>
                      <a:r>
                        <a:rPr lang="en-AU" sz="1100" u="none" strike="noStrike">
                          <a:effectLst/>
                        </a:rPr>
                        <a:t>Social work</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2%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35592093"/>
                  </a:ext>
                </a:extLst>
              </a:tr>
              <a:tr h="238027">
                <a:tc vMerge="1">
                  <a:txBody>
                    <a:bodyPr/>
                    <a:lstStyle/>
                    <a:p>
                      <a:endParaRPr lang="en-AU"/>
                    </a:p>
                  </a:txBody>
                  <a:tcPr/>
                </a:tc>
                <a:tc>
                  <a:txBody>
                    <a:bodyPr/>
                    <a:lstStyle/>
                    <a:p>
                      <a:pPr algn="l" fontAlgn="b"/>
                      <a:r>
                        <a:rPr lang="en-AU" sz="1100" u="none" strike="noStrike">
                          <a:effectLst/>
                        </a:rPr>
                        <a:t>Psychology</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3%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3%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2%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3581678697"/>
                  </a:ext>
                </a:extLst>
              </a:tr>
              <a:tr h="238027">
                <a:tc vMerge="1">
                  <a:txBody>
                    <a:bodyPr/>
                    <a:lstStyle/>
                    <a:p>
                      <a:endParaRPr lang="en-AU"/>
                    </a:p>
                  </a:txBody>
                  <a:tcPr/>
                </a:tc>
                <a:tc>
                  <a:txBody>
                    <a:bodyPr/>
                    <a:lstStyle/>
                    <a:p>
                      <a:pPr algn="l" fontAlgn="b"/>
                      <a:r>
                        <a:rPr lang="en-AU" sz="1100" u="none" strike="noStrike">
                          <a:effectLst/>
                        </a:rPr>
                        <a:t>Creative arts</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1%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1%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2090752637"/>
                  </a:ext>
                </a:extLst>
              </a:tr>
              <a:tr h="238027">
                <a:tc vMerge="1">
                  <a:txBody>
                    <a:bodyPr/>
                    <a:lstStyle/>
                    <a:p>
                      <a:endParaRPr lang="en-AU"/>
                    </a:p>
                  </a:txBody>
                  <a:tcPr/>
                </a:tc>
                <a:tc>
                  <a:txBody>
                    <a:bodyPr/>
                    <a:lstStyle/>
                    <a:p>
                      <a:pPr algn="l" fontAlgn="b"/>
                      <a:r>
                        <a:rPr lang="en-AU" sz="1100" u="none" strike="noStrike">
                          <a:effectLst/>
                        </a:rPr>
                        <a:t>Communications</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0%        </a:t>
                      </a:r>
                      <a:endParaRPr lang="en-AU" sz="1100" b="0" i="0" u="none" strike="noStrike" dirty="0">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a:effectLst/>
                        </a:rPr>
                        <a:t>0%        </a:t>
                      </a:r>
                      <a:endParaRPr lang="en-AU" sz="1100" b="0" i="0" u="none" strike="noStrike">
                        <a:solidFill>
                          <a:srgbClr val="000000"/>
                        </a:solidFill>
                        <a:effectLst/>
                        <a:latin typeface="Calibri" panose="020F0502020204030204" pitchFamily="34" charset="0"/>
                      </a:endParaRPr>
                    </a:p>
                  </a:txBody>
                  <a:tcPr marL="2647" marR="2647" marT="2647" marB="0" anchor="b"/>
                </a:tc>
                <a:tc>
                  <a:txBody>
                    <a:bodyPr/>
                    <a:lstStyle/>
                    <a:p>
                      <a:pPr algn="ctr" fontAlgn="b"/>
                      <a:r>
                        <a:rPr lang="en-AU" sz="1100" u="none" strike="noStrike" dirty="0">
                          <a:effectLst/>
                        </a:rPr>
                        <a:t>1%        </a:t>
                      </a:r>
                      <a:endParaRPr lang="en-AU" sz="1100" b="0" i="0" u="none" strike="noStrike" dirty="0">
                        <a:solidFill>
                          <a:srgbClr val="000000"/>
                        </a:solidFill>
                        <a:effectLst/>
                        <a:latin typeface="Calibri" panose="020F0502020204030204" pitchFamily="34" charset="0"/>
                      </a:endParaRPr>
                    </a:p>
                  </a:txBody>
                  <a:tcPr marL="2647" marR="2647" marT="2647" marB="0" anchor="b"/>
                </a:tc>
                <a:extLst>
                  <a:ext uri="{0D108BD9-81ED-4DB2-BD59-A6C34878D82A}">
                    <a16:rowId xmlns:a16="http://schemas.microsoft.com/office/drawing/2014/main" val="1099306942"/>
                  </a:ext>
                </a:extLst>
              </a:tr>
            </a:tbl>
          </a:graphicData>
        </a:graphic>
      </p:graphicFrame>
    </p:spTree>
    <p:extLst>
      <p:ext uri="{BB962C8B-B14F-4D97-AF65-F5344CB8AC3E}">
        <p14:creationId xmlns:p14="http://schemas.microsoft.com/office/powerpoint/2010/main" val="1996226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07A1-3D68-5907-1E5C-D55FCB8455F3}"/>
              </a:ext>
            </a:extLst>
          </p:cNvPr>
          <p:cNvSpPr>
            <a:spLocks noGrp="1"/>
          </p:cNvSpPr>
          <p:nvPr>
            <p:ph type="title"/>
          </p:nvPr>
        </p:nvSpPr>
        <p:spPr>
          <a:xfrm>
            <a:off x="337279" y="274646"/>
            <a:ext cx="11519941" cy="634083"/>
          </a:xfrm>
        </p:spPr>
        <p:txBody>
          <a:bodyPr vert="horz" lIns="0" tIns="0" rIns="0" bIns="0" rtlCol="0" anchor="t" anchorCtr="0">
            <a:normAutofit/>
          </a:bodyPr>
          <a:lstStyle/>
          <a:p>
            <a:r>
              <a:rPr lang="en-AU" dirty="0"/>
              <a:t>Characteristics of respondents by survey item</a:t>
            </a:r>
          </a:p>
        </p:txBody>
      </p:sp>
      <p:sp>
        <p:nvSpPr>
          <p:cNvPr id="3" name="TextBox 2">
            <a:extLst>
              <a:ext uri="{FF2B5EF4-FFF2-40B4-BE49-F238E27FC236}">
                <a16:creationId xmlns:a16="http://schemas.microsoft.com/office/drawing/2014/main" id="{74FC082C-7E74-7857-A07F-B9E83C22E22D}"/>
              </a:ext>
            </a:extLst>
          </p:cNvPr>
          <p:cNvSpPr txBox="1"/>
          <p:nvPr/>
        </p:nvSpPr>
        <p:spPr>
          <a:xfrm>
            <a:off x="334780" y="908729"/>
            <a:ext cx="11519941" cy="475914"/>
          </a:xfrm>
          <a:prstGeom prst="rect">
            <a:avLst/>
          </a:prstGeom>
        </p:spPr>
        <p:txBody>
          <a:bodyPr vert="horz" lIns="0" tIns="0" rIns="0" bIns="0" rtlCol="0">
            <a:normAutofit/>
          </a:bodyPr>
          <a:lstStyle/>
          <a:p>
            <a:pPr defTabSz="914394">
              <a:spcBef>
                <a:spcPct val="20000"/>
              </a:spcBef>
            </a:pPr>
            <a:r>
              <a:rPr lang="en-AU" sz="1801" kern="1200" cap="all" baseline="0">
                <a:solidFill>
                  <a:schemeClr val="bg2"/>
                </a:solidFill>
                <a:latin typeface="+mj-lt"/>
                <a:ea typeface="+mn-ea"/>
                <a:cs typeface="+mn-cs"/>
              </a:rPr>
              <a:t>Demographic attributes</a:t>
            </a:r>
          </a:p>
        </p:txBody>
      </p:sp>
      <p:sp>
        <p:nvSpPr>
          <p:cNvPr id="4" name="Slide Number Placeholder 3">
            <a:extLst>
              <a:ext uri="{FF2B5EF4-FFF2-40B4-BE49-F238E27FC236}">
                <a16:creationId xmlns:a16="http://schemas.microsoft.com/office/drawing/2014/main" id="{6E481112-DE52-1D34-B069-6B492707C6AD}"/>
              </a:ext>
            </a:extLst>
          </p:cNvPr>
          <p:cNvSpPr>
            <a:spLocks noGrp="1"/>
          </p:cNvSpPr>
          <p:nvPr>
            <p:ph type="sldNum" sz="quarter" idx="4294967295"/>
          </p:nvPr>
        </p:nvSpPr>
        <p:spPr>
          <a:xfrm>
            <a:off x="0" y="0"/>
            <a:ext cx="0" cy="0"/>
          </a:xfrm>
        </p:spPr>
        <p:txBody>
          <a:bodyPr/>
          <a:lstStyle/>
          <a:p>
            <a:pPr>
              <a:spcAft>
                <a:spcPts val="600"/>
              </a:spcAft>
            </a:pPr>
            <a:fld id="{EB9AB7F9-1CFC-4687-A283-05394C823D94}" type="slidenum">
              <a:rPr lang="en-AU" smtClean="0"/>
              <a:pPr>
                <a:spcAft>
                  <a:spcPts val="600"/>
                </a:spcAft>
              </a:pPr>
              <a:t>45</a:t>
            </a:fld>
            <a:endParaRPr lang="en-AU"/>
          </a:p>
        </p:txBody>
      </p:sp>
      <p:graphicFrame>
        <p:nvGraphicFramePr>
          <p:cNvPr id="5" name="Table 4">
            <a:extLst>
              <a:ext uri="{FF2B5EF4-FFF2-40B4-BE49-F238E27FC236}">
                <a16:creationId xmlns:a16="http://schemas.microsoft.com/office/drawing/2014/main" id="{6BA6469A-F2CC-AD38-B6EB-F418404364DC}"/>
              </a:ext>
            </a:extLst>
          </p:cNvPr>
          <p:cNvGraphicFramePr>
            <a:graphicFrameLocks noGrp="1"/>
          </p:cNvGraphicFramePr>
          <p:nvPr/>
        </p:nvGraphicFramePr>
        <p:xfrm>
          <a:off x="334780" y="1620002"/>
          <a:ext cx="11519940" cy="4219728"/>
        </p:xfrm>
        <a:graphic>
          <a:graphicData uri="http://schemas.openxmlformats.org/drawingml/2006/table">
            <a:tbl>
              <a:tblPr>
                <a:tableStyleId>{B301B821-A1FF-4177-AEE7-76D212191A09}</a:tableStyleId>
              </a:tblPr>
              <a:tblGrid>
                <a:gridCol w="1891062">
                  <a:extLst>
                    <a:ext uri="{9D8B030D-6E8A-4147-A177-3AD203B41FA5}">
                      <a16:colId xmlns:a16="http://schemas.microsoft.com/office/drawing/2014/main" val="3411841724"/>
                    </a:ext>
                  </a:extLst>
                </a:gridCol>
                <a:gridCol w="3569170">
                  <a:extLst>
                    <a:ext uri="{9D8B030D-6E8A-4147-A177-3AD203B41FA5}">
                      <a16:colId xmlns:a16="http://schemas.microsoft.com/office/drawing/2014/main" val="3508168758"/>
                    </a:ext>
                  </a:extLst>
                </a:gridCol>
                <a:gridCol w="2051118">
                  <a:extLst>
                    <a:ext uri="{9D8B030D-6E8A-4147-A177-3AD203B41FA5}">
                      <a16:colId xmlns:a16="http://schemas.microsoft.com/office/drawing/2014/main" val="2030327722"/>
                    </a:ext>
                  </a:extLst>
                </a:gridCol>
                <a:gridCol w="2004295">
                  <a:extLst>
                    <a:ext uri="{9D8B030D-6E8A-4147-A177-3AD203B41FA5}">
                      <a16:colId xmlns:a16="http://schemas.microsoft.com/office/drawing/2014/main" val="4006014920"/>
                    </a:ext>
                  </a:extLst>
                </a:gridCol>
                <a:gridCol w="2004295">
                  <a:extLst>
                    <a:ext uri="{9D8B030D-6E8A-4147-A177-3AD203B41FA5}">
                      <a16:colId xmlns:a16="http://schemas.microsoft.com/office/drawing/2014/main" val="2873983911"/>
                    </a:ext>
                  </a:extLst>
                </a:gridCol>
              </a:tblGrid>
              <a:tr h="358011">
                <a:tc rowSpan="2" gridSpan="2">
                  <a:txBody>
                    <a:bodyPr/>
                    <a:lstStyle/>
                    <a:p>
                      <a:pPr algn="l" fontAlgn="b"/>
                      <a:r>
                        <a:rPr lang="en-AU" sz="1100" u="none" strike="noStrike" cap="none" spc="0" dirty="0">
                          <a:solidFill>
                            <a:schemeClr val="tx1"/>
                          </a:solidFill>
                          <a:effectLst/>
                        </a:rPr>
                        <a:t>Column %</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rowSpan="2" hMerge="1">
                  <a:txBody>
                    <a:bodyPr/>
                    <a:lstStyle/>
                    <a:p>
                      <a:endParaRPr lang="en-AU"/>
                    </a:p>
                  </a:txBody>
                  <a:tcPr/>
                </a:tc>
                <a:tc>
                  <a:txBody>
                    <a:bodyPr/>
                    <a:lstStyle/>
                    <a:p>
                      <a:pPr algn="ctr" fontAlgn="b"/>
                      <a:r>
                        <a:rPr lang="en-US" sz="1100" u="none" strike="noStrike" cap="none" spc="0" dirty="0">
                          <a:solidFill>
                            <a:schemeClr val="tx1"/>
                          </a:solidFill>
                          <a:effectLst/>
                        </a:rPr>
                        <a:t>Aspects of course that need improvement (GOS)</a:t>
                      </a:r>
                      <a:endParaRPr lang="en-US"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US" sz="1100" u="none" strike="noStrike" cap="none" spc="0" dirty="0">
                          <a:solidFill>
                            <a:schemeClr val="tx1"/>
                          </a:solidFill>
                          <a:effectLst/>
                        </a:rPr>
                        <a:t>Main ways institution could have better prepared graduate for employment (GOS)</a:t>
                      </a:r>
                      <a:endParaRPr lang="en-US"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US" sz="1100" u="none" strike="noStrike" cap="none" spc="0" dirty="0">
                          <a:solidFill>
                            <a:schemeClr val="tx1"/>
                          </a:solidFill>
                          <a:effectLst/>
                        </a:rPr>
                        <a:t>Main ways institution could have better prepared graduate for employment (GOS-L)</a:t>
                      </a:r>
                      <a:endParaRPr lang="en-US" sz="1100" b="0" i="0" u="none" strike="noStrike" cap="none" spc="0" dirty="0">
                        <a:solidFill>
                          <a:schemeClr val="tx1"/>
                        </a:solidFill>
                        <a:effectLst/>
                        <a:latin typeface="Calibri" panose="020F0502020204030204" pitchFamily="34" charset="0"/>
                      </a:endParaRPr>
                    </a:p>
                  </a:txBody>
                  <a:tcPr marL="30939" marR="2812" marT="8840" marB="66298" anchor="b"/>
                </a:tc>
                <a:extLst>
                  <a:ext uri="{0D108BD9-81ED-4DB2-BD59-A6C34878D82A}">
                    <a16:rowId xmlns:a16="http://schemas.microsoft.com/office/drawing/2014/main" val="4194498855"/>
                  </a:ext>
                </a:extLst>
              </a:tr>
              <a:tr h="181216">
                <a:tc gridSpan="2" vMerge="1">
                  <a:txBody>
                    <a:bodyPr/>
                    <a:lstStyle/>
                    <a:p>
                      <a:endParaRPr lang="en-AU"/>
                    </a:p>
                  </a:txBody>
                  <a:tcPr/>
                </a:tc>
                <a:tc hMerge="1" vMerge="1">
                  <a:txBody>
                    <a:bodyPr/>
                    <a:lstStyle/>
                    <a:p>
                      <a:endParaRPr lang="en-AU"/>
                    </a:p>
                  </a:txBody>
                  <a:tcPr/>
                </a:tc>
                <a:tc>
                  <a:txBody>
                    <a:bodyPr/>
                    <a:lstStyle/>
                    <a:p>
                      <a:pPr algn="ctr" fontAlgn="b"/>
                      <a:r>
                        <a:rPr lang="en-AU" sz="1100" u="none" strike="noStrike" cap="none" spc="0">
                          <a:solidFill>
                            <a:schemeClr val="tx1"/>
                          </a:solidFill>
                          <a:effectLst/>
                        </a:rPr>
                        <a:t>n=5049</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n=4418</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n=1389</a:t>
                      </a:r>
                      <a:endParaRPr lang="en-AU" sz="1100" b="0" i="0" u="none" strike="noStrike" cap="none" spc="0">
                        <a:solidFill>
                          <a:schemeClr val="tx1"/>
                        </a:solidFill>
                        <a:effectLst/>
                        <a:latin typeface="Calibri" panose="020F0502020204030204" pitchFamily="34" charset="0"/>
                      </a:endParaRPr>
                    </a:p>
                  </a:txBody>
                  <a:tcPr marL="30939" marR="2812" marT="8840" marB="66298" anchor="b"/>
                </a:tc>
                <a:extLst>
                  <a:ext uri="{0D108BD9-81ED-4DB2-BD59-A6C34878D82A}">
                    <a16:rowId xmlns:a16="http://schemas.microsoft.com/office/drawing/2014/main" val="3665399694"/>
                  </a:ext>
                </a:extLst>
              </a:tr>
              <a:tr h="181216">
                <a:tc rowSpan="6">
                  <a:txBody>
                    <a:bodyPr/>
                    <a:lstStyle/>
                    <a:p>
                      <a:pPr algn="l" fontAlgn="b"/>
                      <a:r>
                        <a:rPr lang="en-AU" sz="1100" u="none" strike="noStrike" cap="none" spc="0" dirty="0">
                          <a:solidFill>
                            <a:schemeClr val="tx1"/>
                          </a:solidFill>
                          <a:effectLst/>
                        </a:rPr>
                        <a:t>Occupation</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l" fontAlgn="b"/>
                      <a:r>
                        <a:rPr lang="en-AU" sz="1100" u="none" strike="noStrike" cap="none" spc="0" dirty="0">
                          <a:solidFill>
                            <a:schemeClr val="tx1"/>
                          </a:solidFill>
                          <a:effectLst/>
                        </a:rPr>
                        <a:t>School Teachers NFI*</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7%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7%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4%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4032166629"/>
                  </a:ext>
                </a:extLst>
              </a:tr>
              <a:tr h="181216">
                <a:tc vMerge="1">
                  <a:txBody>
                    <a:bodyPr/>
                    <a:lstStyle/>
                    <a:p>
                      <a:endParaRPr lang="en-AU"/>
                    </a:p>
                  </a:txBody>
                  <a:tcPr/>
                </a:tc>
                <a:tc>
                  <a:txBody>
                    <a:bodyPr/>
                    <a:lstStyle/>
                    <a:p>
                      <a:pPr algn="l" fontAlgn="b"/>
                      <a:r>
                        <a:rPr lang="en-US" sz="1100" u="none" strike="noStrike" cap="none" spc="0">
                          <a:solidFill>
                            <a:schemeClr val="tx1"/>
                          </a:solidFill>
                          <a:effectLst/>
                        </a:rPr>
                        <a:t>Early Childhood (Pre-primary School) Teachers</a:t>
                      </a:r>
                      <a:endParaRPr lang="en-US"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11%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11%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10%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2957938509"/>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Primary School Teachers</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33%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34%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38%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1251735230"/>
                  </a:ext>
                </a:extLst>
              </a:tr>
              <a:tr h="181216">
                <a:tc vMerge="1">
                  <a:txBody>
                    <a:bodyPr/>
                    <a:lstStyle/>
                    <a:p>
                      <a:endParaRPr lang="en-AU"/>
                    </a:p>
                  </a:txBody>
                  <a:tcPr/>
                </a:tc>
                <a:tc>
                  <a:txBody>
                    <a:bodyPr/>
                    <a:lstStyle/>
                    <a:p>
                      <a:pPr algn="l" fontAlgn="b"/>
                      <a:r>
                        <a:rPr lang="en-US" sz="1100" u="none" strike="noStrike" cap="none" spc="0">
                          <a:solidFill>
                            <a:schemeClr val="tx1"/>
                          </a:solidFill>
                          <a:effectLst/>
                        </a:rPr>
                        <a:t>Middle School Teacher / Intermediate School Teachers</a:t>
                      </a:r>
                      <a:endParaRPr lang="en-US"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1%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2%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2%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4005889521"/>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Secondary School Teachers</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40%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40%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41%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4146121733"/>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Special Education Teachers</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6%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6%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6%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129402402"/>
                  </a:ext>
                </a:extLst>
              </a:tr>
              <a:tr h="181216">
                <a:tc rowSpan="4">
                  <a:txBody>
                    <a:bodyPr/>
                    <a:lstStyle/>
                    <a:p>
                      <a:pPr algn="l" fontAlgn="b"/>
                      <a:r>
                        <a:rPr lang="en-AU" sz="1100" u="none" strike="noStrike" cap="none" spc="0" dirty="0">
                          <a:solidFill>
                            <a:schemeClr val="tx1"/>
                          </a:solidFill>
                          <a:effectLst/>
                        </a:rPr>
                        <a:t>Age</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l" fontAlgn="b"/>
                      <a:r>
                        <a:rPr lang="en-AU" sz="1100" u="none" strike="noStrike" cap="none" spc="0">
                          <a:solidFill>
                            <a:schemeClr val="tx1"/>
                          </a:solidFill>
                          <a:effectLst/>
                        </a:rPr>
                        <a:t>Under 25</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30%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31%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3%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2037685874"/>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25 to 29</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18%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18%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32%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1473205704"/>
                  </a:ext>
                </a:extLst>
              </a:tr>
              <a:tr h="181216">
                <a:tc vMerge="1">
                  <a:txBody>
                    <a:bodyPr/>
                    <a:lstStyle/>
                    <a:p>
                      <a:endParaRPr lang="en-AU"/>
                    </a:p>
                  </a:txBody>
                  <a:tcPr/>
                </a:tc>
                <a:tc>
                  <a:txBody>
                    <a:bodyPr/>
                    <a:lstStyle/>
                    <a:p>
                      <a:pPr algn="l" fontAlgn="b"/>
                      <a:r>
                        <a:rPr lang="en-AU" sz="1100" u="none" strike="noStrike" cap="none" spc="0" dirty="0">
                          <a:solidFill>
                            <a:schemeClr val="tx1"/>
                          </a:solidFill>
                          <a:effectLst/>
                        </a:rPr>
                        <a:t>30 to 39</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25%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24%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26%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440083854"/>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40 and over</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27%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27%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39%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126882693"/>
                  </a:ext>
                </a:extLst>
              </a:tr>
              <a:tr h="181216">
                <a:tc rowSpan="2">
                  <a:txBody>
                    <a:bodyPr/>
                    <a:lstStyle/>
                    <a:p>
                      <a:pPr algn="l" fontAlgn="b"/>
                      <a:r>
                        <a:rPr lang="en-AU" sz="1100" u="none" strike="noStrike" cap="none" spc="0">
                          <a:solidFill>
                            <a:schemeClr val="tx1"/>
                          </a:solidFill>
                          <a:effectLst/>
                        </a:rPr>
                        <a:t>Citizenship indicator</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l" fontAlgn="b"/>
                      <a:r>
                        <a:rPr lang="en-AU" sz="1100" u="none" strike="noStrike" cap="none" spc="0" dirty="0">
                          <a:solidFill>
                            <a:schemeClr val="tx1"/>
                          </a:solidFill>
                          <a:effectLst/>
                        </a:rPr>
                        <a:t>Domestic</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94%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94%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97%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123634049"/>
                  </a:ext>
                </a:extLst>
              </a:tr>
              <a:tr h="181216">
                <a:tc vMerge="1">
                  <a:txBody>
                    <a:bodyPr/>
                    <a:lstStyle/>
                    <a:p>
                      <a:endParaRPr lang="en-AU"/>
                    </a:p>
                  </a:txBody>
                  <a:tcPr/>
                </a:tc>
                <a:tc>
                  <a:txBody>
                    <a:bodyPr/>
                    <a:lstStyle/>
                    <a:p>
                      <a:pPr algn="l" fontAlgn="b"/>
                      <a:r>
                        <a:rPr lang="en-AU" sz="1100" u="none" strike="noStrike" cap="none" spc="0" dirty="0">
                          <a:solidFill>
                            <a:schemeClr val="tx1"/>
                          </a:solidFill>
                          <a:effectLst/>
                        </a:rPr>
                        <a:t>International</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6%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6%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3%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2052624053"/>
                  </a:ext>
                </a:extLst>
              </a:tr>
              <a:tr h="181216">
                <a:tc rowSpan="2">
                  <a:txBody>
                    <a:bodyPr/>
                    <a:lstStyle/>
                    <a:p>
                      <a:pPr algn="l" fontAlgn="b"/>
                      <a:r>
                        <a:rPr lang="en-AU" sz="1100" u="none" strike="noStrike" cap="none" spc="0" dirty="0">
                          <a:solidFill>
                            <a:schemeClr val="tx1"/>
                          </a:solidFill>
                          <a:effectLst/>
                        </a:rPr>
                        <a:t>Indigenous indicator</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l" fontAlgn="b"/>
                      <a:r>
                        <a:rPr lang="en-AU" sz="1100" u="none" strike="noStrike" cap="none" spc="0">
                          <a:solidFill>
                            <a:schemeClr val="tx1"/>
                          </a:solidFill>
                          <a:effectLst/>
                        </a:rPr>
                        <a:t>Non indigenous</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98%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99%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99%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2289589206"/>
                  </a:ext>
                </a:extLst>
              </a:tr>
              <a:tr h="0">
                <a:tc vMerge="1">
                  <a:txBody>
                    <a:bodyPr/>
                    <a:lstStyle/>
                    <a:p>
                      <a:endParaRPr lang="en-AU"/>
                    </a:p>
                  </a:txBody>
                  <a:tcPr/>
                </a:tc>
                <a:tc>
                  <a:txBody>
                    <a:bodyPr/>
                    <a:lstStyle/>
                    <a:p>
                      <a:pPr algn="l" fontAlgn="b"/>
                      <a:r>
                        <a:rPr lang="en-AU" sz="1100" u="none" strike="noStrike" cap="none" spc="0">
                          <a:solidFill>
                            <a:schemeClr val="tx1"/>
                          </a:solidFill>
                          <a:effectLst/>
                        </a:rPr>
                        <a:t>Indigenous</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2%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1%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1%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2277960468"/>
                  </a:ext>
                </a:extLst>
              </a:tr>
            </a:tbl>
          </a:graphicData>
        </a:graphic>
      </p:graphicFrame>
      <p:sp>
        <p:nvSpPr>
          <p:cNvPr id="6" name="TextBox 5">
            <a:extLst>
              <a:ext uri="{FF2B5EF4-FFF2-40B4-BE49-F238E27FC236}">
                <a16:creationId xmlns:a16="http://schemas.microsoft.com/office/drawing/2014/main" id="{8CB9DE2D-E283-8A3B-80D8-9D76EEBD4185}"/>
              </a:ext>
            </a:extLst>
          </p:cNvPr>
          <p:cNvSpPr txBox="1"/>
          <p:nvPr/>
        </p:nvSpPr>
        <p:spPr>
          <a:xfrm>
            <a:off x="250559" y="5865047"/>
            <a:ext cx="5380220" cy="230832"/>
          </a:xfrm>
          <a:prstGeom prst="rect">
            <a:avLst/>
          </a:prstGeom>
          <a:noFill/>
        </p:spPr>
        <p:txBody>
          <a:bodyPr wrap="square" rtlCol="0">
            <a:spAutoFit/>
          </a:bodyPr>
          <a:lstStyle/>
          <a:p>
            <a:r>
              <a:rPr lang="en-AU" sz="900" dirty="0"/>
              <a:t>* NFI = no further information provided by respondent.</a:t>
            </a:r>
          </a:p>
        </p:txBody>
      </p:sp>
    </p:spTree>
    <p:extLst>
      <p:ext uri="{BB962C8B-B14F-4D97-AF65-F5344CB8AC3E}">
        <p14:creationId xmlns:p14="http://schemas.microsoft.com/office/powerpoint/2010/main" val="1509849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07A1-3D68-5907-1E5C-D55FCB8455F3}"/>
              </a:ext>
            </a:extLst>
          </p:cNvPr>
          <p:cNvSpPr>
            <a:spLocks noGrp="1"/>
          </p:cNvSpPr>
          <p:nvPr>
            <p:ph type="title"/>
          </p:nvPr>
        </p:nvSpPr>
        <p:spPr>
          <a:xfrm>
            <a:off x="337279" y="274646"/>
            <a:ext cx="11519941" cy="634083"/>
          </a:xfrm>
        </p:spPr>
        <p:txBody>
          <a:bodyPr vert="horz" lIns="0" tIns="0" rIns="0" bIns="0" rtlCol="0" anchor="t" anchorCtr="0">
            <a:normAutofit/>
          </a:bodyPr>
          <a:lstStyle/>
          <a:p>
            <a:r>
              <a:rPr lang="en-AU" dirty="0"/>
              <a:t>Characteristics of respondents by survey item</a:t>
            </a:r>
          </a:p>
        </p:txBody>
      </p:sp>
      <p:sp>
        <p:nvSpPr>
          <p:cNvPr id="3" name="TextBox 2">
            <a:extLst>
              <a:ext uri="{FF2B5EF4-FFF2-40B4-BE49-F238E27FC236}">
                <a16:creationId xmlns:a16="http://schemas.microsoft.com/office/drawing/2014/main" id="{74FC082C-7E74-7857-A07F-B9E83C22E22D}"/>
              </a:ext>
            </a:extLst>
          </p:cNvPr>
          <p:cNvSpPr txBox="1"/>
          <p:nvPr/>
        </p:nvSpPr>
        <p:spPr>
          <a:xfrm>
            <a:off x="334780" y="908729"/>
            <a:ext cx="11519941" cy="475914"/>
          </a:xfrm>
          <a:prstGeom prst="rect">
            <a:avLst/>
          </a:prstGeom>
        </p:spPr>
        <p:txBody>
          <a:bodyPr vert="horz" lIns="0" tIns="0" rIns="0" bIns="0" rtlCol="0">
            <a:normAutofit/>
          </a:bodyPr>
          <a:lstStyle/>
          <a:p>
            <a:pPr defTabSz="914394">
              <a:spcBef>
                <a:spcPct val="20000"/>
              </a:spcBef>
            </a:pPr>
            <a:r>
              <a:rPr lang="en-AU" sz="1801" kern="1200" cap="all" baseline="0" dirty="0">
                <a:solidFill>
                  <a:schemeClr val="bg2"/>
                </a:solidFill>
                <a:latin typeface="+mj-lt"/>
                <a:ea typeface="+mn-ea"/>
                <a:cs typeface="+mn-cs"/>
              </a:rPr>
              <a:t>Demographic attributes cont’d</a:t>
            </a:r>
          </a:p>
        </p:txBody>
      </p:sp>
      <p:sp>
        <p:nvSpPr>
          <p:cNvPr id="4" name="Slide Number Placeholder 3">
            <a:extLst>
              <a:ext uri="{FF2B5EF4-FFF2-40B4-BE49-F238E27FC236}">
                <a16:creationId xmlns:a16="http://schemas.microsoft.com/office/drawing/2014/main" id="{6E481112-DE52-1D34-B069-6B492707C6AD}"/>
              </a:ext>
            </a:extLst>
          </p:cNvPr>
          <p:cNvSpPr>
            <a:spLocks noGrp="1"/>
          </p:cNvSpPr>
          <p:nvPr>
            <p:ph type="sldNum" sz="quarter" idx="4294967295"/>
          </p:nvPr>
        </p:nvSpPr>
        <p:spPr>
          <a:xfrm>
            <a:off x="0" y="0"/>
            <a:ext cx="0" cy="0"/>
          </a:xfrm>
        </p:spPr>
        <p:txBody>
          <a:bodyPr/>
          <a:lstStyle/>
          <a:p>
            <a:pPr>
              <a:spcAft>
                <a:spcPts val="600"/>
              </a:spcAft>
            </a:pPr>
            <a:fld id="{EB9AB7F9-1CFC-4687-A283-05394C823D94}" type="slidenum">
              <a:rPr lang="en-AU" smtClean="0"/>
              <a:pPr>
                <a:spcAft>
                  <a:spcPts val="600"/>
                </a:spcAft>
              </a:pPr>
              <a:t>46</a:t>
            </a:fld>
            <a:endParaRPr lang="en-AU"/>
          </a:p>
        </p:txBody>
      </p:sp>
      <p:graphicFrame>
        <p:nvGraphicFramePr>
          <p:cNvPr id="5" name="Table 4">
            <a:extLst>
              <a:ext uri="{FF2B5EF4-FFF2-40B4-BE49-F238E27FC236}">
                <a16:creationId xmlns:a16="http://schemas.microsoft.com/office/drawing/2014/main" id="{6BA6469A-F2CC-AD38-B6EB-F418404364DC}"/>
              </a:ext>
            </a:extLst>
          </p:cNvPr>
          <p:cNvGraphicFramePr>
            <a:graphicFrameLocks noGrp="1"/>
          </p:cNvGraphicFramePr>
          <p:nvPr/>
        </p:nvGraphicFramePr>
        <p:xfrm>
          <a:off x="334780" y="1620002"/>
          <a:ext cx="11519940" cy="2763060"/>
        </p:xfrm>
        <a:graphic>
          <a:graphicData uri="http://schemas.openxmlformats.org/drawingml/2006/table">
            <a:tbl>
              <a:tblPr>
                <a:tableStyleId>{B301B821-A1FF-4177-AEE7-76D212191A09}</a:tableStyleId>
              </a:tblPr>
              <a:tblGrid>
                <a:gridCol w="1891062">
                  <a:extLst>
                    <a:ext uri="{9D8B030D-6E8A-4147-A177-3AD203B41FA5}">
                      <a16:colId xmlns:a16="http://schemas.microsoft.com/office/drawing/2014/main" val="3411841724"/>
                    </a:ext>
                  </a:extLst>
                </a:gridCol>
                <a:gridCol w="3569170">
                  <a:extLst>
                    <a:ext uri="{9D8B030D-6E8A-4147-A177-3AD203B41FA5}">
                      <a16:colId xmlns:a16="http://schemas.microsoft.com/office/drawing/2014/main" val="3508168758"/>
                    </a:ext>
                  </a:extLst>
                </a:gridCol>
                <a:gridCol w="2051118">
                  <a:extLst>
                    <a:ext uri="{9D8B030D-6E8A-4147-A177-3AD203B41FA5}">
                      <a16:colId xmlns:a16="http://schemas.microsoft.com/office/drawing/2014/main" val="2030327722"/>
                    </a:ext>
                  </a:extLst>
                </a:gridCol>
                <a:gridCol w="2004295">
                  <a:extLst>
                    <a:ext uri="{9D8B030D-6E8A-4147-A177-3AD203B41FA5}">
                      <a16:colId xmlns:a16="http://schemas.microsoft.com/office/drawing/2014/main" val="4006014920"/>
                    </a:ext>
                  </a:extLst>
                </a:gridCol>
                <a:gridCol w="2004295">
                  <a:extLst>
                    <a:ext uri="{9D8B030D-6E8A-4147-A177-3AD203B41FA5}">
                      <a16:colId xmlns:a16="http://schemas.microsoft.com/office/drawing/2014/main" val="2873983911"/>
                    </a:ext>
                  </a:extLst>
                </a:gridCol>
              </a:tblGrid>
              <a:tr h="358011">
                <a:tc rowSpan="2" gridSpan="2">
                  <a:txBody>
                    <a:bodyPr/>
                    <a:lstStyle/>
                    <a:p>
                      <a:pPr algn="l" fontAlgn="b"/>
                      <a:r>
                        <a:rPr lang="en-AU" sz="1100" u="none" strike="noStrike" cap="none" spc="0" dirty="0">
                          <a:solidFill>
                            <a:schemeClr val="tx1"/>
                          </a:solidFill>
                          <a:effectLst/>
                        </a:rPr>
                        <a:t>Column %</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rowSpan="2" hMerge="1">
                  <a:txBody>
                    <a:bodyPr/>
                    <a:lstStyle/>
                    <a:p>
                      <a:endParaRPr lang="en-AU"/>
                    </a:p>
                  </a:txBody>
                  <a:tcPr/>
                </a:tc>
                <a:tc>
                  <a:txBody>
                    <a:bodyPr/>
                    <a:lstStyle/>
                    <a:p>
                      <a:pPr algn="ctr" fontAlgn="b"/>
                      <a:r>
                        <a:rPr lang="en-US" sz="1100" u="none" strike="noStrike" cap="none" spc="0" dirty="0">
                          <a:solidFill>
                            <a:schemeClr val="tx1"/>
                          </a:solidFill>
                          <a:effectLst/>
                        </a:rPr>
                        <a:t>Aspects of course that need improvement (GOS)</a:t>
                      </a:r>
                      <a:endParaRPr lang="en-US"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US" sz="1100" u="none" strike="noStrike" cap="none" spc="0" dirty="0">
                          <a:solidFill>
                            <a:schemeClr val="tx1"/>
                          </a:solidFill>
                          <a:effectLst/>
                        </a:rPr>
                        <a:t>Main ways institution could have better prepared graduate for employment (GOS)</a:t>
                      </a:r>
                      <a:endParaRPr lang="en-US"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US" sz="1100" u="none" strike="noStrike" cap="none" spc="0" dirty="0">
                          <a:solidFill>
                            <a:schemeClr val="tx1"/>
                          </a:solidFill>
                          <a:effectLst/>
                        </a:rPr>
                        <a:t>Main ways institution could have better prepared graduate for employment (GOS-L)</a:t>
                      </a:r>
                      <a:endParaRPr lang="en-US" sz="1100" b="0" i="0" u="none" strike="noStrike" cap="none" spc="0" dirty="0">
                        <a:solidFill>
                          <a:schemeClr val="tx1"/>
                        </a:solidFill>
                        <a:effectLst/>
                        <a:latin typeface="Calibri" panose="020F0502020204030204" pitchFamily="34" charset="0"/>
                      </a:endParaRPr>
                    </a:p>
                  </a:txBody>
                  <a:tcPr marL="30939" marR="2812" marT="8840" marB="66298" anchor="b"/>
                </a:tc>
                <a:extLst>
                  <a:ext uri="{0D108BD9-81ED-4DB2-BD59-A6C34878D82A}">
                    <a16:rowId xmlns:a16="http://schemas.microsoft.com/office/drawing/2014/main" val="4194498855"/>
                  </a:ext>
                </a:extLst>
              </a:tr>
              <a:tr h="181216">
                <a:tc gridSpan="2" vMerge="1">
                  <a:txBody>
                    <a:bodyPr/>
                    <a:lstStyle/>
                    <a:p>
                      <a:endParaRPr lang="en-AU"/>
                    </a:p>
                  </a:txBody>
                  <a:tcPr/>
                </a:tc>
                <a:tc hMerge="1" vMerge="1">
                  <a:txBody>
                    <a:bodyPr/>
                    <a:lstStyle/>
                    <a:p>
                      <a:endParaRPr lang="en-AU"/>
                    </a:p>
                  </a:txBody>
                  <a:tcPr/>
                </a:tc>
                <a:tc>
                  <a:txBody>
                    <a:bodyPr/>
                    <a:lstStyle/>
                    <a:p>
                      <a:pPr algn="ctr" fontAlgn="b"/>
                      <a:r>
                        <a:rPr lang="en-AU" sz="1100" u="none" strike="noStrike" cap="none" spc="0" dirty="0">
                          <a:solidFill>
                            <a:schemeClr val="tx1"/>
                          </a:solidFill>
                          <a:effectLst/>
                        </a:rPr>
                        <a:t>n=5049</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n=4418</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n=1389</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3665399694"/>
                  </a:ext>
                </a:extLst>
              </a:tr>
              <a:tr h="181216">
                <a:tc rowSpan="2">
                  <a:txBody>
                    <a:bodyPr/>
                    <a:lstStyle/>
                    <a:p>
                      <a:pPr algn="l" fontAlgn="b"/>
                      <a:r>
                        <a:rPr lang="en-AU" sz="1100" u="none" strike="noStrike" cap="none" spc="0" dirty="0">
                          <a:solidFill>
                            <a:schemeClr val="tx1"/>
                          </a:solidFill>
                          <a:effectLst/>
                        </a:rPr>
                        <a:t>NESB indicator</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l" fontAlgn="b"/>
                      <a:r>
                        <a:rPr lang="en-AU" sz="1100" u="none" strike="noStrike" cap="none" spc="0">
                          <a:solidFill>
                            <a:schemeClr val="tx1"/>
                          </a:solidFill>
                          <a:effectLst/>
                        </a:rPr>
                        <a:t>English speaking background</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95%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95%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98%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796822280"/>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Non-English speaking background</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5%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5%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2%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2340024670"/>
                  </a:ext>
                </a:extLst>
              </a:tr>
              <a:tr h="181216">
                <a:tc rowSpan="2">
                  <a:txBody>
                    <a:bodyPr/>
                    <a:lstStyle/>
                    <a:p>
                      <a:pPr algn="l" fontAlgn="b"/>
                      <a:r>
                        <a:rPr lang="en-AU" sz="1100" u="none" strike="noStrike" cap="none" spc="0">
                          <a:solidFill>
                            <a:schemeClr val="tx1"/>
                          </a:solidFill>
                          <a:effectLst/>
                        </a:rPr>
                        <a:t>Disability indicator</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l" fontAlgn="b"/>
                      <a:r>
                        <a:rPr lang="en-AU" sz="1100" u="none" strike="noStrike" cap="none" spc="0">
                          <a:solidFill>
                            <a:schemeClr val="tx1"/>
                          </a:solidFill>
                          <a:effectLst/>
                        </a:rPr>
                        <a:t>No disability</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94%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94%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93%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841140247"/>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Disability</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6%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6%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7%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1426022416"/>
                  </a:ext>
                </a:extLst>
              </a:tr>
              <a:tr h="181216">
                <a:tc rowSpan="4">
                  <a:txBody>
                    <a:bodyPr/>
                    <a:lstStyle/>
                    <a:p>
                      <a:pPr algn="l" fontAlgn="b"/>
                      <a:r>
                        <a:rPr lang="en-AU" sz="1100" u="none" strike="noStrike" cap="none" spc="0" dirty="0">
                          <a:solidFill>
                            <a:schemeClr val="tx1"/>
                          </a:solidFill>
                          <a:effectLst/>
                        </a:rPr>
                        <a:t>Socio-economic status</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l" fontAlgn="b"/>
                      <a:r>
                        <a:rPr lang="en-AU" sz="1100" u="none" strike="noStrike" cap="none" spc="0">
                          <a:solidFill>
                            <a:schemeClr val="tx1"/>
                          </a:solidFill>
                          <a:effectLst/>
                        </a:rPr>
                        <a:t>High</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22%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22%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26%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96164577"/>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Low</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16%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15%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18%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3991769395"/>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Medium</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46%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47%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52%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2986126842"/>
                  </a:ext>
                </a:extLst>
              </a:tr>
              <a:tr h="181216">
                <a:tc vMerge="1">
                  <a:txBody>
                    <a:bodyPr/>
                    <a:lstStyle/>
                    <a:p>
                      <a:endParaRPr lang="en-AU"/>
                    </a:p>
                  </a:txBody>
                  <a:tcPr/>
                </a:tc>
                <a:tc>
                  <a:txBody>
                    <a:bodyPr/>
                    <a:lstStyle/>
                    <a:p>
                      <a:pPr algn="l" fontAlgn="b"/>
                      <a:r>
                        <a:rPr lang="en-US" sz="1100" u="none" strike="noStrike" cap="none" spc="0">
                          <a:solidFill>
                            <a:schemeClr val="tx1"/>
                          </a:solidFill>
                          <a:effectLst/>
                        </a:rPr>
                        <a:t>Invalid/missing address for domestic graduate</a:t>
                      </a:r>
                      <a:endParaRPr lang="en-US"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17%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17%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4%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2394586104"/>
                  </a:ext>
                </a:extLst>
              </a:tr>
            </a:tbl>
          </a:graphicData>
        </a:graphic>
      </p:graphicFrame>
    </p:spTree>
    <p:extLst>
      <p:ext uri="{BB962C8B-B14F-4D97-AF65-F5344CB8AC3E}">
        <p14:creationId xmlns:p14="http://schemas.microsoft.com/office/powerpoint/2010/main" val="1081072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C46C-ACB5-C9AB-DEAF-E49B2C3F15E9}"/>
              </a:ext>
            </a:extLst>
          </p:cNvPr>
          <p:cNvSpPr>
            <a:spLocks noGrp="1"/>
          </p:cNvSpPr>
          <p:nvPr>
            <p:ph type="title"/>
          </p:nvPr>
        </p:nvSpPr>
        <p:spPr/>
        <p:txBody>
          <a:bodyPr/>
          <a:lstStyle/>
          <a:p>
            <a:r>
              <a:rPr lang="en-AU" dirty="0"/>
              <a:t>Contact</a:t>
            </a:r>
          </a:p>
        </p:txBody>
      </p:sp>
      <p:sp>
        <p:nvSpPr>
          <p:cNvPr id="3" name="Content Placeholder 2">
            <a:extLst>
              <a:ext uri="{FF2B5EF4-FFF2-40B4-BE49-F238E27FC236}">
                <a16:creationId xmlns:a16="http://schemas.microsoft.com/office/drawing/2014/main" id="{ED766255-8E33-35E4-CF1D-591FC870C7D9}"/>
              </a:ext>
            </a:extLst>
          </p:cNvPr>
          <p:cNvSpPr>
            <a:spLocks noGrp="1"/>
          </p:cNvSpPr>
          <p:nvPr>
            <p:ph idx="1"/>
          </p:nvPr>
        </p:nvSpPr>
        <p:spPr/>
        <p:txBody>
          <a:bodyPr/>
          <a:lstStyle/>
          <a:p>
            <a:r>
              <a:rPr lang="en-AU" dirty="0"/>
              <a:t>This report was prepared by the Social Research Centre for Dr Anthony Flint </a:t>
            </a:r>
            <a:r>
              <a:rPr lang="en-US" dirty="0"/>
              <a:t>at the Australian Government Department of Education.</a:t>
            </a:r>
          </a:p>
          <a:p>
            <a:endParaRPr lang="en-US" dirty="0"/>
          </a:p>
          <a:p>
            <a:r>
              <a:rPr lang="en-US" dirty="0"/>
              <a:t>For further information, please contact:</a:t>
            </a:r>
          </a:p>
          <a:p>
            <a:endParaRPr lang="en-AU" dirty="0"/>
          </a:p>
        </p:txBody>
      </p:sp>
      <p:sp>
        <p:nvSpPr>
          <p:cNvPr id="4" name="Slide Number Placeholder 3">
            <a:extLst>
              <a:ext uri="{FF2B5EF4-FFF2-40B4-BE49-F238E27FC236}">
                <a16:creationId xmlns:a16="http://schemas.microsoft.com/office/drawing/2014/main" id="{0197F058-91D5-63F9-447D-45CE73F8032A}"/>
              </a:ext>
            </a:extLst>
          </p:cNvPr>
          <p:cNvSpPr>
            <a:spLocks noGrp="1"/>
          </p:cNvSpPr>
          <p:nvPr>
            <p:ph type="sldNum" sz="quarter" idx="12"/>
          </p:nvPr>
        </p:nvSpPr>
        <p:spPr/>
        <p:txBody>
          <a:bodyPr/>
          <a:lstStyle/>
          <a:p>
            <a:fld id="{EB9AB7F9-1CFC-4687-A283-05394C823D94}" type="slidenum">
              <a:rPr lang="en-AU" smtClean="0"/>
              <a:t>47</a:t>
            </a:fld>
            <a:endParaRPr lang="en-AU"/>
          </a:p>
        </p:txBody>
      </p:sp>
      <p:sp>
        <p:nvSpPr>
          <p:cNvPr id="5" name="TextBox 4">
            <a:extLst>
              <a:ext uri="{FF2B5EF4-FFF2-40B4-BE49-F238E27FC236}">
                <a16:creationId xmlns:a16="http://schemas.microsoft.com/office/drawing/2014/main" id="{EF7BBB66-D4E3-DD1B-E398-DF925B2BC055}"/>
              </a:ext>
            </a:extLst>
          </p:cNvPr>
          <p:cNvSpPr txBox="1"/>
          <p:nvPr/>
        </p:nvSpPr>
        <p:spPr>
          <a:xfrm>
            <a:off x="6667501" y="3209472"/>
            <a:ext cx="4561114" cy="2031325"/>
          </a:xfrm>
          <a:prstGeom prst="rect">
            <a:avLst/>
          </a:prstGeom>
          <a:noFill/>
        </p:spPr>
        <p:txBody>
          <a:bodyPr wrap="square" rtlCol="0">
            <a:spAutoFit/>
          </a:bodyPr>
          <a:lstStyle/>
          <a:p>
            <a:r>
              <a:rPr lang="en-AU" b="1" dirty="0">
                <a:solidFill>
                  <a:schemeClr val="bg2">
                    <a:lumMod val="50000"/>
                  </a:schemeClr>
                </a:solidFill>
              </a:rPr>
              <a:t>Graham Challice</a:t>
            </a:r>
          </a:p>
          <a:p>
            <a:r>
              <a:rPr lang="en-US" b="1" dirty="0"/>
              <a:t>Executive Director, Major Projects &amp; Data Science</a:t>
            </a:r>
          </a:p>
          <a:p>
            <a:r>
              <a:rPr lang="en-US" dirty="0"/>
              <a:t>Social Research Centre</a:t>
            </a:r>
          </a:p>
          <a:p>
            <a:r>
              <a:rPr lang="en-US" dirty="0"/>
              <a:t>E: </a:t>
            </a:r>
            <a:r>
              <a:rPr lang="en-US" dirty="0">
                <a:hlinkClick r:id="rId2"/>
              </a:rPr>
              <a:t>graham.challice@srcentre.com.au</a:t>
            </a:r>
            <a:endParaRPr lang="en-US" dirty="0"/>
          </a:p>
          <a:p>
            <a:r>
              <a:rPr lang="en-US" dirty="0"/>
              <a:t>P: +61 3 9114 1512 </a:t>
            </a:r>
            <a:endParaRPr lang="en-AU" dirty="0"/>
          </a:p>
          <a:p>
            <a:endParaRPr lang="en-AU" dirty="0"/>
          </a:p>
        </p:txBody>
      </p:sp>
      <p:sp>
        <p:nvSpPr>
          <p:cNvPr id="6" name="TextBox 5">
            <a:extLst>
              <a:ext uri="{FF2B5EF4-FFF2-40B4-BE49-F238E27FC236}">
                <a16:creationId xmlns:a16="http://schemas.microsoft.com/office/drawing/2014/main" id="{80301708-EB25-7F15-6B0C-8D12CDDD30A3}"/>
              </a:ext>
            </a:extLst>
          </p:cNvPr>
          <p:cNvSpPr txBox="1"/>
          <p:nvPr/>
        </p:nvSpPr>
        <p:spPr>
          <a:xfrm>
            <a:off x="838200" y="3211286"/>
            <a:ext cx="5138057" cy="1754326"/>
          </a:xfrm>
          <a:prstGeom prst="rect">
            <a:avLst/>
          </a:prstGeom>
          <a:noFill/>
        </p:spPr>
        <p:txBody>
          <a:bodyPr wrap="square" rtlCol="0">
            <a:spAutoFit/>
          </a:bodyPr>
          <a:lstStyle/>
          <a:p>
            <a:r>
              <a:rPr lang="en-AU" b="1" dirty="0">
                <a:solidFill>
                  <a:schemeClr val="bg2">
                    <a:lumMod val="50000"/>
                  </a:schemeClr>
                </a:solidFill>
              </a:rPr>
              <a:t>Lauren Spencer</a:t>
            </a:r>
          </a:p>
          <a:p>
            <a:r>
              <a:rPr lang="en-US" b="1" dirty="0"/>
              <a:t>Senior Research Consultant, Quality Indicators for Learning and Teaching (QILT)</a:t>
            </a:r>
          </a:p>
          <a:p>
            <a:r>
              <a:rPr lang="en-US" dirty="0"/>
              <a:t>Social Research Centre</a:t>
            </a:r>
          </a:p>
          <a:p>
            <a:r>
              <a:rPr lang="en-US" dirty="0"/>
              <a:t>E: </a:t>
            </a:r>
            <a:r>
              <a:rPr lang="en-US" dirty="0">
                <a:hlinkClick r:id="rId3"/>
              </a:rPr>
              <a:t>lauren.spencer@srcentre.com.au</a:t>
            </a:r>
            <a:endParaRPr lang="en-US" dirty="0"/>
          </a:p>
          <a:p>
            <a:r>
              <a:rPr lang="en-US" dirty="0"/>
              <a:t>P: +61 3 9114 1541</a:t>
            </a:r>
            <a:endParaRPr lang="en-AU" dirty="0"/>
          </a:p>
        </p:txBody>
      </p:sp>
    </p:spTree>
    <p:extLst>
      <p:ext uri="{BB962C8B-B14F-4D97-AF65-F5344CB8AC3E}">
        <p14:creationId xmlns:p14="http://schemas.microsoft.com/office/powerpoint/2010/main" val="796494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1738-953F-447F-0EBB-881F0AE9F122}"/>
              </a:ext>
            </a:extLst>
          </p:cNvPr>
          <p:cNvSpPr>
            <a:spLocks noGrp="1"/>
          </p:cNvSpPr>
          <p:nvPr>
            <p:ph type="title"/>
          </p:nvPr>
        </p:nvSpPr>
        <p:spPr/>
        <p:txBody>
          <a:bodyPr/>
          <a:lstStyle/>
          <a:p>
            <a:r>
              <a:rPr lang="en-AU" dirty="0"/>
              <a:t>About the GOS and GOS-L</a:t>
            </a:r>
          </a:p>
        </p:txBody>
      </p:sp>
      <p:sp>
        <p:nvSpPr>
          <p:cNvPr id="3" name="Content Placeholder 2">
            <a:extLst>
              <a:ext uri="{FF2B5EF4-FFF2-40B4-BE49-F238E27FC236}">
                <a16:creationId xmlns:a16="http://schemas.microsoft.com/office/drawing/2014/main" id="{A5B78C0D-EB64-F798-8259-509E2BC1C24B}"/>
              </a:ext>
            </a:extLst>
          </p:cNvPr>
          <p:cNvSpPr>
            <a:spLocks noGrp="1"/>
          </p:cNvSpPr>
          <p:nvPr>
            <p:ph idx="1"/>
          </p:nvPr>
        </p:nvSpPr>
        <p:spPr>
          <a:xfrm>
            <a:off x="334780" y="1620002"/>
            <a:ext cx="7314717" cy="4525963"/>
          </a:xfrm>
        </p:spPr>
        <p:txBody>
          <a:bodyPr/>
          <a:lstStyle/>
          <a:p>
            <a:r>
              <a:rPr lang="en-US" b="1" dirty="0"/>
              <a:t>Graduate Outcomes Survey (GOS)</a:t>
            </a:r>
          </a:p>
          <a:p>
            <a:r>
              <a:rPr lang="en-US" dirty="0"/>
              <a:t>The GOS is completed by graduates of Australian higher education institutions approximately four to six months after finishing their studies. The GOS measures short-term employment outcomes including skills </a:t>
            </a:r>
            <a:r>
              <a:rPr lang="en-US" dirty="0" err="1"/>
              <a:t>utilisation</a:t>
            </a:r>
            <a:r>
              <a:rPr lang="en-US" dirty="0"/>
              <a:t>, further study activities, and graduate satisfaction.</a:t>
            </a:r>
          </a:p>
          <a:p>
            <a:r>
              <a:rPr lang="en-US" dirty="0"/>
              <a:t>Further information about the GOS is available at </a:t>
            </a:r>
            <a:r>
              <a:rPr lang="en-US" dirty="0">
                <a:hlinkClick r:id="rId2"/>
              </a:rPr>
              <a:t>https://www.qilt.edu.au/surveys/graduate-outcomes-survey-(gos)</a:t>
            </a:r>
            <a:endParaRPr lang="en-US" dirty="0"/>
          </a:p>
          <a:p>
            <a:endParaRPr lang="en-AU" dirty="0"/>
          </a:p>
          <a:p>
            <a:r>
              <a:rPr lang="en-AU" b="1" dirty="0"/>
              <a:t>Graduate Outcomes Survey – Longitudinal (GOS-L)</a:t>
            </a:r>
          </a:p>
          <a:p>
            <a:r>
              <a:rPr lang="en-AU" dirty="0"/>
              <a:t>The GOS-L</a:t>
            </a:r>
            <a:r>
              <a:rPr lang="en-US" dirty="0"/>
              <a:t> is completed by graduates of Australian higher education institutions approximately three years after completing their studies. The GOS-L is a follow-up to the GOS and provides measurements of graduates’ medium-term employment outcomes and further study activities.</a:t>
            </a:r>
          </a:p>
          <a:p>
            <a:r>
              <a:rPr lang="en-US" dirty="0"/>
              <a:t>Further information about the GOS-L is available at </a:t>
            </a:r>
            <a:r>
              <a:rPr lang="en-US" dirty="0">
                <a:hlinkClick r:id="rId3"/>
              </a:rPr>
              <a:t>https://www.qilt.edu.au/surveys/graduate-outcomes-survey---longitudinal-(gos-l)</a:t>
            </a:r>
            <a:r>
              <a:rPr lang="en-US" dirty="0"/>
              <a:t> </a:t>
            </a:r>
            <a:endParaRPr lang="en-AU" dirty="0"/>
          </a:p>
        </p:txBody>
      </p:sp>
      <p:sp>
        <p:nvSpPr>
          <p:cNvPr id="4" name="Slide Number Placeholder 3">
            <a:extLst>
              <a:ext uri="{FF2B5EF4-FFF2-40B4-BE49-F238E27FC236}">
                <a16:creationId xmlns:a16="http://schemas.microsoft.com/office/drawing/2014/main" id="{3775BDA0-EBE8-1239-BB98-E1A4BAF5119F}"/>
              </a:ext>
            </a:extLst>
          </p:cNvPr>
          <p:cNvSpPr>
            <a:spLocks noGrp="1"/>
          </p:cNvSpPr>
          <p:nvPr>
            <p:ph type="sldNum" sz="quarter" idx="4294967295"/>
          </p:nvPr>
        </p:nvSpPr>
        <p:spPr>
          <a:xfrm>
            <a:off x="0" y="0"/>
            <a:ext cx="0" cy="0"/>
          </a:xfrm>
        </p:spPr>
        <p:txBody>
          <a:bodyPr/>
          <a:lstStyle/>
          <a:p>
            <a:fld id="{EB9AB7F9-1CFC-4687-A283-05394C823D94}" type="slidenum">
              <a:rPr lang="en-AU" smtClean="0"/>
              <a:t>5</a:t>
            </a:fld>
            <a:endParaRPr lang="en-AU"/>
          </a:p>
        </p:txBody>
      </p:sp>
      <p:pic>
        <p:nvPicPr>
          <p:cNvPr id="5130" name="Picture 10" descr="About">
            <a:extLst>
              <a:ext uri="{FF2B5EF4-FFF2-40B4-BE49-F238E27FC236}">
                <a16:creationId xmlns:a16="http://schemas.microsoft.com/office/drawing/2014/main" id="{8F89F053-1D57-2187-8FAD-DA5892B7C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850" y="2018726"/>
            <a:ext cx="2486409" cy="47591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GOS-L Participants">
            <a:extLst>
              <a:ext uri="{FF2B5EF4-FFF2-40B4-BE49-F238E27FC236}">
                <a16:creationId xmlns:a16="http://schemas.microsoft.com/office/drawing/2014/main" id="{A618CF15-58F5-8CD6-AC6C-033F26DB0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8850" y="3800909"/>
            <a:ext cx="2486409" cy="475914"/>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Graduate Outcomes Survey – Longitudinal (GOS-L) | Victoria University">
            <a:extLst>
              <a:ext uri="{FF2B5EF4-FFF2-40B4-BE49-F238E27FC236}">
                <a16:creationId xmlns:a16="http://schemas.microsoft.com/office/drawing/2014/main" id="{7848E5C0-3C6C-D497-D3FE-FCD6507588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82055" y="5048592"/>
            <a:ext cx="2272666" cy="1097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867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6CE5-6B8B-AAB7-DFC5-3CD4479AF102}"/>
              </a:ext>
            </a:extLst>
          </p:cNvPr>
          <p:cNvSpPr>
            <a:spLocks noGrp="1"/>
          </p:cNvSpPr>
          <p:nvPr>
            <p:ph type="title"/>
          </p:nvPr>
        </p:nvSpPr>
        <p:spPr/>
        <p:txBody>
          <a:bodyPr/>
          <a:lstStyle/>
          <a:p>
            <a:r>
              <a:rPr lang="en-AU" dirty="0"/>
              <a:t>Methodology</a:t>
            </a:r>
          </a:p>
        </p:txBody>
      </p:sp>
      <p:sp>
        <p:nvSpPr>
          <p:cNvPr id="3" name="Content Placeholder 2">
            <a:extLst>
              <a:ext uri="{FF2B5EF4-FFF2-40B4-BE49-F238E27FC236}">
                <a16:creationId xmlns:a16="http://schemas.microsoft.com/office/drawing/2014/main" id="{3EDBA2E7-69CE-CDA1-08CB-6F9F046C00A8}"/>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AU" dirty="0"/>
              <a:t>The scope of this analysis was limited to respondents from the 2022 GOS and 2022 GOS-L who reported working as a teacher at the time of the survey.</a:t>
            </a:r>
          </a:p>
          <a:p>
            <a:pPr marL="285750" indent="-285750">
              <a:buFont typeface="Arial" panose="020B0604020202020204" pitchFamily="34" charset="0"/>
              <a:buChar char="•"/>
            </a:pPr>
            <a:r>
              <a:rPr lang="en-AU" dirty="0"/>
              <a:t>The survey items included in this analysis include:</a:t>
            </a:r>
          </a:p>
          <a:p>
            <a:pPr lvl="1"/>
            <a:r>
              <a:rPr lang="en-US" dirty="0"/>
              <a:t>IMPPREP Aspects of course that need improvement</a:t>
            </a:r>
            <a:r>
              <a:rPr lang="en-AU" dirty="0"/>
              <a:t> (GOS) </a:t>
            </a:r>
          </a:p>
          <a:p>
            <a:pPr lvl="1"/>
            <a:r>
              <a:rPr lang="en-US" dirty="0"/>
              <a:t>IMPROVE Main ways institution could have better prepared graduate for employment</a:t>
            </a:r>
            <a:r>
              <a:rPr lang="en-AU" dirty="0"/>
              <a:t> (GOS) </a:t>
            </a:r>
            <a:endParaRPr lang="en-US" dirty="0"/>
          </a:p>
          <a:p>
            <a:pPr lvl="1"/>
            <a:r>
              <a:rPr lang="en-US" dirty="0"/>
              <a:t>BETTER_L Main ways institution could have better prepared graduate for employment (GOS-L)</a:t>
            </a:r>
          </a:p>
          <a:p>
            <a:pPr marL="285750" indent="-285750">
              <a:buFont typeface="Arial" panose="020B0604020202020204" pitchFamily="34" charset="0"/>
              <a:buChar char="•"/>
            </a:pPr>
            <a:r>
              <a:rPr lang="en-US" dirty="0"/>
              <a:t>Open text responses collected at any of the above survey items were filtered using the ANZSCO classification 241 School Teachers.</a:t>
            </a:r>
          </a:p>
          <a:p>
            <a:pPr marL="0" indent="0">
              <a:buNone/>
            </a:pPr>
            <a:endParaRPr lang="en-US" dirty="0"/>
          </a:p>
          <a:p>
            <a:pPr marL="0" indent="0">
              <a:buNone/>
            </a:pPr>
            <a:r>
              <a:rPr lang="en-US" b="1" dirty="0"/>
              <a:t>Code frame development</a:t>
            </a:r>
          </a:p>
          <a:p>
            <a:pPr marL="285750" indent="-285750">
              <a:buFont typeface="Arial" panose="020B0604020202020204" pitchFamily="34" charset="0"/>
              <a:buChar char="•"/>
            </a:pPr>
            <a:r>
              <a:rPr lang="en-US" dirty="0"/>
              <a:t>A pre-existing code frame used in the Employer Survey Satisfaction (ESS) was used as a base to begin development of the code frame for this analysis.</a:t>
            </a:r>
          </a:p>
          <a:p>
            <a:pPr marL="285750" indent="-285750">
              <a:buFont typeface="Arial" panose="020B0604020202020204" pitchFamily="34" charset="0"/>
              <a:buChar char="•"/>
            </a:pPr>
            <a:r>
              <a:rPr lang="en-US" dirty="0"/>
              <a:t>A sample of raw responses were reviewed to identify broad themes before breaking these down into further detail, where possible. </a:t>
            </a:r>
          </a:p>
          <a:p>
            <a:pPr marL="285750" indent="-285750">
              <a:buFont typeface="Arial" panose="020B0604020202020204" pitchFamily="34" charset="0"/>
              <a:buChar char="•"/>
            </a:pPr>
            <a:r>
              <a:rPr lang="en-US" dirty="0"/>
              <a:t>As the GOS and GOS-L are self-completion surveys, respondents are unable to be prompted for further clarification when giving an open-text response, therefore, many of the responses could only be coded to one of the broader themes and identified in the analysis with an ‘NFI’ which means ‘no further information’. </a:t>
            </a:r>
          </a:p>
          <a:p>
            <a:pPr marL="1085844" lvl="1" indent="-285750">
              <a:buFont typeface="Arial" panose="020B0604020202020204" pitchFamily="34" charset="0"/>
              <a:buChar char="•"/>
            </a:pPr>
            <a:r>
              <a:rPr lang="en-US" dirty="0"/>
              <a:t>For example, when asked what aspects of the course need improving, a respondent may only give a brief response such as “</a:t>
            </a:r>
            <a:r>
              <a:rPr lang="en-US" dirty="0" err="1"/>
              <a:t>Pracs</a:t>
            </a:r>
            <a:r>
              <a:rPr lang="en-US" dirty="0"/>
              <a:t>”. In this instance, the response would be coded to the major heading ‘Work / industry experience and placements’ and could not be coded to one of the more detailed codes within this group of codes. </a:t>
            </a:r>
          </a:p>
          <a:p>
            <a:pPr marL="285750" indent="-285750">
              <a:buFont typeface="Arial" panose="020B0604020202020204" pitchFamily="34" charset="0"/>
              <a:buChar char="•"/>
            </a:pPr>
            <a:r>
              <a:rPr lang="en-US" dirty="0"/>
              <a:t>Once responses were coded into the major headings, a second review of the comments was undertaken to identify more specific themes within the major headings. This process was done until all recurring themes had been identified.</a:t>
            </a:r>
          </a:p>
          <a:p>
            <a:pPr marL="285750" indent="-285750">
              <a:buFont typeface="Arial" panose="020B0604020202020204" pitchFamily="34" charset="0"/>
              <a:buChar char="•"/>
            </a:pPr>
            <a:r>
              <a:rPr lang="en-US" dirty="0"/>
              <a:t>A draft code frame was reviewed with the department before coding of all responses began.</a:t>
            </a:r>
          </a:p>
          <a:p>
            <a:pPr marL="0" indent="0">
              <a:buNone/>
            </a:pPr>
            <a:endParaRPr lang="en-US" dirty="0"/>
          </a:p>
          <a:p>
            <a:pPr marL="0" indent="0">
              <a:buNone/>
            </a:pPr>
            <a:endParaRPr lang="en-US" dirty="0"/>
          </a:p>
          <a:p>
            <a:endParaRPr lang="en-US" dirty="0"/>
          </a:p>
          <a:p>
            <a:endParaRPr lang="en-AU" dirty="0"/>
          </a:p>
        </p:txBody>
      </p:sp>
      <p:sp>
        <p:nvSpPr>
          <p:cNvPr id="4" name="Slide Number Placeholder 3">
            <a:extLst>
              <a:ext uri="{FF2B5EF4-FFF2-40B4-BE49-F238E27FC236}">
                <a16:creationId xmlns:a16="http://schemas.microsoft.com/office/drawing/2014/main" id="{CEF41531-3402-F974-270E-ECDA05F727E9}"/>
              </a:ext>
            </a:extLst>
          </p:cNvPr>
          <p:cNvSpPr>
            <a:spLocks noGrp="1"/>
          </p:cNvSpPr>
          <p:nvPr>
            <p:ph type="sldNum" sz="quarter" idx="4294967295"/>
          </p:nvPr>
        </p:nvSpPr>
        <p:spPr>
          <a:xfrm>
            <a:off x="0" y="0"/>
            <a:ext cx="0" cy="0"/>
          </a:xfrm>
        </p:spPr>
        <p:txBody>
          <a:bodyPr/>
          <a:lstStyle/>
          <a:p>
            <a:fld id="{EB9AB7F9-1CFC-4687-A283-05394C823D94}" type="slidenum">
              <a:rPr lang="en-AU" smtClean="0"/>
              <a:t>6</a:t>
            </a:fld>
            <a:endParaRPr lang="en-AU"/>
          </a:p>
        </p:txBody>
      </p:sp>
    </p:spTree>
    <p:extLst>
      <p:ext uri="{BB962C8B-B14F-4D97-AF65-F5344CB8AC3E}">
        <p14:creationId xmlns:p14="http://schemas.microsoft.com/office/powerpoint/2010/main" val="1829112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16CE5-6B8B-AAB7-DFC5-3CD4479AF102}"/>
              </a:ext>
            </a:extLst>
          </p:cNvPr>
          <p:cNvSpPr>
            <a:spLocks noGrp="1"/>
          </p:cNvSpPr>
          <p:nvPr>
            <p:ph type="title"/>
          </p:nvPr>
        </p:nvSpPr>
        <p:spPr/>
        <p:txBody>
          <a:bodyPr/>
          <a:lstStyle/>
          <a:p>
            <a:r>
              <a:rPr lang="en-AU" dirty="0"/>
              <a:t>Methodology</a:t>
            </a:r>
          </a:p>
        </p:txBody>
      </p:sp>
      <p:sp>
        <p:nvSpPr>
          <p:cNvPr id="3" name="Content Placeholder 2">
            <a:extLst>
              <a:ext uri="{FF2B5EF4-FFF2-40B4-BE49-F238E27FC236}">
                <a16:creationId xmlns:a16="http://schemas.microsoft.com/office/drawing/2014/main" id="{3EDBA2E7-69CE-CDA1-08CB-6F9F046C00A8}"/>
              </a:ext>
            </a:extLst>
          </p:cNvPr>
          <p:cNvSpPr>
            <a:spLocks noGrp="1"/>
          </p:cNvSpPr>
          <p:nvPr>
            <p:ph idx="1"/>
          </p:nvPr>
        </p:nvSpPr>
        <p:spPr/>
        <p:txBody>
          <a:bodyPr>
            <a:normAutofit/>
          </a:bodyPr>
          <a:lstStyle/>
          <a:p>
            <a:pPr marL="0" indent="0">
              <a:buNone/>
            </a:pPr>
            <a:r>
              <a:rPr lang="en-US" b="1" dirty="0"/>
              <a:t>Coding</a:t>
            </a:r>
            <a:r>
              <a:rPr lang="en-US" dirty="0"/>
              <a:t> </a:t>
            </a:r>
          </a:p>
          <a:p>
            <a:pPr marL="285750" indent="-285750">
              <a:buFont typeface="Arial" panose="020B0604020202020204" pitchFamily="34" charset="0"/>
              <a:buChar char="•"/>
            </a:pPr>
            <a:r>
              <a:rPr lang="en-US" dirty="0"/>
              <a:t>Approximately 10,000 comments from graduates working as teachers were identified for coding. Once the code frame was final, a team of coders reviewed each of the comments and coded these to the relevant codes. A single open text response could be coded to more than one code if multiple themes were mentioned in the response. Therefore, when looking at the results of the analysis, the distribution of responses does not sum to 100% as they may fall under more than one theme.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coding was validated to ensure that responses were coded consistently before a final coding file was produced.</a:t>
            </a:r>
          </a:p>
          <a:p>
            <a:pPr marL="0" indent="0">
              <a:buNone/>
            </a:pPr>
            <a:endParaRPr lang="en-US" dirty="0"/>
          </a:p>
          <a:p>
            <a:pPr marL="0" indent="0">
              <a:buNone/>
            </a:pPr>
            <a:r>
              <a:rPr lang="en-US" b="1" dirty="0"/>
              <a:t>Coded data file</a:t>
            </a:r>
          </a:p>
          <a:p>
            <a:pPr marL="285750" indent="-285750">
              <a:buFont typeface="Arial" panose="020B0604020202020204" pitchFamily="34" charset="0"/>
              <a:buChar char="•"/>
            </a:pPr>
            <a:r>
              <a:rPr lang="en-US" dirty="0"/>
              <a:t>The coded data file was merged with respondents’ relevant demographic and course information, as well as 6-digit ANZSCO classification code to provide additional contextual information during the analysis. </a:t>
            </a:r>
          </a:p>
          <a:p>
            <a:pPr marL="285750" indent="-285750">
              <a:buFont typeface="Arial" panose="020B0604020202020204" pitchFamily="34" charset="0"/>
              <a:buChar char="•"/>
            </a:pPr>
            <a:r>
              <a:rPr lang="en-US" dirty="0"/>
              <a:t>A separate data file was produced for each survey item. Coded responses can be combined to give an overall frequency of themes, however, counts of respondent profile information cannot be, as the same graduate may appear in more than one data file but can be deduplicated by using respondent ID.</a:t>
            </a:r>
          </a:p>
          <a:p>
            <a:pPr marL="0" indent="0">
              <a:buNone/>
            </a:pPr>
            <a:endParaRPr lang="en-US" dirty="0"/>
          </a:p>
          <a:p>
            <a:endParaRPr lang="en-US" dirty="0"/>
          </a:p>
          <a:p>
            <a:endParaRPr lang="en-AU" dirty="0"/>
          </a:p>
        </p:txBody>
      </p:sp>
      <p:sp>
        <p:nvSpPr>
          <p:cNvPr id="4" name="Slide Number Placeholder 3">
            <a:extLst>
              <a:ext uri="{FF2B5EF4-FFF2-40B4-BE49-F238E27FC236}">
                <a16:creationId xmlns:a16="http://schemas.microsoft.com/office/drawing/2014/main" id="{CEF41531-3402-F974-270E-ECDA05F727E9}"/>
              </a:ext>
            </a:extLst>
          </p:cNvPr>
          <p:cNvSpPr>
            <a:spLocks noGrp="1"/>
          </p:cNvSpPr>
          <p:nvPr>
            <p:ph type="sldNum" sz="quarter" idx="4294967295"/>
          </p:nvPr>
        </p:nvSpPr>
        <p:spPr>
          <a:xfrm>
            <a:off x="0" y="0"/>
            <a:ext cx="0" cy="0"/>
          </a:xfrm>
        </p:spPr>
        <p:txBody>
          <a:bodyPr/>
          <a:lstStyle/>
          <a:p>
            <a:fld id="{EB9AB7F9-1CFC-4687-A283-05394C823D94}" type="slidenum">
              <a:rPr lang="en-AU" smtClean="0"/>
              <a:t>7</a:t>
            </a:fld>
            <a:endParaRPr lang="en-AU"/>
          </a:p>
        </p:txBody>
      </p:sp>
    </p:spTree>
    <p:extLst>
      <p:ext uri="{BB962C8B-B14F-4D97-AF65-F5344CB8AC3E}">
        <p14:creationId xmlns:p14="http://schemas.microsoft.com/office/powerpoint/2010/main" val="2770181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5DBB-F55E-F5CD-4764-5A2FF8E9F3AA}"/>
              </a:ext>
            </a:extLst>
          </p:cNvPr>
          <p:cNvSpPr>
            <a:spLocks noGrp="1"/>
          </p:cNvSpPr>
          <p:nvPr>
            <p:ph type="title"/>
          </p:nvPr>
        </p:nvSpPr>
        <p:spPr/>
        <p:txBody>
          <a:bodyPr/>
          <a:lstStyle/>
          <a:p>
            <a:r>
              <a:rPr lang="en-AU" dirty="0"/>
              <a:t>Code frame</a:t>
            </a:r>
          </a:p>
        </p:txBody>
      </p:sp>
      <p:sp>
        <p:nvSpPr>
          <p:cNvPr id="7" name="Text Placeholder 6">
            <a:extLst>
              <a:ext uri="{FF2B5EF4-FFF2-40B4-BE49-F238E27FC236}">
                <a16:creationId xmlns:a16="http://schemas.microsoft.com/office/drawing/2014/main" id="{03C2ADE5-FDAC-2D95-291B-82976C5CE23C}"/>
              </a:ext>
            </a:extLst>
          </p:cNvPr>
          <p:cNvSpPr>
            <a:spLocks noGrp="1"/>
          </p:cNvSpPr>
          <p:nvPr>
            <p:ph type="body" sz="quarter" idx="15"/>
          </p:nvPr>
        </p:nvSpPr>
        <p:spPr/>
        <p:txBody>
          <a:bodyPr>
            <a:normAutofit fontScale="92500" lnSpcReduction="10000"/>
          </a:bodyPr>
          <a:lstStyle/>
          <a:p>
            <a:r>
              <a:rPr lang="en-AU" sz="1700" dirty="0"/>
              <a:t>The major themes identified in the responses are outlined below. Refer to the appendix for the complete code frame.</a:t>
            </a:r>
          </a:p>
          <a:p>
            <a:endParaRPr lang="en-AU" dirty="0"/>
          </a:p>
        </p:txBody>
      </p:sp>
      <p:sp>
        <p:nvSpPr>
          <p:cNvPr id="4" name="Slide Number Placeholder 3">
            <a:extLst>
              <a:ext uri="{FF2B5EF4-FFF2-40B4-BE49-F238E27FC236}">
                <a16:creationId xmlns:a16="http://schemas.microsoft.com/office/drawing/2014/main" id="{2D5C2291-AA98-184A-3EC6-6D38F8594C07}"/>
              </a:ext>
            </a:extLst>
          </p:cNvPr>
          <p:cNvSpPr>
            <a:spLocks noGrp="1"/>
          </p:cNvSpPr>
          <p:nvPr>
            <p:ph type="sldNum" sz="quarter" idx="4294967295"/>
          </p:nvPr>
        </p:nvSpPr>
        <p:spPr>
          <a:xfrm>
            <a:off x="0" y="0"/>
            <a:ext cx="0" cy="0"/>
          </a:xfrm>
        </p:spPr>
        <p:txBody>
          <a:bodyPr/>
          <a:lstStyle/>
          <a:p>
            <a:fld id="{EB9AB7F9-1CFC-4687-A283-05394C823D94}" type="slidenum">
              <a:rPr lang="en-AU" smtClean="0"/>
              <a:t>8</a:t>
            </a:fld>
            <a:endParaRPr lang="en-AU"/>
          </a:p>
        </p:txBody>
      </p:sp>
      <p:graphicFrame>
        <p:nvGraphicFramePr>
          <p:cNvPr id="6" name="Table 6">
            <a:extLst>
              <a:ext uri="{FF2B5EF4-FFF2-40B4-BE49-F238E27FC236}">
                <a16:creationId xmlns:a16="http://schemas.microsoft.com/office/drawing/2014/main" id="{7C67A30A-2CFC-9388-5576-0C6A9E8D66B1}"/>
              </a:ext>
            </a:extLst>
          </p:cNvPr>
          <p:cNvGraphicFramePr>
            <a:graphicFrameLocks noGrp="1"/>
          </p:cNvGraphicFramePr>
          <p:nvPr>
            <p:extLst>
              <p:ext uri="{D42A27DB-BD31-4B8C-83A1-F6EECF244321}">
                <p14:modId xmlns:p14="http://schemas.microsoft.com/office/powerpoint/2010/main" val="609070224"/>
              </p:ext>
            </p:extLst>
          </p:nvPr>
        </p:nvGraphicFramePr>
        <p:xfrm>
          <a:off x="337279" y="1542812"/>
          <a:ext cx="11519940" cy="4543356"/>
        </p:xfrm>
        <a:graphic>
          <a:graphicData uri="http://schemas.openxmlformats.org/drawingml/2006/table">
            <a:tbl>
              <a:tblPr firstRow="1" bandRow="1">
                <a:tableStyleId>{5C22544A-7EE6-4342-B048-85BDC9FD1C3A}</a:tableStyleId>
              </a:tblPr>
              <a:tblGrid>
                <a:gridCol w="3177835">
                  <a:extLst>
                    <a:ext uri="{9D8B030D-6E8A-4147-A177-3AD203B41FA5}">
                      <a16:colId xmlns:a16="http://schemas.microsoft.com/office/drawing/2014/main" val="122216876"/>
                    </a:ext>
                  </a:extLst>
                </a:gridCol>
                <a:gridCol w="8342105">
                  <a:extLst>
                    <a:ext uri="{9D8B030D-6E8A-4147-A177-3AD203B41FA5}">
                      <a16:colId xmlns:a16="http://schemas.microsoft.com/office/drawing/2014/main" val="1268430079"/>
                    </a:ext>
                  </a:extLst>
                </a:gridCol>
              </a:tblGrid>
              <a:tr h="378613">
                <a:tc>
                  <a:txBody>
                    <a:bodyPr/>
                    <a:lstStyle/>
                    <a:p>
                      <a:r>
                        <a:rPr lang="en-AU" sz="1400" dirty="0"/>
                        <a:t>Major and sub-major headings</a:t>
                      </a:r>
                    </a:p>
                  </a:txBody>
                  <a:tcPr/>
                </a:tc>
                <a:tc>
                  <a:txBody>
                    <a:bodyPr/>
                    <a:lstStyle/>
                    <a:p>
                      <a:r>
                        <a:rPr lang="en-AU" sz="1400" dirty="0"/>
                        <a:t>Description</a:t>
                      </a:r>
                    </a:p>
                  </a:txBody>
                  <a:tcPr/>
                </a:tc>
                <a:extLst>
                  <a:ext uri="{0D108BD9-81ED-4DB2-BD59-A6C34878D82A}">
                    <a16:rowId xmlns:a16="http://schemas.microsoft.com/office/drawing/2014/main" val="1602842094"/>
                  </a:ext>
                </a:extLst>
              </a:tr>
              <a:tr h="378613">
                <a:tc>
                  <a:txBody>
                    <a:bodyPr/>
                    <a:lstStyle/>
                    <a:p>
                      <a:pPr algn="l" fontAlgn="t"/>
                      <a:r>
                        <a:rPr lang="en-AU" sz="1100" b="1" i="0" u="none" strike="noStrike" dirty="0">
                          <a:solidFill>
                            <a:srgbClr val="000000"/>
                          </a:solidFill>
                          <a:effectLst/>
                          <a:latin typeface="Arial" panose="020B0604020202020204" pitchFamily="34" charset="0"/>
                        </a:rPr>
                        <a:t>Foundation skills</a:t>
                      </a:r>
                    </a:p>
                  </a:txBody>
                  <a:tcPr marL="6350" marR="6350" marT="6350" marB="0" anchor="ctr"/>
                </a:tc>
                <a:tc>
                  <a:txBody>
                    <a:bodyPr/>
                    <a:lstStyle/>
                    <a:p>
                      <a:pPr algn="l" fontAlgn="b"/>
                      <a:r>
                        <a:rPr lang="en-US" sz="1100" b="0" i="0" u="none" strike="noStrike" dirty="0">
                          <a:solidFill>
                            <a:srgbClr val="000000"/>
                          </a:solidFill>
                          <a:effectLst/>
                          <a:latin typeface="+mn-lt"/>
                        </a:rPr>
                        <a:t>This covers foundation skills not specific to teaching.</a:t>
                      </a:r>
                    </a:p>
                  </a:txBody>
                  <a:tcPr marL="6350" marR="6350" marT="6350" marB="0" anchor="ctr"/>
                </a:tc>
                <a:extLst>
                  <a:ext uri="{0D108BD9-81ED-4DB2-BD59-A6C34878D82A}">
                    <a16:rowId xmlns:a16="http://schemas.microsoft.com/office/drawing/2014/main" val="3273174629"/>
                  </a:ext>
                </a:extLst>
              </a:tr>
              <a:tr h="378613">
                <a:tc>
                  <a:txBody>
                    <a:bodyPr/>
                    <a:lstStyle/>
                    <a:p>
                      <a:pPr algn="l" fontAlgn="t"/>
                      <a:r>
                        <a:rPr lang="en-AU" sz="1100" b="1" i="0" u="none" strike="noStrike">
                          <a:solidFill>
                            <a:srgbClr val="000000"/>
                          </a:solidFill>
                          <a:effectLst/>
                          <a:latin typeface="Arial" panose="020B0604020202020204" pitchFamily="34" charset="0"/>
                        </a:rPr>
                        <a:t>Adaptive skills</a:t>
                      </a:r>
                    </a:p>
                  </a:txBody>
                  <a:tcPr marL="6350" marR="6350" marT="6350" marB="0" anchor="ctr"/>
                </a:tc>
                <a:tc>
                  <a:txBody>
                    <a:bodyPr/>
                    <a:lstStyle/>
                    <a:p>
                      <a:pPr algn="l" fontAlgn="b"/>
                      <a:r>
                        <a:rPr lang="en-US" sz="1100" b="0" i="0" u="none" strike="noStrike" dirty="0">
                          <a:solidFill>
                            <a:srgbClr val="000000"/>
                          </a:solidFill>
                          <a:effectLst/>
                          <a:latin typeface="+mn-lt"/>
                        </a:rPr>
                        <a:t>This covers adaptive skills not specific to teaching.</a:t>
                      </a:r>
                    </a:p>
                  </a:txBody>
                  <a:tcPr marL="6350" marR="6350" marT="6350" marB="0" anchor="ctr"/>
                </a:tc>
                <a:extLst>
                  <a:ext uri="{0D108BD9-81ED-4DB2-BD59-A6C34878D82A}">
                    <a16:rowId xmlns:a16="http://schemas.microsoft.com/office/drawing/2014/main" val="228586270"/>
                  </a:ext>
                </a:extLst>
              </a:tr>
              <a:tr h="378613">
                <a:tc>
                  <a:txBody>
                    <a:bodyPr/>
                    <a:lstStyle/>
                    <a:p>
                      <a:pPr algn="l" fontAlgn="t"/>
                      <a:r>
                        <a:rPr lang="en-AU" sz="1100" b="1" i="0" u="none" strike="noStrike">
                          <a:solidFill>
                            <a:srgbClr val="000000"/>
                          </a:solidFill>
                          <a:effectLst/>
                          <a:latin typeface="Arial" panose="020B0604020202020204" pitchFamily="34" charset="0"/>
                        </a:rPr>
                        <a:t>Teamwork and interpersonal skills</a:t>
                      </a:r>
                    </a:p>
                  </a:txBody>
                  <a:tcPr marL="6350" marR="6350" marT="6350" marB="0" anchor="ctr"/>
                </a:tc>
                <a:tc>
                  <a:txBody>
                    <a:bodyPr/>
                    <a:lstStyle/>
                    <a:p>
                      <a:pPr algn="l" fontAlgn="b"/>
                      <a:r>
                        <a:rPr lang="en-US" sz="1100" b="0" i="0" u="none" strike="noStrike" dirty="0">
                          <a:solidFill>
                            <a:srgbClr val="000000"/>
                          </a:solidFill>
                          <a:effectLst/>
                          <a:latin typeface="+mn-lt"/>
                        </a:rPr>
                        <a:t>This covers teamwork and interpersonal skills not specific to teaching.</a:t>
                      </a:r>
                    </a:p>
                  </a:txBody>
                  <a:tcPr marL="6350" marR="6350" marT="6350" marB="0" anchor="ctr"/>
                </a:tc>
                <a:extLst>
                  <a:ext uri="{0D108BD9-81ED-4DB2-BD59-A6C34878D82A}">
                    <a16:rowId xmlns:a16="http://schemas.microsoft.com/office/drawing/2014/main" val="1308320677"/>
                  </a:ext>
                </a:extLst>
              </a:tr>
              <a:tr h="378613">
                <a:tc>
                  <a:txBody>
                    <a:bodyPr/>
                    <a:lstStyle/>
                    <a:p>
                      <a:pPr algn="l" fontAlgn="t"/>
                      <a:r>
                        <a:rPr lang="en-US" sz="1100" b="1" i="0" u="none" strike="noStrike">
                          <a:solidFill>
                            <a:srgbClr val="000000"/>
                          </a:solidFill>
                          <a:effectLst/>
                          <a:latin typeface="Arial" panose="020B0604020202020204" pitchFamily="34" charset="0"/>
                        </a:rPr>
                        <a:t>Work experience and practical skills</a:t>
                      </a:r>
                    </a:p>
                  </a:txBody>
                  <a:tcPr marL="6350" marR="6350" marT="6350" marB="0" anchor="ctr"/>
                </a:tc>
                <a:tc>
                  <a:txBody>
                    <a:bodyPr/>
                    <a:lstStyle/>
                    <a:p>
                      <a:pPr algn="l" fontAlgn="t"/>
                      <a:r>
                        <a:rPr lang="en-US" sz="1100" b="0" i="0" u="none" strike="noStrike" dirty="0">
                          <a:solidFill>
                            <a:srgbClr val="000000"/>
                          </a:solidFill>
                          <a:effectLst/>
                          <a:latin typeface="+mn-lt"/>
                        </a:rPr>
                        <a:t>Any mentions of practical skills including work experience are coded here.</a:t>
                      </a:r>
                    </a:p>
                  </a:txBody>
                  <a:tcPr marL="6350" marR="6350" marT="6350" marB="0" anchor="ctr"/>
                </a:tc>
                <a:extLst>
                  <a:ext uri="{0D108BD9-81ED-4DB2-BD59-A6C34878D82A}">
                    <a16:rowId xmlns:a16="http://schemas.microsoft.com/office/drawing/2014/main" val="3020763757"/>
                  </a:ext>
                </a:extLst>
              </a:tr>
              <a:tr h="378613">
                <a:tc>
                  <a:txBody>
                    <a:bodyPr/>
                    <a:lstStyle/>
                    <a:p>
                      <a:pPr algn="l" fontAlgn="t"/>
                      <a:r>
                        <a:rPr lang="en-AU" sz="1100" b="1" i="0" u="none" strike="noStrike">
                          <a:solidFill>
                            <a:srgbClr val="000000"/>
                          </a:solidFill>
                          <a:effectLst/>
                          <a:latin typeface="Arial" panose="020B0604020202020204" pitchFamily="34" charset="0"/>
                        </a:rPr>
                        <a:t>Professional and enterprise skills</a:t>
                      </a:r>
                    </a:p>
                  </a:txBody>
                  <a:tcPr marL="6350" marR="6350" marT="6350" marB="0" anchor="ctr"/>
                </a:tc>
                <a:tc>
                  <a:txBody>
                    <a:bodyPr/>
                    <a:lstStyle/>
                    <a:p>
                      <a:pPr algn="l" fontAlgn="b"/>
                      <a:r>
                        <a:rPr lang="en-US" sz="1100" b="0" i="0" u="none" strike="noStrike" dirty="0">
                          <a:solidFill>
                            <a:srgbClr val="000000"/>
                          </a:solidFill>
                          <a:effectLst/>
                          <a:latin typeface="+mn-lt"/>
                        </a:rPr>
                        <a:t>This covers day to day skills not teaching-related, that graduates would use in their job, as well as mentions of professional skills.</a:t>
                      </a:r>
                    </a:p>
                  </a:txBody>
                  <a:tcPr marL="6350" marR="6350" marT="6350" marB="0" anchor="ctr"/>
                </a:tc>
                <a:extLst>
                  <a:ext uri="{0D108BD9-81ED-4DB2-BD59-A6C34878D82A}">
                    <a16:rowId xmlns:a16="http://schemas.microsoft.com/office/drawing/2014/main" val="2962533910"/>
                  </a:ext>
                </a:extLst>
              </a:tr>
              <a:tr h="378613">
                <a:tc>
                  <a:txBody>
                    <a:bodyPr/>
                    <a:lstStyle/>
                    <a:p>
                      <a:pPr algn="l" fontAlgn="t"/>
                      <a:r>
                        <a:rPr lang="en-AU" sz="1100" b="1" i="0" u="none" strike="noStrike" dirty="0">
                          <a:solidFill>
                            <a:srgbClr val="000000"/>
                          </a:solidFill>
                          <a:effectLst/>
                          <a:latin typeface="Arial" panose="020B0604020202020204" pitchFamily="34" charset="0"/>
                        </a:rPr>
                        <a:t>Teaching skills &amp; knowledge</a:t>
                      </a:r>
                    </a:p>
                  </a:txBody>
                  <a:tcPr marL="6350" marR="6350" marT="6350" marB="0" anchor="ctr"/>
                </a:tc>
                <a:tc>
                  <a:txBody>
                    <a:bodyPr/>
                    <a:lstStyle/>
                    <a:p>
                      <a:pPr algn="l" fontAlgn="b"/>
                      <a:r>
                        <a:rPr lang="en-US" sz="1100" b="0" i="0" u="none" strike="noStrike" dirty="0">
                          <a:solidFill>
                            <a:srgbClr val="000000"/>
                          </a:solidFill>
                          <a:effectLst/>
                          <a:latin typeface="+mn-lt"/>
                        </a:rPr>
                        <a:t>This covers specific skills related directly to how the respondent works as a graduate teacher.</a:t>
                      </a:r>
                    </a:p>
                  </a:txBody>
                  <a:tcPr marL="6350" marR="6350" marT="6350" marB="0" anchor="ctr"/>
                </a:tc>
                <a:extLst>
                  <a:ext uri="{0D108BD9-81ED-4DB2-BD59-A6C34878D82A}">
                    <a16:rowId xmlns:a16="http://schemas.microsoft.com/office/drawing/2014/main" val="1478999265"/>
                  </a:ext>
                </a:extLst>
              </a:tr>
              <a:tr h="378613">
                <a:tc>
                  <a:txBody>
                    <a:bodyPr/>
                    <a:lstStyle/>
                    <a:p>
                      <a:pPr algn="l" fontAlgn="t"/>
                      <a:r>
                        <a:rPr lang="en-AU" sz="1100" b="1" i="0" u="none" strike="noStrike" dirty="0">
                          <a:solidFill>
                            <a:srgbClr val="000000"/>
                          </a:solidFill>
                          <a:effectLst/>
                          <a:latin typeface="Arial" panose="020B0604020202020204" pitchFamily="34" charset="0"/>
                        </a:rPr>
                        <a:t>Personal attributes</a:t>
                      </a:r>
                    </a:p>
                  </a:txBody>
                  <a:tcPr marL="6350" marR="6350" marT="6350" marB="0" anchor="ctr"/>
                </a:tc>
                <a:tc>
                  <a:txBody>
                    <a:bodyPr/>
                    <a:lstStyle/>
                    <a:p>
                      <a:pPr algn="l" fontAlgn="b"/>
                      <a:r>
                        <a:rPr lang="en-US" sz="1100" b="0" i="0" u="none" strike="noStrike" dirty="0">
                          <a:solidFill>
                            <a:srgbClr val="000000"/>
                          </a:solidFill>
                          <a:effectLst/>
                          <a:latin typeface="+mn-lt"/>
                        </a:rPr>
                        <a:t>Anything related to personal qualities e.g. needing more confidence.</a:t>
                      </a:r>
                    </a:p>
                  </a:txBody>
                  <a:tcPr marL="6350" marR="6350" marT="6350" marB="0" anchor="ctr"/>
                </a:tc>
                <a:extLst>
                  <a:ext uri="{0D108BD9-81ED-4DB2-BD59-A6C34878D82A}">
                    <a16:rowId xmlns:a16="http://schemas.microsoft.com/office/drawing/2014/main" val="3521527321"/>
                  </a:ext>
                </a:extLst>
              </a:tr>
              <a:tr h="378613">
                <a:tc>
                  <a:txBody>
                    <a:bodyPr/>
                    <a:lstStyle/>
                    <a:p>
                      <a:pPr algn="l" fontAlgn="t"/>
                      <a:r>
                        <a:rPr lang="en-AU" sz="1100" b="1" i="0" u="none" strike="noStrike">
                          <a:solidFill>
                            <a:srgbClr val="000000"/>
                          </a:solidFill>
                          <a:effectLst/>
                          <a:latin typeface="Arial" panose="020B0604020202020204" pitchFamily="34" charset="0"/>
                        </a:rPr>
                        <a:t>Institutional &amp; course attributes</a:t>
                      </a:r>
                    </a:p>
                  </a:txBody>
                  <a:tcPr marL="6350" marR="6350" marT="6350" marB="0" anchor="ctr"/>
                </a:tc>
                <a:tc>
                  <a:txBody>
                    <a:bodyPr/>
                    <a:lstStyle/>
                    <a:p>
                      <a:pPr algn="l" fontAlgn="b"/>
                      <a:r>
                        <a:rPr lang="en-US" sz="1100" b="0" i="0" u="none" strike="noStrike" dirty="0">
                          <a:solidFill>
                            <a:srgbClr val="000000"/>
                          </a:solidFill>
                          <a:effectLst/>
                          <a:latin typeface="+mn-lt"/>
                        </a:rPr>
                        <a:t>This covers anything that is related to the institution itself as well as courses, assessments, lecturers and tutors and the respondents experience as a student. </a:t>
                      </a:r>
                    </a:p>
                  </a:txBody>
                  <a:tcPr marL="6350" marR="6350" marT="6350" marB="0" anchor="ctr"/>
                </a:tc>
                <a:extLst>
                  <a:ext uri="{0D108BD9-81ED-4DB2-BD59-A6C34878D82A}">
                    <a16:rowId xmlns:a16="http://schemas.microsoft.com/office/drawing/2014/main" val="3709189772"/>
                  </a:ext>
                </a:extLst>
              </a:tr>
              <a:tr h="378613">
                <a:tc>
                  <a:txBody>
                    <a:bodyPr/>
                    <a:lstStyle/>
                    <a:p>
                      <a:pPr lvl="1" algn="l" fontAlgn="t"/>
                      <a:r>
                        <a:rPr lang="en-AU" sz="1100" b="0" i="0" u="none" strike="noStrike">
                          <a:solidFill>
                            <a:srgbClr val="000000"/>
                          </a:solidFill>
                          <a:effectLst/>
                          <a:latin typeface="Arial" panose="020B0604020202020204" pitchFamily="34" charset="0"/>
                        </a:rPr>
                        <a:t>Better course content</a:t>
                      </a:r>
                    </a:p>
                  </a:txBody>
                  <a:tcPr marL="6350" marR="6350" marT="6350" marB="0" anchor="ctr"/>
                </a:tc>
                <a:tc>
                  <a:txBody>
                    <a:bodyPr/>
                    <a:lstStyle/>
                    <a:p>
                      <a:pPr algn="l" fontAlgn="b"/>
                      <a:r>
                        <a:rPr lang="en-US" sz="1100" b="0" i="0" u="none" strike="noStrike" dirty="0">
                          <a:solidFill>
                            <a:srgbClr val="000000"/>
                          </a:solidFill>
                          <a:effectLst/>
                          <a:latin typeface="+mn-lt"/>
                        </a:rPr>
                        <a:t>This covers feedback related to the general content of the course and course materials. If they reference specific teaching skills it should be coded to the relevant teaching skills &amp; knowledge code</a:t>
                      </a:r>
                    </a:p>
                  </a:txBody>
                  <a:tcPr marL="6350" marR="6350" marT="6350" marB="0" anchor="ctr"/>
                </a:tc>
                <a:extLst>
                  <a:ext uri="{0D108BD9-81ED-4DB2-BD59-A6C34878D82A}">
                    <a16:rowId xmlns:a16="http://schemas.microsoft.com/office/drawing/2014/main" val="61003030"/>
                  </a:ext>
                </a:extLst>
              </a:tr>
              <a:tr h="378613">
                <a:tc>
                  <a:txBody>
                    <a:bodyPr/>
                    <a:lstStyle/>
                    <a:p>
                      <a:pPr lvl="1" algn="l" fontAlgn="t"/>
                      <a:r>
                        <a:rPr lang="en-US" sz="1100" b="0" i="0" u="none" strike="noStrike">
                          <a:solidFill>
                            <a:srgbClr val="000000"/>
                          </a:solidFill>
                          <a:effectLst/>
                          <a:latin typeface="Arial" panose="020B0604020202020204" pitchFamily="34" charset="0"/>
                        </a:rPr>
                        <a:t>Course methods of assessing students</a:t>
                      </a:r>
                    </a:p>
                  </a:txBody>
                  <a:tcPr marL="6350" marR="6350" marT="6350" marB="0" anchor="ctr"/>
                </a:tc>
                <a:tc>
                  <a:txBody>
                    <a:bodyPr/>
                    <a:lstStyle/>
                    <a:p>
                      <a:pPr algn="l" fontAlgn="b"/>
                      <a:r>
                        <a:rPr lang="en-US" sz="1100" b="0" i="0" u="none" strike="noStrike" dirty="0">
                          <a:solidFill>
                            <a:srgbClr val="000000"/>
                          </a:solidFill>
                          <a:effectLst/>
                          <a:latin typeface="+mn-lt"/>
                        </a:rPr>
                        <a:t>This sub-heading covers any mentions of assessments, including amount, guidance and scheduling of assessments.</a:t>
                      </a:r>
                    </a:p>
                  </a:txBody>
                  <a:tcPr marL="6350" marR="6350" marT="6350" marB="0" anchor="ctr"/>
                </a:tc>
                <a:extLst>
                  <a:ext uri="{0D108BD9-81ED-4DB2-BD59-A6C34878D82A}">
                    <a16:rowId xmlns:a16="http://schemas.microsoft.com/office/drawing/2014/main" val="470785105"/>
                  </a:ext>
                </a:extLst>
              </a:tr>
              <a:tr h="378613">
                <a:tc>
                  <a:txBody>
                    <a:bodyPr/>
                    <a:lstStyle/>
                    <a:p>
                      <a:pPr lvl="1" algn="l" fontAlgn="t"/>
                      <a:r>
                        <a:rPr lang="en-US" sz="1100" b="0" i="0" u="none" strike="noStrike" dirty="0">
                          <a:solidFill>
                            <a:srgbClr val="000000"/>
                          </a:solidFill>
                          <a:effectLst/>
                          <a:latin typeface="Arial" panose="020B0604020202020204" pitchFamily="34" charset="0"/>
                        </a:rPr>
                        <a:t>Course teaching methods and delivery</a:t>
                      </a:r>
                    </a:p>
                  </a:txBody>
                  <a:tcPr marL="6350" marR="6350" marT="6350" marB="0" anchor="ctr"/>
                </a:tc>
                <a:tc>
                  <a:txBody>
                    <a:bodyPr/>
                    <a:lstStyle/>
                    <a:p>
                      <a:pPr algn="l" fontAlgn="b"/>
                      <a:r>
                        <a:rPr lang="en-US" sz="1100" b="0" i="0" u="none" strike="noStrike" dirty="0">
                          <a:solidFill>
                            <a:srgbClr val="000000"/>
                          </a:solidFill>
                          <a:effectLst/>
                          <a:latin typeface="+mn-lt"/>
                        </a:rPr>
                        <a:t>This sub-heading covers how the course was taught including the </a:t>
                      </a:r>
                      <a:r>
                        <a:rPr lang="en-US" sz="1100" b="0" i="0" u="none" strike="noStrike" dirty="0" err="1">
                          <a:solidFill>
                            <a:srgbClr val="000000"/>
                          </a:solidFill>
                          <a:effectLst/>
                          <a:latin typeface="+mn-lt"/>
                        </a:rPr>
                        <a:t>organisation</a:t>
                      </a:r>
                      <a:r>
                        <a:rPr lang="en-US" sz="1100" b="0" i="0" u="none" strike="noStrike" dirty="0">
                          <a:solidFill>
                            <a:srgbClr val="000000"/>
                          </a:solidFill>
                          <a:effectLst/>
                          <a:latin typeface="+mn-lt"/>
                        </a:rPr>
                        <a:t> and method of course delivery. Feedback on lecturer and tutor teaching style is also covered here</a:t>
                      </a:r>
                    </a:p>
                  </a:txBody>
                  <a:tcPr marL="6350" marR="6350" marT="6350" marB="0" anchor="ctr"/>
                </a:tc>
                <a:extLst>
                  <a:ext uri="{0D108BD9-81ED-4DB2-BD59-A6C34878D82A}">
                    <a16:rowId xmlns:a16="http://schemas.microsoft.com/office/drawing/2014/main" val="685933509"/>
                  </a:ext>
                </a:extLst>
              </a:tr>
            </a:tbl>
          </a:graphicData>
        </a:graphic>
      </p:graphicFrame>
    </p:spTree>
    <p:extLst>
      <p:ext uri="{BB962C8B-B14F-4D97-AF65-F5344CB8AC3E}">
        <p14:creationId xmlns:p14="http://schemas.microsoft.com/office/powerpoint/2010/main" val="40091682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07A1-3D68-5907-1E5C-D55FCB8455F3}"/>
              </a:ext>
            </a:extLst>
          </p:cNvPr>
          <p:cNvSpPr>
            <a:spLocks noGrp="1"/>
          </p:cNvSpPr>
          <p:nvPr>
            <p:ph type="title"/>
          </p:nvPr>
        </p:nvSpPr>
        <p:spPr/>
        <p:txBody>
          <a:bodyPr vert="horz" lIns="0" tIns="0" rIns="0" bIns="0" rtlCol="0" anchor="t" anchorCtr="0">
            <a:normAutofit/>
          </a:bodyPr>
          <a:lstStyle/>
          <a:p>
            <a:r>
              <a:rPr lang="en-AU" dirty="0"/>
              <a:t>Characteristics of respondents by survey item</a:t>
            </a:r>
          </a:p>
        </p:txBody>
      </p:sp>
      <p:sp>
        <p:nvSpPr>
          <p:cNvPr id="7" name="Content Placeholder 6">
            <a:extLst>
              <a:ext uri="{FF2B5EF4-FFF2-40B4-BE49-F238E27FC236}">
                <a16:creationId xmlns:a16="http://schemas.microsoft.com/office/drawing/2014/main" id="{4BE5EE89-92C1-7EFE-A2D3-5A8C0B840FC4}"/>
              </a:ext>
            </a:extLst>
          </p:cNvPr>
          <p:cNvSpPr>
            <a:spLocks noGrp="1"/>
          </p:cNvSpPr>
          <p:nvPr>
            <p:ph idx="1"/>
          </p:nvPr>
        </p:nvSpPr>
        <p:spPr/>
        <p:txBody>
          <a:bodyPr>
            <a:normAutofit/>
          </a:bodyPr>
          <a:lstStyle/>
          <a:p>
            <a:r>
              <a:rPr lang="en-AU" sz="1200" dirty="0"/>
              <a:t>The profile of respondents included in this analysis is summarised in the following slides. A more detailed breakdown can be found in Appendix 2 of this report.</a:t>
            </a:r>
          </a:p>
          <a:p>
            <a:endParaRPr lang="en-AU" sz="1200" dirty="0"/>
          </a:p>
          <a:p>
            <a:r>
              <a:rPr lang="en-AU" sz="1200" dirty="0"/>
              <a:t>The scope of the analysis included graduates employed as a teacher at the time of the survey. The largest of these were secondary teachers, followed by primary school and early childhood teachers.</a:t>
            </a:r>
          </a:p>
          <a:p>
            <a:endParaRPr lang="en-AU" sz="1200" dirty="0"/>
          </a:p>
        </p:txBody>
      </p:sp>
      <p:sp>
        <p:nvSpPr>
          <p:cNvPr id="4" name="Slide Number Placeholder 3">
            <a:extLst>
              <a:ext uri="{FF2B5EF4-FFF2-40B4-BE49-F238E27FC236}">
                <a16:creationId xmlns:a16="http://schemas.microsoft.com/office/drawing/2014/main" id="{6E481112-DE52-1D34-B069-6B492707C6AD}"/>
              </a:ext>
            </a:extLst>
          </p:cNvPr>
          <p:cNvSpPr>
            <a:spLocks noGrp="1"/>
          </p:cNvSpPr>
          <p:nvPr>
            <p:ph type="sldNum" sz="quarter" idx="4294967295"/>
          </p:nvPr>
        </p:nvSpPr>
        <p:spPr>
          <a:xfrm>
            <a:off x="0" y="0"/>
            <a:ext cx="0" cy="0"/>
          </a:xfrm>
        </p:spPr>
        <p:txBody>
          <a:bodyPr/>
          <a:lstStyle/>
          <a:p>
            <a:pPr>
              <a:spcAft>
                <a:spcPts val="600"/>
              </a:spcAft>
            </a:pPr>
            <a:fld id="{EB9AB7F9-1CFC-4687-A283-05394C823D94}" type="slidenum">
              <a:rPr lang="en-AU" smtClean="0"/>
              <a:pPr>
                <a:spcAft>
                  <a:spcPts val="600"/>
                </a:spcAft>
              </a:pPr>
              <a:t>9</a:t>
            </a:fld>
            <a:endParaRPr lang="en-AU"/>
          </a:p>
        </p:txBody>
      </p:sp>
      <p:sp>
        <p:nvSpPr>
          <p:cNvPr id="3" name="TextBox 2">
            <a:extLst>
              <a:ext uri="{FF2B5EF4-FFF2-40B4-BE49-F238E27FC236}">
                <a16:creationId xmlns:a16="http://schemas.microsoft.com/office/drawing/2014/main" id="{74FC082C-7E74-7857-A07F-B9E83C22E22D}"/>
              </a:ext>
            </a:extLst>
          </p:cNvPr>
          <p:cNvSpPr txBox="1"/>
          <p:nvPr/>
        </p:nvSpPr>
        <p:spPr>
          <a:xfrm>
            <a:off x="334780" y="908729"/>
            <a:ext cx="11519941" cy="475914"/>
          </a:xfrm>
          <a:prstGeom prst="rect">
            <a:avLst/>
          </a:prstGeom>
        </p:spPr>
        <p:txBody>
          <a:bodyPr vert="horz" lIns="0" tIns="0" rIns="0" bIns="0" rtlCol="0">
            <a:normAutofit/>
          </a:bodyPr>
          <a:lstStyle/>
          <a:p>
            <a:pPr defTabSz="914394">
              <a:spcBef>
                <a:spcPct val="20000"/>
              </a:spcBef>
            </a:pPr>
            <a:r>
              <a:rPr lang="en-AU" sz="1801" kern="1200" cap="all" baseline="0" dirty="0">
                <a:solidFill>
                  <a:schemeClr val="bg2"/>
                </a:solidFill>
                <a:latin typeface="+mj-lt"/>
                <a:ea typeface="+mn-ea"/>
                <a:cs typeface="+mn-cs"/>
              </a:rPr>
              <a:t>OCCUPATION</a:t>
            </a:r>
          </a:p>
        </p:txBody>
      </p:sp>
      <p:graphicFrame>
        <p:nvGraphicFramePr>
          <p:cNvPr id="5" name="Table 4">
            <a:extLst>
              <a:ext uri="{FF2B5EF4-FFF2-40B4-BE49-F238E27FC236}">
                <a16:creationId xmlns:a16="http://schemas.microsoft.com/office/drawing/2014/main" id="{6BA6469A-F2CC-AD38-B6EB-F418404364DC}"/>
              </a:ext>
            </a:extLst>
          </p:cNvPr>
          <p:cNvGraphicFramePr>
            <a:graphicFrameLocks noGrp="1"/>
          </p:cNvGraphicFramePr>
          <p:nvPr>
            <p:extLst>
              <p:ext uri="{D42A27DB-BD31-4B8C-83A1-F6EECF244321}">
                <p14:modId xmlns:p14="http://schemas.microsoft.com/office/powerpoint/2010/main" val="1175901538"/>
              </p:ext>
            </p:extLst>
          </p:nvPr>
        </p:nvGraphicFramePr>
        <p:xfrm>
          <a:off x="334780" y="2754752"/>
          <a:ext cx="11519940" cy="2277504"/>
        </p:xfrm>
        <a:graphic>
          <a:graphicData uri="http://schemas.openxmlformats.org/drawingml/2006/table">
            <a:tbl>
              <a:tblPr>
                <a:tableStyleId>{B301B821-A1FF-4177-AEE7-76D212191A09}</a:tableStyleId>
              </a:tblPr>
              <a:tblGrid>
                <a:gridCol w="1891062">
                  <a:extLst>
                    <a:ext uri="{9D8B030D-6E8A-4147-A177-3AD203B41FA5}">
                      <a16:colId xmlns:a16="http://schemas.microsoft.com/office/drawing/2014/main" val="3411841724"/>
                    </a:ext>
                  </a:extLst>
                </a:gridCol>
                <a:gridCol w="3569170">
                  <a:extLst>
                    <a:ext uri="{9D8B030D-6E8A-4147-A177-3AD203B41FA5}">
                      <a16:colId xmlns:a16="http://schemas.microsoft.com/office/drawing/2014/main" val="3508168758"/>
                    </a:ext>
                  </a:extLst>
                </a:gridCol>
                <a:gridCol w="2051118">
                  <a:extLst>
                    <a:ext uri="{9D8B030D-6E8A-4147-A177-3AD203B41FA5}">
                      <a16:colId xmlns:a16="http://schemas.microsoft.com/office/drawing/2014/main" val="2030327722"/>
                    </a:ext>
                  </a:extLst>
                </a:gridCol>
                <a:gridCol w="2004295">
                  <a:extLst>
                    <a:ext uri="{9D8B030D-6E8A-4147-A177-3AD203B41FA5}">
                      <a16:colId xmlns:a16="http://schemas.microsoft.com/office/drawing/2014/main" val="4006014920"/>
                    </a:ext>
                  </a:extLst>
                </a:gridCol>
                <a:gridCol w="2004295">
                  <a:extLst>
                    <a:ext uri="{9D8B030D-6E8A-4147-A177-3AD203B41FA5}">
                      <a16:colId xmlns:a16="http://schemas.microsoft.com/office/drawing/2014/main" val="2873983911"/>
                    </a:ext>
                  </a:extLst>
                </a:gridCol>
              </a:tblGrid>
              <a:tr h="358011">
                <a:tc rowSpan="2" gridSpan="2">
                  <a:txBody>
                    <a:bodyPr/>
                    <a:lstStyle/>
                    <a:p>
                      <a:pPr algn="l" fontAlgn="b"/>
                      <a:r>
                        <a:rPr lang="en-AU" sz="1100" u="none" strike="noStrike" cap="none" spc="0" dirty="0">
                          <a:solidFill>
                            <a:schemeClr val="tx1"/>
                          </a:solidFill>
                          <a:effectLst/>
                        </a:rPr>
                        <a:t>Column %</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rowSpan="2" hMerge="1">
                  <a:txBody>
                    <a:bodyPr/>
                    <a:lstStyle/>
                    <a:p>
                      <a:endParaRPr lang="en-AU"/>
                    </a:p>
                  </a:txBody>
                  <a:tcPr/>
                </a:tc>
                <a:tc>
                  <a:txBody>
                    <a:bodyPr/>
                    <a:lstStyle/>
                    <a:p>
                      <a:pPr algn="ctr" fontAlgn="b"/>
                      <a:r>
                        <a:rPr lang="en-US" sz="1100" u="none" strike="noStrike" cap="none" spc="0" dirty="0">
                          <a:solidFill>
                            <a:schemeClr val="tx1"/>
                          </a:solidFill>
                          <a:effectLst/>
                        </a:rPr>
                        <a:t>Aspects of course that need improvement (GOS)</a:t>
                      </a:r>
                      <a:endParaRPr lang="en-US"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US" sz="1100" u="none" strike="noStrike" cap="none" spc="0" dirty="0">
                          <a:solidFill>
                            <a:schemeClr val="tx1"/>
                          </a:solidFill>
                          <a:effectLst/>
                        </a:rPr>
                        <a:t>Main ways institution could have better prepared graduate for employment (GOS)</a:t>
                      </a:r>
                      <a:endParaRPr lang="en-US"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US" sz="1100" u="none" strike="noStrike" cap="none" spc="0" dirty="0">
                          <a:solidFill>
                            <a:schemeClr val="tx1"/>
                          </a:solidFill>
                          <a:effectLst/>
                        </a:rPr>
                        <a:t>Main ways institution could have better prepared graduate for employment (GOS-L)</a:t>
                      </a:r>
                      <a:endParaRPr lang="en-US" sz="1100" b="0" i="0" u="none" strike="noStrike" cap="none" spc="0" dirty="0">
                        <a:solidFill>
                          <a:schemeClr val="tx1"/>
                        </a:solidFill>
                        <a:effectLst/>
                        <a:latin typeface="Calibri" panose="020F0502020204030204" pitchFamily="34" charset="0"/>
                      </a:endParaRPr>
                    </a:p>
                  </a:txBody>
                  <a:tcPr marL="30939" marR="2812" marT="8840" marB="66298" anchor="b"/>
                </a:tc>
                <a:extLst>
                  <a:ext uri="{0D108BD9-81ED-4DB2-BD59-A6C34878D82A}">
                    <a16:rowId xmlns:a16="http://schemas.microsoft.com/office/drawing/2014/main" val="4194498855"/>
                  </a:ext>
                </a:extLst>
              </a:tr>
              <a:tr h="181216">
                <a:tc gridSpan="2" vMerge="1">
                  <a:txBody>
                    <a:bodyPr/>
                    <a:lstStyle/>
                    <a:p>
                      <a:endParaRPr lang="en-AU"/>
                    </a:p>
                  </a:txBody>
                  <a:tcPr/>
                </a:tc>
                <a:tc hMerge="1" vMerge="1">
                  <a:txBody>
                    <a:bodyPr/>
                    <a:lstStyle/>
                    <a:p>
                      <a:endParaRPr lang="en-AU"/>
                    </a:p>
                  </a:txBody>
                  <a:tcPr/>
                </a:tc>
                <a:tc>
                  <a:txBody>
                    <a:bodyPr/>
                    <a:lstStyle/>
                    <a:p>
                      <a:pPr algn="ctr" fontAlgn="b"/>
                      <a:r>
                        <a:rPr lang="en-AU" sz="1100" u="none" strike="noStrike" cap="none" spc="0">
                          <a:solidFill>
                            <a:schemeClr val="tx1"/>
                          </a:solidFill>
                          <a:effectLst/>
                        </a:rPr>
                        <a:t>n=5049</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n=4418</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n=1389</a:t>
                      </a:r>
                      <a:endParaRPr lang="en-AU" sz="1100" b="0" i="0" u="none" strike="noStrike" cap="none" spc="0">
                        <a:solidFill>
                          <a:schemeClr val="tx1"/>
                        </a:solidFill>
                        <a:effectLst/>
                        <a:latin typeface="Calibri" panose="020F0502020204030204" pitchFamily="34" charset="0"/>
                      </a:endParaRPr>
                    </a:p>
                  </a:txBody>
                  <a:tcPr marL="30939" marR="2812" marT="8840" marB="66298" anchor="b"/>
                </a:tc>
                <a:extLst>
                  <a:ext uri="{0D108BD9-81ED-4DB2-BD59-A6C34878D82A}">
                    <a16:rowId xmlns:a16="http://schemas.microsoft.com/office/drawing/2014/main" val="3665399694"/>
                  </a:ext>
                </a:extLst>
              </a:tr>
              <a:tr h="181216">
                <a:tc rowSpan="6">
                  <a:txBody>
                    <a:bodyPr/>
                    <a:lstStyle/>
                    <a:p>
                      <a:r>
                        <a:rPr lang="en-AU" sz="1100" b="0" i="0" kern="1200" dirty="0">
                          <a:solidFill>
                            <a:schemeClr val="dk1"/>
                          </a:solidFill>
                          <a:effectLst/>
                          <a:latin typeface="+mn-lt"/>
                          <a:ea typeface="+mn-ea"/>
                          <a:cs typeface="+mn-cs"/>
                        </a:rPr>
                        <a:t>ANZSCO 241 School Teachers</a:t>
                      </a:r>
                    </a:p>
                  </a:txBody>
                  <a:tcPr marL="30939" marR="2812" marT="8840" marB="66298" anchor="ctr"/>
                </a:tc>
                <a:tc>
                  <a:txBody>
                    <a:bodyPr/>
                    <a:lstStyle/>
                    <a:p>
                      <a:pPr algn="l" fontAlgn="b"/>
                      <a:r>
                        <a:rPr lang="en-AU" sz="1100" u="none" strike="noStrike" cap="none" spc="0" dirty="0">
                          <a:solidFill>
                            <a:schemeClr val="tx1"/>
                          </a:solidFill>
                          <a:effectLst/>
                        </a:rPr>
                        <a:t>School Teachers NFI*</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7%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7%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4%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4032166629"/>
                  </a:ext>
                </a:extLst>
              </a:tr>
              <a:tr h="181216">
                <a:tc vMerge="1">
                  <a:txBody>
                    <a:bodyPr/>
                    <a:lstStyle/>
                    <a:p>
                      <a:endParaRPr lang="en-AU"/>
                    </a:p>
                  </a:txBody>
                  <a:tcPr/>
                </a:tc>
                <a:tc>
                  <a:txBody>
                    <a:bodyPr/>
                    <a:lstStyle/>
                    <a:p>
                      <a:pPr algn="l" fontAlgn="b"/>
                      <a:r>
                        <a:rPr lang="en-US" sz="1100" u="none" strike="noStrike" cap="none" spc="0" dirty="0">
                          <a:solidFill>
                            <a:schemeClr val="tx1"/>
                          </a:solidFill>
                          <a:effectLst/>
                        </a:rPr>
                        <a:t>Early Childhood (Pre-primary School) Teachers</a:t>
                      </a:r>
                      <a:endParaRPr lang="en-US"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11%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11%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10%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2957938509"/>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Primary School Teachers</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33%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34%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38%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1251735230"/>
                  </a:ext>
                </a:extLst>
              </a:tr>
              <a:tr h="181216">
                <a:tc vMerge="1">
                  <a:txBody>
                    <a:bodyPr/>
                    <a:lstStyle/>
                    <a:p>
                      <a:endParaRPr lang="en-AU"/>
                    </a:p>
                  </a:txBody>
                  <a:tcPr/>
                </a:tc>
                <a:tc>
                  <a:txBody>
                    <a:bodyPr/>
                    <a:lstStyle/>
                    <a:p>
                      <a:pPr algn="l" fontAlgn="b"/>
                      <a:r>
                        <a:rPr lang="en-US" sz="1100" u="none" strike="noStrike" cap="none" spc="0">
                          <a:solidFill>
                            <a:schemeClr val="tx1"/>
                          </a:solidFill>
                          <a:effectLst/>
                        </a:rPr>
                        <a:t>Middle School Teacher / Intermediate School Teachers</a:t>
                      </a:r>
                      <a:endParaRPr lang="en-US"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dirty="0">
                          <a:solidFill>
                            <a:schemeClr val="tx1"/>
                          </a:solidFill>
                          <a:effectLst/>
                        </a:rPr>
                        <a:t>1%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2%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2%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4005889521"/>
                  </a:ext>
                </a:extLst>
              </a:tr>
              <a:tr h="181216">
                <a:tc vMerge="1">
                  <a:txBody>
                    <a:bodyPr/>
                    <a:lstStyle/>
                    <a:p>
                      <a:endParaRPr lang="en-AU"/>
                    </a:p>
                  </a:txBody>
                  <a:tcPr/>
                </a:tc>
                <a:tc>
                  <a:txBody>
                    <a:bodyPr/>
                    <a:lstStyle/>
                    <a:p>
                      <a:pPr algn="l" fontAlgn="b"/>
                      <a:r>
                        <a:rPr lang="en-AU" sz="1100" u="none" strike="noStrike" cap="none" spc="0">
                          <a:solidFill>
                            <a:schemeClr val="tx1"/>
                          </a:solidFill>
                          <a:effectLst/>
                        </a:rPr>
                        <a:t>Secondary School Teachers</a:t>
                      </a:r>
                      <a:endParaRPr lang="en-AU" sz="1100" b="0" i="0" u="none" strike="noStrike" cap="none" spc="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40%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40%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41%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4146121733"/>
                  </a:ext>
                </a:extLst>
              </a:tr>
              <a:tr h="181216">
                <a:tc vMerge="1">
                  <a:txBody>
                    <a:bodyPr/>
                    <a:lstStyle/>
                    <a:p>
                      <a:endParaRPr lang="en-AU"/>
                    </a:p>
                  </a:txBody>
                  <a:tcPr/>
                </a:tc>
                <a:tc>
                  <a:txBody>
                    <a:bodyPr/>
                    <a:lstStyle/>
                    <a:p>
                      <a:pPr algn="l" fontAlgn="b"/>
                      <a:r>
                        <a:rPr lang="en-AU" sz="1100" u="none" strike="noStrike" cap="none" spc="0" dirty="0">
                          <a:solidFill>
                            <a:schemeClr val="tx1"/>
                          </a:solidFill>
                          <a:effectLst/>
                        </a:rPr>
                        <a:t>Special Education Teachers</a:t>
                      </a:r>
                      <a:endParaRPr lang="en-AU" sz="1100" b="0" i="0" u="none" strike="noStrike" cap="none" spc="0" dirty="0">
                        <a:solidFill>
                          <a:schemeClr val="tx1"/>
                        </a:solidFill>
                        <a:effectLst/>
                        <a:latin typeface="Calibri" panose="020F0502020204030204" pitchFamily="34" charset="0"/>
                      </a:endParaRPr>
                    </a:p>
                  </a:txBody>
                  <a:tcPr marL="30939" marR="2812" marT="8840" marB="66298" anchor="b"/>
                </a:tc>
                <a:tc>
                  <a:txBody>
                    <a:bodyPr/>
                    <a:lstStyle/>
                    <a:p>
                      <a:pPr algn="ctr" fontAlgn="b"/>
                      <a:r>
                        <a:rPr lang="en-AU" sz="1100" u="none" strike="noStrike" cap="none" spc="0">
                          <a:solidFill>
                            <a:schemeClr val="tx1"/>
                          </a:solidFill>
                          <a:effectLst/>
                        </a:rPr>
                        <a:t>6%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a:solidFill>
                            <a:schemeClr val="tx1"/>
                          </a:solidFill>
                          <a:effectLst/>
                        </a:rPr>
                        <a:t>6%        </a:t>
                      </a:r>
                      <a:endParaRPr lang="en-AU" sz="1100" b="0" i="0" u="none" strike="noStrike" cap="none" spc="0">
                        <a:solidFill>
                          <a:schemeClr val="tx1"/>
                        </a:solidFill>
                        <a:effectLst/>
                        <a:latin typeface="Calibri" panose="020F0502020204030204" pitchFamily="34" charset="0"/>
                      </a:endParaRPr>
                    </a:p>
                  </a:txBody>
                  <a:tcPr marL="30939" marR="2812" marT="8840" marB="66298" anchor="ctr"/>
                </a:tc>
                <a:tc>
                  <a:txBody>
                    <a:bodyPr/>
                    <a:lstStyle/>
                    <a:p>
                      <a:pPr algn="ctr" fontAlgn="b"/>
                      <a:r>
                        <a:rPr lang="en-AU" sz="1100" u="none" strike="noStrike" cap="none" spc="0" dirty="0">
                          <a:solidFill>
                            <a:schemeClr val="tx1"/>
                          </a:solidFill>
                          <a:effectLst/>
                        </a:rPr>
                        <a:t>6%        </a:t>
                      </a:r>
                      <a:endParaRPr lang="en-AU" sz="1100" b="0" i="0" u="none" strike="noStrike" cap="none" spc="0" dirty="0">
                        <a:solidFill>
                          <a:schemeClr val="tx1"/>
                        </a:solidFill>
                        <a:effectLst/>
                        <a:latin typeface="Calibri" panose="020F0502020204030204" pitchFamily="34" charset="0"/>
                      </a:endParaRPr>
                    </a:p>
                  </a:txBody>
                  <a:tcPr marL="30939" marR="2812" marT="8840" marB="66298" anchor="ctr"/>
                </a:tc>
                <a:extLst>
                  <a:ext uri="{0D108BD9-81ED-4DB2-BD59-A6C34878D82A}">
                    <a16:rowId xmlns:a16="http://schemas.microsoft.com/office/drawing/2014/main" val="129402402"/>
                  </a:ext>
                </a:extLst>
              </a:tr>
            </a:tbl>
          </a:graphicData>
        </a:graphic>
      </p:graphicFrame>
      <p:sp>
        <p:nvSpPr>
          <p:cNvPr id="6" name="TextBox 5">
            <a:extLst>
              <a:ext uri="{FF2B5EF4-FFF2-40B4-BE49-F238E27FC236}">
                <a16:creationId xmlns:a16="http://schemas.microsoft.com/office/drawing/2014/main" id="{8CB9DE2D-E283-8A3B-80D8-9D76EEBD4185}"/>
              </a:ext>
            </a:extLst>
          </p:cNvPr>
          <p:cNvSpPr txBox="1"/>
          <p:nvPr/>
        </p:nvSpPr>
        <p:spPr>
          <a:xfrm>
            <a:off x="260391" y="5152199"/>
            <a:ext cx="5380220" cy="230832"/>
          </a:xfrm>
          <a:prstGeom prst="rect">
            <a:avLst/>
          </a:prstGeom>
          <a:noFill/>
        </p:spPr>
        <p:txBody>
          <a:bodyPr wrap="square" rtlCol="0">
            <a:spAutoFit/>
          </a:bodyPr>
          <a:lstStyle/>
          <a:p>
            <a:r>
              <a:rPr lang="en-AU" sz="900" dirty="0"/>
              <a:t>* NFI = no further information provided by respondent.</a:t>
            </a:r>
          </a:p>
        </p:txBody>
      </p:sp>
    </p:spTree>
    <p:extLst>
      <p:ext uri="{BB962C8B-B14F-4D97-AF65-F5344CB8AC3E}">
        <p14:creationId xmlns:p14="http://schemas.microsoft.com/office/powerpoint/2010/main" val="2408631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RC new 2022">
  <a:themeElements>
    <a:clrScheme name="Custom 2">
      <a:dk1>
        <a:srgbClr val="000000"/>
      </a:dk1>
      <a:lt1>
        <a:srgbClr val="FFFFFF"/>
      </a:lt1>
      <a:dk2>
        <a:srgbClr val="1C365F"/>
      </a:dk2>
      <a:lt2>
        <a:srgbClr val="2A8CBE"/>
      </a:lt2>
      <a:accent1>
        <a:srgbClr val="5CC0E7"/>
      </a:accent1>
      <a:accent2>
        <a:srgbClr val="AF5526"/>
      </a:accent2>
      <a:accent3>
        <a:srgbClr val="79AB00"/>
      </a:accent3>
      <a:accent4>
        <a:srgbClr val="138469"/>
      </a:accent4>
      <a:accent5>
        <a:srgbClr val="7B00AB"/>
      </a:accent5>
      <a:accent6>
        <a:srgbClr val="BF0800"/>
      </a:accent6>
      <a:hlink>
        <a:srgbClr val="85A4AC"/>
      </a:hlink>
      <a:folHlink>
        <a:srgbClr val="C0EDF8"/>
      </a:folHlink>
    </a:clrScheme>
    <a:fontScheme name="MQ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RC new 2022" id="{E00CA41A-1319-46A6-BA00-A87A59214876}" vid="{659C6216-EC53-49A9-9879-9C6EA72F7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RC final.1">
      <a:dk1>
        <a:sysClr val="windowText" lastClr="000000"/>
      </a:dk1>
      <a:lt1>
        <a:sysClr val="window" lastClr="FFFFFF"/>
      </a:lt1>
      <a:dk2>
        <a:srgbClr val="1C365F"/>
      </a:dk2>
      <a:lt2>
        <a:srgbClr val="2A8CBE"/>
      </a:lt2>
      <a:accent1>
        <a:srgbClr val="5CC0E7"/>
      </a:accent1>
      <a:accent2>
        <a:srgbClr val="AF5526"/>
      </a:accent2>
      <a:accent3>
        <a:srgbClr val="79AB00"/>
      </a:accent3>
      <a:accent4>
        <a:srgbClr val="138469"/>
      </a:accent4>
      <a:accent5>
        <a:srgbClr val="7B00AB"/>
      </a:accent5>
      <a:accent6>
        <a:srgbClr val="BF0800"/>
      </a:accent6>
      <a:hlink>
        <a:srgbClr val="85A4AC"/>
      </a:hlink>
      <a:folHlink>
        <a:srgbClr val="C0EDF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30eb4d8-2b68-4bf4-88c4-05d960b8514d}" enabled="0" method="" siteId="{530eb4d8-2b68-4bf4-88c4-05d960b8514d}" removed="1"/>
</clbl:labelList>
</file>

<file path=docProps/app.xml><?xml version="1.0" encoding="utf-8"?>
<Properties xmlns="http://schemas.openxmlformats.org/officeDocument/2006/extended-properties" xmlns:vt="http://schemas.openxmlformats.org/officeDocument/2006/docPropsVTypes">
  <Template>SRC new 2022</Template>
  <TotalTime>0</TotalTime>
  <Words>11979</Words>
  <Application>Microsoft Office PowerPoint</Application>
  <PresentationFormat>Widescreen</PresentationFormat>
  <Paragraphs>1085</Paragraphs>
  <Slides>47</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Georgia</vt:lpstr>
      <vt:lpstr>Wingdings</vt:lpstr>
      <vt:lpstr>SRC new 2022</vt:lpstr>
      <vt:lpstr>PowerPoint Presentation</vt:lpstr>
      <vt:lpstr>Contents</vt:lpstr>
      <vt:lpstr>Background</vt:lpstr>
      <vt:lpstr>Project overview</vt:lpstr>
      <vt:lpstr>About the GOS and GOS-L</vt:lpstr>
      <vt:lpstr>Methodology</vt:lpstr>
      <vt:lpstr>Methodology</vt:lpstr>
      <vt:lpstr>Code frame</vt:lpstr>
      <vt:lpstr>Characteristics of respondents by survey item</vt:lpstr>
      <vt:lpstr>Characteristics of respondents by survey item</vt:lpstr>
      <vt:lpstr>Findings</vt:lpstr>
      <vt:lpstr>Summary of findings</vt:lpstr>
      <vt:lpstr>Summary of findings</vt:lpstr>
      <vt:lpstr>Three broad themes were identified in responses collected from graduates about the aspects of their course that needed improvement.</vt:lpstr>
      <vt:lpstr>Aspects of course that need improvement (detailed)</vt:lpstr>
      <vt:lpstr>Key insights for where ITE courses need to improve</vt:lpstr>
      <vt:lpstr>Key insights for where ITE courses need to improve</vt:lpstr>
      <vt:lpstr>Key insights for where ITE courses need to improve</vt:lpstr>
      <vt:lpstr>Key insights for where ITE courses need to improve</vt:lpstr>
      <vt:lpstr>The same three themes were reported by graduates when asked how their institution could have better prepared them for employment but recent graduates were more likely to cite institutional &amp; course attributes, whereas more experienced graduates cited teaching skills &amp; knowledge.</vt:lpstr>
      <vt:lpstr>Main ways institution could have better prepared graduate for employment (detailed)</vt:lpstr>
      <vt:lpstr>Graduates reported institutional &amp; course attributes such as course content and assessment methods, work experience &amp; practical skills, and teaching skills &amp; knowledge as areas the institution could have better prepared them for employment as teachers; 18% said that no improvements were necessary. </vt:lpstr>
      <vt:lpstr>Main ways institution could have better prepared graduate for employment (combined)</vt:lpstr>
      <vt:lpstr>Key insights for where ITE courses need to improve</vt:lpstr>
      <vt:lpstr>Key insights for where ITE courses need to improve</vt:lpstr>
      <vt:lpstr>Key insights for where ITE courses need to improve</vt:lpstr>
      <vt:lpstr>Key insights for where ITE courses need to improve</vt:lpstr>
      <vt:lpstr>What graduates said about…</vt:lpstr>
      <vt:lpstr>What graduates said about…</vt:lpstr>
      <vt:lpstr>What graduates said about…</vt:lpstr>
      <vt:lpstr>What graduates said about…</vt:lpstr>
      <vt:lpstr>What graduates said about work experience and practical skills:</vt:lpstr>
      <vt:lpstr>Additional observations</vt:lpstr>
      <vt:lpstr>The broad areas reported by graduates as needing improvement were similar across course levels, however, there were some meaningful differences, with undergraduates (UG) more likely to cite a number of aspects than both postgraduate by coursework (PGC) and postgraduate by research (PGR) graduates.  Note that the number of comments from PGR graduates included in this analysis was relatively small so caution should be exercised when interpreting results. </vt:lpstr>
      <vt:lpstr>There were also differences in areas reported for improvement by occupation</vt:lpstr>
      <vt:lpstr>There were clear areas of difference between primary and secondary teachers</vt:lpstr>
      <vt:lpstr>More relevant course content and the way it’s delivered were the areas secondary school teachers were more likely to report</vt:lpstr>
      <vt:lpstr>Other teacher occupations</vt:lpstr>
      <vt:lpstr>A number of differences were also observed between younger and older respondents</vt:lpstr>
      <vt:lpstr>Appendices</vt:lpstr>
      <vt:lpstr>Detailed code frame (1/2)</vt:lpstr>
      <vt:lpstr>Detailed code frame (2/2)</vt:lpstr>
      <vt:lpstr>Characteristics of respondents by survey item</vt:lpstr>
      <vt:lpstr>Characteristics of respondents by survey item</vt:lpstr>
      <vt:lpstr>Characteristics of respondents by survey item</vt:lpstr>
      <vt:lpstr>Characteristics of respondents by survey item</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Graduate teachers feedback on Initial Teacher Education courses report (SRC)</dc:title>
  <dc:creator/>
  <cp:keywords/>
  <cp:lastModifiedBy/>
  <cp:revision>1</cp:revision>
  <dcterms:created xsi:type="dcterms:W3CDTF">2023-12-04T21:12:59Z</dcterms:created>
  <dcterms:modified xsi:type="dcterms:W3CDTF">2023-12-04T21:13:33Z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2023-12-04T21:13:32Z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e3c3296a-059e-4d6b-98fe-7fe2528a0ad9</vt:lpwstr>
  </property>
  <property fmtid="{D5CDD505-2E9C-101B-9397-08002B2CF9AE}" pid="8" name="MSIP_Label_79d889eb-932f-4752-8739-64d25806ef64_ContentBits">
    <vt:lpwstr>0</vt:lpwstr>
  </property>
</Properties>
</file>