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1"/>
    <p:sldMasterId id="2147483760" r:id="rId2"/>
    <p:sldMasterId id="2147483774" r:id="rId3"/>
  </p:sldMasterIdLst>
  <p:notesMasterIdLst>
    <p:notesMasterId r:id="rId36"/>
  </p:notesMasterIdLst>
  <p:sldIdLst>
    <p:sldId id="313" r:id="rId4"/>
    <p:sldId id="553" r:id="rId5"/>
    <p:sldId id="1026" r:id="rId6"/>
    <p:sldId id="945" r:id="rId7"/>
    <p:sldId id="934" r:id="rId8"/>
    <p:sldId id="947" r:id="rId9"/>
    <p:sldId id="960" r:id="rId10"/>
    <p:sldId id="938" r:id="rId11"/>
    <p:sldId id="956" r:id="rId12"/>
    <p:sldId id="985" r:id="rId13"/>
    <p:sldId id="984" r:id="rId14"/>
    <p:sldId id="973" r:id="rId15"/>
    <p:sldId id="306" r:id="rId16"/>
    <p:sldId id="949" r:id="rId17"/>
    <p:sldId id="986" r:id="rId18"/>
    <p:sldId id="992" r:id="rId19"/>
    <p:sldId id="990" r:id="rId20"/>
    <p:sldId id="994" r:id="rId21"/>
    <p:sldId id="997" r:id="rId22"/>
    <p:sldId id="991" r:id="rId23"/>
    <p:sldId id="1010" r:id="rId24"/>
    <p:sldId id="1011" r:id="rId25"/>
    <p:sldId id="1012" r:id="rId26"/>
    <p:sldId id="1000" r:id="rId27"/>
    <p:sldId id="998" r:id="rId28"/>
    <p:sldId id="1018" r:id="rId29"/>
    <p:sldId id="1023" r:id="rId30"/>
    <p:sldId id="1025" r:id="rId31"/>
    <p:sldId id="974" r:id="rId32"/>
    <p:sldId id="560" r:id="rId33"/>
    <p:sldId id="1008" r:id="rId34"/>
    <p:sldId id="976" r:id="rId35"/>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65F"/>
    <a:srgbClr val="F15A29"/>
    <a:srgbClr val="FCEE6E"/>
    <a:srgbClr val="4897A2"/>
    <a:srgbClr val="36717A"/>
    <a:srgbClr val="99ABB3"/>
    <a:srgbClr val="D5DDE1"/>
    <a:srgbClr val="008080"/>
    <a:srgbClr val="8AB679"/>
    <a:srgbClr val="E46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909F6-CF5C-4891-9B9C-C43BE175B001}" v="8" dt="2024-08-12T01:04:05.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467" autoAdjust="0"/>
  </p:normalViewPr>
  <p:slideViewPr>
    <p:cSldViewPr snapToGrid="0">
      <p:cViewPr varScale="1">
        <p:scale>
          <a:sx n="64" d="100"/>
          <a:sy n="64" d="100"/>
        </p:scale>
        <p:origin x="36" y="180"/>
      </p:cViewPr>
      <p:guideLst>
        <p:guide orient="horz" pos="1622"/>
        <p:guide pos="2880"/>
      </p:guideLst>
    </p:cSldViewPr>
  </p:slideViewPr>
  <p:outlineViewPr>
    <p:cViewPr>
      <p:scale>
        <a:sx n="33" d="100"/>
        <a:sy n="33" d="100"/>
      </p:scale>
      <p:origin x="0" y="-264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46"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sharedservicescentre-my.sharepoint.com/personal/tegan_burt_education_gov_au/Documents/Desktop/International%20TPS%20Levy%20Trend%20Analysis%20-%20June%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haredservicescentre-my.sharepoint.com/personal/tegan_burt_education_gov_au/Documents/Desktop/International%20TPS%20Levy%20Trend%20Analysis%20-%20June%20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4916689680567"/>
          <c:y val="6.7319597649535115E-2"/>
          <c:w val="0.78470625057534749"/>
          <c:h val="0.77850201318731782"/>
        </c:manualLayout>
      </c:layout>
      <c:lineChart>
        <c:grouping val="standard"/>
        <c:varyColors val="0"/>
        <c:ser>
          <c:idx val="0"/>
          <c:order val="0"/>
          <c:tx>
            <c:strRef>
              <c:f>'Average Provider Payment'!$A$6</c:f>
              <c:strCache>
                <c:ptCount val="1"/>
                <c:pt idx="0">
                  <c:v>Base and Administrative Fee Component - Cost per Enrolment ($)</c:v>
                </c:pt>
              </c:strCache>
            </c:strRef>
          </c:tx>
          <c:spPr>
            <a:ln w="28575" cap="rnd">
              <a:solidFill>
                <a:srgbClr val="D6165F"/>
              </a:solidFill>
              <a:round/>
            </a:ln>
            <a:effectLst/>
          </c:spPr>
          <c:marker>
            <c:symbol val="none"/>
          </c:marker>
          <c:dLbls>
            <c:dLbl>
              <c:idx val="0"/>
              <c:layout>
                <c:manualLayout>
                  <c:x val="-3.2062106845868223E-2"/>
                  <c:y val="4.8122918204218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42-4754-9054-851441955B70}"/>
                </c:ext>
              </c:extLst>
            </c:dLbl>
            <c:dLbl>
              <c:idx val="1"/>
              <c:layout>
                <c:manualLayout>
                  <c:x val="-3.2062106845868237E-2"/>
                  <c:y val="4.5023409830176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42-4754-9054-851441955B70}"/>
                </c:ext>
              </c:extLst>
            </c:dLbl>
            <c:dLbl>
              <c:idx val="2"/>
              <c:layout>
                <c:manualLayout>
                  <c:x val="-3.1338795299027278E-2"/>
                  <c:y val="4.1397961255657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42-4754-9054-851441955B70}"/>
                </c:ext>
              </c:extLst>
            </c:dLbl>
            <c:dLbl>
              <c:idx val="3"/>
              <c:layout>
                <c:manualLayout>
                  <c:x val="-3.1949799011936543E-2"/>
                  <c:y val="4.1923901456134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42-4754-9054-851441955B70}"/>
                </c:ext>
              </c:extLst>
            </c:dLbl>
            <c:dLbl>
              <c:idx val="4"/>
              <c:layout>
                <c:manualLayout>
                  <c:x val="-4.773095216177238E-2"/>
                  <c:y val="4.7030524544201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42-4754-9054-851441955B70}"/>
                </c:ext>
              </c:extLst>
            </c:dLbl>
            <c:dLbl>
              <c:idx val="5"/>
              <c:layout>
                <c:manualLayout>
                  <c:x val="-3.3203105342293412E-2"/>
                  <c:y val="4.1462391980912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42-4754-9054-851441955B70}"/>
                </c:ext>
              </c:extLst>
            </c:dLbl>
            <c:dLbl>
              <c:idx val="6"/>
              <c:layout>
                <c:manualLayout>
                  <c:x val="-3.0921108349443064E-2"/>
                  <c:y val="4.50234098301762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42-4754-9054-851441955B70}"/>
                </c:ext>
              </c:extLst>
            </c:dLbl>
            <c:dLbl>
              <c:idx val="7"/>
              <c:layout>
                <c:manualLayout>
                  <c:x val="-3.2785295651907083E-2"/>
                  <c:y val="4.55896192339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42-4754-9054-851441955B70}"/>
                </c:ext>
              </c:extLst>
            </c:dLbl>
            <c:dLbl>
              <c:idx val="8"/>
              <c:layout>
                <c:manualLayout>
                  <c:x val="-4.8253582497161621E-2"/>
                  <c:y val="4.0394403898644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42-4754-9054-851441955B70}"/>
                </c:ext>
              </c:extLst>
            </c:dLbl>
            <c:dLbl>
              <c:idx val="9"/>
              <c:layout>
                <c:manualLayout>
                  <c:x val="1.1108656295068887E-2"/>
                  <c:y val="-1.2972784852141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42-4754-9054-851441955B70}"/>
                </c:ext>
              </c:extLst>
            </c:dLbl>
            <c:dLbl>
              <c:idx val="10"/>
              <c:layout>
                <c:manualLayout>
                  <c:x val="-2.1680567062505866E-2"/>
                  <c:y val="3.9390602485854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D42-4754-9054-851441955B70}"/>
                </c:ext>
              </c:extLst>
            </c:dLbl>
            <c:spPr>
              <a:noFill/>
              <a:ln>
                <a:no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rgbClr val="D6165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D6165F">
                          <a:alpha val="50000"/>
                        </a:srgbClr>
                      </a:solidFill>
                      <a:round/>
                    </a:ln>
                    <a:effectLst/>
                  </c:spPr>
                </c15:leaderLines>
              </c:ext>
            </c:extLst>
          </c:dLbls>
          <c:cat>
            <c:numRef>
              <c:f>'Average Provider Payment'!$B$1:$L$1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'Average Provider Payment'!$B$6:$L$6</c:f>
              <c:numCache>
                <c:formatCode>"$"#,##0.00</c:formatCode>
                <c:ptCount val="11"/>
                <c:pt idx="0">
                  <c:v>7</c:v>
                </c:pt>
                <c:pt idx="1">
                  <c:v>7.15</c:v>
                </c:pt>
                <c:pt idx="2">
                  <c:v>7.32</c:v>
                </c:pt>
                <c:pt idx="3">
                  <c:v>7.43</c:v>
                </c:pt>
                <c:pt idx="4">
                  <c:v>7.53</c:v>
                </c:pt>
                <c:pt idx="5">
                  <c:v>1.91</c:v>
                </c:pt>
                <c:pt idx="6">
                  <c:v>1.95</c:v>
                </c:pt>
                <c:pt idx="7">
                  <c:v>1.98</c:v>
                </c:pt>
                <c:pt idx="8">
                  <c:v>1.6</c:v>
                </c:pt>
                <c:pt idx="9">
                  <c:v>0</c:v>
                </c:pt>
                <c:pt idx="10">
                  <c:v>1.77</c:v>
                </c:pt>
              </c:numCache>
            </c:numRef>
          </c:val>
          <c:smooth val="0"/>
          <c:extLst>
            <c:ext xmlns:c16="http://schemas.microsoft.com/office/drawing/2014/chart" uri="{C3380CC4-5D6E-409C-BE32-E72D297353CC}">
              <c16:uniqueId val="{0000000B-8D42-4754-9054-851441955B70}"/>
            </c:ext>
          </c:extLst>
        </c:ser>
        <c:dLbls>
          <c:showLegendKey val="0"/>
          <c:showVal val="0"/>
          <c:showCatName val="0"/>
          <c:showSerName val="0"/>
          <c:showPercent val="0"/>
          <c:showBubbleSize val="0"/>
        </c:dLbls>
        <c:marker val="1"/>
        <c:smooth val="0"/>
        <c:axId val="730895535"/>
        <c:axId val="730898415"/>
      </c:lineChart>
      <c:lineChart>
        <c:grouping val="standard"/>
        <c:varyColors val="0"/>
        <c:ser>
          <c:idx val="1"/>
          <c:order val="1"/>
          <c:tx>
            <c:strRef>
              <c:f>'Average Provider Payment'!$A$7</c:f>
              <c:strCache>
                <c:ptCount val="1"/>
                <c:pt idx="0">
                  <c:v>Risk Rated Premium Component - Specified Percentage (%)</c:v>
                </c:pt>
              </c:strCache>
            </c:strRef>
          </c:tx>
          <c:spPr>
            <a:ln w="28575" cap="rnd">
              <a:solidFill>
                <a:srgbClr val="F15A29"/>
              </a:solidFill>
              <a:round/>
            </a:ln>
            <a:effectLst/>
          </c:spPr>
          <c:marker>
            <c:symbol val="none"/>
          </c:marker>
          <c:dLbls>
            <c:dLbl>
              <c:idx val="0"/>
              <c:layout>
                <c:manualLayout>
                  <c:x val="-3.9256436220810702E-2"/>
                  <c:y val="-4.1923901456134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D42-4754-9054-851441955B70}"/>
                </c:ext>
              </c:extLst>
            </c:dLbl>
            <c:dLbl>
              <c:idx val="1"/>
              <c:layout>
                <c:manualLayout>
                  <c:x val="-3.9982202583693886E-2"/>
                  <c:y val="-4.342923749165329E-2"/>
                </c:manualLayout>
              </c:layout>
              <c:spPr>
                <a:noFill/>
                <a:ln>
                  <a:noFill/>
                </a:ln>
                <a:effectLst/>
              </c:spPr>
              <c:txPr>
                <a:bodyPr rot="0" spcFirstLastPara="1" vertOverflow="clip" horzOverflow="clip" vert="horz" wrap="none" lIns="72000" tIns="19050" rIns="36000" bIns="19050" anchor="t" anchorCtr="1">
                  <a:spAutoFit/>
                </a:bodyPr>
                <a:lstStyle/>
                <a:p>
                  <a:pPr>
                    <a:defRPr sz="1050" b="1" i="0" u="none" strike="noStrike" kern="1200" baseline="0">
                      <a:solidFill>
                        <a:srgbClr val="F15A29"/>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D-8D42-4754-9054-851441955B70}"/>
                </c:ext>
              </c:extLst>
            </c:dLbl>
            <c:dLbl>
              <c:idx val="2"/>
              <c:layout>
                <c:manualLayout>
                  <c:x val="-3.5835895547577434E-2"/>
                  <c:y val="-4.1923901456134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D42-4754-9054-851441955B70}"/>
                </c:ext>
              </c:extLst>
            </c:dLbl>
            <c:dLbl>
              <c:idx val="3"/>
              <c:layout>
                <c:manualLayout>
                  <c:x val="-6.5764521771155494E-4"/>
                  <c:y val="-3.01967772922694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D42-4754-9054-851441955B70}"/>
                </c:ext>
              </c:extLst>
            </c:dLbl>
            <c:dLbl>
              <c:idx val="4"/>
              <c:layout>
                <c:manualLayout>
                  <c:x val="-2.3710331707017706E-2"/>
                  <c:y val="-3.9390602485854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D42-4754-9054-851441955B70}"/>
                </c:ext>
              </c:extLst>
            </c:dLbl>
            <c:dLbl>
              <c:idx val="5"/>
              <c:layout>
                <c:manualLayout>
                  <c:x val="-3.0966645187026298E-2"/>
                  <c:y val="-4.0831507796117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D42-4754-9054-851441955B70}"/>
                </c:ext>
              </c:extLst>
            </c:dLbl>
            <c:dLbl>
              <c:idx val="6"/>
              <c:layout>
                <c:manualLayout>
                  <c:x val="-3.4833471416735706E-2"/>
                  <c:y val="-4.2158683114073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D42-4754-9054-851441955B70}"/>
                </c:ext>
              </c:extLst>
            </c:dLbl>
            <c:dLbl>
              <c:idx val="7"/>
              <c:layout>
                <c:manualLayout>
                  <c:x val="-3.079051213599681E-2"/>
                  <c:y val="-4.1640308642698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D42-4754-9054-851441955B70}"/>
                </c:ext>
              </c:extLst>
            </c:dLbl>
            <c:dLbl>
              <c:idx val="8"/>
              <c:layout>
                <c:manualLayout>
                  <c:x val="-1.2731289698978182E-2"/>
                  <c:y val="-4.3966892369449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D42-4754-9054-851441955B70}"/>
                </c:ext>
              </c:extLst>
            </c:dLbl>
            <c:dLbl>
              <c:idx val="9"/>
              <c:layout>
                <c:manualLayout>
                  <c:x val="-3.3248764920678756E-2"/>
                  <c:y val="-7.0549203597187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D42-4754-9054-851441955B70}"/>
                </c:ext>
              </c:extLst>
            </c:dLbl>
            <c:dLbl>
              <c:idx val="10"/>
              <c:layout>
                <c:manualLayout>
                  <c:x val="-3.1303445948019384E-2"/>
                  <c:y val="-4.5300901249175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D42-4754-9054-851441955B70}"/>
                </c:ext>
              </c:extLst>
            </c:dLbl>
            <c:spPr>
              <a:noFill/>
              <a:ln>
                <a:noFill/>
              </a:ln>
              <a:effectLst/>
            </c:spPr>
            <c:txPr>
              <a:bodyPr rot="0" spcFirstLastPara="1" vertOverflow="clip" horzOverflow="clip" vert="horz" wrap="none" lIns="38100" tIns="19050" rIns="38100" bIns="19050" anchor="t" anchorCtr="1">
                <a:spAutoFit/>
              </a:bodyPr>
              <a:lstStyle/>
              <a:p>
                <a:pPr>
                  <a:defRPr sz="1050" b="1" i="0" u="none" strike="noStrike" kern="1200" baseline="0">
                    <a:solidFill>
                      <a:srgbClr val="F15A29"/>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rgbClr val="F15A29">
                          <a:alpha val="50000"/>
                        </a:srgbClr>
                      </a:solidFill>
                      <a:round/>
                    </a:ln>
                    <a:effectLst/>
                  </c:spPr>
                </c15:leaderLines>
              </c:ext>
            </c:extLst>
          </c:dLbls>
          <c:cat>
            <c:numRef>
              <c:f>'Average Provider Payment'!$B$1:$L$1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'Average Provider Payment'!$B$7:$L$7</c:f>
              <c:numCache>
                <c:formatCode>0.000%</c:formatCode>
                <c:ptCount val="11"/>
                <c:pt idx="0">
                  <c:v>1.5499999999999999E-3</c:v>
                </c:pt>
                <c:pt idx="1">
                  <c:v>1.5499999999999999E-3</c:v>
                </c:pt>
                <c:pt idx="2">
                  <c:v>1.5499999999999999E-3</c:v>
                </c:pt>
                <c:pt idx="3" formatCode="0.00%">
                  <c:v>1E-3</c:v>
                </c:pt>
                <c:pt idx="4" formatCode="0.00%">
                  <c:v>8.0000000000000004E-4</c:v>
                </c:pt>
                <c:pt idx="5" formatCode="0.00%">
                  <c:v>6.9999999999999999E-4</c:v>
                </c:pt>
                <c:pt idx="6" formatCode="0.00%">
                  <c:v>6.9999999999999999E-4</c:v>
                </c:pt>
                <c:pt idx="7" formatCode="0.00%">
                  <c:v>6.9999999999999999E-4</c:v>
                </c:pt>
                <c:pt idx="8" formatCode="0.00%">
                  <c:v>4.0000000000000002E-4</c:v>
                </c:pt>
                <c:pt idx="9" formatCode="0.00%">
                  <c:v>0</c:v>
                </c:pt>
                <c:pt idx="10" formatCode="0.00%">
                  <c:v>4.0000000000000002E-4</c:v>
                </c:pt>
              </c:numCache>
            </c:numRef>
          </c:val>
          <c:smooth val="0"/>
          <c:extLst>
            <c:ext xmlns:c16="http://schemas.microsoft.com/office/drawing/2014/chart" uri="{C3380CC4-5D6E-409C-BE32-E72D297353CC}">
              <c16:uniqueId val="{00000017-8D42-4754-9054-851441955B70}"/>
            </c:ext>
          </c:extLst>
        </c:ser>
        <c:dLbls>
          <c:showLegendKey val="0"/>
          <c:showVal val="0"/>
          <c:showCatName val="0"/>
          <c:showSerName val="0"/>
          <c:showPercent val="0"/>
          <c:showBubbleSize val="0"/>
        </c:dLbls>
        <c:marker val="1"/>
        <c:smooth val="0"/>
        <c:axId val="914012303"/>
        <c:axId val="914006063"/>
      </c:lineChart>
      <c:catAx>
        <c:axId val="73089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0898415"/>
        <c:crosses val="autoZero"/>
        <c:auto val="1"/>
        <c:lblAlgn val="ctr"/>
        <c:lblOffset val="100"/>
        <c:noMultiLvlLbl val="0"/>
      </c:catAx>
      <c:valAx>
        <c:axId val="730898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lumMod val="95000"/>
                        <a:lumOff val="5000"/>
                      </a:schemeClr>
                    </a:solidFill>
                    <a:latin typeface="+mn-lt"/>
                    <a:ea typeface="+mn-ea"/>
                    <a:cs typeface="+mn-cs"/>
                  </a:defRPr>
                </a:pPr>
                <a:r>
                  <a:rPr lang="en-AU" sz="1300">
                    <a:solidFill>
                      <a:schemeClr val="tx1">
                        <a:lumMod val="95000"/>
                        <a:lumOff val="5000"/>
                      </a:schemeClr>
                    </a:solidFill>
                  </a:rPr>
                  <a:t>Base and Admin Fee</a:t>
                </a:r>
                <a:r>
                  <a:rPr lang="en-AU" sz="1300" baseline="0">
                    <a:solidFill>
                      <a:schemeClr val="tx1">
                        <a:lumMod val="95000"/>
                        <a:lumOff val="5000"/>
                      </a:schemeClr>
                    </a:solidFill>
                  </a:rPr>
                  <a:t> - Cost per Enrolment</a:t>
                </a:r>
                <a:endParaRPr lang="en-AU" sz="1300">
                  <a:solidFill>
                    <a:schemeClr val="tx1">
                      <a:lumMod val="95000"/>
                      <a:lumOff val="5000"/>
                    </a:schemeClr>
                  </a:solidFill>
                </a:endParaRPr>
              </a:p>
            </c:rich>
          </c:tx>
          <c:layout>
            <c:manualLayout>
              <c:xMode val="edge"/>
              <c:yMode val="edge"/>
              <c:x val="0"/>
              <c:y val="0.12888514286441449"/>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95000"/>
                      <a:lumOff val="5000"/>
                    </a:schemeClr>
                  </a:solidFill>
                  <a:latin typeface="+mn-lt"/>
                  <a:ea typeface="+mn-ea"/>
                  <a:cs typeface="+mn-cs"/>
                </a:defRPr>
              </a:pPr>
              <a:endParaRPr lang="en-US"/>
            </a:p>
          </c:txPr>
        </c:title>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95000"/>
                    <a:lumOff val="5000"/>
                  </a:schemeClr>
                </a:solidFill>
                <a:latin typeface="+mn-lt"/>
                <a:ea typeface="+mn-ea"/>
                <a:cs typeface="+mn-cs"/>
              </a:defRPr>
            </a:pPr>
            <a:endParaRPr lang="en-US"/>
          </a:p>
        </c:txPr>
        <c:crossAx val="730895535"/>
        <c:crosses val="autoZero"/>
        <c:crossBetween val="between"/>
        <c:majorUnit val="2"/>
        <c:minorUnit val="2"/>
      </c:valAx>
      <c:valAx>
        <c:axId val="914006063"/>
        <c:scaling>
          <c:orientation val="minMax"/>
          <c:max val="1.6000000000000003E-3"/>
        </c:scaling>
        <c:delete val="0"/>
        <c:axPos val="r"/>
        <c:title>
          <c:tx>
            <c:rich>
              <a:bodyPr rot="-5400000" spcFirstLastPara="1" vertOverflow="ellipsis" vert="horz" wrap="square" anchor="ctr" anchorCtr="1"/>
              <a:lstStyle/>
              <a:p>
                <a:pPr>
                  <a:defRPr sz="1300" b="0" i="0" u="none" strike="noStrike" kern="1200" baseline="0">
                    <a:solidFill>
                      <a:schemeClr val="tx1">
                        <a:lumMod val="95000"/>
                        <a:lumOff val="5000"/>
                      </a:schemeClr>
                    </a:solidFill>
                    <a:latin typeface="+mn-lt"/>
                    <a:ea typeface="+mn-ea"/>
                    <a:cs typeface="+mn-cs"/>
                  </a:defRPr>
                </a:pPr>
                <a:r>
                  <a:rPr lang="en-AU" sz="1300">
                    <a:solidFill>
                      <a:schemeClr val="tx1">
                        <a:lumMod val="95000"/>
                        <a:lumOff val="5000"/>
                      </a:schemeClr>
                    </a:solidFill>
                  </a:rPr>
                  <a:t>RRPC</a:t>
                </a:r>
                <a:r>
                  <a:rPr lang="en-AU" sz="1300" baseline="0">
                    <a:solidFill>
                      <a:schemeClr val="tx1">
                        <a:lumMod val="95000"/>
                        <a:lumOff val="5000"/>
                      </a:schemeClr>
                    </a:solidFill>
                  </a:rPr>
                  <a:t> - Specified Percentage</a:t>
                </a:r>
                <a:endParaRPr lang="en-AU" sz="1300">
                  <a:solidFill>
                    <a:schemeClr val="tx1">
                      <a:lumMod val="95000"/>
                      <a:lumOff val="5000"/>
                    </a:schemeClr>
                  </a:solidFill>
                </a:endParaRPr>
              </a:p>
            </c:rich>
          </c:tx>
          <c:layout>
            <c:manualLayout>
              <c:xMode val="edge"/>
              <c:yMode val="edge"/>
              <c:x val="0.970585289514867"/>
              <c:y val="0.17198611467979208"/>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95000"/>
                      <a:lumOff val="5000"/>
                    </a:schemeClr>
                  </a:solidFill>
                  <a:latin typeface="+mn-lt"/>
                  <a:ea typeface="+mn-ea"/>
                  <a:cs typeface="+mn-cs"/>
                </a:defRPr>
              </a:pPr>
              <a:endParaRPr lang="en-US"/>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95000"/>
                    <a:lumOff val="5000"/>
                  </a:schemeClr>
                </a:solidFill>
                <a:latin typeface="+mn-lt"/>
                <a:ea typeface="+mn-ea"/>
                <a:cs typeface="+mn-cs"/>
              </a:defRPr>
            </a:pPr>
            <a:endParaRPr lang="en-US"/>
          </a:p>
        </c:txPr>
        <c:crossAx val="914012303"/>
        <c:crosses val="max"/>
        <c:crossBetween val="between"/>
        <c:majorUnit val="4.0000000000000013E-4"/>
      </c:valAx>
      <c:catAx>
        <c:axId val="914012303"/>
        <c:scaling>
          <c:orientation val="minMax"/>
        </c:scaling>
        <c:delete val="1"/>
        <c:axPos val="b"/>
        <c:numFmt formatCode="General" sourceLinked="1"/>
        <c:majorTickMark val="out"/>
        <c:minorTickMark val="none"/>
        <c:tickLblPos val="nextTo"/>
        <c:crossAx val="914006063"/>
        <c:crosses val="autoZero"/>
        <c:auto val="1"/>
        <c:lblAlgn val="ctr"/>
        <c:lblOffset val="100"/>
        <c:noMultiLvlLbl val="0"/>
      </c:catAx>
      <c:spPr>
        <a:noFill/>
        <a:ln>
          <a:noFill/>
        </a:ln>
        <a:effectLst/>
      </c:spPr>
    </c:plotArea>
    <c:legend>
      <c:legendPos val="b"/>
      <c:layout>
        <c:manualLayout>
          <c:xMode val="edge"/>
          <c:yMode val="edge"/>
          <c:x val="1.0630458130043879E-2"/>
          <c:y val="0.92109920769732401"/>
          <c:w val="0.96938623461904327"/>
          <c:h val="7.246874621606193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61993962685577E-2"/>
          <c:y val="3.3378923381343406E-2"/>
          <c:w val="0.89520612500726093"/>
          <c:h val="0.76809713198811669"/>
        </c:manualLayout>
      </c:layout>
      <c:lineChart>
        <c:grouping val="standard"/>
        <c:varyColors val="0"/>
        <c:ser>
          <c:idx val="0"/>
          <c:order val="0"/>
          <c:tx>
            <c:strRef>
              <c:f>'[International TPS Levy Trend Analysis - June 2023.xlsx]Average Provider Payment'!$A$2</c:f>
              <c:strCache>
                <c:ptCount val="1"/>
                <c:pt idx="0">
                  <c:v>Total Levy Amount</c:v>
                </c:pt>
              </c:strCache>
            </c:strRef>
          </c:tx>
          <c:spPr>
            <a:ln w="47625" cap="rnd">
              <a:solidFill>
                <a:srgbClr val="00A79E"/>
              </a:solidFill>
              <a:round/>
            </a:ln>
            <a:effectLst/>
          </c:spPr>
          <c:marker>
            <c:symbol val="circle"/>
            <c:size val="5"/>
            <c:spPr>
              <a:solidFill>
                <a:srgbClr val="00A79E"/>
              </a:solidFill>
              <a:ln w="38100">
                <a:solidFill>
                  <a:srgbClr val="00A79E"/>
                </a:solidFill>
              </a:ln>
              <a:effectLst/>
            </c:spPr>
          </c:marker>
          <c:cat>
            <c:numRef>
              <c:f>'[International TPS Levy Trend Analysis - June 2023.xlsx]Average Provider Payment'!$B$1:$L$1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'[International TPS Levy Trend Analysis - June 2023.xlsx]Average Provider Payment'!$B$2:$L$2</c:f>
              <c:numCache>
                <c:formatCode>#,##0.00_);\(#,##0.00\)</c:formatCode>
                <c:ptCount val="11"/>
                <c:pt idx="0">
                  <c:v>5198.9465344827586</c:v>
                </c:pt>
                <c:pt idx="1">
                  <c:v>6027.4877398524022</c:v>
                </c:pt>
                <c:pt idx="2">
                  <c:v>8230.8571373679133</c:v>
                </c:pt>
                <c:pt idx="3">
                  <c:v>9832.2143883495082</c:v>
                </c:pt>
                <c:pt idx="4">
                  <c:v>8923.6430832570877</c:v>
                </c:pt>
                <c:pt idx="5">
                  <c:v>5365.1472807017635</c:v>
                </c:pt>
                <c:pt idx="6">
                  <c:v>5150.1163706234083</c:v>
                </c:pt>
                <c:pt idx="7">
                  <c:v>5962.2034746467061</c:v>
                </c:pt>
                <c:pt idx="8">
                  <c:v>2675.7884430176646</c:v>
                </c:pt>
                <c:pt idx="9">
                  <c:v>0</c:v>
                </c:pt>
                <c:pt idx="10">
                  <c:v>2380.0981155234626</c:v>
                </c:pt>
              </c:numCache>
            </c:numRef>
          </c:val>
          <c:smooth val="0"/>
          <c:extLst>
            <c:ext xmlns:c16="http://schemas.microsoft.com/office/drawing/2014/chart" uri="{C3380CC4-5D6E-409C-BE32-E72D297353CC}">
              <c16:uniqueId val="{00000000-2E0E-4756-A6F7-C30B411E30A4}"/>
            </c:ext>
          </c:extLst>
        </c:ser>
        <c:ser>
          <c:idx val="1"/>
          <c:order val="1"/>
          <c:tx>
            <c:strRef>
              <c:f>'[International TPS Levy Trend Analysis - June 2023.xlsx]Average Provider Payment'!$A$3</c:f>
              <c:strCache>
                <c:ptCount val="1"/>
                <c:pt idx="0">
                  <c:v>Risk Rated Premium Component</c:v>
                </c:pt>
              </c:strCache>
            </c:strRef>
          </c:tx>
          <c:spPr>
            <a:ln w="34925" cap="rnd">
              <a:solidFill>
                <a:srgbClr val="F15A29"/>
              </a:solidFill>
              <a:round/>
            </a:ln>
            <a:effectLst/>
          </c:spPr>
          <c:marker>
            <c:symbol val="circle"/>
            <c:size val="5"/>
            <c:spPr>
              <a:solidFill>
                <a:srgbClr val="F15A29"/>
              </a:solidFill>
              <a:ln w="9525">
                <a:solidFill>
                  <a:srgbClr val="F15A29"/>
                </a:solidFill>
              </a:ln>
              <a:effectLst/>
            </c:spPr>
          </c:marker>
          <c:cat>
            <c:numRef>
              <c:f>'[International TPS Levy Trend Analysis - June 2023.xlsx]Average Provider Payment'!$B$1:$L$1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'[International TPS Levy Trend Analysis - June 2023.xlsx]Average Provider Payment'!$B$3:$L$3</c:f>
              <c:numCache>
                <c:formatCode>#,##0.00_);\(#,##0.00\)</c:formatCode>
                <c:ptCount val="11"/>
                <c:pt idx="0">
                  <c:v>2584.5874089754425</c:v>
                </c:pt>
                <c:pt idx="1">
                  <c:v>3248.1957388939309</c:v>
                </c:pt>
                <c:pt idx="2">
                  <c:v>4970.3264772727325</c:v>
                </c:pt>
                <c:pt idx="3">
                  <c:v>6275.7228405797123</c:v>
                </c:pt>
                <c:pt idx="4">
                  <c:v>5128.7756818181842</c:v>
                </c:pt>
                <c:pt idx="5">
                  <c:v>4068.9966144473483</c:v>
                </c:pt>
                <c:pt idx="6">
                  <c:v>3749.8548561759812</c:v>
                </c:pt>
                <c:pt idx="7">
                  <c:v>4439.0685502471142</c:v>
                </c:pt>
                <c:pt idx="8">
                  <c:v>1534.1850000000009</c:v>
                </c:pt>
                <c:pt idx="9">
                  <c:v>0</c:v>
                </c:pt>
                <c:pt idx="10">
                  <c:v>1375.6690941768518</c:v>
                </c:pt>
              </c:numCache>
            </c:numRef>
          </c:val>
          <c:smooth val="0"/>
          <c:extLst>
            <c:ext xmlns:c16="http://schemas.microsoft.com/office/drawing/2014/chart" uri="{C3380CC4-5D6E-409C-BE32-E72D297353CC}">
              <c16:uniqueId val="{00000001-2E0E-4756-A6F7-C30B411E30A4}"/>
            </c:ext>
          </c:extLst>
        </c:ser>
        <c:ser>
          <c:idx val="2"/>
          <c:order val="2"/>
          <c:tx>
            <c:strRef>
              <c:f>'[International TPS Levy Trend Analysis - June 2023.xlsx]Average Provider Payment'!$A$4</c:f>
              <c:strCache>
                <c:ptCount val="1"/>
                <c:pt idx="0">
                  <c:v>Base Fee Component</c:v>
                </c:pt>
              </c:strCache>
            </c:strRef>
          </c:tx>
          <c:spPr>
            <a:ln w="34925" cap="rnd">
              <a:solidFill>
                <a:srgbClr val="F0B50E"/>
              </a:solidFill>
              <a:round/>
            </a:ln>
            <a:effectLst/>
          </c:spPr>
          <c:marker>
            <c:symbol val="circle"/>
            <c:size val="5"/>
            <c:spPr>
              <a:solidFill>
                <a:srgbClr val="F0B50E"/>
              </a:solidFill>
              <a:ln w="9525">
                <a:solidFill>
                  <a:srgbClr val="F0B50E"/>
                </a:solidFill>
              </a:ln>
              <a:effectLst/>
            </c:spPr>
          </c:marker>
          <c:cat>
            <c:numRef>
              <c:f>'[International TPS Levy Trend Analysis - June 2023.xlsx]Average Provider Payment'!$B$1:$L$1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'[International TPS Levy Trend Analysis - June 2023.xlsx]Average Provider Payment'!$B$4:$L$4</c:f>
              <c:numCache>
                <c:formatCode>#,##0.00_);\(#,##0.00\)</c:formatCode>
                <c:ptCount val="11"/>
                <c:pt idx="0">
                  <c:v>1789.4295088907704</c:v>
                </c:pt>
                <c:pt idx="1">
                  <c:v>1900.9011332728951</c:v>
                </c:pt>
                <c:pt idx="2">
                  <c:v>2220.6129640151476</c:v>
                </c:pt>
                <c:pt idx="3">
                  <c:v>2489.2284154589438</c:v>
                </c:pt>
                <c:pt idx="4">
                  <c:v>2655.7384909090879</c:v>
                </c:pt>
                <c:pt idx="5">
                  <c:v>877.5035161009572</c:v>
                </c:pt>
                <c:pt idx="6">
                  <c:v>949.71487309644772</c:v>
                </c:pt>
                <c:pt idx="7">
                  <c:v>1033.4878088962089</c:v>
                </c:pt>
                <c:pt idx="8">
                  <c:v>791.59872204472981</c:v>
                </c:pt>
                <c:pt idx="9">
                  <c:v>0</c:v>
                </c:pt>
                <c:pt idx="10">
                  <c:v>693.67873472322083</c:v>
                </c:pt>
              </c:numCache>
            </c:numRef>
          </c:val>
          <c:smooth val="0"/>
          <c:extLst>
            <c:ext xmlns:c16="http://schemas.microsoft.com/office/drawing/2014/chart" uri="{C3380CC4-5D6E-409C-BE32-E72D297353CC}">
              <c16:uniqueId val="{00000002-2E0E-4756-A6F7-C30B411E30A4}"/>
            </c:ext>
          </c:extLst>
        </c:ser>
        <c:ser>
          <c:idx val="3"/>
          <c:order val="3"/>
          <c:tx>
            <c:strRef>
              <c:f>'[International TPS Levy Trend Analysis - June 2023.xlsx]Average Provider Payment'!$A$5</c:f>
              <c:strCache>
                <c:ptCount val="1"/>
                <c:pt idx="0">
                  <c:v>Administrative Fee Component</c:v>
                </c:pt>
              </c:strCache>
            </c:strRef>
          </c:tx>
          <c:spPr>
            <a:ln w="34925" cap="rnd">
              <a:solidFill>
                <a:srgbClr val="D6165F"/>
              </a:solidFill>
              <a:round/>
            </a:ln>
            <a:effectLst/>
          </c:spPr>
          <c:marker>
            <c:symbol val="circle"/>
            <c:size val="5"/>
            <c:spPr>
              <a:solidFill>
                <a:srgbClr val="D6165F"/>
              </a:solidFill>
              <a:ln w="9525">
                <a:solidFill>
                  <a:srgbClr val="D6165F"/>
                </a:solidFill>
              </a:ln>
              <a:effectLst/>
            </c:spPr>
          </c:marker>
          <c:cat>
            <c:numRef>
              <c:f>'[International TPS Levy Trend Analysis - June 2023.xlsx]Average Provider Payment'!$B$1:$L$1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'[International TPS Levy Trend Analysis - June 2023.xlsx]Average Provider Payment'!$B$5:$L$5</c:f>
              <c:numCache>
                <c:formatCode>#,##0.00_);\(#,##0.00\)</c:formatCode>
                <c:ptCount val="11"/>
                <c:pt idx="0">
                  <c:v>740.17485182049109</c:v>
                </c:pt>
                <c:pt idx="1">
                  <c:v>783.93565729827731</c:v>
                </c:pt>
                <c:pt idx="2">
                  <c:v>912.85938446969806</c:v>
                </c:pt>
                <c:pt idx="3">
                  <c:v>1019.0189661835745</c:v>
                </c:pt>
                <c:pt idx="4">
                  <c:v>1085.8253181818181</c:v>
                </c:pt>
                <c:pt idx="5">
                  <c:v>378.1037423846825</c:v>
                </c:pt>
                <c:pt idx="6">
                  <c:v>407.1951438240261</c:v>
                </c:pt>
                <c:pt idx="7">
                  <c:v>441.83775947281782</c:v>
                </c:pt>
                <c:pt idx="8">
                  <c:v>338.70698083067009</c:v>
                </c:pt>
                <c:pt idx="9">
                  <c:v>0</c:v>
                </c:pt>
                <c:pt idx="10">
                  <c:v>302.06482386772149</c:v>
                </c:pt>
              </c:numCache>
            </c:numRef>
          </c:val>
          <c:smooth val="0"/>
          <c:extLst>
            <c:ext xmlns:c16="http://schemas.microsoft.com/office/drawing/2014/chart" uri="{C3380CC4-5D6E-409C-BE32-E72D297353CC}">
              <c16:uniqueId val="{00000003-2E0E-4756-A6F7-C30B411E30A4}"/>
            </c:ext>
          </c:extLst>
        </c:ser>
        <c:dLbls>
          <c:showLegendKey val="0"/>
          <c:showVal val="0"/>
          <c:showCatName val="0"/>
          <c:showSerName val="0"/>
          <c:showPercent val="0"/>
          <c:showBubbleSize val="0"/>
        </c:dLbls>
        <c:marker val="1"/>
        <c:smooth val="0"/>
        <c:axId val="968024671"/>
        <c:axId val="968024191"/>
      </c:lineChart>
      <c:catAx>
        <c:axId val="96802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968024191"/>
        <c:crosses val="autoZero"/>
        <c:auto val="1"/>
        <c:lblAlgn val="ctr"/>
        <c:lblOffset val="100"/>
        <c:noMultiLvlLbl val="0"/>
      </c:catAx>
      <c:valAx>
        <c:axId val="968024191"/>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968024671"/>
        <c:crosses val="autoZero"/>
        <c:crossBetween val="between"/>
        <c:majorUnit val="2000"/>
      </c:valAx>
      <c:spPr>
        <a:noFill/>
        <a:ln>
          <a:noFill/>
        </a:ln>
        <a:effectLst/>
      </c:spPr>
    </c:plotArea>
    <c:legend>
      <c:legendPos val="b"/>
      <c:layout>
        <c:manualLayout>
          <c:xMode val="edge"/>
          <c:yMode val="edge"/>
          <c:x val="1.909368611586322E-2"/>
          <c:y val="0.9269320014761101"/>
          <c:w val="0.9636909736340622"/>
          <c:h val="5.6710606858655893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12/08/2024</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00"/>
              </a:spcAft>
            </a:pPr>
            <a:r>
              <a:rPr lang="en-AU" b="1">
                <a:solidFill>
                  <a:schemeClr val="tx1"/>
                </a:solidFill>
                <a:latin typeface="+mn-lt"/>
                <a:cs typeface="Calibri"/>
              </a:rPr>
              <a:t>Acknowledgement of Country</a:t>
            </a:r>
          </a:p>
          <a:p>
            <a:pPr>
              <a:lnSpc>
                <a:spcPct val="100000"/>
              </a:lnSpc>
              <a:spcAft>
                <a:spcPts val="100"/>
              </a:spcAft>
            </a:pPr>
            <a:r>
              <a:rPr lang="en-AU" b="0" i="0">
                <a:solidFill>
                  <a:schemeClr val="tx1"/>
                </a:solidFill>
                <a:effectLst/>
                <a:latin typeface="+mn-lt"/>
              </a:rPr>
              <a:t>'I begin by acknowledging the Traditional Custodians of the land on which we meet today and pay my respects to their Elders past and present. I extend that respect to Aboriginal and Torres Strait Islander peoples here today.’</a:t>
            </a:r>
            <a:endParaRPr lang="en-AU" b="1">
              <a:solidFill>
                <a:schemeClr val="tx1"/>
              </a:solidFill>
              <a:latin typeface="+mn-lt"/>
              <a:cs typeface="Calibri"/>
            </a:endParaRPr>
          </a:p>
          <a:p>
            <a:pPr lvl="1">
              <a:lnSpc>
                <a:spcPct val="100000"/>
              </a:lnSpc>
              <a:spcBef>
                <a:spcPts val="0"/>
              </a:spcBef>
              <a:spcAft>
                <a:spcPts val="100"/>
              </a:spcAft>
            </a:pPr>
            <a:r>
              <a:rPr lang="en-US" sz="1200" b="1">
                <a:solidFill>
                  <a:schemeClr val="tx1"/>
                </a:solidFill>
                <a:latin typeface="+mn-lt"/>
              </a:rPr>
              <a:t>Canberra</a:t>
            </a:r>
            <a:r>
              <a:rPr lang="en-US" sz="1200">
                <a:solidFill>
                  <a:schemeClr val="tx1"/>
                </a:solidFill>
                <a:latin typeface="+mn-lt"/>
              </a:rPr>
              <a:t>: lands of the Ngunnawal people</a:t>
            </a: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solidFill>
                  <a:schemeClr val="tx1"/>
                </a:solidFill>
              </a:rPr>
              <a:t>2022 international levy waived as a Commonwealth Government COVID-19 relief measure</a:t>
            </a:r>
            <a:endParaRPr lang="en-AU" b="1">
              <a:solidFill>
                <a:schemeClr val="tx1"/>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1">
                <a:solidFill>
                  <a:schemeClr val="tx1"/>
                </a:solidFill>
              </a:rPr>
              <a:t>Base and Administrative Fee Component </a:t>
            </a:r>
            <a:r>
              <a:rPr lang="en-AU">
                <a:solidFill>
                  <a:schemeClr val="tx1"/>
                </a:solidFill>
              </a:rPr>
              <a:t>figures have </a:t>
            </a:r>
            <a:r>
              <a:rPr lang="en-AU" u="sng">
                <a:solidFill>
                  <a:schemeClr val="tx1"/>
                </a:solidFill>
              </a:rPr>
              <a:t>reduced over time, except for the years when the figures were indexed</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1">
                <a:solidFill>
                  <a:schemeClr val="tx1"/>
                </a:solidFill>
              </a:rPr>
              <a:t>RRPC</a:t>
            </a:r>
            <a:r>
              <a:rPr lang="en-AU" b="0">
                <a:solidFill>
                  <a:schemeClr val="tx1"/>
                </a:solidFill>
              </a:rPr>
              <a:t> specified percentage has been either </a:t>
            </a:r>
            <a:r>
              <a:rPr lang="en-AU" b="0" u="sng">
                <a:solidFill>
                  <a:schemeClr val="tx1"/>
                </a:solidFill>
              </a:rPr>
              <a:t>maintained or reduced each year</a:t>
            </a:r>
            <a:endParaRPr lang="en-AU" b="0" u="none">
              <a:solidFill>
                <a:schemeClr val="tx1"/>
              </a:solidFill>
            </a:endParaRPr>
          </a:p>
          <a:p>
            <a:pPr marL="628650" marR="0" lvl="1"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u="none">
                <a:solidFill>
                  <a:schemeClr val="tx1"/>
                </a:solidFill>
              </a:rPr>
              <a:t>We will talk about this again later</a:t>
            </a:r>
            <a:endParaRPr lang="en-AU" b="0" u="sng">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146682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t>2022 international levy waived by Australian Government as a COVID-19 relief measure</a:t>
            </a:r>
            <a:endParaRPr lang="en-AU"/>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t>Data shows a decreasing trend in providers’ average international levy payment (blue line = total levy amount)</a:t>
            </a:r>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315342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AU" sz="1200" b="1">
                <a:solidFill>
                  <a:schemeClr val="tx1"/>
                </a:solidFill>
                <a:latin typeface="+mn-lt"/>
              </a:rPr>
              <a:t>Administrative and Base Fee components</a:t>
            </a:r>
            <a:endParaRPr lang="en-AU" sz="1200" b="0">
              <a:solidFill>
                <a:schemeClr val="tx1"/>
              </a:solidFill>
              <a:latin typeface="+mn-lt"/>
            </a:endParaRPr>
          </a:p>
          <a:p>
            <a:pPr marL="257175" indent="-257175" eaLnBrk="0" hangingPunct="0">
              <a:lnSpc>
                <a:spcPct val="100000"/>
              </a:lnSpc>
              <a:spcAft>
                <a:spcPts val="100"/>
              </a:spcAft>
              <a:buFont typeface="Arial" panose="020B0604020202020204" pitchFamily="34" charset="0"/>
              <a:buChar char="•"/>
            </a:pPr>
            <a:r>
              <a:rPr lang="en-AU" sz="1200">
                <a:solidFill>
                  <a:schemeClr val="tx1"/>
                </a:solidFill>
                <a:latin typeface="+mn-lt"/>
                <a:cs typeface="Arial" panose="020B0604020202020204" pitchFamily="34" charset="0"/>
                <a:sym typeface="Calibri" pitchFamily="34" charset="0"/>
              </a:rPr>
              <a:t>If the Minister </a:t>
            </a:r>
            <a:r>
              <a:rPr lang="en-AU" sz="1200" b="1">
                <a:solidFill>
                  <a:schemeClr val="tx1"/>
                </a:solidFill>
                <a:latin typeface="+mn-lt"/>
                <a:cs typeface="Arial" panose="020B0604020202020204" pitchFamily="34" charset="0"/>
                <a:sym typeface="Calibri" pitchFamily="34" charset="0"/>
              </a:rPr>
              <a:t>does not</a:t>
            </a:r>
            <a:r>
              <a:rPr lang="en-AU" sz="1200">
                <a:solidFill>
                  <a:schemeClr val="tx1"/>
                </a:solidFill>
                <a:latin typeface="+mn-lt"/>
                <a:cs typeface="Arial" panose="020B0604020202020204" pitchFamily="34" charset="0"/>
                <a:sym typeface="Calibri" pitchFamily="34" charset="0"/>
              </a:rPr>
              <a:t> make an Instrument for the administrative and base fee components, a CPI indexation will apply (see Section 8 of </a:t>
            </a:r>
            <a:r>
              <a:rPr lang="en-AU" sz="1200" i="1">
                <a:solidFill>
                  <a:schemeClr val="tx1"/>
                </a:solidFill>
                <a:latin typeface="+mn-lt"/>
                <a:cs typeface="Arial" panose="020B0604020202020204" pitchFamily="34" charset="0"/>
                <a:sym typeface="Calibri" pitchFamily="34" charset="0"/>
              </a:rPr>
              <a:t>ESOS (TPS Levies) Act 2012</a:t>
            </a:r>
            <a:r>
              <a:rPr lang="en-AU" sz="1200">
                <a:solidFill>
                  <a:schemeClr val="tx1"/>
                </a:solidFill>
                <a:latin typeface="+mn-lt"/>
                <a:cs typeface="Arial" panose="020B0604020202020204" pitchFamily="34" charset="0"/>
                <a:sym typeface="Calibri" pitchFamily="34" charset="0"/>
              </a:rPr>
              <a:t>)</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en-AU" sz="1200" b="1">
              <a:solidFill>
                <a:schemeClr val="tx1"/>
              </a:solidFill>
              <a:latin typeface="+mn-lt"/>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en-AU" sz="1200" b="1">
                <a:solidFill>
                  <a:schemeClr val="tx1"/>
                </a:solidFill>
                <a:latin typeface="+mn-lt"/>
              </a:rPr>
              <a:t>Risk rated premium component</a:t>
            </a:r>
            <a:endParaRPr lang="en-AU" sz="1200" b="1">
              <a:solidFill>
                <a:schemeClr val="tx1"/>
              </a:solidFill>
              <a:latin typeface="+mn-lt"/>
              <a:cs typeface="Calibri"/>
            </a:endParaRPr>
          </a:p>
          <a:p>
            <a:pPr marL="285750" indent="-285750">
              <a:lnSpc>
                <a:spcPct val="100000"/>
              </a:lnSpc>
              <a:spcAft>
                <a:spcPts val="100"/>
              </a:spcAft>
              <a:buFont typeface="Arial" panose="020B0604020202020204" pitchFamily="34" charset="0"/>
              <a:buChar char="•"/>
            </a:pPr>
            <a:r>
              <a:rPr lang="en-US" altLang="zh-CN" sz="1200">
                <a:solidFill>
                  <a:schemeClr val="tx1"/>
                </a:solidFill>
                <a:latin typeface="+mn-lt"/>
                <a:sym typeface="Calibri" pitchFamily="34" charset="0"/>
              </a:rPr>
              <a:t>Determined annually by TPS Director in collaboration with the TPS Advisory Board, AGA and feedback from stakeholders</a:t>
            </a:r>
          </a:p>
          <a:p>
            <a:pPr marL="285750" indent="-285750">
              <a:lnSpc>
                <a:spcPct val="100000"/>
              </a:lnSpc>
              <a:spcAft>
                <a:spcPts val="100"/>
              </a:spcAft>
              <a:buFont typeface="Arial" panose="020B0604020202020204" pitchFamily="34" charset="0"/>
              <a:buChar char="•"/>
            </a:pPr>
            <a:r>
              <a:rPr lang="en-US" altLang="zh-CN" sz="1200">
                <a:solidFill>
                  <a:schemeClr val="tx1"/>
                </a:solidFill>
                <a:latin typeface="+mn-lt"/>
                <a:sym typeface="Calibri" pitchFamily="34" charset="0"/>
              </a:rPr>
              <a:t>Risk factors designed to reflect the risk of a provider closure</a:t>
            </a:r>
          </a:p>
          <a:p>
            <a:pPr marL="742950" lvl="1" indent="-285750">
              <a:lnSpc>
                <a:spcPct val="100000"/>
              </a:lnSpc>
              <a:spcAft>
                <a:spcPts val="100"/>
              </a:spcAft>
              <a:buFont typeface="Arial" panose="020B0604020202020204" pitchFamily="34" charset="0"/>
              <a:buChar char="•"/>
            </a:pPr>
            <a:r>
              <a:rPr lang="en-US" altLang="zh-CN" sz="1200">
                <a:solidFill>
                  <a:schemeClr val="tx1"/>
                </a:solidFill>
                <a:latin typeface="+mn-lt"/>
                <a:sym typeface="Calibri" pitchFamily="34" charset="0"/>
              </a:rPr>
              <a:t>Therefore, they are not equivalent to the risk assessments conducted by the regulators</a:t>
            </a:r>
            <a:endParaRPr lang="en-US" altLang="zh-CN" sz="1200">
              <a:solidFill>
                <a:schemeClr val="tx1"/>
              </a:solidFill>
              <a:latin typeface="+mn-lt"/>
              <a:ea typeface="等线"/>
              <a:sym typeface="Calibri" pitchFamily="34" charset="0"/>
            </a:endParaRPr>
          </a:p>
          <a:p>
            <a:pPr marL="0" lvl="0" indent="0">
              <a:lnSpc>
                <a:spcPct val="100000"/>
              </a:lnSpc>
              <a:spcAft>
                <a:spcPts val="100"/>
              </a:spcAft>
              <a:buFont typeface="Arial" panose="020B0604020202020204" pitchFamily="34" charset="0"/>
              <a:buNone/>
            </a:pPr>
            <a:endParaRPr lang="en-US" altLang="zh-CN" sz="1200" b="1">
              <a:solidFill>
                <a:schemeClr val="tx1"/>
              </a:solidFill>
              <a:latin typeface="+mn-lt"/>
              <a:ea typeface="等线"/>
              <a:sym typeface="Calibri" pitchFamily="34" charset="0"/>
            </a:endParaRPr>
          </a:p>
          <a:p>
            <a:pPr marL="0" lvl="0" indent="0">
              <a:lnSpc>
                <a:spcPct val="100000"/>
              </a:lnSpc>
              <a:spcAft>
                <a:spcPts val="100"/>
              </a:spcAft>
              <a:buFont typeface="Arial" panose="020B0604020202020204" pitchFamily="34" charset="0"/>
              <a:buNone/>
            </a:pPr>
            <a:r>
              <a:rPr lang="en-US" altLang="zh-CN" sz="1200" b="1">
                <a:solidFill>
                  <a:schemeClr val="tx1"/>
                </a:solidFill>
                <a:latin typeface="+mn-lt"/>
                <a:ea typeface="等线"/>
                <a:sym typeface="Calibri" pitchFamily="34" charset="0"/>
              </a:rPr>
              <a:t>Special tuition protection component</a:t>
            </a:r>
            <a:endParaRPr lang="en-US" altLang="zh-CN" sz="1200" b="0">
              <a:solidFill>
                <a:schemeClr val="tx1"/>
              </a:solidFill>
              <a:latin typeface="+mn-lt"/>
              <a:ea typeface="等线"/>
              <a:sym typeface="Calibri" pitchFamily="34" charset="0"/>
            </a:endParaRPr>
          </a:p>
          <a:p>
            <a:pPr marL="285750" indent="-285750">
              <a:lnSpc>
                <a:spcPct val="100000"/>
              </a:lnSpc>
              <a:spcAft>
                <a:spcPts val="100"/>
              </a:spcAft>
              <a:buFont typeface="Arial" panose="020B0604020202020204" pitchFamily="34" charset="0"/>
              <a:buChar char="•"/>
            </a:pPr>
            <a:r>
              <a:rPr lang="en-AU" sz="1200">
                <a:solidFill>
                  <a:schemeClr val="tx1"/>
                </a:solidFill>
                <a:latin typeface="+mn-lt"/>
                <a:ea typeface="SimSun"/>
                <a:cs typeface="Arial"/>
              </a:rPr>
              <a:t>Charged in the initial years when the levy Fund is below its target size</a:t>
            </a:r>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AU" b="1" i="1">
                <a:solidFill>
                  <a:schemeClr val="tx1"/>
                </a:solidFill>
              </a:rPr>
              <a:t>Risk rated premium component specified percentage</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i="1">
                <a:solidFill>
                  <a:schemeClr val="tx1"/>
                </a:solidFill>
              </a:rPr>
              <a:t>Proposed increasing the ‘risk rated premium component’ specified percentage rather than the ‘special tuition protection component’ specified percentage because:</a:t>
            </a:r>
          </a:p>
          <a:p>
            <a:pPr marL="628650" marR="0" lvl="1"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i="1">
                <a:solidFill>
                  <a:schemeClr val="tx1"/>
                </a:solidFill>
              </a:rPr>
              <a:t>It’s risk-related</a:t>
            </a:r>
          </a:p>
          <a:p>
            <a:pPr marL="628650" marR="0" lvl="1"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i="1">
                <a:solidFill>
                  <a:schemeClr val="tx1"/>
                </a:solidFill>
              </a:rPr>
              <a:t>Proposed increase is a 0.01 percentage point increase (from 0.04% to 0.05%) – small, sensible and required</a:t>
            </a:r>
            <a:endParaRPr lang="en-AU">
              <a:solidFill>
                <a:schemeClr val="tx1"/>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endParaRPr lang="en-AU">
              <a:solidFill>
                <a:schemeClr val="tx1"/>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2024 levy calculated using 2023 international student enrolment numbers and overseas student tuition fee income received</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endParaRPr lang="en-AU" b="1">
              <a:solidFill>
                <a:schemeClr val="tx1"/>
              </a:solidFill>
            </a:endParaRP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AU" b="1">
                <a:solidFill>
                  <a:schemeClr val="tx1"/>
                </a:solidFill>
              </a:rPr>
              <a:t>Administrative and Base fee components</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solidFill>
                  <a:schemeClr val="tx1"/>
                </a:solidFill>
              </a:rPr>
              <a:t>Figures quoted were applied for the 2023 levy</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solidFill>
                  <a:schemeClr val="tx1"/>
                </a:solidFill>
              </a:rPr>
              <a:t>If the Minister for Education decides not to make a legislative instrument with new amounts, these figures will be indexed to CPI for the 2024 levy</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endParaRPr lang="en-AU" b="0">
              <a:solidFill>
                <a:schemeClr val="tx1"/>
              </a:solidFill>
            </a:endParaRP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AU" b="1">
                <a:solidFill>
                  <a:schemeClr val="tx1"/>
                </a:solidFill>
              </a:rPr>
              <a:t>Risk rated premium component</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5 risk factors make up this component</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‘Increase factors’ apply to providers for each risk factor</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Increase factors are decimal amounts determined by where a provider sits in a given data set</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The legislative instrument details each risk factor and their increase factors</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The increase factors for each risk factor are added together to calculate a provider’s risk rated premium component</a:t>
            </a:r>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578829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solidFill>
                  <a:schemeClr val="tx1"/>
                </a:solidFill>
              </a:rPr>
              <a:t>All risk factors were recommended by the AGA and endorsed by the Board</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solidFill>
                  <a:schemeClr val="tx1"/>
                </a:solidFill>
              </a:rPr>
              <a:t>Data indicates a correlation between the risk factors and likelihood of provider closure</a:t>
            </a:r>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400315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‘Increase factors’ apply to providers for each risk factor</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Increase factors are decimal amounts determined by where a provider sits in a given data set</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The legislative instrument details each risk factor and their increase factors</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The increase factors for each risk factor are added together to calculate a provider’s risk rated premium component</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2024/8/12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16</a:t>
            </a:fld>
            <a:endParaRPr lang="en-US" altLang="zh-CN" sz="1200"/>
          </a:p>
        </p:txBody>
      </p:sp>
    </p:spTree>
    <p:extLst>
      <p:ext uri="{BB962C8B-B14F-4D97-AF65-F5344CB8AC3E}">
        <p14:creationId xmlns:p14="http://schemas.microsoft.com/office/powerpoint/2010/main" val="171258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indent="0">
              <a:spcAft>
                <a:spcPts val="100"/>
              </a:spcAft>
              <a:buFont typeface="Arial" panose="020B0604020202020204" pitchFamily="34" charset="0"/>
              <a:buNone/>
            </a:pPr>
            <a:r>
              <a:rPr lang="en-AU" b="1">
                <a:solidFill>
                  <a:schemeClr val="tx1"/>
                </a:solidFill>
              </a:rPr>
              <a:t>Specified percentage increased to 0.05%</a:t>
            </a:r>
          </a:p>
          <a:p>
            <a:pPr marL="171450" indent="-171450">
              <a:spcAft>
                <a:spcPts val="100"/>
              </a:spcAft>
              <a:buFont typeface="Arial" panose="020B0604020202020204" pitchFamily="34" charset="0"/>
              <a:buChar char="•"/>
            </a:pPr>
            <a:r>
              <a:rPr lang="en-AU" b="0">
                <a:solidFill>
                  <a:schemeClr val="tx1"/>
                </a:solidFill>
              </a:rPr>
              <a:t>Maintaining specified percentage at 0.04% would have resulted in a </a:t>
            </a:r>
            <a:r>
              <a:rPr lang="en-AU" b="0" i="1">
                <a:solidFill>
                  <a:schemeClr val="tx1"/>
                </a:solidFill>
              </a:rPr>
              <a:t>carried</a:t>
            </a:r>
            <a:r>
              <a:rPr lang="en-AU" b="0">
                <a:solidFill>
                  <a:schemeClr val="tx1"/>
                </a:solidFill>
              </a:rPr>
              <a:t> deficit (based on expected 2024 levy collection amount and returning to pre-COVID claims levels)</a:t>
            </a:r>
          </a:p>
          <a:p>
            <a:pPr marL="171450" indent="-171450">
              <a:spcAft>
                <a:spcPts val="100"/>
              </a:spcAft>
              <a:buFont typeface="Arial" panose="020B0604020202020204" pitchFamily="34" charset="0"/>
              <a:buChar char="•"/>
            </a:pPr>
            <a:r>
              <a:rPr lang="en-AU" b="0">
                <a:solidFill>
                  <a:schemeClr val="tx1"/>
                </a:solidFill>
              </a:rPr>
              <a:t>Increase necessary to create a more robust Fund</a:t>
            </a:r>
          </a:p>
          <a:p>
            <a:pPr marL="171450" indent="-171450">
              <a:spcAft>
                <a:spcPts val="100"/>
              </a:spcAft>
              <a:buFont typeface="Arial" panose="020B0604020202020204" pitchFamily="34" charset="0"/>
              <a:buChar char="•"/>
            </a:pPr>
            <a:r>
              <a:rPr lang="en-AU" b="0">
                <a:solidFill>
                  <a:schemeClr val="tx1"/>
                </a:solidFill>
              </a:rPr>
              <a:t>Risk forecast</a:t>
            </a:r>
          </a:p>
          <a:p>
            <a:pPr marL="171450" indent="-171450">
              <a:spcAft>
                <a:spcPts val="100"/>
              </a:spcAft>
              <a:buFont typeface="Arial" panose="020B0604020202020204" pitchFamily="34" charset="0"/>
              <a:buChar char="•"/>
            </a:pPr>
            <a:r>
              <a:rPr lang="en-AU" b="0">
                <a:solidFill>
                  <a:schemeClr val="tx1"/>
                </a:solidFill>
              </a:rPr>
              <a:t>Missed levy collection in 2022</a:t>
            </a:r>
          </a:p>
          <a:p>
            <a:pPr marL="171450" indent="-171450">
              <a:spcAft>
                <a:spcPts val="100"/>
              </a:spcAft>
              <a:buFont typeface="Arial" panose="020B0604020202020204" pitchFamily="34" charset="0"/>
              <a:buChar char="•"/>
            </a:pPr>
            <a:r>
              <a:rPr lang="en-AU" b="0">
                <a:solidFill>
                  <a:schemeClr val="tx1"/>
                </a:solidFill>
              </a:rPr>
              <a:t>Increased closure costs</a:t>
            </a:r>
          </a:p>
          <a:p>
            <a:pPr marL="171450" indent="-171450">
              <a:spcAft>
                <a:spcPts val="100"/>
              </a:spcAft>
              <a:buFont typeface="Arial" panose="020B0604020202020204" pitchFamily="34" charset="0"/>
              <a:buChar char="•"/>
            </a:pPr>
            <a:endParaRPr lang="en-AU" b="0">
              <a:solidFill>
                <a:schemeClr val="tx1"/>
              </a:solidFill>
            </a:endParaRPr>
          </a:p>
          <a:p>
            <a:pPr marL="0" indent="0">
              <a:spcAft>
                <a:spcPts val="100"/>
              </a:spcAft>
              <a:buFont typeface="Arial" panose="020B0604020202020204" pitchFamily="34" charset="0"/>
              <a:buNone/>
            </a:pPr>
            <a:r>
              <a:rPr lang="en-AU" b="1">
                <a:solidFill>
                  <a:schemeClr val="tx1"/>
                </a:solidFill>
              </a:rPr>
              <a:t>Maintaining positive volatility </a:t>
            </a:r>
            <a:r>
              <a:rPr lang="en-AU" b="1" i="1">
                <a:solidFill>
                  <a:schemeClr val="tx1"/>
                </a:solidFill>
              </a:rPr>
              <a:t>increase factor of 0%</a:t>
            </a:r>
          </a:p>
          <a:p>
            <a:pPr marL="171450" indent="-171450">
              <a:spcAft>
                <a:spcPts val="100"/>
              </a:spcAft>
              <a:buFont typeface="Arial" panose="020B0604020202020204" pitchFamily="34" charset="0"/>
              <a:buChar char="•"/>
            </a:pPr>
            <a:r>
              <a:rPr lang="en-AU" b="0">
                <a:solidFill>
                  <a:schemeClr val="tx1"/>
                </a:solidFill>
              </a:rPr>
              <a:t>Set to 0% for 2023 levy to avoid penalising providers with a high rate of growth in international student numbers post-COVID-19</a:t>
            </a:r>
          </a:p>
          <a:p>
            <a:pPr marL="628650" lvl="1" indent="-171450">
              <a:spcAft>
                <a:spcPts val="100"/>
              </a:spcAft>
              <a:buFont typeface="Arial" panose="020B0604020202020204" pitchFamily="34" charset="0"/>
              <a:buChar char="•"/>
            </a:pPr>
            <a:r>
              <a:rPr lang="en-AU" b="0">
                <a:solidFill>
                  <a:schemeClr val="tx1"/>
                </a:solidFill>
              </a:rPr>
              <a:t>Post-COVID-19 return of international students does not present the same risk as high rates of growth in a more normal environment</a:t>
            </a:r>
          </a:p>
          <a:p>
            <a:pPr marL="171450" indent="-171450">
              <a:spcAft>
                <a:spcPts val="100"/>
              </a:spcAft>
              <a:buFont typeface="Arial" panose="020B0604020202020204" pitchFamily="34" charset="0"/>
              <a:buChar char="•"/>
            </a:pPr>
            <a:r>
              <a:rPr lang="en-AU" b="0">
                <a:solidFill>
                  <a:schemeClr val="tx1"/>
                </a:solidFill>
              </a:rPr>
              <a:t>Maintaining this setting recognises the continued disruption to the market</a:t>
            </a:r>
          </a:p>
          <a:p>
            <a:pPr marL="171450" indent="-171450">
              <a:spcAft>
                <a:spcPts val="100"/>
              </a:spcAft>
              <a:buFont typeface="Arial" panose="020B0604020202020204" pitchFamily="34" charset="0"/>
              <a:buChar char="•"/>
            </a:pPr>
            <a:r>
              <a:rPr lang="en-AU" b="0">
                <a:solidFill>
                  <a:schemeClr val="tx1"/>
                </a:solidFill>
              </a:rPr>
              <a:t>The Board will decide whether to reinstate the increase factor for positive volatility for the 2025 levy</a:t>
            </a:r>
          </a:p>
          <a:p>
            <a:pPr marL="171450" indent="-171450">
              <a:spcAft>
                <a:spcPts val="100"/>
              </a:spcAft>
              <a:buFont typeface="Arial" panose="020B0604020202020204" pitchFamily="34" charset="0"/>
              <a:buChar char="•"/>
            </a:pPr>
            <a:r>
              <a:rPr lang="en-AU" b="1">
                <a:solidFill>
                  <a:schemeClr val="tx1"/>
                </a:solidFill>
              </a:rPr>
              <a:t>Note</a:t>
            </a:r>
            <a:r>
              <a:rPr lang="en-AU" b="0">
                <a:solidFill>
                  <a:schemeClr val="tx1"/>
                </a:solidFill>
              </a:rPr>
              <a:t>: Negative volatility increase factors were set to 0% for the 2021 levy as a concession to the impact of COVID-19 on international student numbers. </a:t>
            </a:r>
            <a:r>
              <a:rPr lang="en-AU" b="0" i="1">
                <a:solidFill>
                  <a:schemeClr val="tx1"/>
                </a:solidFill>
              </a:rPr>
              <a:t>Would have been maintained for 2022 levy, which was waived entirely for all international providers.</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2024/8/12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17</a:t>
            </a:fld>
            <a:endParaRPr lang="en-US" altLang="zh-CN" sz="1200"/>
          </a:p>
        </p:txBody>
      </p:sp>
    </p:spTree>
    <p:extLst>
      <p:ext uri="{BB962C8B-B14F-4D97-AF65-F5344CB8AC3E}">
        <p14:creationId xmlns:p14="http://schemas.microsoft.com/office/powerpoint/2010/main" val="2160922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indent="-171450">
              <a:lnSpc>
                <a:spcPct val="100000"/>
              </a:lnSpc>
              <a:spcAft>
                <a:spcPts val="100"/>
              </a:spcAft>
              <a:buFont typeface="Arial" panose="020B0604020202020204" pitchFamily="34" charset="0"/>
              <a:buChar char="•"/>
            </a:pPr>
            <a:r>
              <a:rPr lang="en-AU" b="0" i="1">
                <a:solidFill>
                  <a:schemeClr val="tx1"/>
                </a:solidFill>
              </a:rPr>
              <a:t>Fine tuning / nuancing of our risk settings</a:t>
            </a:r>
          </a:p>
          <a:p>
            <a:pPr marL="171450" indent="-171450">
              <a:lnSpc>
                <a:spcPct val="100000"/>
              </a:lnSpc>
              <a:spcAft>
                <a:spcPts val="100"/>
              </a:spcAft>
              <a:buFont typeface="Arial" panose="020B0604020202020204" pitchFamily="34" charset="0"/>
              <a:buChar char="•"/>
            </a:pPr>
            <a:r>
              <a:rPr lang="en-AU" b="0" i="1">
                <a:solidFill>
                  <a:schemeClr val="tx1"/>
                </a:solidFill>
              </a:rPr>
              <a:t>Implications: data collection trade off</a:t>
            </a:r>
          </a:p>
          <a:p>
            <a:pPr marL="0" indent="0">
              <a:lnSpc>
                <a:spcPct val="100000"/>
              </a:lnSpc>
              <a:spcAft>
                <a:spcPts val="100"/>
              </a:spcAft>
              <a:buFont typeface="Arial" panose="020B0604020202020204" pitchFamily="34" charset="0"/>
              <a:buNone/>
            </a:pPr>
            <a:endParaRPr lang="en-AU" b="1">
              <a:solidFill>
                <a:schemeClr val="tx1"/>
              </a:solidFill>
            </a:endParaRPr>
          </a:p>
          <a:p>
            <a:pPr marL="0" indent="0">
              <a:lnSpc>
                <a:spcPct val="100000"/>
              </a:lnSpc>
              <a:spcAft>
                <a:spcPts val="100"/>
              </a:spcAft>
              <a:buFont typeface="Arial" panose="020B0604020202020204" pitchFamily="34" charset="0"/>
              <a:buNone/>
            </a:pPr>
            <a:r>
              <a:rPr lang="en-AU" b="1">
                <a:solidFill>
                  <a:schemeClr val="tx1"/>
                </a:solidFill>
              </a:rPr>
              <a:t>Consideration of new filter</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sz="1200">
                <a:solidFill>
                  <a:schemeClr val="tx1"/>
                </a:solidFill>
              </a:rPr>
              <a:t>For providers whose ratio of international students constitute less than 20% of its total student population</a:t>
            </a:r>
          </a:p>
          <a:p>
            <a:pPr marL="171450" indent="-171450">
              <a:lnSpc>
                <a:spcPct val="100000"/>
              </a:lnSpc>
              <a:spcAft>
                <a:spcPts val="100"/>
              </a:spcAft>
              <a:buFont typeface="Arial" panose="020B0604020202020204" pitchFamily="34" charset="0"/>
              <a:buChar char="•"/>
            </a:pPr>
            <a:r>
              <a:rPr lang="en-AU" b="0">
                <a:solidFill>
                  <a:schemeClr val="tx1"/>
                </a:solidFill>
              </a:rPr>
              <a:t>Increase factors will be set to 0% for these providers for the </a:t>
            </a:r>
            <a:r>
              <a:rPr lang="en-AU" b="0" i="1">
                <a:solidFill>
                  <a:schemeClr val="tx1"/>
                </a:solidFill>
              </a:rPr>
              <a:t>volatility in overseas student enrolments</a:t>
            </a:r>
            <a:r>
              <a:rPr lang="en-AU" b="0">
                <a:solidFill>
                  <a:schemeClr val="tx1"/>
                </a:solidFill>
              </a:rPr>
              <a:t> and </a:t>
            </a:r>
            <a:r>
              <a:rPr lang="en-AU" b="0" i="1">
                <a:solidFill>
                  <a:schemeClr val="tx1"/>
                </a:solidFill>
              </a:rPr>
              <a:t>maximum overseas source country concentration</a:t>
            </a:r>
            <a:r>
              <a:rPr lang="en-AU" b="0">
                <a:solidFill>
                  <a:schemeClr val="tx1"/>
                </a:solidFill>
              </a:rPr>
              <a:t> risk factors</a:t>
            </a:r>
          </a:p>
          <a:p>
            <a:pPr marL="171450" indent="-171450">
              <a:lnSpc>
                <a:spcPct val="100000"/>
              </a:lnSpc>
              <a:spcAft>
                <a:spcPts val="100"/>
              </a:spcAft>
              <a:buFont typeface="Arial" panose="020B0604020202020204" pitchFamily="34" charset="0"/>
              <a:buChar char="•"/>
            </a:pPr>
            <a:r>
              <a:rPr lang="en-AU" b="1">
                <a:solidFill>
                  <a:schemeClr val="tx1"/>
                </a:solidFill>
              </a:rPr>
              <a:t>Already have filters for these risk factors</a:t>
            </a:r>
          </a:p>
          <a:p>
            <a:pPr marL="628650" lvl="1" indent="-171450">
              <a:lnSpc>
                <a:spcPct val="100000"/>
              </a:lnSpc>
              <a:spcAft>
                <a:spcPts val="100"/>
              </a:spcAft>
              <a:buFont typeface="Arial" panose="020B0604020202020204" pitchFamily="34" charset="0"/>
              <a:buChar char="•"/>
            </a:pPr>
            <a:r>
              <a:rPr lang="en-AU" b="0">
                <a:solidFill>
                  <a:schemeClr val="tx1"/>
                </a:solidFill>
              </a:rPr>
              <a:t>Only apply to providers with at least 20 overseas student enrolments and/or $400,000 in overseas student tuition fees for the previous year</a:t>
            </a:r>
          </a:p>
          <a:p>
            <a:pPr marL="628650" lvl="1" indent="-171450">
              <a:lnSpc>
                <a:spcPct val="100000"/>
              </a:lnSpc>
              <a:spcAft>
                <a:spcPts val="100"/>
              </a:spcAft>
              <a:buFont typeface="Arial" panose="020B0604020202020204" pitchFamily="34" charset="0"/>
              <a:buChar char="•"/>
            </a:pPr>
            <a:r>
              <a:rPr lang="en-AU" b="0" i="1">
                <a:solidFill>
                  <a:schemeClr val="tx1"/>
                </a:solidFill>
              </a:rPr>
              <a:t>Volatility in overseas student enrolments </a:t>
            </a:r>
            <a:r>
              <a:rPr lang="en-AU" b="0">
                <a:solidFill>
                  <a:schemeClr val="tx1"/>
                </a:solidFill>
              </a:rPr>
              <a:t>risk factor also only applicable to providers with a length of operation of 2 years or more</a:t>
            </a:r>
          </a:p>
          <a:p>
            <a:pPr marL="171450" indent="-171450">
              <a:lnSpc>
                <a:spcPct val="100000"/>
              </a:lnSpc>
              <a:spcAft>
                <a:spcPts val="100"/>
              </a:spcAft>
              <a:buFont typeface="Arial" panose="020B0604020202020204" pitchFamily="34" charset="0"/>
              <a:buChar char="•"/>
            </a:pPr>
            <a:r>
              <a:rPr lang="en-AU" b="1">
                <a:solidFill>
                  <a:schemeClr val="tx1"/>
                </a:solidFill>
              </a:rPr>
              <a:t>Why has this filter been proposed?</a:t>
            </a:r>
          </a:p>
          <a:p>
            <a:pPr marL="628650" lvl="1" indent="-171450">
              <a:lnSpc>
                <a:spcPct val="100000"/>
              </a:lnSpc>
              <a:spcAft>
                <a:spcPts val="100"/>
              </a:spcAft>
              <a:buFont typeface="Arial" panose="020B0604020202020204" pitchFamily="34" charset="0"/>
              <a:buChar char="•"/>
            </a:pPr>
            <a:r>
              <a:rPr lang="en-AU" b="0">
                <a:solidFill>
                  <a:schemeClr val="tx1"/>
                </a:solidFill>
              </a:rPr>
              <a:t>Due to findings from research, the TPS Advisory Board has considered further refinements for these risk factors</a:t>
            </a:r>
          </a:p>
          <a:p>
            <a:pPr marL="628650" lvl="1" indent="-171450">
              <a:lnSpc>
                <a:spcPct val="100000"/>
              </a:lnSpc>
              <a:spcAft>
                <a:spcPts val="100"/>
              </a:spcAft>
              <a:buFont typeface="Arial" panose="020B0604020202020204" pitchFamily="34" charset="0"/>
              <a:buChar char="•"/>
            </a:pPr>
            <a:r>
              <a:rPr lang="en-AU" b="0">
                <a:solidFill>
                  <a:schemeClr val="tx1"/>
                </a:solidFill>
              </a:rPr>
              <a:t>There are many leviable providers that cater for international and domestic students</a:t>
            </a:r>
          </a:p>
          <a:p>
            <a:pPr marL="628650" lvl="1" indent="-171450">
              <a:lnSpc>
                <a:spcPct val="100000"/>
              </a:lnSpc>
              <a:spcAft>
                <a:spcPts val="100"/>
              </a:spcAft>
              <a:buFont typeface="Arial" panose="020B0604020202020204" pitchFamily="34" charset="0"/>
              <a:buChar char="•"/>
            </a:pPr>
            <a:r>
              <a:rPr lang="en-AU" b="0">
                <a:solidFill>
                  <a:schemeClr val="tx1"/>
                </a:solidFill>
              </a:rPr>
              <a:t>The filter recognises that providers with a low proportion of international students to domestic students are at less risk of closure than providers who are reliant on international students</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2024/8/12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18</a:t>
            </a:fld>
            <a:endParaRPr lang="en-US" altLang="zh-CN" sz="1200"/>
          </a:p>
        </p:txBody>
      </p:sp>
    </p:spTree>
    <p:extLst>
      <p:ext uri="{BB962C8B-B14F-4D97-AF65-F5344CB8AC3E}">
        <p14:creationId xmlns:p14="http://schemas.microsoft.com/office/powerpoint/2010/main" val="2895027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lvl="0" indent="-171450">
              <a:lnSpc>
                <a:spcPct val="100000"/>
              </a:lnSpc>
              <a:spcAft>
                <a:spcPts val="100"/>
              </a:spcAft>
              <a:buFont typeface="Arial" panose="020B0604020202020204" pitchFamily="34" charset="0"/>
              <a:buChar char="•"/>
            </a:pPr>
            <a:r>
              <a:rPr lang="en-AU" b="1">
                <a:solidFill>
                  <a:schemeClr val="tx1"/>
                </a:solidFill>
              </a:rPr>
              <a:t>How will it work?</a:t>
            </a:r>
          </a:p>
          <a:p>
            <a:pPr marL="628650" lvl="1" indent="-171450">
              <a:lnSpc>
                <a:spcPct val="100000"/>
              </a:lnSpc>
              <a:spcAft>
                <a:spcPts val="100"/>
              </a:spcAft>
              <a:buFont typeface="Arial" panose="020B0604020202020204" pitchFamily="34" charset="0"/>
              <a:buChar char="•"/>
            </a:pPr>
            <a:r>
              <a:rPr lang="en-AU" b="0">
                <a:solidFill>
                  <a:schemeClr val="tx1"/>
                </a:solidFill>
              </a:rPr>
              <a:t>Where we have data on providers’ international and domestic student numbers, we will use it to verify data provided, though domestic data is in most instances 12-18 months behind</a:t>
            </a:r>
          </a:p>
          <a:p>
            <a:pPr marL="628650" lvl="1" indent="-171450">
              <a:lnSpc>
                <a:spcPct val="100000"/>
              </a:lnSpc>
              <a:spcAft>
                <a:spcPts val="100"/>
              </a:spcAft>
              <a:buFont typeface="Arial" panose="020B0604020202020204" pitchFamily="34" charset="0"/>
              <a:buChar char="•"/>
            </a:pPr>
            <a:r>
              <a:rPr lang="en-AU" b="0">
                <a:solidFill>
                  <a:schemeClr val="tx1"/>
                </a:solidFill>
              </a:rPr>
              <a:t>We will send an RFI to providers to declare overseas student tuition fee income (which we have always done) and domestic student numbers (new information added to the RFI)</a:t>
            </a:r>
          </a:p>
          <a:p>
            <a:pPr marL="628650" lvl="1" indent="-171450">
              <a:lnSpc>
                <a:spcPct val="100000"/>
              </a:lnSpc>
              <a:spcAft>
                <a:spcPts val="100"/>
              </a:spcAft>
              <a:buFont typeface="Arial" panose="020B0604020202020204" pitchFamily="34" charset="0"/>
              <a:buChar char="•"/>
            </a:pPr>
            <a:r>
              <a:rPr lang="en-AU" b="0">
                <a:solidFill>
                  <a:schemeClr val="tx1"/>
                </a:solidFill>
              </a:rPr>
              <a:t>The yellow highlighted field shows how the new information will sit with the existing data in PRISMS</a:t>
            </a:r>
          </a:p>
          <a:p>
            <a:pPr marL="628650" lvl="1" indent="-171450">
              <a:lnSpc>
                <a:spcPct val="100000"/>
              </a:lnSpc>
              <a:spcAft>
                <a:spcPts val="100"/>
              </a:spcAft>
              <a:buFont typeface="Arial" panose="020B0604020202020204" pitchFamily="34" charset="0"/>
              <a:buChar char="•"/>
            </a:pPr>
            <a:r>
              <a:rPr lang="en-AU" b="0">
                <a:solidFill>
                  <a:schemeClr val="tx1"/>
                </a:solidFill>
              </a:rPr>
              <a:t>The data to view and supply will be updated each year. This year, 2022 will be prepopulated with existing data in PRISMS and providers will be requested to provide 2023 domestic enrolment numbers. </a:t>
            </a:r>
          </a:p>
          <a:p>
            <a:pPr marL="628650" lvl="1" indent="-171450">
              <a:lnSpc>
                <a:spcPct val="100000"/>
              </a:lnSpc>
              <a:spcAft>
                <a:spcPts val="100"/>
              </a:spcAft>
              <a:buFont typeface="Arial" panose="020B0604020202020204" pitchFamily="34" charset="0"/>
              <a:buChar char="•"/>
            </a:pPr>
            <a:r>
              <a:rPr lang="en-AU" b="0">
                <a:solidFill>
                  <a:schemeClr val="tx1"/>
                </a:solidFill>
              </a:rPr>
              <a:t>Enrolment data should always be equivalent full-time student enrolments</a:t>
            </a:r>
          </a:p>
          <a:p>
            <a:pPr marL="628650" lvl="1" indent="-171450">
              <a:lnSpc>
                <a:spcPct val="100000"/>
              </a:lnSpc>
              <a:spcAft>
                <a:spcPts val="100"/>
              </a:spcAft>
              <a:buFont typeface="Arial" panose="020B0604020202020204" pitchFamily="34" charset="0"/>
              <a:buChar char="•"/>
            </a:pPr>
            <a:r>
              <a:rPr lang="en-AU" b="0">
                <a:solidFill>
                  <a:schemeClr val="tx1"/>
                </a:solidFill>
              </a:rPr>
              <a:t>Are there any comments on this additional data request?</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2024/8/12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19</a:t>
            </a:fld>
            <a:endParaRPr lang="en-US" altLang="zh-CN" sz="1200"/>
          </a:p>
        </p:txBody>
      </p:sp>
    </p:spTree>
    <p:extLst>
      <p:ext uri="{BB962C8B-B14F-4D97-AF65-F5344CB8AC3E}">
        <p14:creationId xmlns:p14="http://schemas.microsoft.com/office/powerpoint/2010/main" val="7883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00"/>
              </a:spcAft>
            </a:pPr>
            <a:endParaRPr lang="en-US" sz="1200"/>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indent="0">
              <a:spcAft>
                <a:spcPts val="100"/>
              </a:spcAft>
              <a:buFont typeface="Arial" panose="020B0604020202020204" pitchFamily="34" charset="0"/>
              <a:buNone/>
            </a:pPr>
            <a:endParaRPr lang="en-AU" b="0">
              <a:solidFill>
                <a:schemeClr val="tx1"/>
              </a:solidFill>
            </a:endParaRP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2024/8/12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20</a:t>
            </a:fld>
            <a:endParaRPr lang="en-US" altLang="zh-CN" sz="1200"/>
          </a:p>
        </p:txBody>
      </p:sp>
    </p:spTree>
    <p:extLst>
      <p:ext uri="{BB962C8B-B14F-4D97-AF65-F5344CB8AC3E}">
        <p14:creationId xmlns:p14="http://schemas.microsoft.com/office/powerpoint/2010/main" val="3122579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378986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indent="0">
              <a:spcAft>
                <a:spcPts val="100"/>
              </a:spcAft>
              <a:buFont typeface="Arial" panose="020B0604020202020204" pitchFamily="34" charset="0"/>
              <a:buNone/>
            </a:pPr>
            <a:r>
              <a:rPr lang="en-AU" b="1">
                <a:solidFill>
                  <a:schemeClr val="tx1"/>
                </a:solidFill>
              </a:rPr>
              <a:t>Peak bodies consulted</a:t>
            </a:r>
          </a:p>
          <a:p>
            <a:pPr marL="171450" indent="-171450">
              <a:spcAft>
                <a:spcPts val="100"/>
              </a:spcAft>
              <a:buFont typeface="Arial" panose="020B0604020202020204" pitchFamily="34" charset="0"/>
              <a:buChar char="•"/>
            </a:pPr>
            <a:r>
              <a:rPr lang="en-AU" b="0">
                <a:solidFill>
                  <a:schemeClr val="tx1"/>
                </a:solidFill>
              </a:rPr>
              <a:t>Independent Schools Australia (ISA)</a:t>
            </a:r>
          </a:p>
          <a:p>
            <a:pPr marL="171450" indent="-171450">
              <a:spcAft>
                <a:spcPts val="100"/>
              </a:spcAft>
              <a:buFont typeface="Arial" panose="020B0604020202020204" pitchFamily="34" charset="0"/>
              <a:buChar char="•"/>
            </a:pPr>
            <a:r>
              <a:rPr lang="en-AU" b="0">
                <a:solidFill>
                  <a:schemeClr val="tx1"/>
                </a:solidFill>
              </a:rPr>
              <a:t>Universities Australia</a:t>
            </a:r>
          </a:p>
          <a:p>
            <a:pPr marL="171450" indent="-171450">
              <a:spcAft>
                <a:spcPts val="100"/>
              </a:spcAft>
              <a:buFont typeface="Arial" panose="020B0604020202020204" pitchFamily="34" charset="0"/>
              <a:buChar char="•"/>
            </a:pPr>
            <a:r>
              <a:rPr lang="en-AU" b="0">
                <a:solidFill>
                  <a:schemeClr val="tx1"/>
                </a:solidFill>
              </a:rPr>
              <a:t>Australian Government Schools International (AGSI)</a:t>
            </a:r>
          </a:p>
          <a:p>
            <a:pPr marL="171450" indent="-171450">
              <a:spcAft>
                <a:spcPts val="100"/>
              </a:spcAft>
              <a:buFont typeface="Arial" panose="020B0604020202020204" pitchFamily="34" charset="0"/>
              <a:buChar char="•"/>
            </a:pPr>
            <a:r>
              <a:rPr lang="en-AU" b="0">
                <a:solidFill>
                  <a:schemeClr val="tx1"/>
                </a:solidFill>
              </a:rPr>
              <a:t>English Australia</a:t>
            </a:r>
          </a:p>
          <a:p>
            <a:pPr marL="171450" indent="-171450">
              <a:spcAft>
                <a:spcPts val="100"/>
              </a:spcAft>
              <a:buFont typeface="Arial" panose="020B0604020202020204" pitchFamily="34" charset="0"/>
              <a:buChar char="•"/>
            </a:pPr>
            <a:r>
              <a:rPr lang="en-AU" b="0">
                <a:solidFill>
                  <a:schemeClr val="tx1"/>
                </a:solidFill>
              </a:rPr>
              <a:t>International Education Association of Australia (IEAA)</a:t>
            </a:r>
          </a:p>
          <a:p>
            <a:pPr marL="0" indent="0">
              <a:spcAft>
                <a:spcPts val="100"/>
              </a:spcAft>
              <a:buFont typeface="Arial" panose="020B0604020202020204" pitchFamily="34" charset="0"/>
              <a:buNone/>
            </a:pPr>
            <a:r>
              <a:rPr lang="en-AU" b="0">
                <a:solidFill>
                  <a:schemeClr val="tx1"/>
                </a:solidFill>
              </a:rPr>
              <a:t>Independent Higher Education Australia (IHEA) and Independent Tertiary Education Council Australia (ITECA) were not available for a meeting during the consultation period.</a:t>
            </a:r>
          </a:p>
          <a:p>
            <a:pPr marL="171450" indent="-171450">
              <a:spcAft>
                <a:spcPts val="100"/>
              </a:spcAft>
              <a:buFont typeface="Arial" panose="020B0604020202020204" pitchFamily="34" charset="0"/>
              <a:buChar char="•"/>
            </a:pPr>
            <a:endParaRPr lang="en-AU" b="0">
              <a:solidFill>
                <a:schemeClr val="tx1"/>
              </a:solidFill>
            </a:endParaRPr>
          </a:p>
          <a:p>
            <a:pPr marL="0" indent="0">
              <a:spcAft>
                <a:spcPts val="100"/>
              </a:spcAft>
              <a:buFont typeface="Arial" panose="020B0604020202020204" pitchFamily="34" charset="0"/>
              <a:buNone/>
            </a:pPr>
            <a:r>
              <a:rPr lang="en-AU" b="1">
                <a:solidFill>
                  <a:schemeClr val="tx1"/>
                </a:solidFill>
              </a:rPr>
              <a:t>Regulators consulted</a:t>
            </a:r>
          </a:p>
          <a:p>
            <a:pPr marL="171450" indent="-171450">
              <a:spcAft>
                <a:spcPts val="100"/>
              </a:spcAft>
              <a:buFont typeface="Arial" panose="020B0604020202020204" pitchFamily="34" charset="0"/>
              <a:buChar char="•"/>
            </a:pPr>
            <a:r>
              <a:rPr lang="en-AU" b="0">
                <a:solidFill>
                  <a:schemeClr val="tx1"/>
                </a:solidFill>
              </a:rPr>
              <a:t>ASQA</a:t>
            </a:r>
          </a:p>
          <a:p>
            <a:pPr marL="171450" indent="-171450">
              <a:spcAft>
                <a:spcPts val="100"/>
              </a:spcAft>
              <a:buFont typeface="Arial" panose="020B0604020202020204" pitchFamily="34" charset="0"/>
              <a:buChar char="•"/>
            </a:pPr>
            <a:r>
              <a:rPr lang="en-AU" b="0">
                <a:solidFill>
                  <a:schemeClr val="tx1"/>
                </a:solidFill>
              </a:rPr>
              <a:t>TEQSA</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2024/8/12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22</a:t>
            </a:fld>
            <a:endParaRPr lang="en-US" altLang="zh-CN" sz="1200"/>
          </a:p>
        </p:txBody>
      </p:sp>
    </p:spTree>
    <p:extLst>
      <p:ext uri="{BB962C8B-B14F-4D97-AF65-F5344CB8AC3E}">
        <p14:creationId xmlns:p14="http://schemas.microsoft.com/office/powerpoint/2010/main" val="405887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indent="0">
              <a:spcAft>
                <a:spcPts val="100"/>
              </a:spcAft>
              <a:buFont typeface="Arial" panose="020B0604020202020204" pitchFamily="34" charset="0"/>
              <a:buNone/>
            </a:pPr>
            <a:endParaRPr lang="en-AU" b="0">
              <a:solidFill>
                <a:schemeClr val="tx1"/>
              </a:solidFill>
            </a:endParaRP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2024/8/12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23</a:t>
            </a:fld>
            <a:endParaRPr lang="en-US" altLang="zh-CN" sz="1200"/>
          </a:p>
        </p:txBody>
      </p:sp>
    </p:spTree>
    <p:extLst>
      <p:ext uri="{BB962C8B-B14F-4D97-AF65-F5344CB8AC3E}">
        <p14:creationId xmlns:p14="http://schemas.microsoft.com/office/powerpoint/2010/main" val="285449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AU" b="1">
                <a:solidFill>
                  <a:schemeClr val="tx1"/>
                </a:solidFill>
              </a:rPr>
              <a:t>International student enrolments not back to pre-COVID levels</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Many providers noted increasing international student enrolments</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Maintaining temporary waiver of an increase factor for positive volatility recognises this</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endParaRPr lang="en-AU">
              <a:solidFill>
                <a:schemeClr val="tx1"/>
              </a:solidFill>
            </a:endParaRP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AU" b="1">
                <a:solidFill>
                  <a:schemeClr val="tx1"/>
                </a:solidFill>
              </a:rPr>
              <a:t>Supportive of new proportionality filter</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solidFill>
                  <a:schemeClr val="tx1"/>
                </a:solidFill>
              </a:rPr>
              <a:t>Overall, providers are comfortable with declaring their domestic student enrolment numbers for this filter to be applied</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endParaRPr lang="en-AU" b="0">
              <a:solidFill>
                <a:schemeClr val="tx1"/>
              </a:solidFill>
            </a:endParaRP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AU" b="1">
                <a:solidFill>
                  <a:schemeClr val="tx1"/>
                </a:solidFill>
              </a:rPr>
              <a:t>Increased specified percentage</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solidFill>
                  <a:schemeClr val="tx1"/>
                </a:solidFill>
              </a:rPr>
              <a:t>A very minor increase of 0.01%</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solidFill>
                  <a:schemeClr val="tx1"/>
                </a:solidFill>
              </a:rPr>
              <a:t>Necessary to create a more robust fund by ensuring the fund balance is at or above the mid-point of the target range</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endParaRPr lang="en-AU" b="0">
              <a:solidFill>
                <a:schemeClr val="tx1"/>
              </a:solidFill>
            </a:endParaRP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AU" b="1">
                <a:solidFill>
                  <a:schemeClr val="tx1"/>
                </a:solidFill>
              </a:rPr>
              <a:t>Providers appreciate being consulted</a:t>
            </a:r>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3756078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1806259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The model should be as simple and transparent as possible</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Separate levy calculations for CRICOS providers operating in different industries/sectors would make the levy model very complex</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Each provider’s 2024 levy calculation will be different depending on:</a:t>
            </a:r>
          </a:p>
          <a:p>
            <a:pPr marL="685800" marR="0" lvl="1" indent="-228600" algn="l" defTabSz="914400" rtl="0" eaLnBrk="1" fontAlgn="auto" latinLnBrk="0" hangingPunct="1">
              <a:lnSpc>
                <a:spcPct val="100000"/>
              </a:lnSpc>
              <a:spcBef>
                <a:spcPts val="0"/>
              </a:spcBef>
              <a:spcAft>
                <a:spcPts val="100"/>
              </a:spcAft>
              <a:buClrTx/>
              <a:buSzTx/>
              <a:buFont typeface="+mj-lt"/>
              <a:buAutoNum type="arabicPeriod"/>
              <a:tabLst/>
              <a:defRPr/>
            </a:pPr>
            <a:r>
              <a:rPr lang="en-AU">
                <a:solidFill>
                  <a:schemeClr val="tx1"/>
                </a:solidFill>
              </a:rPr>
              <a:t>their risk rating (determined by the provider’s increase factors for each risk factor); and</a:t>
            </a:r>
          </a:p>
          <a:p>
            <a:pPr marL="685800" marR="0" lvl="1" indent="-228600" algn="l" defTabSz="914400" rtl="0" eaLnBrk="1" fontAlgn="auto" latinLnBrk="0" hangingPunct="1">
              <a:lnSpc>
                <a:spcPct val="100000"/>
              </a:lnSpc>
              <a:spcBef>
                <a:spcPts val="0"/>
              </a:spcBef>
              <a:spcAft>
                <a:spcPts val="100"/>
              </a:spcAft>
              <a:buClrTx/>
              <a:buSzTx/>
              <a:buFont typeface="+mj-lt"/>
              <a:buAutoNum type="arabicPeriod"/>
              <a:tabLst/>
              <a:defRPr/>
            </a:pPr>
            <a:r>
              <a:rPr lang="en-AU">
                <a:solidFill>
                  <a:schemeClr val="tx1"/>
                </a:solidFill>
              </a:rPr>
              <a:t>the total overseas student tuition fees received in the 2023 calendar year (used to calculate the risk rated premium component); and</a:t>
            </a:r>
          </a:p>
          <a:p>
            <a:pPr marL="685800" marR="0" lvl="1" indent="-228600" algn="l" defTabSz="914400" rtl="0" eaLnBrk="1" fontAlgn="auto" latinLnBrk="0" hangingPunct="1">
              <a:lnSpc>
                <a:spcPct val="100000"/>
              </a:lnSpc>
              <a:spcBef>
                <a:spcPts val="0"/>
              </a:spcBef>
              <a:spcAft>
                <a:spcPts val="100"/>
              </a:spcAft>
              <a:buClrTx/>
              <a:buSzTx/>
              <a:buFont typeface="+mj-lt"/>
              <a:buAutoNum type="arabicPeriod"/>
              <a:tabLst/>
              <a:defRPr/>
            </a:pPr>
            <a:r>
              <a:rPr lang="en-AU">
                <a:solidFill>
                  <a:schemeClr val="tx1"/>
                </a:solidFill>
              </a:rPr>
              <a:t>their international student enrolments for the 2023 calendar year (used to calculate the administrative fee and base fee components).</a:t>
            </a:r>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457748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00"/>
              </a:spcAft>
              <a:buFont typeface="Arial" panose="020B0604020202020204" pitchFamily="34" charset="0"/>
              <a:buChar char="•"/>
            </a:pPr>
            <a:r>
              <a:rPr lang="en-AU" b="0">
                <a:solidFill>
                  <a:schemeClr val="tx1"/>
                </a:solidFill>
              </a:rPr>
              <a:t>Maintaining specified percentage at 0.04% would have resulted in a </a:t>
            </a:r>
            <a:r>
              <a:rPr lang="en-AU" b="0" i="1">
                <a:solidFill>
                  <a:schemeClr val="tx1"/>
                </a:solidFill>
              </a:rPr>
              <a:t>carried</a:t>
            </a:r>
            <a:r>
              <a:rPr lang="en-AU" b="0">
                <a:solidFill>
                  <a:schemeClr val="tx1"/>
                </a:solidFill>
              </a:rPr>
              <a:t> deficit (based on expected 2024 levy collection amount and returning to pre-COVID claims levels)</a:t>
            </a:r>
          </a:p>
          <a:p>
            <a:pPr marL="171450" indent="-171450">
              <a:spcAft>
                <a:spcPts val="100"/>
              </a:spcAft>
              <a:buFont typeface="Arial" panose="020B0604020202020204" pitchFamily="34" charset="0"/>
              <a:buChar char="•"/>
            </a:pPr>
            <a:r>
              <a:rPr lang="en-AU" b="0">
                <a:solidFill>
                  <a:schemeClr val="tx1"/>
                </a:solidFill>
              </a:rPr>
              <a:t>Increase necessary to create a more robust Fund</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b="0">
                <a:solidFill>
                  <a:schemeClr val="tx1"/>
                </a:solidFill>
              </a:rPr>
              <a:t>An increase of 0.01% - small, sensible and required</a:t>
            </a:r>
          </a:p>
          <a:p>
            <a:pPr marL="171450" indent="-171450">
              <a:spcAft>
                <a:spcPts val="100"/>
              </a:spcAft>
              <a:buFont typeface="Arial" panose="020B0604020202020204" pitchFamily="34" charset="0"/>
              <a:buChar char="•"/>
            </a:pPr>
            <a:r>
              <a:rPr lang="en-AU" b="0">
                <a:solidFill>
                  <a:schemeClr val="tx1"/>
                </a:solidFill>
              </a:rPr>
              <a:t>Risk forecast</a:t>
            </a:r>
          </a:p>
          <a:p>
            <a:pPr marL="171450" indent="-171450">
              <a:spcAft>
                <a:spcPts val="100"/>
              </a:spcAft>
              <a:buFont typeface="Arial" panose="020B0604020202020204" pitchFamily="34" charset="0"/>
              <a:buChar char="•"/>
            </a:pPr>
            <a:r>
              <a:rPr lang="en-AU" b="0">
                <a:solidFill>
                  <a:schemeClr val="tx1"/>
                </a:solidFill>
              </a:rPr>
              <a:t>Missed levy collection in 2022</a:t>
            </a:r>
          </a:p>
          <a:p>
            <a:pPr marL="171450" indent="-171450">
              <a:spcAft>
                <a:spcPts val="100"/>
              </a:spcAft>
              <a:buFont typeface="Arial" panose="020B0604020202020204" pitchFamily="34" charset="0"/>
              <a:buChar char="•"/>
            </a:pPr>
            <a:r>
              <a:rPr lang="en-AU" b="0">
                <a:solidFill>
                  <a:schemeClr val="tx1"/>
                </a:solidFill>
              </a:rPr>
              <a:t>Increased closure costs</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1544065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Legislative Instrument</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TPS website (and international levy fact sheet)</a:t>
            </a:r>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549819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1676854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indent="-171450">
              <a:spcAft>
                <a:spcPts val="100"/>
              </a:spcAft>
              <a:buFont typeface="Arial" panose="020B0604020202020204" pitchFamily="34" charset="0"/>
              <a:buChar char="•"/>
            </a:pPr>
            <a:r>
              <a:rPr lang="en-AU">
                <a:solidFill>
                  <a:schemeClr val="tx1"/>
                </a:solidFill>
              </a:rPr>
              <a:t>TPS conducts sector consultation on the draft levy settings</a:t>
            </a:r>
          </a:p>
          <a:p>
            <a:pPr marL="171450" indent="-171450">
              <a:spcAft>
                <a:spcPts val="100"/>
              </a:spcAft>
              <a:buFont typeface="Arial" panose="020B0604020202020204" pitchFamily="34" charset="0"/>
              <a:buChar char="•"/>
            </a:pPr>
            <a:r>
              <a:rPr lang="en-AU">
                <a:solidFill>
                  <a:schemeClr val="tx1"/>
                </a:solidFill>
              </a:rPr>
              <a:t>Sector feedback on the draft settings will be presented to Board before its 18 October meeting, when its final advice will be provided to the TPS Director</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2024/8/12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30</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From the TPS homepage, click on the area highlighted pink to access the consultation webpage</a:t>
            </a:r>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3033495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
              </a:spcAft>
            </a:pPr>
            <a:r>
              <a:rPr lang="en-AU" b="1">
                <a:solidFill>
                  <a:schemeClr val="tx1"/>
                </a:solidFill>
              </a:rPr>
              <a:t>Thank you for participating in our consultation sessions. We value your feedback and the insight you can provide into the state of the international education and training sector.</a:t>
            </a:r>
          </a:p>
          <a:p>
            <a:pPr>
              <a:spcAft>
                <a:spcPts val="100"/>
              </a:spcAft>
            </a:pPr>
            <a:r>
              <a:rPr lang="en-AU">
                <a:solidFill>
                  <a:schemeClr val="tx1"/>
                </a:solidFill>
              </a:rPr>
              <a:t>Questions/feedback can be emailed to the TPS via operations@tps.gov.au</a:t>
            </a:r>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369224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TPS Advisory Board provided its draft advice on the levy settings to the TPS Director at its August meeting</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The Board will provide its final advice on the levy settings to the TPS Director at its October meeting - following this period of sector consultation and provision of consultation feedback to the Board</a:t>
            </a:r>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250543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The TPS Advisory Board’s levy setting advice is guided by these principles.</a:t>
            </a:r>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82216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i="1">
                <a:solidFill>
                  <a:schemeClr val="tx1"/>
                </a:solidFill>
              </a:rPr>
              <a:t>Below mid-point is not desirable:</a:t>
            </a:r>
          </a:p>
          <a:p>
            <a:pPr marL="628650" marR="0" lvl="1"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i="1">
                <a:solidFill>
                  <a:schemeClr val="tx1"/>
                </a:solidFill>
              </a:rPr>
              <a:t>Risk forecast</a:t>
            </a:r>
          </a:p>
          <a:p>
            <a:pPr marL="628650" marR="0" lvl="1"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i="1">
                <a:solidFill>
                  <a:schemeClr val="tx1"/>
                </a:solidFill>
              </a:rPr>
              <a:t>Potential increase in closures</a:t>
            </a:r>
          </a:p>
          <a:p>
            <a:pPr marL="628650" marR="0" lvl="1"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i="1">
                <a:solidFill>
                  <a:schemeClr val="tx1"/>
                </a:solidFill>
              </a:rPr>
              <a:t>Waived levy in 2022</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i="1">
                <a:solidFill>
                  <a:schemeClr val="tx1"/>
                </a:solidFill>
              </a:rPr>
              <a:t>There are a few ways to address this in 2024 levy settings</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endParaRPr lang="en-AU" i="1">
              <a:solidFill>
                <a:schemeClr val="tx1"/>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TPS Director is responsible for managing the Fund</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Target range is recommended by the AGA and endorsed by the TPS Advisory Board. It guides the TPS Director in managing the Fund.</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Ensures sufficient funds are available in the event of a large provider closure, or multiple provider closures</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Current balance is below mid-point of target range</a:t>
            </a:r>
          </a:p>
          <a:p>
            <a:pPr marL="628650" marR="0" lvl="1"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Balance as at 31 March 2023: $43.3 million ($4.2m below mid-point)</a:t>
            </a:r>
          </a:p>
          <a:p>
            <a:pPr marL="628650" marR="0" lvl="1"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a:solidFill>
                  <a:schemeClr val="tx1"/>
                </a:solidFill>
              </a:rPr>
              <a:t>Balance as at 30 June 2023 (after 2023 levy collection): $45.8 million ($1.7m below mid-point)</a:t>
            </a:r>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145629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hyperlink" Target="http://www.education.gov.au/tps/2024-international-tps-levy-consult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8000" y="1317597"/>
            <a:ext cx="8532000"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2850" b="1" i="0" u="none" strike="noStrike" kern="1200" cap="none" spc="0" normalizeH="0" baseline="0" noProof="0" dirty="0">
                <a:ln>
                  <a:noFill/>
                </a:ln>
                <a:solidFill>
                  <a:schemeClr val="tx1"/>
                </a:solidFill>
                <a:effectLst/>
                <a:uLnTx/>
                <a:uFillTx/>
                <a:latin typeface="+mn-lt"/>
                <a:ea typeface="+mj-ea"/>
                <a:cs typeface="+mj-cs"/>
              </a:rPr>
              <a:t>Draft 2024 International TPS Levy Consultation</a:t>
            </a: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 name="Group 1">
            <a:extLst>
              <a:ext uri="{FF2B5EF4-FFF2-40B4-BE49-F238E27FC236}">
                <a16:creationId xmlns:a16="http://schemas.microsoft.com/office/drawing/2014/main" id="{1E81DDBC-5440-F3E5-AAEC-3DED4290BCF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3" name="Rectangle 8">
              <a:extLst>
                <a:ext uri="{FF2B5EF4-FFF2-40B4-BE49-F238E27FC236}">
                  <a16:creationId xmlns:a16="http://schemas.microsoft.com/office/drawing/2014/main" id="{CC676E4D-F23F-CF84-62C4-6AF30BB52BED}"/>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EF8F34D7-B6A7-9BE0-F607-12E6A7542E4A}"/>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5" name="Oval 4">
                <a:extLst>
                  <a:ext uri="{FF2B5EF4-FFF2-40B4-BE49-F238E27FC236}">
                    <a16:creationId xmlns:a16="http://schemas.microsoft.com/office/drawing/2014/main" id="{3C879F9C-F124-CB4C-5E42-E6ED7F3B7E01}"/>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5">
                <a:extLst>
                  <a:ext uri="{FF2B5EF4-FFF2-40B4-BE49-F238E27FC236}">
                    <a16:creationId xmlns:a16="http://schemas.microsoft.com/office/drawing/2014/main" id="{D7BF75DF-91DC-88B0-9EC7-7292919D37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
        <p:nvSpPr>
          <p:cNvPr id="8" name="Title 1">
            <a:extLst>
              <a:ext uri="{FF2B5EF4-FFF2-40B4-BE49-F238E27FC236}">
                <a16:creationId xmlns:a16="http://schemas.microsoft.com/office/drawing/2014/main" id="{C1291055-4214-8DFB-ECB6-1B3ADC5551FD}"/>
              </a:ext>
            </a:extLst>
          </p:cNvPr>
          <p:cNvSpPr txBox="1">
            <a:spLocks/>
          </p:cNvSpPr>
          <p:nvPr/>
        </p:nvSpPr>
        <p:spPr>
          <a:xfrm>
            <a:off x="288000" y="1730384"/>
            <a:ext cx="8532000" cy="17900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AU" sz="2200" b="1">
                <a:latin typeface="+mn-lt"/>
              </a:rPr>
              <a:t>Sector Consultation Feedback and FAQs</a:t>
            </a:r>
          </a:p>
          <a:p>
            <a:pPr>
              <a:spcBef>
                <a:spcPts val="2400"/>
              </a:spcBef>
              <a:spcAft>
                <a:spcPts val="2400"/>
              </a:spcAft>
            </a:pPr>
            <a:r>
              <a:rPr lang="en-AU" sz="2000">
                <a:latin typeface="+mn-lt"/>
              </a:rPr>
              <a:t>9 October 2023</a:t>
            </a:r>
          </a:p>
          <a:p>
            <a:pPr>
              <a:spcAft>
                <a:spcPts val="200"/>
              </a:spcAft>
            </a:pPr>
            <a:r>
              <a:rPr lang="en-AU" sz="2000" b="1">
                <a:latin typeface="+mn-lt"/>
              </a:rPr>
              <a:t>Melinda Hatton</a:t>
            </a:r>
            <a:endParaRPr lang="en-AU" sz="2000" b="1">
              <a:highlight>
                <a:srgbClr val="FFFF00"/>
              </a:highlight>
              <a:latin typeface="+mn-lt"/>
              <a:cs typeface="Calibri" panose="020F0502020204030204"/>
            </a:endParaRPr>
          </a:p>
          <a:p>
            <a:pPr>
              <a:spcAft>
                <a:spcPts val="600"/>
              </a:spcAft>
            </a:pPr>
            <a:r>
              <a:rPr lang="en-AU" sz="1700" b="1">
                <a:latin typeface="+mn-lt"/>
              </a:rPr>
              <a:t>Tuition Protection Service Director</a:t>
            </a:r>
            <a:endParaRPr lang="en-AU" sz="1700" b="1">
              <a:highlight>
                <a:srgbClr val="FFFF00"/>
              </a:highlight>
              <a:latin typeface="+mn-lt"/>
              <a:cs typeface="Calibri"/>
            </a:endParaRPr>
          </a:p>
        </p:txBody>
      </p:sp>
    </p:spTree>
    <p:extLst>
      <p:ext uri="{BB962C8B-B14F-4D97-AF65-F5344CB8AC3E}">
        <p14:creationId xmlns:p14="http://schemas.microsoft.com/office/powerpoint/2010/main" val="198762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8EEE816-E307-A665-9AD9-92900D65D5B3}"/>
              </a:ext>
            </a:extLst>
          </p:cNvPr>
          <p:cNvSpPr txBox="1">
            <a:spLocks noGrp="1"/>
          </p:cNvSpPr>
          <p:nvPr>
            <p:ph type="title" idx="4294967295"/>
          </p:nvPr>
        </p:nvSpPr>
        <p:spPr>
          <a:xfrm>
            <a:off x="539552" y="550777"/>
            <a:ext cx="8064000" cy="3770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450" b="1" i="0" u="none" strike="noStrike" kern="1200" cap="none" spc="0" normalizeH="0" baseline="0" noProof="0" dirty="0">
                <a:ln>
                  <a:noFill/>
                </a:ln>
                <a:solidFill>
                  <a:schemeClr val="tx1"/>
                </a:solidFill>
                <a:effectLst/>
                <a:uLnTx/>
                <a:uFillTx/>
                <a:latin typeface="+mn-lt"/>
                <a:ea typeface="+mn-ea"/>
                <a:cs typeface="+mn-cs"/>
              </a:rPr>
              <a:t>International Levy – Comparison of Components 2013-2023</a:t>
            </a:r>
          </a:p>
        </p:txBody>
      </p:sp>
      <p:graphicFrame>
        <p:nvGraphicFramePr>
          <p:cNvPr id="5" name="Chart 4" descr="Chart indicates the decreasing trend of the base and administrative fee component cost per enrolment and risk rated premium component specified percentage from 2013 to 2023.">
            <a:extLst>
              <a:ext uri="{FF2B5EF4-FFF2-40B4-BE49-F238E27FC236}">
                <a16:creationId xmlns:a16="http://schemas.microsoft.com/office/drawing/2014/main" id="{96084241-44D2-5DF6-E9D2-1BE694BAF43A}"/>
              </a:ext>
            </a:extLst>
          </p:cNvPr>
          <p:cNvGraphicFramePr>
            <a:graphicFrameLocks/>
          </p:cNvGraphicFramePr>
          <p:nvPr>
            <p:extLst>
              <p:ext uri="{D42A27DB-BD31-4B8C-83A1-F6EECF244321}">
                <p14:modId xmlns:p14="http://schemas.microsoft.com/office/powerpoint/2010/main" val="193365985"/>
              </p:ext>
            </p:extLst>
          </p:nvPr>
        </p:nvGraphicFramePr>
        <p:xfrm>
          <a:off x="539550" y="954802"/>
          <a:ext cx="8147250" cy="369339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8C245608-1EBE-036D-7859-8A2CF17B5AD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9CD84C49-C6A5-63D1-FF16-DCF059408EA5}"/>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69C91FCF-88E8-9306-A39E-743FCA5C02D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9" name="Oval 8">
                <a:extLst>
                  <a:ext uri="{FF2B5EF4-FFF2-40B4-BE49-F238E27FC236}">
                    <a16:creationId xmlns:a16="http://schemas.microsoft.com/office/drawing/2014/main" id="{F3B8E877-CE28-C7DC-D96E-EB7380FDA505}"/>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8751DC49-9E14-2FCA-21F0-02DBEAF696A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49965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50777"/>
            <a:ext cx="8064000" cy="3770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450" b="1" i="0" u="none" strike="noStrike" kern="1200" cap="none" spc="0" normalizeH="0" baseline="0" noProof="0" dirty="0">
                <a:ln>
                  <a:noFill/>
                </a:ln>
                <a:solidFill>
                  <a:schemeClr val="tx1"/>
                </a:solidFill>
                <a:effectLst/>
                <a:uLnTx/>
                <a:uFillTx/>
                <a:latin typeface="+mn-lt"/>
                <a:ea typeface="+mn-ea"/>
                <a:cs typeface="+mn-cs"/>
              </a:rPr>
              <a:t>International Levy – Average Payment per Provider 2013-2023</a:t>
            </a:r>
          </a:p>
        </p:txBody>
      </p:sp>
      <p:graphicFrame>
        <p:nvGraphicFramePr>
          <p:cNvPr id="2" name="Chart 1" descr="Chart indicates the trend of average levy payment per provider from 2013 to 2023.">
            <a:extLst>
              <a:ext uri="{FF2B5EF4-FFF2-40B4-BE49-F238E27FC236}">
                <a16:creationId xmlns:a16="http://schemas.microsoft.com/office/drawing/2014/main" id="{2DEAA144-156B-062A-13CF-6FD2FAC758EE}"/>
              </a:ext>
            </a:extLst>
          </p:cNvPr>
          <p:cNvGraphicFramePr>
            <a:graphicFrameLocks/>
          </p:cNvGraphicFramePr>
          <p:nvPr>
            <p:extLst>
              <p:ext uri="{D42A27DB-BD31-4B8C-83A1-F6EECF244321}">
                <p14:modId xmlns:p14="http://schemas.microsoft.com/office/powerpoint/2010/main" val="1942664236"/>
              </p:ext>
            </p:extLst>
          </p:nvPr>
        </p:nvGraphicFramePr>
        <p:xfrm>
          <a:off x="539550" y="1064871"/>
          <a:ext cx="8538896" cy="356500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8744EBAF-EFFF-E2DC-94DC-56D97B48D0A3}"/>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5" name="Rectangle 8">
              <a:extLst>
                <a:ext uri="{FF2B5EF4-FFF2-40B4-BE49-F238E27FC236}">
                  <a16:creationId xmlns:a16="http://schemas.microsoft.com/office/drawing/2014/main" id="{5507F9FD-B793-7F3E-BE49-4AE88D64922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E436E758-A0B7-1048-EB46-480887D3AB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9" name="Oval 8">
                <a:extLst>
                  <a:ext uri="{FF2B5EF4-FFF2-40B4-BE49-F238E27FC236}">
                    <a16:creationId xmlns:a16="http://schemas.microsoft.com/office/drawing/2014/main" id="{7FF7B181-61C3-2F32-422D-F7DE2A072890}"/>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96AA0541-CBBD-14E8-C90D-E65DED5B13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91148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Calibri"/>
              </a:rPr>
              <a:t>Draft 2024 International TPS Levy Settings</a:t>
            </a:r>
          </a:p>
        </p:txBody>
      </p:sp>
      <p:grpSp>
        <p:nvGrpSpPr>
          <p:cNvPr id="8" name="Group 7">
            <a:extLst>
              <a:ext uri="{FF2B5EF4-FFF2-40B4-BE49-F238E27FC236}">
                <a16:creationId xmlns:a16="http://schemas.microsoft.com/office/drawing/2014/main" id="{4D3DC24A-710D-D9C2-9F75-EB540F69B0E5}"/>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6F639CD3-F24E-4A0F-11B3-22CB3786530C}"/>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460F4FF6-A14C-153E-0D50-C5A24F943B92}"/>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DB1974EC-5F1E-C05F-DA51-E9ED6CC7DDA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4F023027-F401-9081-5FC2-D8B1DE5A0B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587357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TPS Levy Components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4125034205"/>
              </p:ext>
            </p:extLst>
          </p:nvPr>
        </p:nvGraphicFramePr>
        <p:xfrm>
          <a:off x="539551" y="1157294"/>
          <a:ext cx="8136906" cy="3391750"/>
        </p:xfrm>
        <a:graphic>
          <a:graphicData uri="http://schemas.openxmlformats.org/drawingml/2006/table">
            <a:tbl>
              <a:tblPr firstRow="1" bandRow="1">
                <a:tableStyleId>{5C22544A-7EE6-4342-B048-85BDC9FD1C3A}</a:tableStyleId>
              </a:tblPr>
              <a:tblGrid>
                <a:gridCol w="1393421">
                  <a:extLst>
                    <a:ext uri="{9D8B030D-6E8A-4147-A177-3AD203B41FA5}">
                      <a16:colId xmlns:a16="http://schemas.microsoft.com/office/drawing/2014/main" val="3210531022"/>
                    </a:ext>
                  </a:extLst>
                </a:gridCol>
                <a:gridCol w="3105956">
                  <a:extLst>
                    <a:ext uri="{9D8B030D-6E8A-4147-A177-3AD203B41FA5}">
                      <a16:colId xmlns:a16="http://schemas.microsoft.com/office/drawing/2014/main" val="3698033848"/>
                    </a:ext>
                  </a:extLst>
                </a:gridCol>
                <a:gridCol w="3637529">
                  <a:extLst>
                    <a:ext uri="{9D8B030D-6E8A-4147-A177-3AD203B41FA5}">
                      <a16:colId xmlns:a16="http://schemas.microsoft.com/office/drawing/2014/main" val="1227897729"/>
                    </a:ext>
                  </a:extLst>
                </a:gridCol>
              </a:tblGrid>
              <a:tr h="358990">
                <a:tc>
                  <a:txBody>
                    <a:bodyPr/>
                    <a:lstStyle/>
                    <a:p>
                      <a:pPr algn="l"/>
                      <a:r>
                        <a:rPr lang="en-AU" sz="1700"/>
                        <a:t>Component</a:t>
                      </a:r>
                    </a:p>
                  </a:txBody>
                  <a:tcPr>
                    <a:solidFill>
                      <a:srgbClr val="4897A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a:t>Key elements</a:t>
                      </a:r>
                    </a:p>
                  </a:txBody>
                  <a:tcPr>
                    <a:solidFill>
                      <a:srgbClr val="4897A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a:t>Purpose and authority</a:t>
                      </a:r>
                    </a:p>
                  </a:txBody>
                  <a:tcPr>
                    <a:solidFill>
                      <a:srgbClr val="4897A2"/>
                    </a:solidFill>
                  </a:tcPr>
                </a:tc>
                <a:extLst>
                  <a:ext uri="{0D108BD9-81ED-4DB2-BD59-A6C34878D82A}">
                    <a16:rowId xmlns:a16="http://schemas.microsoft.com/office/drawing/2014/main" val="169560607"/>
                  </a:ext>
                </a:extLst>
              </a:tr>
              <a:tr h="378353">
                <a:tc>
                  <a:txBody>
                    <a:bodyPr/>
                    <a:lstStyle/>
                    <a:p>
                      <a:pPr algn="ctr">
                        <a:spcBef>
                          <a:spcPts val="300"/>
                        </a:spcBef>
                        <a:spcAft>
                          <a:spcPts val="300"/>
                        </a:spcAft>
                      </a:pPr>
                      <a:r>
                        <a:rPr lang="en-AU" sz="1550" b="1"/>
                        <a:t>Administrative fee</a:t>
                      </a:r>
                    </a:p>
                  </a:txBody>
                  <a:tcPr anchor="ctr">
                    <a:solidFill>
                      <a:srgbClr val="D5DDE1"/>
                    </a:solidFill>
                  </a:tcPr>
                </a:tc>
                <a:tc>
                  <a:txBody>
                    <a:bodyPr/>
                    <a:lstStyle/>
                    <a:p>
                      <a:pPr marL="0" marR="0" lvl="0" indent="0" algn="l" defTabSz="685800" rtl="0" eaLnBrk="1" fontAlgn="auto" latinLnBrk="0" hangingPunct="1">
                        <a:lnSpc>
                          <a:spcPct val="100000"/>
                        </a:lnSpc>
                        <a:spcBef>
                          <a:spcPts val="400"/>
                        </a:spcBef>
                        <a:spcAft>
                          <a:spcPts val="400"/>
                        </a:spcAft>
                        <a:buClrTx/>
                        <a:buSzTx/>
                        <a:buFontTx/>
                        <a:buNone/>
                        <a:tabLst/>
                        <a:defRPr/>
                      </a:pPr>
                      <a:r>
                        <a:rPr lang="en-AU" sz="1550" b="0"/>
                        <a:t>Sum of a ‘per provider’ and ‘per student’ charge</a:t>
                      </a:r>
                    </a:p>
                  </a:txBody>
                  <a:tcPr anchor="ctr">
                    <a:solidFill>
                      <a:srgbClr val="D5DDE1"/>
                    </a:solid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550" b="0"/>
                        <a:t>Covers ongoing administrative costs</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550" b="0"/>
                        <a:t>Set by </a:t>
                      </a:r>
                      <a:r>
                        <a:rPr lang="en-AU" sz="1550" b="1"/>
                        <a:t>Minister for Education</a:t>
                      </a:r>
                    </a:p>
                  </a:txBody>
                  <a:tcPr anchor="ctr">
                    <a:solidFill>
                      <a:srgbClr val="D5DDE1"/>
                    </a:solidFill>
                  </a:tcPr>
                </a:tc>
                <a:extLst>
                  <a:ext uri="{0D108BD9-81ED-4DB2-BD59-A6C34878D82A}">
                    <a16:rowId xmlns:a16="http://schemas.microsoft.com/office/drawing/2014/main" val="2822365869"/>
                  </a:ext>
                </a:extLst>
              </a:tr>
              <a:tr h="371987">
                <a:tc>
                  <a:txBody>
                    <a:bodyPr/>
                    <a:lstStyle/>
                    <a:p>
                      <a:pPr algn="ctr">
                        <a:spcBef>
                          <a:spcPts val="300"/>
                        </a:spcBef>
                        <a:spcAft>
                          <a:spcPts val="300"/>
                        </a:spcAft>
                      </a:pPr>
                      <a:r>
                        <a:rPr lang="en-AU" sz="1550" b="1"/>
                        <a:t>Base fee</a:t>
                      </a:r>
                    </a:p>
                  </a:txBody>
                  <a:tcPr anchor="ctr">
                    <a:solidFill>
                      <a:srgbClr val="99ABB3"/>
                    </a:solidFill>
                  </a:tcPr>
                </a:tc>
                <a:tc>
                  <a:txBody>
                    <a:bodyPr/>
                    <a:lstStyle/>
                    <a:p>
                      <a:pPr marL="0" marR="0" lvl="0" indent="0" algn="l" defTabSz="685800" rtl="0" eaLnBrk="1" fontAlgn="auto" latinLnBrk="0" hangingPunct="1">
                        <a:lnSpc>
                          <a:spcPct val="100000"/>
                        </a:lnSpc>
                        <a:spcBef>
                          <a:spcPts val="400"/>
                        </a:spcBef>
                        <a:spcAft>
                          <a:spcPts val="400"/>
                        </a:spcAft>
                        <a:buClrTx/>
                        <a:buSzTx/>
                        <a:buFontTx/>
                        <a:buNone/>
                        <a:tabLst/>
                        <a:defRPr/>
                      </a:pPr>
                      <a:r>
                        <a:rPr lang="en-AU" sz="1550" b="0"/>
                        <a:t>Sum of a ‘per provider’ and ‘per student’ charge</a:t>
                      </a:r>
                    </a:p>
                  </a:txBody>
                  <a:tcPr anchor="ctr">
                    <a:solidFill>
                      <a:srgbClr val="99ABB3"/>
                    </a:solid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550" b="0"/>
                        <a:t>Maintains the Fund at a sustainable level</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550" b="0"/>
                        <a:t>Set by </a:t>
                      </a:r>
                      <a:r>
                        <a:rPr lang="en-AU" sz="1550" b="1"/>
                        <a:t>Minister for Education</a:t>
                      </a:r>
                    </a:p>
                  </a:txBody>
                  <a:tcPr anchor="ctr">
                    <a:solidFill>
                      <a:srgbClr val="99ABB3"/>
                    </a:solidFill>
                  </a:tcPr>
                </a:tc>
                <a:extLst>
                  <a:ext uri="{0D108BD9-81ED-4DB2-BD59-A6C34878D82A}">
                    <a16:rowId xmlns:a16="http://schemas.microsoft.com/office/drawing/2014/main" val="402600535"/>
                  </a:ext>
                </a:extLst>
              </a:tr>
              <a:tr h="575652">
                <a:tc>
                  <a:txBody>
                    <a:bodyPr/>
                    <a:lstStyle/>
                    <a:p>
                      <a:pPr marL="0" marR="0" lvl="0" indent="0" algn="ctr" defTabSz="685800" rtl="0" eaLnBrk="1" fontAlgn="auto" latinLnBrk="0" hangingPunct="1">
                        <a:lnSpc>
                          <a:spcPct val="100000"/>
                        </a:lnSpc>
                        <a:spcBef>
                          <a:spcPts val="300"/>
                        </a:spcBef>
                        <a:spcAft>
                          <a:spcPts val="300"/>
                        </a:spcAft>
                        <a:buClrTx/>
                        <a:buSzTx/>
                        <a:buFontTx/>
                        <a:buNone/>
                        <a:tabLst/>
                        <a:defRPr/>
                      </a:pPr>
                      <a:r>
                        <a:rPr lang="en-AU" sz="1550" b="1"/>
                        <a:t>Risk rated premium</a:t>
                      </a:r>
                    </a:p>
                  </a:txBody>
                  <a:tcPr anchor="ctr">
                    <a:solidFill>
                      <a:srgbClr val="D5DDE1"/>
                    </a:solidFill>
                  </a:tcPr>
                </a:tc>
                <a:tc>
                  <a:txBody>
                    <a:bodyPr/>
                    <a:lstStyle/>
                    <a:p>
                      <a:pPr marL="0" marR="0" lvl="0" indent="0" algn="l" defTabSz="685800" rtl="0" eaLnBrk="1" fontAlgn="auto" latinLnBrk="0" hangingPunct="1">
                        <a:lnSpc>
                          <a:spcPct val="100000"/>
                        </a:lnSpc>
                        <a:spcBef>
                          <a:spcPts val="400"/>
                        </a:spcBef>
                        <a:spcAft>
                          <a:spcPts val="400"/>
                        </a:spcAft>
                        <a:buClrTx/>
                        <a:buSzTx/>
                        <a:buFontTx/>
                        <a:buNone/>
                        <a:tabLst/>
                        <a:defRPr/>
                      </a:pPr>
                      <a:r>
                        <a:rPr lang="en-AU" sz="1550" b="0"/>
                        <a:t>Considers 5 risk factors and overseas student tuition fees for previous year</a:t>
                      </a:r>
                    </a:p>
                  </a:txBody>
                  <a:tcPr anchor="ctr">
                    <a:solidFill>
                      <a:srgbClr val="D5DDE1"/>
                    </a:solid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550" b="0"/>
                        <a:t>Reflects risk of provider closure</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550" b="0"/>
                        <a:t>Set by </a:t>
                      </a:r>
                      <a:r>
                        <a:rPr lang="en-AU" sz="1550" b="1"/>
                        <a:t>TPS Director </a:t>
                      </a:r>
                      <a:r>
                        <a:rPr lang="en-AU" sz="1550" b="0"/>
                        <a:t>with Board advice </a:t>
                      </a:r>
                    </a:p>
                  </a:txBody>
                  <a:tcPr anchor="ctr">
                    <a:solidFill>
                      <a:srgbClr val="D5DDE1"/>
                    </a:solidFill>
                  </a:tcPr>
                </a:tc>
                <a:extLst>
                  <a:ext uri="{0D108BD9-81ED-4DB2-BD59-A6C34878D82A}">
                    <a16:rowId xmlns:a16="http://schemas.microsoft.com/office/drawing/2014/main" val="2202525482"/>
                  </a:ext>
                </a:extLst>
              </a:tr>
              <a:tr h="697798">
                <a:tc>
                  <a:txBody>
                    <a:bodyPr/>
                    <a:lstStyle/>
                    <a:p>
                      <a:pPr marL="0" marR="0" lvl="0" indent="0" algn="ctr" defTabSz="685800" rtl="0" eaLnBrk="1" fontAlgn="auto" latinLnBrk="0" hangingPunct="1">
                        <a:lnSpc>
                          <a:spcPct val="100000"/>
                        </a:lnSpc>
                        <a:spcBef>
                          <a:spcPts val="300"/>
                        </a:spcBef>
                        <a:spcAft>
                          <a:spcPts val="300"/>
                        </a:spcAft>
                        <a:buClrTx/>
                        <a:buSzTx/>
                        <a:buFontTx/>
                        <a:buNone/>
                        <a:tabLst/>
                        <a:defRPr/>
                      </a:pPr>
                      <a:r>
                        <a:rPr lang="en-AU" sz="1550" b="1"/>
                        <a:t>Special tuition protection</a:t>
                      </a:r>
                    </a:p>
                  </a:txBody>
                  <a:tcPr anchor="ctr">
                    <a:solidFill>
                      <a:srgbClr val="99ABB3"/>
                    </a:solidFill>
                  </a:tcPr>
                </a:tc>
                <a:tc>
                  <a:txBody>
                    <a:bodyPr/>
                    <a:lstStyle/>
                    <a:p>
                      <a:pPr marL="0" marR="0" lvl="0" indent="0" algn="l" defTabSz="685800" rtl="0" eaLnBrk="1" fontAlgn="auto" latinLnBrk="0" hangingPunct="1">
                        <a:lnSpc>
                          <a:spcPct val="100000"/>
                        </a:lnSpc>
                        <a:spcBef>
                          <a:spcPts val="400"/>
                        </a:spcBef>
                        <a:spcAft>
                          <a:spcPts val="400"/>
                        </a:spcAft>
                        <a:buClrTx/>
                        <a:buSzTx/>
                        <a:buFontTx/>
                        <a:buNone/>
                        <a:tabLst/>
                        <a:defRPr/>
                      </a:pPr>
                      <a:r>
                        <a:rPr lang="en-AU" sz="1550" b="0"/>
                        <a:t>Percentage multiplied by overseas student tuition fees for previous year</a:t>
                      </a:r>
                    </a:p>
                  </a:txBody>
                  <a:tcPr anchor="ctr">
                    <a:solidFill>
                      <a:srgbClr val="99ABB3"/>
                    </a:solid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550" b="0" dirty="0"/>
                        <a:t>Charged when the Fund is below its target size</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550" b="0" dirty="0"/>
                        <a:t>Set by </a:t>
                      </a:r>
                      <a:r>
                        <a:rPr lang="en-AU" sz="1550" b="1" dirty="0"/>
                        <a:t>TPS Director </a:t>
                      </a:r>
                      <a:r>
                        <a:rPr lang="en-AU" sz="1550" b="0" dirty="0"/>
                        <a:t>with Board advice</a:t>
                      </a:r>
                    </a:p>
                  </a:txBody>
                  <a:tcPr anchor="ctr">
                    <a:solidFill>
                      <a:srgbClr val="99ABB3"/>
                    </a:solidFill>
                  </a:tcPr>
                </a:tc>
                <a:extLst>
                  <a:ext uri="{0D108BD9-81ED-4DB2-BD59-A6C34878D82A}">
                    <a16:rowId xmlns:a16="http://schemas.microsoft.com/office/drawing/2014/main" val="3939883197"/>
                  </a:ext>
                </a:extLst>
              </a:tr>
            </a:tbl>
          </a:graphicData>
        </a:graphic>
      </p:graphicFrame>
      <p:grpSp>
        <p:nvGrpSpPr>
          <p:cNvPr id="3" name="Group 2">
            <a:extLst>
              <a:ext uri="{FF2B5EF4-FFF2-40B4-BE49-F238E27FC236}">
                <a16:creationId xmlns:a16="http://schemas.microsoft.com/office/drawing/2014/main" id="{4878CD85-4186-9184-7C7C-0307D142A1DA}"/>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C62684D6-0795-DB92-8313-BCC86823F808}"/>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CEDF675C-169D-9977-B39C-637FEEF0B76E}"/>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B6F1AF25-7E97-08D6-102B-2C72F53BA017}"/>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E0AC8573-55DA-A135-ABE6-6C99FB92D0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49569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5006CB7-DB26-8E07-7E53-41CAAC272B5E}"/>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2024 International Levy </a:t>
            </a:r>
            <a:r>
              <a:rPr lang="en-AU" sz="2800" b="1">
                <a:latin typeface="+mn-lt"/>
                <a:ea typeface="+mn-ea"/>
                <a:cs typeface="+mn-cs"/>
              </a:rPr>
              <a:t>Settings</a:t>
            </a:r>
            <a:endParaRPr kumimoji="0" lang="en-AU" sz="2800" b="1"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14" name="Table 13">
            <a:extLst>
              <a:ext uri="{FF2B5EF4-FFF2-40B4-BE49-F238E27FC236}">
                <a16:creationId xmlns:a16="http://schemas.microsoft.com/office/drawing/2014/main" id="{3665B032-E714-CF12-9C87-BCD2EF9DACDF}"/>
              </a:ext>
            </a:extLst>
          </p:cNvPr>
          <p:cNvGraphicFramePr>
            <a:graphicFrameLocks noGrp="1"/>
          </p:cNvGraphicFramePr>
          <p:nvPr>
            <p:extLst>
              <p:ext uri="{D42A27DB-BD31-4B8C-83A1-F6EECF244321}">
                <p14:modId xmlns:p14="http://schemas.microsoft.com/office/powerpoint/2010/main" val="1375221493"/>
              </p:ext>
            </p:extLst>
          </p:nvPr>
        </p:nvGraphicFramePr>
        <p:xfrm>
          <a:off x="539551" y="1157293"/>
          <a:ext cx="8064001" cy="1811274"/>
        </p:xfrm>
        <a:graphic>
          <a:graphicData uri="http://schemas.openxmlformats.org/drawingml/2006/table">
            <a:tbl>
              <a:tblPr firstRow="1" bandRow="1">
                <a:tableStyleId>{5C22544A-7EE6-4342-B048-85BDC9FD1C3A}</a:tableStyleId>
              </a:tblPr>
              <a:tblGrid>
                <a:gridCol w="1972537">
                  <a:extLst>
                    <a:ext uri="{9D8B030D-6E8A-4147-A177-3AD203B41FA5}">
                      <a16:colId xmlns:a16="http://schemas.microsoft.com/office/drawing/2014/main" val="1295630361"/>
                    </a:ext>
                  </a:extLst>
                </a:gridCol>
                <a:gridCol w="2090057">
                  <a:extLst>
                    <a:ext uri="{9D8B030D-6E8A-4147-A177-3AD203B41FA5}">
                      <a16:colId xmlns:a16="http://schemas.microsoft.com/office/drawing/2014/main" val="3621932438"/>
                    </a:ext>
                  </a:extLst>
                </a:gridCol>
                <a:gridCol w="2190541">
                  <a:extLst>
                    <a:ext uri="{9D8B030D-6E8A-4147-A177-3AD203B41FA5}">
                      <a16:colId xmlns:a16="http://schemas.microsoft.com/office/drawing/2014/main" val="3903381673"/>
                    </a:ext>
                  </a:extLst>
                </a:gridCol>
                <a:gridCol w="1810866">
                  <a:extLst>
                    <a:ext uri="{9D8B030D-6E8A-4147-A177-3AD203B41FA5}">
                      <a16:colId xmlns:a16="http://schemas.microsoft.com/office/drawing/2014/main" val="3124004789"/>
                    </a:ext>
                  </a:extLst>
                </a:gridCol>
              </a:tblGrid>
              <a:tr h="59265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Administrative fee</a:t>
                      </a:r>
                      <a:r>
                        <a:rPr lang="en-AU" sz="1700" baseline="30000"/>
                        <a:t>*</a:t>
                      </a:r>
                    </a:p>
                  </a:txBody>
                  <a:tcPr>
                    <a:solidFill>
                      <a:srgbClr val="4897A2"/>
                    </a:solidFill>
                  </a:tcPr>
                </a:tc>
                <a:tc>
                  <a:txBody>
                    <a:bodyPr/>
                    <a:lstStyle/>
                    <a:p>
                      <a:pPr algn="ctr"/>
                      <a:r>
                        <a:rPr lang="en-AU" sz="1700"/>
                        <a:t>Base fee</a:t>
                      </a:r>
                      <a:r>
                        <a:rPr lang="en-AU" sz="1700" baseline="30000"/>
                        <a:t>*</a:t>
                      </a:r>
                    </a:p>
                  </a:txBody>
                  <a:tcPr>
                    <a:solidFill>
                      <a:srgbClr val="4897A2"/>
                    </a:solidFill>
                  </a:tcPr>
                </a:tc>
                <a:tc>
                  <a:txBody>
                    <a:bodyPr/>
                    <a:lstStyle/>
                    <a:p>
                      <a:pPr algn="ctr"/>
                      <a:r>
                        <a:rPr lang="en-AU" sz="1700"/>
                        <a:t>Risk rated premium</a:t>
                      </a:r>
                    </a:p>
                  </a:txBody>
                  <a:tcPr>
                    <a:solidFill>
                      <a:srgbClr val="4897A2"/>
                    </a:solidFill>
                  </a:tcPr>
                </a:tc>
                <a:tc>
                  <a:txBody>
                    <a:bodyPr/>
                    <a:lstStyle/>
                    <a:p>
                      <a:pPr algn="ctr"/>
                      <a:r>
                        <a:rPr lang="en-AU" sz="1700"/>
                        <a:t>Special tuition protection</a:t>
                      </a:r>
                    </a:p>
                  </a:txBody>
                  <a:tcPr>
                    <a:solidFill>
                      <a:srgbClr val="4897A2"/>
                    </a:solidFill>
                  </a:tcPr>
                </a:tc>
                <a:extLst>
                  <a:ext uri="{0D108BD9-81ED-4DB2-BD59-A6C34878D82A}">
                    <a16:rowId xmlns:a16="http://schemas.microsoft.com/office/drawing/2014/main" val="350634405"/>
                  </a:ext>
                </a:extLst>
              </a:tr>
              <a:tr h="612152">
                <a:tc>
                  <a:txBody>
                    <a:bodyPr/>
                    <a:lstStyle/>
                    <a:p>
                      <a:pPr marL="0" marR="0" lvl="0" indent="0" algn="l" defTabSz="685800" rtl="0" eaLnBrk="1" fontAlgn="auto" latinLnBrk="0" hangingPunct="1">
                        <a:lnSpc>
                          <a:spcPct val="110000"/>
                        </a:lnSpc>
                        <a:spcBef>
                          <a:spcPts val="200"/>
                        </a:spcBef>
                        <a:spcAft>
                          <a:spcPts val="200"/>
                        </a:spcAft>
                        <a:buClrTx/>
                        <a:buSzTx/>
                        <a:buFontTx/>
                        <a:buNone/>
                        <a:tabLst/>
                        <a:defRPr/>
                      </a:pPr>
                      <a:r>
                        <a:rPr lang="en-AU" sz="1600" b="1"/>
                        <a:t>$99.00 </a:t>
                      </a:r>
                      <a:r>
                        <a:rPr lang="en-AU" sz="1600" b="0"/>
                        <a:t>per provider +</a:t>
                      </a:r>
                    </a:p>
                    <a:p>
                      <a:pPr marL="0" marR="0" lvl="0" indent="0" algn="l" defTabSz="685800" rtl="0" eaLnBrk="1" fontAlgn="auto" latinLnBrk="0" hangingPunct="1">
                        <a:lnSpc>
                          <a:spcPct val="110000"/>
                        </a:lnSpc>
                        <a:spcBef>
                          <a:spcPts val="200"/>
                        </a:spcBef>
                        <a:spcAft>
                          <a:spcPts val="200"/>
                        </a:spcAft>
                        <a:buClrTx/>
                        <a:buSzTx/>
                        <a:buFontTx/>
                        <a:buNone/>
                        <a:tabLst/>
                        <a:defRPr/>
                      </a:pPr>
                      <a:r>
                        <a:rPr lang="en-AU" sz="1600" b="1"/>
                        <a:t>$0.51 </a:t>
                      </a:r>
                      <a:r>
                        <a:rPr lang="en-AU" sz="1600" b="0"/>
                        <a:t>per 2023 international student enrolment</a:t>
                      </a:r>
                    </a:p>
                  </a:txBody>
                  <a:tcPr anchor="ctr">
                    <a:solidFill>
                      <a:srgbClr val="D5DDE1"/>
                    </a:solidFill>
                  </a:tcPr>
                </a:tc>
                <a:tc>
                  <a:txBody>
                    <a:bodyPr/>
                    <a:lstStyle/>
                    <a:p>
                      <a:pPr marL="0" marR="0" lvl="0" indent="0" algn="l" defTabSz="685800" rtl="0" eaLnBrk="1" fontAlgn="auto" latinLnBrk="0" hangingPunct="1">
                        <a:lnSpc>
                          <a:spcPct val="110000"/>
                        </a:lnSpc>
                        <a:spcBef>
                          <a:spcPts val="200"/>
                        </a:spcBef>
                        <a:spcAft>
                          <a:spcPts val="200"/>
                        </a:spcAft>
                        <a:buClrTx/>
                        <a:buSzTx/>
                        <a:buFontTx/>
                        <a:buNone/>
                        <a:tabLst/>
                        <a:defRPr/>
                      </a:pPr>
                      <a:r>
                        <a:rPr lang="en-AU" sz="1600" b="1"/>
                        <a:t>$199.00 </a:t>
                      </a:r>
                      <a:r>
                        <a:rPr lang="en-AU" sz="1600" b="0"/>
                        <a:t>per provider +</a:t>
                      </a:r>
                    </a:p>
                    <a:p>
                      <a:pPr marL="0" marR="0" lvl="0" indent="0" algn="l" defTabSz="685800" rtl="0" eaLnBrk="1" fontAlgn="auto" latinLnBrk="0" hangingPunct="1">
                        <a:lnSpc>
                          <a:spcPct val="110000"/>
                        </a:lnSpc>
                        <a:spcBef>
                          <a:spcPts val="200"/>
                        </a:spcBef>
                        <a:spcAft>
                          <a:spcPts val="200"/>
                        </a:spcAft>
                        <a:buClrTx/>
                        <a:buSzTx/>
                        <a:buFontTx/>
                        <a:buNone/>
                        <a:tabLst/>
                        <a:defRPr/>
                      </a:pPr>
                      <a:r>
                        <a:rPr lang="en-AU" sz="1600" b="1"/>
                        <a:t>$1.26 </a:t>
                      </a:r>
                      <a:r>
                        <a:rPr lang="en-AU" sz="1600" b="0"/>
                        <a:t>per 2023 international student enrolment</a:t>
                      </a:r>
                    </a:p>
                  </a:txBody>
                  <a:tcPr anchor="ctr">
                    <a:solidFill>
                      <a:srgbClr val="D5DDE1"/>
                    </a:solidFill>
                  </a:tcPr>
                </a:tc>
                <a:tc>
                  <a:txBody>
                    <a:bodyPr/>
                    <a:lstStyle/>
                    <a:p>
                      <a:pPr marL="0" marR="0" lvl="0" indent="0" algn="l" defTabSz="685800" rtl="0" eaLnBrk="1" fontAlgn="auto" latinLnBrk="0" hangingPunct="1">
                        <a:lnSpc>
                          <a:spcPct val="110000"/>
                        </a:lnSpc>
                        <a:spcBef>
                          <a:spcPts val="200"/>
                        </a:spcBef>
                        <a:spcAft>
                          <a:spcPts val="200"/>
                        </a:spcAft>
                        <a:buClrTx/>
                        <a:buSzTx/>
                        <a:buFontTx/>
                        <a:buNone/>
                        <a:tabLst/>
                        <a:defRPr/>
                      </a:pPr>
                      <a:r>
                        <a:rPr lang="en-AU" sz="1600" b="0"/>
                        <a:t>[</a:t>
                      </a:r>
                      <a:r>
                        <a:rPr lang="en-AU" sz="1600" b="1"/>
                        <a:t>0.05%</a:t>
                      </a:r>
                      <a:r>
                        <a:rPr lang="en-AU" sz="1600" b="0"/>
                        <a:t> x increase factor for each risk factor] x </a:t>
                      </a:r>
                      <a:br>
                        <a:rPr lang="en-AU" sz="1600" b="0"/>
                      </a:br>
                      <a:r>
                        <a:rPr lang="en-AU" sz="1600" b="0"/>
                        <a:t>total 2023 overseas student tuition fees</a:t>
                      </a:r>
                    </a:p>
                  </a:txBody>
                  <a:tcPr anchor="ctr">
                    <a:solidFill>
                      <a:srgbClr val="D5DDE1"/>
                    </a:solidFill>
                  </a:tcPr>
                </a:tc>
                <a:tc>
                  <a:txBody>
                    <a:bodyPr/>
                    <a:lstStyle/>
                    <a:p>
                      <a:pPr marL="0" marR="0" lvl="0" indent="0" algn="l" defTabSz="685800" rtl="0" eaLnBrk="1" fontAlgn="auto" latinLnBrk="0" hangingPunct="1">
                        <a:lnSpc>
                          <a:spcPct val="110000"/>
                        </a:lnSpc>
                        <a:spcBef>
                          <a:spcPts val="200"/>
                        </a:spcBef>
                        <a:spcAft>
                          <a:spcPts val="200"/>
                        </a:spcAft>
                        <a:buClrTx/>
                        <a:buSzTx/>
                        <a:buFontTx/>
                        <a:buNone/>
                        <a:tabLst/>
                        <a:defRPr/>
                      </a:pPr>
                      <a:r>
                        <a:rPr lang="en-AU" sz="1600" b="1" dirty="0"/>
                        <a:t>0% </a:t>
                      </a:r>
                      <a:r>
                        <a:rPr lang="en-AU" sz="1600" b="0" dirty="0"/>
                        <a:t>x total 2023 overseas student tuition fees</a:t>
                      </a:r>
                    </a:p>
                  </a:txBody>
                  <a:tcPr anchor="ctr">
                    <a:solidFill>
                      <a:srgbClr val="D5DDE1"/>
                    </a:solidFill>
                  </a:tcPr>
                </a:tc>
                <a:extLst>
                  <a:ext uri="{0D108BD9-81ED-4DB2-BD59-A6C34878D82A}">
                    <a16:rowId xmlns:a16="http://schemas.microsoft.com/office/drawing/2014/main" val="4018029712"/>
                  </a:ext>
                </a:extLst>
              </a:tr>
            </a:tbl>
          </a:graphicData>
        </a:graphic>
      </p:graphicFrame>
      <p:sp>
        <p:nvSpPr>
          <p:cNvPr id="3" name="TextBox 2">
            <a:extLst>
              <a:ext uri="{FF2B5EF4-FFF2-40B4-BE49-F238E27FC236}">
                <a16:creationId xmlns:a16="http://schemas.microsoft.com/office/drawing/2014/main" id="{C1353826-6BE8-31CA-F3F1-101E57352315}"/>
              </a:ext>
            </a:extLst>
          </p:cNvPr>
          <p:cNvSpPr txBox="1"/>
          <p:nvPr/>
        </p:nvSpPr>
        <p:spPr>
          <a:xfrm>
            <a:off x="539551" y="3258594"/>
            <a:ext cx="8064000" cy="584775"/>
          </a:xfrm>
          <a:prstGeom prst="rect">
            <a:avLst/>
          </a:prstGeom>
          <a:noFill/>
        </p:spPr>
        <p:txBody>
          <a:bodyPr wrap="square" rtlCol="0">
            <a:spAutoFit/>
          </a:bodyPr>
          <a:lstStyle/>
          <a:p>
            <a:pPr>
              <a:spcAft>
                <a:spcPts val="600"/>
              </a:spcAft>
            </a:pPr>
            <a:r>
              <a:rPr lang="en-AU" sz="1600"/>
              <a:t>*Administrative and Base fee figures quoted were applied for the 2023 levy and will be indexed to CPI for the 2024 levy if the Minister decides not to make a legislative instrument</a:t>
            </a:r>
          </a:p>
        </p:txBody>
      </p:sp>
      <p:grpSp>
        <p:nvGrpSpPr>
          <p:cNvPr id="8" name="Group 7">
            <a:extLst>
              <a:ext uri="{FF2B5EF4-FFF2-40B4-BE49-F238E27FC236}">
                <a16:creationId xmlns:a16="http://schemas.microsoft.com/office/drawing/2014/main" id="{8AA182D4-AC82-B0A8-F405-C6C15340C35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DE28E68F-A658-3B6F-98CA-F953A7A53C15}"/>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4546C3BB-B1B5-311F-6DC9-EE947A79F26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44587EB4-C5DA-8764-8EE0-6555F852E63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B8DAB64C-073D-7B85-C07B-DE74E70626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97788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85640"/>
            <a:ext cx="8200002" cy="3506088"/>
          </a:xfrm>
          <a:prstGeom prst="rect">
            <a:avLst/>
          </a:prstGeom>
          <a:noFill/>
        </p:spPr>
        <p:txBody>
          <a:bodyPr wrap="square" lIns="0" tIns="0" rIns="0" bIns="0" rtlCol="0" anchor="t">
            <a:spAutoFit/>
          </a:bodyPr>
          <a:lstStyle/>
          <a:p>
            <a:r>
              <a:rPr lang="en-AU" sz="1650" b="1"/>
              <a:t>Risk Factor 1 – Base risk factor</a:t>
            </a:r>
          </a:p>
          <a:p>
            <a:pPr marL="285750" indent="-285750">
              <a:buFont typeface="Arial" panose="020B0604020202020204" pitchFamily="34" charset="0"/>
              <a:buChar char="•"/>
            </a:pPr>
            <a:r>
              <a:rPr lang="en-AU" sz="1600"/>
              <a:t>Base risk factor of 1 applied for all providers</a:t>
            </a:r>
          </a:p>
          <a:p>
            <a:pPr>
              <a:spcBef>
                <a:spcPts val="1000"/>
              </a:spcBef>
            </a:pPr>
            <a:r>
              <a:rPr lang="en-AU" sz="1650" b="1"/>
              <a:t>Risk Factor 2 – Length of operation</a:t>
            </a:r>
          </a:p>
          <a:p>
            <a:pPr marL="285750" indent="-285750">
              <a:buFont typeface="Arial" panose="020B0604020202020204" pitchFamily="34" charset="0"/>
              <a:buChar char="•"/>
            </a:pPr>
            <a:r>
              <a:rPr lang="en-AU" sz="1600"/>
              <a:t>Providers with a shorter length of operation present a higher risk of closure</a:t>
            </a:r>
          </a:p>
          <a:p>
            <a:pPr>
              <a:spcBef>
                <a:spcPts val="1000"/>
              </a:spcBef>
            </a:pPr>
            <a:r>
              <a:rPr lang="en-AU" sz="1650" b="1"/>
              <a:t>Risk Factor 3 – Volatility in overseas student enrolments</a:t>
            </a:r>
          </a:p>
          <a:p>
            <a:pPr marL="285750" indent="-285750">
              <a:buFont typeface="Arial" panose="020B0604020202020204" pitchFamily="34" charset="0"/>
              <a:buChar char="•"/>
            </a:pPr>
            <a:r>
              <a:rPr lang="en-AU" sz="1600"/>
              <a:t>Providers with extreme volatility in overseas student enrolments present a higher risk of closure</a:t>
            </a:r>
          </a:p>
          <a:p>
            <a:pPr>
              <a:spcBef>
                <a:spcPts val="1000"/>
              </a:spcBef>
            </a:pPr>
            <a:r>
              <a:rPr lang="en-AU" sz="1650" b="1"/>
              <a:t>Risk Factor 4 – Maximum overseas source country concentration</a:t>
            </a:r>
          </a:p>
          <a:p>
            <a:pPr marL="285750" indent="-285750">
              <a:buFont typeface="Arial" panose="020B0604020202020204" pitchFamily="34" charset="0"/>
              <a:buChar char="•"/>
            </a:pPr>
            <a:r>
              <a:rPr lang="en-AU" sz="1600"/>
              <a:t>Providers with diversified source countries of overseas students present a lesser risk of closure</a:t>
            </a:r>
          </a:p>
          <a:p>
            <a:pPr>
              <a:spcBef>
                <a:spcPts val="1000"/>
              </a:spcBef>
            </a:pPr>
            <a:r>
              <a:rPr lang="en-AU" sz="1650" b="1"/>
              <a:t>Risk Factor 5 – Non-compliance and registration renewal</a:t>
            </a:r>
          </a:p>
          <a:p>
            <a:pPr marL="285750" indent="-285750">
              <a:buFont typeface="Arial" panose="020B0604020202020204" pitchFamily="34" charset="0"/>
              <a:buChar char="•"/>
            </a:pPr>
            <a:r>
              <a:rPr lang="en-AU" sz="1600"/>
              <a:t>Penalises providers for late payment of the levy and/or CRICOS Annual Registration Charge, having sanctions imposed for non-compliance, and having registration renewed for a period less than the maximum allowable</a:t>
            </a:r>
          </a:p>
        </p:txBody>
      </p:sp>
      <p:grpSp>
        <p:nvGrpSpPr>
          <p:cNvPr id="7" name="Group 6">
            <a:extLst>
              <a:ext uri="{FF2B5EF4-FFF2-40B4-BE49-F238E27FC236}">
                <a16:creationId xmlns:a16="http://schemas.microsoft.com/office/drawing/2014/main" id="{D09B37B4-C3FE-F072-3275-09A9C0EBBAF7}"/>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C72241B5-A417-B215-ED32-8BA4158AD037}"/>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F2FB774A-E340-5AE7-56DE-9C3743B68518}"/>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D8752DC8-13B5-302F-317D-5368D48FC737}"/>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E5EDB820-4CF6-1340-B03F-BAA6DA7C009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16887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Formula</a:t>
            </a:r>
          </a:p>
        </p:txBody>
      </p:sp>
      <p:grpSp>
        <p:nvGrpSpPr>
          <p:cNvPr id="6" name="Group 5">
            <a:extLst>
              <a:ext uri="{FF2B5EF4-FFF2-40B4-BE49-F238E27FC236}">
                <a16:creationId xmlns:a16="http://schemas.microsoft.com/office/drawing/2014/main" id="{96EC63B9-A9AD-4BE6-A004-79D7522EC5E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5186A353-DA11-C1D0-B0F1-6A2CDD27481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EB0CF3A5-FCCA-333D-0B76-7948FFF0EF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79AB28A6-B8A2-1BED-067C-DCD148D59F12}"/>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EE46E06-A332-979A-BC1F-ADA60F1C21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C60051-FABB-BD94-7B4F-93F818AF9BC4}"/>
                  </a:ext>
                </a:extLst>
              </p:cNvPr>
              <p:cNvSpPr txBox="1"/>
              <p:nvPr/>
            </p:nvSpPr>
            <p:spPr>
              <a:xfrm>
                <a:off x="540000" y="1184400"/>
                <a:ext cx="8064000" cy="2779479"/>
              </a:xfrm>
              <a:prstGeom prst="rect">
                <a:avLst/>
              </a:prstGeom>
              <a:noFill/>
            </p:spPr>
            <p:txBody>
              <a:bodyPr wrap="square" lIns="0" tIns="0" rIns="0" bIns="0" rtlCol="0" anchor="t">
                <a:spAutoFit/>
              </a:bodyPr>
              <a:lstStyle/>
              <a:p>
                <a:pPr marL="285750" indent="-285750">
                  <a:spcAft>
                    <a:spcPts val="2200"/>
                  </a:spcAft>
                  <a:buFont typeface="Arial" panose="020B0604020202020204" pitchFamily="34" charset="0"/>
                  <a:buChar char="•"/>
                </a:pPr>
                <a:r>
                  <a:rPr lang="en-AU"/>
                  <a:t>The </a:t>
                </a:r>
                <a:r>
                  <a:rPr lang="en-AU" sz="1800"/>
                  <a:t>following formula is calculated for each of the risk factors, then added together to form the risk rated premium component:</a:t>
                </a:r>
              </a:p>
              <a:p>
                <a:pPr>
                  <a:spcAft>
                    <a:spcPts val="2200"/>
                  </a:spcAft>
                </a:pPr>
                <a14:m>
                  <m:oMathPara xmlns:m="http://schemas.openxmlformats.org/officeDocument/2006/math">
                    <m:oMathParaPr>
                      <m:jc m:val="centerGroup"/>
                    </m:oMathParaPr>
                    <m:oMath xmlns:m="http://schemas.openxmlformats.org/officeDocument/2006/math">
                      <m:d>
                        <m:dPr>
                          <m:ctrlPr>
                            <a:rPr lang="en-AU" sz="1600" b="0" i="1" smtClean="0">
                              <a:latin typeface="Cambria Math" panose="02040503050406030204" pitchFamily="18" charset="0"/>
                              <a:ea typeface="Cambria Math" panose="02040503050406030204" pitchFamily="18" charset="0"/>
                            </a:rPr>
                          </m:ctrlPr>
                        </m:dPr>
                        <m:e>
                          <m:f>
                            <m:fPr>
                              <m:type m:val="noBar"/>
                              <m:ctrlPr>
                                <a:rPr lang="en-AU" sz="1600" b="0" i="1" smtClean="0">
                                  <a:latin typeface="Cambria Math" panose="02040503050406030204" pitchFamily="18" charset="0"/>
                                  <a:ea typeface="Cambria Math" panose="02040503050406030204" pitchFamily="18" charset="0"/>
                                </a:rPr>
                              </m:ctrlPr>
                            </m:fPr>
                            <m:num>
                              <m:r>
                                <m:rPr>
                                  <m:sty m:val="p"/>
                                </m:rPr>
                                <a:rPr lang="en-AU" sz="1600" b="0" i="0" smtClean="0">
                                  <a:latin typeface="Cambria Math" panose="02040503050406030204" pitchFamily="18" charset="0"/>
                                  <a:ea typeface="Cambria Math" panose="02040503050406030204" pitchFamily="18" charset="0"/>
                                </a:rPr>
                                <m:t>Specified</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percentage</m:t>
                              </m:r>
                            </m:num>
                            <m:den>
                              <m:r>
                                <m:rPr>
                                  <m:sty m:val="p"/>
                                </m:rPr>
                                <a:rPr lang="en-AU" sz="1600" b="0" i="0" smtClean="0">
                                  <a:latin typeface="Cambria Math" panose="02040503050406030204" pitchFamily="18" charset="0"/>
                                  <a:ea typeface="Cambria Math" panose="02040503050406030204" pitchFamily="18" charset="0"/>
                                </a:rPr>
                                <m:t>for</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the</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year</m:t>
                              </m:r>
                            </m:den>
                          </m:f>
                          <m:r>
                            <a:rPr lang="en-AU" sz="1600" b="0" i="0" smtClean="0">
                              <a:latin typeface="Cambria Math" panose="02040503050406030204" pitchFamily="18" charset="0"/>
                              <a:ea typeface="Cambria Math" panose="02040503050406030204" pitchFamily="18" charset="0"/>
                            </a:rPr>
                            <m:t> × </m:t>
                          </m:r>
                          <m:m>
                            <m:mPr>
                              <m:mcs>
                                <m:mc>
                                  <m:mcPr>
                                    <m:count m:val="1"/>
                                    <m:mcJc m:val="center"/>
                                  </m:mcPr>
                                </m:mc>
                              </m:mcs>
                              <m:ctrlPr>
                                <a:rPr lang="en-AU" sz="1600" b="0" i="1" smtClean="0">
                                  <a:latin typeface="Cambria Math" panose="02040503050406030204" pitchFamily="18" charset="0"/>
                                  <a:ea typeface="Cambria Math" panose="02040503050406030204" pitchFamily="18" charset="0"/>
                                </a:rPr>
                              </m:ctrlPr>
                            </m:mPr>
                            <m:mr>
                              <m:e>
                                <m:r>
                                  <m:rPr>
                                    <m:sty m:val="p"/>
                                    <m:brk m:alnAt="7"/>
                                  </m:rPr>
                                  <a:rPr lang="en-AU" sz="1600" b="0" i="0" smtClean="0">
                                    <a:latin typeface="Cambria Math" panose="02040503050406030204" pitchFamily="18" charset="0"/>
                                    <a:ea typeface="Cambria Math" panose="02040503050406030204" pitchFamily="18" charset="0"/>
                                  </a:rPr>
                                  <m:t>I</m:t>
                                </m:r>
                                <m:r>
                                  <m:rPr>
                                    <m:sty m:val="p"/>
                                  </m:rPr>
                                  <a:rPr lang="en-AU" sz="1600" b="0" i="0" smtClean="0">
                                    <a:latin typeface="Cambria Math" panose="02040503050406030204" pitchFamily="18" charset="0"/>
                                    <a:ea typeface="Cambria Math" panose="02040503050406030204" pitchFamily="18" charset="0"/>
                                  </a:rPr>
                                  <m:t>ncrease</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factor</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for</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the</m:t>
                                </m:r>
                              </m:e>
                            </m:mr>
                            <m:mr>
                              <m:e>
                                <m:r>
                                  <m:rPr>
                                    <m:sty m:val="p"/>
                                  </m:rPr>
                                  <a:rPr lang="en-AU" sz="1600" b="0" i="0" smtClean="0">
                                    <a:latin typeface="Cambria Math" panose="02040503050406030204" pitchFamily="18" charset="0"/>
                                    <a:ea typeface="Cambria Math" panose="02040503050406030204" pitchFamily="18" charset="0"/>
                                  </a:rPr>
                                  <m:t>risk</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factor</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for</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the</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year</m:t>
                                </m:r>
                              </m:e>
                            </m:mr>
                          </m:m>
                        </m:e>
                      </m:d>
                      <m:r>
                        <a:rPr lang="en-AU" sz="1600" b="0" i="0" smtClean="0">
                          <a:latin typeface="Cambria Math" panose="02040503050406030204" pitchFamily="18" charset="0"/>
                          <a:ea typeface="Cambria Math" panose="02040503050406030204" pitchFamily="18" charset="0"/>
                        </a:rPr>
                        <m:t> × </m:t>
                      </m:r>
                      <m:m>
                        <m:mPr>
                          <m:mcs>
                            <m:mc>
                              <m:mcPr>
                                <m:count m:val="1"/>
                                <m:mcJc m:val="center"/>
                              </m:mcPr>
                            </m:mc>
                          </m:mcs>
                          <m:ctrlPr>
                            <a:rPr lang="en-AU" sz="1600" b="0" i="1" smtClean="0">
                              <a:latin typeface="Cambria Math" panose="02040503050406030204" pitchFamily="18" charset="0"/>
                              <a:ea typeface="Cambria Math" panose="02040503050406030204" pitchFamily="18" charset="0"/>
                            </a:rPr>
                          </m:ctrlPr>
                        </m:mPr>
                        <m:mr>
                          <m:e>
                            <m:r>
                              <m:rPr>
                                <m:sty m:val="p"/>
                                <m:brk m:alnAt="7"/>
                              </m:rPr>
                              <a:rPr lang="en-AU" sz="1600" b="0" i="0" smtClean="0">
                                <a:latin typeface="Cambria Math" panose="02040503050406030204" pitchFamily="18" charset="0"/>
                                <a:ea typeface="Cambria Math" panose="02040503050406030204" pitchFamily="18" charset="0"/>
                              </a:rPr>
                              <m:t>P</m:t>
                            </m:r>
                            <m:r>
                              <m:rPr>
                                <m:sty m:val="p"/>
                              </m:rPr>
                              <a:rPr lang="en-AU" sz="1600" b="0" i="0" smtClean="0">
                                <a:latin typeface="Cambria Math" panose="02040503050406030204" pitchFamily="18" charset="0"/>
                                <a:ea typeface="Cambria Math" panose="02040503050406030204" pitchFamily="18" charset="0"/>
                              </a:rPr>
                              <m:t>rovide</m:t>
                            </m:r>
                            <m:sSup>
                              <m:sSupPr>
                                <m:ctrlPr>
                                  <a:rPr lang="en-AU" sz="1600" b="0" i="1" smtClean="0">
                                    <a:latin typeface="Cambria Math" panose="02040503050406030204" pitchFamily="18" charset="0"/>
                                    <a:ea typeface="Cambria Math" panose="02040503050406030204" pitchFamily="18" charset="0"/>
                                  </a:rPr>
                                </m:ctrlPr>
                              </m:sSupPr>
                              <m:e>
                                <m:r>
                                  <m:rPr>
                                    <m:sty m:val="p"/>
                                    <m:brk m:alnAt="7"/>
                                  </m:rPr>
                                  <a:rPr lang="en-AU" sz="1600" b="0" i="0" smtClean="0">
                                    <a:latin typeface="Cambria Math" panose="02040503050406030204" pitchFamily="18" charset="0"/>
                                    <a:ea typeface="Cambria Math" panose="02040503050406030204" pitchFamily="18" charset="0"/>
                                  </a:rPr>
                                  <m:t>r</m:t>
                                </m:r>
                              </m:e>
                              <m:sup>
                                <m:r>
                                  <a:rPr lang="en-AU" sz="1600" b="0" i="0" smtClean="0">
                                    <a:latin typeface="Cambria Math" panose="02040503050406030204" pitchFamily="18" charset="0"/>
                                    <a:ea typeface="Cambria Math" panose="02040503050406030204" pitchFamily="18" charset="0"/>
                                  </a:rPr>
                                  <m:t>′</m:t>
                                </m:r>
                              </m:sup>
                            </m:sSup>
                            <m:r>
                              <m:rPr>
                                <m:sty m:val="p"/>
                                <m:brk m:alnAt="7"/>
                              </m:rPr>
                              <a:rPr lang="en-AU" sz="1600" b="0" i="0" smtClean="0">
                                <a:latin typeface="Cambria Math" panose="02040503050406030204" pitchFamily="18" charset="0"/>
                                <a:ea typeface="Cambria Math" panose="02040503050406030204" pitchFamily="18" charset="0"/>
                              </a:rPr>
                              <m:t>s</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overseas</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student</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tuition</m:t>
                            </m:r>
                          </m:e>
                        </m:mr>
                        <m:mr>
                          <m:e>
                            <m:r>
                              <m:rPr>
                                <m:sty m:val="p"/>
                              </m:rPr>
                              <a:rPr lang="en-AU" sz="1600" b="0" i="0" smtClean="0">
                                <a:latin typeface="Cambria Math" panose="02040503050406030204" pitchFamily="18" charset="0"/>
                                <a:ea typeface="Cambria Math" panose="02040503050406030204" pitchFamily="18" charset="0"/>
                              </a:rPr>
                              <m:t>fees</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for</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the</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previous</m:t>
                            </m:r>
                            <m:r>
                              <a:rPr lang="en-AU" sz="1600" b="0" i="0" smtClean="0">
                                <a:latin typeface="Cambria Math" panose="02040503050406030204" pitchFamily="18" charset="0"/>
                                <a:ea typeface="Cambria Math" panose="02040503050406030204" pitchFamily="18" charset="0"/>
                              </a:rPr>
                              <m:t> </m:t>
                            </m:r>
                            <m:r>
                              <m:rPr>
                                <m:sty m:val="p"/>
                              </m:rPr>
                              <a:rPr lang="en-AU" sz="1600" b="0" i="0" smtClean="0">
                                <a:latin typeface="Cambria Math" panose="02040503050406030204" pitchFamily="18" charset="0"/>
                                <a:ea typeface="Cambria Math" panose="02040503050406030204" pitchFamily="18" charset="0"/>
                              </a:rPr>
                              <m:t>year</m:t>
                            </m:r>
                          </m:e>
                        </m:mr>
                      </m:m>
                    </m:oMath>
                  </m:oMathPara>
                </a14:m>
                <a:endParaRPr lang="en-AU" sz="1600"/>
              </a:p>
              <a:p>
                <a:pPr marL="285750" indent="-285750">
                  <a:spcAft>
                    <a:spcPts val="2200"/>
                  </a:spcAft>
                  <a:buFont typeface="Arial" panose="020B0604020202020204" pitchFamily="34" charset="0"/>
                  <a:buChar char="•"/>
                </a:pPr>
                <a:r>
                  <a:rPr lang="en-AU"/>
                  <a:t>Example:</a:t>
                </a:r>
                <a:br>
                  <a:rPr lang="en-AU"/>
                </a:br>
                <a:r>
                  <a:rPr lang="en-AU"/>
                  <a:t>(</a:t>
                </a:r>
                <a:r>
                  <a:rPr lang="en-AU">
                    <a:solidFill>
                      <a:schemeClr val="accent3"/>
                    </a:solidFill>
                  </a:rPr>
                  <a:t>0.05% </a:t>
                </a:r>
                <a:r>
                  <a:rPr lang="en-AU"/>
                  <a:t>x 3.0) x $100,000</a:t>
                </a:r>
                <a:br>
                  <a:rPr lang="en-AU"/>
                </a:br>
                <a:r>
                  <a:rPr lang="en-AU"/>
                  <a:t>= 0.0015 x $100,000</a:t>
                </a:r>
                <a:br>
                  <a:rPr lang="en-AU"/>
                </a:br>
                <a:r>
                  <a:rPr lang="en-AU"/>
                  <a:t>= $150</a:t>
                </a:r>
                <a:endParaRPr lang="en-AU" sz="1800"/>
              </a:p>
            </p:txBody>
          </p:sp>
        </mc:Choice>
        <mc:Fallback xmlns="">
          <p:sp>
            <p:nvSpPr>
              <p:cNvPr id="3" name="TextBox 2">
                <a:extLst>
                  <a:ext uri="{FF2B5EF4-FFF2-40B4-BE49-F238E27FC236}">
                    <a16:creationId xmlns:a16="http://schemas.microsoft.com/office/drawing/2014/main" id="{D1C60051-FABB-BD94-7B4F-93F818AF9BC4}"/>
                  </a:ext>
                </a:extLst>
              </p:cNvPr>
              <p:cNvSpPr txBox="1">
                <a:spLocks noRot="1" noChangeAspect="1" noMove="1" noResize="1" noEditPoints="1" noAdjustHandles="1" noChangeArrowheads="1" noChangeShapeType="1" noTextEdit="1"/>
              </p:cNvSpPr>
              <p:nvPr/>
            </p:nvSpPr>
            <p:spPr>
              <a:xfrm>
                <a:off x="540000" y="1184400"/>
                <a:ext cx="8064000" cy="2779479"/>
              </a:xfrm>
              <a:prstGeom prst="rect">
                <a:avLst/>
              </a:prstGeom>
              <a:blipFill>
                <a:blip r:embed="rId6"/>
                <a:stretch>
                  <a:fillRect l="-1664" t="-2851" r="-1967" b="-4386"/>
                </a:stretch>
              </a:blipFill>
            </p:spPr>
            <p:txBody>
              <a:bodyPr/>
              <a:lstStyle/>
              <a:p>
                <a:r>
                  <a:rPr lang="en-US">
                    <a:noFill/>
                  </a:rPr>
                  <a:t> </a:t>
                </a:r>
              </a:p>
            </p:txBody>
          </p:sp>
        </mc:Fallback>
      </mc:AlternateContent>
    </p:spTree>
    <p:extLst>
      <p:ext uri="{BB962C8B-B14F-4D97-AF65-F5344CB8AC3E}">
        <p14:creationId xmlns:p14="http://schemas.microsoft.com/office/powerpoint/2010/main" val="41250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Key Changes</a:t>
            </a:r>
          </a:p>
        </p:txBody>
      </p:sp>
      <p:sp>
        <p:nvSpPr>
          <p:cNvPr id="5" name="TextBox 4">
            <a:extLst>
              <a:ext uri="{FF2B5EF4-FFF2-40B4-BE49-F238E27FC236}">
                <a16:creationId xmlns:a16="http://schemas.microsoft.com/office/drawing/2014/main" id="{36B55CA7-FA94-8C54-A23C-E19880710683}"/>
              </a:ext>
            </a:extLst>
          </p:cNvPr>
          <p:cNvSpPr txBox="1"/>
          <p:nvPr/>
        </p:nvSpPr>
        <p:spPr>
          <a:xfrm>
            <a:off x="540000" y="1184400"/>
            <a:ext cx="8064000" cy="2593018"/>
          </a:xfrm>
          <a:prstGeom prst="rect">
            <a:avLst/>
          </a:prstGeom>
          <a:noFill/>
        </p:spPr>
        <p:txBody>
          <a:bodyPr wrap="square">
            <a:spAutoFit/>
          </a:bodyPr>
          <a:lstStyle/>
          <a:p>
            <a:pPr marL="342900" indent="-342900">
              <a:spcAft>
                <a:spcPts val="1200"/>
              </a:spcAft>
              <a:buFont typeface="+mj-lt"/>
              <a:buAutoNum type="arabicPeriod"/>
            </a:pPr>
            <a:r>
              <a:rPr lang="en-AU" sz="1750" b="1"/>
              <a:t>Specified percentage increased </a:t>
            </a:r>
            <a:r>
              <a:rPr lang="en-AU" sz="1750"/>
              <a:t>from 0.04% to 0.05%</a:t>
            </a:r>
          </a:p>
          <a:p>
            <a:pPr marL="342900" indent="-342900">
              <a:spcAft>
                <a:spcPts val="1200"/>
              </a:spcAft>
              <a:buFont typeface="+mj-lt"/>
              <a:buAutoNum type="arabicPeriod"/>
            </a:pPr>
            <a:r>
              <a:rPr lang="en-AU" sz="1750" b="1"/>
              <a:t>Maintaining the positive volatility increase factor waiver </a:t>
            </a:r>
            <a:r>
              <a:rPr lang="en-AU" sz="1750"/>
              <a:t>for the </a:t>
            </a:r>
            <a:r>
              <a:rPr lang="en-AU" sz="1750" i="1"/>
              <a:t>volatility in overseas student enrolments</a:t>
            </a:r>
            <a:r>
              <a:rPr lang="en-AU" sz="1750"/>
              <a:t> risk factor</a:t>
            </a:r>
          </a:p>
          <a:p>
            <a:pPr marL="742950" lvl="1" indent="-285750">
              <a:spcAft>
                <a:spcPts val="1200"/>
              </a:spcAft>
              <a:buFont typeface="Arial" panose="020B0604020202020204" pitchFamily="34" charset="0"/>
              <a:buChar char="•"/>
            </a:pPr>
            <a:r>
              <a:rPr lang="en-AU" sz="1750"/>
              <a:t>First applied for 2023 levy</a:t>
            </a:r>
          </a:p>
          <a:p>
            <a:pPr marL="742950" lvl="1" indent="-285750">
              <a:spcAft>
                <a:spcPts val="1200"/>
              </a:spcAft>
              <a:buFont typeface="Arial" panose="020B0604020202020204" pitchFamily="34" charset="0"/>
              <a:buChar char="•"/>
            </a:pPr>
            <a:r>
              <a:rPr lang="en-AU" sz="1750"/>
              <a:t>Recognition of the continued return of international students post-COVID-19</a:t>
            </a:r>
          </a:p>
          <a:p>
            <a:pPr marL="742950" lvl="1" indent="-285750">
              <a:spcAft>
                <a:spcPts val="1200"/>
              </a:spcAft>
              <a:buFont typeface="Arial" panose="020B0604020202020204" pitchFamily="34" charset="0"/>
              <a:buChar char="•"/>
            </a:pPr>
            <a:r>
              <a:rPr lang="en-AU" sz="1750"/>
              <a:t>The Board will decide whether to reinstate the positive volatility increase factor for the 2025 levy</a:t>
            </a:r>
          </a:p>
        </p:txBody>
      </p:sp>
      <p:grpSp>
        <p:nvGrpSpPr>
          <p:cNvPr id="6" name="Group 5">
            <a:extLst>
              <a:ext uri="{FF2B5EF4-FFF2-40B4-BE49-F238E27FC236}">
                <a16:creationId xmlns:a16="http://schemas.microsoft.com/office/drawing/2014/main" id="{96EC63B9-A9AD-4BE6-A004-79D7522EC5E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5186A353-DA11-C1D0-B0F1-6A2CDD27481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EB0CF3A5-FCCA-333D-0B76-7948FFF0EF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79AB28A6-B8A2-1BED-067C-DCD148D59F12}"/>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EE46E06-A332-979A-BC1F-ADA60F1C21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86056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 Key Changes</a:t>
            </a:r>
          </a:p>
        </p:txBody>
      </p:sp>
      <p:sp>
        <p:nvSpPr>
          <p:cNvPr id="5" name="TextBox 4">
            <a:extLst>
              <a:ext uri="{FF2B5EF4-FFF2-40B4-BE49-F238E27FC236}">
                <a16:creationId xmlns:a16="http://schemas.microsoft.com/office/drawing/2014/main" id="{36B55CA7-FA94-8C54-A23C-E19880710683}"/>
              </a:ext>
            </a:extLst>
          </p:cNvPr>
          <p:cNvSpPr txBox="1"/>
          <p:nvPr/>
        </p:nvSpPr>
        <p:spPr>
          <a:xfrm>
            <a:off x="540000" y="1184400"/>
            <a:ext cx="8064000" cy="3585597"/>
          </a:xfrm>
          <a:prstGeom prst="rect">
            <a:avLst/>
          </a:prstGeom>
          <a:noFill/>
        </p:spPr>
        <p:txBody>
          <a:bodyPr wrap="square">
            <a:spAutoFit/>
          </a:bodyPr>
          <a:lstStyle/>
          <a:p>
            <a:pPr marL="342900" indent="-342900">
              <a:spcAft>
                <a:spcPts val="700"/>
              </a:spcAft>
              <a:buFont typeface="+mj-lt"/>
              <a:buAutoNum type="arabicPeriod" startAt="3"/>
            </a:pPr>
            <a:r>
              <a:rPr lang="en-AU" sz="1700" b="1"/>
              <a:t>Considering new filter </a:t>
            </a:r>
            <a:r>
              <a:rPr lang="en-AU" sz="1700"/>
              <a:t>for providers whose ratio of international students constitute less than 20% of its total student population</a:t>
            </a:r>
          </a:p>
          <a:p>
            <a:pPr marL="742950" lvl="1" indent="-285750">
              <a:spcAft>
                <a:spcPts val="700"/>
              </a:spcAft>
              <a:buFont typeface="Arial" panose="020B0604020202020204" pitchFamily="34" charset="0"/>
              <a:buChar char="•"/>
            </a:pPr>
            <a:r>
              <a:rPr lang="en-AU" sz="1700"/>
              <a:t>To be applied to the </a:t>
            </a:r>
            <a:r>
              <a:rPr lang="en-AU" sz="1700" i="1"/>
              <a:t>volatility in overseas student enrolments </a:t>
            </a:r>
            <a:r>
              <a:rPr lang="en-AU" sz="1700"/>
              <a:t>and </a:t>
            </a:r>
            <a:r>
              <a:rPr lang="en-AU" sz="1700" i="1"/>
              <a:t>maximum overseas source country concentration </a:t>
            </a:r>
            <a:r>
              <a:rPr lang="en-AU" sz="1700"/>
              <a:t>risk factors</a:t>
            </a:r>
          </a:p>
          <a:p>
            <a:pPr marL="742950" lvl="1" indent="-285750">
              <a:spcAft>
                <a:spcPts val="700"/>
              </a:spcAft>
              <a:buFont typeface="Arial" panose="020B0604020202020204" pitchFamily="34" charset="0"/>
              <a:buChar char="•"/>
            </a:pPr>
            <a:r>
              <a:rPr lang="en-AU" sz="1700"/>
              <a:t>Eligible providers’ increase factors will be set to 0% for these risk factors</a:t>
            </a:r>
          </a:p>
          <a:p>
            <a:pPr marL="742950" lvl="1" indent="-285750">
              <a:spcAft>
                <a:spcPts val="700"/>
              </a:spcAft>
              <a:buFont typeface="Arial" panose="020B0604020202020204" pitchFamily="34" charset="0"/>
              <a:buChar char="•"/>
            </a:pPr>
            <a:r>
              <a:rPr lang="en-AU" sz="1700"/>
              <a:t>Already have filters for these risk factors, which only apply to providers that had either or both of the following apply in the previous year:</a:t>
            </a:r>
          </a:p>
          <a:p>
            <a:pPr marL="1200150" lvl="2" indent="-285750">
              <a:spcAft>
                <a:spcPts val="700"/>
              </a:spcAft>
              <a:buFont typeface="Arial" panose="020B0604020202020204" pitchFamily="34" charset="0"/>
              <a:buChar char="•"/>
            </a:pPr>
            <a:r>
              <a:rPr lang="en-AU" sz="1700"/>
              <a:t>Had at least 20 overseas student enrolments</a:t>
            </a:r>
          </a:p>
          <a:p>
            <a:pPr marL="1200150" lvl="2" indent="-285750">
              <a:spcAft>
                <a:spcPts val="700"/>
              </a:spcAft>
              <a:buFont typeface="Arial" panose="020B0604020202020204" pitchFamily="34" charset="0"/>
              <a:buChar char="•"/>
            </a:pPr>
            <a:r>
              <a:rPr lang="en-AU" sz="1700"/>
              <a:t>Received $400,000 or more in overseas student tuition fees</a:t>
            </a:r>
          </a:p>
          <a:p>
            <a:pPr marL="742950" lvl="1" indent="-285750">
              <a:spcAft>
                <a:spcPts val="700"/>
              </a:spcAft>
              <a:buFont typeface="Arial" panose="020B0604020202020204" pitchFamily="34" charset="0"/>
              <a:buChar char="•"/>
            </a:pPr>
            <a:r>
              <a:rPr lang="en-AU" sz="1700"/>
              <a:t>Providers with small proportions of international students are at less risk of closure and requiring support from TPS</a:t>
            </a:r>
          </a:p>
        </p:txBody>
      </p:sp>
      <p:grpSp>
        <p:nvGrpSpPr>
          <p:cNvPr id="6" name="Group 5">
            <a:extLst>
              <a:ext uri="{FF2B5EF4-FFF2-40B4-BE49-F238E27FC236}">
                <a16:creationId xmlns:a16="http://schemas.microsoft.com/office/drawing/2014/main" id="{96EC63B9-A9AD-4BE6-A004-79D7522EC5E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5186A353-DA11-C1D0-B0F1-6A2CDD27481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EB0CF3A5-FCCA-333D-0B76-7948FFF0EF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79AB28A6-B8A2-1BED-067C-DCD148D59F12}"/>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EE46E06-A332-979A-BC1F-ADA60F1C21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892837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Key Changes</a:t>
            </a:r>
          </a:p>
        </p:txBody>
      </p:sp>
      <p:sp>
        <p:nvSpPr>
          <p:cNvPr id="5" name="TextBox 4">
            <a:extLst>
              <a:ext uri="{FF2B5EF4-FFF2-40B4-BE49-F238E27FC236}">
                <a16:creationId xmlns:a16="http://schemas.microsoft.com/office/drawing/2014/main" id="{36B55CA7-FA94-8C54-A23C-E19880710683}"/>
              </a:ext>
            </a:extLst>
          </p:cNvPr>
          <p:cNvSpPr txBox="1"/>
          <p:nvPr/>
        </p:nvSpPr>
        <p:spPr>
          <a:xfrm>
            <a:off x="540000" y="1184400"/>
            <a:ext cx="8064000" cy="966931"/>
          </a:xfrm>
          <a:prstGeom prst="rect">
            <a:avLst/>
          </a:prstGeom>
          <a:noFill/>
        </p:spPr>
        <p:txBody>
          <a:bodyPr wrap="square">
            <a:spAutoFit/>
          </a:bodyPr>
          <a:lstStyle/>
          <a:p>
            <a:pPr marL="342900" indent="-342900">
              <a:spcAft>
                <a:spcPts val="700"/>
              </a:spcAft>
              <a:buFont typeface="+mj-lt"/>
              <a:buAutoNum type="arabicPeriod" startAt="3"/>
            </a:pPr>
            <a:r>
              <a:rPr lang="en-AU" sz="1700" b="1"/>
              <a:t>Considering new filter </a:t>
            </a:r>
            <a:r>
              <a:rPr lang="en-AU" sz="1700"/>
              <a:t>continued…</a:t>
            </a:r>
          </a:p>
          <a:p>
            <a:pPr marL="742950" lvl="1" indent="-285750">
              <a:spcAft>
                <a:spcPts val="700"/>
              </a:spcAft>
              <a:buFont typeface="Arial" panose="020B0604020202020204" pitchFamily="34" charset="0"/>
              <a:buChar char="•"/>
            </a:pPr>
            <a:r>
              <a:rPr lang="en-AU" sz="1700"/>
              <a:t>Due to a data lag, it is proposed that domestic enrolment numbers for the previous year will be added to the RFI and verified later</a:t>
            </a:r>
          </a:p>
        </p:txBody>
      </p:sp>
      <p:grpSp>
        <p:nvGrpSpPr>
          <p:cNvPr id="6" name="Group 5">
            <a:extLst>
              <a:ext uri="{FF2B5EF4-FFF2-40B4-BE49-F238E27FC236}">
                <a16:creationId xmlns:a16="http://schemas.microsoft.com/office/drawing/2014/main" id="{96EC63B9-A9AD-4BE6-A004-79D7522EC5E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5186A353-DA11-C1D0-B0F1-6A2CDD27481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EB0CF3A5-FCCA-333D-0B76-7948FFF0EF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79AB28A6-B8A2-1BED-067C-DCD148D59F12}"/>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EE46E06-A332-979A-BC1F-ADA60F1C21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9" name="Group 8" descr="A new field will be added to the income declaration for providers to declare their domestic student enrolment numbers">
            <a:extLst>
              <a:ext uri="{FF2B5EF4-FFF2-40B4-BE49-F238E27FC236}">
                <a16:creationId xmlns:a16="http://schemas.microsoft.com/office/drawing/2014/main" id="{EE1937AB-2EFD-8165-6C8F-48C0A9A1459B}"/>
              </a:ext>
            </a:extLst>
          </p:cNvPr>
          <p:cNvGrpSpPr/>
          <p:nvPr/>
        </p:nvGrpSpPr>
        <p:grpSpPr>
          <a:xfrm>
            <a:off x="540000" y="2178331"/>
            <a:ext cx="7027775" cy="2419156"/>
            <a:chOff x="540000" y="2178331"/>
            <a:chExt cx="7027775" cy="2419156"/>
          </a:xfrm>
        </p:grpSpPr>
        <p:pic>
          <p:nvPicPr>
            <p:cNvPr id="4" name="Picture 3">
              <a:extLst>
                <a:ext uri="{FF2B5EF4-FFF2-40B4-BE49-F238E27FC236}">
                  <a16:creationId xmlns:a16="http://schemas.microsoft.com/office/drawing/2014/main" id="{45D41681-A6AD-63D3-DD37-F6206B53E67A}"/>
                </a:ext>
              </a:extLst>
            </p:cNvPr>
            <p:cNvPicPr>
              <a:picLocks noChangeAspect="1"/>
            </p:cNvPicPr>
            <p:nvPr/>
          </p:nvPicPr>
          <p:blipFill rotWithShape="1">
            <a:blip r:embed="rId5"/>
            <a:srcRect l="16874" t="1090" r="946" b="5327"/>
            <a:stretch/>
          </p:blipFill>
          <p:spPr>
            <a:xfrm>
              <a:off x="540000" y="2178331"/>
              <a:ext cx="7027775" cy="2419156"/>
            </a:xfrm>
            <a:prstGeom prst="rect">
              <a:avLst/>
            </a:prstGeom>
            <a:ln w="12700">
              <a:solidFill>
                <a:schemeClr val="accent1"/>
              </a:solidFill>
            </a:ln>
          </p:spPr>
        </p:pic>
        <p:sp>
          <p:nvSpPr>
            <p:cNvPr id="3" name="Rectangle 2">
              <a:extLst>
                <a:ext uri="{FF2B5EF4-FFF2-40B4-BE49-F238E27FC236}">
                  <a16:creationId xmlns:a16="http://schemas.microsoft.com/office/drawing/2014/main" id="{B4B5E11A-B300-2225-44FF-DDDFECF5B8BD}"/>
                </a:ext>
              </a:extLst>
            </p:cNvPr>
            <p:cNvSpPr/>
            <p:nvPr/>
          </p:nvSpPr>
          <p:spPr>
            <a:xfrm>
              <a:off x="1610947" y="2208599"/>
              <a:ext cx="2448000" cy="180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75000"/>
                    <a:lumOff val="25000"/>
                  </a:schemeClr>
                </a:solidFill>
              </a:endParaRPr>
            </a:p>
          </p:txBody>
        </p:sp>
        <p:sp>
          <p:nvSpPr>
            <p:cNvPr id="12" name="Rectangle 11">
              <a:extLst>
                <a:ext uri="{FF2B5EF4-FFF2-40B4-BE49-F238E27FC236}">
                  <a16:creationId xmlns:a16="http://schemas.microsoft.com/office/drawing/2014/main" id="{92649372-9AF9-A6C4-C8AE-C0FBBFF624EE}"/>
                </a:ext>
              </a:extLst>
            </p:cNvPr>
            <p:cNvSpPr/>
            <p:nvPr/>
          </p:nvSpPr>
          <p:spPr>
            <a:xfrm>
              <a:off x="4007183" y="2748090"/>
              <a:ext cx="2088000" cy="180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75000"/>
                    <a:lumOff val="25000"/>
                  </a:schemeClr>
                </a:solidFill>
              </a:endParaRPr>
            </a:p>
          </p:txBody>
        </p:sp>
        <p:sp>
          <p:nvSpPr>
            <p:cNvPr id="17" name="Rectangle 16">
              <a:extLst>
                <a:ext uri="{FF2B5EF4-FFF2-40B4-BE49-F238E27FC236}">
                  <a16:creationId xmlns:a16="http://schemas.microsoft.com/office/drawing/2014/main" id="{265795F8-CBBD-D6E1-8EEB-68ADA27ABDB3}"/>
                </a:ext>
              </a:extLst>
            </p:cNvPr>
            <p:cNvSpPr/>
            <p:nvPr/>
          </p:nvSpPr>
          <p:spPr>
            <a:xfrm>
              <a:off x="863551" y="4074560"/>
              <a:ext cx="4068000" cy="202736"/>
            </a:xfrm>
            <a:prstGeom prst="rect">
              <a:avLst/>
            </a:prstGeom>
            <a:solidFill>
              <a:srgbClr val="FCEE6E">
                <a:alpha val="14902"/>
              </a:srgb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75000"/>
                    <a:lumOff val="25000"/>
                  </a:schemeClr>
                </a:solidFill>
              </a:endParaRPr>
            </a:p>
          </p:txBody>
        </p:sp>
      </p:grpSp>
    </p:spTree>
    <p:extLst>
      <p:ext uri="{BB962C8B-B14F-4D97-AF65-F5344CB8AC3E}">
        <p14:creationId xmlns:p14="http://schemas.microsoft.com/office/powerpoint/2010/main" val="14065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3" y="2142083"/>
            <a:ext cx="262999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44687" y="984073"/>
            <a:ext cx="4998730" cy="3177793"/>
          </a:xfrm>
          <a:prstGeom prst="rect">
            <a:avLst/>
          </a:prstGeom>
          <a:noFill/>
        </p:spPr>
        <p:txBody>
          <a:bodyPr wrap="square" lIns="0" tIns="0" rIns="0" bIns="0" rtlCol="0" anchor="t">
            <a:spAutoFit/>
          </a:bodyPr>
          <a:lstStyle/>
          <a:p>
            <a:pPr marL="342900" indent="-342900">
              <a:spcAft>
                <a:spcPts val="1500"/>
              </a:spcAft>
              <a:buFont typeface="Arial" panose="020B0604020202020204" pitchFamily="34" charset="0"/>
              <a:buChar char="•"/>
            </a:pPr>
            <a:r>
              <a:rPr lang="en-AU">
                <a:solidFill>
                  <a:schemeClr val="bg1"/>
                </a:solidFill>
                <a:cs typeface="Calibri"/>
              </a:rPr>
              <a:t>Tuition Protection Service – purpose, function and TPS Operations team</a:t>
            </a:r>
            <a:endParaRPr lang="en-AU">
              <a:solidFill>
                <a:schemeClr val="bg1"/>
              </a:solidFill>
            </a:endParaRPr>
          </a:p>
          <a:p>
            <a:pPr marL="342900" indent="-342900">
              <a:spcAft>
                <a:spcPts val="1500"/>
              </a:spcAft>
              <a:buFont typeface="Arial" panose="020B0604020202020204" pitchFamily="34" charset="0"/>
              <a:buChar char="•"/>
            </a:pPr>
            <a:r>
              <a:rPr lang="en-AU">
                <a:solidFill>
                  <a:schemeClr val="bg1"/>
                </a:solidFill>
                <a:cs typeface="Calibri"/>
              </a:rPr>
              <a:t>International TPS Levy – guiding principles and levy fund</a:t>
            </a:r>
          </a:p>
          <a:p>
            <a:pPr marL="342900" indent="-342900">
              <a:spcAft>
                <a:spcPts val="1500"/>
              </a:spcAft>
              <a:buFont typeface="Arial" panose="020B0604020202020204" pitchFamily="34" charset="0"/>
              <a:buChar char="•"/>
            </a:pPr>
            <a:r>
              <a:rPr lang="en-AU">
                <a:solidFill>
                  <a:schemeClr val="bg1"/>
                </a:solidFill>
                <a:cs typeface="Calibri"/>
              </a:rPr>
              <a:t>Draft 2024 International TPS Levy settings</a:t>
            </a:r>
          </a:p>
          <a:p>
            <a:pPr marL="342900" indent="-342900">
              <a:spcAft>
                <a:spcPts val="1500"/>
              </a:spcAft>
              <a:buFont typeface="Arial" panose="020B0604020202020204" pitchFamily="34" charset="0"/>
              <a:buChar char="•"/>
            </a:pPr>
            <a:r>
              <a:rPr lang="en-AU">
                <a:solidFill>
                  <a:schemeClr val="bg1"/>
                </a:solidFill>
                <a:cs typeface="Calibri"/>
              </a:rPr>
              <a:t>Summary of International Sector Consultation</a:t>
            </a:r>
          </a:p>
          <a:p>
            <a:pPr marL="342900" indent="-342900">
              <a:spcAft>
                <a:spcPts val="1500"/>
              </a:spcAft>
              <a:buFont typeface="Arial" panose="020B0604020202020204" pitchFamily="34" charset="0"/>
              <a:buChar char="•"/>
            </a:pPr>
            <a:r>
              <a:rPr lang="en-AU">
                <a:solidFill>
                  <a:schemeClr val="bg1"/>
                </a:solidFill>
                <a:cs typeface="Calibri"/>
              </a:rPr>
              <a:t>Frequently Asked Questions</a:t>
            </a:r>
          </a:p>
          <a:p>
            <a:pPr marL="342900" indent="-342900">
              <a:spcAft>
                <a:spcPts val="1500"/>
              </a:spcAft>
              <a:buFont typeface="Arial" panose="020B0604020202020204" pitchFamily="34" charset="0"/>
              <a:buChar char="•"/>
            </a:pPr>
            <a:r>
              <a:rPr lang="en-AU">
                <a:solidFill>
                  <a:schemeClr val="bg1"/>
                </a:solidFill>
                <a:cs typeface="Calibri"/>
              </a:rPr>
              <a:t>2024 International Levy Timeline and Information</a:t>
            </a:r>
          </a:p>
        </p:txBody>
      </p:sp>
      <p:grpSp>
        <p:nvGrpSpPr>
          <p:cNvPr id="15" name="Group 14">
            <a:extLst>
              <a:ext uri="{FF2B5EF4-FFF2-40B4-BE49-F238E27FC236}">
                <a16:creationId xmlns:a16="http://schemas.microsoft.com/office/drawing/2014/main" id="{FC3254C8-2CAD-5E87-9772-B60F85D985E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6" name="Rectangle 8">
              <a:extLst>
                <a:ext uri="{FF2B5EF4-FFF2-40B4-BE49-F238E27FC236}">
                  <a16:creationId xmlns:a16="http://schemas.microsoft.com/office/drawing/2014/main" id="{189126A6-E826-DB2A-E1E2-CB59F47C035A}"/>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7" name="Group 16">
              <a:extLst>
                <a:ext uri="{FF2B5EF4-FFF2-40B4-BE49-F238E27FC236}">
                  <a16:creationId xmlns:a16="http://schemas.microsoft.com/office/drawing/2014/main" id="{196C8E20-67C6-982A-A89F-5B4AD3B466F1}"/>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8" name="Oval 17">
                <a:extLst>
                  <a:ext uri="{FF2B5EF4-FFF2-40B4-BE49-F238E27FC236}">
                    <a16:creationId xmlns:a16="http://schemas.microsoft.com/office/drawing/2014/main" id="{6B3D8333-1550-EE97-3DBA-164A5C31416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Graphic 18">
                <a:extLst>
                  <a:ext uri="{FF2B5EF4-FFF2-40B4-BE49-F238E27FC236}">
                    <a16:creationId xmlns:a16="http://schemas.microsoft.com/office/drawing/2014/main" id="{60FC1A28-074C-CD9B-1C05-5013BA45C2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75773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Special Tuition Protection Component</a:t>
            </a:r>
          </a:p>
        </p:txBody>
      </p:sp>
      <p:grpSp>
        <p:nvGrpSpPr>
          <p:cNvPr id="6" name="Group 5">
            <a:extLst>
              <a:ext uri="{FF2B5EF4-FFF2-40B4-BE49-F238E27FC236}">
                <a16:creationId xmlns:a16="http://schemas.microsoft.com/office/drawing/2014/main" id="{96EC63B9-A9AD-4BE6-A004-79D7522EC5E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5186A353-DA11-C1D0-B0F1-6A2CDD27481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EB0CF3A5-FCCA-333D-0B76-7948FFF0EF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79AB28A6-B8A2-1BED-067C-DCD148D59F12}"/>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EE46E06-A332-979A-BC1F-ADA60F1C21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1434B51-1BA3-6308-6D81-884DA9A0432C}"/>
                  </a:ext>
                </a:extLst>
              </p:cNvPr>
              <p:cNvSpPr txBox="1"/>
              <p:nvPr/>
            </p:nvSpPr>
            <p:spPr>
              <a:xfrm>
                <a:off x="539552" y="1185640"/>
                <a:ext cx="8064896" cy="2245230"/>
              </a:xfrm>
              <a:prstGeom prst="rect">
                <a:avLst/>
              </a:prstGeom>
              <a:noFill/>
            </p:spPr>
            <p:txBody>
              <a:bodyPr wrap="square" lIns="0" tIns="0" rIns="0" bIns="0" rtlCol="0" anchor="t">
                <a:spAutoFit/>
              </a:bodyPr>
              <a:lstStyle/>
              <a:p>
                <a:pPr marL="285750" indent="-285750">
                  <a:spcAft>
                    <a:spcPts val="2200"/>
                  </a:spcAft>
                  <a:buFont typeface="Arial" panose="020B0604020202020204" pitchFamily="34" charset="0"/>
                  <a:buChar char="•"/>
                </a:pPr>
                <a:r>
                  <a:rPr lang="en-AU"/>
                  <a:t>Charged when the Fund is below its target size</a:t>
                </a:r>
              </a:p>
              <a:p>
                <a:pPr marL="285750" indent="-285750">
                  <a:spcAft>
                    <a:spcPts val="2200"/>
                  </a:spcAft>
                  <a:buFont typeface="Arial" panose="020B0604020202020204" pitchFamily="34" charset="0"/>
                  <a:buChar char="•"/>
                </a:pPr>
                <a:r>
                  <a:rPr lang="en-AU"/>
                  <a:t>Calculated as follows:</a:t>
                </a:r>
              </a:p>
              <a:p>
                <a:pPr>
                  <a:spcAft>
                    <a:spcPts val="2400"/>
                  </a:spcAft>
                </a:pPr>
                <a14:m>
                  <m:oMathPara xmlns:m="http://schemas.openxmlformats.org/officeDocument/2006/math">
                    <m:oMathParaPr>
                      <m:jc m:val="centerGroup"/>
                    </m:oMathParaPr>
                    <m:oMath xmlns:m="http://schemas.openxmlformats.org/officeDocument/2006/math">
                      <m:d>
                        <m:dPr>
                          <m:begChr m:val=""/>
                          <m:endChr m:val=""/>
                          <m:ctrlPr>
                            <a:rPr lang="en-AU" sz="1700" b="0" i="1" smtClean="0">
                              <a:latin typeface="Cambria Math" panose="02040503050406030204" pitchFamily="18" charset="0"/>
                              <a:ea typeface="Cambria Math" panose="02040503050406030204" pitchFamily="18" charset="0"/>
                            </a:rPr>
                          </m:ctrlPr>
                        </m:dPr>
                        <m:e>
                          <m:f>
                            <m:fPr>
                              <m:type m:val="noBar"/>
                              <m:ctrlPr>
                                <a:rPr lang="en-AU" sz="1700" b="0" i="1" smtClean="0">
                                  <a:latin typeface="Cambria Math" panose="02040503050406030204" pitchFamily="18" charset="0"/>
                                  <a:ea typeface="Cambria Math" panose="02040503050406030204" pitchFamily="18" charset="0"/>
                                </a:rPr>
                              </m:ctrlPr>
                            </m:fPr>
                            <m:num>
                              <m:r>
                                <m:rPr>
                                  <m:sty m:val="p"/>
                                </m:rPr>
                                <a:rPr lang="en-AU" sz="1700" b="0" i="0" smtClean="0">
                                  <a:latin typeface="Cambria Math" panose="02040503050406030204" pitchFamily="18" charset="0"/>
                                  <a:ea typeface="Cambria Math" panose="02040503050406030204" pitchFamily="18" charset="0"/>
                                </a:rPr>
                                <m:t>Specified</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percentage</m:t>
                              </m:r>
                            </m:num>
                            <m:den>
                              <m:r>
                                <m:rPr>
                                  <m:sty m:val="p"/>
                                </m:rPr>
                                <a:rPr lang="en-AU" sz="1700" b="0" i="0" smtClean="0">
                                  <a:latin typeface="Cambria Math" panose="02040503050406030204" pitchFamily="18" charset="0"/>
                                  <a:ea typeface="Cambria Math" panose="02040503050406030204" pitchFamily="18" charset="0"/>
                                </a:rPr>
                                <m:t>for</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the</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year</m:t>
                              </m:r>
                            </m:den>
                          </m:f>
                          <m:r>
                            <a:rPr lang="en-AU" sz="1700" b="0" i="0" smtClean="0">
                              <a:latin typeface="Cambria Math" panose="02040503050406030204" pitchFamily="18" charset="0"/>
                              <a:ea typeface="Cambria Math" panose="02040503050406030204" pitchFamily="18" charset="0"/>
                            </a:rPr>
                            <m:t> </m:t>
                          </m:r>
                        </m:e>
                      </m:d>
                      <m:r>
                        <a:rPr lang="en-AU" sz="1700" b="0" i="0" smtClean="0">
                          <a:latin typeface="Cambria Math" panose="02040503050406030204" pitchFamily="18" charset="0"/>
                          <a:ea typeface="Cambria Math" panose="02040503050406030204" pitchFamily="18" charset="0"/>
                        </a:rPr>
                        <m:t>×</m:t>
                      </m:r>
                      <m:r>
                        <a:rPr lang="en-AU" sz="1700" b="0" i="1" smtClean="0">
                          <a:latin typeface="Cambria Math" panose="02040503050406030204" pitchFamily="18" charset="0"/>
                          <a:ea typeface="Cambria Math" panose="02040503050406030204" pitchFamily="18" charset="0"/>
                        </a:rPr>
                        <m:t> </m:t>
                      </m:r>
                      <m:m>
                        <m:mPr>
                          <m:mcs>
                            <m:mc>
                              <m:mcPr>
                                <m:count m:val="1"/>
                                <m:mcJc m:val="center"/>
                              </m:mcPr>
                            </m:mc>
                          </m:mcs>
                          <m:ctrlPr>
                            <a:rPr lang="en-AU" sz="1700" b="0" i="1" smtClean="0">
                              <a:latin typeface="Cambria Math" panose="02040503050406030204" pitchFamily="18" charset="0"/>
                              <a:ea typeface="Cambria Math" panose="02040503050406030204" pitchFamily="18" charset="0"/>
                            </a:rPr>
                          </m:ctrlPr>
                        </m:mPr>
                        <m:mr>
                          <m:e>
                            <m:r>
                              <m:rPr>
                                <m:sty m:val="p"/>
                                <m:brk m:alnAt="7"/>
                              </m:rPr>
                              <a:rPr lang="en-AU" sz="1700" b="0" i="0" smtClean="0">
                                <a:latin typeface="Cambria Math" panose="02040503050406030204" pitchFamily="18" charset="0"/>
                                <a:ea typeface="Cambria Math" panose="02040503050406030204" pitchFamily="18" charset="0"/>
                              </a:rPr>
                              <m:t>P</m:t>
                            </m:r>
                            <m:r>
                              <m:rPr>
                                <m:sty m:val="p"/>
                              </m:rPr>
                              <a:rPr lang="en-AU" sz="1700" b="0" i="0" smtClean="0">
                                <a:latin typeface="Cambria Math" panose="02040503050406030204" pitchFamily="18" charset="0"/>
                                <a:ea typeface="Cambria Math" panose="02040503050406030204" pitchFamily="18" charset="0"/>
                              </a:rPr>
                              <m:t>rovide</m:t>
                            </m:r>
                            <m:sSup>
                              <m:sSupPr>
                                <m:ctrlPr>
                                  <a:rPr lang="en-AU" sz="1700" b="0" i="1" smtClean="0">
                                    <a:latin typeface="Cambria Math" panose="02040503050406030204" pitchFamily="18" charset="0"/>
                                    <a:ea typeface="Cambria Math" panose="02040503050406030204" pitchFamily="18" charset="0"/>
                                  </a:rPr>
                                </m:ctrlPr>
                              </m:sSupPr>
                              <m:e>
                                <m:r>
                                  <m:rPr>
                                    <m:sty m:val="p"/>
                                    <m:brk m:alnAt="7"/>
                                  </m:rPr>
                                  <a:rPr lang="en-AU" sz="1700" b="0" i="0" smtClean="0">
                                    <a:latin typeface="Cambria Math" panose="02040503050406030204" pitchFamily="18" charset="0"/>
                                    <a:ea typeface="Cambria Math" panose="02040503050406030204" pitchFamily="18" charset="0"/>
                                  </a:rPr>
                                  <m:t>r</m:t>
                                </m:r>
                              </m:e>
                              <m:sup>
                                <m:r>
                                  <a:rPr lang="en-AU" sz="1700" b="0" i="0" smtClean="0">
                                    <a:latin typeface="Cambria Math" panose="02040503050406030204" pitchFamily="18" charset="0"/>
                                    <a:ea typeface="Cambria Math" panose="02040503050406030204" pitchFamily="18" charset="0"/>
                                  </a:rPr>
                                  <m:t>′</m:t>
                                </m:r>
                              </m:sup>
                            </m:sSup>
                            <m:r>
                              <m:rPr>
                                <m:sty m:val="p"/>
                                <m:brk m:alnAt="7"/>
                              </m:rPr>
                              <a:rPr lang="en-AU" sz="1700" b="0" i="0" smtClean="0">
                                <a:latin typeface="Cambria Math" panose="02040503050406030204" pitchFamily="18" charset="0"/>
                                <a:ea typeface="Cambria Math" panose="02040503050406030204" pitchFamily="18" charset="0"/>
                              </a:rPr>
                              <m:t>s</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overseas</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student</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tuition</m:t>
                            </m:r>
                          </m:e>
                        </m:mr>
                        <m:mr>
                          <m:e>
                            <m:r>
                              <m:rPr>
                                <m:sty m:val="p"/>
                              </m:rPr>
                              <a:rPr lang="en-AU" sz="1700" b="0" i="0" smtClean="0">
                                <a:latin typeface="Cambria Math" panose="02040503050406030204" pitchFamily="18" charset="0"/>
                                <a:ea typeface="Cambria Math" panose="02040503050406030204" pitchFamily="18" charset="0"/>
                              </a:rPr>
                              <m:t>fees</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for</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the</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previous</m:t>
                            </m:r>
                            <m:r>
                              <a:rPr lang="en-AU" sz="1700" b="0" i="0" smtClean="0">
                                <a:latin typeface="Cambria Math" panose="02040503050406030204" pitchFamily="18" charset="0"/>
                                <a:ea typeface="Cambria Math" panose="02040503050406030204" pitchFamily="18" charset="0"/>
                              </a:rPr>
                              <m:t> </m:t>
                            </m:r>
                            <m:r>
                              <m:rPr>
                                <m:sty m:val="p"/>
                              </m:rPr>
                              <a:rPr lang="en-AU" sz="1700" b="0" i="0" smtClean="0">
                                <a:latin typeface="Cambria Math" panose="02040503050406030204" pitchFamily="18" charset="0"/>
                                <a:ea typeface="Cambria Math" panose="02040503050406030204" pitchFamily="18" charset="0"/>
                              </a:rPr>
                              <m:t>year</m:t>
                            </m:r>
                          </m:e>
                        </m:mr>
                      </m:m>
                    </m:oMath>
                  </m:oMathPara>
                </a14:m>
                <a:endParaRPr lang="en-AU" sz="1700"/>
              </a:p>
              <a:p>
                <a:pPr marL="285750" indent="-285750">
                  <a:spcAft>
                    <a:spcPts val="2200"/>
                  </a:spcAft>
                  <a:buFont typeface="Arial" panose="020B0604020202020204" pitchFamily="34" charset="0"/>
                  <a:buChar char="•"/>
                </a:pPr>
                <a:r>
                  <a:rPr lang="en-AU"/>
                  <a:t>Specified percentage for 2024: </a:t>
                </a:r>
                <a:r>
                  <a:rPr lang="en-AU" b="1"/>
                  <a:t>0%</a:t>
                </a:r>
              </a:p>
            </p:txBody>
          </p:sp>
        </mc:Choice>
        <mc:Fallback xmlns="">
          <p:sp>
            <p:nvSpPr>
              <p:cNvPr id="3" name="TextBox 2">
                <a:extLst>
                  <a:ext uri="{FF2B5EF4-FFF2-40B4-BE49-F238E27FC236}">
                    <a16:creationId xmlns:a16="http://schemas.microsoft.com/office/drawing/2014/main" id="{81434B51-1BA3-6308-6D81-884DA9A0432C}"/>
                  </a:ext>
                </a:extLst>
              </p:cNvPr>
              <p:cNvSpPr txBox="1">
                <a:spLocks noRot="1" noChangeAspect="1" noMove="1" noResize="1" noEditPoints="1" noAdjustHandles="1" noChangeArrowheads="1" noChangeShapeType="1" noTextEdit="1"/>
              </p:cNvSpPr>
              <p:nvPr/>
            </p:nvSpPr>
            <p:spPr>
              <a:xfrm>
                <a:off x="539552" y="1185640"/>
                <a:ext cx="8064896" cy="2245230"/>
              </a:xfrm>
              <a:prstGeom prst="rect">
                <a:avLst/>
              </a:prstGeom>
              <a:blipFill>
                <a:blip r:embed="rId5"/>
                <a:stretch>
                  <a:fillRect l="-1664" t="-3523" b="-5420"/>
                </a:stretch>
              </a:blipFill>
            </p:spPr>
            <p:txBody>
              <a:bodyPr/>
              <a:lstStyle/>
              <a:p>
                <a:r>
                  <a:rPr lang="en-US">
                    <a:noFill/>
                  </a:rPr>
                  <a:t> </a:t>
                </a:r>
              </a:p>
            </p:txBody>
          </p:sp>
        </mc:Fallback>
      </mc:AlternateContent>
    </p:spTree>
    <p:extLst>
      <p:ext uri="{BB962C8B-B14F-4D97-AF65-F5344CB8AC3E}">
        <p14:creationId xmlns:p14="http://schemas.microsoft.com/office/powerpoint/2010/main" val="1642236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7" y="2143243"/>
            <a:ext cx="777238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Summary of International Sector Consultation</a:t>
            </a:r>
          </a:p>
        </p:txBody>
      </p:sp>
      <p:grpSp>
        <p:nvGrpSpPr>
          <p:cNvPr id="8" name="Group 7">
            <a:extLst>
              <a:ext uri="{FF2B5EF4-FFF2-40B4-BE49-F238E27FC236}">
                <a16:creationId xmlns:a16="http://schemas.microsoft.com/office/drawing/2014/main" id="{9D9B5F1D-263B-A6E0-1C91-8EC2A7EC9D5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9F86CE5C-8B87-45F2-524D-768EF15B01D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C9431528-6F27-44A5-DC30-346058745742}"/>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5D81FFCB-A8FF-E553-929C-BA8320673C41}"/>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8D258B65-E721-BF9C-8E9B-B1D733D1BC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9099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Sector Consultation</a:t>
            </a:r>
          </a:p>
        </p:txBody>
      </p:sp>
      <p:grpSp>
        <p:nvGrpSpPr>
          <p:cNvPr id="6" name="Group 5">
            <a:extLst>
              <a:ext uri="{FF2B5EF4-FFF2-40B4-BE49-F238E27FC236}">
                <a16:creationId xmlns:a16="http://schemas.microsoft.com/office/drawing/2014/main" id="{96EC63B9-A9AD-4BE6-A004-79D7522EC5E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5186A353-DA11-C1D0-B0F1-6A2CDD27481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EB0CF3A5-FCCA-333D-0B76-7948FFF0EF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79AB28A6-B8A2-1BED-067C-DCD148D59F12}"/>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EE46E06-A332-979A-BC1F-ADA60F1C21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3" name="TextBox 2">
            <a:extLst>
              <a:ext uri="{FF2B5EF4-FFF2-40B4-BE49-F238E27FC236}">
                <a16:creationId xmlns:a16="http://schemas.microsoft.com/office/drawing/2014/main" id="{81434B51-1BA3-6308-6D81-884DA9A0432C}"/>
              </a:ext>
            </a:extLst>
          </p:cNvPr>
          <p:cNvSpPr txBox="1"/>
          <p:nvPr/>
        </p:nvSpPr>
        <p:spPr>
          <a:xfrm>
            <a:off x="539552" y="1185640"/>
            <a:ext cx="8064896" cy="3062377"/>
          </a:xfrm>
          <a:prstGeom prst="rect">
            <a:avLst/>
          </a:prstGeom>
          <a:noFill/>
        </p:spPr>
        <p:txBody>
          <a:bodyPr wrap="square" lIns="0" tIns="0" rIns="0" bIns="0" rtlCol="0" anchor="t">
            <a:spAutoFit/>
          </a:bodyPr>
          <a:lstStyle/>
          <a:p>
            <a:pPr marL="285750" indent="-285750">
              <a:spcAft>
                <a:spcPts val="2200"/>
              </a:spcAft>
              <a:buFont typeface="Arial" panose="020B0604020202020204" pitchFamily="34" charset="0"/>
              <a:buChar char="•"/>
            </a:pPr>
            <a:r>
              <a:rPr lang="en-AU"/>
              <a:t>Consultation sessions held for CRICOS registered education providers from late August to late September to present the draft settings for the 2024 International TPS Levy</a:t>
            </a:r>
          </a:p>
          <a:p>
            <a:pPr marL="285750" indent="-285750">
              <a:spcAft>
                <a:spcPts val="2200"/>
              </a:spcAft>
              <a:buFont typeface="Arial" panose="020B0604020202020204" pitchFamily="34" charset="0"/>
              <a:buChar char="•"/>
            </a:pPr>
            <a:r>
              <a:rPr lang="en-AU"/>
              <a:t>Feedback received from the consultations will be provided to the TPS Advisory Board ahead of its October 2023 meeting</a:t>
            </a:r>
            <a:endParaRPr lang="en-AU">
              <a:ea typeface="Calibri"/>
              <a:cs typeface="Calibri"/>
            </a:endParaRPr>
          </a:p>
          <a:p>
            <a:pPr marL="285750" indent="-285750">
              <a:spcAft>
                <a:spcPts val="2200"/>
              </a:spcAft>
              <a:buFont typeface="Arial" panose="020B0604020202020204" pitchFamily="34" charset="0"/>
              <a:buChar char="•"/>
            </a:pPr>
            <a:r>
              <a:rPr lang="en-AU"/>
              <a:t>A national webinar and 10 in-person consultation sessions were held in Melbourne, Brisbane, Perth, Sydney and Adelaide</a:t>
            </a:r>
          </a:p>
          <a:p>
            <a:pPr marL="285750" indent="-285750">
              <a:spcAft>
                <a:spcPts val="2200"/>
              </a:spcAft>
              <a:buFont typeface="Arial" panose="020B0604020202020204" pitchFamily="34" charset="0"/>
              <a:buChar char="•"/>
            </a:pPr>
            <a:r>
              <a:rPr lang="en-AU"/>
              <a:t>Representatives from peak bodies and industry regulators were also consulted</a:t>
            </a:r>
          </a:p>
        </p:txBody>
      </p:sp>
    </p:spTree>
    <p:extLst>
      <p:ext uri="{BB962C8B-B14F-4D97-AF65-F5344CB8AC3E}">
        <p14:creationId xmlns:p14="http://schemas.microsoft.com/office/powerpoint/2010/main" val="1184468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Consultation Session Attendance</a:t>
            </a:r>
          </a:p>
        </p:txBody>
      </p:sp>
      <p:grpSp>
        <p:nvGrpSpPr>
          <p:cNvPr id="6" name="Group 5">
            <a:extLst>
              <a:ext uri="{FF2B5EF4-FFF2-40B4-BE49-F238E27FC236}">
                <a16:creationId xmlns:a16="http://schemas.microsoft.com/office/drawing/2014/main" id="{96EC63B9-A9AD-4BE6-A004-79D7522EC5E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5186A353-DA11-C1D0-B0F1-6A2CDD27481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EB0CF3A5-FCCA-333D-0B76-7948FFF0EF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79AB28A6-B8A2-1BED-067C-DCD148D59F12}"/>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3EE46E06-A332-979A-BC1F-ADA60F1C21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3" name="TextBox 2">
            <a:extLst>
              <a:ext uri="{FF2B5EF4-FFF2-40B4-BE49-F238E27FC236}">
                <a16:creationId xmlns:a16="http://schemas.microsoft.com/office/drawing/2014/main" id="{81434B51-1BA3-6308-6D81-884DA9A0432C}"/>
              </a:ext>
            </a:extLst>
          </p:cNvPr>
          <p:cNvSpPr txBox="1"/>
          <p:nvPr/>
        </p:nvSpPr>
        <p:spPr>
          <a:xfrm>
            <a:off x="539552" y="1185640"/>
            <a:ext cx="8064896" cy="1846659"/>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a:t>Contacts listed in PRISMS for 1,391 leviable international providers were invited to the consultation sessions</a:t>
            </a:r>
          </a:p>
          <a:p>
            <a:pPr marL="285750" indent="-285750">
              <a:spcAft>
                <a:spcPts val="1200"/>
              </a:spcAft>
              <a:buFont typeface="Arial" panose="020B0604020202020204" pitchFamily="34" charset="0"/>
              <a:buChar char="•"/>
            </a:pPr>
            <a:r>
              <a:rPr lang="en-AU"/>
              <a:t>503 individuals attended</a:t>
            </a:r>
          </a:p>
          <a:p>
            <a:pPr marL="742950" lvl="1" indent="-285750">
              <a:spcAft>
                <a:spcPts val="1200"/>
              </a:spcAft>
              <a:buFont typeface="Arial" panose="020B0604020202020204" pitchFamily="34" charset="0"/>
              <a:buChar char="•"/>
            </a:pPr>
            <a:r>
              <a:rPr lang="en-AU"/>
              <a:t>78% attended the national webinar</a:t>
            </a:r>
          </a:p>
          <a:p>
            <a:pPr marL="742950" lvl="1" indent="-285750">
              <a:spcAft>
                <a:spcPts val="1200"/>
              </a:spcAft>
              <a:buFont typeface="Arial" panose="020B0604020202020204" pitchFamily="34" charset="0"/>
              <a:buChar char="•"/>
            </a:pPr>
            <a:r>
              <a:rPr lang="en-AU"/>
              <a:t>22% attended the in-person sessions</a:t>
            </a:r>
          </a:p>
        </p:txBody>
      </p:sp>
      <p:pic>
        <p:nvPicPr>
          <p:cNvPr id="10" name="Picture 9" descr="A pie chart indicating consultation session attendance">
            <a:extLst>
              <a:ext uri="{FF2B5EF4-FFF2-40B4-BE49-F238E27FC236}">
                <a16:creationId xmlns:a16="http://schemas.microsoft.com/office/drawing/2014/main" id="{1AB99F20-3C7A-7D92-D123-0AA692F71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77276" y="1443392"/>
            <a:ext cx="3329437" cy="3154094"/>
          </a:xfrm>
          <a:prstGeom prst="rect">
            <a:avLst/>
          </a:prstGeom>
        </p:spPr>
      </p:pic>
    </p:spTree>
    <p:extLst>
      <p:ext uri="{BB962C8B-B14F-4D97-AF65-F5344CB8AC3E}">
        <p14:creationId xmlns:p14="http://schemas.microsoft.com/office/powerpoint/2010/main" val="2123292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302514" y="63432"/>
            <a:ext cx="8064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spcAft>
                <a:spcPts val="200"/>
              </a:spcAft>
              <a:defRPr/>
            </a:pPr>
            <a:r>
              <a:rPr kumimoji="0" lang="en-AU" sz="2400" b="1" i="0" u="none" strike="noStrike" kern="1200" cap="none" spc="0" normalizeH="0" baseline="0" noProof="0">
                <a:ln>
                  <a:noFill/>
                </a:ln>
                <a:effectLst/>
                <a:uLnTx/>
                <a:uFillTx/>
                <a:latin typeface="+mn-lt"/>
                <a:ea typeface="+mn-ea"/>
                <a:cs typeface="+mn-cs"/>
              </a:rPr>
              <a:t>Summary of Sector Consultation Feedback</a:t>
            </a:r>
            <a:endParaRPr lang="en-AU" sz="2400" b="0" i="0" u="none" strike="noStrike" kern="1200" cap="none" spc="0" normalizeH="0" baseline="0" noProof="0">
              <a:ln>
                <a:noFill/>
              </a:ln>
              <a:effectLst/>
              <a:uLnTx/>
              <a:uFillTx/>
              <a:latin typeface="+mn-lt"/>
              <a:ea typeface="Calibri"/>
              <a:cs typeface="Calibri"/>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302514" y="605124"/>
            <a:ext cx="8064896" cy="4478149"/>
          </a:xfrm>
          <a:prstGeom prst="rect">
            <a:avLst/>
          </a:prstGeom>
          <a:noFill/>
        </p:spPr>
        <p:txBody>
          <a:bodyPr wrap="square" lIns="0" tIns="0" rIns="0" bIns="0" rtlCol="0" anchor="t">
            <a:spAutoFit/>
          </a:bodyPr>
          <a:lstStyle/>
          <a:p>
            <a:pPr marL="285750" indent="-285750">
              <a:spcAft>
                <a:spcPts val="1800"/>
              </a:spcAft>
              <a:buFont typeface="Arial" panose="020B0604020202020204" pitchFamily="34" charset="0"/>
              <a:buChar char="•"/>
            </a:pPr>
            <a:r>
              <a:rPr lang="en-AU" sz="1500"/>
              <a:t>Mixed feedback on return to pre-covid19 student enrolment levels</a:t>
            </a:r>
            <a:endParaRPr lang="en-AU" sz="1500">
              <a:ea typeface="Calibri"/>
              <a:cs typeface="Calibri"/>
            </a:endParaRPr>
          </a:p>
          <a:p>
            <a:pPr marL="285750" indent="-285750">
              <a:spcAft>
                <a:spcPts val="1000"/>
              </a:spcAft>
              <a:buFont typeface="Arial" panose="020B0604020202020204" pitchFamily="34" charset="0"/>
              <a:buChar char="•"/>
            </a:pPr>
            <a:r>
              <a:rPr lang="en-AU" sz="1500">
                <a:cs typeface="Calibri" panose="020F0502020204030204"/>
              </a:rPr>
              <a:t>Providers were supportive of the new proportionality filter on risk factors:</a:t>
            </a:r>
            <a:endParaRPr lang="en-AU" sz="1500">
              <a:ea typeface="Calibri" panose="020F0502020204030204"/>
              <a:cs typeface="Calibri" panose="020F0502020204030204"/>
            </a:endParaRPr>
          </a:p>
          <a:p>
            <a:pPr marL="742950" lvl="1" indent="-285750">
              <a:spcAft>
                <a:spcPts val="700"/>
              </a:spcAft>
              <a:buFont typeface="Calibri"/>
              <a:buChar char="-"/>
            </a:pPr>
            <a:r>
              <a:rPr lang="en-AU" sz="1500" b="1">
                <a:cs typeface="Calibri" panose="020F0502020204030204"/>
              </a:rPr>
              <a:t>volatility in overseas student enrolments,</a:t>
            </a:r>
            <a:r>
              <a:rPr lang="en-AU" sz="1500">
                <a:cs typeface="Calibri" panose="020F0502020204030204"/>
              </a:rPr>
              <a:t> and</a:t>
            </a:r>
            <a:endParaRPr lang="en-AU" sz="1500">
              <a:ea typeface="Calibri" panose="020F0502020204030204"/>
              <a:cs typeface="Calibri" panose="020F0502020204030204"/>
            </a:endParaRPr>
          </a:p>
          <a:p>
            <a:pPr marL="742950" lvl="1" indent="-285750">
              <a:spcAft>
                <a:spcPts val="700"/>
              </a:spcAft>
              <a:buFont typeface="Calibri"/>
              <a:buChar char="-"/>
            </a:pPr>
            <a:r>
              <a:rPr lang="en-AU" sz="1500" b="1">
                <a:cs typeface="Calibri" panose="020F0502020204030204"/>
              </a:rPr>
              <a:t>maximum overseas source country concentration </a:t>
            </a:r>
            <a:r>
              <a:rPr lang="en-AU" sz="1500">
                <a:cs typeface="Calibri" panose="020F0502020204030204"/>
              </a:rPr>
              <a:t> </a:t>
            </a:r>
            <a:endParaRPr lang="en-AU" sz="1500">
              <a:ea typeface="Calibri"/>
              <a:cs typeface="Calibri" panose="020F0502020204030204"/>
            </a:endParaRPr>
          </a:p>
          <a:p>
            <a:pPr marL="285750" lvl="1">
              <a:spcAft>
                <a:spcPts val="1800"/>
              </a:spcAft>
            </a:pPr>
            <a:r>
              <a:rPr lang="en-AU" sz="1500">
                <a:cs typeface="Calibri" panose="020F0502020204030204"/>
              </a:rPr>
              <a:t>applied for providers whose proportion of international students constitute less than 20% of its total student population. </a:t>
            </a:r>
            <a:endParaRPr lang="en-AU" sz="1500">
              <a:ea typeface="Calibri" panose="020F0502020204030204"/>
              <a:cs typeface="Calibri" panose="020F0502020204030204"/>
            </a:endParaRPr>
          </a:p>
          <a:p>
            <a:pPr marL="285750" indent="-285750">
              <a:spcAft>
                <a:spcPts val="1800"/>
              </a:spcAft>
              <a:buFont typeface="Arial" panose="020B0604020202020204" pitchFamily="34" charset="0"/>
              <a:buChar char="•"/>
            </a:pPr>
            <a:r>
              <a:rPr lang="en-AU" sz="1500">
                <a:cs typeface="Calibri" panose="020F0502020204030204"/>
              </a:rPr>
              <a:t>All supportive of extra data field request in RFI </a:t>
            </a:r>
            <a:endParaRPr lang="en-AU" sz="1500">
              <a:ea typeface="Calibri"/>
              <a:cs typeface="Calibri" panose="020F0502020204030204"/>
            </a:endParaRPr>
          </a:p>
          <a:p>
            <a:pPr marL="285750" indent="-285750">
              <a:spcAft>
                <a:spcPts val="1800"/>
              </a:spcAft>
              <a:buFont typeface="Arial" panose="020B0604020202020204" pitchFamily="34" charset="0"/>
              <a:buChar char="•"/>
            </a:pPr>
            <a:r>
              <a:rPr lang="en-AU" sz="1500">
                <a:cs typeface="Calibri" panose="020F0502020204030204"/>
              </a:rPr>
              <a:t>Providers were understanding of the need to increase the specified percentage for the risk rated premium component of the levy from 0.04% to 0.05% and agreed that it was a measured response to ensuring the levy account balance was appropriate. </a:t>
            </a:r>
            <a:endParaRPr lang="en-AU" sz="1500">
              <a:ea typeface="Calibri"/>
              <a:cs typeface="Calibri" panose="020F0502020204030204"/>
            </a:endParaRPr>
          </a:p>
          <a:p>
            <a:pPr marL="285750" indent="-285750">
              <a:spcAft>
                <a:spcPts val="1800"/>
              </a:spcAft>
              <a:buFont typeface="Arial" panose="020B0604020202020204" pitchFamily="34" charset="0"/>
              <a:buChar char="•"/>
            </a:pPr>
            <a:r>
              <a:rPr lang="en-AU" sz="1500">
                <a:cs typeface="Calibri" panose="020F0502020204030204"/>
              </a:rPr>
              <a:t>Providers appreciate being involved in the decision-making process and learning about how the levy is calculated</a:t>
            </a:r>
            <a:endParaRPr lang="en-AU" sz="1500">
              <a:ea typeface="Calibri"/>
              <a:cs typeface="Calibri" panose="020F0502020204030204"/>
            </a:endParaRPr>
          </a:p>
          <a:p>
            <a:pPr marL="285750" indent="-285750">
              <a:spcAft>
                <a:spcPts val="1800"/>
              </a:spcAft>
              <a:buFont typeface="Arial" panose="020B0604020202020204" pitchFamily="34" charset="0"/>
              <a:buChar char="•"/>
            </a:pPr>
            <a:endParaRPr lang="en-AU" sz="1600">
              <a:ea typeface="Calibri"/>
              <a:cs typeface="Calibri" panose="020F0502020204030204"/>
            </a:endParaRPr>
          </a:p>
        </p:txBody>
      </p:sp>
      <p:grpSp>
        <p:nvGrpSpPr>
          <p:cNvPr id="7" name="Group 6">
            <a:extLst>
              <a:ext uri="{FF2B5EF4-FFF2-40B4-BE49-F238E27FC236}">
                <a16:creationId xmlns:a16="http://schemas.microsoft.com/office/drawing/2014/main" id="{0A38CBD8-647C-5FF4-E1BE-651E54EB91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B32F6821-F211-1315-24D3-55A92D33B948}"/>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796C8840-5BBE-2827-9706-26CDB966AF4E}"/>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7745F1B6-271B-306D-ED16-D13488B3675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D1730456-02D5-A492-3251-608D8738A5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355130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7" y="2143243"/>
            <a:ext cx="777238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Frequently Asked Questions</a:t>
            </a:r>
          </a:p>
        </p:txBody>
      </p:sp>
      <p:grpSp>
        <p:nvGrpSpPr>
          <p:cNvPr id="8" name="Group 7">
            <a:extLst>
              <a:ext uri="{FF2B5EF4-FFF2-40B4-BE49-F238E27FC236}">
                <a16:creationId xmlns:a16="http://schemas.microsoft.com/office/drawing/2014/main" id="{9D9B5F1D-263B-A6E0-1C91-8EC2A7EC9D5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9F86CE5C-8B87-45F2-524D-768EF15B01D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C9431528-6F27-44A5-DC30-346058745742}"/>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5D81FFCB-A8FF-E553-929C-BA8320673C41}"/>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8D258B65-E721-BF9C-8E9B-B1D733D1BC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751272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E8147E94-8DB3-AC5A-8F34-5AE10776EF08}"/>
              </a:ext>
              <a:ext uri="{C183D7F6-B498-43B3-948B-1728B52AA6E4}">
                <adec:decorative xmlns:adec="http://schemas.microsoft.com/office/drawing/2017/decorative" val="1"/>
              </a:ext>
            </a:extLst>
          </p:cNvPr>
          <p:cNvSpPr/>
          <p:nvPr/>
        </p:nvSpPr>
        <p:spPr>
          <a:xfrm>
            <a:off x="2017725" y="-5219"/>
            <a:ext cx="1688795" cy="46728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52CBF14A-B6FB-54FE-CFA3-988D4B9DDF39}"/>
              </a:ext>
              <a:ext uri="{C183D7F6-B498-43B3-948B-1728B52AA6E4}">
                <adec:decorative xmlns:adec="http://schemas.microsoft.com/office/drawing/2017/decorative" val="1"/>
              </a:ext>
            </a:extLst>
          </p:cNvPr>
          <p:cNvSpPr/>
          <p:nvPr/>
        </p:nvSpPr>
        <p:spPr>
          <a:xfrm>
            <a:off x="0" y="-5219"/>
            <a:ext cx="2857500" cy="47335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378000" y="1592517"/>
            <a:ext cx="3134999" cy="14773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400">
              <a:lnSpc>
                <a:spcPct val="100000"/>
              </a:lnSpc>
              <a:spcBef>
                <a:spcPts val="0"/>
              </a:spcBef>
              <a:spcAft>
                <a:spcPts val="200"/>
              </a:spcAft>
              <a:defRPr/>
            </a:pPr>
            <a:r>
              <a:rPr kumimoji="0" lang="en-AU" sz="2400" b="1" i="0" u="none" strike="noStrike" kern="1200" cap="none" spc="0" normalizeH="0" baseline="0" noProof="0">
                <a:ln>
                  <a:noFill/>
                </a:ln>
                <a:solidFill>
                  <a:schemeClr val="bg1"/>
                </a:solidFill>
                <a:effectLst/>
                <a:uLnTx/>
                <a:uFillTx/>
                <a:latin typeface="+mn-lt"/>
                <a:ea typeface="+mn-ea"/>
                <a:cs typeface="+mn-cs"/>
              </a:rPr>
              <a:t>Is the levy calculation consistent across all </a:t>
            </a:r>
            <a:r>
              <a:rPr lang="en-AU" sz="2400" b="1">
                <a:solidFill>
                  <a:schemeClr val="bg1"/>
                </a:solidFill>
                <a:latin typeface="+mn-lt"/>
                <a:ea typeface="+mn-ea"/>
                <a:cs typeface="+mn-cs"/>
              </a:rPr>
              <a:t>sectors of</a:t>
            </a:r>
            <a:r>
              <a:rPr kumimoji="0" lang="en-AU" sz="2400" b="1" i="0" u="none" strike="noStrike" kern="1200" cap="none" spc="0" normalizeH="0" baseline="0" noProof="0">
                <a:ln>
                  <a:noFill/>
                </a:ln>
                <a:solidFill>
                  <a:schemeClr val="bg1"/>
                </a:solidFill>
                <a:effectLst/>
                <a:uLnTx/>
                <a:uFillTx/>
                <a:latin typeface="+mn-lt"/>
                <a:ea typeface="+mn-ea"/>
                <a:cs typeface="+mn-cs"/>
              </a:rPr>
              <a:t> </a:t>
            </a:r>
            <a:r>
              <a:rPr lang="en-AU" sz="2400" b="1">
                <a:solidFill>
                  <a:schemeClr val="bg1"/>
                </a:solidFill>
                <a:latin typeface="+mn-lt"/>
                <a:ea typeface="+mn-ea"/>
                <a:cs typeface="+mn-cs"/>
              </a:rPr>
              <a:t>international education</a:t>
            </a:r>
            <a:r>
              <a:rPr kumimoji="0" lang="en-AU" sz="2400" b="1" i="0" u="none" strike="noStrike" kern="1200" cap="none" spc="0" normalizeH="0" baseline="0" noProof="0">
                <a:ln>
                  <a:noFill/>
                </a:ln>
                <a:solidFill>
                  <a:schemeClr val="bg1"/>
                </a:solidFill>
                <a:effectLst/>
                <a:uLnTx/>
                <a:uFillTx/>
                <a:latin typeface="+mn-lt"/>
                <a:ea typeface="+mn-ea"/>
                <a:cs typeface="+mn-cs"/>
              </a:rPr>
              <a:t>?</a:t>
            </a:r>
            <a:endParaRPr kumimoji="0" lang="en-AU" sz="2400" b="0" i="0" u="none" strike="noStrike" kern="1200" cap="none" spc="0" normalizeH="0" baseline="0" noProof="0">
              <a:ln>
                <a:noFill/>
              </a:ln>
              <a:solidFill>
                <a:schemeClr val="bg1"/>
              </a:solidFill>
              <a:effectLst/>
              <a:uLnTx/>
              <a:uFillTx/>
              <a:latin typeface="+mn-lt"/>
              <a:ea typeface="+mn-ea"/>
              <a:cs typeface="+mn-cs"/>
            </a:endParaRPr>
          </a:p>
        </p:txBody>
      </p:sp>
      <p:grpSp>
        <p:nvGrpSpPr>
          <p:cNvPr id="7" name="Group 6">
            <a:extLst>
              <a:ext uri="{FF2B5EF4-FFF2-40B4-BE49-F238E27FC236}">
                <a16:creationId xmlns:a16="http://schemas.microsoft.com/office/drawing/2014/main" id="{0A38CBD8-647C-5FF4-E1BE-651E54EB91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B32F6821-F211-1315-24D3-55A92D33B948}"/>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796C8840-5BBE-2827-9706-26CDB966AF4E}"/>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7745F1B6-271B-306D-ED16-D13488B3675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D1730456-02D5-A492-3251-608D8738A5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2" name="TextBox 1">
            <a:extLst>
              <a:ext uri="{FF2B5EF4-FFF2-40B4-BE49-F238E27FC236}">
                <a16:creationId xmlns:a16="http://schemas.microsoft.com/office/drawing/2014/main" id="{DB7776BA-A7D6-B2C9-85CA-50549E1DA8FE}"/>
              </a:ext>
            </a:extLst>
          </p:cNvPr>
          <p:cNvSpPr txBox="1"/>
          <p:nvPr/>
        </p:nvSpPr>
        <p:spPr>
          <a:xfrm>
            <a:off x="3952800" y="992353"/>
            <a:ext cx="4726800" cy="2677656"/>
          </a:xfrm>
          <a:prstGeom prst="rect">
            <a:avLst/>
          </a:prstGeom>
          <a:noFill/>
        </p:spPr>
        <p:txBody>
          <a:bodyPr wrap="square" lIns="0" tIns="0" rIns="0" bIns="0" rtlCol="0" anchor="t">
            <a:spAutoFit/>
          </a:bodyPr>
          <a:lstStyle/>
          <a:p>
            <a:pPr marL="285750" indent="-285750">
              <a:spcAft>
                <a:spcPts val="1800"/>
              </a:spcAft>
              <a:buFont typeface="Arial" panose="020B0604020202020204" pitchFamily="34" charset="0"/>
              <a:buChar char="•"/>
            </a:pPr>
            <a:r>
              <a:rPr lang="en-AU"/>
              <a:t>Yes</a:t>
            </a:r>
          </a:p>
          <a:p>
            <a:pPr marL="285750" indent="-285750">
              <a:spcAft>
                <a:spcPts val="1800"/>
              </a:spcAft>
              <a:buFont typeface="Arial" panose="020B0604020202020204" pitchFamily="34" charset="0"/>
              <a:buChar char="•"/>
            </a:pPr>
            <a:r>
              <a:rPr lang="en-AU" sz="1800"/>
              <a:t>Levy setting Guiding Principle #3:</a:t>
            </a:r>
            <a:r>
              <a:rPr lang="en-AU"/>
              <a:t> </a:t>
            </a:r>
            <a:r>
              <a:rPr lang="en-AU" sz="1800" i="1"/>
              <a:t>The model should be as </a:t>
            </a:r>
            <a:r>
              <a:rPr lang="en-AU" sz="1800" b="1" i="1"/>
              <a:t>simple and transparent </a:t>
            </a:r>
            <a:r>
              <a:rPr lang="en-AU" sz="1800" i="1"/>
              <a:t>as possible</a:t>
            </a:r>
          </a:p>
          <a:p>
            <a:pPr marL="285750" indent="-285750">
              <a:spcAft>
                <a:spcPts val="1800"/>
              </a:spcAft>
              <a:buFont typeface="Arial" panose="020B0604020202020204" pitchFamily="34" charset="0"/>
              <a:buChar char="•"/>
            </a:pPr>
            <a:r>
              <a:rPr lang="en-AU"/>
              <a:t>Developing s</a:t>
            </a:r>
            <a:r>
              <a:rPr lang="en-AU" sz="1800"/>
              <a:t>eparate levy calculations for CRICOS providers operating in different industries and/or sectors would result in a complex model</a:t>
            </a:r>
          </a:p>
        </p:txBody>
      </p:sp>
    </p:spTree>
    <p:extLst>
      <p:ext uri="{BB962C8B-B14F-4D97-AF65-F5344CB8AC3E}">
        <p14:creationId xmlns:p14="http://schemas.microsoft.com/office/powerpoint/2010/main" val="418461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E8147E94-8DB3-AC5A-8F34-5AE10776EF08}"/>
              </a:ext>
              <a:ext uri="{C183D7F6-B498-43B3-948B-1728B52AA6E4}">
                <adec:decorative xmlns:adec="http://schemas.microsoft.com/office/drawing/2017/decorative" val="1"/>
              </a:ext>
            </a:extLst>
          </p:cNvPr>
          <p:cNvSpPr/>
          <p:nvPr/>
        </p:nvSpPr>
        <p:spPr>
          <a:xfrm>
            <a:off x="2017725" y="-5219"/>
            <a:ext cx="1688795" cy="46728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52CBF14A-B6FB-54FE-CFA3-988D4B9DDF39}"/>
              </a:ext>
              <a:ext uri="{C183D7F6-B498-43B3-948B-1728B52AA6E4}">
                <adec:decorative xmlns:adec="http://schemas.microsoft.com/office/drawing/2017/decorative" val="1"/>
              </a:ext>
            </a:extLst>
          </p:cNvPr>
          <p:cNvSpPr/>
          <p:nvPr/>
        </p:nvSpPr>
        <p:spPr>
          <a:xfrm>
            <a:off x="0" y="-5219"/>
            <a:ext cx="2857500" cy="47335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331489" y="1407851"/>
            <a:ext cx="2950521"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2400" b="1" i="0" u="none" strike="noStrike" kern="1200" cap="none" spc="0" normalizeH="0" baseline="0" noProof="0">
                <a:ln>
                  <a:noFill/>
                </a:ln>
                <a:solidFill>
                  <a:schemeClr val="bg1"/>
                </a:solidFill>
                <a:effectLst/>
                <a:uLnTx/>
                <a:uFillTx/>
                <a:latin typeface="+mn-lt"/>
                <a:ea typeface="+mn-ea"/>
                <a:cs typeface="+mn-cs"/>
              </a:rPr>
              <a:t>Why has the specified percentage for the risk rated premium component of the levy been increased?</a:t>
            </a:r>
            <a:endParaRPr kumimoji="0" lang="en-AU" sz="2400" b="0" i="0" u="none" strike="noStrike" kern="1200" cap="none" spc="0" normalizeH="0" baseline="0" noProof="0">
              <a:ln>
                <a:noFill/>
              </a:ln>
              <a:solidFill>
                <a:schemeClr val="bg1"/>
              </a:solidFill>
              <a:effectLst/>
              <a:highlight>
                <a:srgbClr val="D6165F"/>
              </a:highligh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3952800" y="607227"/>
            <a:ext cx="4726800" cy="3508653"/>
          </a:xfrm>
          <a:prstGeom prst="rect">
            <a:avLst/>
          </a:prstGeom>
          <a:noFill/>
        </p:spPr>
        <p:txBody>
          <a:bodyPr wrap="square" lIns="0" tIns="0" rIns="0" bIns="0" rtlCol="0" anchor="t">
            <a:spAutoFit/>
          </a:bodyPr>
          <a:lstStyle/>
          <a:p>
            <a:pPr marL="285750" indent="-285750">
              <a:spcAft>
                <a:spcPts val="1800"/>
              </a:spcAft>
              <a:buFont typeface="Arial" panose="020B0604020202020204" pitchFamily="34" charset="0"/>
              <a:buChar char="•"/>
            </a:pPr>
            <a:r>
              <a:rPr lang="en-AU"/>
              <a:t>The Board has recommended increasing the specified percentage from 0.04% to 0.05% for the 2024 International TPS Levy</a:t>
            </a:r>
          </a:p>
          <a:p>
            <a:pPr marL="285750" indent="-285750">
              <a:spcAft>
                <a:spcPts val="1800"/>
              </a:spcAft>
              <a:buFont typeface="Arial" panose="020B0604020202020204" pitchFamily="34" charset="0"/>
              <a:buChar char="•"/>
            </a:pPr>
            <a:r>
              <a:rPr lang="en-AU">
                <a:cs typeface="Calibri" panose="020F0502020204030204"/>
              </a:rPr>
              <a:t>Maintaining the specified percentage at 0.04% would have resulted in a carried deficit (based on expected 2024 levy collection amount and returning to pre-COVID-19 claims levels)</a:t>
            </a:r>
          </a:p>
          <a:p>
            <a:pPr marL="285750" indent="-285750">
              <a:spcAft>
                <a:spcPts val="1800"/>
              </a:spcAft>
              <a:buFont typeface="Arial" panose="020B0604020202020204" pitchFamily="34" charset="0"/>
              <a:buChar char="•"/>
            </a:pPr>
            <a:r>
              <a:rPr lang="en-AU">
                <a:cs typeface="Calibri" panose="020F0502020204030204"/>
              </a:rPr>
              <a:t>An increase is necessary to ensure a robust fund, given the fund balance at 30 June 2023 was below the mid-point of the target fund range</a:t>
            </a:r>
          </a:p>
        </p:txBody>
      </p:sp>
      <p:grpSp>
        <p:nvGrpSpPr>
          <p:cNvPr id="7" name="Group 6">
            <a:extLst>
              <a:ext uri="{FF2B5EF4-FFF2-40B4-BE49-F238E27FC236}">
                <a16:creationId xmlns:a16="http://schemas.microsoft.com/office/drawing/2014/main" id="{0A38CBD8-647C-5FF4-E1BE-651E54EB91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B32F6821-F211-1315-24D3-55A92D33B948}"/>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796C8840-5BBE-2827-9706-26CDB966AF4E}"/>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7745F1B6-271B-306D-ED16-D13488B3675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D1730456-02D5-A492-3251-608D8738A5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658441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E8147E94-8DB3-AC5A-8F34-5AE10776EF08}"/>
              </a:ext>
              <a:ext uri="{C183D7F6-B498-43B3-948B-1728B52AA6E4}">
                <adec:decorative xmlns:adec="http://schemas.microsoft.com/office/drawing/2017/decorative" val="1"/>
              </a:ext>
            </a:extLst>
          </p:cNvPr>
          <p:cNvSpPr/>
          <p:nvPr/>
        </p:nvSpPr>
        <p:spPr>
          <a:xfrm>
            <a:off x="2017725" y="-5219"/>
            <a:ext cx="1688795" cy="46728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52CBF14A-B6FB-54FE-CFA3-988D4B9DDF39}"/>
              </a:ext>
              <a:ext uri="{C183D7F6-B498-43B3-948B-1728B52AA6E4}">
                <adec:decorative xmlns:adec="http://schemas.microsoft.com/office/drawing/2017/decorative" val="1"/>
              </a:ext>
            </a:extLst>
          </p:cNvPr>
          <p:cNvSpPr/>
          <p:nvPr/>
        </p:nvSpPr>
        <p:spPr>
          <a:xfrm>
            <a:off x="0" y="-5219"/>
            <a:ext cx="2857500" cy="47335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378000" y="1407851"/>
            <a:ext cx="2950521"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2400" b="1" i="0" u="none" strike="noStrike" kern="1200" cap="none" spc="0" normalizeH="0" baseline="0" noProof="0">
                <a:ln>
                  <a:noFill/>
                </a:ln>
                <a:solidFill>
                  <a:schemeClr val="bg1"/>
                </a:solidFill>
                <a:effectLst/>
                <a:uLnTx/>
                <a:uFillTx/>
                <a:latin typeface="+mn-lt"/>
                <a:ea typeface="+mn-ea"/>
                <a:cs typeface="+mn-cs"/>
              </a:rPr>
              <a:t>Are the levy calculation formulas publicly available? </a:t>
            </a:r>
            <a:r>
              <a:rPr lang="en-AU" sz="2400" b="1">
                <a:solidFill>
                  <a:schemeClr val="bg1"/>
                </a:solidFill>
                <a:latin typeface="+mn-lt"/>
                <a:ea typeface="+mn-ea"/>
                <a:cs typeface="+mn-cs"/>
              </a:rPr>
              <a:t>W</a:t>
            </a:r>
            <a:r>
              <a:rPr kumimoji="0" lang="en-AU" sz="2400" b="1" i="0" u="none" strike="noStrike" kern="1200" cap="none" spc="0" normalizeH="0" baseline="0" noProof="0">
                <a:ln>
                  <a:noFill/>
                </a:ln>
                <a:solidFill>
                  <a:schemeClr val="bg1"/>
                </a:solidFill>
                <a:effectLst/>
                <a:uLnTx/>
                <a:uFillTx/>
                <a:latin typeface="+mn-lt"/>
                <a:ea typeface="+mn-ea"/>
                <a:cs typeface="+mn-cs"/>
              </a:rPr>
              <a:t>here can I access them?</a:t>
            </a:r>
            <a:endParaRPr kumimoji="0" lang="en-AU" sz="2400" b="0" i="0" u="none" strike="noStrike" kern="1200" cap="none" spc="0" normalizeH="0" baseline="0" noProof="0">
              <a:ln>
                <a:no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3952800" y="491811"/>
            <a:ext cx="4727122" cy="3739485"/>
          </a:xfrm>
          <a:prstGeom prst="rect">
            <a:avLst/>
          </a:prstGeom>
          <a:noFill/>
        </p:spPr>
        <p:txBody>
          <a:bodyPr wrap="square" lIns="0" tIns="0" rIns="0" bIns="0" rtlCol="0" anchor="t">
            <a:spAutoFit/>
          </a:bodyPr>
          <a:lstStyle/>
          <a:p>
            <a:pPr marL="285750" indent="-285750">
              <a:spcAft>
                <a:spcPts val="1800"/>
              </a:spcAft>
              <a:buFont typeface="Arial" panose="020B0604020202020204" pitchFamily="34" charset="0"/>
              <a:buChar char="•"/>
            </a:pPr>
            <a:r>
              <a:rPr lang="en-AU">
                <a:cs typeface="Calibri" panose="020F0502020204030204"/>
              </a:rPr>
              <a:t>Levy calculation formulas are in the legislative instrument, which are made by 1 January each year</a:t>
            </a:r>
          </a:p>
          <a:p>
            <a:pPr marL="285750" indent="-285750">
              <a:spcAft>
                <a:spcPts val="1800"/>
              </a:spcAft>
              <a:buFont typeface="Arial" panose="020B0604020202020204" pitchFamily="34" charset="0"/>
              <a:buChar char="•"/>
            </a:pPr>
            <a:r>
              <a:rPr lang="en-AU" b="1">
                <a:cs typeface="Calibri" panose="020F0502020204030204"/>
              </a:rPr>
              <a:t>Name of instrument</a:t>
            </a:r>
            <a:r>
              <a:rPr lang="en-AU">
                <a:cs typeface="Calibri" panose="020F0502020204030204"/>
              </a:rPr>
              <a:t>: Education Services for Overseas Students (TPS Levies) (Risk Rated Premium and Special Tuition Protection Components) Instrument</a:t>
            </a:r>
          </a:p>
          <a:p>
            <a:pPr marL="285750" indent="-285750">
              <a:spcAft>
                <a:spcPts val="1800"/>
              </a:spcAft>
              <a:buFont typeface="Arial" panose="020B0604020202020204" pitchFamily="34" charset="0"/>
              <a:buChar char="•"/>
            </a:pPr>
            <a:r>
              <a:rPr lang="en-AU">
                <a:cs typeface="Calibri" panose="020F0502020204030204"/>
              </a:rPr>
              <a:t>The legislative instrument and explanatory statement are published on the Federal Register of Legislation</a:t>
            </a:r>
          </a:p>
          <a:p>
            <a:pPr marL="285750" indent="-285750">
              <a:spcAft>
                <a:spcPts val="1800"/>
              </a:spcAft>
              <a:buFont typeface="Arial" panose="020B0604020202020204" pitchFamily="34" charset="0"/>
              <a:buChar char="•"/>
            </a:pPr>
            <a:r>
              <a:rPr lang="en-AU">
                <a:cs typeface="Calibri" panose="020F0502020204030204"/>
              </a:rPr>
              <a:t>Information is also provided on the TPS website</a:t>
            </a:r>
          </a:p>
        </p:txBody>
      </p:sp>
      <p:grpSp>
        <p:nvGrpSpPr>
          <p:cNvPr id="7" name="Group 6">
            <a:extLst>
              <a:ext uri="{FF2B5EF4-FFF2-40B4-BE49-F238E27FC236}">
                <a16:creationId xmlns:a16="http://schemas.microsoft.com/office/drawing/2014/main" id="{0A38CBD8-647C-5FF4-E1BE-651E54EB91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B32F6821-F211-1315-24D3-55A92D33B948}"/>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796C8840-5BBE-2827-9706-26CDB966AF4E}"/>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7745F1B6-271B-306D-ED16-D13488B3675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D1730456-02D5-A492-3251-608D8738A5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719054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7" y="2143243"/>
            <a:ext cx="777238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2024 International Levy Timeline and Information</a:t>
            </a:r>
          </a:p>
        </p:txBody>
      </p:sp>
      <p:grpSp>
        <p:nvGrpSpPr>
          <p:cNvPr id="8" name="Group 7">
            <a:extLst>
              <a:ext uri="{FF2B5EF4-FFF2-40B4-BE49-F238E27FC236}">
                <a16:creationId xmlns:a16="http://schemas.microsoft.com/office/drawing/2014/main" id="{9D9B5F1D-263B-A6E0-1C91-8EC2A7EC9D5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9F86CE5C-8B87-45F2-524D-768EF15B01D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C9431528-6F27-44A5-DC30-346058745742}"/>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5D81FFCB-A8FF-E553-929C-BA8320673C41}"/>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8D258B65-E721-BF9C-8E9B-B1D733D1BC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4610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Tuition Protection Service</a:t>
            </a:r>
            <a:br>
              <a:rPr kumimoji="0" lang="en-AU" sz="2800" b="1" i="0" u="none" strike="noStrike" kern="1200" cap="none" spc="0" normalizeH="0" baseline="0" noProof="0">
                <a:ln>
                  <a:noFill/>
                </a:ln>
                <a:solidFill>
                  <a:schemeClr val="bg1"/>
                </a:solidFill>
                <a:effectLst/>
                <a:uLnTx/>
                <a:uFillTx/>
                <a:latin typeface="+mn-lt"/>
                <a:ea typeface="+mn-ea"/>
                <a:cs typeface="+mn-cs"/>
              </a:rPr>
            </a:br>
            <a:r>
              <a:rPr kumimoji="0" lang="en-AU" sz="2000" b="1" i="0" u="none" strike="noStrike" kern="1200" cap="none" spc="0" normalizeH="0" baseline="0" noProof="0">
                <a:ln>
                  <a:noFill/>
                </a:ln>
                <a:solidFill>
                  <a:schemeClr val="bg1"/>
                </a:solidFill>
                <a:effectLst/>
                <a:uLnTx/>
                <a:uFillTx/>
                <a:latin typeface="+mn-lt"/>
                <a:ea typeface="+mn-ea"/>
                <a:cs typeface="+mn-cs"/>
              </a:rPr>
              <a:t>Purpose, function and TPS Operations team</a:t>
            </a:r>
            <a:endParaRPr kumimoji="0" lang="en-AU" sz="2800" b="1" i="0" u="none" strike="noStrike" kern="1200" cap="none" spc="0" normalizeH="0" baseline="0" noProof="0">
              <a:ln>
                <a:noFill/>
              </a:ln>
              <a:solidFill>
                <a:schemeClr val="bg1"/>
              </a:solidFill>
              <a:effectLst/>
              <a:uLnTx/>
              <a:uFillTx/>
              <a:latin typeface="+mn-lt"/>
              <a:ea typeface="+mn-ea"/>
              <a:cs typeface="+mn-cs"/>
            </a:endParaRPr>
          </a:p>
        </p:txBody>
      </p:sp>
      <p:grpSp>
        <p:nvGrpSpPr>
          <p:cNvPr id="8" name="Group 7">
            <a:extLst>
              <a:ext uri="{FF2B5EF4-FFF2-40B4-BE49-F238E27FC236}">
                <a16:creationId xmlns:a16="http://schemas.microsoft.com/office/drawing/2014/main" id="{7873CE8B-48F5-7927-1CFB-959EFD053A65}"/>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A3091CB1-D658-082C-4F23-216A98D6DA2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745ABD6D-1049-E39C-FBA9-50153AC5505B}"/>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9C9F70B-AD00-F366-894A-EE756FD1A569}"/>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29BA6FBF-B129-4C35-1043-2E84278FA5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302376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360000" y="252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2024 International Levy Timeline</a:t>
            </a:r>
          </a:p>
        </p:txBody>
      </p:sp>
      <p:grpSp>
        <p:nvGrpSpPr>
          <p:cNvPr id="36" name="Group 35" descr="2024 international levy timeline">
            <a:extLst>
              <a:ext uri="{FF2B5EF4-FFF2-40B4-BE49-F238E27FC236}">
                <a16:creationId xmlns:a16="http://schemas.microsoft.com/office/drawing/2014/main" id="{EFF418E5-3F56-36C1-35F5-B3977C838B08}"/>
              </a:ext>
            </a:extLst>
          </p:cNvPr>
          <p:cNvGrpSpPr/>
          <p:nvPr/>
        </p:nvGrpSpPr>
        <p:grpSpPr>
          <a:xfrm>
            <a:off x="288000" y="734400"/>
            <a:ext cx="8568000" cy="3895966"/>
            <a:chOff x="-1" y="-1"/>
            <a:chExt cx="9313881" cy="4551582"/>
          </a:xfrm>
        </p:grpSpPr>
        <p:sp>
          <p:nvSpPr>
            <p:cNvPr id="37" name="Rectangle: Rounded Corners 36">
              <a:extLst>
                <a:ext uri="{FF2B5EF4-FFF2-40B4-BE49-F238E27FC236}">
                  <a16:creationId xmlns:a16="http://schemas.microsoft.com/office/drawing/2014/main" id="{2CFBC558-60EF-A9C7-6BBA-7ADCAEE4041B}"/>
                </a:ext>
              </a:extLst>
            </p:cNvPr>
            <p:cNvSpPr/>
            <p:nvPr/>
          </p:nvSpPr>
          <p:spPr>
            <a:xfrm>
              <a:off x="-1" y="0"/>
              <a:ext cx="1511999" cy="30011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August 2023</a:t>
              </a:r>
            </a:p>
          </p:txBody>
        </p:sp>
        <p:sp>
          <p:nvSpPr>
            <p:cNvPr id="38" name="Rectangle: Rounded Corners 37">
              <a:extLst>
                <a:ext uri="{FF2B5EF4-FFF2-40B4-BE49-F238E27FC236}">
                  <a16:creationId xmlns:a16="http://schemas.microsoft.com/office/drawing/2014/main" id="{63DFCEF6-41FB-5CB4-C454-502EA409D119}"/>
                </a:ext>
              </a:extLst>
            </p:cNvPr>
            <p:cNvSpPr/>
            <p:nvPr/>
          </p:nvSpPr>
          <p:spPr>
            <a:xfrm>
              <a:off x="1557631" y="-1"/>
              <a:ext cx="1511999" cy="300116"/>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September 2023</a:t>
              </a:r>
            </a:p>
          </p:txBody>
        </p:sp>
        <p:sp>
          <p:nvSpPr>
            <p:cNvPr id="39" name="Rectangle: Rounded Corners 38">
              <a:extLst>
                <a:ext uri="{FF2B5EF4-FFF2-40B4-BE49-F238E27FC236}">
                  <a16:creationId xmlns:a16="http://schemas.microsoft.com/office/drawing/2014/main" id="{9408FA79-42FB-0D31-1079-788A2D2ECCF4}"/>
                </a:ext>
              </a:extLst>
            </p:cNvPr>
            <p:cNvSpPr/>
            <p:nvPr/>
          </p:nvSpPr>
          <p:spPr>
            <a:xfrm>
              <a:off x="3118684" y="-1"/>
              <a:ext cx="1511999" cy="300116"/>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October 2023</a:t>
              </a:r>
            </a:p>
          </p:txBody>
        </p:sp>
        <p:sp>
          <p:nvSpPr>
            <p:cNvPr id="40" name="Rectangle: Rounded Corners 39">
              <a:extLst>
                <a:ext uri="{FF2B5EF4-FFF2-40B4-BE49-F238E27FC236}">
                  <a16:creationId xmlns:a16="http://schemas.microsoft.com/office/drawing/2014/main" id="{55304843-0B3C-DEBD-0A85-A70993CC5A99}"/>
                </a:ext>
              </a:extLst>
            </p:cNvPr>
            <p:cNvSpPr/>
            <p:nvPr/>
          </p:nvSpPr>
          <p:spPr>
            <a:xfrm>
              <a:off x="4680360" y="-1"/>
              <a:ext cx="1511999" cy="300116"/>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November 2023</a:t>
              </a:r>
            </a:p>
          </p:txBody>
        </p:sp>
        <p:sp>
          <p:nvSpPr>
            <p:cNvPr id="41" name="Rectangle: Rounded Corners 40">
              <a:extLst>
                <a:ext uri="{FF2B5EF4-FFF2-40B4-BE49-F238E27FC236}">
                  <a16:creationId xmlns:a16="http://schemas.microsoft.com/office/drawing/2014/main" id="{A71050A0-58A2-3DA6-8BA5-A0748BF14878}"/>
                </a:ext>
              </a:extLst>
            </p:cNvPr>
            <p:cNvSpPr/>
            <p:nvPr/>
          </p:nvSpPr>
          <p:spPr>
            <a:xfrm>
              <a:off x="6240205" y="-1"/>
              <a:ext cx="1511999" cy="300116"/>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December 2023</a:t>
              </a:r>
            </a:p>
          </p:txBody>
        </p:sp>
        <p:sp>
          <p:nvSpPr>
            <p:cNvPr id="42" name="Rectangle: Rounded Corners 41">
              <a:extLst>
                <a:ext uri="{FF2B5EF4-FFF2-40B4-BE49-F238E27FC236}">
                  <a16:creationId xmlns:a16="http://schemas.microsoft.com/office/drawing/2014/main" id="{93DADF43-70D6-EDF3-7799-789173C07D8E}"/>
                </a:ext>
              </a:extLst>
            </p:cNvPr>
            <p:cNvSpPr/>
            <p:nvPr/>
          </p:nvSpPr>
          <p:spPr>
            <a:xfrm>
              <a:off x="7801880" y="-1"/>
              <a:ext cx="1511999" cy="300116"/>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Feb – May 2024</a:t>
              </a:r>
            </a:p>
          </p:txBody>
        </p:sp>
        <p:sp>
          <p:nvSpPr>
            <p:cNvPr id="43" name="Rectangle: Rounded Corners 42">
              <a:extLst>
                <a:ext uri="{FF2B5EF4-FFF2-40B4-BE49-F238E27FC236}">
                  <a16:creationId xmlns:a16="http://schemas.microsoft.com/office/drawing/2014/main" id="{52B66418-B1C0-6956-A593-6F404236012C}"/>
                </a:ext>
              </a:extLst>
            </p:cNvPr>
            <p:cNvSpPr/>
            <p:nvPr/>
          </p:nvSpPr>
          <p:spPr>
            <a:xfrm>
              <a:off x="-1" y="346324"/>
              <a:ext cx="1511999" cy="4205257"/>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4 August</a:t>
              </a:r>
              <a:endParaRPr lang="en-AU" sz="1050">
                <a:ea typeface="Calibri" panose="020F0502020204030204" pitchFamily="34" charset="0"/>
                <a:cs typeface="Arial" panose="020B0604020202020204" pitchFamily="34" charset="0"/>
              </a:endParaRPr>
            </a:p>
            <a:p>
              <a:pPr marL="81000" indent="-81000">
                <a:spcAft>
                  <a:spcPts val="400"/>
                </a:spcAft>
                <a:buFont typeface="Symbol" panose="05050102010706020507" pitchFamily="18" charset="2"/>
                <a:buChar char=""/>
              </a:pPr>
              <a:r>
                <a:rPr lang="en-AU" sz="1000">
                  <a:ea typeface="Calibri" panose="020F0502020204030204" pitchFamily="34" charset="0"/>
                  <a:cs typeface="Arial" panose="020B0604020202020204" pitchFamily="34" charset="0"/>
                </a:rPr>
                <a:t>Draft advice on 2024 international levy confirmed at TPS Advisory Board meeting</a:t>
              </a:r>
            </a:p>
            <a:p>
              <a:r>
                <a:rPr lang="en-AU" sz="1050" b="1">
                  <a:ea typeface="Calibri" panose="020F0502020204030204" pitchFamily="34" charset="0"/>
                  <a:cs typeface="Arial" panose="020B0604020202020204" pitchFamily="34" charset="0"/>
                </a:rPr>
                <a:t>Mid-August</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Draft advice letter published on TPS website</a:t>
              </a: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Meetings with peak bodies</a:t>
              </a:r>
            </a:p>
            <a:p>
              <a:pPr marL="81000" indent="-81000">
                <a:spcAft>
                  <a:spcPts val="400"/>
                </a:spcAft>
                <a:buFont typeface="Symbol" panose="05050102010706020507" pitchFamily="18" charset="2"/>
                <a:buChar char=""/>
              </a:pPr>
              <a:r>
                <a:rPr lang="en-AU" sz="1000">
                  <a:ea typeface="Calibri" panose="020F0502020204030204" pitchFamily="34" charset="0"/>
                  <a:cs typeface="Arial" panose="020B0604020202020204" pitchFamily="34" charset="0"/>
                </a:rPr>
                <a:t>Online information session for all providers</a:t>
              </a:r>
            </a:p>
            <a:p>
              <a:r>
                <a:rPr lang="en-AU" sz="1050" b="1">
                  <a:ea typeface="Calibri" panose="020F0502020204030204" pitchFamily="34" charset="0"/>
                  <a:cs typeface="Arial" panose="020B0604020202020204" pitchFamily="34" charset="0"/>
                </a:rPr>
                <a:t>Late August</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Information sessions in Melbourne</a:t>
              </a:r>
            </a:p>
          </p:txBody>
        </p:sp>
        <p:sp>
          <p:nvSpPr>
            <p:cNvPr id="44" name="Rectangle: Rounded Corners 43">
              <a:extLst>
                <a:ext uri="{FF2B5EF4-FFF2-40B4-BE49-F238E27FC236}">
                  <a16:creationId xmlns:a16="http://schemas.microsoft.com/office/drawing/2014/main" id="{8A6F75A0-8CFE-7009-59C1-49BC311E8566}"/>
                </a:ext>
              </a:extLst>
            </p:cNvPr>
            <p:cNvSpPr/>
            <p:nvPr/>
          </p:nvSpPr>
          <p:spPr>
            <a:xfrm>
              <a:off x="1557632" y="346323"/>
              <a:ext cx="1512000" cy="420525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September</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Information sessions in Brisbane, Perth, Sydney and Adelaide</a:t>
              </a: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Meetings with stakeholders in each state around information sessions</a:t>
              </a:r>
            </a:p>
            <a:p>
              <a:r>
                <a:rPr lang="en-AU" sz="1050" b="1">
                  <a:ea typeface="Calibri" panose="020F0502020204030204" pitchFamily="34" charset="0"/>
                  <a:cs typeface="Arial" panose="020B0604020202020204" pitchFamily="34" charset="0"/>
                </a:rPr>
                <a:t>Late September</a:t>
              </a:r>
              <a:endParaRPr lang="en-AU" sz="1050">
                <a:ea typeface="Calibri" panose="020F0502020204030204" pitchFamily="34" charset="0"/>
                <a:cs typeface="Arial" panose="020B0604020202020204" pitchFamily="34" charset="0"/>
              </a:endParaRP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Meetings with providers and other stakeholders in NT</a:t>
              </a:r>
            </a:p>
          </p:txBody>
        </p:sp>
        <p:sp>
          <p:nvSpPr>
            <p:cNvPr id="45" name="Rectangle: Rounded Corners 44">
              <a:extLst>
                <a:ext uri="{FF2B5EF4-FFF2-40B4-BE49-F238E27FC236}">
                  <a16:creationId xmlns:a16="http://schemas.microsoft.com/office/drawing/2014/main" id="{79AB6292-6FA4-56C1-7DD1-7634303EC643}"/>
                </a:ext>
              </a:extLst>
            </p:cNvPr>
            <p:cNvSpPr/>
            <p:nvPr/>
          </p:nvSpPr>
          <p:spPr>
            <a:xfrm>
              <a:off x="3118684" y="346323"/>
              <a:ext cx="1512000" cy="420525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Early October</a:t>
              </a:r>
              <a:endParaRPr lang="en-AU" sz="1050">
                <a:ea typeface="Calibri" panose="020F0502020204030204" pitchFamily="34" charset="0"/>
                <a:cs typeface="Arial" panose="020B0604020202020204" pitchFamily="34" charset="0"/>
              </a:endParaRP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Online sector consultation feedback and FAQs session for all providers</a:t>
              </a:r>
            </a:p>
            <a:p>
              <a:r>
                <a:rPr lang="en-AU" sz="1050" b="1">
                  <a:ea typeface="Calibri" panose="020F0502020204030204" pitchFamily="34" charset="0"/>
                  <a:cs typeface="Arial" panose="020B0604020202020204" pitchFamily="34" charset="0"/>
                </a:rPr>
                <a:t>18 October</a:t>
              </a:r>
              <a:endParaRPr lang="en-AU" sz="1050">
                <a:ea typeface="Calibri" panose="020F0502020204030204" pitchFamily="34" charset="0"/>
                <a:cs typeface="Arial" panose="020B0604020202020204" pitchFamily="34" charset="0"/>
              </a:endParaRP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Final advice on 2024 international levy confirmed at TPS Advisory Board meeting</a:t>
              </a:r>
            </a:p>
          </p:txBody>
        </p:sp>
        <p:sp>
          <p:nvSpPr>
            <p:cNvPr id="46" name="Rectangle: Rounded Corners 45">
              <a:extLst>
                <a:ext uri="{FF2B5EF4-FFF2-40B4-BE49-F238E27FC236}">
                  <a16:creationId xmlns:a16="http://schemas.microsoft.com/office/drawing/2014/main" id="{A8E73AD7-874B-3842-8459-80C6A3F98775}"/>
                </a:ext>
              </a:extLst>
            </p:cNvPr>
            <p:cNvSpPr/>
            <p:nvPr/>
          </p:nvSpPr>
          <p:spPr>
            <a:xfrm>
              <a:off x="4680360" y="346323"/>
              <a:ext cx="1512000" cy="420525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Early November</a:t>
              </a:r>
              <a:endParaRPr lang="en-AU" sz="1050">
                <a:ea typeface="Calibri" panose="020F0502020204030204" pitchFamily="34" charset="0"/>
                <a:cs typeface="Arial" panose="020B0604020202020204" pitchFamily="34" charset="0"/>
              </a:endParaRP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Final advice letter published on TPS website</a:t>
              </a:r>
            </a:p>
            <a:p>
              <a:r>
                <a:rPr lang="en-AU" sz="1050" b="1">
                  <a:ea typeface="Calibri" panose="020F0502020204030204" pitchFamily="34" charset="0"/>
                  <a:cs typeface="Arial" panose="020B0604020202020204" pitchFamily="34" charset="0"/>
                </a:rPr>
                <a:t>Mid-November</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Legislative instrument drafted and sent to Treasurer with a noting brief sent to Minister for Education</a:t>
              </a: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Department of Education briefing for Administrative and Base Fee Components sent to Minister for Education</a:t>
              </a:r>
            </a:p>
          </p:txBody>
        </p:sp>
        <p:sp>
          <p:nvSpPr>
            <p:cNvPr id="47" name="Rectangle: Rounded Corners 46">
              <a:extLst>
                <a:ext uri="{FF2B5EF4-FFF2-40B4-BE49-F238E27FC236}">
                  <a16:creationId xmlns:a16="http://schemas.microsoft.com/office/drawing/2014/main" id="{C9F57B74-9F68-E90B-973F-F2DE1DD032FD}"/>
                </a:ext>
              </a:extLst>
            </p:cNvPr>
            <p:cNvSpPr/>
            <p:nvPr/>
          </p:nvSpPr>
          <p:spPr>
            <a:xfrm>
              <a:off x="6240205" y="346323"/>
              <a:ext cx="1512000" cy="420525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31 December</a:t>
              </a:r>
              <a:endParaRPr lang="en-AU" sz="1050">
                <a:ea typeface="Calibri" panose="020F0502020204030204" pitchFamily="34" charset="0"/>
                <a:cs typeface="Arial" panose="020B0604020202020204" pitchFamily="34" charset="0"/>
              </a:endParaRP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Legislative instrument must be signed off by Treasurer</a:t>
              </a:r>
            </a:p>
          </p:txBody>
        </p:sp>
        <p:sp>
          <p:nvSpPr>
            <p:cNvPr id="48" name="Rectangle: Rounded Corners 47">
              <a:extLst>
                <a:ext uri="{FF2B5EF4-FFF2-40B4-BE49-F238E27FC236}">
                  <a16:creationId xmlns:a16="http://schemas.microsoft.com/office/drawing/2014/main" id="{8CB5BEA1-D51A-18B5-695D-2AB8F6D8C62F}"/>
                </a:ext>
              </a:extLst>
            </p:cNvPr>
            <p:cNvSpPr/>
            <p:nvPr/>
          </p:nvSpPr>
          <p:spPr>
            <a:xfrm>
              <a:off x="7801880" y="346323"/>
              <a:ext cx="1512000" cy="420525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February</a:t>
              </a:r>
              <a:endParaRPr lang="en-AU" sz="1050">
                <a:ea typeface="Calibri" panose="020F0502020204030204" pitchFamily="34" charset="0"/>
                <a:cs typeface="Arial" panose="020B0604020202020204" pitchFamily="34" charset="0"/>
              </a:endParaRP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Non-exempt providers receive a Request for Information to declare their 2023 overseas students tuition fee income</a:t>
              </a:r>
            </a:p>
            <a:p>
              <a:r>
                <a:rPr lang="en-AU" sz="1050" b="1">
                  <a:ea typeface="Calibri" panose="020F0502020204030204" pitchFamily="34" charset="0"/>
                  <a:cs typeface="Arial" panose="020B0604020202020204" pitchFamily="34" charset="0"/>
                </a:rPr>
                <a:t>March</a:t>
              </a:r>
              <a:endParaRPr lang="en-AU" sz="1050">
                <a:ea typeface="Calibri" panose="020F0502020204030204" pitchFamily="34" charset="0"/>
                <a:cs typeface="Arial" panose="020B0604020202020204" pitchFamily="34" charset="0"/>
              </a:endParaRP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International providers receive levy estimate</a:t>
              </a:r>
            </a:p>
            <a:p>
              <a:r>
                <a:rPr lang="en-AU" sz="1050" b="1">
                  <a:ea typeface="Calibri" panose="020F0502020204030204" pitchFamily="34" charset="0"/>
                  <a:cs typeface="Arial" panose="020B0604020202020204" pitchFamily="34" charset="0"/>
                </a:rPr>
                <a:t>April</a:t>
              </a:r>
              <a:endParaRPr lang="en-AU" sz="1050">
                <a:ea typeface="Calibri" panose="020F0502020204030204" pitchFamily="34" charset="0"/>
                <a:cs typeface="Arial" panose="020B0604020202020204" pitchFamily="34" charset="0"/>
              </a:endParaRP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International levy invoices sent to providers</a:t>
              </a:r>
            </a:p>
            <a:p>
              <a:r>
                <a:rPr lang="en-AU" sz="1050" b="1">
                  <a:ea typeface="Calibri" panose="020F0502020204030204" pitchFamily="34" charset="0"/>
                  <a:cs typeface="Arial" panose="020B0604020202020204" pitchFamily="34" charset="0"/>
                </a:rPr>
                <a:t>May</a:t>
              </a:r>
              <a:endParaRPr lang="en-AU" sz="1050">
                <a:ea typeface="Calibri" panose="020F0502020204030204" pitchFamily="34" charset="0"/>
                <a:cs typeface="Arial" panose="020B0604020202020204" pitchFamily="34" charset="0"/>
              </a:endParaRPr>
            </a:p>
            <a:p>
              <a:pPr marL="81000" indent="-81000">
                <a:spcAft>
                  <a:spcPts val="600"/>
                </a:spcAft>
                <a:buFont typeface="Symbol" panose="05050102010706020507" pitchFamily="18" charset="2"/>
                <a:buChar char=""/>
              </a:pPr>
              <a:r>
                <a:rPr lang="en-AU" sz="1000">
                  <a:ea typeface="Calibri" panose="020F0502020204030204" pitchFamily="34" charset="0"/>
                  <a:cs typeface="Arial" panose="020B0604020202020204" pitchFamily="34" charset="0"/>
                </a:rPr>
                <a:t>International levy collected</a:t>
              </a:r>
            </a:p>
          </p:txBody>
        </p:sp>
      </p:grpSp>
      <p:grpSp>
        <p:nvGrpSpPr>
          <p:cNvPr id="2" name="Group 1">
            <a:extLst>
              <a:ext uri="{FF2B5EF4-FFF2-40B4-BE49-F238E27FC236}">
                <a16:creationId xmlns:a16="http://schemas.microsoft.com/office/drawing/2014/main" id="{0F6982AF-DE01-FE36-CF6F-CCFF753E80EF}"/>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3" name="Rectangle 8">
              <a:extLst>
                <a:ext uri="{FF2B5EF4-FFF2-40B4-BE49-F238E27FC236}">
                  <a16:creationId xmlns:a16="http://schemas.microsoft.com/office/drawing/2014/main" id="{5C93E8AC-5B9D-E0A7-32C4-9251B3C5B9F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9F9268E-2259-7172-82A3-22BC8154C3C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DBD8A790-2208-94A4-3949-D7318FD4971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a:extLst>
                  <a:ext uri="{FF2B5EF4-FFF2-40B4-BE49-F238E27FC236}">
                    <a16:creationId xmlns:a16="http://schemas.microsoft.com/office/drawing/2014/main" id="{D1C8CE46-D4C9-BC1B-57D5-C96E3BDF33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751277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1EAB6-9443-CAFE-9764-994AA15A810C}"/>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800" b="1" dirty="0">
                <a:latin typeface="+mn-lt"/>
                <a:ea typeface="+mn-ea"/>
                <a:cs typeface="+mn-cs"/>
              </a:rPr>
              <a:t>Further Information</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2B927289-9D37-4DB4-9DDF-8CAE64C3AC15}"/>
              </a:ext>
            </a:extLst>
          </p:cNvPr>
          <p:cNvSpPr txBox="1"/>
          <p:nvPr/>
        </p:nvSpPr>
        <p:spPr>
          <a:xfrm>
            <a:off x="539550" y="1185640"/>
            <a:ext cx="8064000" cy="523220"/>
          </a:xfrm>
          <a:prstGeom prst="rect">
            <a:avLst/>
          </a:prstGeom>
          <a:noFill/>
        </p:spPr>
        <p:txBody>
          <a:bodyPr wrap="square" lIns="0" tIns="0" rIns="0" bIns="0" rtlCol="0" anchor="t">
            <a:spAutoFit/>
          </a:bodyPr>
          <a:lstStyle/>
          <a:p>
            <a:pPr marL="285750" indent="-285750">
              <a:spcAft>
                <a:spcPts val="600"/>
              </a:spcAft>
              <a:buFont typeface="Arial" panose="020B0604020202020204" pitchFamily="34" charset="0"/>
              <a:buChar char="•"/>
            </a:pPr>
            <a:r>
              <a:rPr lang="en-AU" sz="1700">
                <a:cs typeface="Calibri"/>
              </a:rPr>
              <a:t>Information and resources relating to international sector consultation are available on the TPS website: </a:t>
            </a:r>
            <a:r>
              <a:rPr lang="en-AU" sz="1600">
                <a:hlinkClick r:id="rId3"/>
              </a:rPr>
              <a:t>www.education.gov.au/tps/2024-international-tps-levy-consultation</a:t>
            </a:r>
            <a:endParaRPr lang="en-AU" sz="1600"/>
          </a:p>
        </p:txBody>
      </p:sp>
      <p:grpSp>
        <p:nvGrpSpPr>
          <p:cNvPr id="4" name="Group 3">
            <a:extLst>
              <a:ext uri="{FF2B5EF4-FFF2-40B4-BE49-F238E27FC236}">
                <a16:creationId xmlns:a16="http://schemas.microsoft.com/office/drawing/2014/main" id="{602F2023-468B-8EF4-5A0F-C588A991E77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62B234E9-7C24-4A80-D154-71B87F816BE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1824AA9B-F2DD-6368-E1A8-9EB77694A1B1}"/>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60024D0C-48EB-9C0C-4947-9AB86FB9F9F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806E79FB-7946-B247-C5C6-A92A865005D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pic>
        <p:nvPicPr>
          <p:cNvPr id="5" name="Picture 4" descr="TPS website homepage">
            <a:extLst>
              <a:ext uri="{FF2B5EF4-FFF2-40B4-BE49-F238E27FC236}">
                <a16:creationId xmlns:a16="http://schemas.microsoft.com/office/drawing/2014/main" id="{C7AB1421-B8A5-49A7-ADF9-E99064B42D83}"/>
              </a:ext>
            </a:extLst>
          </p:cNvPr>
          <p:cNvPicPr>
            <a:picLocks noChangeAspect="1"/>
          </p:cNvPicPr>
          <p:nvPr/>
        </p:nvPicPr>
        <p:blipFill rotWithShape="1">
          <a:blip r:embed="rId6"/>
          <a:srcRect t="1515" b="1589"/>
          <a:stretch/>
        </p:blipFill>
        <p:spPr>
          <a:xfrm>
            <a:off x="849084" y="1756683"/>
            <a:ext cx="6866637" cy="2870886"/>
          </a:xfrm>
          <a:prstGeom prst="rect">
            <a:avLst/>
          </a:prstGeom>
          <a:ln w="12700">
            <a:solidFill>
              <a:srgbClr val="4897A2">
                <a:alpha val="50196"/>
              </a:srgbClr>
            </a:solidFill>
          </a:ln>
        </p:spPr>
      </p:pic>
      <p:sp>
        <p:nvSpPr>
          <p:cNvPr id="8" name="Rectangle 7">
            <a:extLst>
              <a:ext uri="{FF2B5EF4-FFF2-40B4-BE49-F238E27FC236}">
                <a16:creationId xmlns:a16="http://schemas.microsoft.com/office/drawing/2014/main" id="{15926A54-81F3-96F1-71C8-B0F06B82968E}"/>
              </a:ext>
              <a:ext uri="{C183D7F6-B498-43B3-948B-1728B52AA6E4}">
                <adec:decorative xmlns:adec="http://schemas.microsoft.com/office/drawing/2017/decorative" val="1"/>
              </a:ext>
            </a:extLst>
          </p:cNvPr>
          <p:cNvSpPr/>
          <p:nvPr/>
        </p:nvSpPr>
        <p:spPr>
          <a:xfrm>
            <a:off x="928118" y="4484588"/>
            <a:ext cx="1476000" cy="137799"/>
          </a:xfrm>
          <a:prstGeom prst="rect">
            <a:avLst/>
          </a:prstGeom>
          <a:solidFill>
            <a:srgbClr val="D6165F">
              <a:alpha val="5098"/>
            </a:srgbClr>
          </a:solidFill>
          <a:ln w="95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57183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4" name="Picture 13" descr="QR code for TPS website (www.tps.gov.au)">
            <a:extLst>
              <a:ext uri="{FF2B5EF4-FFF2-40B4-BE49-F238E27FC236}">
                <a16:creationId xmlns:a16="http://schemas.microsoft.com/office/drawing/2014/main" id="{AB0B2998-41E1-0D9D-F99D-41302E44A133}"/>
              </a:ext>
            </a:extLst>
          </p:cNvPr>
          <p:cNvPicPr>
            <a:picLocks noChangeAspect="1"/>
          </p:cNvPicPr>
          <p:nvPr/>
        </p:nvPicPr>
        <p:blipFill>
          <a:blip r:embed="rId3"/>
          <a:stretch>
            <a:fillRect/>
          </a:stretch>
        </p:blipFill>
        <p:spPr>
          <a:xfrm>
            <a:off x="896400" y="1418400"/>
            <a:ext cx="2767824" cy="2828789"/>
          </a:xfrm>
          <a:prstGeom prst="rect">
            <a:avLst/>
          </a:prstGeom>
        </p:spPr>
      </p:pic>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960" y="2886489"/>
              <a:ext cx="650000" cy="450000"/>
            </a:xfrm>
            <a:prstGeom prst="rect">
              <a:avLst/>
            </a:prstGeom>
          </p:spPr>
        </p:pic>
      </p:gr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9960" y="1557521"/>
              <a:ext cx="648000" cy="648000"/>
            </a:xfrm>
            <a:prstGeom prst="rect">
              <a:avLst/>
            </a:prstGeom>
          </p:spPr>
        </p:pic>
      </p:grpSp>
    </p:spTree>
    <p:extLst>
      <p:ext uri="{BB962C8B-B14F-4D97-AF65-F5344CB8AC3E}">
        <p14:creationId xmlns:p14="http://schemas.microsoft.com/office/powerpoint/2010/main" val="25385899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39552" y="1185640"/>
            <a:ext cx="8064896" cy="3334246"/>
          </a:xfrm>
          <a:prstGeom prst="rect">
            <a:avLst/>
          </a:prstGeom>
          <a:noFill/>
        </p:spPr>
        <p:txBody>
          <a:bodyPr wrap="square" lIns="0" tIns="0" rIns="0" bIns="0" rtlCol="0" anchor="t">
            <a:spAutoFit/>
          </a:bodyPr>
          <a:lstStyle/>
          <a:p>
            <a:pPr marL="285750" indent="-285750">
              <a:spcAft>
                <a:spcPts val="1000"/>
              </a:spcAft>
              <a:buFont typeface="Arial" panose="020B0604020202020204" pitchFamily="34" charset="0"/>
              <a:buChar char="•"/>
            </a:pPr>
            <a:r>
              <a:rPr lang="en-AU" sz="1750"/>
              <a:t>Australian Government initiative supported by federal Department of Education</a:t>
            </a:r>
          </a:p>
          <a:p>
            <a:pPr marL="285750" indent="-285750">
              <a:spcAft>
                <a:spcPts val="1000"/>
              </a:spcAft>
              <a:buFont typeface="Arial" panose="020B0604020202020204" pitchFamily="34" charset="0"/>
              <a:buChar char="•"/>
            </a:pPr>
            <a:r>
              <a:rPr lang="en-AU" sz="1750">
                <a:ea typeface="+mn-lt"/>
                <a:cs typeface="+mn-lt"/>
              </a:rPr>
              <a:t>Student tuition protection scheme that s</a:t>
            </a:r>
            <a:r>
              <a:rPr lang="en-AU" sz="1750"/>
              <a:t>afeguards Australia’s reputation as an education destination</a:t>
            </a:r>
            <a:endParaRPr lang="en-AU" sz="1750">
              <a:ea typeface="+mn-lt"/>
              <a:cs typeface="+mn-lt"/>
            </a:endParaRPr>
          </a:p>
          <a:p>
            <a:pPr marL="285750" indent="-285750">
              <a:spcAft>
                <a:spcPts val="1000"/>
              </a:spcAft>
              <a:buFont typeface="Arial" panose="020B0604020202020204" pitchFamily="34" charset="0"/>
              <a:buChar char="•"/>
            </a:pPr>
            <a:r>
              <a:rPr lang="en-AU" sz="1750">
                <a:ea typeface="+mn-lt"/>
                <a:cs typeface="+mn-lt"/>
              </a:rPr>
              <a:t>Developed for international student tuition fee protection and expanded to specified domestic student cohorts</a:t>
            </a:r>
          </a:p>
          <a:p>
            <a:pPr marL="285750" indent="-285750">
              <a:spcAft>
                <a:spcPts val="1000"/>
              </a:spcAft>
              <a:buFont typeface="Arial" panose="020B0604020202020204" pitchFamily="34" charset="0"/>
              <a:buChar char="•"/>
            </a:pPr>
            <a:r>
              <a:rPr lang="en-AU" sz="1750"/>
              <a:t>Manages levy collections from registered education providers</a:t>
            </a:r>
          </a:p>
          <a:p>
            <a:pPr marL="285750" indent="-285750">
              <a:spcAft>
                <a:spcPts val="1000"/>
              </a:spcAft>
              <a:buFont typeface="Arial" panose="020B0604020202020204" pitchFamily="34" charset="0"/>
              <a:buChar char="•"/>
            </a:pPr>
            <a:r>
              <a:rPr lang="en-AU" sz="1750"/>
              <a:t>Supports registered education providers to understand and meet obligations to students</a:t>
            </a:r>
          </a:p>
          <a:p>
            <a:pPr marL="285750" indent="-285750">
              <a:spcAft>
                <a:spcPts val="1000"/>
              </a:spcAft>
              <a:buFont typeface="Arial" panose="020B0604020202020204" pitchFamily="34" charset="0"/>
              <a:buChar char="•"/>
            </a:pPr>
            <a:r>
              <a:rPr lang="en-AU" sz="1750"/>
              <a:t>Supports students with refunds and Government loan re-credits, and facilitates alternative course placements</a:t>
            </a:r>
          </a:p>
        </p:txBody>
      </p:sp>
      <p:grpSp>
        <p:nvGrpSpPr>
          <p:cNvPr id="8" name="Group 7">
            <a:extLst>
              <a:ext uri="{FF2B5EF4-FFF2-40B4-BE49-F238E27FC236}">
                <a16:creationId xmlns:a16="http://schemas.microsoft.com/office/drawing/2014/main" id="{CBF4C588-01A0-B3BC-E894-C67F9006A5B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A06F718C-A1E0-8BE4-95C2-3EADA25F169D}"/>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094E84AA-27AF-20BE-3769-C97E0CEF542B}"/>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36407624-A1FA-B651-EB39-A830FBF9271F}"/>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7894A9B0-6A60-849D-8B17-74BDB06C22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22781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Operations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026" name="Picture 2" descr="Photo of the TPS team">
            <a:extLst>
              <a:ext uri="{FF2B5EF4-FFF2-40B4-BE49-F238E27FC236}">
                <a16:creationId xmlns:a16="http://schemas.microsoft.com/office/drawing/2014/main" id="{384DB642-5DFB-95E1-1585-F0C106D6CD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1184400"/>
            <a:ext cx="5269512" cy="331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8E4B794-09B8-4420-AAF4-E24F2FD4804A}"/>
              </a:ext>
            </a:extLst>
          </p:cNvPr>
          <p:cNvSpPr txBox="1"/>
          <p:nvPr/>
        </p:nvSpPr>
        <p:spPr>
          <a:xfrm>
            <a:off x="5938092" y="1184400"/>
            <a:ext cx="2901108" cy="1138773"/>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a:cs typeface="Calibri"/>
              </a:rPr>
              <a:t>Led by TPS Director</a:t>
            </a:r>
          </a:p>
          <a:p>
            <a:pPr marL="285750" indent="-285750">
              <a:spcAft>
                <a:spcPts val="1200"/>
              </a:spcAft>
              <a:buFont typeface="Arial" panose="020B0604020202020204" pitchFamily="34" charset="0"/>
              <a:buChar char="•"/>
            </a:pPr>
            <a:r>
              <a:rPr lang="en-AU">
                <a:cs typeface="Calibri"/>
              </a:rPr>
              <a:t>Small team of around 16</a:t>
            </a:r>
          </a:p>
          <a:p>
            <a:pPr marL="285750" indent="-285750" algn="l">
              <a:spcAft>
                <a:spcPts val="1200"/>
              </a:spcAft>
              <a:buFont typeface="Arial" panose="020B0604020202020204" pitchFamily="34" charset="0"/>
              <a:buChar char="•"/>
            </a:pPr>
            <a:r>
              <a:rPr lang="en-AU">
                <a:cs typeface="Calibri"/>
              </a:rPr>
              <a:t>Located in Canberra</a:t>
            </a:r>
          </a:p>
        </p:txBody>
      </p:sp>
      <p:grpSp>
        <p:nvGrpSpPr>
          <p:cNvPr id="8" name="Group 7">
            <a:extLst>
              <a:ext uri="{FF2B5EF4-FFF2-40B4-BE49-F238E27FC236}">
                <a16:creationId xmlns:a16="http://schemas.microsoft.com/office/drawing/2014/main" id="{FE7278E7-DF43-C807-81D1-DA756DD93DB2}"/>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D0BF467D-2CDF-1E94-C64F-06DA2B32F105}"/>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8215D191-FFA1-ECA8-F9CA-2F57BA6447CA}"/>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52333990-07BE-5B89-22DA-83A4C714E079}"/>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131AAF62-AB92-41A7-1B09-45138D49AC5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6487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International TPS Levy</a:t>
            </a:r>
            <a:br>
              <a:rPr kumimoji="0" lang="en-AU" sz="2800" b="1" i="0" u="none" strike="noStrike" kern="1200" cap="none" spc="0" normalizeH="0" baseline="0" noProof="0">
                <a:ln>
                  <a:noFill/>
                </a:ln>
                <a:solidFill>
                  <a:schemeClr val="bg1"/>
                </a:solidFill>
                <a:effectLst/>
                <a:uLnTx/>
                <a:uFillTx/>
                <a:latin typeface="+mn-lt"/>
                <a:ea typeface="+mn-ea"/>
                <a:cs typeface="+mn-cs"/>
              </a:rPr>
            </a:br>
            <a:r>
              <a:rPr kumimoji="0" lang="en-AU" sz="2000" b="1" i="0" u="none" strike="noStrike" kern="1200" cap="none" spc="0" normalizeH="0" baseline="0" noProof="0">
                <a:ln>
                  <a:noFill/>
                </a:ln>
                <a:solidFill>
                  <a:schemeClr val="bg1"/>
                </a:solidFill>
                <a:effectLst/>
                <a:uLnTx/>
                <a:uFillTx/>
                <a:latin typeface="+mn-lt"/>
                <a:ea typeface="+mn-ea"/>
                <a:cs typeface="+mn-cs"/>
              </a:rPr>
              <a:t>Guiding principles and levy fund</a:t>
            </a:r>
            <a:endParaRPr kumimoji="0" lang="en-AU" sz="2800" b="1" i="0" u="none" strike="noStrike" kern="1200" cap="none" spc="0" normalizeH="0" baseline="0" noProof="0">
              <a:ln>
                <a:noFill/>
              </a:ln>
              <a:solidFill>
                <a:schemeClr val="bg1"/>
              </a:solidFill>
              <a:effectLst/>
              <a:uLnTx/>
              <a:uFillTx/>
              <a:latin typeface="+mn-lt"/>
              <a:ea typeface="+mn-ea"/>
              <a:cs typeface="+mn-cs"/>
            </a:endParaRPr>
          </a:p>
        </p:txBody>
      </p:sp>
      <p:grpSp>
        <p:nvGrpSpPr>
          <p:cNvPr id="8" name="Group 7">
            <a:extLst>
              <a:ext uri="{FF2B5EF4-FFF2-40B4-BE49-F238E27FC236}">
                <a16:creationId xmlns:a16="http://schemas.microsoft.com/office/drawing/2014/main" id="{7873CE8B-48F5-7927-1CFB-959EFD053A65}"/>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A3091CB1-D658-082C-4F23-216A98D6DA2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745ABD6D-1049-E39C-FBA9-50153AC5505B}"/>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9C9F70B-AD00-F366-894A-EE756FD1A569}"/>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29BA6FBF-B129-4C35-1043-2E84278FA5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39772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50776"/>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a:t>
            </a:r>
            <a:r>
              <a:rPr lang="en-AU" sz="2800" b="1">
                <a:latin typeface="+mn-lt"/>
                <a:ea typeface="+mn-ea"/>
                <a:cs typeface="+mn-cs"/>
              </a:rPr>
              <a:t>TPS </a:t>
            </a:r>
            <a:r>
              <a:rPr kumimoji="0" lang="en-AU" sz="2800" b="1" i="0" u="none" strike="noStrike" kern="1200" cap="none" spc="0" normalizeH="0" baseline="0" noProof="0">
                <a:ln>
                  <a:noFill/>
                </a:ln>
                <a:solidFill>
                  <a:schemeClr val="tx1"/>
                </a:solidFill>
                <a:effectLst/>
                <a:uLnTx/>
                <a:uFillTx/>
                <a:latin typeface="+mn-lt"/>
                <a:ea typeface="+mn-ea"/>
                <a:cs typeface="+mn-cs"/>
              </a:rPr>
              <a:t>Levy</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85640"/>
            <a:ext cx="8064896" cy="3385542"/>
          </a:xfrm>
          <a:prstGeom prst="rect">
            <a:avLst/>
          </a:prstGeom>
          <a:noFill/>
        </p:spPr>
        <p:txBody>
          <a:bodyPr wrap="square" lIns="0" tIns="0" rIns="0" bIns="0" rtlCol="0" anchor="t">
            <a:spAutoFit/>
          </a:bodyPr>
          <a:lstStyle/>
          <a:p>
            <a:pPr marL="285750" indent="-285750">
              <a:spcAft>
                <a:spcPts val="1500"/>
              </a:spcAft>
              <a:buFont typeface="Arial" panose="020B0604020202020204" pitchFamily="34" charset="0"/>
              <a:buChar char="•"/>
            </a:pPr>
            <a:r>
              <a:rPr lang="en-AU" sz="1750" b="1">
                <a:cs typeface="Calibri"/>
              </a:rPr>
              <a:t>An annual tuition protection levy</a:t>
            </a:r>
            <a:r>
              <a:rPr lang="en-AU" sz="1750">
                <a:cs typeface="Calibri"/>
              </a:rPr>
              <a:t> collected from </a:t>
            </a:r>
            <a:r>
              <a:rPr lang="en-AU" sz="1750" b="1">
                <a:cs typeface="Calibri"/>
              </a:rPr>
              <a:t>international</a:t>
            </a:r>
            <a:r>
              <a:rPr lang="en-AU" sz="1750">
                <a:cs typeface="Calibri"/>
              </a:rPr>
              <a:t> education providers</a:t>
            </a:r>
          </a:p>
          <a:p>
            <a:pPr marL="285750" indent="-285750">
              <a:spcAft>
                <a:spcPts val="1500"/>
              </a:spcAft>
              <a:buFont typeface="Arial" panose="020B0604020202020204" pitchFamily="34" charset="0"/>
              <a:buChar char="•"/>
            </a:pPr>
            <a:r>
              <a:rPr lang="en-AU" sz="1750">
                <a:cs typeface="Calibri"/>
              </a:rPr>
              <a:t>Funds the student placement and refund activities of the TPS following an international education provider closure as well as TPS operational costs</a:t>
            </a:r>
          </a:p>
          <a:p>
            <a:pPr marL="285750" indent="-285750">
              <a:spcAft>
                <a:spcPts val="1500"/>
              </a:spcAft>
              <a:buFont typeface="Arial" panose="020B0604020202020204" pitchFamily="34" charset="0"/>
              <a:buChar char="•"/>
            </a:pPr>
            <a:r>
              <a:rPr lang="en-AU" sz="1750">
                <a:cs typeface="Calibri"/>
              </a:rPr>
              <a:t>Levy calculation based on an education provider’s size and risk of closure</a:t>
            </a:r>
          </a:p>
          <a:p>
            <a:pPr marL="285750" indent="-285750" algn="l">
              <a:spcAft>
                <a:spcPts val="1500"/>
              </a:spcAft>
              <a:buFont typeface="Arial" panose="020B0604020202020204" pitchFamily="34" charset="0"/>
              <a:buChar char="•"/>
            </a:pPr>
            <a:r>
              <a:rPr lang="en-AU" sz="1750">
                <a:cs typeface="Calibri"/>
              </a:rPr>
              <a:t>Paid into the Overseas Students Tuition Fund (OSTF) – a quarantined account managed by the TPS Director</a:t>
            </a:r>
          </a:p>
          <a:p>
            <a:pPr marL="285750" indent="-285750" algn="l">
              <a:spcAft>
                <a:spcPts val="1500"/>
              </a:spcAft>
              <a:buFont typeface="Arial" panose="020B0604020202020204" pitchFamily="34" charset="0"/>
              <a:buChar char="•"/>
            </a:pPr>
            <a:r>
              <a:rPr lang="en-AU" sz="1750">
                <a:cs typeface="Calibri"/>
              </a:rPr>
              <a:t>2022 International levy waived </a:t>
            </a:r>
            <a:r>
              <a:rPr lang="en-AU" sz="1750">
                <a:cs typeface="Calibri"/>
                <a:sym typeface="Wingdings" panose="05000000000000000000" pitchFamily="2" charset="2"/>
              </a:rPr>
              <a:t>as a COVID-19 pandemic relief measure</a:t>
            </a:r>
          </a:p>
          <a:p>
            <a:pPr marL="285750" indent="-285750" algn="l">
              <a:spcAft>
                <a:spcPts val="1500"/>
              </a:spcAft>
              <a:buFont typeface="Arial" panose="020B0604020202020204" pitchFamily="34" charset="0"/>
              <a:buChar char="•"/>
            </a:pPr>
            <a:r>
              <a:rPr lang="en-AU" sz="1750">
                <a:cs typeface="Calibri"/>
                <a:sym typeface="Wingdings" panose="05000000000000000000" pitchFamily="2" charset="2"/>
              </a:rPr>
              <a:t>TPS Advisory Board provides advice and makes recommendations to the TPS Director on the levy settings</a:t>
            </a:r>
          </a:p>
        </p:txBody>
      </p:sp>
      <p:grpSp>
        <p:nvGrpSpPr>
          <p:cNvPr id="4" name="Group 3">
            <a:extLst>
              <a:ext uri="{FF2B5EF4-FFF2-40B4-BE49-F238E27FC236}">
                <a16:creationId xmlns:a16="http://schemas.microsoft.com/office/drawing/2014/main" id="{8224E869-BCF5-F35E-D19C-8A9CD85E612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0FD02205-6D28-33AC-2C5B-FEE44497DD0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4EBCF636-E8C0-9EE0-895F-CB1A6E01E15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FE48391E-FFC3-1F55-9F6B-ED8FC406CEB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9FDAC685-B361-F8BF-0CCF-862BCFBB0E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60230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1EAB6-9443-CAFE-9764-994AA15A810C}"/>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Guiding Principles for 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2B927289-9D37-4DB4-9DDF-8CAE64C3AC15}"/>
              </a:ext>
            </a:extLst>
          </p:cNvPr>
          <p:cNvSpPr txBox="1"/>
          <p:nvPr/>
        </p:nvSpPr>
        <p:spPr>
          <a:xfrm>
            <a:off x="539552" y="1185640"/>
            <a:ext cx="8064000" cy="3462486"/>
          </a:xfrm>
          <a:prstGeom prst="rect">
            <a:avLst/>
          </a:prstGeom>
          <a:noFill/>
        </p:spPr>
        <p:txBody>
          <a:bodyPr wrap="square" lIns="0" tIns="0" rIns="0" bIns="0" rtlCol="0" anchor="t">
            <a:spAutoFit/>
          </a:bodyPr>
          <a:lstStyle/>
          <a:p>
            <a:pPr marL="285750" indent="-285750">
              <a:spcAft>
                <a:spcPts val="1400"/>
              </a:spcAft>
              <a:buFont typeface="Arial" panose="020B0604020202020204" pitchFamily="34" charset="0"/>
              <a:buChar char="•"/>
            </a:pPr>
            <a:r>
              <a:rPr lang="en-AU" sz="1750"/>
              <a:t>Advice should </a:t>
            </a:r>
            <a:r>
              <a:rPr lang="en-AU" sz="1750" b="1"/>
              <a:t>reflect the overall risk environment </a:t>
            </a:r>
            <a:r>
              <a:rPr lang="en-AU" sz="1750"/>
              <a:t>and ensure that revenue sustains the relevant fund, while also being sustainable for the industry</a:t>
            </a:r>
          </a:p>
          <a:p>
            <a:pPr marL="285750" indent="-285750">
              <a:spcAft>
                <a:spcPts val="1400"/>
              </a:spcAft>
              <a:buFont typeface="Arial" panose="020B0604020202020204" pitchFamily="34" charset="0"/>
              <a:buChar char="•"/>
            </a:pPr>
            <a:r>
              <a:rPr lang="en-AU" sz="1750"/>
              <a:t>The model for each levy should </a:t>
            </a:r>
            <a:r>
              <a:rPr lang="en-AU" sz="1750" b="1"/>
              <a:t>reflect gradual change </a:t>
            </a:r>
            <a:r>
              <a:rPr lang="en-AU" sz="1750"/>
              <a:t>and assist the industry with business planning by providing a stable regulatory environment</a:t>
            </a:r>
          </a:p>
          <a:p>
            <a:pPr marL="285750" indent="-285750">
              <a:spcAft>
                <a:spcPts val="1400"/>
              </a:spcAft>
              <a:buFont typeface="Arial" panose="020B0604020202020204" pitchFamily="34" charset="0"/>
              <a:buChar char="•"/>
            </a:pPr>
            <a:r>
              <a:rPr lang="en-AU" sz="1750"/>
              <a:t>The model should be as </a:t>
            </a:r>
            <a:r>
              <a:rPr lang="en-AU" sz="1750" b="1"/>
              <a:t>simple and transparent </a:t>
            </a:r>
            <a:r>
              <a:rPr lang="en-AU" sz="1750"/>
              <a:t>as possible, preferably based on a small number of risk factors</a:t>
            </a:r>
          </a:p>
          <a:p>
            <a:pPr marL="285750" indent="-285750">
              <a:spcAft>
                <a:spcPts val="1400"/>
              </a:spcAft>
              <a:buFont typeface="Arial" panose="020B0604020202020204" pitchFamily="34" charset="0"/>
              <a:buChar char="•"/>
            </a:pPr>
            <a:r>
              <a:rPr lang="en-AU" sz="1750"/>
              <a:t>Risk premiums should provide </a:t>
            </a:r>
            <a:r>
              <a:rPr lang="en-AU" sz="1750" b="1"/>
              <a:t>incentives for education providers to adopt positive behaviours</a:t>
            </a:r>
          </a:p>
          <a:p>
            <a:pPr marL="285750" indent="-285750">
              <a:spcAft>
                <a:spcPts val="1400"/>
              </a:spcAft>
              <a:buFont typeface="Arial" panose="020B0604020202020204" pitchFamily="34" charset="0"/>
              <a:buChar char="•"/>
            </a:pPr>
            <a:r>
              <a:rPr lang="en-AU" sz="1750" b="1"/>
              <a:t>Additional imposts on industry, such as data collection, should be minimised </a:t>
            </a:r>
            <a:r>
              <a:rPr lang="en-AU" sz="1750"/>
              <a:t>as far as possible, consistent with the ability to set sound risk-based levies</a:t>
            </a:r>
          </a:p>
        </p:txBody>
      </p:sp>
      <p:grpSp>
        <p:nvGrpSpPr>
          <p:cNvPr id="4" name="Group 3">
            <a:extLst>
              <a:ext uri="{FF2B5EF4-FFF2-40B4-BE49-F238E27FC236}">
                <a16:creationId xmlns:a16="http://schemas.microsoft.com/office/drawing/2014/main" id="{C48BD5ED-47EF-3970-A096-F43870C671C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09930D76-0F70-2D02-7CA2-F3E4C7DFCFCA}"/>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5881CCB4-CCE0-95EC-C298-550BBCC8191B}"/>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BFDE5D24-DD9A-8837-FE59-95B3E6511E9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6065A50D-142C-03D4-B34E-0449A2F52C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16838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Overseas Students Tuition Fund (OSTF)</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85640"/>
            <a:ext cx="8064896" cy="2308324"/>
          </a:xfrm>
          <a:prstGeom prst="rect">
            <a:avLst/>
          </a:prstGeom>
          <a:noFill/>
        </p:spPr>
        <p:txBody>
          <a:bodyPr wrap="square" lIns="0" tIns="0" rIns="0" bIns="0" rtlCol="0" anchor="t">
            <a:spAutoFit/>
          </a:bodyPr>
          <a:lstStyle/>
          <a:p>
            <a:pPr marL="285750" indent="-285750">
              <a:spcAft>
                <a:spcPts val="1800"/>
              </a:spcAft>
              <a:buFont typeface="Arial" panose="020B0604020202020204" pitchFamily="34" charset="0"/>
              <a:buChar char="•"/>
            </a:pPr>
            <a:r>
              <a:rPr lang="en-AU"/>
              <a:t>International TPS Levy paid into the OSTF</a:t>
            </a:r>
          </a:p>
          <a:p>
            <a:pPr marL="285750" indent="-285750">
              <a:spcAft>
                <a:spcPts val="1800"/>
              </a:spcAft>
              <a:buFont typeface="Arial" panose="020B0604020202020204" pitchFamily="34" charset="0"/>
              <a:buChar char="•"/>
            </a:pPr>
            <a:r>
              <a:rPr lang="en-AU"/>
              <a:t>Australian Government Actuary (AGA) recommends a target Fund range</a:t>
            </a:r>
            <a:endParaRPr lang="en-AU">
              <a:cs typeface="Calibri"/>
            </a:endParaRPr>
          </a:p>
          <a:p>
            <a:pPr marL="742950" lvl="1" indent="-285750">
              <a:spcAft>
                <a:spcPts val="1800"/>
              </a:spcAft>
              <a:buFont typeface="Arial" panose="020B0604020202020204" pitchFamily="34" charset="0"/>
              <a:buChar char="•"/>
            </a:pPr>
            <a:r>
              <a:rPr lang="en-AU" b="1"/>
              <a:t>Target range</a:t>
            </a:r>
            <a:r>
              <a:rPr lang="en-AU"/>
              <a:t>: $35-60 million</a:t>
            </a:r>
            <a:endParaRPr lang="en-AU">
              <a:cs typeface="Calibri"/>
            </a:endParaRPr>
          </a:p>
          <a:p>
            <a:pPr marL="742950" lvl="1" indent="-285750">
              <a:spcAft>
                <a:spcPts val="1800"/>
              </a:spcAft>
              <a:buFont typeface="Arial" panose="020B0604020202020204" pitchFamily="34" charset="0"/>
              <a:buChar char="•"/>
            </a:pPr>
            <a:r>
              <a:rPr lang="en-AU" b="1"/>
              <a:t>OSTF Mid-point</a:t>
            </a:r>
            <a:r>
              <a:rPr lang="en-AU"/>
              <a:t>: $47.5 million</a:t>
            </a:r>
            <a:endParaRPr lang="en-AU">
              <a:cs typeface="Calibri"/>
            </a:endParaRPr>
          </a:p>
          <a:p>
            <a:pPr marL="285750" lvl="1" indent="-285750">
              <a:spcAft>
                <a:spcPts val="1800"/>
              </a:spcAft>
              <a:buFont typeface="Arial"/>
              <a:buChar char="•"/>
            </a:pPr>
            <a:r>
              <a:rPr lang="en-AU" b="1"/>
              <a:t>Balance</a:t>
            </a:r>
            <a:r>
              <a:rPr lang="en-AU"/>
              <a:t> as at 30 June 2023: $45.8 million</a:t>
            </a:r>
            <a:endParaRPr lang="en-AU">
              <a:cs typeface="Calibri" panose="020F0502020204030204"/>
            </a:endParaRPr>
          </a:p>
        </p:txBody>
      </p:sp>
      <p:grpSp>
        <p:nvGrpSpPr>
          <p:cNvPr id="7" name="Group 6">
            <a:extLst>
              <a:ext uri="{FF2B5EF4-FFF2-40B4-BE49-F238E27FC236}">
                <a16:creationId xmlns:a16="http://schemas.microsoft.com/office/drawing/2014/main" id="{0A38CBD8-647C-5FF4-E1BE-651E54EB91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B32F6821-F211-1315-24D3-55A92D33B948}"/>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796C8840-5BBE-2827-9706-26CDB966AF4E}"/>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7745F1B6-271B-306D-ED16-D13488B3675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D1730456-02D5-A492-3251-608D8738A5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141590186"/>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ysClr val="window" lastClr="FFFFFF"/>
      </a:lt1>
      <a:dk2>
        <a:srgbClr val="E8F3F4"/>
      </a:dk2>
      <a:lt2>
        <a:srgbClr val="FBFBFB"/>
      </a:lt2>
      <a:accent1>
        <a:srgbClr val="4897A2"/>
      </a:accent1>
      <a:accent2>
        <a:srgbClr val="F15A29"/>
      </a:accent2>
      <a:accent3>
        <a:srgbClr val="D6165F"/>
      </a:accent3>
      <a:accent4>
        <a:srgbClr val="FCEE6E"/>
      </a:accent4>
      <a:accent5>
        <a:srgbClr val="4DB3E6"/>
      </a:accent5>
      <a:accent6>
        <a:srgbClr val="8AB679"/>
      </a:accent6>
      <a:hlink>
        <a:srgbClr val="357179"/>
      </a:hlink>
      <a:folHlink>
        <a:srgbClr val="4897A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N/A</LocationandLinks>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CC0733F4-D5AD-47B8-9429-B767E31A6917}"/>
</file>

<file path=customXml/itemProps2.xml><?xml version="1.0" encoding="utf-8"?>
<ds:datastoreItem xmlns:ds="http://schemas.openxmlformats.org/officeDocument/2006/customXml" ds:itemID="{6850E61D-A76B-44A7-8C89-583D02337148}"/>
</file>

<file path=customXml/itemProps3.xml><?xml version="1.0" encoding="utf-8"?>
<ds:datastoreItem xmlns:ds="http://schemas.openxmlformats.org/officeDocument/2006/customXml" ds:itemID="{333DD569-4892-4976-82F8-D8B5CA6C6B54}"/>
</file>

<file path=docProps/app.xml><?xml version="1.0" encoding="utf-8"?>
<Properties xmlns="http://schemas.openxmlformats.org/officeDocument/2006/extended-properties" xmlns:vt="http://schemas.openxmlformats.org/officeDocument/2006/docPropsVTypes">
  <Template/>
  <TotalTime>0</TotalTime>
  <Words>3702</Words>
  <Application>Microsoft Office PowerPoint</Application>
  <PresentationFormat>Custom</PresentationFormat>
  <Paragraphs>429</Paragraphs>
  <Slides>32</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Arial</vt:lpstr>
      <vt:lpstr>Calibri</vt:lpstr>
      <vt:lpstr>Cambria Math</vt:lpstr>
      <vt:lpstr>Symbol</vt:lpstr>
      <vt:lpstr>Office Theme</vt:lpstr>
      <vt:lpstr>1_Office Theme</vt:lpstr>
      <vt:lpstr>5_Office Theme</vt:lpstr>
      <vt:lpstr>Draft 2024 International TPS Levy Consultation</vt:lpstr>
      <vt:lpstr>Outline</vt:lpstr>
      <vt:lpstr>Tuition Protection Service Purpose, function and TPS Operations team</vt:lpstr>
      <vt:lpstr>Purpose of the Tuition Protection Service (TPS)</vt:lpstr>
      <vt:lpstr>TPS Operations Team</vt:lpstr>
      <vt:lpstr>International TPS Levy Guiding principles and levy fund</vt:lpstr>
      <vt:lpstr>International TPS Levy</vt:lpstr>
      <vt:lpstr>Guiding Principles for Levy Settings</vt:lpstr>
      <vt:lpstr>Overseas Students Tuition Fund (OSTF)</vt:lpstr>
      <vt:lpstr>International Levy – Comparison of Components 2013-2023</vt:lpstr>
      <vt:lpstr>International Levy – Average Payment per Provider 2013-2023</vt:lpstr>
      <vt:lpstr>Draft 2024 International TPS Levy Settings</vt:lpstr>
      <vt:lpstr>International TPS Levy Components</vt:lpstr>
      <vt:lpstr>Draft 2024 International Levy Settings</vt:lpstr>
      <vt:lpstr>Risk Rated Premium Component: Risk Factors</vt:lpstr>
      <vt:lpstr>Risk Rated Premium Component: Formula</vt:lpstr>
      <vt:lpstr>Risk Rated Premium Component: Key Changes</vt:lpstr>
      <vt:lpstr>Risk Rated Premium Component: Key Changes</vt:lpstr>
      <vt:lpstr>Risk Rated Premium Component: Key Changes</vt:lpstr>
      <vt:lpstr>Special Tuition Protection Component</vt:lpstr>
      <vt:lpstr>Summary of International Sector Consultation</vt:lpstr>
      <vt:lpstr>International Sector Consultation</vt:lpstr>
      <vt:lpstr>Consultation Session Attendance</vt:lpstr>
      <vt:lpstr>Summary of Sector Consultation Feedback</vt:lpstr>
      <vt:lpstr>Frequently Asked Questions</vt:lpstr>
      <vt:lpstr>Is the levy calculation consistent across all sectors of international education?</vt:lpstr>
      <vt:lpstr>Why has the specified percentage for the risk rated premium component of the levy been increased?</vt:lpstr>
      <vt:lpstr>Are the levy calculation formulas publicly available? Where can I access them?</vt:lpstr>
      <vt:lpstr>2024 International Levy Timeline and Information</vt:lpstr>
      <vt:lpstr>2024 International Levy Timeline</vt:lpstr>
      <vt:lpstr>Further Information</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International TPS Levy Consultation - Feedback Webinar Slide Set</dc:title>
  <dc:creator/>
  <cp:lastModifiedBy/>
  <cp:revision>1</cp:revision>
  <dcterms:created xsi:type="dcterms:W3CDTF">2024-08-12T01:03:28Z</dcterms:created>
  <dcterms:modified xsi:type="dcterms:W3CDTF">2024-08-12T01:04:58Z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2024-08-12T01:03:43Z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e95b5394-2058-4682-a781-e6467cfb9599</vt:lpwstr>
  </property>
  <property fmtid="{D5CDD505-2E9C-101B-9397-08002B2CF9AE}" pid="8" name="MSIP_Label_79d889eb-932f-4752-8739-64d25806ef64_ContentBits">
    <vt:lpwstr>0</vt:lpwstr>
  </property>
  <property fmtid="{D5CDD505-2E9C-101B-9397-08002B2CF9AE}" pid="9" name="Order">
    <vt:r8>67200</vt:r8>
  </property>
  <property fmtid="{D5CDD505-2E9C-101B-9397-08002B2CF9AE}" pid="10" name="xd_ProgID">
    <vt:lpwstr/>
  </property>
  <property fmtid="{D5CDD505-2E9C-101B-9397-08002B2CF9AE}" pid="11" name="MediaServiceImageTags">
    <vt:lpwstr/>
  </property>
  <property fmtid="{D5CDD505-2E9C-101B-9397-08002B2CF9AE}" pid="12" name="ContentTypeId">
    <vt:lpwstr>0x010100D0A9CCE9CD21384385A19063B05DA87A</vt:lpwstr>
  </property>
  <property fmtid="{D5CDD505-2E9C-101B-9397-08002B2CF9AE}" pid="13" name="TemplateUrl">
    <vt:lpwstr/>
  </property>
  <property fmtid="{D5CDD505-2E9C-101B-9397-08002B2CF9AE}" pid="14" name="xd_Signature">
    <vt:bool>false</vt:bool>
  </property>
  <property fmtid="{D5CDD505-2E9C-101B-9397-08002B2CF9AE}" pid="15" name="Department Stream">
    <vt:lpwstr>Education</vt:lpwstr>
  </property>
</Properties>
</file>