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60" r:id="rId5"/>
    <p:sldMasterId id="2147483774" r:id="rId6"/>
  </p:sldMasterIdLst>
  <p:notesMasterIdLst>
    <p:notesMasterId r:id="rId39"/>
  </p:notesMasterIdLst>
  <p:sldIdLst>
    <p:sldId id="313" r:id="rId7"/>
    <p:sldId id="553" r:id="rId8"/>
    <p:sldId id="971" r:id="rId9"/>
    <p:sldId id="945" r:id="rId10"/>
    <p:sldId id="972" r:id="rId11"/>
    <p:sldId id="964" r:id="rId12"/>
    <p:sldId id="934" r:id="rId13"/>
    <p:sldId id="319" r:id="rId14"/>
    <p:sldId id="947" r:id="rId15"/>
    <p:sldId id="960" r:id="rId16"/>
    <p:sldId id="988" r:id="rId17"/>
    <p:sldId id="938" r:id="rId18"/>
    <p:sldId id="567" r:id="rId19"/>
    <p:sldId id="942" r:id="rId20"/>
    <p:sldId id="963" r:id="rId21"/>
    <p:sldId id="956" r:id="rId22"/>
    <p:sldId id="985" r:id="rId23"/>
    <p:sldId id="984" r:id="rId24"/>
    <p:sldId id="973" r:id="rId25"/>
    <p:sldId id="306" r:id="rId26"/>
    <p:sldId id="986" r:id="rId27"/>
    <p:sldId id="949" r:id="rId28"/>
    <p:sldId id="992" r:id="rId29"/>
    <p:sldId id="995" r:id="rId30"/>
    <p:sldId id="990" r:id="rId31"/>
    <p:sldId id="994" r:id="rId32"/>
    <p:sldId id="991" r:id="rId33"/>
    <p:sldId id="962" r:id="rId34"/>
    <p:sldId id="974" r:id="rId35"/>
    <p:sldId id="560" r:id="rId36"/>
    <p:sldId id="993" r:id="rId37"/>
    <p:sldId id="976" r:id="rId38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B4F10F-286B-1FE6-66EA-1062DEBB3048}" name="BURT,Tegan" initials="B" userId="S::Tegan.Burt@education.gov.au::2cae51e1-9079-4285-909d-89c5255219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TON,Melinda" initials="H" lastIdx="7" clrIdx="0">
    <p:extLst>
      <p:ext uri="{19B8F6BF-5375-455C-9EA6-DF929625EA0E}">
        <p15:presenceInfo xmlns:p15="http://schemas.microsoft.com/office/powerpoint/2012/main" userId="S::Melinda.Hatton@tps.gov.au::047c1b75-2b6e-494e-8ef7-48ca1dd7f005" providerId="AD"/>
      </p:ext>
    </p:extLst>
  </p:cmAuthor>
  <p:cmAuthor id="2" name="KREISLER,Marek" initials="K" lastIdx="4" clrIdx="1">
    <p:extLst>
      <p:ext uri="{19B8F6BF-5375-455C-9EA6-DF929625EA0E}">
        <p15:presenceInfo xmlns:p15="http://schemas.microsoft.com/office/powerpoint/2012/main" userId="S::Marek.KREISLER@dese.gov.au::d011594c-a60d-405b-b626-f91b24424e65" providerId="AD"/>
      </p:ext>
    </p:extLst>
  </p:cmAuthor>
  <p:cmAuthor id="3" name="BURT,Tegan" initials="B" lastIdx="37" clrIdx="2">
    <p:extLst>
      <p:ext uri="{19B8F6BF-5375-455C-9EA6-DF929625EA0E}">
        <p15:presenceInfo xmlns:p15="http://schemas.microsoft.com/office/powerpoint/2012/main" userId="S::Tegan.Burt@education.gov.au::2cae51e1-9079-4285-909d-89c5255219b7" providerId="AD"/>
      </p:ext>
    </p:extLst>
  </p:cmAuthor>
  <p:cmAuthor id="4" name="LAMBERT,Mirah" initials="L" lastIdx="1" clrIdx="3">
    <p:extLst>
      <p:ext uri="{19B8F6BF-5375-455C-9EA6-DF929625EA0E}">
        <p15:presenceInfo xmlns:p15="http://schemas.microsoft.com/office/powerpoint/2012/main" userId="S::Mirah.Lambert@education.gov.au::7be5e470-83e2-49c2-bf67-ec9fc67dbe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DE1"/>
    <a:srgbClr val="99ABB3"/>
    <a:srgbClr val="008080"/>
    <a:srgbClr val="D6165F"/>
    <a:srgbClr val="4897A2"/>
    <a:srgbClr val="8AB679"/>
    <a:srgbClr val="E46897"/>
    <a:srgbClr val="3B7C85"/>
    <a:srgbClr val="768E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 autoAdjust="0"/>
    <p:restoredTop sz="86364" autoAdjust="0"/>
  </p:normalViewPr>
  <p:slideViewPr>
    <p:cSldViewPr snapToGrid="0">
      <p:cViewPr varScale="1">
        <p:scale>
          <a:sx n="81" d="100"/>
          <a:sy n="81" d="100"/>
        </p:scale>
        <p:origin x="58" y="197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215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dservicescentre-my.sharepoint.com/personal/tegan_burt_education_gov_au/Documents/Desktop/International%20TPS%20Levy%20Trend%20Analysis%20-%20Jun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dservicescentre-my.sharepoint.com/personal/tegan_burt_education_gov_au/Documents/Desktop/International%20TPS%20Levy%20Trend%20Analysis%20-%20Jun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4916689680567"/>
          <c:y val="6.7319597649535115E-2"/>
          <c:w val="0.78470625057534749"/>
          <c:h val="0.77850201318731782"/>
        </c:manualLayout>
      </c:layout>
      <c:lineChart>
        <c:grouping val="standard"/>
        <c:varyColors val="0"/>
        <c:ser>
          <c:idx val="0"/>
          <c:order val="0"/>
          <c:tx>
            <c:strRef>
              <c:f>'Average Provider Payment'!$A$6</c:f>
              <c:strCache>
                <c:ptCount val="1"/>
                <c:pt idx="0">
                  <c:v>Base and Administrative Fee Component - Cost per Enrolment ($)</c:v>
                </c:pt>
              </c:strCache>
            </c:strRef>
          </c:tx>
          <c:spPr>
            <a:ln w="28575" cap="rnd">
              <a:solidFill>
                <a:srgbClr val="D6165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062106845868223E-2"/>
                  <c:y val="4.8122918204218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42-4754-9054-851441955B70}"/>
                </c:ext>
              </c:extLst>
            </c:dLbl>
            <c:dLbl>
              <c:idx val="1"/>
              <c:layout>
                <c:manualLayout>
                  <c:x val="-3.2062106845868237E-2"/>
                  <c:y val="4.5023409830176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2-4754-9054-851441955B70}"/>
                </c:ext>
              </c:extLst>
            </c:dLbl>
            <c:dLbl>
              <c:idx val="2"/>
              <c:layout>
                <c:manualLayout>
                  <c:x val="-3.1338795299027278E-2"/>
                  <c:y val="4.1397961255657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42-4754-9054-851441955B70}"/>
                </c:ext>
              </c:extLst>
            </c:dLbl>
            <c:dLbl>
              <c:idx val="3"/>
              <c:layout>
                <c:manualLayout>
                  <c:x val="-3.1949799011936543E-2"/>
                  <c:y val="4.1923901456134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42-4754-9054-851441955B70}"/>
                </c:ext>
              </c:extLst>
            </c:dLbl>
            <c:dLbl>
              <c:idx val="4"/>
              <c:layout>
                <c:manualLayout>
                  <c:x val="-4.773095216177238E-2"/>
                  <c:y val="4.7030524544201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42-4754-9054-851441955B70}"/>
                </c:ext>
              </c:extLst>
            </c:dLbl>
            <c:dLbl>
              <c:idx val="5"/>
              <c:layout>
                <c:manualLayout>
                  <c:x val="-3.3203105342293412E-2"/>
                  <c:y val="4.146239198091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42-4754-9054-851441955B70}"/>
                </c:ext>
              </c:extLst>
            </c:dLbl>
            <c:dLbl>
              <c:idx val="6"/>
              <c:layout>
                <c:manualLayout>
                  <c:x val="-3.0921108349443064E-2"/>
                  <c:y val="4.5023409830176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42-4754-9054-851441955B70}"/>
                </c:ext>
              </c:extLst>
            </c:dLbl>
            <c:dLbl>
              <c:idx val="7"/>
              <c:layout>
                <c:manualLayout>
                  <c:x val="-3.2785295651907083E-2"/>
                  <c:y val="4.55896192339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42-4754-9054-851441955B70}"/>
                </c:ext>
              </c:extLst>
            </c:dLbl>
            <c:dLbl>
              <c:idx val="8"/>
              <c:layout>
                <c:manualLayout>
                  <c:x val="-4.8253582497161621E-2"/>
                  <c:y val="4.0394403898644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42-4754-9054-851441955B70}"/>
                </c:ext>
              </c:extLst>
            </c:dLbl>
            <c:dLbl>
              <c:idx val="9"/>
              <c:layout>
                <c:manualLayout>
                  <c:x val="1.1108656295068887E-2"/>
                  <c:y val="-1.297278485214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42-4754-9054-851441955B70}"/>
                </c:ext>
              </c:extLst>
            </c:dLbl>
            <c:dLbl>
              <c:idx val="10"/>
              <c:layout>
                <c:manualLayout>
                  <c:x val="-2.1680567062505866E-2"/>
                  <c:y val="3.9390602485854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42-4754-9054-851441955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D61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D6165F">
                          <a:alpha val="50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'Average Provider Payment'!$B$1:$L$1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'Average Provider Payment'!$B$6:$L$6</c:f>
              <c:numCache>
                <c:formatCode>"$"#,##0.00</c:formatCode>
                <c:ptCount val="11"/>
                <c:pt idx="0">
                  <c:v>7</c:v>
                </c:pt>
                <c:pt idx="1">
                  <c:v>7.15</c:v>
                </c:pt>
                <c:pt idx="2">
                  <c:v>7.32</c:v>
                </c:pt>
                <c:pt idx="3">
                  <c:v>7.43</c:v>
                </c:pt>
                <c:pt idx="4">
                  <c:v>7.53</c:v>
                </c:pt>
                <c:pt idx="5">
                  <c:v>1.91</c:v>
                </c:pt>
                <c:pt idx="6">
                  <c:v>1.95</c:v>
                </c:pt>
                <c:pt idx="7">
                  <c:v>1.98</c:v>
                </c:pt>
                <c:pt idx="8">
                  <c:v>1.6</c:v>
                </c:pt>
                <c:pt idx="9">
                  <c:v>0</c:v>
                </c:pt>
                <c:pt idx="10">
                  <c:v>1.77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D42-4754-9054-851441955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895535"/>
        <c:axId val="730898415"/>
      </c:lineChart>
      <c:lineChart>
        <c:grouping val="standard"/>
        <c:varyColors val="0"/>
        <c:ser>
          <c:idx val="1"/>
          <c:order val="1"/>
          <c:tx>
            <c:strRef>
              <c:f>'Average Provider Payment'!$A$7</c:f>
              <c:strCache>
                <c:ptCount val="1"/>
                <c:pt idx="0">
                  <c:v>Risk Rated Premium Component - Specified Percentage (%)</c:v>
                </c:pt>
              </c:strCache>
            </c:strRef>
          </c:tx>
          <c:spPr>
            <a:ln w="28575" cap="rnd">
              <a:solidFill>
                <a:srgbClr val="F15A2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256436220810702E-2"/>
                  <c:y val="-4.1923901456134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42-4754-9054-851441955B70}"/>
                </c:ext>
              </c:extLst>
            </c:dLbl>
            <c:dLbl>
              <c:idx val="1"/>
              <c:layout>
                <c:manualLayout>
                  <c:x val="-3.9982202583693886E-2"/>
                  <c:y val="-4.342923749165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72000" tIns="19050" rIns="36000" bIns="19050" anchor="t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15A2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8D42-4754-9054-851441955B70}"/>
                </c:ext>
              </c:extLst>
            </c:dLbl>
            <c:dLbl>
              <c:idx val="2"/>
              <c:layout>
                <c:manualLayout>
                  <c:x val="-3.5835895547577434E-2"/>
                  <c:y val="-4.1923901456134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42-4754-9054-851441955B70}"/>
                </c:ext>
              </c:extLst>
            </c:dLbl>
            <c:dLbl>
              <c:idx val="3"/>
              <c:layout>
                <c:manualLayout>
                  <c:x val="-6.5764521771155494E-4"/>
                  <c:y val="-3.0196777292269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42-4754-9054-851441955B70}"/>
                </c:ext>
              </c:extLst>
            </c:dLbl>
            <c:dLbl>
              <c:idx val="4"/>
              <c:layout>
                <c:manualLayout>
                  <c:x val="-2.3710331707017706E-2"/>
                  <c:y val="-3.9390602485854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42-4754-9054-851441955B70}"/>
                </c:ext>
              </c:extLst>
            </c:dLbl>
            <c:dLbl>
              <c:idx val="5"/>
              <c:layout>
                <c:manualLayout>
                  <c:x val="-3.0966645187026298E-2"/>
                  <c:y val="-4.0831507796117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42-4754-9054-851441955B70}"/>
                </c:ext>
              </c:extLst>
            </c:dLbl>
            <c:dLbl>
              <c:idx val="6"/>
              <c:layout>
                <c:manualLayout>
                  <c:x val="-3.4833471416735706E-2"/>
                  <c:y val="-4.2158683114073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D42-4754-9054-851441955B70}"/>
                </c:ext>
              </c:extLst>
            </c:dLbl>
            <c:dLbl>
              <c:idx val="7"/>
              <c:layout>
                <c:manualLayout>
                  <c:x val="-3.079051213599681E-2"/>
                  <c:y val="-4.1640308642698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42-4754-9054-851441955B70}"/>
                </c:ext>
              </c:extLst>
            </c:dLbl>
            <c:dLbl>
              <c:idx val="8"/>
              <c:layout>
                <c:manualLayout>
                  <c:x val="-1.2731289698978182E-2"/>
                  <c:y val="-4.3966892369449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D42-4754-9054-851441955B70}"/>
                </c:ext>
              </c:extLst>
            </c:dLbl>
            <c:dLbl>
              <c:idx val="9"/>
              <c:layout>
                <c:manualLayout>
                  <c:x val="-3.3248764920678756E-2"/>
                  <c:y val="-7.0549203597187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42-4754-9054-851441955B70}"/>
                </c:ext>
              </c:extLst>
            </c:dLbl>
            <c:dLbl>
              <c:idx val="10"/>
              <c:layout>
                <c:manualLayout>
                  <c:x val="-3.1303445948019384E-2"/>
                  <c:y val="-4.530090124917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D42-4754-9054-851441955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8100" tIns="19050" rIns="38100" bIns="19050" anchor="t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15A2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F15A29">
                          <a:alpha val="50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'Average Provider Payment'!$B$1:$L$1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'Average Provider Payment'!$B$7:$L$7</c:f>
              <c:numCache>
                <c:formatCode>0.000%</c:formatCode>
                <c:ptCount val="11"/>
                <c:pt idx="0">
                  <c:v>1.5499999999999999E-3</c:v>
                </c:pt>
                <c:pt idx="1">
                  <c:v>1.5499999999999999E-3</c:v>
                </c:pt>
                <c:pt idx="2">
                  <c:v>1.5499999999999999E-3</c:v>
                </c:pt>
                <c:pt idx="3" formatCode="0.00%">
                  <c:v>1E-3</c:v>
                </c:pt>
                <c:pt idx="4" formatCode="0.00%">
                  <c:v>8.0000000000000004E-4</c:v>
                </c:pt>
                <c:pt idx="5" formatCode="0.00%">
                  <c:v>6.9999999999999999E-4</c:v>
                </c:pt>
                <c:pt idx="6" formatCode="0.00%">
                  <c:v>6.9999999999999999E-4</c:v>
                </c:pt>
                <c:pt idx="7" formatCode="0.00%">
                  <c:v>6.9999999999999999E-4</c:v>
                </c:pt>
                <c:pt idx="8" formatCode="0.00%">
                  <c:v>4.0000000000000002E-4</c:v>
                </c:pt>
                <c:pt idx="9" formatCode="0.00%">
                  <c:v>0</c:v>
                </c:pt>
                <c:pt idx="10" formatCode="0.00%">
                  <c:v>4.0000000000000002E-4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D42-4754-9054-851441955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012303"/>
        <c:axId val="914006063"/>
      </c:lineChart>
      <c:catAx>
        <c:axId val="73089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898415"/>
        <c:crosses val="autoZero"/>
        <c:auto val="1"/>
        <c:lblAlgn val="ctr"/>
        <c:lblOffset val="100"/>
        <c:noMultiLvlLbl val="0"/>
      </c:catAx>
      <c:valAx>
        <c:axId val="73089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3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Base and Admin Fee</a:t>
                </a:r>
                <a:r>
                  <a:rPr lang="en-AU" sz="13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- Cost per Enrolment</a:t>
                </a:r>
                <a:endParaRPr lang="en-AU" sz="13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888514286441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895535"/>
        <c:crosses val="autoZero"/>
        <c:crossBetween val="between"/>
        <c:majorUnit val="2"/>
        <c:minorUnit val="2"/>
      </c:valAx>
      <c:valAx>
        <c:axId val="914006063"/>
        <c:scaling>
          <c:orientation val="minMax"/>
          <c:max val="1.6000000000000003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3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RRPC</a:t>
                </a:r>
                <a:r>
                  <a:rPr lang="en-AU" sz="13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- Specified Percentage</a:t>
                </a:r>
                <a:endParaRPr lang="en-AU" sz="13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970585289514867"/>
              <c:y val="0.17198611467979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012303"/>
        <c:crosses val="max"/>
        <c:crossBetween val="between"/>
        <c:majorUnit val="4.0000000000000013E-4"/>
      </c:valAx>
      <c:catAx>
        <c:axId val="9140123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4006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30458130043879E-2"/>
          <c:y val="0.92109920769732401"/>
          <c:w val="0.96938623461904327"/>
          <c:h val="7.2468746216061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61993962685577E-2"/>
          <c:y val="3.3378923381343406E-2"/>
          <c:w val="0.89520612500726093"/>
          <c:h val="0.76809713198811669"/>
        </c:manualLayout>
      </c:layout>
      <c:lineChart>
        <c:grouping val="standard"/>
        <c:varyColors val="0"/>
        <c:ser>
          <c:idx val="0"/>
          <c:order val="0"/>
          <c:tx>
            <c:strRef>
              <c:f>'[International TPS Levy Trend Analysis - June 2023.xlsx]Average Provider Payment'!$A$2</c:f>
              <c:strCache>
                <c:ptCount val="1"/>
                <c:pt idx="0">
                  <c:v>Total Levy Amount</c:v>
                </c:pt>
              </c:strCache>
            </c:strRef>
          </c:tx>
          <c:spPr>
            <a:ln w="47625" cap="rnd">
              <a:solidFill>
                <a:srgbClr val="00A79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79E"/>
              </a:solidFill>
              <a:ln w="38100">
                <a:solidFill>
                  <a:srgbClr val="00A79E"/>
                </a:solidFill>
              </a:ln>
              <a:effectLst/>
            </c:spPr>
          </c:marker>
          <c:cat>
            <c:numRef>
              <c:f>'[International TPS Levy Trend Analysis - June 2023.xlsx]Average Provider Payment'!$B$1:$L$1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'[International TPS Levy Trend Analysis - June 2023.xlsx]Average Provider Payment'!$B$2:$L$2</c:f>
              <c:numCache>
                <c:formatCode>#,##0.00_);\(#,##0.00\)</c:formatCode>
                <c:ptCount val="11"/>
                <c:pt idx="0">
                  <c:v>5198.9465344827586</c:v>
                </c:pt>
                <c:pt idx="1">
                  <c:v>6027.4877398524022</c:v>
                </c:pt>
                <c:pt idx="2">
                  <c:v>8230.8571373679133</c:v>
                </c:pt>
                <c:pt idx="3">
                  <c:v>9832.2143883495082</c:v>
                </c:pt>
                <c:pt idx="4">
                  <c:v>8923.6430832570877</c:v>
                </c:pt>
                <c:pt idx="5">
                  <c:v>5365.1472807017635</c:v>
                </c:pt>
                <c:pt idx="6">
                  <c:v>5150.1163706234083</c:v>
                </c:pt>
                <c:pt idx="7">
                  <c:v>5962.2034746467061</c:v>
                </c:pt>
                <c:pt idx="8">
                  <c:v>2675.7884430176646</c:v>
                </c:pt>
                <c:pt idx="9">
                  <c:v>0</c:v>
                </c:pt>
                <c:pt idx="10">
                  <c:v>2380.0981155234626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0E-4756-A6F7-C30B411E30A4}"/>
            </c:ext>
          </c:extLst>
        </c:ser>
        <c:ser>
          <c:idx val="1"/>
          <c:order val="1"/>
          <c:tx>
            <c:strRef>
              <c:f>'[International TPS Levy Trend Analysis - June 2023.xlsx]Average Provider Payment'!$A$3</c:f>
              <c:strCache>
                <c:ptCount val="1"/>
                <c:pt idx="0">
                  <c:v>Risk Rated Premium Component</c:v>
                </c:pt>
              </c:strCache>
            </c:strRef>
          </c:tx>
          <c:spPr>
            <a:ln w="34925" cap="rnd">
              <a:solidFill>
                <a:srgbClr val="F15A2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15A29"/>
              </a:solidFill>
              <a:ln w="9525">
                <a:solidFill>
                  <a:srgbClr val="F15A29"/>
                </a:solidFill>
              </a:ln>
              <a:effectLst/>
            </c:spPr>
          </c:marker>
          <c:cat>
            <c:numRef>
              <c:f>'[International TPS Levy Trend Analysis - June 2023.xlsx]Average Provider Payment'!$B$1:$L$1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'[International TPS Levy Trend Analysis - June 2023.xlsx]Average Provider Payment'!$B$3:$L$3</c:f>
              <c:numCache>
                <c:formatCode>#,##0.00_);\(#,##0.00\)</c:formatCode>
                <c:ptCount val="11"/>
                <c:pt idx="0">
                  <c:v>2584.5874089754425</c:v>
                </c:pt>
                <c:pt idx="1">
                  <c:v>3248.1957388939309</c:v>
                </c:pt>
                <c:pt idx="2">
                  <c:v>4970.3264772727325</c:v>
                </c:pt>
                <c:pt idx="3">
                  <c:v>6275.7228405797123</c:v>
                </c:pt>
                <c:pt idx="4">
                  <c:v>5128.7756818181842</c:v>
                </c:pt>
                <c:pt idx="5">
                  <c:v>4068.9966144473483</c:v>
                </c:pt>
                <c:pt idx="6">
                  <c:v>3749.8548561759812</c:v>
                </c:pt>
                <c:pt idx="7">
                  <c:v>4439.0685502471142</c:v>
                </c:pt>
                <c:pt idx="8">
                  <c:v>1534.1850000000009</c:v>
                </c:pt>
                <c:pt idx="9">
                  <c:v>0</c:v>
                </c:pt>
                <c:pt idx="10">
                  <c:v>1375.6690941768518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0E-4756-A6F7-C30B411E30A4}"/>
            </c:ext>
          </c:extLst>
        </c:ser>
        <c:ser>
          <c:idx val="2"/>
          <c:order val="2"/>
          <c:tx>
            <c:strRef>
              <c:f>'[International TPS Levy Trend Analysis - June 2023.xlsx]Average Provider Payment'!$A$4</c:f>
              <c:strCache>
                <c:ptCount val="1"/>
                <c:pt idx="0">
                  <c:v>Base Fee Component</c:v>
                </c:pt>
              </c:strCache>
            </c:strRef>
          </c:tx>
          <c:spPr>
            <a:ln w="34925" cap="rnd">
              <a:solidFill>
                <a:srgbClr val="F0B50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B50E"/>
              </a:solidFill>
              <a:ln w="9525">
                <a:solidFill>
                  <a:srgbClr val="F0B50E"/>
                </a:solidFill>
              </a:ln>
              <a:effectLst/>
            </c:spPr>
          </c:marker>
          <c:cat>
            <c:numRef>
              <c:f>'[International TPS Levy Trend Analysis - June 2023.xlsx]Average Provider Payment'!$B$1:$L$1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'[International TPS Levy Trend Analysis - June 2023.xlsx]Average Provider Payment'!$B$4:$L$4</c:f>
              <c:numCache>
                <c:formatCode>#,##0.00_);\(#,##0.00\)</c:formatCode>
                <c:ptCount val="11"/>
                <c:pt idx="0">
                  <c:v>1789.4295088907704</c:v>
                </c:pt>
                <c:pt idx="1">
                  <c:v>1900.9011332728951</c:v>
                </c:pt>
                <c:pt idx="2">
                  <c:v>2220.6129640151476</c:v>
                </c:pt>
                <c:pt idx="3">
                  <c:v>2489.2284154589438</c:v>
                </c:pt>
                <c:pt idx="4">
                  <c:v>2655.7384909090879</c:v>
                </c:pt>
                <c:pt idx="5">
                  <c:v>877.5035161009572</c:v>
                </c:pt>
                <c:pt idx="6">
                  <c:v>949.71487309644772</c:v>
                </c:pt>
                <c:pt idx="7">
                  <c:v>1033.4878088962089</c:v>
                </c:pt>
                <c:pt idx="8">
                  <c:v>791.59872204472981</c:v>
                </c:pt>
                <c:pt idx="9">
                  <c:v>0</c:v>
                </c:pt>
                <c:pt idx="10">
                  <c:v>693.67873472322083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0E-4756-A6F7-C30B411E30A4}"/>
            </c:ext>
          </c:extLst>
        </c:ser>
        <c:ser>
          <c:idx val="3"/>
          <c:order val="3"/>
          <c:tx>
            <c:strRef>
              <c:f>'[International TPS Levy Trend Analysis - June 2023.xlsx]Average Provider Payment'!$A$5</c:f>
              <c:strCache>
                <c:ptCount val="1"/>
                <c:pt idx="0">
                  <c:v>Administrative Fee Component</c:v>
                </c:pt>
              </c:strCache>
            </c:strRef>
          </c:tx>
          <c:spPr>
            <a:ln w="34925" cap="rnd">
              <a:solidFill>
                <a:srgbClr val="D6165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165F"/>
              </a:solidFill>
              <a:ln w="9525">
                <a:solidFill>
                  <a:srgbClr val="D6165F"/>
                </a:solidFill>
              </a:ln>
              <a:effectLst/>
            </c:spPr>
          </c:marker>
          <c:cat>
            <c:numRef>
              <c:f>'[International TPS Levy Trend Analysis - June 2023.xlsx]Average Provider Payment'!$B$1:$L$1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'[International TPS Levy Trend Analysis - June 2023.xlsx]Average Provider Payment'!$B$5:$L$5</c:f>
              <c:numCache>
                <c:formatCode>#,##0.00_);\(#,##0.00\)</c:formatCode>
                <c:ptCount val="11"/>
                <c:pt idx="0">
                  <c:v>740.17485182049109</c:v>
                </c:pt>
                <c:pt idx="1">
                  <c:v>783.93565729827731</c:v>
                </c:pt>
                <c:pt idx="2">
                  <c:v>912.85938446969806</c:v>
                </c:pt>
                <c:pt idx="3">
                  <c:v>1019.0189661835745</c:v>
                </c:pt>
                <c:pt idx="4">
                  <c:v>1085.8253181818181</c:v>
                </c:pt>
                <c:pt idx="5">
                  <c:v>378.1037423846825</c:v>
                </c:pt>
                <c:pt idx="6">
                  <c:v>407.1951438240261</c:v>
                </c:pt>
                <c:pt idx="7">
                  <c:v>441.83775947281782</c:v>
                </c:pt>
                <c:pt idx="8">
                  <c:v>338.70698083067009</c:v>
                </c:pt>
                <c:pt idx="9">
                  <c:v>0</c:v>
                </c:pt>
                <c:pt idx="10">
                  <c:v>302.06482386772149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0E-4756-A6F7-C30B411E3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024671"/>
        <c:axId val="968024191"/>
      </c:lineChart>
      <c:catAx>
        <c:axId val="96802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024191"/>
        <c:crosses val="autoZero"/>
        <c:auto val="1"/>
        <c:lblAlgn val="ctr"/>
        <c:lblOffset val="100"/>
        <c:noMultiLvlLbl val="0"/>
      </c:catAx>
      <c:valAx>
        <c:axId val="968024191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024671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09368611586322E-2"/>
          <c:y val="0.9269320014761101"/>
          <c:w val="0.9636909736340622"/>
          <c:h val="5.6710606858655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AU" b="1">
                <a:cs typeface="Calibri"/>
              </a:rPr>
              <a:t>Acknowledgement of Country</a:t>
            </a:r>
          </a:p>
          <a:p>
            <a:pPr>
              <a:spcAft>
                <a:spcPts val="200"/>
              </a:spcAft>
            </a:pPr>
            <a:r>
              <a:rPr lang="en-AU" b="0" i="0">
                <a:solidFill>
                  <a:srgbClr val="3A3A44"/>
                </a:solidFill>
                <a:effectLst/>
                <a:latin typeface="Calibri" panose="020F0502020204030204" pitchFamily="34" charset="0"/>
              </a:rPr>
              <a:t>'I begin by acknowledging the Traditional Custodians of the land on which we meet today and pay my respects to their Elders past and present. I extend that respect to Aboriginal and Torres Strait Islander peoples here today.’</a:t>
            </a:r>
            <a:endParaRPr lang="en-AU" b="1">
              <a:cs typeface="Calibri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/>
              <a:t>Canberra</a:t>
            </a:r>
            <a:r>
              <a:rPr lang="en-US" sz="1200"/>
              <a:t>: lands of the Ngunnawal people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/>
              <a:t>Sydney</a:t>
            </a:r>
            <a:r>
              <a:rPr lang="en-US" sz="1200"/>
              <a:t>: lands of the Gadigal people of the Eora nation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/>
              <a:t>Melbourne</a:t>
            </a:r>
            <a:r>
              <a:rPr lang="en-US" sz="1200"/>
              <a:t>: lands of the </a:t>
            </a:r>
            <a:r>
              <a:rPr lang="en-US" sz="1200" err="1"/>
              <a:t>Wurundjeri</a:t>
            </a:r>
            <a:r>
              <a:rPr lang="en-US" sz="1200"/>
              <a:t> (</a:t>
            </a:r>
            <a:r>
              <a:rPr lang="en-US" sz="1200" i="1" err="1"/>
              <a:t>wuh</a:t>
            </a:r>
            <a:r>
              <a:rPr lang="en-US" sz="1200" i="1"/>
              <a:t>-run-</a:t>
            </a:r>
            <a:r>
              <a:rPr lang="en-US" sz="1200" i="1" err="1"/>
              <a:t>jeh</a:t>
            </a:r>
            <a:r>
              <a:rPr lang="en-US" sz="1200" i="1"/>
              <a:t>-</a:t>
            </a:r>
            <a:r>
              <a:rPr lang="en-US" sz="1200" i="1" err="1"/>
              <a:t>ree</a:t>
            </a:r>
            <a:r>
              <a:rPr lang="en-US" sz="1200"/>
              <a:t>) people of the Kulin (</a:t>
            </a:r>
            <a:r>
              <a:rPr lang="en-US" sz="1200" i="1" err="1"/>
              <a:t>Kooh-lin</a:t>
            </a:r>
            <a:r>
              <a:rPr lang="en-US" sz="1200"/>
              <a:t>) nation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/>
              <a:t>Brisbane</a:t>
            </a:r>
            <a:r>
              <a:rPr lang="en-US" sz="1200"/>
              <a:t>: lands of the </a:t>
            </a:r>
            <a:r>
              <a:rPr lang="en-US" sz="1200" err="1"/>
              <a:t>Jagera</a:t>
            </a:r>
            <a:r>
              <a:rPr lang="en-US" sz="1200"/>
              <a:t> (</a:t>
            </a:r>
            <a:r>
              <a:rPr lang="en-US" sz="1200" i="1"/>
              <a:t>Yug-er-rah</a:t>
            </a:r>
            <a:r>
              <a:rPr lang="en-US" sz="1200"/>
              <a:t>) and </a:t>
            </a:r>
            <a:r>
              <a:rPr lang="en-US" sz="1200" err="1"/>
              <a:t>Turrbal</a:t>
            </a:r>
            <a:r>
              <a:rPr lang="en-US" sz="1200"/>
              <a:t> (</a:t>
            </a:r>
            <a:r>
              <a:rPr lang="en-US" sz="1200" i="1"/>
              <a:t>Tur-a-</a:t>
            </a:r>
            <a:r>
              <a:rPr lang="en-US" sz="1200" i="1" err="1"/>
              <a:t>bul</a:t>
            </a:r>
            <a:r>
              <a:rPr lang="en-US" sz="1200"/>
              <a:t>) peoples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Adelaide</a:t>
            </a:r>
            <a:r>
              <a:rPr lang="en-US" sz="1200"/>
              <a:t>: lands of the Kaurna (</a:t>
            </a:r>
            <a:r>
              <a:rPr lang="en-US" sz="1200" i="1"/>
              <a:t>Gar-nah</a:t>
            </a:r>
            <a:r>
              <a:rPr lang="en-US" sz="1200"/>
              <a:t>) people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Perth</a:t>
            </a:r>
            <a:r>
              <a:rPr lang="en-US" sz="1200"/>
              <a:t>: lands of the </a:t>
            </a:r>
            <a:r>
              <a:rPr lang="en-US" sz="1200" err="1"/>
              <a:t>Whadjuk</a:t>
            </a:r>
            <a:r>
              <a:rPr lang="en-US" sz="1200"/>
              <a:t> (</a:t>
            </a:r>
            <a:r>
              <a:rPr lang="en-US" sz="1200" i="1" err="1"/>
              <a:t>Wod-juk</a:t>
            </a:r>
            <a:r>
              <a:rPr lang="en-US" sz="1200"/>
              <a:t>) </a:t>
            </a:r>
            <a:r>
              <a:rPr lang="en-US" sz="1200" err="1"/>
              <a:t>Noongar</a:t>
            </a:r>
            <a:r>
              <a:rPr lang="en-US" sz="1200"/>
              <a:t> (</a:t>
            </a:r>
            <a:r>
              <a:rPr lang="en-US" sz="1200" err="1"/>
              <a:t>noong</a:t>
            </a:r>
            <a:r>
              <a:rPr lang="en-US" sz="1200"/>
              <a:t>-uh) people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Darwin</a:t>
            </a:r>
            <a:r>
              <a:rPr lang="en-US" sz="1200"/>
              <a:t>: lands of the Larrakia (</a:t>
            </a:r>
            <a:r>
              <a:rPr lang="en-US" sz="1200" i="1"/>
              <a:t>La-</a:t>
            </a:r>
            <a:r>
              <a:rPr lang="en-US" sz="1200" i="1" err="1"/>
              <a:t>ruh</a:t>
            </a:r>
            <a:r>
              <a:rPr lang="en-US" sz="1200" i="1"/>
              <a:t>-</a:t>
            </a:r>
            <a:r>
              <a:rPr lang="en-US" sz="1200" i="1" err="1"/>
              <a:t>kee</a:t>
            </a:r>
            <a:r>
              <a:rPr lang="en-US" sz="1200" i="1"/>
              <a:t>-ah</a:t>
            </a:r>
            <a:r>
              <a:rPr lang="en-US" sz="1200"/>
              <a:t>) people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Hobart</a:t>
            </a:r>
            <a:r>
              <a:rPr lang="en-US" sz="1200"/>
              <a:t>: lands of the </a:t>
            </a:r>
            <a:r>
              <a:rPr lang="en-US" sz="1200" err="1"/>
              <a:t>Muwinina</a:t>
            </a:r>
            <a:r>
              <a:rPr lang="en-US" sz="1200"/>
              <a:t> (Moo-we-</a:t>
            </a:r>
            <a:r>
              <a:rPr lang="en-US" sz="1200" err="1"/>
              <a:t>nin</a:t>
            </a:r>
            <a:r>
              <a:rPr lang="en-US" sz="1200"/>
              <a:t>-ah) people</a:t>
            </a:r>
          </a:p>
          <a:p>
            <a:pPr>
              <a:spcAft>
                <a:spcPts val="200"/>
              </a:spcAft>
            </a:pPr>
            <a:endParaRPr lang="en-AU" b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TPS Advisory Board provided its draft advice on the levy settings to the TPS Director at its August meeting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The Board will provide its final advice on the levy settings to the TPS Director at its October meeting - following this period of sector consultation and provision of consultation feedback to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43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606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The TPS Advisory Board’s levy setting advice is guided by these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16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829" y="5346520"/>
            <a:ext cx="5633917" cy="4374586"/>
          </a:xfrm>
          <a:prstGeom prst="rect">
            <a:avLst/>
          </a:prstGeom>
        </p:spPr>
        <p:txBody>
          <a:bodyPr lIns="94787" tIns="47393" rIns="94787" bIns="47393"/>
          <a:lstStyle/>
          <a:p>
            <a:pPr marL="0" indent="0" fontAlgn="base">
              <a:buFont typeface="Arial" panose="020B0604020202020204" pitchFamily="34" charset="0"/>
              <a:buNone/>
            </a:pPr>
            <a:r>
              <a:rPr lang="en-AU" sz="1200" b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AGA’s advice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Data-based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Focussed on the risk rated premium component – particularly the risk factors and justification for their application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Considers environmental factors for the sector (e.g. COVID-19)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Recommends a target range for the Fund’s balance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AU" sz="120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AU" sz="1200" b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TPS levies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TPS collects 4 sector-based tuition protection levies each year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Providers operating across multiple education sectors pay separate levies for each sector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Collected at different times during the year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Attachment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BFBBA0-CDF7-4193-9812-94AB2182D5F8}" type="datetime1">
              <a:rPr lang="zh-CN" altLang="en-US" smtClean="0"/>
              <a:pPr>
                <a:defRPr/>
              </a:pPr>
              <a:t>2023/8/22</a:t>
            </a:fld>
            <a:endParaRPr lang="en-US" altLang="zh-C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6C1-3D76-4BE7-8A2F-2467DC14C66C}" type="slidenum">
              <a:rPr lang="en-US" altLang="zh-CN" smtClean="0"/>
              <a:pPr>
                <a:defRPr/>
              </a:pPr>
              <a:t>13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119509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71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72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TPS Director is responsible for managing the Fund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Target range is recommended by the AGA and endorsed by the TPS Advisory Board. It guides the TPS Director in managing the Fund.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Ensures sufficient funds are available in the event of a large provider closure, or multiple provider closures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Current balance is below mid-point of target range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Balance as at 31 March 2023: $43.3 million (below mid-point)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Balance as at 30 June 2023 (after 2023 levy collection): $45.8 million (still below mid-point)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29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2022 international levy waived as a Commonwealth Government COVID-19 relief measure</a:t>
            </a:r>
            <a:endParaRPr lang="en-AU" b="1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/>
              <a:t>Base and Administrative Fee Component </a:t>
            </a:r>
            <a:r>
              <a:rPr lang="en-AU"/>
              <a:t>figures have </a:t>
            </a:r>
            <a:r>
              <a:rPr lang="en-AU" u="sng"/>
              <a:t>reduced over time, except for the years when the figures were indexed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/>
              <a:t>RRPC</a:t>
            </a:r>
            <a:r>
              <a:rPr lang="en-AU" b="0"/>
              <a:t> specified percentage has been either </a:t>
            </a:r>
            <a:r>
              <a:rPr lang="en-AU" b="0" u="sng"/>
              <a:t>maintained or reduced each year</a:t>
            </a:r>
            <a:endParaRPr lang="en-AU" b="0" u="none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 u="none"/>
              <a:t>We will talk about this again later</a:t>
            </a:r>
            <a:endParaRPr lang="en-AU" b="0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82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2022 international levy waived by Australian Government as a COVID-19 relief measure</a:t>
            </a:r>
            <a:endParaRPr lang="en-AU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Data shows a decreasing trend in providers’ average international levy payment (blue line = total levy amount)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42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63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41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b="1">
                <a:latin typeface="+mn-lt"/>
              </a:rPr>
              <a:t>Administrative and Base Fee components</a:t>
            </a:r>
            <a:endParaRPr lang="en-AU" sz="1000" b="0">
              <a:latin typeface="+mn-lt"/>
            </a:endParaRPr>
          </a:p>
          <a:p>
            <a:pPr marL="257175" indent="-257175" eaLnBrk="0" hangingPunct="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1000">
                <a:latin typeface="+mn-lt"/>
                <a:cs typeface="Arial" panose="020B0604020202020204" pitchFamily="34" charset="0"/>
                <a:sym typeface="Calibri" pitchFamily="34" charset="0"/>
              </a:rPr>
              <a:t>If the Minister </a:t>
            </a:r>
            <a:r>
              <a:rPr lang="en-AU" sz="1000" b="1">
                <a:latin typeface="+mn-lt"/>
                <a:cs typeface="Arial" panose="020B0604020202020204" pitchFamily="34" charset="0"/>
                <a:sym typeface="Calibri" pitchFamily="34" charset="0"/>
              </a:rPr>
              <a:t>does not</a:t>
            </a:r>
            <a:r>
              <a:rPr lang="en-AU" sz="1000">
                <a:latin typeface="+mn-lt"/>
                <a:cs typeface="Arial" panose="020B0604020202020204" pitchFamily="34" charset="0"/>
                <a:sym typeface="Calibri" pitchFamily="34" charset="0"/>
              </a:rPr>
              <a:t> make an Instrument for the administrative and base fee components, a CPI indexation will apply (see Section 8 of </a:t>
            </a:r>
            <a:r>
              <a:rPr lang="en-AU" sz="1000" i="1">
                <a:latin typeface="+mn-lt"/>
                <a:cs typeface="Arial" panose="020B0604020202020204" pitchFamily="34" charset="0"/>
                <a:sym typeface="Calibri" pitchFamily="34" charset="0"/>
              </a:rPr>
              <a:t>ESOS (TPS Levies) Act 2012</a:t>
            </a:r>
            <a:r>
              <a:rPr lang="en-AU" sz="1000">
                <a:latin typeface="+mn-lt"/>
                <a:cs typeface="Arial" panose="020B0604020202020204" pitchFamily="34" charset="0"/>
                <a:sym typeface="Calibri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000" b="1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b="1">
                <a:latin typeface="+mn-lt"/>
              </a:rPr>
              <a:t>Risk rated premium component</a:t>
            </a:r>
            <a:endParaRPr lang="en-AU" sz="1000" b="1">
              <a:latin typeface="+mn-lt"/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1000">
                <a:latin typeface="+mn-lt"/>
                <a:sym typeface="Calibri" pitchFamily="34" charset="0"/>
              </a:rPr>
              <a:t>Determined annually by TPS Director in collaboration with the TPS Advisory Board, AGA and feedback from stakeholders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1000">
                <a:latin typeface="+mn-lt"/>
                <a:sym typeface="Calibri" pitchFamily="34" charset="0"/>
              </a:rPr>
              <a:t>Risk factors designed to reflect the risk of a provider closure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1000">
                <a:latin typeface="+mn-lt"/>
                <a:sym typeface="Calibri" pitchFamily="34" charset="0"/>
              </a:rPr>
              <a:t>Therefore, they are not equivalent to the risk assessments conducted by the regulators</a:t>
            </a:r>
            <a:endParaRPr lang="en-US" altLang="zh-CN" sz="1000">
              <a:latin typeface="+mn-lt"/>
              <a:ea typeface="等线"/>
              <a:sym typeface="Calibri" pitchFamily="34" charset="0"/>
            </a:endParaRPr>
          </a:p>
          <a:p>
            <a:pPr marL="0" lvl="0" indent="0"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altLang="zh-CN" sz="1000" b="1">
              <a:latin typeface="+mn-lt"/>
              <a:ea typeface="等线"/>
              <a:sym typeface="Calibri" pitchFamily="34" charset="0"/>
            </a:endParaRPr>
          </a:p>
          <a:p>
            <a:pPr marL="0" lv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zh-CN" sz="1000" b="1">
                <a:latin typeface="+mn-lt"/>
                <a:ea typeface="等线"/>
                <a:sym typeface="Calibri" pitchFamily="34" charset="0"/>
              </a:rPr>
              <a:t>Special tuition protection component</a:t>
            </a:r>
            <a:endParaRPr lang="en-US" altLang="zh-CN" sz="1000" b="0">
              <a:latin typeface="+mn-lt"/>
              <a:ea typeface="等线"/>
              <a:sym typeface="Calibri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000">
                <a:latin typeface="+mn-lt"/>
                <a:ea typeface="SimSun"/>
                <a:cs typeface="Arial"/>
              </a:rPr>
              <a:t>Charged in the initial years when the levy Fund is below its target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153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All risk factors were recommended by the AGA and endorsed by the Board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Data indicates a correlation between the risk factors and likelihood of provider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155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2024 levy calculated using 2023 international student enrolment numbers and overseas student tuition fee income received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1"/>
              <a:t>Administrative and Base fee components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Figures quoted were applied for the 2023 levy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/>
              <a:t>If the Minister for Education decides not to make a legislative instrument with new amounts, these figures will be indexed to CPI for the 2024 levy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1"/>
              <a:t>Risk rated premium component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5 risk factors make up this component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‘Increase factors’ apply to providers for each risk factor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Increase factors are decimal amounts determined by where a provider sits in a given data 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The legislative instrument details each risk factor and their increase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The increase factors for each risk factor are added together to calculate a provider’s risk rated premium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829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829" y="5346520"/>
            <a:ext cx="5633917" cy="4374586"/>
          </a:xfrm>
          <a:prstGeom prst="rect">
            <a:avLst/>
          </a:prstGeom>
        </p:spPr>
        <p:txBody>
          <a:bodyPr lIns="94787" tIns="47393" rIns="94787" bIns="47393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‘Increase factors’ apply to providers for each risk factor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Increase factors are decimal amounts determined by where a provider sits in a given data 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The legislative instrument details each risk factor and their increase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The increase factors for each risk factor are added together to calculate a provider’s risk rated premium component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Attachment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BFBBA0-CDF7-4193-9812-94AB2182D5F8}" type="datetime1">
              <a:rPr lang="zh-CN" altLang="en-US" smtClean="0"/>
              <a:pPr>
                <a:defRPr/>
              </a:pPr>
              <a:t>2023/8/22</a:t>
            </a:fld>
            <a:endParaRPr lang="en-US" altLang="zh-C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6C1-3D76-4BE7-8A2F-2467DC14C66C}" type="slidenum">
              <a:rPr lang="en-US" altLang="zh-CN" smtClean="0"/>
              <a:pPr>
                <a:defRPr/>
              </a:pPr>
              <a:t>23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712582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First year specified percentage has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227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829" y="5346520"/>
            <a:ext cx="5633917" cy="4374586"/>
          </a:xfrm>
          <a:prstGeom prst="rect">
            <a:avLst/>
          </a:prstGeom>
        </p:spPr>
        <p:txBody>
          <a:bodyPr lIns="94787" tIns="47393" rIns="94787" bIns="47393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/>
              <a:t>Specified percentage increased to 0.05%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Maintaining specified percentage at 0.04% would have resulted in a deficit (based on expected 2024 levy collection amount and returning to pre-COVID claims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Increase necessary to create a more robust Fund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Risk forecast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Missed levy collection in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Increased closure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/>
              <a:t>Maintaining positive volatility waiver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Waived for 2023 levy to avoid penalising providers with a high rate of growth in international student numbers post-COVID-19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Post-COVID-19 return of international students does not present the same risk as high rates of growth in a more normal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Maintaining waiver recognises the continued disruption to the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The Board will decide whether to reinstate the increase factor for positive volatility for the 2025 levy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(Note: Negative volatility increase factors were waived for 2021 levy as a concession to the impact of COVID-19 on international student numbers)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Attachment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BFBBA0-CDF7-4193-9812-94AB2182D5F8}" type="datetime1">
              <a:rPr lang="zh-CN" altLang="en-US" smtClean="0"/>
              <a:pPr>
                <a:defRPr/>
              </a:pPr>
              <a:t>2023/8/22</a:t>
            </a:fld>
            <a:endParaRPr lang="en-US" altLang="zh-C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6C1-3D76-4BE7-8A2F-2467DC14C66C}" type="slidenum">
              <a:rPr lang="en-US" altLang="zh-CN" smtClean="0"/>
              <a:pPr>
                <a:defRPr/>
              </a:pPr>
              <a:t>25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60922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829" y="5346520"/>
            <a:ext cx="5633917" cy="4374586"/>
          </a:xfrm>
          <a:prstGeom prst="rect">
            <a:avLst/>
          </a:prstGeom>
        </p:spPr>
        <p:txBody>
          <a:bodyPr lIns="94787" tIns="47393" rIns="94787" bIns="47393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/>
              <a:t>Consideration of new filter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/>
              <a:t>For providers whose ratio of international students constitute less than 20% of its total student 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/>
              <a:t>Increase factors will be set to 0% for these providers for the </a:t>
            </a:r>
            <a:r>
              <a:rPr lang="en-AU" b="0" i="1"/>
              <a:t>volatility in overseas student enrolments</a:t>
            </a:r>
            <a:r>
              <a:rPr lang="en-AU" b="0"/>
              <a:t> and </a:t>
            </a:r>
            <a:r>
              <a:rPr lang="en-AU" b="0" i="1"/>
              <a:t>maximum overseas source country concentration</a:t>
            </a:r>
            <a:r>
              <a:rPr lang="en-AU" b="0"/>
              <a:t> risk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/>
              <a:t>Already have filters for these risk factors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Only apply to providers with at least 20 overseas student enrolments and/or $400,000 in overseas student tuition fees for the previous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 i="1"/>
              <a:t>Volatility in overseas student enrolments </a:t>
            </a:r>
            <a:r>
              <a:rPr lang="en-AU" b="0"/>
              <a:t>risk factor also only applicable to providers with a length of operation of at least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/>
              <a:t>Why has this filter been proposed?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Due to findings from research, the TPS Advisory Board has recommended further refinements for these risk factors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There are many leviable providers that cater for international and domestic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The filter recognises that providers with a low proportion of international students to domestic students are at less risk of closure than providers who are reliant on international students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/>
              <a:t>How will it work?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Where we have data on providers’ international and domestic student numbers, we will use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="0"/>
              <a:t>We may need to send an RFI to providers to declare international and domestic student numbers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Attachment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BFBBA0-CDF7-4193-9812-94AB2182D5F8}" type="datetime1">
              <a:rPr lang="zh-CN" altLang="en-US" smtClean="0"/>
              <a:pPr>
                <a:defRPr/>
              </a:pPr>
              <a:t>2023/8/22</a:t>
            </a:fld>
            <a:endParaRPr lang="en-US" altLang="zh-C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6C1-3D76-4BE7-8A2F-2467DC14C66C}" type="slidenum">
              <a:rPr lang="en-US" altLang="zh-CN" smtClean="0"/>
              <a:pPr>
                <a:defRPr/>
              </a:pPr>
              <a:t>26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895027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829" y="5346520"/>
            <a:ext cx="5633917" cy="4374586"/>
          </a:xfrm>
          <a:prstGeom prst="rect">
            <a:avLst/>
          </a:prstGeom>
        </p:spPr>
        <p:txBody>
          <a:bodyPr lIns="94787" tIns="47393" rIns="94787" bIns="47393"/>
          <a:lstStyle/>
          <a:p>
            <a:pPr marL="0" indent="0">
              <a:buFont typeface="Arial" panose="020B0604020202020204" pitchFamily="34" charset="0"/>
              <a:buNone/>
            </a:pPr>
            <a:endParaRPr lang="en-AU" b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Attachment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BFBBA0-CDF7-4193-9812-94AB2182D5F8}" type="datetime1">
              <a:rPr lang="zh-CN" altLang="en-US" smtClean="0"/>
              <a:pPr>
                <a:defRPr/>
              </a:pPr>
              <a:t>2023/8/22</a:t>
            </a:fld>
            <a:endParaRPr lang="en-US" altLang="zh-C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6C1-3D76-4BE7-8A2F-2467DC14C66C}" type="slidenum">
              <a:rPr lang="en-US" altLang="zh-CN" smtClean="0"/>
              <a:pPr>
                <a:defRPr/>
              </a:pPr>
              <a:t>27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122579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054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18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874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829" y="5346520"/>
            <a:ext cx="5633917" cy="4374586"/>
          </a:xfrm>
          <a:prstGeom prst="rect">
            <a:avLst/>
          </a:prstGeom>
        </p:spPr>
        <p:txBody>
          <a:bodyPr lIns="94787" tIns="47393" rIns="94787" bIns="47393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TPS conducts sector consultation on the draft levy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Sector feedback on the draft settings will be presented to Board before its October meeting, when its final advice will be provided to the TPS Director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Attachment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3BFBBA0-CDF7-4193-9812-94AB2182D5F8}" type="datetime1">
              <a:rPr lang="zh-CN" altLang="en-US" smtClean="0"/>
              <a:pPr>
                <a:defRPr/>
              </a:pPr>
              <a:t>2023/8/22</a:t>
            </a:fld>
            <a:endParaRPr lang="en-US" altLang="zh-CN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6C1-3D76-4BE7-8A2F-2467DC14C66C}" type="slidenum">
              <a:rPr lang="en-US" altLang="zh-CN" smtClean="0"/>
              <a:pPr>
                <a:defRPr/>
              </a:pPr>
              <a:t>30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458230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57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AU"/>
              <a:t>Questions/feedback can be emailed to the TPS via operations@tps.gov.au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39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75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83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Names in italics are members’ whose terms have recently expired. Their reappointment is currently being considered. If they are not reappointed, new independent members will be appointed to replace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68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24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au/Series/C2004A0075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au/Details/F2022L0172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legislation.gov.au/Details/F2022L0167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Draft 2024 International TPS Levy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2139815"/>
            <a:ext cx="3246389" cy="10567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/>
              <a:t>August/September 2023</a:t>
            </a:r>
          </a:p>
          <a:p>
            <a:pPr>
              <a:spcAft>
                <a:spcPts val="200"/>
              </a:spcAft>
            </a:pPr>
            <a:r>
              <a:rPr lang="en-AU" sz="2000" b="1"/>
              <a:t>Melinda Hatton</a:t>
            </a:r>
            <a:endParaRPr lang="en-AU" sz="2000">
              <a:highlight>
                <a:srgbClr val="FFFF00"/>
              </a:highlight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/>
              <a:t>Tuition Protection Service Director</a:t>
            </a:r>
            <a:endParaRPr lang="en-AU" sz="1700" b="1">
              <a:highlight>
                <a:srgbClr val="FFFF00"/>
              </a:highlight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81DDBC-5440-F3E5-AAEC-3DED4290B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CC676E4D-F23F-CF84-62C4-6AF30BB52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F8F34D7-B6A7-9BE0-F607-12E6A7542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C879F9C-F124-CB4C-5E42-E6ED7F3B7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D7BF75DF-91DC-88B0-9EC7-7292919D37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76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CAD3C-81DB-2031-0D7F-6868725900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6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</a:t>
            </a:r>
            <a:r>
              <a:rPr lang="en-AU" sz="2800" b="1">
                <a:latin typeface="+mn-lt"/>
                <a:ea typeface="+mn-ea"/>
                <a:cs typeface="+mn-cs"/>
              </a:rPr>
              <a:t>TPS </a:t>
            </a: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Levy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B9866-9C2A-DE85-E805-465C8932F887}"/>
              </a:ext>
            </a:extLst>
          </p:cNvPr>
          <p:cNvSpPr txBox="1"/>
          <p:nvPr/>
        </p:nvSpPr>
        <p:spPr>
          <a:xfrm>
            <a:off x="539552" y="1185640"/>
            <a:ext cx="8064896" cy="33855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 b="1">
                <a:cs typeface="Calibri"/>
              </a:rPr>
              <a:t>An annual tuition protection levy</a:t>
            </a:r>
            <a:r>
              <a:rPr lang="en-AU" sz="1750">
                <a:cs typeface="Calibri"/>
              </a:rPr>
              <a:t> collected from </a:t>
            </a:r>
            <a:r>
              <a:rPr lang="en-AU" sz="1750" b="1">
                <a:cs typeface="Calibri"/>
              </a:rPr>
              <a:t>international</a:t>
            </a:r>
            <a:r>
              <a:rPr lang="en-AU" sz="1750">
                <a:cs typeface="Calibri"/>
              </a:rPr>
              <a:t> education providers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Funds the student placement and refund activities of the TPS following an international education provider closure as well as TPS operational costs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Levy calculation based on an education provider’s size and risk of closure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Paid into the Overseas Students Tuition Fund (OSTF) – a quarantined account managed by the TPS Director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2022 International levy waived </a:t>
            </a:r>
            <a:r>
              <a:rPr lang="en-AU" sz="1750">
                <a:cs typeface="Calibri"/>
                <a:sym typeface="Wingdings" panose="05000000000000000000" pitchFamily="2" charset="2"/>
              </a:rPr>
              <a:t>as a COVID-19 pandemic relief measure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  <a:sym typeface="Wingdings" panose="05000000000000000000" pitchFamily="2" charset="2"/>
              </a:rPr>
              <a:t>TPS Advisory Board provides advice and makes recommendations to the TPS Director on the levy settings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24E869-BCF5-F35E-D19C-8A9CD85E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FD02205-6D28-33AC-2C5B-FEE44497D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BCF636-E8C0-9EE0-895F-CB1A6E01E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E48391E-FFC3-1F55-9F6B-ED8FC406C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9FDAC685-B361-F8BF-0CCF-862BCFBB0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230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B4F2A3-693A-5EE0-4F3B-E173C0F9E9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0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Advisory Board’s Levy Setting Advice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1359-BAD7-7547-F83E-65E3C0CF7E8A}"/>
              </a:ext>
            </a:extLst>
          </p:cNvPr>
          <p:cNvSpPr txBox="1"/>
          <p:nvPr/>
        </p:nvSpPr>
        <p:spPr>
          <a:xfrm>
            <a:off x="539552" y="1185640"/>
            <a:ext cx="8064000" cy="30392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When formulating its advice, the Board considers a range of factors including: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The strategic risk environment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Advice from the Australian Government Actuary (AGA)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Views of the sector regulators and industry peak bodies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Continuing impacts of the COVID-19 pandemic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The balance of the OSTF and the quantum of funds required for its long-term sustainability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7D2D22-1813-B81A-29C1-FBBBC6F18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8948F539-9B92-AA2B-6C18-858D042B5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510BA3-2C3A-9CC7-1764-61EC3D6B3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F0D45B5-F1AD-6DE8-47CF-B82BAF37D7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7314F56-61B3-DACD-4C26-D60F5AC134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1254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11EAB6-9443-CAFE-9764-994AA15A81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Guiding Principles for Levy Settings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27289-9D37-4DB4-9DDF-8CAE64C3AC15}"/>
              </a:ext>
            </a:extLst>
          </p:cNvPr>
          <p:cNvSpPr txBox="1"/>
          <p:nvPr/>
        </p:nvSpPr>
        <p:spPr>
          <a:xfrm>
            <a:off x="539552" y="1185640"/>
            <a:ext cx="8064000" cy="34624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1750"/>
              <a:t>Advice should </a:t>
            </a:r>
            <a:r>
              <a:rPr lang="en-AU" sz="1750" b="1"/>
              <a:t>reflect the overall risk environment </a:t>
            </a:r>
            <a:r>
              <a:rPr lang="en-AU" sz="1750"/>
              <a:t>and ensure that revenue sustains the relevant fund, while also being sustainable for the industry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1750"/>
              <a:t>The model for each levy should </a:t>
            </a:r>
            <a:r>
              <a:rPr lang="en-AU" sz="1750" b="1"/>
              <a:t>reflect gradual change </a:t>
            </a:r>
            <a:r>
              <a:rPr lang="en-AU" sz="1750"/>
              <a:t>and assist the industry with business planning by providing a stable regulatory environment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1750"/>
              <a:t>The model should be as </a:t>
            </a:r>
            <a:r>
              <a:rPr lang="en-AU" sz="1750" b="1"/>
              <a:t>simple and transparent </a:t>
            </a:r>
            <a:r>
              <a:rPr lang="en-AU" sz="1750"/>
              <a:t>as possible, preferably based on a small number of risk factors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1750"/>
              <a:t>Risk premiums should provide </a:t>
            </a:r>
            <a:r>
              <a:rPr lang="en-AU" sz="1750" b="1"/>
              <a:t>incentives for education providers to adopt positive behaviours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1750" b="1"/>
              <a:t>Additional imposts on industry, such as data collection, should be minimised </a:t>
            </a:r>
            <a:r>
              <a:rPr lang="en-AU" sz="1750"/>
              <a:t>as far as possible, consistent with the ability to set sound risk-based levies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8BD5ED-47EF-3970-A096-F43870C6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9930D76-0F70-2D02-7CA2-F3E4C7DF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81CCB4-CCE0-95EC-C298-550BBCC81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DE5D24-DD9A-8837-FE59-95B3E6511E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6065A50D-142C-03D4-B34E-0449A2F52C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838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221537-381F-AE91-3B13-1B77FD772C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Levy Framework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A6773-73C4-4A08-31C3-27B83A18D52F}"/>
              </a:ext>
            </a:extLst>
          </p:cNvPr>
          <p:cNvSpPr txBox="1"/>
          <p:nvPr/>
        </p:nvSpPr>
        <p:spPr>
          <a:xfrm>
            <a:off x="539552" y="1185640"/>
            <a:ext cx="8064896" cy="28084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57175" indent="-257175" eaLnBrk="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Developed by the Australian Government Actuary (AGA)</a:t>
            </a:r>
          </a:p>
          <a:p>
            <a:pPr marL="257175" indent="-257175" eaLnBrk="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AGA provides advice on levy settings to ensure the arrangements are financially sound</a:t>
            </a:r>
          </a:p>
          <a:p>
            <a:pPr marL="257175" indent="-257175" eaLnBrk="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Annual international levy settings are set through two legislative instruments:</a:t>
            </a:r>
          </a:p>
          <a:p>
            <a:pPr marL="800100" lvl="1" indent="-342900" eaLnBrk="0" hangingPunct="0">
              <a:spcAft>
                <a:spcPts val="1800"/>
              </a:spcAft>
              <a:buFont typeface="+mj-lt"/>
              <a:buAutoNum type="arabicPeriod"/>
            </a:pP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one for the </a:t>
            </a:r>
            <a:r>
              <a:rPr lang="en-AU" sz="1750" b="1">
                <a:cs typeface="Arial" panose="020B0604020202020204" pitchFamily="34" charset="0"/>
                <a:sym typeface="Calibri" pitchFamily="34" charset="0"/>
              </a:rPr>
              <a:t>Administrative Fee component</a:t>
            </a: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 and </a:t>
            </a:r>
            <a:r>
              <a:rPr lang="en-AU" sz="1750" b="1">
                <a:cs typeface="Arial" panose="020B0604020202020204" pitchFamily="34" charset="0"/>
                <a:sym typeface="Calibri" pitchFamily="34" charset="0"/>
              </a:rPr>
              <a:t>Base Fee component </a:t>
            </a: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(made by the Minister for Education)</a:t>
            </a:r>
          </a:p>
          <a:p>
            <a:pPr marL="800100" lvl="1" indent="-342900" eaLnBrk="0" hangingPunct="0">
              <a:spcAft>
                <a:spcPts val="1800"/>
              </a:spcAft>
              <a:buFont typeface="+mj-lt"/>
              <a:buAutoNum type="arabicPeriod"/>
            </a:pP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one for the </a:t>
            </a:r>
            <a:r>
              <a:rPr lang="en-AU" sz="1750" b="1">
                <a:cs typeface="Arial" panose="020B0604020202020204" pitchFamily="34" charset="0"/>
                <a:sym typeface="Calibri" pitchFamily="34" charset="0"/>
              </a:rPr>
              <a:t>Risk Rated Premium component </a:t>
            </a: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and </a:t>
            </a:r>
            <a:r>
              <a:rPr lang="en-AU" sz="1750" b="1">
                <a:cs typeface="Arial" panose="020B0604020202020204" pitchFamily="34" charset="0"/>
                <a:sym typeface="Calibri" pitchFamily="34" charset="0"/>
              </a:rPr>
              <a:t>Special Tuition Protection component</a:t>
            </a:r>
            <a:r>
              <a:rPr lang="en-AU" sz="1750">
                <a:cs typeface="Arial" panose="020B0604020202020204" pitchFamily="34" charset="0"/>
                <a:sym typeface="Calibri" pitchFamily="34" charset="0"/>
              </a:rPr>
              <a:t> (made by the TPS Director)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9D181B-87AF-9B3D-3650-E0404F58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B575F6F-2BB2-343E-D272-E2F99B476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33465B-EEBF-5910-429A-DBE665813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B5D44DB-C17E-7469-0945-07881812F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66EF3D1-C25B-76DA-153C-8F64AB9EC3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287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812-A655-E11E-612A-4CA21AE913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Legislative Authority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50BE4-BAAB-4D1E-3076-ACA3AE8E660D}"/>
              </a:ext>
            </a:extLst>
          </p:cNvPr>
          <p:cNvSpPr txBox="1"/>
          <p:nvPr/>
        </p:nvSpPr>
        <p:spPr>
          <a:xfrm>
            <a:off x="539551" y="1184400"/>
            <a:ext cx="80640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i="1"/>
              <a:t>Education Services for Overseas Students Act 2000</a:t>
            </a:r>
            <a:br>
              <a:rPr lang="en-US" altLang="zh-CN"/>
            </a:br>
            <a:r>
              <a:rPr lang="en-AU">
                <a:hlinkClick r:id="rId3"/>
              </a:rPr>
              <a:t>https://www.legislation.gov.au/Series/C2004A00757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FC6DA8-A56D-D734-0645-9695F1331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963E42-837D-8A72-6353-95AA2A86D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77A515-C2C9-4BF9-E43C-F3BA52F6F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CDB0C11-B5A4-48B7-1C06-05D186CB1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23ACCDEB-82E4-FA4D-6FF2-90F6980126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365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9C1FB-61AF-8256-55AB-3E274C31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9144001" cy="4667794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01FFA-4406-546E-ECFD-130062DC0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88" y="2143243"/>
            <a:ext cx="7707912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TPS Levy Collection Overview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F4E8B-0B53-0BDE-4E56-81570F8A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180D45-EAC2-B338-3AA5-D8D4B1499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12FB4B-D923-214B-3E82-029E109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A23C27D-58E3-9E19-DBFF-F48B6B0BFB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7CAC6F3-C770-5AC3-690C-AC9E9CF0B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944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9AE8FC1-F62F-B697-520E-90309EF2D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Overseas Students Tuition Fund (OSTF)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67AE6-0B52-257D-C6A2-AED0A6B29BC9}"/>
              </a:ext>
            </a:extLst>
          </p:cNvPr>
          <p:cNvSpPr txBox="1"/>
          <p:nvPr/>
        </p:nvSpPr>
        <p:spPr>
          <a:xfrm>
            <a:off x="539552" y="1185640"/>
            <a:ext cx="8064896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International TPS Levy paid into the OSTF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Australian Government Actuary (AGA) recommends a target Fund range</a:t>
            </a:r>
            <a:endParaRPr lang="en-AU" dirty="0">
              <a:cs typeface="Calibri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1" dirty="0"/>
              <a:t>Target range</a:t>
            </a:r>
            <a:r>
              <a:rPr lang="en-AU" dirty="0"/>
              <a:t>: $35-60 million</a:t>
            </a:r>
            <a:endParaRPr lang="en-AU" dirty="0">
              <a:cs typeface="Calibri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1" dirty="0"/>
              <a:t>OSTF Mid-point</a:t>
            </a:r>
            <a:r>
              <a:rPr lang="en-AU" dirty="0"/>
              <a:t>: $47.5 million</a:t>
            </a:r>
            <a:endParaRPr lang="en-AU" dirty="0">
              <a:cs typeface="Calibri"/>
            </a:endParaRPr>
          </a:p>
          <a:p>
            <a:pPr marL="285750" lvl="1" indent="-285750">
              <a:spcAft>
                <a:spcPts val="1800"/>
              </a:spcAft>
              <a:buFont typeface="Arial"/>
              <a:buChar char="•"/>
            </a:pPr>
            <a:r>
              <a:rPr lang="en-AU" b="1" dirty="0"/>
              <a:t>Balance</a:t>
            </a:r>
            <a:r>
              <a:rPr lang="en-AU" dirty="0"/>
              <a:t> as at 30 June 2023: $45.8 million</a:t>
            </a:r>
            <a:endParaRPr lang="en-AU" dirty="0">
              <a:cs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38CBD8-647C-5FF4-E1BE-651E54EB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32F6821-F211-1315-24D3-55A92D33B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6C8840-5BBE-2827-9706-26CDB966A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45F1B6-271B-306D-ED16-D13488B36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D1730456-02D5-A492-3251-608D8738A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159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8EEE816-E307-A665-9AD9-92900D65D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3770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Levy – Comparison of Components 2013-2023</a:t>
            </a:r>
          </a:p>
        </p:txBody>
      </p:sp>
      <p:graphicFrame>
        <p:nvGraphicFramePr>
          <p:cNvPr id="5" name="Chart 4" descr="Chart showing the International Levy 'Base and Administrative Fee Component - Cost per Enrolment' and 'Risk Rated Premium Component - Specified Percentage' amounts from 2013-2023.">
            <a:extLst>
              <a:ext uri="{FF2B5EF4-FFF2-40B4-BE49-F238E27FC236}">
                <a16:creationId xmlns:a16="http://schemas.microsoft.com/office/drawing/2014/main" id="{96084241-44D2-5DF6-E9D2-1BE694BA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614120"/>
              </p:ext>
            </p:extLst>
          </p:nvPr>
        </p:nvGraphicFramePr>
        <p:xfrm>
          <a:off x="539550" y="954802"/>
          <a:ext cx="8147250" cy="369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C245608-1EBE-036D-7859-8A2CF17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9CD84C49-C6A5-63D1-FF16-DCF059408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C91FCF-88E8-9306-A39E-743FCA5C0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3B8E877-CE28-C7DC-D96E-EB7380FDA5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751DC49-9E14-2FCA-21F0-02DBEAF696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965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76AFFF1C-BCDF-F922-7F42-B45DEB6CBB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3770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Levy – Average Payment per Provider 2013-2023</a:t>
            </a:r>
          </a:p>
        </p:txBody>
      </p:sp>
      <p:graphicFrame>
        <p:nvGraphicFramePr>
          <p:cNvPr id="2" name="Chart 1" descr="Chart showing an average CRICOS provider's International Levy payment from 2013-2023.">
            <a:extLst>
              <a:ext uri="{FF2B5EF4-FFF2-40B4-BE49-F238E27FC236}">
                <a16:creationId xmlns:a16="http://schemas.microsoft.com/office/drawing/2014/main" id="{2DEAA144-156B-062A-13CF-6FD2FAC75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872666"/>
              </p:ext>
            </p:extLst>
          </p:nvPr>
        </p:nvGraphicFramePr>
        <p:xfrm>
          <a:off x="539550" y="1064871"/>
          <a:ext cx="8538896" cy="356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744EBAF-EFFF-E2DC-94DC-56D97B48D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5507F9FD-B793-7F3E-BE49-4AE88D64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36E758-A0B7-1048-EB46-480887D3A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FF7B181-61C3-2F32-422D-F7DE2A072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6AA0541-CBBD-14E8-C90D-E65DED5B1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148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9C1FB-61AF-8256-55AB-3E274C31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9144001" cy="4667794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01FFA-4406-546E-ECFD-130062DC0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88" y="2143243"/>
            <a:ext cx="7707912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Draft 2024 International TPS Levy Settings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3DC24A-710D-D9C2-9F75-EB540F69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639CD3-F24E-4A0F-11B3-22CB37865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60F4FF6-A14C-153E-0D50-C5A24F943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B1974EC-5F1E-C05F-DA51-E9ED6CC7D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4F023027-F401-9081-5FC2-D8B1DE5A0B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5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0583" y="2142083"/>
            <a:ext cx="2629999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411" y="0"/>
            <a:ext cx="5643589" cy="4667794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781E3-C717-4421-0994-878368C3BF01}"/>
              </a:ext>
            </a:extLst>
          </p:cNvPr>
          <p:cNvSpPr txBox="1"/>
          <p:nvPr/>
        </p:nvSpPr>
        <p:spPr>
          <a:xfrm>
            <a:off x="3744686" y="845574"/>
            <a:ext cx="4998730" cy="34547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  <a:cs typeface="Calibri"/>
              </a:rPr>
              <a:t>Purpose and function of the Tuition Protection Service</a:t>
            </a:r>
            <a:endParaRPr lang="en-AU">
              <a:solidFill>
                <a:schemeClr val="bg1"/>
              </a:solidFill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  <a:cs typeface="Calibri"/>
              </a:rPr>
              <a:t>TPS Director, Operations team and Advisory Board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  <a:cs typeface="Calibri"/>
              </a:rPr>
              <a:t>International TPS Levy – guiding principles, framework and legislative authority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  <a:cs typeface="Calibri"/>
              </a:rPr>
              <a:t>International TPS Levy collection overview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  <a:cs typeface="Calibri"/>
              </a:rPr>
              <a:t>Draft 2024 International TPS Levy settings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  <a:cs typeface="Calibri"/>
              </a:rPr>
              <a:t>2024 International Levy timeline and key takeaways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254C8-2CAD-5E87-9772-B60F85D98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89126A6-E826-DB2A-E1E2-CB59F47C0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96C8E20-67C6-982A-A89F-5B4AD3B4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B3D8333-1550-EE97-3DBA-164A5C314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60FC1A28-074C-CD9B-1C05-5013BA45C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773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90B7BC-4704-EC7A-02F8-3BF7B23A1E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TPS Levy Components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C3256E-DC00-4606-A83C-EAD1BDB9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34205"/>
              </p:ext>
            </p:extLst>
          </p:nvPr>
        </p:nvGraphicFramePr>
        <p:xfrm>
          <a:off x="539551" y="1157294"/>
          <a:ext cx="8136906" cy="339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21">
                  <a:extLst>
                    <a:ext uri="{9D8B030D-6E8A-4147-A177-3AD203B41FA5}">
                      <a16:colId xmlns:a16="http://schemas.microsoft.com/office/drawing/2014/main" val="3210531022"/>
                    </a:ext>
                  </a:extLst>
                </a:gridCol>
                <a:gridCol w="3105956">
                  <a:extLst>
                    <a:ext uri="{9D8B030D-6E8A-4147-A177-3AD203B41FA5}">
                      <a16:colId xmlns:a16="http://schemas.microsoft.com/office/drawing/2014/main" val="3698033848"/>
                    </a:ext>
                  </a:extLst>
                </a:gridCol>
                <a:gridCol w="3637529">
                  <a:extLst>
                    <a:ext uri="{9D8B030D-6E8A-4147-A177-3AD203B41FA5}">
                      <a16:colId xmlns:a16="http://schemas.microsoft.com/office/drawing/2014/main" val="1227897729"/>
                    </a:ext>
                  </a:extLst>
                </a:gridCol>
              </a:tblGrid>
              <a:tr h="358990">
                <a:tc>
                  <a:txBody>
                    <a:bodyPr/>
                    <a:lstStyle/>
                    <a:p>
                      <a:pPr algn="l"/>
                      <a:r>
                        <a:rPr lang="en-AU" sz="1700"/>
                        <a:t>Component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/>
                        <a:t>Key elements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/>
                        <a:t>Purpose and authority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0607"/>
                  </a:ext>
                </a:extLst>
              </a:tr>
              <a:tr h="3783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550" b="1"/>
                        <a:t>Administrative fee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50" b="0"/>
                        <a:t>Sum of a ‘per provider’ and ‘per student’ charge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Covers ongoing administrative costs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Set by </a:t>
                      </a:r>
                      <a:r>
                        <a:rPr lang="en-AU" sz="1550" b="1"/>
                        <a:t>Minister for Education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65869"/>
                  </a:ext>
                </a:extLst>
              </a:tr>
              <a:tr h="37198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550" b="1"/>
                        <a:t>Base fee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50" b="0"/>
                        <a:t>Sum of a ‘per provider’ and ‘per student’ charge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Maintains the Fund at a sustainable level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Set by </a:t>
                      </a:r>
                      <a:r>
                        <a:rPr lang="en-AU" sz="1550" b="1"/>
                        <a:t>Minister for Education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0535"/>
                  </a:ext>
                </a:extLst>
              </a:tr>
              <a:tr h="5756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50" b="1"/>
                        <a:t>Risk rated premium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50" b="0"/>
                        <a:t>Considers 5 risk factors and overseas student tuition fees for previous year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Reflects risk of provider closure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Set by </a:t>
                      </a:r>
                      <a:r>
                        <a:rPr lang="en-AU" sz="1550" b="1"/>
                        <a:t>TPS Director </a:t>
                      </a:r>
                      <a:r>
                        <a:rPr lang="en-AU" sz="1550" b="0"/>
                        <a:t>with Board advice 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25482"/>
                  </a:ext>
                </a:extLst>
              </a:tr>
              <a:tr h="6977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50" b="1"/>
                        <a:t>Special tuition protection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50" b="0"/>
                        <a:t>Percentage multiplied by overseas student tuition fees for previous year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Charged when the Fund is below its target size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550" b="0"/>
                        <a:t>Set by </a:t>
                      </a:r>
                      <a:r>
                        <a:rPr lang="en-AU" sz="1550" b="1"/>
                        <a:t>TPS Director </a:t>
                      </a:r>
                      <a:r>
                        <a:rPr lang="en-AU" sz="1550" b="0"/>
                        <a:t>with Board advice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83197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878CD85-4186-9184-7C7C-0307D142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62684D6-0795-DB92-8313-BCC86823F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DF675C-169D-9977-B39C-637FEEF0B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F1AF25-7E97-08D6-102B-2C72F53BA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0AC8573-55DA-A135-ABE6-6C99FB92D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9569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9AE8FC1-F62F-B697-520E-90309EF2D5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Rated Premium Component: Risk Factors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67AE6-0B52-257D-C6A2-AED0A6B29BC9}"/>
              </a:ext>
            </a:extLst>
          </p:cNvPr>
          <p:cNvSpPr txBox="1"/>
          <p:nvPr/>
        </p:nvSpPr>
        <p:spPr>
          <a:xfrm>
            <a:off x="539552" y="1185640"/>
            <a:ext cx="8200002" cy="34265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1700" b="1"/>
              <a:t>Risk Factor 1 – Base risk factor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600"/>
              <a:t>Base risk factor of 1 applied for all providers</a:t>
            </a:r>
          </a:p>
          <a:p>
            <a:pPr>
              <a:spcAft>
                <a:spcPts val="200"/>
              </a:spcAft>
            </a:pPr>
            <a:r>
              <a:rPr lang="en-AU" sz="1700" b="1"/>
              <a:t>Risk Factor 2 – Length of operation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600"/>
              <a:t>Providers with a shorter length of operation present a higher risk of closure</a:t>
            </a:r>
          </a:p>
          <a:p>
            <a:pPr>
              <a:spcAft>
                <a:spcPts val="200"/>
              </a:spcAft>
            </a:pPr>
            <a:r>
              <a:rPr lang="en-AU" sz="1700" b="1"/>
              <a:t>Risk Factor 3 – Volatility in overseas student enrolments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600"/>
              <a:t>Providers with extreme volatility in overseas student enrolments present a higher risk of closure</a:t>
            </a:r>
          </a:p>
          <a:p>
            <a:pPr>
              <a:spcAft>
                <a:spcPts val="200"/>
              </a:spcAft>
            </a:pPr>
            <a:r>
              <a:rPr lang="en-AU" sz="1700" b="1"/>
              <a:t>Risk Factor 4 – Maximum overseas source country concentration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600"/>
              <a:t>Providers with diversified source countries of overseas students present a lesser risk of closure</a:t>
            </a:r>
          </a:p>
          <a:p>
            <a:pPr>
              <a:spcAft>
                <a:spcPts val="200"/>
              </a:spcAft>
            </a:pPr>
            <a:r>
              <a:rPr lang="en-AU" sz="1700" b="1"/>
              <a:t>Risk Factor 5 – Non-compliance and registration renewal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600"/>
              <a:t>Penalises providers for late payment of the levy, having sanctions imposed for non-compliance, and having registration renewed for a period less than the maximum allowable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9B37B4-C3FE-F072-3275-09A9C0EBB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72241B5-A417-B215-ED32-8BA4158AD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FB774A-E340-5AE7-56DE-9C3743B68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8752DC8-13B5-302F-317D-5368D48FC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5EDB820-4CF6-1340-B03F-BAA6DA7C0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887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5006CB7-DB26-8E07-7E53-41CAAC272B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2024 International Levy </a:t>
            </a:r>
            <a:r>
              <a:rPr lang="en-AU" sz="2800" b="1">
                <a:latin typeface="+mn-lt"/>
                <a:ea typeface="+mn-ea"/>
                <a:cs typeface="+mn-cs"/>
              </a:rPr>
              <a:t>Settings</a:t>
            </a:r>
            <a:endParaRPr kumimoji="0" lang="en-AU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65B032-E714-CF12-9C87-BCD2EF9DA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21493"/>
              </p:ext>
            </p:extLst>
          </p:nvPr>
        </p:nvGraphicFramePr>
        <p:xfrm>
          <a:off x="539551" y="1157293"/>
          <a:ext cx="8064001" cy="181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37">
                  <a:extLst>
                    <a:ext uri="{9D8B030D-6E8A-4147-A177-3AD203B41FA5}">
                      <a16:colId xmlns:a16="http://schemas.microsoft.com/office/drawing/2014/main" val="1295630361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621932438"/>
                    </a:ext>
                  </a:extLst>
                </a:gridCol>
                <a:gridCol w="2190541">
                  <a:extLst>
                    <a:ext uri="{9D8B030D-6E8A-4147-A177-3AD203B41FA5}">
                      <a16:colId xmlns:a16="http://schemas.microsoft.com/office/drawing/2014/main" val="3903381673"/>
                    </a:ext>
                  </a:extLst>
                </a:gridCol>
                <a:gridCol w="1810866">
                  <a:extLst>
                    <a:ext uri="{9D8B030D-6E8A-4147-A177-3AD203B41FA5}">
                      <a16:colId xmlns:a16="http://schemas.microsoft.com/office/drawing/2014/main" val="3124004789"/>
                    </a:ext>
                  </a:extLst>
                </a:gridCol>
              </a:tblGrid>
              <a:tr h="5926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/>
                        <a:t>Administrative fee</a:t>
                      </a:r>
                      <a:r>
                        <a:rPr lang="en-AU" sz="1700" baseline="30000"/>
                        <a:t>*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/>
                        <a:t>Base fee</a:t>
                      </a:r>
                      <a:r>
                        <a:rPr lang="en-AU" sz="1700" baseline="30000"/>
                        <a:t>*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/>
                        <a:t>Risk rated premium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/>
                        <a:t>Special tuition protection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4405"/>
                  </a:ext>
                </a:extLst>
              </a:tr>
              <a:tr h="612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/>
                        <a:t>$99.00 </a:t>
                      </a:r>
                      <a:r>
                        <a:rPr lang="en-AU" sz="1600" b="0"/>
                        <a:t>per provider +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/>
                        <a:t>$0.51 </a:t>
                      </a:r>
                      <a:r>
                        <a:rPr lang="en-AU" sz="1600" b="0"/>
                        <a:t>per 2023 international student enrolment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/>
                        <a:t>$199.00 </a:t>
                      </a:r>
                      <a:r>
                        <a:rPr lang="en-AU" sz="1600" b="0"/>
                        <a:t>per provider +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/>
                        <a:t>$1.26 </a:t>
                      </a:r>
                      <a:r>
                        <a:rPr lang="en-AU" sz="1600" b="0"/>
                        <a:t>per 2023 international student enrolment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/>
                        <a:t>[</a:t>
                      </a:r>
                      <a:r>
                        <a:rPr lang="en-AU" sz="1600" b="1"/>
                        <a:t>0.05%</a:t>
                      </a:r>
                      <a:r>
                        <a:rPr lang="en-AU" sz="1600" b="0"/>
                        <a:t> x increase factor for each risk factor] x </a:t>
                      </a:r>
                      <a:br>
                        <a:rPr lang="en-AU" sz="1600" b="0"/>
                      </a:br>
                      <a:r>
                        <a:rPr lang="en-AU" sz="1600" b="0"/>
                        <a:t>total 2023 overseas student tuition fees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/>
                        <a:t>0% </a:t>
                      </a:r>
                      <a:r>
                        <a:rPr lang="en-AU" sz="1600" b="0"/>
                        <a:t>x total 2023 overseas student tuition fees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29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353826-6BE8-31CA-F3F1-101E57352315}"/>
              </a:ext>
            </a:extLst>
          </p:cNvPr>
          <p:cNvSpPr txBox="1"/>
          <p:nvPr/>
        </p:nvSpPr>
        <p:spPr>
          <a:xfrm>
            <a:off x="539551" y="3258594"/>
            <a:ext cx="8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/>
              <a:t>*Administrative and Base fee figures quoted were applied for the 2023 levy and will be indexed to CPI for the 2024 levy if the Minister decides not to make a legislative instrument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A182D4-AC82-B0A8-F405-C6C15340C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28E68F-A658-3B6F-98CA-F953A7A53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46C3BB-B1B5-311F-6DC9-EE947A79F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4587EB4-C5DA-8764-8EE0-6555F852E6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8DAB64C-073D-7B85-C07B-DE74E70626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788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A8A0-E892-5590-CD73-0220EEDB6D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1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Rated Premium Component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C63B9-A9AD-4BE6-A004-79D7522E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186A353-DA11-C1D0-B0F1-6A2CDD274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0CF3A5-FCCA-333D-0B76-7948FFF0E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AB28A6-B8A2-1BED-067C-DCD148D59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EE46E06-A332-979A-BC1F-ADA60F1C21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60051-FABB-BD94-7B4F-93F818AF9BC4}"/>
                  </a:ext>
                </a:extLst>
              </p:cNvPr>
              <p:cNvSpPr txBox="1"/>
              <p:nvPr/>
            </p:nvSpPr>
            <p:spPr>
              <a:xfrm>
                <a:off x="539552" y="1185640"/>
                <a:ext cx="8064896" cy="28102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285750" indent="-285750">
                  <a:spcAft>
                    <a:spcPts val="2200"/>
                  </a:spcAft>
                  <a:buFont typeface="Arial" panose="020B0604020202020204" pitchFamily="34" charset="0"/>
                  <a:buChar char="•"/>
                </a:pPr>
                <a:r>
                  <a:rPr lang="en-AU"/>
                  <a:t>The </a:t>
                </a:r>
                <a:r>
                  <a:rPr lang="en-AU" sz="1800"/>
                  <a:t>following formula is calculated for each of the risk factors, then added together to form the risk rated premium component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A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Specified</m:t>
                              </m:r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percentage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year</m:t>
                              </m:r>
                            </m:den>
                          </m:f>
                          <m:r>
                            <a:rPr lang="en-AU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ncrease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factor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the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risk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factor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year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rovide</m:t>
                            </m:r>
                            <m:sSup>
                              <m:sSupPr>
                                <m:ctrlPr>
                                  <a:rPr lang="en-A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AU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sty m:val="p"/>
                                <m:brk m:alnAt="7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overseas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student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tuition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fees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previous</m:t>
                            </m:r>
                            <m: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year</m:t>
                            </m:r>
                          </m:e>
                        </m:mr>
                      </m:m>
                    </m:oMath>
                  </m:oMathPara>
                </a14:m>
                <a:endParaRPr lang="en-AU"/>
              </a:p>
              <a:p>
                <a:pPr marL="285750" indent="-285750">
                  <a:spcAft>
                    <a:spcPts val="2200"/>
                  </a:spcAft>
                  <a:buFont typeface="Arial" panose="020B0604020202020204" pitchFamily="34" charset="0"/>
                  <a:buChar char="•"/>
                </a:pPr>
                <a:r>
                  <a:rPr lang="en-AU" sz="1800"/>
                  <a:t>Specified percentage for 2024: </a:t>
                </a:r>
                <a:r>
                  <a:rPr lang="en-AU" sz="1800" b="1"/>
                  <a:t>0.05%</a:t>
                </a:r>
              </a:p>
              <a:p>
                <a:pPr marL="285750" indent="-285750">
                  <a:spcAft>
                    <a:spcPts val="2200"/>
                  </a:spcAft>
                  <a:buFont typeface="Arial" panose="020B0604020202020204" pitchFamily="34" charset="0"/>
                  <a:buChar char="•"/>
                </a:pPr>
                <a:r>
                  <a:rPr lang="en-AU" sz="1800"/>
                  <a:t>‘Increase factors’ are decimal amounts determined by where a provider sits in a given data set for each risk factor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60051-FABB-BD94-7B4F-93F818AF9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85640"/>
                <a:ext cx="8064896" cy="2810256"/>
              </a:xfrm>
              <a:prstGeom prst="rect">
                <a:avLst/>
              </a:prstGeom>
              <a:blipFill>
                <a:blip r:embed="rId5"/>
                <a:stretch>
                  <a:fillRect l="-1664" t="-2820" r="-1967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5006CB7-DB26-8E07-7E53-41CAAC272B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Rated Premium Component Specified Percentage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A182D4-AC82-B0A8-F405-C6C15340C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28E68F-A658-3B6F-98CA-F953A7A53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46C3BB-B1B5-311F-6DC9-EE947A79F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4587EB4-C5DA-8764-8EE0-6555F852E6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8DAB64C-073D-7B85-C07B-DE74E70626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0A8202-AB5F-CB3A-EE8F-1CA3CBE8C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68280"/>
              </p:ext>
            </p:extLst>
          </p:nvPr>
        </p:nvGraphicFramePr>
        <p:xfrm>
          <a:off x="539551" y="1157294"/>
          <a:ext cx="8064000" cy="26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21053102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69803384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3585667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227897729"/>
                    </a:ext>
                  </a:extLst>
                </a:gridCol>
              </a:tblGrid>
              <a:tr h="358990">
                <a:tc>
                  <a:txBody>
                    <a:bodyPr/>
                    <a:lstStyle/>
                    <a:p>
                      <a:pPr algn="l"/>
                      <a:r>
                        <a:rPr lang="en-AU" sz="1700"/>
                        <a:t>Year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/>
                        <a:t>Specified Percentage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/>
                        <a:t>Year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/>
                        <a:t>Specified Percentage</a:t>
                      </a:r>
                    </a:p>
                  </a:txBody>
                  <a:tcPr>
                    <a:solidFill>
                      <a:srgbClr val="489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060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700" b="1"/>
                        <a:t>2013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0"/>
                        <a:t>0.155%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2019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b="0"/>
                        <a:t>0.07%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65869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700" b="1"/>
                        <a:t>2014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0"/>
                        <a:t>0.155%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2020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b="0"/>
                        <a:t>0.07%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053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2015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0"/>
                        <a:t>0.155%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2021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b="0"/>
                        <a:t>0.04%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2548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2016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0"/>
                        <a:t>0.10%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2022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b="0"/>
                        <a:t>0% (waived)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8319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2017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0"/>
                        <a:t>0.08%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2023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b="0"/>
                        <a:t>0.04%</a:t>
                      </a:r>
                    </a:p>
                  </a:txBody>
                  <a:tcPr anchor="ctr">
                    <a:solidFill>
                      <a:srgbClr val="D5D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2251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2018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0"/>
                        <a:t>0.07%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700" b="1"/>
                        <a:t>2024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b="0"/>
                        <a:t>0.05%</a:t>
                      </a:r>
                    </a:p>
                  </a:txBody>
                  <a:tcPr anchor="ctr">
                    <a:solidFill>
                      <a:srgbClr val="99A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5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79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A8A0-E892-5590-CD73-0220EEDB6D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1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Rated Premium Component: Key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55CA7-FA94-8C54-A23C-E19880710683}"/>
              </a:ext>
            </a:extLst>
          </p:cNvPr>
          <p:cNvSpPr txBox="1"/>
          <p:nvPr/>
        </p:nvSpPr>
        <p:spPr>
          <a:xfrm>
            <a:off x="540000" y="1184400"/>
            <a:ext cx="8064000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1750" b="1"/>
              <a:t>Specified percentage increased </a:t>
            </a:r>
            <a:r>
              <a:rPr lang="en-AU" sz="1750"/>
              <a:t>from 0.04% to 0.05%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1750" b="1"/>
              <a:t>Maintaining the positive volatility increase factor waiver </a:t>
            </a:r>
            <a:r>
              <a:rPr lang="en-AU" sz="1750"/>
              <a:t>for the </a:t>
            </a:r>
            <a:r>
              <a:rPr lang="en-AU" sz="1750" i="1"/>
              <a:t>volatility in overseas student enrolments</a:t>
            </a:r>
            <a:r>
              <a:rPr lang="en-AU" sz="1750"/>
              <a:t> risk factor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/>
              <a:t>First applied for 2023 levy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/>
              <a:t>Recognition of the continued return of international students post-COVID-19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/>
              <a:t>The Board will decide whether to reinstate the positive volatility increase factor for the 2025 levy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C63B9-A9AD-4BE6-A004-79D7522E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186A353-DA11-C1D0-B0F1-6A2CDD274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0CF3A5-FCCA-333D-0B76-7948FFF0E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AB28A6-B8A2-1BED-067C-DCD148D59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EE46E06-A332-979A-BC1F-ADA60F1C21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0568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A8A0-E892-5590-CD73-0220EEDB6D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1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Rated Premium Component: Key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55CA7-FA94-8C54-A23C-E19880710683}"/>
              </a:ext>
            </a:extLst>
          </p:cNvPr>
          <p:cNvSpPr txBox="1"/>
          <p:nvPr/>
        </p:nvSpPr>
        <p:spPr>
          <a:xfrm>
            <a:off x="540000" y="1184400"/>
            <a:ext cx="8064000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700"/>
              </a:spcAft>
              <a:buFont typeface="+mj-lt"/>
              <a:buAutoNum type="arabicPeriod" startAt="3"/>
            </a:pPr>
            <a:r>
              <a:rPr lang="en-AU" sz="1700" b="1"/>
              <a:t>Considering new filter </a:t>
            </a:r>
            <a:r>
              <a:rPr lang="en-AU" sz="1700"/>
              <a:t>for providers whose ratio of international students constitute less than 20% of its total student population</a:t>
            </a:r>
          </a:p>
          <a:p>
            <a:pPr marL="742950" lvl="1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AU" sz="1700"/>
              <a:t>To be applied to the </a:t>
            </a:r>
            <a:r>
              <a:rPr lang="en-AU" sz="1700" i="1"/>
              <a:t>volatility in overseas student enrolments </a:t>
            </a:r>
            <a:r>
              <a:rPr lang="en-AU" sz="1700"/>
              <a:t>and </a:t>
            </a:r>
            <a:r>
              <a:rPr lang="en-AU" sz="1700" i="1"/>
              <a:t>maximum overseas source country concentration </a:t>
            </a:r>
            <a:r>
              <a:rPr lang="en-AU" sz="1700"/>
              <a:t>risk factors</a:t>
            </a:r>
          </a:p>
          <a:p>
            <a:pPr marL="742950" lvl="1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AU" sz="1700"/>
              <a:t>Eligible providers’ increase factors will be set to 0% for these risk factors</a:t>
            </a:r>
          </a:p>
          <a:p>
            <a:pPr marL="742950" lvl="1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AU" sz="1700"/>
              <a:t>Already have filters for these risk factors, which only apply to providers that had either or both of the following apply in the previous year:</a:t>
            </a:r>
          </a:p>
          <a:p>
            <a:pPr marL="1200150" lvl="2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AU" sz="1700"/>
              <a:t>Had at least 20 overseas student enrolments</a:t>
            </a:r>
          </a:p>
          <a:p>
            <a:pPr marL="1200150" lvl="2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AU" sz="1700"/>
              <a:t>Received $400,000 or more in overseas student tuition fees</a:t>
            </a:r>
          </a:p>
          <a:p>
            <a:pPr marL="742950" lvl="1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AU" sz="1700"/>
              <a:t>Providers with small proportions of international students are at less risk of closure and requiring support from TPS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C63B9-A9AD-4BE6-A004-79D7522E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186A353-DA11-C1D0-B0F1-6A2CDD274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0CF3A5-FCCA-333D-0B76-7948FFF0E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AB28A6-B8A2-1BED-067C-DCD148D59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EE46E06-A332-979A-BC1F-ADA60F1C21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92837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A8A0-E892-5590-CD73-0220EEDB6D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1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Tuition Protection Component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C63B9-A9AD-4BE6-A004-79D7522E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186A353-DA11-C1D0-B0F1-6A2CDD274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0CF3A5-FCCA-333D-0B76-7948FFF0E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AB28A6-B8A2-1BED-067C-DCD148D59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EE46E06-A332-979A-BC1F-ADA60F1C21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434B51-1BA3-6308-6D81-884DA9A0432C}"/>
                  </a:ext>
                </a:extLst>
              </p:cNvPr>
              <p:cNvSpPr txBox="1"/>
              <p:nvPr/>
            </p:nvSpPr>
            <p:spPr>
              <a:xfrm>
                <a:off x="539552" y="1185640"/>
                <a:ext cx="8064896" cy="2245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285750" indent="-285750">
                  <a:spcAft>
                    <a:spcPts val="2200"/>
                  </a:spcAft>
                  <a:buFont typeface="Arial" panose="020B0604020202020204" pitchFamily="34" charset="0"/>
                  <a:buChar char="•"/>
                </a:pPr>
                <a:r>
                  <a:rPr lang="en-AU"/>
                  <a:t>Charged when the Fund is below its target size</a:t>
                </a:r>
              </a:p>
              <a:p>
                <a:pPr marL="285750" indent="-285750">
                  <a:spcAft>
                    <a:spcPts val="2200"/>
                  </a:spcAft>
                  <a:buFont typeface="Arial" panose="020B0604020202020204" pitchFamily="34" charset="0"/>
                  <a:buChar char="•"/>
                </a:pPr>
                <a:r>
                  <a:rPr lang="en-AU"/>
                  <a:t>Calculated as follows: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AU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AU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Specified</m:t>
                              </m:r>
                              <m: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percentage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17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year</m:t>
                              </m:r>
                            </m:den>
                          </m:f>
                          <m:r>
                            <a:rPr lang="en-AU" sz="17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AU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rovide</m:t>
                            </m:r>
                            <m:sSup>
                              <m:sSupPr>
                                <m:ctrlPr>
                                  <a:rPr lang="en-AU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AU" sz="17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AU" sz="17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sty m:val="p"/>
                                <m:brk m:alnAt="7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overseas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student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tuition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fees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previous</m:t>
                            </m:r>
                            <m: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sz="17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year</m:t>
                            </m:r>
                          </m:e>
                        </m:mr>
                      </m:m>
                    </m:oMath>
                  </m:oMathPara>
                </a14:m>
                <a:endParaRPr lang="en-AU" sz="1700"/>
              </a:p>
              <a:p>
                <a:pPr marL="285750" indent="-285750">
                  <a:spcAft>
                    <a:spcPts val="2200"/>
                  </a:spcAft>
                  <a:buFont typeface="Arial" panose="020B0604020202020204" pitchFamily="34" charset="0"/>
                  <a:buChar char="•"/>
                </a:pPr>
                <a:r>
                  <a:rPr lang="en-AU"/>
                  <a:t>Specified percentage for 2024: </a:t>
                </a:r>
                <a:r>
                  <a:rPr lang="en-AU" b="1"/>
                  <a:t>0%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434B51-1BA3-6308-6D81-884DA9A04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85640"/>
                <a:ext cx="8064896" cy="2245230"/>
              </a:xfrm>
              <a:prstGeom prst="rect">
                <a:avLst/>
              </a:prstGeom>
              <a:blipFill>
                <a:blip r:embed="rId5"/>
                <a:stretch>
                  <a:fillRect l="-1664" t="-3523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236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11EAB6-9443-CAFE-9764-994AA15A81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Legislative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27289-9D37-4DB4-9DDF-8CAE64C3AC15}"/>
              </a:ext>
            </a:extLst>
          </p:cNvPr>
          <p:cNvSpPr txBox="1"/>
          <p:nvPr/>
        </p:nvSpPr>
        <p:spPr>
          <a:xfrm>
            <a:off x="539550" y="1185640"/>
            <a:ext cx="8064000" cy="33855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See the legislative instruments for the 2023 international levy for further information on levy components and calculations: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/>
              <a:t>Education Services for Overseas Students (TPS Levies) (Risk Rated Premium and Special Tuition Protection Components) Instrument 2022</a:t>
            </a:r>
            <a:br>
              <a:rPr lang="en-AU" sz="1750"/>
            </a:br>
            <a:r>
              <a:rPr lang="en-AU" sz="1750">
                <a:hlinkClick r:id="rId3"/>
              </a:rPr>
              <a:t>https://www.legislation.gov.au/Details/F2022L01724</a:t>
            </a:r>
            <a:endParaRPr lang="en-AU" sz="1750"/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/>
              <a:t>Education Services for Overseas Students (TPS Levies) (Administrative and Base Fees) Determination 2022</a:t>
            </a:r>
            <a:br>
              <a:rPr lang="en-AU" sz="1750"/>
            </a:br>
            <a:r>
              <a:rPr lang="en-AU" sz="1750">
                <a:hlinkClick r:id="rId4"/>
              </a:rPr>
              <a:t>https://www.legislation.gov.au/Details/F2022L01674</a:t>
            </a:r>
            <a:endParaRPr lang="en-AU" sz="1750"/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Instruments must be made by 1 January each year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sz="1750">
                <a:cs typeface="Calibri"/>
              </a:rPr>
              <a:t>Instruments published on the Federal Register of Legislation</a:t>
            </a:r>
            <a:endParaRPr lang="en-AU" sz="17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2F2023-468B-8EF4-5A0F-C588A991E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62B234E9-7C24-4A80-D154-71B87F816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4AA9B-F2DD-6368-E1A8-9EB77694A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0024D0C-48EB-9C0C-4947-9AB86FB9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06E79FB-7946-B247-C5C6-A92A86500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15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9C1FB-61AF-8256-55AB-3E274C31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9144001" cy="466344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01FFA-4406-546E-ECFD-130062DC0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87" y="2143243"/>
            <a:ext cx="7772389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 International Levy Timeline and Key Takeaways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B5F1D-263B-A6E0-1C91-8EC2A7EC9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86CE5C-8B87-45F2-524D-768EF15B0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431528-6F27-44A5-DC30-34605874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81FFCB-A8FF-E553-929C-BA8320673C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D258B65-E721-BF9C-8E9B-B1D733D1BC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610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9C1FB-61AF-8256-55AB-3E274C31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9144001" cy="4667794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01FFA-4406-546E-ECFD-130062DC0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88" y="2143244"/>
            <a:ext cx="7707912" cy="861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Purpose and function of the </a:t>
            </a:r>
            <a:b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</a:b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Tuition Protection Service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61523-B662-EF9B-B2BF-AC0E48A9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D8C53767-A587-C041-FD53-8C8426AB9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BF59AA-6E0E-0064-F467-9EAC6F81D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289821-0F54-BA7F-27FD-20BD07B92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D5202BF9-96F6-303B-ED66-C6CF2E014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4584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14FB0-F682-62B4-0B0A-1EC5D3BBB3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 International Levy Timeline</a:t>
            </a:r>
          </a:p>
        </p:txBody>
      </p:sp>
      <p:grpSp>
        <p:nvGrpSpPr>
          <p:cNvPr id="36" name="Group 35" descr="Timeline showing key activities and events relating the International Levy from August 2023 to May 2024.">
            <a:extLst>
              <a:ext uri="{FF2B5EF4-FFF2-40B4-BE49-F238E27FC236}">
                <a16:creationId xmlns:a16="http://schemas.microsoft.com/office/drawing/2014/main" id="{EFF418E5-3F56-36C1-35F5-B3977C838B08}"/>
              </a:ext>
            </a:extLst>
          </p:cNvPr>
          <p:cNvGrpSpPr/>
          <p:nvPr/>
        </p:nvGrpSpPr>
        <p:grpSpPr>
          <a:xfrm>
            <a:off x="288000" y="734400"/>
            <a:ext cx="8568000" cy="3895966"/>
            <a:chOff x="-1" y="-1"/>
            <a:chExt cx="9313883" cy="45515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CFBC558-60EF-A9C7-6BBA-7ADCAEE4041B}"/>
                </a:ext>
              </a:extLst>
            </p:cNvPr>
            <p:cNvSpPr/>
            <p:nvPr/>
          </p:nvSpPr>
          <p:spPr>
            <a:xfrm>
              <a:off x="-1" y="0"/>
              <a:ext cx="1511999" cy="30011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300" b="1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August 2023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3DFCEF6-41FB-5CB4-C454-502EA409D119}"/>
                </a:ext>
              </a:extLst>
            </p:cNvPr>
            <p:cNvSpPr/>
            <p:nvPr/>
          </p:nvSpPr>
          <p:spPr>
            <a:xfrm>
              <a:off x="1557632" y="-1"/>
              <a:ext cx="1511999" cy="30011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300" b="1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September 2023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08FA79-42FB-0D31-1079-788A2D2ECCF4}"/>
                </a:ext>
              </a:extLst>
            </p:cNvPr>
            <p:cNvSpPr/>
            <p:nvPr/>
          </p:nvSpPr>
          <p:spPr>
            <a:xfrm>
              <a:off x="3118684" y="-1"/>
              <a:ext cx="1511999" cy="30011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300" b="1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October 2023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5304843-0B3C-DEBD-0A85-A70993CC5A99}"/>
                </a:ext>
              </a:extLst>
            </p:cNvPr>
            <p:cNvSpPr/>
            <p:nvPr/>
          </p:nvSpPr>
          <p:spPr>
            <a:xfrm>
              <a:off x="4676319" y="-1"/>
              <a:ext cx="1511999" cy="30011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300" b="1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November 2023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71050A0-58A2-3DA6-8BA5-A0748BF14878}"/>
                </a:ext>
              </a:extLst>
            </p:cNvPr>
            <p:cNvSpPr/>
            <p:nvPr/>
          </p:nvSpPr>
          <p:spPr>
            <a:xfrm>
              <a:off x="6244245" y="-1"/>
              <a:ext cx="1511999" cy="30011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300" b="1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December 2023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3DADF43-70D6-EDF3-7799-789173C07D8E}"/>
                </a:ext>
              </a:extLst>
            </p:cNvPr>
            <p:cNvSpPr/>
            <p:nvPr/>
          </p:nvSpPr>
          <p:spPr>
            <a:xfrm>
              <a:off x="7801883" y="-1"/>
              <a:ext cx="1511999" cy="30011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300" b="1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Feb – May 2024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2B66418-B1C0-6956-A593-6F404236012C}"/>
                </a:ext>
              </a:extLst>
            </p:cNvPr>
            <p:cNvSpPr/>
            <p:nvPr/>
          </p:nvSpPr>
          <p:spPr>
            <a:xfrm>
              <a:off x="-1" y="346324"/>
              <a:ext cx="1511999" cy="42052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4 August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4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Draft advice on 2024 international levy confirmed at TPS Advisory Board meeting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Mid-August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Draft advice letter published on TPS website</a:t>
              </a:r>
            </a:p>
            <a:p>
              <a:pPr marL="81000" indent="-81000"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Meetings with peak bodies</a:t>
              </a:r>
            </a:p>
            <a:p>
              <a:pPr marL="81000" indent="-81000">
                <a:spcAft>
                  <a:spcPts val="4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Online information session for all providers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Late August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Information sessions in Melbourne</a:t>
              </a:r>
            </a:p>
            <a:p>
              <a:pPr marL="81000" indent="-81000">
                <a:spcAft>
                  <a:spcPts val="4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Meetings with providers and other stakeholders in TAS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A6F75A0-8CFE-7009-59C1-49BC311E8566}"/>
                </a:ext>
              </a:extLst>
            </p:cNvPr>
            <p:cNvSpPr/>
            <p:nvPr/>
          </p:nvSpPr>
          <p:spPr>
            <a:xfrm>
              <a:off x="1557632" y="346323"/>
              <a:ext cx="1512000" cy="42052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September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Information sessions in Perth, Brisbane, Sydney and Adelaide</a:t>
              </a: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Meetings with stakeholders in each state around information sessions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Mid-September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Meetings with providers and other stakeholders in NT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9AB6292-6FA4-56C1-7DD1-7634303EC643}"/>
                </a:ext>
              </a:extLst>
            </p:cNvPr>
            <p:cNvSpPr/>
            <p:nvPr/>
          </p:nvSpPr>
          <p:spPr>
            <a:xfrm>
              <a:off x="3118684" y="346323"/>
              <a:ext cx="1512000" cy="42052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Early October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Online feedback session for all providers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18 October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Final advice on 2024 international levy confirmed at TPS Advisory Board meeting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8E73AD7-874B-3842-8459-80C6A3F98775}"/>
                </a:ext>
              </a:extLst>
            </p:cNvPr>
            <p:cNvSpPr/>
            <p:nvPr/>
          </p:nvSpPr>
          <p:spPr>
            <a:xfrm>
              <a:off x="4676319" y="346323"/>
              <a:ext cx="1512000" cy="42052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Early November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Final advice letter published on TPS website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Mid-November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Legislative instrument drafted and sent to Treasurer with a noting brief sent to Minister for Education</a:t>
              </a: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Department of Education briefing for Administrative and Base Fee Components sent to Minister for Education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9F57B74-9F68-E90B-973F-F2DE1DD032FD}"/>
                </a:ext>
              </a:extLst>
            </p:cNvPr>
            <p:cNvSpPr/>
            <p:nvPr/>
          </p:nvSpPr>
          <p:spPr>
            <a:xfrm>
              <a:off x="6244246" y="346323"/>
              <a:ext cx="1512000" cy="42052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31 December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Legislative instrument must be signed off by Treasurer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CB5BEA1-D51A-18B5-695D-2AB8F6D8C62F}"/>
                </a:ext>
              </a:extLst>
            </p:cNvPr>
            <p:cNvSpPr/>
            <p:nvPr/>
          </p:nvSpPr>
          <p:spPr>
            <a:xfrm>
              <a:off x="7801882" y="346323"/>
              <a:ext cx="1512000" cy="42052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February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Non-exempt providers receive a Request for Information to declare their 2023 overseas students tuition fee income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March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International providers receive levy estimate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April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International levy invoices sent to providers</a:t>
              </a:r>
            </a:p>
            <a:p>
              <a:r>
                <a:rPr lang="en-AU" sz="1050" b="1">
                  <a:ea typeface="Calibri" panose="020F0502020204030204" pitchFamily="34" charset="0"/>
                  <a:cs typeface="Arial" panose="020B0604020202020204" pitchFamily="34" charset="0"/>
                </a:rPr>
                <a:t>May</a:t>
              </a:r>
              <a:endParaRPr lang="en-AU" sz="1050"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81000" indent="-81000"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en-AU" sz="1000">
                  <a:ea typeface="Calibri" panose="020F0502020204030204" pitchFamily="34" charset="0"/>
                  <a:cs typeface="Arial" panose="020B0604020202020204" pitchFamily="34" charset="0"/>
                </a:rPr>
                <a:t>International levy collected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982AF-DE01-FE36-CF6F-CCFF753E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5C93E8AC-5B9D-E0A7-32C4-9251B3C5B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F9268E-2259-7172-82A3-22BC8154C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D8A790-2208-94A4-3949-D7318FD49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D1C8CE46-D4C9-BC1B-57D5-C96E3BDF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1277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11EAB6-9443-CAFE-9764-994AA15A81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>
                <a:latin typeface="+mn-lt"/>
                <a:ea typeface="+mn-ea"/>
                <a:cs typeface="+mn-cs"/>
              </a:rPr>
              <a:t>Key Takeaways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27289-9D37-4DB4-9DDF-8CAE64C3AC15}"/>
              </a:ext>
            </a:extLst>
          </p:cNvPr>
          <p:cNvSpPr txBox="1"/>
          <p:nvPr/>
        </p:nvSpPr>
        <p:spPr>
          <a:xfrm>
            <a:off x="539550" y="1185640"/>
            <a:ext cx="8064000" cy="33393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 i="1">
                <a:solidFill>
                  <a:srgbClr val="D6165F"/>
                </a:solidFill>
                <a:cs typeface="Calibri"/>
              </a:rPr>
              <a:t>Please ensure all contacts and student enrolment data are up to date in PRISMS</a:t>
            </a:r>
            <a:r>
              <a:rPr lang="en-AU" sz="1700" i="1">
                <a:cs typeface="Calibri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>
                <a:cs typeface="Calibri"/>
              </a:rPr>
              <a:t>Timeline estimates levy will be collected in May 2024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>
                <a:cs typeface="Calibri"/>
              </a:rPr>
              <a:t>Key features of the Board’s draft advice on 2024 levy settings: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700">
                <a:cs typeface="Calibri"/>
              </a:rPr>
              <a:t>Specified percentage of the risk rated premium component increased to 0.05%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700">
                <a:cs typeface="Calibri"/>
              </a:rPr>
              <a:t>Temporary waiver of the positive volatility increase factor maintained for the </a:t>
            </a:r>
            <a:r>
              <a:rPr lang="en-AU" sz="1700" i="1"/>
              <a:t>volatility in overseas student enrolments</a:t>
            </a:r>
            <a:r>
              <a:rPr lang="en-AU" sz="1700"/>
              <a:t> risk factor</a:t>
            </a:r>
            <a:endParaRPr lang="en-AU" sz="1700">
              <a:highlight>
                <a:srgbClr val="FFFF00"/>
              </a:highlight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700"/>
              <a:t>Consideration of new filter applied to the </a:t>
            </a:r>
            <a:r>
              <a:rPr lang="en-AU" sz="1700" i="1"/>
              <a:t>volatility in overseas student enrolments </a:t>
            </a:r>
            <a:r>
              <a:rPr lang="en-AU" sz="1700"/>
              <a:t>and </a:t>
            </a:r>
            <a:r>
              <a:rPr lang="en-AU" sz="1700" i="1"/>
              <a:t>maximum overseas source country concentration </a:t>
            </a:r>
            <a:r>
              <a:rPr lang="en-AU" sz="1700"/>
              <a:t>risk factors for providers whose international students constitute less than 20% of its total student population</a:t>
            </a:r>
            <a:endParaRPr lang="en-AU" sz="1700">
              <a:highlight>
                <a:srgbClr val="FFFF00"/>
              </a:highlight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>
                <a:cs typeface="Calibri"/>
              </a:rPr>
              <a:t>Feedback on draft 2024 levy settings will be presented to the Board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2F2023-468B-8EF4-5A0F-C588A991E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62B234E9-7C24-4A80-D154-71B87F816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4AA9B-F2DD-6368-E1A8-9EB77694A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0024D0C-48EB-9C0C-4947-9AB86FB9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06E79FB-7946-B247-C5C6-A92A86500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33733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414" y="0"/>
            <a:ext cx="4225586" cy="466344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07477" y="1650688"/>
            <a:ext cx="2163349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QR code for TPS website (www.tps.gov.au)">
            <a:extLst>
              <a:ext uri="{FF2B5EF4-FFF2-40B4-BE49-F238E27FC236}">
                <a16:creationId xmlns:a16="http://schemas.microsoft.com/office/drawing/2014/main" id="{AB0B2998-41E1-0D9D-F99D-41302E44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00" y="1418400"/>
            <a:ext cx="2767824" cy="282878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789" y="2874824"/>
            <a:ext cx="3073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F08258-4DFB-B37B-23B5-55776E416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72960" y="2655282"/>
            <a:ext cx="900000" cy="900000"/>
            <a:chOff x="5072960" y="2655282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2960" y="2655282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7960" y="2886489"/>
              <a:ext cx="650000" cy="450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75A4AC-5B88-275A-7B80-2DBD063C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6703" y="1431521"/>
            <a:ext cx="900000" cy="900000"/>
            <a:chOff x="5066703" y="1431521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6703" y="143152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99960" y="1557521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5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0F6-3717-ECB7-4E21-F53F0C671E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the Tuition Protection Service (TPS)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9E5CB-E6C2-E7D1-491A-9DAB8F50977E}"/>
              </a:ext>
            </a:extLst>
          </p:cNvPr>
          <p:cNvSpPr txBox="1"/>
          <p:nvPr/>
        </p:nvSpPr>
        <p:spPr>
          <a:xfrm>
            <a:off x="539552" y="1185640"/>
            <a:ext cx="8064896" cy="33342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750"/>
              <a:t>Australian Government initiative supported by federal Department of Education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750">
                <a:ea typeface="+mn-lt"/>
                <a:cs typeface="+mn-lt"/>
              </a:rPr>
              <a:t>Student tuition protection scheme that s</a:t>
            </a:r>
            <a:r>
              <a:rPr lang="en-AU" sz="1750"/>
              <a:t>afeguards Australia’s reputation as an education destination</a:t>
            </a:r>
            <a:endParaRPr lang="en-AU" sz="1750">
              <a:ea typeface="+mn-lt"/>
              <a:cs typeface="+mn-lt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750">
                <a:ea typeface="+mn-lt"/>
                <a:cs typeface="+mn-lt"/>
              </a:rPr>
              <a:t>Developed for international student tuition fee protection and expanded to specified domestic student cohorts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750"/>
              <a:t>Manages levy collections from registered education providers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750"/>
              <a:t>Supports registered education providers to understand and meet obligations to students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750"/>
              <a:t>Supports students with refunds and Government loan re-credits, and facilitates alternative course placements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F4C588-01A0-B3BC-E894-C67F9006A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6F718C-A1E0-8BE4-95C2-3EADA25F1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4E84AA-27AF-20BE-3769-C97E0CEF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6407624-A1FA-B651-EB39-A830FBF927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7894A9B0-6A60-849D-8B17-74BDB06C2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781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9C1FB-61AF-8256-55AB-3E274C31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9144001" cy="4667794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01FFA-4406-546E-ECFD-130062DC0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88" y="2143244"/>
            <a:ext cx="7707912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TPS Director, Operations Team and Advisory Board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1A750C-2CDB-0C09-C705-66CA7CBB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12F0B-5E8D-CDE3-2434-6A1C2CC4F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091EF3-F1CF-7EED-7F77-C7EE1619C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CC40D7-E971-45E8-D601-71EE53C3B6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07DBB419-BC35-89AD-2339-967AA71391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960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C0F6-3717-ECB7-4E21-F53F0C671E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Director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1955F-670D-2ACA-9985-96888B438F7F}"/>
              </a:ext>
            </a:extLst>
          </p:cNvPr>
          <p:cNvSpPr txBox="1"/>
          <p:nvPr/>
        </p:nvSpPr>
        <p:spPr>
          <a:xfrm>
            <a:off x="539550" y="1185640"/>
            <a:ext cx="5189918" cy="31085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>
                <a:cs typeface="Calibri"/>
              </a:rPr>
              <a:t>Melinda Hatton, TPS Director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/>
              <a:t>Statutory office holder </a:t>
            </a:r>
            <a:r>
              <a:rPr lang="en-AU"/>
              <a:t>appointed by the federal Minister for Education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/>
              <a:t>Operational oversight </a:t>
            </a:r>
            <a:r>
              <a:rPr lang="en-AU"/>
              <a:t>over the daily activities of the TPS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>
                <a:cs typeface="Calibri"/>
              </a:rPr>
              <a:t>Responsible for the </a:t>
            </a:r>
            <a:r>
              <a:rPr lang="en-AU" b="1">
                <a:cs typeface="Calibri"/>
              </a:rPr>
              <a:t>annual collection of tuition protection levies </a:t>
            </a:r>
            <a:r>
              <a:rPr lang="en-AU">
                <a:cs typeface="Calibri"/>
              </a:rPr>
              <a:t>from CRICOS and eligible domestic education providers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>
                <a:cs typeface="Calibri"/>
              </a:rPr>
              <a:t>Responsible under law for </a:t>
            </a:r>
            <a:r>
              <a:rPr lang="en-AU" b="1">
                <a:cs typeface="Calibri"/>
              </a:rPr>
              <a:t>managing the levy funds</a:t>
            </a:r>
            <a:endParaRPr lang="en-AU">
              <a:cs typeface="Calibri"/>
            </a:endParaRPr>
          </a:p>
        </p:txBody>
      </p:sp>
      <p:pic>
        <p:nvPicPr>
          <p:cNvPr id="5" name="Picture 4" descr="Photo of the TPS Director">
            <a:extLst>
              <a:ext uri="{FF2B5EF4-FFF2-40B4-BE49-F238E27FC236}">
                <a16:creationId xmlns:a16="http://schemas.microsoft.com/office/drawing/2014/main" id="{FA44E65B-A021-3569-007E-655FC2FDE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3" y="1185640"/>
            <a:ext cx="2493015" cy="32968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E4E284-B0FF-85C0-FB82-55EE418C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13637A-E68B-5376-0C46-36BF3CA67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871776-1B45-31B1-F322-CCE54447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54852C0-FA1E-3732-A39D-609ACA075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40DE3734-070D-4C8A-0C8B-EC1D8713B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7054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Operations Team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Photo of the TPS team">
            <a:extLst>
              <a:ext uri="{FF2B5EF4-FFF2-40B4-BE49-F238E27FC236}">
                <a16:creationId xmlns:a16="http://schemas.microsoft.com/office/drawing/2014/main" id="{384DB642-5DFB-95E1-1585-F0C106D6C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4363" r="16827" b="29606"/>
          <a:stretch/>
        </p:blipFill>
        <p:spPr bwMode="auto">
          <a:xfrm>
            <a:off x="539552" y="1184400"/>
            <a:ext cx="5269512" cy="33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E4B794-09B8-4420-AAF4-E24F2FD4804A}"/>
              </a:ext>
            </a:extLst>
          </p:cNvPr>
          <p:cNvSpPr txBox="1"/>
          <p:nvPr/>
        </p:nvSpPr>
        <p:spPr>
          <a:xfrm>
            <a:off x="5938092" y="1184400"/>
            <a:ext cx="2901108" cy="11387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>
                <a:cs typeface="Calibri"/>
              </a:rPr>
              <a:t>Led by TPS Director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>
                <a:cs typeface="Calibri"/>
              </a:rPr>
              <a:t>Small team of around 16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>
                <a:cs typeface="Calibri"/>
              </a:rPr>
              <a:t>Located in Canberra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7278E7-DF43-C807-81D1-DA756DD9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BF467D-2CDF-1E94-C64F-06DA2B32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15D191-FFA1-ECA8-F9CA-2F57BA644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333990-07BE-5B89-22DA-83A4C714E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31AAF62-AB92-41A7-1B09-45138D49A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6E168E-C190-427E-83EC-52B79D7ADE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50777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Advisory Board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9169F-B0F0-4715-B016-EA843EA66A18}"/>
              </a:ext>
            </a:extLst>
          </p:cNvPr>
          <p:cNvSpPr txBox="1"/>
          <p:nvPr/>
        </p:nvSpPr>
        <p:spPr>
          <a:xfrm>
            <a:off x="539553" y="1184400"/>
            <a:ext cx="8395442" cy="3485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 i="1" u="none" strike="noStrike" baseline="0"/>
              <a:t>Ms Helen Zimmerman</a:t>
            </a:r>
            <a:r>
              <a:rPr lang="en-AU" sz="1550" i="1"/>
              <a:t> </a:t>
            </a:r>
            <a:r>
              <a:rPr lang="en-AU" sz="1550"/>
              <a:t>(Chair)</a:t>
            </a:r>
            <a:endParaRPr lang="en-AU" sz="1550" i="0" u="none" strike="noStrike" baseline="0">
              <a:cs typeface="Calibri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 i="1" u="none" strike="noStrike" baseline="0"/>
              <a:t>Dr Kevin Donnelly AM</a:t>
            </a:r>
            <a:r>
              <a:rPr lang="en-AU" sz="1550" b="1" i="1"/>
              <a:t> </a:t>
            </a:r>
            <a:r>
              <a:rPr lang="en-AU" sz="1550"/>
              <a:t>(Deputy Chair)</a:t>
            </a:r>
            <a:endParaRPr lang="en-AU" sz="1550" i="0" u="none" strike="noStrike" baseline="0">
              <a:cs typeface="Calibri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 i="1" u="none" strike="noStrike" baseline="0"/>
              <a:t>Ms Jenny Lambert</a:t>
            </a:r>
            <a:r>
              <a:rPr lang="en-AU" sz="1550" b="1" i="1"/>
              <a:t> </a:t>
            </a:r>
            <a:endParaRPr lang="en-AU" sz="1550" b="1" i="1" u="none" strike="noStrike" baseline="0">
              <a:cs typeface="Calibri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1" u="none" strike="noStrike" baseline="0"/>
              <a:t> </a:t>
            </a:r>
            <a:r>
              <a:rPr lang="en-AU" sz="1550" b="1" i="1"/>
              <a:t>The Hon</a:t>
            </a:r>
            <a:r>
              <a:rPr lang="en-AU" sz="1550" b="1" i="1" u="none" strike="noStrike" baseline="0"/>
              <a:t> Phil Honeywood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Ms Sharon Robertson</a:t>
            </a:r>
            <a:endParaRPr lang="en-AU" sz="1550" b="1" i="0" u="none" strike="noStrike" baseline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Ms Karen Sandercock</a:t>
            </a:r>
            <a:r>
              <a:rPr lang="en-AU" sz="1550"/>
              <a:t>, Australian Government Department of Education</a:t>
            </a:r>
            <a:endParaRPr lang="en-AU" sz="1550"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Mr Matthew Hardy</a:t>
            </a:r>
            <a:r>
              <a:rPr lang="en-AU" sz="1550"/>
              <a:t>, Australian Government Department of Employment and Workplace Relations</a:t>
            </a:r>
            <a:endParaRPr lang="en-AU" sz="1550"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Mr Guy Thorburn</a:t>
            </a:r>
            <a:r>
              <a:rPr lang="en-AU" sz="1550"/>
              <a:t>, Australian Government Actuary</a:t>
            </a:r>
            <a:endParaRPr lang="en-AU" sz="1550"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Ms Gloria Yu</a:t>
            </a:r>
            <a:r>
              <a:rPr lang="en-AU" sz="1550"/>
              <a:t>, Australian Prudential Regulation Authority</a:t>
            </a:r>
            <a:endParaRPr lang="en-AU" sz="1550"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Mr Daniel Frewer</a:t>
            </a:r>
            <a:r>
              <a:rPr lang="en-AU" sz="1550"/>
              <a:t>, Australian Government Department of Finance</a:t>
            </a:r>
            <a:endParaRPr lang="en-AU" sz="1550"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AU" sz="1550" i="0" u="none" strike="noStrike" baseline="0"/>
              <a:t> </a:t>
            </a:r>
            <a:r>
              <a:rPr lang="en-AU" sz="1550" b="1"/>
              <a:t>Ms Alison Garrod</a:t>
            </a:r>
            <a:r>
              <a:rPr lang="en-AU" sz="1550"/>
              <a:t>, Australian Government Department of Home Affairs (acting) </a:t>
            </a:r>
            <a:endParaRPr lang="en-AU" sz="1550">
              <a:cs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EAF8EC-BACA-4776-86D2-547938E3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56106" y="289330"/>
            <a:ext cx="2052229" cy="2052001"/>
          </a:xfrm>
          <a:prstGeom prst="ellipse">
            <a:avLst/>
          </a:prstGeom>
          <a:solidFill>
            <a:srgbClr val="4897A2"/>
          </a:solidFill>
          <a:ln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367CE-1238-4B2F-ADAF-578507DDEE64}"/>
              </a:ext>
            </a:extLst>
          </p:cNvPr>
          <p:cNvSpPr txBox="1"/>
          <p:nvPr/>
        </p:nvSpPr>
        <p:spPr>
          <a:xfrm>
            <a:off x="6756107" y="828872"/>
            <a:ext cx="205222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>
                <a:solidFill>
                  <a:schemeClr val="bg1"/>
                </a:solidFill>
              </a:rPr>
              <a:t>View Board member profiles at</a:t>
            </a:r>
          </a:p>
          <a:p>
            <a:pPr algn="ctr"/>
            <a:r>
              <a:rPr lang="en-AU" sz="2000" b="1">
                <a:solidFill>
                  <a:schemeClr val="bg1"/>
                </a:solidFill>
              </a:rPr>
              <a:t>www.tps.gov.au</a:t>
            </a:r>
            <a:endParaRPr lang="en-AU" sz="2000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919691-2FE2-28F2-65FD-E6AAED8B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1627AEE-E2CA-D4F4-512F-D2D7C7457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0A06F1-E186-BD2F-BB9D-F600C1258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E8CEEAA-838E-EE47-796B-A79A9BF73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69657BBB-009A-E489-2A6F-4F04C623EB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911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9C1FB-61AF-8256-55AB-3E274C31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9144001" cy="4667794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01FFA-4406-546E-ECFD-130062DC0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6488" y="2143244"/>
            <a:ext cx="7707912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TPS Levy</a:t>
            </a:r>
            <a:b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Guiding principles, framework and legislative authority</a:t>
            </a:r>
            <a:endParaRPr kumimoji="0" lang="en-AU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73CE8B-48F5-7927-1CFB-959EFD053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327"/>
            <a:ext cx="1639726" cy="307777"/>
            <a:chOff x="826488" y="4755327"/>
            <a:chExt cx="1639726" cy="3077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091CB1-D658-082C-4F23-216A98D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755327"/>
              <a:ext cx="13505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0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45ABD6D-1049-E39C-FBA9-50153AC55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26488" y="4775104"/>
              <a:ext cx="288000" cy="288000"/>
              <a:chOff x="826488" y="4775104"/>
              <a:chExt cx="288000" cy="288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9C9F70B-AD00-F366-894A-EE756FD1A5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488" y="477510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29BA6FBF-B129-4C35-1043-2E84278FA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3488" y="4802104"/>
                <a:ext cx="234000" cy="23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772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ysClr val="window" lastClr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CEE6E"/>
      </a:accent4>
      <a:accent5>
        <a:srgbClr val="4DB3E6"/>
      </a:accent5>
      <a:accent6>
        <a:srgbClr val="8AB679"/>
      </a:accent6>
      <a:hlink>
        <a:srgbClr val="357179"/>
      </a:hlink>
      <a:folHlink>
        <a:srgbClr val="4897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  <UserInfo>
        <DisplayName>HATTON,Melinda</DisplayName>
        <AccountId>35</AccountId>
        <AccountType/>
      </UserInfo>
    </SharedWithUsers>
    <LocationandLinks xmlns="21934866-407e-4eb7-84a5-689e8997aac6">N/A</LocationandLink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17" ma:contentTypeDescription="Create a new document." ma:contentTypeScope="" ma:versionID="f1565abf93f62f53050265e888ffee5d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0b801e8f2ecd420a4b313102bab16939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http://purl.org/dc/terms/"/>
    <ds:schemaRef ds:uri="1d95c80d-1bfc-4284-8ead-90dee9a0b47f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21934866-407e-4eb7-84a5-689e8997aac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E8F921-A111-4F01-BC55-1B8B08F9ADEE}">
  <ds:schemaRefs>
    <ds:schemaRef ds:uri="1d95c80d-1bfc-4284-8ead-90dee9a0b47f"/>
    <ds:schemaRef ds:uri="21934866-407e-4eb7-84a5-689e8997aa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3378</Words>
  <Application>Microsoft Office PowerPoint</Application>
  <PresentationFormat>Custom</PresentationFormat>
  <Paragraphs>429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</vt:lpstr>
      <vt:lpstr>Calibri</vt:lpstr>
      <vt:lpstr>Cambria Math</vt:lpstr>
      <vt:lpstr>Symbol</vt:lpstr>
      <vt:lpstr>Office Theme</vt:lpstr>
      <vt:lpstr>1_Office Theme</vt:lpstr>
      <vt:lpstr>5_Office Theme</vt:lpstr>
      <vt:lpstr>Draft 2024 International TPS Levy</vt:lpstr>
      <vt:lpstr>Outline</vt:lpstr>
      <vt:lpstr>Purpose and function of the  Tuition Protection Service</vt:lpstr>
      <vt:lpstr>Purpose of the Tuition Protection Service (TPS)</vt:lpstr>
      <vt:lpstr>TPS Director, Operations Team and Advisory Board</vt:lpstr>
      <vt:lpstr>Tuition Protection Service Director</vt:lpstr>
      <vt:lpstr>TPS Operations Team</vt:lpstr>
      <vt:lpstr>TPS Advisory Board</vt:lpstr>
      <vt:lpstr>International TPS Levy Guiding principles, framework and legislative authority</vt:lpstr>
      <vt:lpstr>International TPS Levy</vt:lpstr>
      <vt:lpstr>TPS Advisory Board’s Levy Setting Advice</vt:lpstr>
      <vt:lpstr>Guiding Principles for Levy Settings</vt:lpstr>
      <vt:lpstr>TPS Levy Framework</vt:lpstr>
      <vt:lpstr>Legislative Authority</vt:lpstr>
      <vt:lpstr>International TPS Levy Collection Overview</vt:lpstr>
      <vt:lpstr>Overseas Students Tuition Fund (OSTF)</vt:lpstr>
      <vt:lpstr>International Levy – Comparison of Components 2013-2023</vt:lpstr>
      <vt:lpstr>International Levy – Average Payment per Provider 2013-2023</vt:lpstr>
      <vt:lpstr>Draft 2024 International TPS Levy Settings</vt:lpstr>
      <vt:lpstr>International TPS Levy Components</vt:lpstr>
      <vt:lpstr>Risk Rated Premium Component: Risk Factors</vt:lpstr>
      <vt:lpstr>Draft 2024 International Levy Settings</vt:lpstr>
      <vt:lpstr>Risk Rated Premium Component</vt:lpstr>
      <vt:lpstr>Risk Rated Premium Component Specified Percentage</vt:lpstr>
      <vt:lpstr>Risk Rated Premium Component: Key Points</vt:lpstr>
      <vt:lpstr>Risk Rated Premium Component: Key Points</vt:lpstr>
      <vt:lpstr>Special Tuition Protection Component</vt:lpstr>
      <vt:lpstr>Legislative Instruments</vt:lpstr>
      <vt:lpstr>2024 International Levy Timeline and Key Takeaways</vt:lpstr>
      <vt:lpstr>2024 International Levy Timeline</vt:lpstr>
      <vt:lpstr>Key Takeaways</vt:lpstr>
      <vt:lpstr>www.tps.gov.au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BURT,Tegan</cp:lastModifiedBy>
  <cp:revision>21</cp:revision>
  <cp:lastPrinted>2023-05-01T06:47:08Z</cp:lastPrinted>
  <dcterms:created xsi:type="dcterms:W3CDTF">2014-06-03T05:41:25Z</dcterms:created>
  <dcterms:modified xsi:type="dcterms:W3CDTF">2023-08-22T01:23:43Z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0x010100D0A9CCE9CD21384385A19063B05DA87A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2022-08-29T07:40:51Z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b2660682-77a0-424f-b19c-20f218a2e3e4</vt:lpwstr>
  </property>
  <property fmtid="{D5CDD505-2E9C-101B-9397-08002B2CF9AE}" pid="14" name="MSIP_Label_79d889eb-932f-4752-8739-64d25806ef64_ContentBits">
    <vt:lpwstr>0</vt:lpwstr>
  </property>
  <property fmtid="{D5CDD505-2E9C-101B-9397-08002B2CF9AE}" pid="15" name="MediaServiceImageTags">
    <vt:lpwstr/>
  </property>
</Properties>
</file>