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760" r:id="rId5"/>
    <p:sldMasterId id="2147483762" r:id="rId6"/>
    <p:sldMasterId id="2147483774" r:id="rId7"/>
  </p:sldMasterIdLst>
  <p:notesMasterIdLst>
    <p:notesMasterId r:id="rId67"/>
  </p:notesMasterIdLst>
  <p:sldIdLst>
    <p:sldId id="926" r:id="rId8"/>
    <p:sldId id="927" r:id="rId9"/>
    <p:sldId id="476" r:id="rId10"/>
    <p:sldId id="477" r:id="rId11"/>
    <p:sldId id="974" r:id="rId12"/>
    <p:sldId id="504" r:id="rId13"/>
    <p:sldId id="934" r:id="rId14"/>
    <p:sldId id="479" r:id="rId15"/>
    <p:sldId id="975" r:id="rId16"/>
    <p:sldId id="536" r:id="rId17"/>
    <p:sldId id="552" r:id="rId18"/>
    <p:sldId id="452" r:id="rId19"/>
    <p:sldId id="499" r:id="rId20"/>
    <p:sldId id="284" r:id="rId21"/>
    <p:sldId id="399" r:id="rId22"/>
    <p:sldId id="416" r:id="rId23"/>
    <p:sldId id="414" r:id="rId24"/>
    <p:sldId id="420" r:id="rId25"/>
    <p:sldId id="417" r:id="rId26"/>
    <p:sldId id="982" r:id="rId27"/>
    <p:sldId id="983" r:id="rId28"/>
    <p:sldId id="411" r:id="rId29"/>
    <p:sldId id="501" r:id="rId30"/>
    <p:sldId id="421" r:id="rId31"/>
    <p:sldId id="925" r:id="rId32"/>
    <p:sldId id="502" r:id="rId33"/>
    <p:sldId id="551" r:id="rId34"/>
    <p:sldId id="976" r:id="rId35"/>
    <p:sldId id="981" r:id="rId36"/>
    <p:sldId id="978" r:id="rId37"/>
    <p:sldId id="505" r:id="rId38"/>
    <p:sldId id="506" r:id="rId39"/>
    <p:sldId id="507" r:id="rId40"/>
    <p:sldId id="508" r:id="rId41"/>
    <p:sldId id="455" r:id="rId42"/>
    <p:sldId id="510" r:id="rId43"/>
    <p:sldId id="519" r:id="rId44"/>
    <p:sldId id="520" r:id="rId45"/>
    <p:sldId id="521" r:id="rId46"/>
    <p:sldId id="511" r:id="rId47"/>
    <p:sldId id="512" r:id="rId48"/>
    <p:sldId id="513" r:id="rId49"/>
    <p:sldId id="514" r:id="rId50"/>
    <p:sldId id="515" r:id="rId51"/>
    <p:sldId id="516" r:id="rId52"/>
    <p:sldId id="517" r:id="rId53"/>
    <p:sldId id="469" r:id="rId54"/>
    <p:sldId id="524" r:id="rId55"/>
    <p:sldId id="525" r:id="rId56"/>
    <p:sldId id="526" r:id="rId57"/>
    <p:sldId id="527" r:id="rId58"/>
    <p:sldId id="528" r:id="rId59"/>
    <p:sldId id="529" r:id="rId60"/>
    <p:sldId id="533" r:id="rId61"/>
    <p:sldId id="534" r:id="rId62"/>
    <p:sldId id="457" r:id="rId63"/>
    <p:sldId id="523" r:id="rId64"/>
    <p:sldId id="535" r:id="rId65"/>
    <p:sldId id="531" r:id="rId66"/>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4F10F-286B-1FE6-66EA-1062DEBB3048}" name="BURT,Tegan" initials="B" userId="S::Tegan.Burt@education.gov.au::2cae51e1-9079-4285-909d-89c5255219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TTON,Melinda" initials="H" lastIdx="7" clrIdx="0">
    <p:extLst>
      <p:ext uri="{19B8F6BF-5375-455C-9EA6-DF929625EA0E}">
        <p15:presenceInfo xmlns:p15="http://schemas.microsoft.com/office/powerpoint/2012/main" userId="S::Melinda.Hatton@tps.gov.au::047c1b75-2b6e-494e-8ef7-48ca1dd7f005" providerId="AD"/>
      </p:ext>
    </p:extLst>
  </p:cmAuthor>
  <p:cmAuthor id="2" name="KREISLER,Marek" initials="K" lastIdx="4" clrIdx="1">
    <p:extLst>
      <p:ext uri="{19B8F6BF-5375-455C-9EA6-DF929625EA0E}">
        <p15:presenceInfo xmlns:p15="http://schemas.microsoft.com/office/powerpoint/2012/main" userId="S::Marek.KREISLER@dese.gov.au::d011594c-a60d-405b-b626-f91b24424e65" providerId="AD"/>
      </p:ext>
    </p:extLst>
  </p:cmAuthor>
  <p:cmAuthor id="3" name="BURT,Tegan" initials="B" lastIdx="37" clrIdx="2">
    <p:extLst>
      <p:ext uri="{19B8F6BF-5375-455C-9EA6-DF929625EA0E}">
        <p15:presenceInfo xmlns:p15="http://schemas.microsoft.com/office/powerpoint/2012/main" userId="S::Tegan.Burt@education.gov.au::2cae51e1-9079-4285-909d-89c5255219b7" providerId="AD"/>
      </p:ext>
    </p:extLst>
  </p:cmAuthor>
  <p:cmAuthor id="4" name="LAMBERT,Mirah" initials="L" lastIdx="1" clrIdx="3">
    <p:extLst>
      <p:ext uri="{19B8F6BF-5375-455C-9EA6-DF929625EA0E}">
        <p15:presenceInfo xmlns:p15="http://schemas.microsoft.com/office/powerpoint/2012/main" userId="S::Mirah.Lambert@education.gov.au::7be5e470-83e2-49c2-bf67-ec9fc67dbe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D6165F"/>
    <a:srgbClr val="3B7C85"/>
    <a:srgbClr val="768E9D"/>
    <a:srgbClr val="FFFFFF"/>
    <a:srgbClr val="666666"/>
    <a:srgbClr val="F15A29"/>
    <a:srgbClr val="D5DDE1"/>
    <a:srgbClr val="F0B50E"/>
    <a:srgbClr val="00A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0EE25-6250-4C27-A4F7-35E0B3B652BE}" v="86" dt="2023-07-24T00:51:42.638"/>
    <p1510:client id="{45EE7C91-0F7F-436F-A436-A4E17A6D6212}" v="1" vWet="5" dt="2023-07-24T03:25:38.157"/>
    <p1510:client id="{C2B08AEB-9911-4699-8399-082BE1991F3E}" v="256" dt="2023-07-24T03:40:17.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86475" autoAdjust="0"/>
  </p:normalViewPr>
  <p:slideViewPr>
    <p:cSldViewPr snapToGrid="0">
      <p:cViewPr>
        <p:scale>
          <a:sx n="60" d="100"/>
          <a:sy n="60" d="100"/>
        </p:scale>
        <p:origin x="32" y="400"/>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26/07/2023</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b="0">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325611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64816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01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25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b="1"/>
              <a:t>International student visa holders need to maintain enrolment in a course that is registered on the Commonwealth Register of Institutions and Courses for Overseas Students (CRICOS) at all times while in Australia.</a:t>
            </a:r>
          </a:p>
          <a:p>
            <a:pPr marL="171450" lvl="0" indent="-171450">
              <a:buFont typeface="Arial" panose="020B0604020202020204" pitchFamily="34" charset="0"/>
              <a:buChar char="•"/>
            </a:pPr>
            <a:r>
              <a:rPr lang="en-AU" b="0"/>
              <a:t>You can travel outside Australia while waiting to be placed with a new provider as long as you return while your visa is valid.</a:t>
            </a:r>
          </a:p>
          <a:p>
            <a:pPr lvl="0"/>
            <a:endParaRPr lang="en-AU" b="1"/>
          </a:p>
          <a:p>
            <a:pPr lvl="0"/>
            <a:r>
              <a:rPr lang="en-AU" b="1"/>
              <a:t>You can continue staying in Australia on your valid student visa if you enrol with another provider to study a course at the same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a student is no longer enrolled in a registered course, the Department of Home Affairs would normally allow 28 days in which time a student could enrol with another education provider before the Department would consider visa cancellation.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a:p>
          <a:p>
            <a:pPr lvl="0"/>
            <a:r>
              <a:rPr lang="en-AU" b="1"/>
              <a:t>Students affected by provider default are afforded an extended period of three months in which to finalise a new enrolment.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This is in acknowledgement that consumer protection processes may take longer than 28 days</a:t>
            </a:r>
            <a:r>
              <a:rPr lang="en-AU" sz="1200" kern="1200" baseline="0">
                <a:solidFill>
                  <a:schemeClr val="tx1"/>
                </a:solidFill>
                <a:effectLst/>
                <a:latin typeface="+mn-lt"/>
                <a:ea typeface="+mn-ea"/>
                <a:cs typeface="+mn-cs"/>
              </a:rPr>
              <a:t> </a:t>
            </a:r>
            <a:r>
              <a:rPr lang="en-AU" sz="1200" kern="1200">
                <a:solidFill>
                  <a:schemeClr val="tx1"/>
                </a:solidFill>
                <a:effectLst/>
                <a:latin typeface="+mn-lt"/>
                <a:ea typeface="+mn-ea"/>
                <a:cs typeface="+mn-cs"/>
              </a:rPr>
              <a:t>and that the situation is beyond the control of affected students.</a:t>
            </a:r>
            <a:endParaRPr lang="en-AU"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the consumer protection mechanisms take more than three months, Department of Home Affairs may further extend its special arrangements on a case by case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r>
              <a:rPr lang="en-AU" b="1"/>
              <a:t>If you have a student visa application that has not yet been decided and your provider has closed, the Department of Home Affairs will contact you to request a new CoE from another provider. Your application will be assessed based on the new course you have chosen to study.  </a:t>
            </a:r>
          </a:p>
          <a:p>
            <a:pPr marL="171450" indent="-171450">
              <a:buFont typeface="Arial" panose="020B0604020202020204" pitchFamily="34" charset="0"/>
              <a:buChar char="•"/>
            </a:pPr>
            <a:r>
              <a:rPr lang="en-AU"/>
              <a:t>We will give you a chance to enrol in an alternative course if your education provider defaults after you have applied for a student visa but before we make a decision on your application.</a:t>
            </a:r>
          </a:p>
          <a:p>
            <a:pPr marL="171450" indent="-171450">
              <a:buFont typeface="Arial" panose="020B0604020202020204" pitchFamily="34" charset="0"/>
              <a:buChar char="•"/>
            </a:pPr>
            <a:r>
              <a:rPr lang="en-AU"/>
              <a:t>Respond as quickly as you can to any request from your visa processing officer.</a:t>
            </a:r>
          </a:p>
          <a:p>
            <a:pPr marL="171450" indent="-171450">
              <a:buFont typeface="Arial" panose="020B0604020202020204" pitchFamily="34" charset="0"/>
              <a:buChar char="•"/>
            </a:pPr>
            <a:r>
              <a:rPr lang="en-AU"/>
              <a:t>Send us information about your new enrolment as soon as possible.</a:t>
            </a:r>
          </a:p>
          <a:p>
            <a:pPr marL="171450" indent="-171450">
              <a:buFont typeface="Arial" panose="020B0604020202020204" pitchFamily="34" charset="0"/>
              <a:buChar char="•"/>
            </a:pPr>
            <a:r>
              <a:rPr lang="en-US"/>
              <a:t>Ensure you upload</a:t>
            </a:r>
            <a:r>
              <a:rPr lang="en-US" baseline="0"/>
              <a:t> your information on your </a:t>
            </a:r>
            <a:r>
              <a:rPr lang="en-US" baseline="0" err="1"/>
              <a:t>ImmiAccount</a:t>
            </a:r>
            <a:r>
              <a:rPr lang="en-US" baseline="0"/>
              <a:t> as soon as it is available. </a:t>
            </a:r>
            <a:endParaRPr lang="en-AU"/>
          </a:p>
          <a:p>
            <a:endParaRPr lang="en-AU"/>
          </a:p>
          <a:p>
            <a:r>
              <a:rPr lang="en-AU" sz="1200" kern="1200">
                <a:solidFill>
                  <a:schemeClr val="tx1"/>
                </a:solidFill>
                <a:effectLst/>
                <a:latin typeface="+mn-lt"/>
                <a:ea typeface="+mn-ea"/>
                <a:cs typeface="+mn-cs"/>
              </a:rPr>
              <a:t> </a:t>
            </a:r>
          </a:p>
          <a:p>
            <a:pPr lvl="0"/>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  </a:t>
            </a:r>
          </a:p>
          <a:p>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64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Please check the expiry date of your student visa. If you require further time to finish your new course, or you move to a new course that is at a lower AQF level than your previous course, you must apply for a further student visa before your current visa expires or before you commence your lower AQF level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If you change to a lower AQF level course, you must apply</a:t>
            </a:r>
            <a:r>
              <a:rPr lang="en-AU" baseline="0">
                <a:effectLst/>
              </a:rPr>
              <a:t> for a new visa. If you do not, you are in breach of your visa condition and your visa may be cancelled. For example if you are changing from a Diploma level course to a Certificate 4 course or if you change from a Bachelor Degree to an Advanced Diploma they are all lower AQF moves which will require you to apply for a new visa. </a:t>
            </a:r>
          </a:p>
          <a:p>
            <a:pPr marL="171450" indent="-171450">
              <a:buFont typeface="Arial" panose="020B0604020202020204" pitchFamily="34" charset="0"/>
              <a:buChar char="•"/>
            </a:pPr>
            <a:r>
              <a:rPr lang="en-AU"/>
              <a:t>The only exception is If you are changing from an AQF level 10 course (doctoral degree) to an AQF level 9 course (masters degree), you will not need to apply for a new visa. </a:t>
            </a:r>
          </a:p>
          <a:p>
            <a:pPr marL="171450" indent="-171450">
              <a:buFont typeface="Arial" panose="020B0604020202020204" pitchFamily="34" charset="0"/>
              <a:buChar char="•"/>
            </a:pPr>
            <a:r>
              <a:rPr lang="en-AU"/>
              <a:t>Student visa (subclass 570-575) holders must enrol in a course in the same sector or apply for a new Student visa (subclass 500).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effectLst/>
            </a:endParaRPr>
          </a:p>
          <a:p>
            <a:endParaRPr lang="en-AU"/>
          </a:p>
          <a:p>
            <a:r>
              <a:rPr lang="en-AU" b="1"/>
              <a:t>There are arrangements in place to waive the Visa Application Charge or VAC for students affected by an education provider closure who need to extend their stay in Australia, if they apply within 12 months.</a:t>
            </a:r>
            <a:r>
              <a:rPr lang="en-AU" b="1" u="sng"/>
              <a:t> </a:t>
            </a:r>
          </a:p>
          <a:p>
            <a:pPr marL="171450" indent="-171450">
              <a:buFont typeface="Arial" panose="020B0604020202020204" pitchFamily="34" charset="0"/>
              <a:buChar char="•"/>
            </a:pPr>
            <a:r>
              <a:rPr lang="en-AU" b="0" u="none"/>
              <a:t>You must hold a student visa or your last substantive visa must have been a student visa.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Your family members will only be eligible for a VAC exemption if they are included in your application, not if they apply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You might also be eligible for a VAC exemption if you apply for a Student Guardian visa (subclass 590) and the nominating student is affected by provider default.</a:t>
            </a:r>
          </a:p>
          <a:p>
            <a:endParaRPr lang="en-AU" u="sng"/>
          </a:p>
          <a:p>
            <a:r>
              <a:rPr lang="en-AU" b="1"/>
              <a:t>You can check your visa expiry date by using the Department of Home Affairs’ Visa Entitlement Verification Online (VEVO) service which is available on the Department’s website</a:t>
            </a:r>
            <a:r>
              <a:rPr lang="en-AU" b="1" baseline="0"/>
              <a:t> (link provided)</a:t>
            </a:r>
            <a:endParaRPr lang="en-AU"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effectLst/>
              </a:rPr>
              <a:t>If your new course will finish after the expiry date of your current visa, you will need to apply for a new Student visa (subclass 500) before your current visa expires. </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21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7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effectLst/>
              </a:rPr>
              <a:t>You must maintain welfare arrangements at all times as a condition of your student visa if you are under 18. </a:t>
            </a:r>
          </a:p>
          <a:p>
            <a:pPr marL="171450" indent="-171450">
              <a:buFont typeface="Arial" panose="020B0604020202020204" pitchFamily="34" charset="0"/>
              <a:buChar char="•"/>
            </a:pPr>
            <a:r>
              <a:rPr lang="en-AU">
                <a:effectLst/>
              </a:rPr>
              <a:t>If</a:t>
            </a:r>
            <a:r>
              <a:rPr lang="en-AU" baseline="0">
                <a:effectLst/>
              </a:rPr>
              <a:t> you do not have appropriate welfare arrangements, you will be in breach of your visa conditions and your visa may be cancelled.</a:t>
            </a:r>
          </a:p>
          <a:p>
            <a:pPr marL="171450" indent="-171450">
              <a:buFont typeface="Arial" panose="020B0604020202020204" pitchFamily="34" charset="0"/>
              <a:buChar char="•"/>
            </a:pPr>
            <a:r>
              <a:rPr lang="en-AU" baseline="0">
                <a:effectLst/>
              </a:rPr>
              <a:t>If you will be turning 18 soon but are still a minor at the time of closure, you still need appropriate welfare arrangements in place until you turn 18</a:t>
            </a:r>
            <a:endParaRPr lang="en-AU">
              <a:effectLst/>
            </a:endParaRPr>
          </a:p>
          <a:p>
            <a:pPr marL="171450" indent="-171450">
              <a:buFont typeface="Arial" panose="020B0604020202020204" pitchFamily="34" charset="0"/>
              <a:buChar char="•"/>
            </a:pPr>
            <a:endParaRPr lang="en-AU">
              <a:effectLst/>
            </a:endParaRPr>
          </a:p>
          <a:p>
            <a:r>
              <a:rPr lang="en-AU" b="1">
                <a:effectLst/>
              </a:rPr>
              <a:t>If your education provider issued a Confirmation of Appropriate Accommodation and Welfare (CAAW) to take responsibility for your welfare in Australia, seek alternative enrolment immediately and make alternative welfare arrangements.</a:t>
            </a:r>
          </a:p>
          <a:p>
            <a:endParaRPr lang="en-AU" i="1" u="sn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24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4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US" sz="120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If you are planning to travel overseas within the three month grace period make sure all the necessary arrangement are in place re obtaining educational assessments and updating TPS and Home Affairs with their contact details </a:t>
            </a:r>
            <a:r>
              <a:rPr lang="en-AU" sz="1200" kern="1200" err="1">
                <a:solidFill>
                  <a:schemeClr val="tx1"/>
                </a:solidFill>
                <a:effectLst/>
                <a:latin typeface="+mn-lt"/>
                <a:ea typeface="+mn-ea"/>
                <a:cs typeface="+mn-cs"/>
              </a:rPr>
              <a:t>etc</a:t>
            </a:r>
            <a:r>
              <a:rPr lang="en-AU" sz="1200" kern="1200">
                <a:solidFill>
                  <a:schemeClr val="tx1"/>
                </a:solidFill>
                <a:effectLst/>
                <a:latin typeface="+mn-lt"/>
                <a:ea typeface="+mn-ea"/>
                <a:cs typeface="+mn-cs"/>
              </a:rPr>
              <a:t> and perhaps identify potential new providers to enrol with and seek enrolment before you travel.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You could do these activities</a:t>
            </a:r>
            <a:r>
              <a:rPr lang="en-AU" sz="1200" kern="1200" baseline="0">
                <a:solidFill>
                  <a:schemeClr val="tx1"/>
                </a:solidFill>
                <a:effectLst/>
                <a:latin typeface="+mn-lt"/>
                <a:ea typeface="+mn-ea"/>
                <a:cs typeface="+mn-cs"/>
              </a:rPr>
              <a:t> whilst you are overseas but it could be that much harder.</a:t>
            </a:r>
            <a:r>
              <a:rPr lang="en-AU" sz="1200" kern="1200">
                <a:solidFill>
                  <a:schemeClr val="tx1"/>
                </a:solidFill>
                <a:effectLst/>
                <a:latin typeface="+mn-lt"/>
                <a:ea typeface="+mn-ea"/>
                <a:cs typeface="+mn-cs"/>
              </a:rPr>
              <a:t> You will need to return to Australia before your current Student visa expires. And you need to provide a new COE within the 3 month period unless you can substantiate compelling circumstances, which would be assessed on a  case by case basis</a:t>
            </a:r>
          </a:p>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97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Study Queensland and Study Gold Coast have resources for international students on their websites. The following 2 slides show what those webpages look like.</a:t>
            </a: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71538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29267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Study NSW support services for international students are on the Study NSW website.</a:t>
            </a:r>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682442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333699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59</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Access TPS Online from the TPS website home page</a:t>
            </a: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186757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immi.homeaffairs.gov.au/visas/already-have-a-visa/check-visa-details-and-conditions/check-conditions-online/visa-holder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immi.homeaffairs.gov.au/visas/getting-a-visa/visa-listing/student-500/education-provider-default" TargetMode="External"/><Relationship Id="rId4" Type="http://schemas.openxmlformats.org/officeDocument/2006/relationships/hyperlink" Target="http://www.homeaffairs.gov.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www.asqa.gov.au/students/student-record" TargetMode="External"/><Relationship Id="rId2" Type="http://schemas.openxmlformats.org/officeDocument/2006/relationships/hyperlink" Target="http://www.asqa.gov.au/students/how-asqa-can-help-students" TargetMode="External"/><Relationship Id="rId1" Type="http://schemas.openxmlformats.org/officeDocument/2006/relationships/slideLayout" Target="../slideLayouts/slideLayout13.xml"/><Relationship Id="rId5" Type="http://schemas.openxmlformats.org/officeDocument/2006/relationships/hyperlink" Target="tel:61386133910" TargetMode="External"/><Relationship Id="rId4" Type="http://schemas.openxmlformats.org/officeDocument/2006/relationships/hyperlink" Target="tel:130070180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eqi.com.au/student-support/hotline" TargetMode="External"/><Relationship Id="rId4" Type="http://schemas.openxmlformats.org/officeDocument/2006/relationships/hyperlink" Target="https://www.studyqueensland.qld.gov.au/live-in-queensland/student-suppor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ldcoaststudenthub.com/" TargetMode="External"/><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hyperlink" Target="https://www.goldcoaststudenthub.com/suppor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hyperlink" Target="https://www.study.nsw.gov.au/live/support-services"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tps.gov.a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7.xml.rels><?xml version="1.0" encoding="UTF-8" standalone="yes"?>
<Relationships xmlns="http://schemas.openxmlformats.org/package/2006/relationships"><Relationship Id="rId3" Type="http://schemas.openxmlformats.org/officeDocument/2006/relationships/hyperlink" Target="mailto:support@tps.gov.au" TargetMode="Externa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62.png"/><Relationship Id="rId7"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4.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dirty="0">
                <a:ln>
                  <a:noFill/>
                </a:ln>
                <a:solidFill>
                  <a:schemeClr val="tx1"/>
                </a:solidFill>
                <a:effectLst/>
                <a:uLnTx/>
                <a:uFillTx/>
                <a:latin typeface="+mn-lt"/>
                <a:ea typeface="+mj-ea"/>
                <a:cs typeface="+mj-cs"/>
              </a:rPr>
              <a:t>Pacific Training Group Closure</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dirty="0"/>
              <a:t>Education Agents Information Session</a:t>
            </a:r>
          </a:p>
          <a:p>
            <a:pPr>
              <a:spcBef>
                <a:spcPts val="1800"/>
              </a:spcBef>
              <a:spcAft>
                <a:spcPts val="1800"/>
              </a:spcAft>
            </a:pPr>
            <a:r>
              <a:rPr lang="en-AU" dirty="0"/>
              <a:t>July 2023</a:t>
            </a:r>
          </a:p>
          <a:p>
            <a:pPr>
              <a:spcAft>
                <a:spcPts val="200"/>
              </a:spcAft>
            </a:pPr>
            <a:r>
              <a:rPr lang="en-AU" b="1" dirty="0"/>
              <a:t>Mirah Lambert</a:t>
            </a:r>
            <a:endParaRPr lang="en-AU" dirty="0">
              <a:highlight>
                <a:srgbClr val="FFFF00"/>
              </a:highlight>
              <a:cs typeface="Calibri" panose="020F0502020204030204"/>
            </a:endParaRPr>
          </a:p>
          <a:p>
            <a:pPr>
              <a:spcAft>
                <a:spcPts val="600"/>
              </a:spcAft>
            </a:pPr>
            <a:r>
              <a:rPr lang="en-AU" sz="1700" b="1" dirty="0"/>
              <a:t>Director, Program Management</a:t>
            </a:r>
            <a:endParaRPr lang="en-AU" sz="1700" b="1" dirty="0">
              <a:highlight>
                <a:srgbClr val="FFFF00"/>
              </a:highlight>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1" name="Group 20">
            <a:extLst>
              <a:ext uri="{FF2B5EF4-FFF2-40B4-BE49-F238E27FC236}">
                <a16:creationId xmlns:a16="http://schemas.microsoft.com/office/drawing/2014/main" id="{0E9E7058-E34A-D4FD-F908-F6C303F17F4F}"/>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22" name="Rectangle 8">
              <a:extLst>
                <a:ext uri="{FF2B5EF4-FFF2-40B4-BE49-F238E27FC236}">
                  <a16:creationId xmlns:a16="http://schemas.microsoft.com/office/drawing/2014/main" id="{B0CF2581-2C4D-9685-2188-66A3707FF0E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23" name="Group 22">
              <a:extLst>
                <a:ext uri="{FF2B5EF4-FFF2-40B4-BE49-F238E27FC236}">
                  <a16:creationId xmlns:a16="http://schemas.microsoft.com/office/drawing/2014/main" id="{06B1C725-DA58-96C7-2D18-211C0D9C1AA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4" name="Oval 23">
                <a:extLst>
                  <a:ext uri="{FF2B5EF4-FFF2-40B4-BE49-F238E27FC236}">
                    <a16:creationId xmlns:a16="http://schemas.microsoft.com/office/drawing/2014/main" id="{079252ED-88EF-40A5-0C65-FF0CAFF0158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3BB5C022-6063-20CC-4337-784F700A3F3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8C0F465-F5A3-4021-BFDB-7E1050CCA7D3}"/>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031325"/>
          </a:xfrm>
          <a:prstGeom prst="rect">
            <a:avLst/>
          </a:prstGeom>
          <a:noFill/>
        </p:spPr>
        <p:txBody>
          <a:bodyPr wrap="square" lIns="0" tIns="0" rIns="0" bIns="0" rtlCol="0" anchor="t">
            <a:spAutoFit/>
          </a:bodyPr>
          <a:lstStyle/>
          <a:p>
            <a:pPr marL="342900" indent="-342900">
              <a:spcAft>
                <a:spcPts val="1200"/>
              </a:spcAft>
              <a:buFont typeface="Arial" panose="020B0604020202020204" pitchFamily="34" charset="0"/>
              <a:buChar char="•"/>
            </a:pPr>
            <a:r>
              <a:rPr lang="en-AU" sz="2000" dirty="0"/>
              <a:t>Unspent tuition fees are the fees that were paid to Pacific Training Group for education or training that a student did not receive:</a:t>
            </a:r>
          </a:p>
          <a:p>
            <a:pPr lvl="1">
              <a:spcAft>
                <a:spcPts val="1200"/>
              </a:spcAft>
            </a:pPr>
            <a:r>
              <a:rPr lang="en-AU" sz="1600" dirty="0"/>
              <a:t>For example, if 10 weeks of tuition were paid and a student only attended classes for 7 weeks, the remaining 3 weeks are their </a:t>
            </a:r>
            <a:r>
              <a:rPr lang="en-AU" sz="1600" b="1" dirty="0"/>
              <a:t>unspent</a:t>
            </a:r>
            <a:r>
              <a:rPr lang="en-AU" sz="1600" dirty="0"/>
              <a:t> tuition fees.</a:t>
            </a:r>
          </a:p>
          <a:p>
            <a:pPr marL="342900" indent="-342900">
              <a:spcAft>
                <a:spcPts val="1200"/>
              </a:spcAft>
              <a:buFont typeface="Arial" panose="020B0604020202020204" pitchFamily="34" charset="0"/>
              <a:buChar char="•"/>
            </a:pPr>
            <a:r>
              <a:rPr lang="en-AU" sz="2000" dirty="0"/>
              <a:t>The TPS can provide students with a refund of any </a:t>
            </a:r>
            <a:r>
              <a:rPr lang="en-AU" sz="2000" b="1" i="1" dirty="0"/>
              <a:t>unspent</a:t>
            </a:r>
            <a:r>
              <a:rPr lang="en-AU" sz="2000" b="1" dirty="0"/>
              <a:t> tuition fees </a:t>
            </a:r>
            <a:r>
              <a:rPr lang="en-AU" sz="2000" dirty="0"/>
              <a:t>that were paid to Pacific Training Group for their tuition</a:t>
            </a:r>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9340" y="3403948"/>
            <a:ext cx="936104" cy="1218702"/>
          </a:xfrm>
          <a:prstGeom prst="rect">
            <a:avLst/>
          </a:prstGeom>
        </p:spPr>
      </p:pic>
      <p:grpSp>
        <p:nvGrpSpPr>
          <p:cNvPr id="3" name="Group 2">
            <a:extLst>
              <a:ext uri="{FF2B5EF4-FFF2-40B4-BE49-F238E27FC236}">
                <a16:creationId xmlns:a16="http://schemas.microsoft.com/office/drawing/2014/main" id="{9253B794-4277-AAF7-C1E1-03E16D4F5B9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31AA350C-A7F9-BEF3-BD64-B0475BAA465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14C89689-46DD-4784-6ABE-7EC5ABF639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23705414-B676-1EE7-CE23-81AAE7C64264}"/>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F04FBAA4-06FE-A204-C8B1-AEB1F7D467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01998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3031599"/>
          </a:xfrm>
          <a:prstGeom prst="rect">
            <a:avLst/>
          </a:prstGeom>
          <a:noFill/>
        </p:spPr>
        <p:txBody>
          <a:bodyPr wrap="square" lIns="0" tIns="0" rIns="0" bIns="0" rtlCol="0" anchor="t">
            <a:spAutoFit/>
          </a:bodyPr>
          <a:lstStyle/>
          <a:p>
            <a:pPr marL="342900" indent="-342900">
              <a:spcAft>
                <a:spcPts val="600"/>
              </a:spcAft>
              <a:buFont typeface="Arial" panose="020B0604020202020204" pitchFamily="34" charset="0"/>
              <a:buChar char="•"/>
            </a:pPr>
            <a:r>
              <a:rPr lang="en-AU" dirty="0"/>
              <a:t>A student’s refund can be deposited to:</a:t>
            </a:r>
          </a:p>
          <a:p>
            <a:pPr marL="742950" lvl="1" indent="-285750">
              <a:spcAft>
                <a:spcPts val="600"/>
              </a:spcAft>
              <a:buFont typeface="Arial" panose="020B0604020202020204" pitchFamily="34" charset="0"/>
              <a:buChar char="•"/>
            </a:pPr>
            <a:r>
              <a:rPr lang="en-AU" dirty="0"/>
              <a:t>their personal bank account</a:t>
            </a:r>
          </a:p>
          <a:p>
            <a:pPr marL="742950" lvl="1" indent="-285750">
              <a:spcAft>
                <a:spcPts val="600"/>
              </a:spcAft>
              <a:buFont typeface="Arial" panose="020B0604020202020204" pitchFamily="34" charset="0"/>
              <a:buChar char="•"/>
            </a:pPr>
            <a:r>
              <a:rPr lang="en-AU" dirty="0"/>
              <a:t>another nominated bank account (for example: a family member)</a:t>
            </a:r>
          </a:p>
          <a:p>
            <a:pPr marL="742950" lvl="1" indent="-285750">
              <a:spcAft>
                <a:spcPts val="600"/>
              </a:spcAft>
              <a:buFont typeface="Arial" panose="020B0604020202020204" pitchFamily="34" charset="0"/>
              <a:buChar char="•"/>
            </a:pPr>
            <a:r>
              <a:rPr lang="en-AU" dirty="0"/>
              <a:t>their new education provider (if they have secured a placement in an alternative course)</a:t>
            </a:r>
          </a:p>
          <a:p>
            <a:pPr marL="742950" lvl="1" indent="-285750">
              <a:spcAft>
                <a:spcPts val="1800"/>
              </a:spcAft>
              <a:buFont typeface="Arial" panose="020B0604020202020204" pitchFamily="34" charset="0"/>
              <a:buChar char="•"/>
            </a:pPr>
            <a:r>
              <a:rPr lang="en-AU" dirty="0"/>
              <a:t>their education agent.</a:t>
            </a:r>
          </a:p>
          <a:p>
            <a:pPr marL="342900" indent="-342900">
              <a:spcAft>
                <a:spcPts val="1200"/>
              </a:spcAft>
              <a:buFont typeface="Arial" panose="020B0604020202020204" pitchFamily="34" charset="0"/>
              <a:buChar char="•"/>
            </a:pPr>
            <a:r>
              <a:rPr lang="en-AU" dirty="0"/>
              <a:t>If a student would like their agent to receive their refund on their </a:t>
            </a:r>
            <a:br>
              <a:rPr lang="en-AU" dirty="0"/>
            </a:br>
            <a:r>
              <a:rPr lang="en-AU" dirty="0"/>
              <a:t>behalf, </a:t>
            </a:r>
            <a:r>
              <a:rPr lang="en-AU" b="1" dirty="0"/>
              <a:t>the student </a:t>
            </a:r>
            <a:r>
              <a:rPr lang="en-AU" dirty="0"/>
              <a:t>must request and return an </a:t>
            </a:r>
            <a:r>
              <a:rPr lang="en-AU" b="1" i="1" dirty="0"/>
              <a:t>Authority to Act </a:t>
            </a:r>
            <a:br>
              <a:rPr lang="en-AU" b="1" i="1" dirty="0"/>
            </a:br>
            <a:r>
              <a:rPr lang="en-AU" dirty="0"/>
              <a:t>form by emailing </a:t>
            </a:r>
            <a:r>
              <a:rPr lang="en-AU" dirty="0">
                <a:hlinkClick r:id="rId3"/>
              </a:rPr>
              <a:t>support@tps.gov.au</a:t>
            </a:r>
            <a:endParaRPr lang="en-AU" dirty="0">
              <a:cs typeface="Calibri"/>
            </a:endParaRPr>
          </a:p>
        </p:txBody>
      </p:sp>
      <p:sp>
        <p:nvSpPr>
          <p:cNvPr id="10" name="Oval 9">
            <a:extLst>
              <a:ext uri="{FF2B5EF4-FFF2-40B4-BE49-F238E27FC236}">
                <a16:creationId xmlns:a16="http://schemas.microsoft.com/office/drawing/2014/main" id="{28C0F465-F5A3-4021-BFDB-7E1050CCA7D3}"/>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9340" y="3403948"/>
            <a:ext cx="936104" cy="1218702"/>
          </a:xfrm>
          <a:prstGeom prst="rect">
            <a:avLst/>
          </a:prstGeom>
        </p:spPr>
      </p:pic>
      <p:grpSp>
        <p:nvGrpSpPr>
          <p:cNvPr id="3" name="Group 2">
            <a:extLst>
              <a:ext uri="{FF2B5EF4-FFF2-40B4-BE49-F238E27FC236}">
                <a16:creationId xmlns:a16="http://schemas.microsoft.com/office/drawing/2014/main" id="{549FAA93-24E5-BC91-7843-EF2C4FE10E9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B30D858-4790-FDA6-C888-B1DFD3A637B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1FD6251-C940-035D-4917-BF2397A2B1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C63805DF-2147-BC59-79EA-3D9176CCAF8D}"/>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4A5F032A-33CD-7B93-CB81-96525F46BF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37566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233265"/>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website home page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TPS website home page">
            <a:extLst>
              <a:ext uri="{FF2B5EF4-FFF2-40B4-BE49-F238E27FC236}">
                <a16:creationId xmlns:a16="http://schemas.microsoft.com/office/drawing/2014/main" id="{5057535B-5A48-4D71-AA37-51E15078F9A5}"/>
              </a:ext>
            </a:extLst>
          </p:cNvPr>
          <p:cNvPicPr>
            <a:picLocks noChangeAspect="1"/>
          </p:cNvPicPr>
          <p:nvPr/>
        </p:nvPicPr>
        <p:blipFill>
          <a:blip r:embed="rId2"/>
          <a:stretch>
            <a:fillRect/>
          </a:stretch>
        </p:blipFill>
        <p:spPr>
          <a:xfrm>
            <a:off x="2000582" y="629915"/>
            <a:ext cx="5091698" cy="3978161"/>
          </a:xfrm>
          <a:prstGeom prst="rect">
            <a:avLst/>
          </a:prstGeom>
        </p:spPr>
      </p:pic>
      <p:sp>
        <p:nvSpPr>
          <p:cNvPr id="12" name="TextBox 11">
            <a:extLst>
              <a:ext uri="{FF2B5EF4-FFF2-40B4-BE49-F238E27FC236}">
                <a16:creationId xmlns:a16="http://schemas.microsoft.com/office/drawing/2014/main" id="{1D8110F8-8E71-48A7-8AF6-839480ADB9C9}"/>
              </a:ext>
            </a:extLst>
          </p:cNvPr>
          <p:cNvSpPr txBox="1"/>
          <p:nvPr/>
        </p:nvSpPr>
        <p:spPr>
          <a:xfrm>
            <a:off x="7092280" y="2214172"/>
            <a:ext cx="1944216" cy="551498"/>
          </a:xfrm>
          <a:prstGeom prst="rect">
            <a:avLst/>
          </a:prstGeom>
          <a:noFill/>
          <a:ln>
            <a:solidFill>
              <a:srgbClr val="4897A2">
                <a:alpha val="50196"/>
              </a:srgbClr>
            </a:solidFill>
          </a:ln>
        </p:spPr>
        <p:txBody>
          <a:bodyPr wrap="square" rtlCol="0">
            <a:spAutoFit/>
          </a:bodyPr>
          <a:lstStyle/>
          <a:p>
            <a:pPr>
              <a:lnSpc>
                <a:spcPct val="105000"/>
              </a:lnSpc>
            </a:pPr>
            <a:r>
              <a:rPr lang="en-AU" sz="1450"/>
              <a:t>For TPS Online, click on </a:t>
            </a:r>
            <a:r>
              <a:rPr lang="en-AU" sz="1450" b="1" i="1"/>
              <a:t>TPS Online is now live</a:t>
            </a:r>
          </a:p>
        </p:txBody>
      </p:sp>
      <p:sp>
        <p:nvSpPr>
          <p:cNvPr id="4" name="TextBox 3">
            <a:extLst>
              <a:ext uri="{FF2B5EF4-FFF2-40B4-BE49-F238E27FC236}">
                <a16:creationId xmlns:a16="http://schemas.microsoft.com/office/drawing/2014/main" id="{C1BC55EE-F83B-4D3C-971B-7D3EEA67A675}"/>
              </a:ext>
            </a:extLst>
          </p:cNvPr>
          <p:cNvSpPr txBox="1"/>
          <p:nvPr/>
        </p:nvSpPr>
        <p:spPr>
          <a:xfrm>
            <a:off x="107504" y="3075217"/>
            <a:ext cx="1753138" cy="1488677"/>
          </a:xfrm>
          <a:prstGeom prst="rect">
            <a:avLst/>
          </a:prstGeom>
          <a:noFill/>
          <a:ln>
            <a:solidFill>
              <a:srgbClr val="4897A2">
                <a:alpha val="50196"/>
              </a:srgbClr>
            </a:solidFill>
          </a:ln>
        </p:spPr>
        <p:txBody>
          <a:bodyPr wrap="square" rtlCol="0">
            <a:spAutoFit/>
          </a:bodyPr>
          <a:lstStyle/>
          <a:p>
            <a:pPr>
              <a:lnSpc>
                <a:spcPct val="105000"/>
              </a:lnSpc>
            </a:pPr>
            <a:r>
              <a:rPr lang="en-AU" sz="1450"/>
              <a:t>For information about the Pacific Training Group closure, click on </a:t>
            </a:r>
            <a:r>
              <a:rPr lang="en-AU" sz="1450" b="1" i="1"/>
              <a:t>Education Provider Closures</a:t>
            </a:r>
          </a:p>
        </p:txBody>
      </p:sp>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4705200" y="2908800"/>
            <a:ext cx="950400" cy="216024"/>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2073600" y="3980859"/>
            <a:ext cx="770208" cy="11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1"/>
            <a:endCxn id="30" idx="0"/>
          </p:cNvCxnSpPr>
          <p:nvPr/>
        </p:nvCxnSpPr>
        <p:spPr>
          <a:xfrm rot="10800000" flipV="1">
            <a:off x="5180400" y="2489920"/>
            <a:ext cx="1911880" cy="418879"/>
          </a:xfrm>
          <a:prstGeom prst="bentConnector2">
            <a:avLst/>
          </a:prstGeom>
          <a:ln w="1270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8C581A-7117-47E5-A6A1-FB6444724B8B}"/>
              </a:ext>
              <a:ext uri="{C183D7F6-B498-43B3-948B-1728B52AA6E4}">
                <adec:decorative xmlns:adec="http://schemas.microsoft.com/office/drawing/2017/decorative" val="1"/>
              </a:ext>
            </a:extLst>
          </p:cNvPr>
          <p:cNvCxnSpPr>
            <a:cxnSpLocks/>
          </p:cNvCxnSpPr>
          <p:nvPr/>
        </p:nvCxnSpPr>
        <p:spPr>
          <a:xfrm>
            <a:off x="1860642" y="4049622"/>
            <a:ext cx="212958" cy="0"/>
          </a:xfrm>
          <a:prstGeom prst="straightConnector1">
            <a:avLst/>
          </a:prstGeom>
          <a:ln w="12700">
            <a:solidFill>
              <a:srgbClr val="D6165F"/>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2A95346-E7D6-A8E6-D9FF-055876AAECA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5" name="Rectangle 8">
              <a:extLst>
                <a:ext uri="{FF2B5EF4-FFF2-40B4-BE49-F238E27FC236}">
                  <a16:creationId xmlns:a16="http://schemas.microsoft.com/office/drawing/2014/main" id="{B2D5B84E-E0CF-4BD0-81FA-BC2CAB5DA313}"/>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4ACF3C3-713A-99E2-E99C-3DB53D56AFA6}"/>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29D17C42-4541-E71A-AFF0-A20E7BD676F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A5F418B-27AA-0454-F11A-FB0E81F4FE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3502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2256536"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Visa Matters</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6" name="Picture 2" descr="Logo of Department of Home Affairs">
            <a:extLst>
              <a:ext uri="{FF2B5EF4-FFF2-40B4-BE49-F238E27FC236}">
                <a16:creationId xmlns:a16="http://schemas.microsoft.com/office/drawing/2014/main" id="{7920BD24-0286-449C-ACDF-520815B7B3C7}"/>
              </a:ext>
            </a:extLst>
          </p:cNvPr>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23528" y="341883"/>
            <a:ext cx="2843915" cy="6691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514C757-9D12-43F6-A4D8-FB9D1B1BE0C9}"/>
              </a:ext>
            </a:extLst>
          </p:cNvPr>
          <p:cNvSpPr txBox="1"/>
          <p:nvPr/>
        </p:nvSpPr>
        <p:spPr>
          <a:xfrm>
            <a:off x="4409764" y="1726585"/>
            <a:ext cx="4248472" cy="1231106"/>
          </a:xfrm>
          <a:prstGeom prst="rect">
            <a:avLst/>
          </a:prstGeom>
          <a:noFill/>
        </p:spPr>
        <p:txBody>
          <a:bodyPr wrap="square" lIns="0" tIns="0" rIns="0" bIns="0" rtlCol="0">
            <a:spAutoFit/>
          </a:bodyPr>
          <a:lstStyle/>
          <a:p>
            <a:pPr marL="342900" indent="-342900">
              <a:spcAft>
                <a:spcPts val="1200"/>
              </a:spcAft>
              <a:buFont typeface="Arial" panose="020B0604020202020204" pitchFamily="34" charset="0"/>
              <a:buChar char="•"/>
            </a:pPr>
            <a:r>
              <a:rPr lang="en-AU" sz="2000" dirty="0">
                <a:solidFill>
                  <a:schemeClr val="bg1"/>
                </a:solidFill>
              </a:rPr>
              <a:t>Applications and visa status</a:t>
            </a:r>
          </a:p>
          <a:p>
            <a:pPr marL="342900" indent="-342900">
              <a:spcAft>
                <a:spcPts val="1200"/>
              </a:spcAft>
              <a:buFont typeface="Arial" panose="020B0604020202020204" pitchFamily="34" charset="0"/>
              <a:buChar char="•"/>
            </a:pPr>
            <a:r>
              <a:rPr lang="en-AU" sz="2000" dirty="0">
                <a:solidFill>
                  <a:schemeClr val="bg1"/>
                </a:solidFill>
              </a:rPr>
              <a:t>Visa Application Charge exemptions</a:t>
            </a:r>
          </a:p>
          <a:p>
            <a:pPr marL="342900" indent="-342900">
              <a:spcAft>
                <a:spcPts val="1200"/>
              </a:spcAft>
              <a:buFont typeface="Arial" panose="020B0604020202020204" pitchFamily="34" charset="0"/>
              <a:buChar char="•"/>
            </a:pPr>
            <a:r>
              <a:rPr lang="en-AU" sz="2000" dirty="0">
                <a:solidFill>
                  <a:schemeClr val="bg1"/>
                </a:solidFill>
              </a:rPr>
              <a:t>Contacts and further information</a:t>
            </a:r>
          </a:p>
        </p:txBody>
      </p:sp>
    </p:spTree>
    <p:extLst>
      <p:ext uri="{BB962C8B-B14F-4D97-AF65-F5344CB8AC3E}">
        <p14:creationId xmlns:p14="http://schemas.microsoft.com/office/powerpoint/2010/main" val="289950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49678" y="1276787"/>
            <a:ext cx="5835147" cy="2883482"/>
          </a:xfrm>
        </p:spPr>
        <p:txBody>
          <a:bodyPr/>
          <a:lstStyle/>
          <a:p>
            <a:pPr algn="ctr"/>
            <a:br>
              <a:rPr lang="en-AU" sz="3753"/>
            </a:br>
            <a:r>
              <a:rPr lang="en-AU" sz="4054" b="0"/>
              <a:t>Information session</a:t>
            </a:r>
            <a:br>
              <a:rPr lang="en-AU" sz="4054" b="0"/>
            </a:br>
            <a:r>
              <a:rPr lang="en-AU" sz="4054" b="0"/>
              <a:t>on education provider closures </a:t>
            </a:r>
            <a:br>
              <a:rPr lang="en-AU" sz="3753"/>
            </a:br>
            <a:br>
              <a:rPr lang="en-AU" sz="3753"/>
            </a:br>
            <a:endParaRPr lang="en-AU" sz="3753"/>
          </a:p>
        </p:txBody>
      </p:sp>
      <p:sp>
        <p:nvSpPr>
          <p:cNvPr id="11" name="Text Placeholder 10"/>
          <p:cNvSpPr>
            <a:spLocks noGrp="1"/>
          </p:cNvSpPr>
          <p:nvPr>
            <p:ph type="body" sz="quarter" idx="10"/>
          </p:nvPr>
        </p:nvSpPr>
        <p:spPr>
          <a:xfrm>
            <a:off x="1655877" y="2952523"/>
            <a:ext cx="5516033" cy="1270754"/>
          </a:xfrm>
        </p:spPr>
        <p:txBody>
          <a:bodyPr/>
          <a:lstStyle/>
          <a:p>
            <a:endParaRPr lang="en-AU"/>
          </a:p>
          <a:p>
            <a:endParaRPr lang="en-AU"/>
          </a:p>
          <a:p>
            <a:endParaRPr lang="en-AU"/>
          </a:p>
          <a:p>
            <a:endParaRPr lang="en-AU"/>
          </a:p>
          <a:p>
            <a:pPr algn="ctr"/>
            <a:r>
              <a:rPr lang="en-AU"/>
              <a:t>        Department of Home Affairs</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756000"/>
            <a:ext cx="6054100" cy="369674"/>
          </a:xfrm>
        </p:spPr>
        <p:txBody>
          <a:bodyPr/>
          <a:lstStyle/>
          <a:p>
            <a:r>
              <a:rPr lang="en-AU" dirty="0"/>
              <a:t>What will we cover?</a:t>
            </a:r>
          </a:p>
        </p:txBody>
      </p:sp>
      <p:sp>
        <p:nvSpPr>
          <p:cNvPr id="2" name="Content Placeholder 1"/>
          <p:cNvSpPr>
            <a:spLocks noGrp="1"/>
          </p:cNvSpPr>
          <p:nvPr>
            <p:ph sz="quarter" idx="10"/>
          </p:nvPr>
        </p:nvSpPr>
        <p:spPr>
          <a:xfrm>
            <a:off x="720000" y="1389599"/>
            <a:ext cx="7668000" cy="3189895"/>
          </a:xfrm>
        </p:spPr>
        <p:txBody>
          <a:bodyPr>
            <a:normAutofit/>
          </a:bodyPr>
          <a:lstStyle/>
          <a:p>
            <a:pPr>
              <a:lnSpc>
                <a:spcPct val="150000"/>
              </a:lnSpc>
              <a:spcBef>
                <a:spcPts val="0"/>
              </a:spcBef>
              <a:spcAft>
                <a:spcPts val="1200"/>
              </a:spcAft>
            </a:pPr>
            <a:r>
              <a:rPr lang="en-AU" altLang="en-US" sz="1700"/>
              <a:t>Applications and visa status</a:t>
            </a:r>
          </a:p>
          <a:p>
            <a:pPr>
              <a:lnSpc>
                <a:spcPct val="150000"/>
              </a:lnSpc>
              <a:spcBef>
                <a:spcPts val="0"/>
              </a:spcBef>
              <a:spcAft>
                <a:spcPts val="1200"/>
              </a:spcAft>
            </a:pPr>
            <a:r>
              <a:rPr lang="en-AU" altLang="en-US" sz="1700"/>
              <a:t>VAC exemption</a:t>
            </a:r>
          </a:p>
          <a:p>
            <a:pPr>
              <a:lnSpc>
                <a:spcPct val="150000"/>
              </a:lnSpc>
              <a:spcBef>
                <a:spcPts val="0"/>
              </a:spcBef>
              <a:spcAft>
                <a:spcPts val="1200"/>
              </a:spcAft>
            </a:pPr>
            <a:r>
              <a:rPr lang="en-AU" altLang="en-US" sz="1700"/>
              <a:t>Welfare for students under 18</a:t>
            </a:r>
          </a:p>
          <a:p>
            <a:pPr>
              <a:lnSpc>
                <a:spcPct val="150000"/>
              </a:lnSpc>
              <a:spcBef>
                <a:spcPts val="0"/>
              </a:spcBef>
              <a:spcAft>
                <a:spcPts val="1200"/>
              </a:spcAft>
            </a:pPr>
            <a:r>
              <a:rPr lang="en-AU" altLang="en-US" sz="1700"/>
              <a:t>Work conditions</a:t>
            </a:r>
          </a:p>
          <a:p>
            <a:pPr>
              <a:lnSpc>
                <a:spcPct val="150000"/>
              </a:lnSpc>
              <a:spcBef>
                <a:spcPts val="0"/>
              </a:spcBef>
              <a:spcAft>
                <a:spcPts val="1200"/>
              </a:spcAft>
            </a:pPr>
            <a:r>
              <a:rPr lang="en-AU" altLang="en-US" sz="1700"/>
              <a:t>Travelling home</a:t>
            </a:r>
          </a:p>
          <a:p>
            <a:pPr>
              <a:lnSpc>
                <a:spcPct val="150000"/>
              </a:lnSpc>
              <a:spcBef>
                <a:spcPts val="0"/>
              </a:spcBef>
              <a:spcAft>
                <a:spcPts val="1200"/>
              </a:spcAft>
            </a:pPr>
            <a:r>
              <a:rPr lang="en-AU" altLang="en-US" sz="1700"/>
              <a:t>Contacts and further information</a:t>
            </a:r>
          </a:p>
        </p:txBody>
      </p:sp>
    </p:spTree>
    <p:extLst>
      <p:ext uri="{BB962C8B-B14F-4D97-AF65-F5344CB8AC3E}">
        <p14:creationId xmlns:p14="http://schemas.microsoft.com/office/powerpoint/2010/main" val="23122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What is my status?</a:t>
            </a:r>
          </a:p>
        </p:txBody>
      </p:sp>
      <p:sp>
        <p:nvSpPr>
          <p:cNvPr id="2" name="Content Placeholder 1"/>
          <p:cNvSpPr>
            <a:spLocks noGrp="1"/>
          </p:cNvSpPr>
          <p:nvPr>
            <p:ph sz="quarter" idx="10"/>
          </p:nvPr>
        </p:nvSpPr>
        <p:spPr>
          <a:xfrm>
            <a:off x="719999" y="1389600"/>
            <a:ext cx="7668000" cy="3513113"/>
          </a:xfrm>
        </p:spPr>
        <p:txBody>
          <a:bodyPr>
            <a:normAutofit fontScale="92500"/>
          </a:bodyPr>
          <a:lstStyle/>
          <a:p>
            <a:pPr>
              <a:spcBef>
                <a:spcPts val="0"/>
              </a:spcBef>
              <a:spcAft>
                <a:spcPts val="1200"/>
              </a:spcAft>
            </a:pPr>
            <a:r>
              <a:rPr lang="en-AU" sz="1600"/>
              <a:t>International student visa holders need to maintain enrolment in a course that is registered on the Commonwealth Register of Institutions and Courses for Overseas Students (CRICOS) at all times while in Australia.</a:t>
            </a:r>
          </a:p>
          <a:p>
            <a:pPr>
              <a:spcBef>
                <a:spcPts val="0"/>
              </a:spcBef>
              <a:spcAft>
                <a:spcPts val="1200"/>
              </a:spcAft>
            </a:pPr>
            <a:r>
              <a:rPr lang="en-AU" sz="1600"/>
              <a:t>You can continue staying in Australia on your valid student visa if you enrol with another provider to study a course at the same level.</a:t>
            </a:r>
          </a:p>
          <a:p>
            <a:pPr>
              <a:spcBef>
                <a:spcPts val="0"/>
              </a:spcBef>
              <a:spcAft>
                <a:spcPts val="1200"/>
              </a:spcAft>
            </a:pPr>
            <a:r>
              <a:rPr lang="en-AU" sz="1600"/>
              <a:t>Students affected by provider default are afforded an extended period of three months in which to finalise a new enrolment.  </a:t>
            </a:r>
          </a:p>
          <a:p>
            <a:pPr>
              <a:spcBef>
                <a:spcPts val="0"/>
              </a:spcBef>
              <a:spcAft>
                <a:spcPts val="1200"/>
              </a:spcAft>
            </a:pPr>
            <a:r>
              <a:rPr lang="en-AU" sz="1600"/>
              <a:t>If you have a student visa application that has not yet been decided and your provider has closed, the Department of Home Affairs will contact you to request a new </a:t>
            </a:r>
            <a:r>
              <a:rPr lang="en-AU" sz="1600" err="1"/>
              <a:t>CoE</a:t>
            </a:r>
            <a:r>
              <a:rPr lang="en-AU" sz="1600"/>
              <a:t> from another provider. Your application will be assessed based on the new course you have chosen to study and you will be afforded additional time to provide a new </a:t>
            </a:r>
            <a:r>
              <a:rPr lang="en-AU" sz="1600" err="1"/>
              <a:t>CoE</a:t>
            </a:r>
            <a:r>
              <a:rPr lang="en-AU" sz="1600"/>
              <a:t>.  </a:t>
            </a:r>
          </a:p>
          <a:p>
            <a:endParaRPr lang="en-AU"/>
          </a:p>
        </p:txBody>
      </p:sp>
    </p:spTree>
    <p:extLst>
      <p:ext uri="{BB962C8B-B14F-4D97-AF65-F5344CB8AC3E}">
        <p14:creationId xmlns:p14="http://schemas.microsoft.com/office/powerpoint/2010/main" val="371343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Do I need a new visa?</a:t>
            </a:r>
          </a:p>
        </p:txBody>
      </p:sp>
      <p:sp>
        <p:nvSpPr>
          <p:cNvPr id="2" name="Content Placeholder 1"/>
          <p:cNvSpPr>
            <a:spLocks noGrp="1"/>
          </p:cNvSpPr>
          <p:nvPr>
            <p:ph sz="quarter" idx="10"/>
          </p:nvPr>
        </p:nvSpPr>
        <p:spPr>
          <a:xfrm>
            <a:off x="720000" y="1389600"/>
            <a:ext cx="7668000" cy="3297825"/>
          </a:xfrm>
        </p:spPr>
        <p:txBody>
          <a:bodyPr>
            <a:normAutofit lnSpcReduction="10000"/>
          </a:bodyPr>
          <a:lstStyle/>
          <a:p>
            <a:pPr>
              <a:spcAft>
                <a:spcPts val="1200"/>
              </a:spcAft>
            </a:pPr>
            <a:r>
              <a:rPr lang="en-AU" sz="1600"/>
              <a:t>Please check the expiry date of your student visa. If you require more time to finish your new course, or you move to a new course that is at a lower AQF level than your previous course, you must apply for a further student visa.</a:t>
            </a:r>
          </a:p>
          <a:p>
            <a:pPr>
              <a:spcAft>
                <a:spcPts val="1200"/>
              </a:spcAft>
            </a:pPr>
            <a:r>
              <a:rPr lang="en-AU" sz="1600"/>
              <a:t>There are arrangements in place to waive the Visa Application Charge (VAC) for students affected by an education provider closure if you apply within 12 months.</a:t>
            </a:r>
            <a:r>
              <a:rPr lang="en-AU" sz="1600" u="sng"/>
              <a:t> </a:t>
            </a:r>
          </a:p>
          <a:p>
            <a:pPr lvl="1">
              <a:spcAft>
                <a:spcPts val="1200"/>
              </a:spcAft>
              <a:buFont typeface="Arial" panose="020B0604020202020204" pitchFamily="34" charset="0"/>
              <a:buChar char="•"/>
            </a:pPr>
            <a:r>
              <a:rPr lang="en-AU" sz="1600"/>
              <a:t>You must hold a student visa or your last substantive visa must have been a student visa.</a:t>
            </a:r>
          </a:p>
          <a:p>
            <a:pPr lvl="1">
              <a:spcAft>
                <a:spcPts val="1200"/>
              </a:spcAft>
              <a:buFont typeface="Arial" panose="020B0604020202020204" pitchFamily="34" charset="0"/>
              <a:buChar char="•"/>
            </a:pPr>
            <a:r>
              <a:rPr lang="en-AU" sz="1600"/>
              <a:t>When you apply let us know you have been affected by a provider default and attach evidence of your enrolment with the new education provider, such as your </a:t>
            </a:r>
            <a:r>
              <a:rPr lang="en-AU" sz="1600" err="1"/>
              <a:t>CoE</a:t>
            </a:r>
            <a:r>
              <a:rPr lang="en-AU" sz="1600"/>
              <a:t>.</a:t>
            </a:r>
          </a:p>
          <a:p>
            <a:pPr lvl="1">
              <a:spcAft>
                <a:spcPts val="450"/>
              </a:spcAft>
              <a:buFont typeface="Courier New" panose="02070309020205020404" pitchFamily="49" charset="0"/>
              <a:buChar char="o"/>
            </a:pPr>
            <a:endParaRPr lang="en-AU" u="sng"/>
          </a:p>
          <a:p>
            <a:endParaRPr lang="en-AU"/>
          </a:p>
          <a:p>
            <a:endParaRPr lang="en-AU"/>
          </a:p>
        </p:txBody>
      </p:sp>
    </p:spTree>
    <p:extLst>
      <p:ext uri="{BB962C8B-B14F-4D97-AF65-F5344CB8AC3E}">
        <p14:creationId xmlns:p14="http://schemas.microsoft.com/office/powerpoint/2010/main" val="317999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Do I need a new visa?</a:t>
            </a:r>
          </a:p>
        </p:txBody>
      </p:sp>
      <p:sp>
        <p:nvSpPr>
          <p:cNvPr id="2" name="Content Placeholder 1"/>
          <p:cNvSpPr>
            <a:spLocks noGrp="1"/>
          </p:cNvSpPr>
          <p:nvPr>
            <p:ph sz="quarter" idx="10"/>
          </p:nvPr>
        </p:nvSpPr>
        <p:spPr>
          <a:xfrm>
            <a:off x="719999" y="1389600"/>
            <a:ext cx="7668000" cy="3297825"/>
          </a:xfrm>
        </p:spPr>
        <p:txBody>
          <a:bodyPr>
            <a:normAutofit/>
          </a:bodyPr>
          <a:lstStyle/>
          <a:p>
            <a:r>
              <a:rPr lang="en-AU" sz="1800"/>
              <a:t>You can check your visa expiry date by using the Department of Home Affairs’ Visa Entitlement Verification Online (VEVO) service at </a:t>
            </a:r>
            <a:r>
              <a:rPr lang="en-AU" sz="1800" u="sng">
                <a:hlinkClick r:id="rId3"/>
              </a:rPr>
              <a:t>https://immi.homeaffairs.gov.au/visas/already-have-a-visa/check-visa-details-and-conditions/check-conditions-online/visa-holders</a:t>
            </a:r>
            <a:r>
              <a:rPr lang="en-AU" sz="1800" u="sng"/>
              <a:t> </a:t>
            </a:r>
            <a:endParaRPr lang="en-AU" sz="1800"/>
          </a:p>
        </p:txBody>
      </p:sp>
    </p:spTree>
    <p:extLst>
      <p:ext uri="{BB962C8B-B14F-4D97-AF65-F5344CB8AC3E}">
        <p14:creationId xmlns:p14="http://schemas.microsoft.com/office/powerpoint/2010/main" val="171342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674"/>
          </a:xfrm>
        </p:spPr>
        <p:txBody>
          <a:bodyPr/>
          <a:lstStyle/>
          <a:p>
            <a:r>
              <a:rPr lang="en-AU" dirty="0"/>
              <a:t>Students under 18 </a:t>
            </a:r>
          </a:p>
        </p:txBody>
      </p:sp>
      <p:sp>
        <p:nvSpPr>
          <p:cNvPr id="2" name="Content Placeholder 1"/>
          <p:cNvSpPr>
            <a:spLocks noGrp="1"/>
          </p:cNvSpPr>
          <p:nvPr>
            <p:ph sz="quarter" idx="10"/>
          </p:nvPr>
        </p:nvSpPr>
        <p:spPr>
          <a:xfrm>
            <a:off x="720000" y="1389600"/>
            <a:ext cx="7668000" cy="3081807"/>
          </a:xfrm>
        </p:spPr>
        <p:txBody>
          <a:bodyPr>
            <a:normAutofit/>
          </a:bodyPr>
          <a:lstStyle/>
          <a:p>
            <a:pPr>
              <a:spcBef>
                <a:spcPts val="0"/>
              </a:spcBef>
              <a:spcAft>
                <a:spcPts val="1200"/>
              </a:spcAft>
            </a:pPr>
            <a:r>
              <a:rPr lang="en-AU" sz="1600"/>
              <a:t>You must maintain welfare arrangements at all times as a condition of your student visa if you are under 18. </a:t>
            </a:r>
          </a:p>
          <a:p>
            <a:pPr>
              <a:spcBef>
                <a:spcPts val="0"/>
              </a:spcBef>
              <a:spcAft>
                <a:spcPts val="1200"/>
              </a:spcAft>
            </a:pPr>
            <a:r>
              <a:rPr lang="en-AU" sz="1600"/>
              <a:t>If your education provider issued a Confirmation of Appropriate Accommodation and Welfare (CAAW) to take responsibility for your welfare in Australia, you must seek alternative enrolment immediately and make alternative welfare arrangements.</a:t>
            </a:r>
          </a:p>
          <a:p>
            <a:pPr>
              <a:spcBef>
                <a:spcPts val="0"/>
              </a:spcBef>
              <a:spcAft>
                <a:spcPts val="1200"/>
              </a:spcAft>
            </a:pPr>
            <a:r>
              <a:rPr lang="en-AU" sz="1600"/>
              <a:t>If you will turn 18 soon, you will still need to ensure you have appropriate arrangements in place until you turn 18.</a:t>
            </a:r>
          </a:p>
        </p:txBody>
      </p:sp>
    </p:spTree>
    <p:extLst>
      <p:ext uri="{BB962C8B-B14F-4D97-AF65-F5344CB8AC3E}">
        <p14:creationId xmlns:p14="http://schemas.microsoft.com/office/powerpoint/2010/main" val="14192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924000" y="-1"/>
            <a:ext cx="5220000"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4227356" y="1189672"/>
            <a:ext cx="4395296" cy="246221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sz="2000">
                <a:solidFill>
                  <a:schemeClr val="bg1"/>
                </a:solidFill>
              </a:rPr>
              <a:t>Tuition Protection Service (TPS)</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Visa matters (Home Affairs)</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Student records (ASQA)</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Study Queensland, Study Gold Coast and Study New South Wales</a:t>
            </a:r>
            <a:endParaRPr lang="en-AU" sz="2000">
              <a:solidFill>
                <a:schemeClr val="bg1"/>
              </a:solidFill>
              <a:cs typeface="Calibri"/>
            </a:endParaRPr>
          </a:p>
          <a:p>
            <a:pPr marL="285750" indent="-285750">
              <a:spcAft>
                <a:spcPts val="1200"/>
              </a:spcAft>
              <a:buFont typeface="Arial" panose="020B0604020202020204" pitchFamily="34" charset="0"/>
              <a:buChar char="•"/>
            </a:pPr>
            <a:r>
              <a:rPr lang="en-AU" sz="2000">
                <a:solidFill>
                  <a:schemeClr val="bg1"/>
                </a:solidFill>
              </a:rPr>
              <a:t>How to use TPS Online</a:t>
            </a:r>
            <a:endParaRPr lang="en-AU" sz="2000">
              <a:solidFill>
                <a:schemeClr val="bg1"/>
              </a:solidFill>
              <a:cs typeface="Calibri"/>
            </a:endParaRPr>
          </a:p>
        </p:txBody>
      </p:sp>
      <p:grpSp>
        <p:nvGrpSpPr>
          <p:cNvPr id="2" name="Group 1">
            <a:extLst>
              <a:ext uri="{FF2B5EF4-FFF2-40B4-BE49-F238E27FC236}">
                <a16:creationId xmlns:a16="http://schemas.microsoft.com/office/drawing/2014/main" id="{DDAB1F69-5E27-EEAB-7031-691A9ECAD2D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5" name="Rectangle 8">
              <a:extLst>
                <a:ext uri="{FF2B5EF4-FFF2-40B4-BE49-F238E27FC236}">
                  <a16:creationId xmlns:a16="http://schemas.microsoft.com/office/drawing/2014/main" id="{757C8435-A95C-093A-D137-6F3D628AC7A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E4C16391-1E44-3814-3869-C0FA9B93414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64023B0A-CE5C-9A14-4E0A-ED89744146D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E52CCC79-BAC7-2D4A-625F-DBE582BF86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06063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756000"/>
            <a:ext cx="8064666" cy="369332"/>
          </a:xfrm>
        </p:spPr>
        <p:txBody>
          <a:bodyPr/>
          <a:lstStyle/>
          <a:p>
            <a:r>
              <a:rPr lang="en-AU" dirty="0"/>
              <a:t>Work arrangements</a:t>
            </a:r>
          </a:p>
        </p:txBody>
      </p:sp>
      <p:sp>
        <p:nvSpPr>
          <p:cNvPr id="2" name="Content Placeholder 1"/>
          <p:cNvSpPr>
            <a:spLocks noGrp="1"/>
          </p:cNvSpPr>
          <p:nvPr>
            <p:ph sz="quarter" idx="10"/>
          </p:nvPr>
        </p:nvSpPr>
        <p:spPr>
          <a:xfrm>
            <a:off x="719999" y="1389600"/>
            <a:ext cx="7668000" cy="3348780"/>
          </a:xfrm>
        </p:spPr>
        <p:txBody>
          <a:bodyPr>
            <a:normAutofit/>
          </a:bodyPr>
          <a:lstStyle/>
          <a:p>
            <a:pPr marL="0" indent="0">
              <a:spcBef>
                <a:spcPts val="0"/>
              </a:spcBef>
              <a:spcAft>
                <a:spcPts val="600"/>
              </a:spcAft>
              <a:buNone/>
            </a:pPr>
            <a:r>
              <a:rPr lang="en-AU" sz="1600" dirty="0"/>
              <a:t>Condition 8105 – Work restriction</a:t>
            </a:r>
          </a:p>
          <a:p>
            <a:pPr marL="257177" indent="-257177">
              <a:spcAft>
                <a:spcPts val="1200"/>
              </a:spcAft>
            </a:pPr>
            <a:r>
              <a:rPr lang="en-AU" sz="1600" dirty="0"/>
              <a:t>All student visa holders have this condition on their visa.  Normally there are two main scenarios to consider:</a:t>
            </a:r>
          </a:p>
          <a:p>
            <a:pPr marL="724670" lvl="1" indent="-456777">
              <a:spcAft>
                <a:spcPts val="1200"/>
              </a:spcAft>
              <a:buFont typeface="+mj-lt"/>
              <a:buAutoNum type="arabicPeriod"/>
            </a:pPr>
            <a:r>
              <a:rPr lang="en-AU" sz="1600" dirty="0"/>
              <a:t>Study has started – </a:t>
            </a:r>
            <a:r>
              <a:rPr lang="en-AU" sz="1600" i="1" dirty="0"/>
              <a:t>you can work 48 hours per fortnight</a:t>
            </a:r>
          </a:p>
          <a:p>
            <a:pPr marL="724670" lvl="1" indent="-456777">
              <a:spcAft>
                <a:spcPts val="1200"/>
              </a:spcAft>
              <a:buFont typeface="+mj-lt"/>
              <a:buAutoNum type="arabicPeriod"/>
            </a:pPr>
            <a:r>
              <a:rPr lang="en-AU" sz="1600" dirty="0"/>
              <a:t>Study has not yet started – </a:t>
            </a:r>
            <a:r>
              <a:rPr lang="en-AU" sz="1600" i="1" dirty="0"/>
              <a:t>you cannot work if you have not commenced your course unless you held a visa when you applied for your student visa and your previous visa permitted you to work</a:t>
            </a:r>
            <a:r>
              <a:rPr lang="en-AU" sz="1600" dirty="0"/>
              <a:t>.</a:t>
            </a:r>
          </a:p>
          <a:p>
            <a:pPr>
              <a:spcAft>
                <a:spcPts val="1200"/>
              </a:spcAft>
            </a:pPr>
            <a:r>
              <a:rPr lang="en-US" sz="1600" dirty="0"/>
              <a:t>If you are on a Bridging visa (BV), you will need to refer to the conditions attached to your BV regarding work and other conditions</a:t>
            </a:r>
            <a:endParaRPr lang="en-AU" sz="1600" dirty="0"/>
          </a:p>
        </p:txBody>
      </p:sp>
    </p:spTree>
    <p:extLst>
      <p:ext uri="{BB962C8B-B14F-4D97-AF65-F5344CB8AC3E}">
        <p14:creationId xmlns:p14="http://schemas.microsoft.com/office/powerpoint/2010/main" val="41803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756000"/>
            <a:ext cx="6693323" cy="369332"/>
          </a:xfrm>
        </p:spPr>
        <p:txBody>
          <a:bodyPr/>
          <a:lstStyle/>
          <a:p>
            <a:r>
              <a:rPr lang="en-AU" dirty="0"/>
              <a:t>Travelling home and delays</a:t>
            </a:r>
          </a:p>
        </p:txBody>
      </p:sp>
      <p:sp>
        <p:nvSpPr>
          <p:cNvPr id="2" name="Content Placeholder 1"/>
          <p:cNvSpPr>
            <a:spLocks noGrp="1"/>
          </p:cNvSpPr>
          <p:nvPr>
            <p:ph sz="quarter" idx="10"/>
          </p:nvPr>
        </p:nvSpPr>
        <p:spPr>
          <a:xfrm>
            <a:off x="720000" y="1389599"/>
            <a:ext cx="7668000" cy="3399757"/>
          </a:xfrm>
        </p:spPr>
        <p:txBody>
          <a:bodyPr>
            <a:noAutofit/>
          </a:bodyPr>
          <a:lstStyle/>
          <a:p>
            <a:pPr marL="342583" indent="-342583">
              <a:spcAft>
                <a:spcPts val="1200"/>
              </a:spcAft>
            </a:pPr>
            <a:r>
              <a:rPr lang="en-AU" sz="1600" dirty="0"/>
              <a:t>You are able to travel home and return to Australia while you arrange your enrolment and commencement in another course. You must have a valid Student visa to enter Australia on your return. </a:t>
            </a:r>
          </a:p>
          <a:p>
            <a:pPr marL="685483" lvl="1" indent="-342583">
              <a:spcAft>
                <a:spcPts val="1200"/>
              </a:spcAft>
              <a:buFont typeface="Arial" panose="020B0604020202020204" pitchFamily="34" charset="0"/>
              <a:buChar char="•"/>
            </a:pPr>
            <a:r>
              <a:rPr lang="en-AU" sz="1600" dirty="0"/>
              <a:t>If you have applied for a Student visa and area awaiting a decision, you must have a valid Bridging Visa B in order to travel.</a:t>
            </a:r>
          </a:p>
          <a:p>
            <a:pPr marL="342583" indent="-342583">
              <a:spcAft>
                <a:spcPts val="1200"/>
              </a:spcAft>
            </a:pPr>
            <a:r>
              <a:rPr lang="en-AU" sz="1600" dirty="0"/>
              <a:t>Students affected by provider default have up to three months to finalise a new enrolment.  </a:t>
            </a:r>
          </a:p>
          <a:p>
            <a:pPr marL="342583" indent="-342583">
              <a:spcAft>
                <a:spcPts val="1200"/>
              </a:spcAft>
            </a:pPr>
            <a:r>
              <a:rPr lang="en-AU" sz="1600" dirty="0"/>
              <a:t>If it takes longer than three months to finalise your enrolment, the Department of Home Affairs may further extend its special arrangements on a case-by-case basis. You must provide relevant information for consideration.</a:t>
            </a:r>
          </a:p>
        </p:txBody>
      </p:sp>
    </p:spTree>
    <p:extLst>
      <p:ext uri="{BB962C8B-B14F-4D97-AF65-F5344CB8AC3E}">
        <p14:creationId xmlns:p14="http://schemas.microsoft.com/office/powerpoint/2010/main" val="7349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756000"/>
            <a:ext cx="6054100" cy="332783"/>
          </a:xfrm>
        </p:spPr>
        <p:txBody>
          <a:bodyPr/>
          <a:lstStyle/>
          <a:p>
            <a:r>
              <a:rPr lang="en-AU" sz="2703"/>
              <a:t>Further information and contacts</a:t>
            </a:r>
          </a:p>
        </p:txBody>
      </p:sp>
      <p:sp>
        <p:nvSpPr>
          <p:cNvPr id="2" name="Content Placeholder 1"/>
          <p:cNvSpPr>
            <a:spLocks noGrp="1"/>
          </p:cNvSpPr>
          <p:nvPr>
            <p:ph sz="quarter" idx="10"/>
          </p:nvPr>
        </p:nvSpPr>
        <p:spPr>
          <a:xfrm>
            <a:off x="720000" y="1389600"/>
            <a:ext cx="7668000" cy="3567169"/>
          </a:xfrm>
        </p:spPr>
        <p:txBody>
          <a:bodyPr>
            <a:normAutofit/>
          </a:bodyPr>
          <a:lstStyle/>
          <a:p>
            <a:pPr lvl="0">
              <a:spcBef>
                <a:spcPts val="0"/>
              </a:spcBef>
              <a:spcAft>
                <a:spcPts val="1200"/>
              </a:spcAft>
            </a:pPr>
            <a:r>
              <a:rPr lang="en-AU" sz="1600" dirty="0"/>
              <a:t>For further information about your Student visa, </a:t>
            </a:r>
            <a:r>
              <a:rPr lang="en-AU" sz="1600" dirty="0">
                <a:hlinkClick r:id="rId3"/>
              </a:rPr>
              <a:t>https://immi.homeaffairs.gov.au/visas/getting-a-visa/visa-listing/student-500</a:t>
            </a:r>
            <a:endParaRPr lang="en-AU" sz="1600" dirty="0"/>
          </a:p>
          <a:p>
            <a:pPr lvl="0">
              <a:spcBef>
                <a:spcPts val="0"/>
              </a:spcBef>
              <a:spcAft>
                <a:spcPts val="1200"/>
              </a:spcAft>
            </a:pPr>
            <a:r>
              <a:rPr lang="en-AU" sz="1600" dirty="0"/>
              <a:t>Queries or concerns about visa arrangements, </a:t>
            </a:r>
            <a:r>
              <a:rPr lang="en-AU" sz="1600" u="sng" dirty="0">
                <a:hlinkClick r:id="rId4"/>
              </a:rPr>
              <a:t>http://www.homeaffairs.gov.au/</a:t>
            </a:r>
            <a:r>
              <a:rPr lang="en-AU" sz="1600" dirty="0"/>
              <a:t> </a:t>
            </a:r>
          </a:p>
          <a:p>
            <a:pPr lvl="0">
              <a:spcBef>
                <a:spcPts val="0"/>
              </a:spcBef>
              <a:spcAft>
                <a:spcPts val="1200"/>
              </a:spcAft>
            </a:pPr>
            <a:r>
              <a:rPr lang="en-AU" sz="1600" dirty="0"/>
              <a:t>Specific information on education provider default </a:t>
            </a:r>
            <a:r>
              <a:rPr lang="en-AU" sz="1600" u="sng" dirty="0">
                <a:hlinkClick r:id="rId5"/>
              </a:rPr>
              <a:t>https://immi.homeaffairs.gov.au/visas/getting-a-visa/visa-listing/student-500/education-provider-default</a:t>
            </a:r>
            <a:endParaRPr lang="en-AU" sz="1600" u="sng" dirty="0"/>
          </a:p>
          <a:p>
            <a:pPr>
              <a:spcBef>
                <a:spcPts val="0"/>
              </a:spcBef>
              <a:spcAft>
                <a:spcPts val="1200"/>
              </a:spcAft>
            </a:pPr>
            <a:r>
              <a:rPr lang="en-AU" sz="1600" dirty="0"/>
              <a:t>Service Centre: telephone 131 881 (in Australia).</a:t>
            </a:r>
          </a:p>
        </p:txBody>
      </p:sp>
    </p:spTree>
    <p:extLst>
      <p:ext uri="{BB962C8B-B14F-4D97-AF65-F5344CB8AC3E}">
        <p14:creationId xmlns:p14="http://schemas.microsoft.com/office/powerpoint/2010/main" val="14833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3257703" cy="1102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Australian Skills Quality Authority</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A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SQA logo">
            <a:extLst>
              <a:ext uri="{FF2B5EF4-FFF2-40B4-BE49-F238E27FC236}">
                <a16:creationId xmlns:a16="http://schemas.microsoft.com/office/drawing/2014/main" id="{C8E23404-F389-4B61-9186-C4E5DE86FB3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129" t="16821" r="35536" b="28084"/>
          <a:stretch/>
        </p:blipFill>
        <p:spPr>
          <a:xfrm>
            <a:off x="323528" y="341883"/>
            <a:ext cx="3363260" cy="671979"/>
          </a:xfrm>
          <a:prstGeom prst="rect">
            <a:avLst/>
          </a:prstGeom>
          <a:ln>
            <a:noFill/>
          </a:ln>
          <a:effectLst/>
        </p:spPr>
      </p:pic>
      <p:sp>
        <p:nvSpPr>
          <p:cNvPr id="5" name="TextBox 4">
            <a:extLst>
              <a:ext uri="{FF2B5EF4-FFF2-40B4-BE49-F238E27FC236}">
                <a16:creationId xmlns:a16="http://schemas.microsoft.com/office/drawing/2014/main" id="{6053B840-DED4-1BE7-D143-186B555612A8}"/>
              </a:ext>
            </a:extLst>
          </p:cNvPr>
          <p:cNvSpPr txBox="1"/>
          <p:nvPr/>
        </p:nvSpPr>
        <p:spPr>
          <a:xfrm>
            <a:off x="4572000" y="2208167"/>
            <a:ext cx="4248472" cy="615553"/>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dirty="0">
                <a:solidFill>
                  <a:schemeClr val="bg1"/>
                </a:solidFill>
              </a:rPr>
              <a:t>Getting a copy of a student’s study records</a:t>
            </a:r>
            <a:endParaRPr lang="en-US" dirty="0">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ECD5-5D8B-6AD6-A67F-3A41F5B3EBA3}"/>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ASQA</a:t>
            </a:r>
          </a:p>
        </p:txBody>
      </p:sp>
      <p:pic>
        <p:nvPicPr>
          <p:cNvPr id="6" name="Picture 5" descr="ASQA logo">
            <a:extLst>
              <a:ext uri="{FF2B5EF4-FFF2-40B4-BE49-F238E27FC236}">
                <a16:creationId xmlns:a16="http://schemas.microsoft.com/office/drawing/2014/main" id="{72606756-45F0-4C77-87D5-BC7B33C275D4}"/>
              </a:ext>
            </a:extLst>
          </p:cNvPr>
          <p:cNvPicPr>
            <a:picLocks noChangeAspect="1"/>
          </p:cNvPicPr>
          <p:nvPr/>
        </p:nvPicPr>
        <p:blipFill rotWithShape="1">
          <a:blip r:embed="rId3">
            <a:extLst>
              <a:ext uri="{28A0092B-C50C-407E-A947-70E740481C1C}">
                <a14:useLocalDpi xmlns:a14="http://schemas.microsoft.com/office/drawing/2010/main" val="0"/>
              </a:ext>
            </a:extLst>
          </a:blip>
          <a:srcRect l="4128" t="16822" r="8807" b="28083"/>
          <a:stretch/>
        </p:blipFill>
        <p:spPr>
          <a:xfrm>
            <a:off x="323528" y="341883"/>
            <a:ext cx="4853182" cy="671979"/>
          </a:xfrm>
          <a:prstGeom prst="rect">
            <a:avLst/>
          </a:prstGeom>
          <a:ln>
            <a:noFill/>
          </a:ln>
          <a:effectLst/>
        </p:spPr>
      </p:pic>
      <p:pic>
        <p:nvPicPr>
          <p:cNvPr id="10" name="Picture 9" descr="RTOs have obligations when they close.">
            <a:extLst>
              <a:ext uri="{FF2B5EF4-FFF2-40B4-BE49-F238E27FC236}">
                <a16:creationId xmlns:a16="http://schemas.microsoft.com/office/drawing/2014/main" id="{5D97CAE8-E705-4F07-9553-7313A96D5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74" y="1205979"/>
            <a:ext cx="7560851" cy="3269085"/>
          </a:xfrm>
          <a:prstGeom prst="rect">
            <a:avLst/>
          </a:prstGeom>
        </p:spPr>
      </p:pic>
      <p:sp>
        <p:nvSpPr>
          <p:cNvPr id="11" name="TextBox 10" descr="Visit www.asqa.gov.au/students/student-record.">
            <a:extLst>
              <a:ext uri="{FF2B5EF4-FFF2-40B4-BE49-F238E27FC236}">
                <a16:creationId xmlns:a16="http://schemas.microsoft.com/office/drawing/2014/main" id="{5690D413-BEF7-42AF-A20C-FC82BF70E7FB}"/>
              </a:ext>
            </a:extLst>
          </p:cNvPr>
          <p:cNvSpPr txBox="1"/>
          <p:nvPr/>
        </p:nvSpPr>
        <p:spPr>
          <a:xfrm>
            <a:off x="1835695" y="4504760"/>
            <a:ext cx="54726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www.asqa.gov.au/students/student-record</a:t>
            </a:r>
          </a:p>
        </p:txBody>
      </p:sp>
    </p:spTree>
    <p:extLst>
      <p:ext uri="{BB962C8B-B14F-4D97-AF65-F5344CB8AC3E}">
        <p14:creationId xmlns:p14="http://schemas.microsoft.com/office/powerpoint/2010/main" val="210078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827584" y="629915"/>
            <a:ext cx="784887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Contact details for ASQA</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ontent Placeholder 1">
            <a:extLst>
              <a:ext uri="{FF2B5EF4-FFF2-40B4-BE49-F238E27FC236}">
                <a16:creationId xmlns:a16="http://schemas.microsoft.com/office/drawing/2014/main" id="{184E630C-6C73-4FF6-ABE0-6601F4D4821D}"/>
              </a:ext>
            </a:extLst>
          </p:cNvPr>
          <p:cNvSpPr txBox="1">
            <a:spLocks/>
          </p:cNvSpPr>
          <p:nvPr/>
        </p:nvSpPr>
        <p:spPr>
          <a:xfrm>
            <a:off x="827584" y="1214514"/>
            <a:ext cx="6227972" cy="356716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endParaRPr lang="en-AU" sz="1400">
              <a:hlinkClick r:id="rId2"/>
            </a:endParaRPr>
          </a:p>
          <a:p>
            <a:pPr>
              <a:spcBef>
                <a:spcPts val="0"/>
              </a:spcBef>
            </a:pPr>
            <a:r>
              <a:rPr lang="en-AU" sz="1800" b="1">
                <a:latin typeface="Calibri" panose="020F0502020204030204" pitchFamily="34" charset="0"/>
                <a:cs typeface="Calibri" panose="020F0502020204030204" pitchFamily="34" charset="0"/>
                <a:hlinkClick r:id="rId2"/>
              </a:rPr>
              <a:t>www.asqa.gov.au</a:t>
            </a:r>
            <a:r>
              <a:rPr lang="en-AU" sz="1800">
                <a:latin typeface="Calibri" panose="020F0502020204030204" pitchFamily="34" charset="0"/>
                <a:cs typeface="Calibri" panose="020F0502020204030204" pitchFamily="34" charset="0"/>
                <a:hlinkClick r:id="rId2"/>
              </a:rPr>
              <a:t>/students/how-asqa-can-help-students</a:t>
            </a:r>
            <a:br>
              <a:rPr lang="en-AU" sz="1800">
                <a:latin typeface="Calibri" panose="020F0502020204030204" pitchFamily="34" charset="0"/>
                <a:cs typeface="Calibri" panose="020F0502020204030204" pitchFamily="34" charset="0"/>
              </a:rPr>
            </a:br>
            <a:endParaRPr lang="en-AU" sz="1800">
              <a:latin typeface="Calibri" panose="020F0502020204030204" pitchFamily="34" charset="0"/>
              <a:cs typeface="Calibri" panose="020F0502020204030204" pitchFamily="34" charset="0"/>
            </a:endParaRPr>
          </a:p>
          <a:p>
            <a:pPr>
              <a:spcBef>
                <a:spcPts val="0"/>
              </a:spcBef>
            </a:pPr>
            <a:r>
              <a:rPr lang="en-AU" sz="1800" b="1">
                <a:latin typeface="Calibri" panose="020F0502020204030204" pitchFamily="34" charset="0"/>
                <a:cs typeface="Calibri" panose="020F0502020204030204" pitchFamily="34" charset="0"/>
                <a:hlinkClick r:id="rId3"/>
              </a:rPr>
              <a:t>www.asqa.gov.au</a:t>
            </a:r>
            <a:r>
              <a:rPr lang="en-AU" sz="1800">
                <a:latin typeface="Calibri" panose="020F0502020204030204" pitchFamily="34" charset="0"/>
                <a:cs typeface="Calibri" panose="020F0502020204030204" pitchFamily="34" charset="0"/>
                <a:hlinkClick r:id="rId3"/>
              </a:rPr>
              <a:t>/students/student-record</a:t>
            </a:r>
            <a:br>
              <a:rPr lang="en-AU" sz="1800">
                <a:latin typeface="Calibri" panose="020F0502020204030204" pitchFamily="34" charset="0"/>
                <a:cs typeface="Calibri" panose="020F0502020204030204" pitchFamily="34" charset="0"/>
              </a:rPr>
            </a:br>
            <a:endParaRPr lang="en-AU" sz="1800">
              <a:latin typeface="Calibri" panose="020F0502020204030204" pitchFamily="34" charset="0"/>
              <a:cs typeface="Calibri" panose="020F0502020204030204" pitchFamily="34" charset="0"/>
            </a:endParaRPr>
          </a:p>
          <a:p>
            <a:pPr>
              <a:spcBef>
                <a:spcPts val="0"/>
              </a:spcBef>
            </a:pPr>
            <a:endParaRPr lang="en-AU" sz="1800">
              <a:latin typeface="Calibri" panose="020F0502020204030204" pitchFamily="34" charset="0"/>
              <a:cs typeface="Calibri" panose="020F0502020204030204" pitchFamily="34" charset="0"/>
            </a:endParaRPr>
          </a:p>
          <a:p>
            <a:pPr>
              <a:spcBef>
                <a:spcPts val="0"/>
              </a:spcBef>
            </a:pPr>
            <a:r>
              <a:rPr lang="en-AU" sz="1800" b="1">
                <a:latin typeface="Calibri" panose="020F0502020204030204" pitchFamily="34" charset="0"/>
                <a:cs typeface="Calibri" panose="020F0502020204030204" pitchFamily="34" charset="0"/>
              </a:rPr>
              <a:t>Phone from in Australia</a:t>
            </a:r>
            <a:r>
              <a:rPr lang="en-AU" sz="1800">
                <a:latin typeface="Calibri" panose="020F0502020204030204" pitchFamily="34" charset="0"/>
                <a:cs typeface="Calibri" panose="020F0502020204030204" pitchFamily="34" charset="0"/>
              </a:rPr>
              <a:t>: </a:t>
            </a:r>
            <a:r>
              <a:rPr lang="en-AU" sz="1800" b="0" i="0" u="sng">
                <a:solidFill>
                  <a:srgbClr val="005287"/>
                </a:solidFill>
                <a:effectLst/>
                <a:latin typeface="Calibri" panose="020F0502020204030204" pitchFamily="34" charset="0"/>
                <a:cs typeface="Calibri" panose="020F0502020204030204" pitchFamily="34" charset="0"/>
                <a:hlinkClick r:id="rId4"/>
              </a:rPr>
              <a:t>1300 701 801</a:t>
            </a:r>
            <a:r>
              <a:rPr lang="en-AU" sz="1800">
                <a:solidFill>
                  <a:srgbClr val="323747"/>
                </a:solidFill>
                <a:latin typeface="Calibri" panose="020F0502020204030204" pitchFamily="34" charset="0"/>
                <a:cs typeface="Calibri" panose="020F0502020204030204" pitchFamily="34" charset="0"/>
              </a:rPr>
              <a:t> between 9am to 7pm (AEDT) Monday to Friday</a:t>
            </a:r>
            <a:br>
              <a:rPr lang="en-AU" sz="1800">
                <a:solidFill>
                  <a:srgbClr val="323747"/>
                </a:solidFill>
                <a:latin typeface="Calibri" panose="020F0502020204030204" pitchFamily="34" charset="0"/>
                <a:cs typeface="Calibri" panose="020F0502020204030204" pitchFamily="34" charset="0"/>
              </a:rPr>
            </a:br>
            <a:endParaRPr lang="en-AU" sz="1800" b="0" i="0">
              <a:solidFill>
                <a:srgbClr val="323747"/>
              </a:solidFill>
              <a:effectLst/>
              <a:latin typeface="Calibri" panose="020F0502020204030204" pitchFamily="34" charset="0"/>
              <a:cs typeface="Calibri" panose="020F0502020204030204" pitchFamily="34" charset="0"/>
            </a:endParaRPr>
          </a:p>
          <a:p>
            <a:pPr>
              <a:spcBef>
                <a:spcPts val="0"/>
              </a:spcBef>
            </a:pPr>
            <a:r>
              <a:rPr lang="en-AU" sz="1800" b="1" i="0">
                <a:solidFill>
                  <a:srgbClr val="323747"/>
                </a:solidFill>
                <a:effectLst/>
                <a:latin typeface="Calibri" panose="020F0502020204030204" pitchFamily="34" charset="0"/>
                <a:cs typeface="Calibri" panose="020F0502020204030204" pitchFamily="34" charset="0"/>
              </a:rPr>
              <a:t>Phone from outside Australia</a:t>
            </a:r>
            <a:r>
              <a:rPr lang="en-AU" sz="1800" b="0" i="0">
                <a:solidFill>
                  <a:srgbClr val="323747"/>
                </a:solidFill>
                <a:effectLst/>
                <a:latin typeface="Calibri" panose="020F0502020204030204" pitchFamily="34" charset="0"/>
                <a:cs typeface="Calibri" panose="020F0502020204030204" pitchFamily="34" charset="0"/>
              </a:rPr>
              <a:t>: </a:t>
            </a:r>
            <a:r>
              <a:rPr lang="en-AU" sz="1800" b="0" i="0" u="sng">
                <a:solidFill>
                  <a:srgbClr val="005287"/>
                </a:solidFill>
                <a:effectLst/>
                <a:latin typeface="Calibri" panose="020F0502020204030204" pitchFamily="34" charset="0"/>
                <a:cs typeface="Calibri" panose="020F0502020204030204" pitchFamily="34" charset="0"/>
                <a:hlinkClick r:id="rId5"/>
              </a:rPr>
              <a:t>+61 3 8613 3910</a:t>
            </a:r>
            <a:r>
              <a:rPr lang="en-AU" sz="1800" b="0" i="0">
                <a:solidFill>
                  <a:srgbClr val="323747"/>
                </a:solidFill>
                <a:effectLst/>
                <a:latin typeface="Calibri" panose="020F0502020204030204" pitchFamily="34" charset="0"/>
                <a:cs typeface="Calibri" panose="020F0502020204030204" pitchFamily="34" charset="0"/>
              </a:rPr>
              <a:t> </a:t>
            </a:r>
            <a:endParaRPr lang="en-AU"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5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3360533"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Study Queensland and Study Gold Coast</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1026" name="Picture 2" descr="Study Queensland logo">
            <a:extLst>
              <a:ext uri="{FF2B5EF4-FFF2-40B4-BE49-F238E27FC236}">
                <a16:creationId xmlns:a16="http://schemas.microsoft.com/office/drawing/2014/main" id="{47286BD6-4022-19E1-43BC-0911633B58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99" y="341999"/>
            <a:ext cx="3034457" cy="455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tudy Gold Coast logo">
            <a:extLst>
              <a:ext uri="{FF2B5EF4-FFF2-40B4-BE49-F238E27FC236}">
                <a16:creationId xmlns:a16="http://schemas.microsoft.com/office/drawing/2014/main" id="{E3ED40C3-CE23-87E9-6B64-F6F50E3BF507}"/>
              </a:ext>
            </a:extLst>
          </p:cNvPr>
          <p:cNvPicPr>
            <a:picLocks noChangeAspect="1"/>
          </p:cNvPicPr>
          <p:nvPr/>
        </p:nvPicPr>
        <p:blipFill>
          <a:blip r:embed="rId4"/>
          <a:stretch>
            <a:fillRect/>
          </a:stretch>
        </p:blipFill>
        <p:spPr>
          <a:xfrm>
            <a:off x="323999" y="721712"/>
            <a:ext cx="1700186" cy="677203"/>
          </a:xfrm>
          <a:prstGeom prst="rect">
            <a:avLst/>
          </a:prstGeom>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031184" y="0"/>
            <a:ext cx="5148064" cy="4695155"/>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59E3681-457F-C25B-765F-836E1F8AD2E5}"/>
              </a:ext>
            </a:extLst>
          </p:cNvPr>
          <p:cNvSpPr txBox="1"/>
          <p:nvPr/>
        </p:nvSpPr>
        <p:spPr>
          <a:xfrm>
            <a:off x="4572000" y="2208167"/>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209809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9C6B-AB13-51A0-610E-B0EE3DDB876A}"/>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Study Queensland</a:t>
            </a:r>
          </a:p>
        </p:txBody>
      </p:sp>
      <p:pic>
        <p:nvPicPr>
          <p:cNvPr id="5" name="Picture 4" descr="Image of Study Queensland webpage">
            <a:extLst>
              <a:ext uri="{FF2B5EF4-FFF2-40B4-BE49-F238E27FC236}">
                <a16:creationId xmlns:a16="http://schemas.microsoft.com/office/drawing/2014/main" id="{D0CCE3CA-0934-7789-0643-B81BAC2F2495}"/>
              </a:ext>
            </a:extLst>
          </p:cNvPr>
          <p:cNvPicPr>
            <a:picLocks noChangeAspect="1"/>
          </p:cNvPicPr>
          <p:nvPr/>
        </p:nvPicPr>
        <p:blipFill>
          <a:blip r:embed="rId3"/>
          <a:stretch>
            <a:fillRect/>
          </a:stretch>
        </p:blipFill>
        <p:spPr>
          <a:xfrm>
            <a:off x="0" y="216000"/>
            <a:ext cx="9144000" cy="3795329"/>
          </a:xfrm>
          <a:prstGeom prst="rect">
            <a:avLst/>
          </a:prstGeom>
        </p:spPr>
      </p:pic>
      <p:sp>
        <p:nvSpPr>
          <p:cNvPr id="4" name="TextBox 3">
            <a:extLst>
              <a:ext uri="{FF2B5EF4-FFF2-40B4-BE49-F238E27FC236}">
                <a16:creationId xmlns:a16="http://schemas.microsoft.com/office/drawing/2014/main" id="{63F4828E-A8CE-4E43-A95A-8A6F5CC84B3E}"/>
              </a:ext>
            </a:extLst>
          </p:cNvPr>
          <p:cNvSpPr txBox="1"/>
          <p:nvPr/>
        </p:nvSpPr>
        <p:spPr>
          <a:xfrm>
            <a:off x="540000" y="4250313"/>
            <a:ext cx="6619826" cy="630942"/>
          </a:xfrm>
          <a:prstGeom prst="rect">
            <a:avLst/>
          </a:prstGeom>
          <a:noFill/>
        </p:spPr>
        <p:txBody>
          <a:bodyPr wrap="none" rtlCol="0">
            <a:spAutoFit/>
          </a:bodyPr>
          <a:lstStyle/>
          <a:p>
            <a:pPr>
              <a:spcAft>
                <a:spcPts val="600"/>
              </a:spcAft>
            </a:pPr>
            <a:r>
              <a:rPr lang="en-AU" sz="1500">
                <a:hlinkClick r:id="rId4"/>
              </a:rPr>
              <a:t>https://www.studyqueensland.qld.gov.au/live-in-queensland/student-support</a:t>
            </a:r>
            <a:endParaRPr lang="en-AU" sz="1500"/>
          </a:p>
          <a:p>
            <a:pPr>
              <a:spcAft>
                <a:spcPts val="600"/>
              </a:spcAft>
            </a:pPr>
            <a:r>
              <a:rPr lang="en-AU" sz="1500">
                <a:hlinkClick r:id="rId5"/>
              </a:rPr>
              <a:t>https://eqi.com.au/student-support/hotline</a:t>
            </a:r>
            <a:endParaRPr lang="en-AU" sz="1500"/>
          </a:p>
        </p:txBody>
      </p:sp>
    </p:spTree>
    <p:extLst>
      <p:ext uri="{BB962C8B-B14F-4D97-AF65-F5344CB8AC3E}">
        <p14:creationId xmlns:p14="http://schemas.microsoft.com/office/powerpoint/2010/main" val="114915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E64-E0BB-99CB-7626-EE23FE4F53F2}"/>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Gold Coast Student HUB</a:t>
            </a:r>
          </a:p>
        </p:txBody>
      </p:sp>
      <p:pic>
        <p:nvPicPr>
          <p:cNvPr id="3" name="Picture 2" descr="Image of Gold Coast Student HUB webpage">
            <a:extLst>
              <a:ext uri="{FF2B5EF4-FFF2-40B4-BE49-F238E27FC236}">
                <a16:creationId xmlns:a16="http://schemas.microsoft.com/office/drawing/2014/main" id="{270EB8CD-5FA7-25D6-7601-2A306FAB8681}"/>
              </a:ext>
            </a:extLst>
          </p:cNvPr>
          <p:cNvPicPr>
            <a:picLocks noChangeAspect="1"/>
          </p:cNvPicPr>
          <p:nvPr/>
        </p:nvPicPr>
        <p:blipFill>
          <a:blip r:embed="rId2"/>
          <a:stretch>
            <a:fillRect/>
          </a:stretch>
        </p:blipFill>
        <p:spPr>
          <a:xfrm>
            <a:off x="0" y="216000"/>
            <a:ext cx="9144000" cy="3935176"/>
          </a:xfrm>
          <a:prstGeom prst="rect">
            <a:avLst/>
          </a:prstGeom>
        </p:spPr>
      </p:pic>
      <p:sp>
        <p:nvSpPr>
          <p:cNvPr id="6" name="TextBox 5">
            <a:extLst>
              <a:ext uri="{FF2B5EF4-FFF2-40B4-BE49-F238E27FC236}">
                <a16:creationId xmlns:a16="http://schemas.microsoft.com/office/drawing/2014/main" id="{A1BBFCD1-F11E-E84A-6830-B294542F54B6}"/>
              </a:ext>
            </a:extLst>
          </p:cNvPr>
          <p:cNvSpPr txBox="1"/>
          <p:nvPr/>
        </p:nvSpPr>
        <p:spPr>
          <a:xfrm>
            <a:off x="540000" y="4304556"/>
            <a:ext cx="4165499" cy="630942"/>
          </a:xfrm>
          <a:prstGeom prst="rect">
            <a:avLst/>
          </a:prstGeom>
          <a:noFill/>
        </p:spPr>
        <p:txBody>
          <a:bodyPr wrap="none" rtlCol="0">
            <a:spAutoFit/>
          </a:bodyPr>
          <a:lstStyle/>
          <a:p>
            <a:pPr>
              <a:spcAft>
                <a:spcPts val="600"/>
              </a:spcAft>
            </a:pPr>
            <a:r>
              <a:rPr lang="en-AU" sz="1500">
                <a:hlinkClick r:id="rId3"/>
              </a:rPr>
              <a:t>https://www.goldcoaststudenthub.com/</a:t>
            </a:r>
            <a:endParaRPr lang="en-AU" sz="1500"/>
          </a:p>
          <a:p>
            <a:pPr>
              <a:spcAft>
                <a:spcPts val="600"/>
              </a:spcAft>
            </a:pPr>
            <a:r>
              <a:rPr lang="en-AU" sz="1500">
                <a:hlinkClick r:id="rId4"/>
              </a:rPr>
              <a:t>https://www.goldcoaststudenthub.com/support/</a:t>
            </a:r>
            <a:endParaRPr lang="en-AU" sz="1500">
              <a:highlight>
                <a:srgbClr val="FFFF00"/>
              </a:highlight>
            </a:endParaRPr>
          </a:p>
        </p:txBody>
      </p:sp>
    </p:spTree>
    <p:extLst>
      <p:ext uri="{BB962C8B-B14F-4D97-AF65-F5344CB8AC3E}">
        <p14:creationId xmlns:p14="http://schemas.microsoft.com/office/powerpoint/2010/main" val="38393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191-E5D8-CDF3-5F48-9BCF12116CFB}"/>
              </a:ext>
            </a:extLst>
          </p:cNvPr>
          <p:cNvSpPr txBox="1">
            <a:spLocks noGrp="1"/>
          </p:cNvSpPr>
          <p:nvPr>
            <p:ph type="title" idx="4294967295"/>
          </p:nvPr>
        </p:nvSpPr>
        <p:spPr>
          <a:xfrm>
            <a:off x="400584" y="2142083"/>
            <a:ext cx="3458494"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400" b="1" i="0" u="none" strike="noStrike" kern="1200" cap="none" spc="0" normalizeH="0" baseline="0" noProof="0" dirty="0">
                <a:ln>
                  <a:noFill/>
                </a:ln>
                <a:solidFill>
                  <a:schemeClr val="tx1"/>
                </a:solidFill>
                <a:effectLst/>
                <a:uLnTx/>
                <a:uFillTx/>
                <a:latin typeface="+mn-lt"/>
                <a:ea typeface="+mn-ea"/>
                <a:cs typeface="+mn-cs"/>
              </a:rPr>
              <a:t>Study New South Wales</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pic>
        <p:nvPicPr>
          <p:cNvPr id="6" name="Picture 2" descr="NSW International Education Awards - Study NSW">
            <a:extLst>
              <a:ext uri="{FF2B5EF4-FFF2-40B4-BE49-F238E27FC236}">
                <a16:creationId xmlns:a16="http://schemas.microsoft.com/office/drawing/2014/main" id="{2A65ED1C-1BE9-32D6-798B-59ED4E6FA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342000"/>
            <a:ext cx="31623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031184" y="0"/>
            <a:ext cx="5148064" cy="4695155"/>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84B1AAB-6C3D-11E1-DDE5-43C53FC235D3}"/>
              </a:ext>
            </a:extLst>
          </p:cNvPr>
          <p:cNvSpPr txBox="1"/>
          <p:nvPr/>
        </p:nvSpPr>
        <p:spPr>
          <a:xfrm>
            <a:off x="4572000" y="2208167"/>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394684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000548"/>
          </a:xfrm>
          <a:prstGeom prst="rect">
            <a:avLst/>
          </a:prstGeom>
          <a:noFill/>
        </p:spPr>
        <p:txBody>
          <a:bodyPr wrap="square" lIns="0" tIns="0" rIns="0" bIns="0" rtlCol="0" anchor="t">
            <a:spAutoFit/>
          </a:bodyPr>
          <a:lstStyle/>
          <a:p>
            <a:pPr marL="342900" indent="-342900">
              <a:spcAft>
                <a:spcPts val="1200"/>
              </a:spcAft>
              <a:buFont typeface="Arial" panose="020B0604020202020204" pitchFamily="34" charset="0"/>
              <a:buChar char="•"/>
            </a:pPr>
            <a:r>
              <a:rPr lang="en-AU" sz="2000" dirty="0"/>
              <a:t>Inform education agents of how the Tuition Protection Service can assist students</a:t>
            </a:r>
            <a:endParaRPr lang="en-US" sz="2000" dirty="0">
              <a:cs typeface="Calibri"/>
            </a:endParaRPr>
          </a:p>
          <a:p>
            <a:pPr marL="342900" indent="-342900">
              <a:spcAft>
                <a:spcPts val="1200"/>
              </a:spcAft>
              <a:buFont typeface="Arial" panose="020B0604020202020204" pitchFamily="34" charset="0"/>
              <a:buChar char="•"/>
            </a:pPr>
            <a:r>
              <a:rPr lang="en-AU" sz="2000" dirty="0"/>
              <a:t>Present information on visa matters</a:t>
            </a:r>
          </a:p>
          <a:p>
            <a:pPr marL="342900" indent="-342900">
              <a:spcAft>
                <a:spcPts val="1200"/>
              </a:spcAft>
              <a:buFont typeface="Arial" panose="020B0604020202020204" pitchFamily="34" charset="0"/>
              <a:buChar char="•"/>
            </a:pPr>
            <a:r>
              <a:rPr lang="en-AU" sz="2000" dirty="0"/>
              <a:t>Present information on getting a copy of a student’s study records</a:t>
            </a:r>
          </a:p>
          <a:p>
            <a:pPr marL="342900" indent="-342900">
              <a:spcAft>
                <a:spcPts val="1200"/>
              </a:spcAft>
              <a:buFont typeface="Arial" panose="020B0604020202020204" pitchFamily="34" charset="0"/>
              <a:buChar char="•"/>
            </a:pPr>
            <a:r>
              <a:rPr lang="en-AU" sz="2000" dirty="0"/>
              <a:t>Identify other assistance available</a:t>
            </a:r>
          </a:p>
        </p:txBody>
      </p:sp>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6487" y="3421250"/>
            <a:ext cx="1141809" cy="1184098"/>
          </a:xfrm>
          <a:prstGeom prst="rect">
            <a:avLst/>
          </a:prstGeom>
        </p:spPr>
      </p:pic>
      <p:grpSp>
        <p:nvGrpSpPr>
          <p:cNvPr id="3" name="Group 2">
            <a:extLst>
              <a:ext uri="{FF2B5EF4-FFF2-40B4-BE49-F238E27FC236}">
                <a16:creationId xmlns:a16="http://schemas.microsoft.com/office/drawing/2014/main" id="{E62CD4F5-03E3-8514-FF6B-D6238084AB8E}"/>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D40A1DB4-45E9-D146-6410-195273DDAF4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767477CC-6CE2-44B8-EAE2-1D183181E27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670FCC4F-37AE-DEDA-93BD-15CF49831E2B}"/>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B77AF7F3-CAEA-5B27-5734-ADAE7F94B99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9400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049A-932B-3B5A-4961-B93A458611CD}"/>
              </a:ext>
            </a:extLst>
          </p:cNvPr>
          <p:cNvSpPr>
            <a:spLocks noGrp="1"/>
          </p:cNvSpPr>
          <p:nvPr>
            <p:ph type="title" idx="4294967295"/>
          </p:nvPr>
        </p:nvSpPr>
        <p:spPr>
          <a:xfrm>
            <a:off x="539750" y="-369674"/>
            <a:ext cx="8064500" cy="369674"/>
          </a:xfrm>
        </p:spPr>
        <p:txBody>
          <a:bodyPr vert="horz" lIns="0" tIns="0" rIns="0" bIns="0" rtlCol="0" anchor="b" anchorCtr="0">
            <a:spAutoFit/>
          </a:bodyPr>
          <a:lstStyle/>
          <a:p>
            <a:r>
              <a:rPr lang="en-AU" dirty="0">
                <a:solidFill>
                  <a:schemeClr val="tx1"/>
                </a:solidFill>
              </a:rPr>
              <a:t>Study NSW</a:t>
            </a:r>
          </a:p>
        </p:txBody>
      </p:sp>
      <p:pic>
        <p:nvPicPr>
          <p:cNvPr id="3" name="Picture 2" descr="Image of Study New South Wales webpage">
            <a:extLst>
              <a:ext uri="{FF2B5EF4-FFF2-40B4-BE49-F238E27FC236}">
                <a16:creationId xmlns:a16="http://schemas.microsoft.com/office/drawing/2014/main" id="{ED95A899-E3E1-4835-7D6B-3D891D252712}"/>
              </a:ext>
            </a:extLst>
          </p:cNvPr>
          <p:cNvPicPr>
            <a:picLocks noChangeAspect="1"/>
          </p:cNvPicPr>
          <p:nvPr/>
        </p:nvPicPr>
        <p:blipFill rotWithShape="1">
          <a:blip r:embed="rId2"/>
          <a:srcRect l="594" t="2061" r="679"/>
          <a:stretch/>
        </p:blipFill>
        <p:spPr>
          <a:xfrm>
            <a:off x="58119" y="216000"/>
            <a:ext cx="9027763" cy="4514866"/>
          </a:xfrm>
          <a:prstGeom prst="rect">
            <a:avLst/>
          </a:prstGeom>
        </p:spPr>
      </p:pic>
      <p:sp>
        <p:nvSpPr>
          <p:cNvPr id="4" name="TextBox 3">
            <a:extLst>
              <a:ext uri="{FF2B5EF4-FFF2-40B4-BE49-F238E27FC236}">
                <a16:creationId xmlns:a16="http://schemas.microsoft.com/office/drawing/2014/main" id="{63F4828E-A8CE-4E43-A95A-8A6F5CC84B3E}"/>
              </a:ext>
            </a:extLst>
          </p:cNvPr>
          <p:cNvSpPr txBox="1"/>
          <p:nvPr/>
        </p:nvSpPr>
        <p:spPr>
          <a:xfrm>
            <a:off x="540000" y="4761750"/>
            <a:ext cx="4478918" cy="323165"/>
          </a:xfrm>
          <a:prstGeom prst="rect">
            <a:avLst/>
          </a:prstGeom>
          <a:noFill/>
        </p:spPr>
        <p:txBody>
          <a:bodyPr wrap="none" rtlCol="0">
            <a:spAutoFit/>
          </a:bodyPr>
          <a:lstStyle/>
          <a:p>
            <a:pPr>
              <a:spcAft>
                <a:spcPts val="600"/>
              </a:spcAft>
            </a:pPr>
            <a:r>
              <a:rPr lang="en-AU" sz="1500">
                <a:hlinkClick r:id="rId3"/>
              </a:rPr>
              <a:t>https://www.study.nsw.gov.au/live/support-services</a:t>
            </a:r>
            <a:endParaRPr lang="en-AU" sz="1500"/>
          </a:p>
        </p:txBody>
      </p:sp>
    </p:spTree>
    <p:extLst>
      <p:ext uri="{BB962C8B-B14F-4D97-AF65-F5344CB8AC3E}">
        <p14:creationId xmlns:p14="http://schemas.microsoft.com/office/powerpoint/2010/main" val="398295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23528" y="2142083"/>
            <a:ext cx="3553285"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dirty="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034464" y="0"/>
            <a:ext cx="5148064" cy="469546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581632" y="1446927"/>
            <a:ext cx="4069365" cy="1846659"/>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AU" sz="2000" dirty="0">
                <a:solidFill>
                  <a:schemeClr val="bg1"/>
                </a:solidFill>
              </a:rPr>
              <a:t>Accessing TPS Online</a:t>
            </a:r>
          </a:p>
          <a:p>
            <a:pPr marL="457200" indent="-457200">
              <a:spcAft>
                <a:spcPts val="1200"/>
              </a:spcAft>
              <a:buFont typeface="Arial" panose="020B0604020202020204" pitchFamily="34" charset="0"/>
              <a:buChar char="•"/>
            </a:pPr>
            <a:r>
              <a:rPr lang="en-AU" sz="2000" dirty="0">
                <a:solidFill>
                  <a:schemeClr val="bg1"/>
                </a:solidFill>
              </a:rPr>
              <a:t>Using TPS Online to receive a refund of unspent tuition fees</a:t>
            </a:r>
          </a:p>
          <a:p>
            <a:pPr marL="457200" indent="-457200">
              <a:spcAft>
                <a:spcPts val="1200"/>
              </a:spcAft>
              <a:buFont typeface="Arial" panose="020B0604020202020204" pitchFamily="34" charset="0"/>
              <a:buChar char="•"/>
            </a:pPr>
            <a:r>
              <a:rPr lang="en-AU" sz="2000" dirty="0">
                <a:solidFill>
                  <a:schemeClr val="bg1"/>
                </a:solidFill>
              </a:rPr>
              <a:t>Summary of tasks to complete in TPS Online</a:t>
            </a:r>
          </a:p>
        </p:txBody>
      </p:sp>
      <p:grpSp>
        <p:nvGrpSpPr>
          <p:cNvPr id="2" name="Group 1">
            <a:extLst>
              <a:ext uri="{FF2B5EF4-FFF2-40B4-BE49-F238E27FC236}">
                <a16:creationId xmlns:a16="http://schemas.microsoft.com/office/drawing/2014/main" id="{50D2D21F-DB02-85CF-9611-AEF25B6F7C64}"/>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E1A3FDD-27FD-FC12-8B28-FA70612B6C53}"/>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E6FA8E5B-0EDE-F795-261D-C4996DA96EBC}"/>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266DF03C-13E0-9F02-4499-3A2DECD779D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484AE2B8-AD73-427D-8B12-705BCBD0A4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802893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mage of TPS website home page">
            <a:extLst>
              <a:ext uri="{FF2B5EF4-FFF2-40B4-BE49-F238E27FC236}">
                <a16:creationId xmlns:a16="http://schemas.microsoft.com/office/drawing/2014/main" id="{EABB254E-129A-46D9-A500-8871463483FB}"/>
              </a:ext>
            </a:extLst>
          </p:cNvPr>
          <p:cNvPicPr>
            <a:picLocks noChangeAspect="1"/>
          </p:cNvPicPr>
          <p:nvPr/>
        </p:nvPicPr>
        <p:blipFill rotWithShape="1">
          <a:blip r:embed="rId3"/>
          <a:srcRect r="2598"/>
          <a:stretch/>
        </p:blipFill>
        <p:spPr>
          <a:xfrm>
            <a:off x="670132" y="845940"/>
            <a:ext cx="5270020" cy="3744416"/>
          </a:xfrm>
          <a:prstGeom prst="rect">
            <a:avLst/>
          </a:prstGeom>
          <a:ln w="19050">
            <a:solidFill>
              <a:srgbClr val="4897A2"/>
            </a:solidFill>
          </a:ln>
        </p:spPr>
      </p:pic>
      <p:cxnSp>
        <p:nvCxnSpPr>
          <p:cNvPr id="7" name="Connector: Elbow 6">
            <a:extLst>
              <a:ext uri="{FF2B5EF4-FFF2-40B4-BE49-F238E27FC236}">
                <a16:creationId xmlns:a16="http://schemas.microsoft.com/office/drawing/2014/main" id="{7E7FAE80-D88A-4594-8863-55D7E9784C5E}"/>
              </a:ext>
              <a:ext uri="{C183D7F6-B498-43B3-948B-1728B52AA6E4}">
                <adec:decorative xmlns:adec="http://schemas.microsoft.com/office/drawing/2017/decorative" val="1"/>
              </a:ext>
            </a:extLst>
          </p:cNvPr>
          <p:cNvCxnSpPr>
            <a:cxnSpLocks/>
            <a:stCxn id="8" idx="2"/>
            <a:endCxn id="14" idx="3"/>
          </p:cNvCxnSpPr>
          <p:nvPr/>
        </p:nvCxnSpPr>
        <p:spPr>
          <a:xfrm rot="5400000">
            <a:off x="5231351" y="946636"/>
            <a:ext cx="1165579" cy="3132344"/>
          </a:xfrm>
          <a:prstGeom prst="bentConnector2">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9064A3-F80D-4C43-9B15-4F16D8923709}"/>
              </a:ext>
            </a:extLst>
          </p:cNvPr>
          <p:cNvSpPr txBox="1"/>
          <p:nvPr/>
        </p:nvSpPr>
        <p:spPr>
          <a:xfrm>
            <a:off x="6156176" y="845940"/>
            <a:ext cx="2448272" cy="1084079"/>
          </a:xfrm>
          <a:prstGeom prst="rect">
            <a:avLst/>
          </a:prstGeom>
          <a:noFill/>
          <a:ln>
            <a:solidFill>
              <a:srgbClr val="4897A2">
                <a:alpha val="50196"/>
              </a:srgbClr>
            </a:solidFill>
          </a:ln>
        </p:spPr>
        <p:txBody>
          <a:bodyPr wrap="square" rtlCol="0">
            <a:spAutoFit/>
          </a:bodyPr>
          <a:lstStyle/>
          <a:p>
            <a:pPr>
              <a:lnSpc>
                <a:spcPct val="105000"/>
              </a:lnSpc>
            </a:pPr>
            <a:r>
              <a:rPr lang="en-AU" sz="1550"/>
              <a:t>Visit </a:t>
            </a:r>
            <a:r>
              <a:rPr lang="en-AU" sz="1550">
                <a:hlinkClick r:id="rId4"/>
              </a:rPr>
              <a:t>www.tps.gov.au</a:t>
            </a:r>
            <a:r>
              <a:rPr lang="en-AU" sz="1550"/>
              <a:t> and click on </a:t>
            </a:r>
            <a:r>
              <a:rPr lang="en-AU" sz="1550" b="1" i="1"/>
              <a:t>TPS Online is now live</a:t>
            </a:r>
            <a:r>
              <a:rPr lang="en-AU" sz="1550" i="1"/>
              <a:t> </a:t>
            </a:r>
            <a:r>
              <a:rPr lang="en-AU" sz="1550"/>
              <a:t>to be redirected to the TPS Online system. </a:t>
            </a:r>
          </a:p>
        </p:txBody>
      </p:sp>
      <p:sp>
        <p:nvSpPr>
          <p:cNvPr id="14" name="Rectangle 13">
            <a:extLst>
              <a:ext uri="{FF2B5EF4-FFF2-40B4-BE49-F238E27FC236}">
                <a16:creationId xmlns:a16="http://schemas.microsoft.com/office/drawing/2014/main" id="{A59BE141-4B29-465B-A47C-6AFEE470ECED}"/>
              </a:ext>
              <a:ext uri="{C183D7F6-B498-43B3-948B-1728B52AA6E4}">
                <adec:decorative xmlns:adec="http://schemas.microsoft.com/office/drawing/2017/decorative" val="1"/>
              </a:ext>
            </a:extLst>
          </p:cNvPr>
          <p:cNvSpPr/>
          <p:nvPr/>
        </p:nvSpPr>
        <p:spPr>
          <a:xfrm>
            <a:off x="3239968" y="2968993"/>
            <a:ext cx="1008000" cy="25321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355BA3F-0200-7BB5-C250-BF15E6CFA06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750536E0-5BB0-F93D-436C-B700D6D95BD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6F8AE88E-AA8F-D7AE-4871-D0FAB7B5D61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A6F58D08-04D6-4430-0C9F-5B233665C02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FFDC4F28-5995-6694-51D8-E812D758E5D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94702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Log-in page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TPS Online log in page">
            <a:extLst>
              <a:ext uri="{FF2B5EF4-FFF2-40B4-BE49-F238E27FC236}">
                <a16:creationId xmlns:a16="http://schemas.microsoft.com/office/drawing/2014/main" id="{28841EB4-3303-4944-9F12-8F6A45F1FAB0}"/>
              </a:ext>
              <a:ext uri="{C183D7F6-B498-43B3-948B-1728B52AA6E4}">
                <adec:decorative xmlns:adec="http://schemas.microsoft.com/office/drawing/2017/decorative" val="0"/>
              </a:ext>
            </a:extLst>
          </p:cNvPr>
          <p:cNvPicPr>
            <a:picLocks noChangeAspect="1"/>
          </p:cNvPicPr>
          <p:nvPr/>
        </p:nvPicPr>
        <p:blipFill rotWithShape="1">
          <a:blip r:embed="rId2"/>
          <a:srcRect r="2558"/>
          <a:stretch/>
        </p:blipFill>
        <p:spPr>
          <a:xfrm>
            <a:off x="670132" y="845939"/>
            <a:ext cx="5486044" cy="3745032"/>
          </a:xfrm>
          <a:prstGeom prst="rect">
            <a:avLst/>
          </a:prstGeom>
          <a:ln w="19050">
            <a:solidFill>
              <a:srgbClr val="4897A2"/>
            </a:solidFill>
          </a:ln>
        </p:spPr>
      </p:pic>
      <p:sp>
        <p:nvSpPr>
          <p:cNvPr id="9" name="TextBox 8">
            <a:extLst>
              <a:ext uri="{FF2B5EF4-FFF2-40B4-BE49-F238E27FC236}">
                <a16:creationId xmlns:a16="http://schemas.microsoft.com/office/drawing/2014/main" id="{E3D169B0-664A-444E-A021-003B45B81405}"/>
              </a:ext>
            </a:extLst>
          </p:cNvPr>
          <p:cNvSpPr txBox="1"/>
          <p:nvPr/>
        </p:nvSpPr>
        <p:spPr>
          <a:xfrm>
            <a:off x="6372200" y="1238497"/>
            <a:ext cx="2520280" cy="833626"/>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Log in using the username and password emailed to you from TPS Online.</a:t>
            </a:r>
          </a:p>
        </p:txBody>
      </p:sp>
      <p:sp>
        <p:nvSpPr>
          <p:cNvPr id="13" name="TextBox 12">
            <a:extLst>
              <a:ext uri="{FF2B5EF4-FFF2-40B4-BE49-F238E27FC236}">
                <a16:creationId xmlns:a16="http://schemas.microsoft.com/office/drawing/2014/main" id="{B8FFA28C-A4EA-4D25-A7A9-DF9F80B5008E}"/>
              </a:ext>
            </a:extLst>
          </p:cNvPr>
          <p:cNvSpPr txBox="1"/>
          <p:nvPr/>
        </p:nvSpPr>
        <p:spPr>
          <a:xfrm>
            <a:off x="6372200" y="3081089"/>
            <a:ext cx="2520280" cy="833626"/>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If you have forgotten your log in details, click </a:t>
            </a:r>
            <a:r>
              <a:rPr lang="en-AU" sz="1550" b="1" i="1"/>
              <a:t>forgotten your username/password</a:t>
            </a:r>
            <a:r>
              <a:rPr lang="en-AU" sz="1550"/>
              <a:t>.</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2339188" y="1655309"/>
            <a:ext cx="4033012" cy="702797"/>
          </a:xfrm>
          <a:prstGeom prst="bentConnector2">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C8E38538-887B-4925-A70C-6BAC196EAC0A}"/>
              </a:ext>
              <a:ext uri="{C183D7F6-B498-43B3-948B-1728B52AA6E4}">
                <adec:decorative xmlns:adec="http://schemas.microsoft.com/office/drawing/2017/decorative" val="1"/>
              </a:ext>
            </a:extLst>
          </p:cNvPr>
          <p:cNvCxnSpPr>
            <a:cxnSpLocks/>
            <a:stCxn id="13" idx="2"/>
            <a:endCxn id="15" idx="2"/>
          </p:cNvCxnSpPr>
          <p:nvPr/>
        </p:nvCxnSpPr>
        <p:spPr>
          <a:xfrm rot="5400000">
            <a:off x="4588063" y="1186038"/>
            <a:ext cx="315600" cy="5772955"/>
          </a:xfrm>
          <a:prstGeom prst="bentConnector3">
            <a:avLst>
              <a:gd name="adj1" fmla="val 172433"/>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1114488" y="2358107"/>
            <a:ext cx="2449400" cy="166823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2234700-69D3-452E-BC39-7C6DB1EDBF15}"/>
              </a:ext>
              <a:ext uri="{C183D7F6-B498-43B3-948B-1728B52AA6E4}">
                <adec:decorative xmlns:adec="http://schemas.microsoft.com/office/drawing/2017/decorative" val="1"/>
              </a:ext>
            </a:extLst>
          </p:cNvPr>
          <p:cNvSpPr/>
          <p:nvPr/>
        </p:nvSpPr>
        <p:spPr>
          <a:xfrm>
            <a:off x="1139385" y="4104315"/>
            <a:ext cx="1440000" cy="12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F01D9404-CB5A-CB76-D435-A80F71D47030}"/>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27074895-DEBB-F979-5A6C-8A94EA24825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BEEF0C2C-BDE5-6ADC-6A9B-F2ADF7F31186}"/>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128A13CE-CE19-69AE-A115-DA2654F5F48C}"/>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F54E542-3EC1-9C91-61C4-1504BD06E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73451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Change Your Password' task in TPS Online">
            <a:extLst>
              <a:ext uri="{FF2B5EF4-FFF2-40B4-BE49-F238E27FC236}">
                <a16:creationId xmlns:a16="http://schemas.microsoft.com/office/drawing/2014/main" id="{0D203AF7-67CE-4F2C-97CF-9FFB3B8E12C9}"/>
              </a:ext>
            </a:extLst>
          </p:cNvPr>
          <p:cNvPicPr>
            <a:picLocks noChangeAspect="1"/>
          </p:cNvPicPr>
          <p:nvPr/>
        </p:nvPicPr>
        <p:blipFill>
          <a:blip r:embed="rId2"/>
          <a:stretch>
            <a:fillRect/>
          </a:stretch>
        </p:blipFill>
        <p:spPr>
          <a:xfrm>
            <a:off x="670131" y="845939"/>
            <a:ext cx="6037718" cy="3744000"/>
          </a:xfrm>
          <a:prstGeom prst="rect">
            <a:avLst/>
          </a:prstGeom>
          <a:ln w="19050">
            <a:solidFill>
              <a:srgbClr val="4897A2"/>
            </a:solidFill>
          </a:ln>
        </p:spPr>
      </p:pic>
      <p:sp>
        <p:nvSpPr>
          <p:cNvPr id="11" name="TextBox 10">
            <a:extLst>
              <a:ext uri="{FF2B5EF4-FFF2-40B4-BE49-F238E27FC236}">
                <a16:creationId xmlns:a16="http://schemas.microsoft.com/office/drawing/2014/main" id="{8B37434D-9455-4191-9F73-5A6D54690DA5}"/>
              </a:ext>
            </a:extLst>
          </p:cNvPr>
          <p:cNvSpPr txBox="1"/>
          <p:nvPr/>
        </p:nvSpPr>
        <p:spPr>
          <a:xfrm>
            <a:off x="6804248" y="1621055"/>
            <a:ext cx="2232248" cy="583173"/>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You must </a:t>
            </a:r>
            <a:r>
              <a:rPr lang="en-AU" sz="1550" b="1" i="1"/>
              <a:t>change your password</a:t>
            </a:r>
            <a:r>
              <a:rPr lang="en-AU" sz="1550" b="1"/>
              <a:t> </a:t>
            </a:r>
            <a:r>
              <a:rPr lang="en-AU" sz="1550"/>
              <a:t>to continue.</a:t>
            </a:r>
          </a:p>
        </p:txBody>
      </p:sp>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832000" y="1854051"/>
            <a:ext cx="680400" cy="21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49A87D68-FA38-C367-22DA-5D077F274AC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DFA33CF5-09D0-94B0-8006-511F98925999}"/>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E2F6BBA1-1EC8-7000-56AE-F654E0BE26F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DD5A1409-45AB-71A0-ABD2-119CF85FDD0A}"/>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0BD7233-D8BC-4030-8CD2-BBDEEFE147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198195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39F001-244E-4D83-86FF-4AE7EC303091}"/>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anging your password in TPS Online">
            <a:extLst>
              <a:ext uri="{FF2B5EF4-FFF2-40B4-BE49-F238E27FC236}">
                <a16:creationId xmlns:a16="http://schemas.microsoft.com/office/drawing/2014/main" id="{18F5B589-96B4-4192-AD3F-4228232BA9B0}"/>
              </a:ext>
            </a:extLst>
          </p:cNvPr>
          <p:cNvPicPr>
            <a:picLocks noChangeAspect="1"/>
          </p:cNvPicPr>
          <p:nvPr/>
        </p:nvPicPr>
        <p:blipFill rotWithShape="1">
          <a:blip r:embed="rId2"/>
          <a:srcRect l="1946" t="1974" b="5439"/>
          <a:stretch/>
        </p:blipFill>
        <p:spPr>
          <a:xfrm>
            <a:off x="670132" y="846000"/>
            <a:ext cx="4209286" cy="3309525"/>
          </a:xfrm>
          <a:prstGeom prst="rect">
            <a:avLst/>
          </a:prstGeom>
          <a:ln w="19050">
            <a:solidFill>
              <a:srgbClr val="4897A2"/>
            </a:solidFill>
          </a:ln>
        </p:spPr>
      </p:pic>
      <p:sp>
        <p:nvSpPr>
          <p:cNvPr id="14" name="TextBox 13">
            <a:extLst>
              <a:ext uri="{FF2B5EF4-FFF2-40B4-BE49-F238E27FC236}">
                <a16:creationId xmlns:a16="http://schemas.microsoft.com/office/drawing/2014/main" id="{F54F5BB4-4EC0-49AA-A7A5-D8502E1031AE}"/>
              </a:ext>
            </a:extLst>
          </p:cNvPr>
          <p:cNvSpPr txBox="1"/>
          <p:nvPr/>
        </p:nvSpPr>
        <p:spPr>
          <a:xfrm>
            <a:off x="4977760" y="835201"/>
            <a:ext cx="4058736" cy="2059859"/>
          </a:xfrm>
          <a:prstGeom prst="rect">
            <a:avLst/>
          </a:prstGeom>
          <a:noFill/>
          <a:ln>
            <a:solidFill>
              <a:srgbClr val="4897A2">
                <a:alpha val="50196"/>
              </a:srgbClr>
            </a:solidFill>
          </a:ln>
        </p:spPr>
        <p:txBody>
          <a:bodyPr wrap="square" rtlCol="0">
            <a:spAutoFit/>
          </a:bodyPr>
          <a:lstStyle/>
          <a:p>
            <a:pPr marL="285750" indent="-285750">
              <a:lnSpc>
                <a:spcPct val="105000"/>
              </a:lnSpc>
              <a:buFont typeface="Arial" panose="020B0604020202020204" pitchFamily="34" charset="0"/>
              <a:buChar char="•"/>
            </a:pPr>
            <a:r>
              <a:rPr lang="en-AU" sz="1450"/>
              <a:t>Enter your new password twice</a:t>
            </a:r>
          </a:p>
          <a:p>
            <a:pPr marL="285750" indent="-285750">
              <a:lnSpc>
                <a:spcPct val="105000"/>
              </a:lnSpc>
              <a:buFont typeface="Arial" panose="020B0604020202020204" pitchFamily="34" charset="0"/>
              <a:buChar char="•"/>
            </a:pPr>
            <a:r>
              <a:rPr lang="en-AU" sz="1450"/>
              <a:t>Choose a security question and answer</a:t>
            </a:r>
          </a:p>
          <a:p>
            <a:pPr marL="285750" indent="-285750">
              <a:lnSpc>
                <a:spcPct val="105000"/>
              </a:lnSpc>
              <a:spcAft>
                <a:spcPts val="400"/>
              </a:spcAft>
              <a:buFont typeface="Arial" panose="020B0604020202020204" pitchFamily="34" charset="0"/>
              <a:buChar char="•"/>
            </a:pPr>
            <a:r>
              <a:rPr lang="en-AU" sz="1450"/>
              <a:t>Click</a:t>
            </a:r>
            <a:r>
              <a:rPr lang="en-AU" sz="1450" b="1"/>
              <a:t> </a:t>
            </a:r>
            <a:r>
              <a:rPr lang="en-AU" sz="1450" b="1" i="1"/>
              <a:t>save</a:t>
            </a:r>
            <a:r>
              <a:rPr lang="en-AU" sz="1450"/>
              <a:t>.</a:t>
            </a:r>
            <a:endParaRPr lang="en-AU" sz="1450" b="1" i="1"/>
          </a:p>
          <a:p>
            <a:pPr>
              <a:lnSpc>
                <a:spcPct val="105000"/>
              </a:lnSpc>
              <a:spcAft>
                <a:spcPts val="400"/>
              </a:spcAft>
            </a:pPr>
            <a:r>
              <a:rPr lang="en-AU" sz="1450"/>
              <a:t>Your new password must have </a:t>
            </a:r>
            <a:r>
              <a:rPr lang="en-AU" sz="1450" b="1"/>
              <a:t>fourteen (14) characters</a:t>
            </a:r>
            <a:r>
              <a:rPr lang="en-AU" sz="1450"/>
              <a:t> including uppercase and lowercase letters, numbers, and symbols (e.g. !, $ or #).</a:t>
            </a:r>
          </a:p>
          <a:p>
            <a:pPr>
              <a:lnSpc>
                <a:spcPct val="105000"/>
              </a:lnSpc>
              <a:spcAft>
                <a:spcPts val="400"/>
              </a:spcAft>
            </a:pPr>
            <a:r>
              <a:rPr lang="en-AU" sz="1450"/>
              <a:t>If your new password does not meet the criteria, you will see this message:</a:t>
            </a:r>
          </a:p>
        </p:txBody>
      </p:sp>
      <p:pic>
        <p:nvPicPr>
          <p:cNvPr id="12" name="Picture 11" descr="Image of the notice you will receive in TPS Online if your password does not meet the criteria.">
            <a:extLst>
              <a:ext uri="{FF2B5EF4-FFF2-40B4-BE49-F238E27FC236}">
                <a16:creationId xmlns:a16="http://schemas.microsoft.com/office/drawing/2014/main" id="{56A7A912-1BCC-423F-9EBF-AA3B1A00737A}"/>
              </a:ext>
            </a:extLst>
          </p:cNvPr>
          <p:cNvPicPr>
            <a:picLocks noChangeAspect="1"/>
          </p:cNvPicPr>
          <p:nvPr/>
        </p:nvPicPr>
        <p:blipFill rotWithShape="1">
          <a:blip r:embed="rId3"/>
          <a:srcRect t="4354" b="5527"/>
          <a:stretch/>
        </p:blipFill>
        <p:spPr>
          <a:xfrm>
            <a:off x="5602972" y="2941200"/>
            <a:ext cx="2808312" cy="1694728"/>
          </a:xfrm>
          <a:prstGeom prst="rect">
            <a:avLst/>
          </a:prstGeom>
          <a:noFill/>
          <a:ln w="19050">
            <a:solidFill>
              <a:srgbClr val="4897A2"/>
            </a:solidFill>
          </a:ln>
        </p:spPr>
      </p:pic>
      <p:sp>
        <p:nvSpPr>
          <p:cNvPr id="2" name="Rectangle 1">
            <a:extLst>
              <a:ext uri="{FF2B5EF4-FFF2-40B4-BE49-F238E27FC236}">
                <a16:creationId xmlns:a16="http://schemas.microsoft.com/office/drawing/2014/main" id="{EEFF639D-8AF7-4F4F-B1D3-9936F9B7E379}"/>
              </a:ext>
              <a:ext uri="{C183D7F6-B498-43B3-948B-1728B52AA6E4}">
                <adec:decorative xmlns:adec="http://schemas.microsoft.com/office/drawing/2017/decorative" val="1"/>
              </a:ext>
            </a:extLst>
          </p:cNvPr>
          <p:cNvSpPr/>
          <p:nvPr/>
        </p:nvSpPr>
        <p:spPr>
          <a:xfrm>
            <a:off x="2987824" y="1796400"/>
            <a:ext cx="1882976" cy="2354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5A81003D-23C4-CDAF-0003-F1A0DC7A32F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DFFC93DF-26AB-70BD-823B-BC2507B0A16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BECB9D78-9075-999A-626D-1897538B1090}"/>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E8204955-BA4C-6D03-EA1A-9BD0B0386EDD}"/>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0A5B8265-65CA-B089-FCA7-09D574F29C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892476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2DE4E-9EC6-48D7-B503-B92BEA99CE53}"/>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Home page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13" descr="TPS Online home page">
            <a:extLst>
              <a:ext uri="{FF2B5EF4-FFF2-40B4-BE49-F238E27FC236}">
                <a16:creationId xmlns:a16="http://schemas.microsoft.com/office/drawing/2014/main" id="{9F7DCB3B-14F1-416D-8711-E819480A0CCA}"/>
              </a:ext>
            </a:extLst>
          </p:cNvPr>
          <p:cNvPicPr>
            <a:picLocks noChangeAspect="1"/>
          </p:cNvPicPr>
          <p:nvPr/>
        </p:nvPicPr>
        <p:blipFill rotWithShape="1">
          <a:blip r:embed="rId3">
            <a:extLst>
              <a:ext uri="{28A0092B-C50C-407E-A947-70E740481C1C}">
                <a14:useLocalDpi xmlns:a14="http://schemas.microsoft.com/office/drawing/2010/main" val="0"/>
              </a:ext>
            </a:extLst>
          </a:blip>
          <a:srcRect l="2799" t="3242" r="3563" b="11821"/>
          <a:stretch/>
        </p:blipFill>
        <p:spPr bwMode="auto">
          <a:xfrm>
            <a:off x="669600" y="846000"/>
            <a:ext cx="4984804" cy="3024275"/>
          </a:xfrm>
          <a:prstGeom prst="rect">
            <a:avLst/>
          </a:prstGeom>
          <a:noFill/>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5784758" y="1630800"/>
            <a:ext cx="3107722" cy="1411477"/>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Your home page will list any tasks you need to complete to progress your claim with the TPS.</a:t>
            </a:r>
          </a:p>
          <a:p>
            <a:pPr>
              <a:lnSpc>
                <a:spcPct val="105000"/>
              </a:lnSpc>
              <a:spcAft>
                <a:spcPts val="600"/>
              </a:spcAft>
            </a:pPr>
            <a:r>
              <a:rPr lang="en-AU" sz="1550" b="1"/>
              <a:t>Check your home page regularly </a:t>
            </a:r>
            <a:r>
              <a:rPr lang="en-AU" sz="1550"/>
              <a:t>for tasks to complete!</a:t>
            </a:r>
          </a:p>
        </p:txBody>
      </p:sp>
      <p:sp>
        <p:nvSpPr>
          <p:cNvPr id="16" name="Rectangle 15">
            <a:extLst>
              <a:ext uri="{FF2B5EF4-FFF2-40B4-BE49-F238E27FC236}">
                <a16:creationId xmlns:a16="http://schemas.microsoft.com/office/drawing/2014/main" id="{E47A9D8A-FD1A-4091-BD03-0F077B2EBAF9}"/>
              </a:ext>
              <a:ext uri="{C183D7F6-B498-43B3-948B-1728B52AA6E4}">
                <adec:decorative xmlns:adec="http://schemas.microsoft.com/office/drawing/2017/decorative" val="1"/>
              </a:ext>
            </a:extLst>
          </p:cNvPr>
          <p:cNvSpPr/>
          <p:nvPr/>
        </p:nvSpPr>
        <p:spPr>
          <a:xfrm>
            <a:off x="2422800" y="2210400"/>
            <a:ext cx="3146400" cy="768964"/>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C50BCA42-E71D-7EDF-7A66-088543832130}"/>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A494065B-B90E-EF2D-55B3-F17238F74FF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C60986B9-ACF9-BAC4-8F25-B23EC98DDAC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2503B3C8-CFC8-AEC4-08EE-E7DE1E2B356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D8E2CE9D-B8C3-CD3B-1D18-AE94A52530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88345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Your Provider's Obligation to You' task in TPS Online">
            <a:extLst>
              <a:ext uri="{FF2B5EF4-FFF2-40B4-BE49-F238E27FC236}">
                <a16:creationId xmlns:a16="http://schemas.microsoft.com/office/drawing/2014/main" id="{789A7F04-4EF3-4BDB-9E78-98D9C7BE7275}"/>
              </a:ext>
            </a:extLst>
          </p:cNvPr>
          <p:cNvPicPr>
            <a:picLocks noChangeAspect="1"/>
          </p:cNvPicPr>
          <p:nvPr/>
        </p:nvPicPr>
        <p:blipFill>
          <a:blip r:embed="rId2"/>
          <a:stretch>
            <a:fillRect/>
          </a:stretch>
        </p:blipFill>
        <p:spPr>
          <a:xfrm>
            <a:off x="670131" y="845938"/>
            <a:ext cx="7574276" cy="1969521"/>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1" y="3029300"/>
            <a:ext cx="7574277" cy="910570"/>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It is important to know whether your provider owed you a refund of any unspent tuition fees at the date of the default and whether the provider fulfilled its obligations to you.</a:t>
            </a:r>
          </a:p>
          <a:p>
            <a:pPr>
              <a:lnSpc>
                <a:spcPct val="105000"/>
              </a:lnSpc>
              <a:spcAft>
                <a:spcPts val="600"/>
              </a:spcAft>
            </a:pPr>
            <a:r>
              <a:rPr lang="en-AU" sz="1550"/>
              <a:t>On your home page, click </a:t>
            </a:r>
            <a:r>
              <a:rPr lang="en-AU" sz="1550" b="1" i="1"/>
              <a:t>next</a:t>
            </a:r>
            <a:r>
              <a:rPr lang="en-AU" sz="1550"/>
              <a:t> on </a:t>
            </a:r>
            <a:r>
              <a:rPr lang="en-AU" sz="1550" b="1"/>
              <a:t>YOUR PROVIDER’S OBLIGATION TO YOU</a:t>
            </a:r>
            <a:r>
              <a:rPr lang="en-AU" sz="1550"/>
              <a:t>.</a:t>
            </a:r>
          </a:p>
        </p:txBody>
      </p:sp>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596336" y="990000"/>
            <a:ext cx="514800" cy="38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342192B9-D96B-4D2E-D21D-B8625672A50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B3A9273A-FB85-D93A-A91A-620F05540B0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8B05D29A-5D49-9763-2B47-3D7C89272EE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EE99FE8C-C6A1-8149-2D5D-1E35124EE97C}"/>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A92BA420-F94D-79EF-C59E-3628D65B06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2587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D0EBF2-A447-4520-8509-54545265930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19" descr="Select whether your provider owed or did not owe you a refund of unspent tuition fees on the date of the default.">
            <a:extLst>
              <a:ext uri="{FF2B5EF4-FFF2-40B4-BE49-F238E27FC236}">
                <a16:creationId xmlns:a16="http://schemas.microsoft.com/office/drawing/2014/main" id="{51D42B80-E88D-483A-AFF9-F7A0E1724FC9}"/>
              </a:ext>
            </a:extLst>
          </p:cNvPr>
          <p:cNvPicPr>
            <a:picLocks noChangeAspect="1"/>
          </p:cNvPicPr>
          <p:nvPr/>
        </p:nvPicPr>
        <p:blipFill rotWithShape="1">
          <a:blip r:embed="rId2">
            <a:extLst>
              <a:ext uri="{28A0092B-C50C-407E-A947-70E740481C1C}">
                <a14:useLocalDpi xmlns:a14="http://schemas.microsoft.com/office/drawing/2010/main" val="0"/>
              </a:ext>
            </a:extLst>
          </a:blip>
          <a:srcRect t="19812" r="5921" b="20057"/>
          <a:stretch/>
        </p:blipFill>
        <p:spPr bwMode="auto">
          <a:xfrm>
            <a:off x="669601" y="846000"/>
            <a:ext cx="6138000" cy="2619811"/>
          </a:xfrm>
          <a:prstGeom prst="rect">
            <a:avLst/>
          </a:prstGeom>
          <a:noFill/>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1" y="3498930"/>
            <a:ext cx="8150341" cy="1128963"/>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300"/>
              </a:spcAft>
            </a:pPr>
            <a:r>
              <a:rPr lang="en-AU" sz="1500"/>
              <a:t>On the date of the default, did your provider owe you any </a:t>
            </a:r>
            <a:r>
              <a:rPr lang="en-AU" sz="1500" i="1"/>
              <a:t>unspent</a:t>
            </a:r>
            <a:r>
              <a:rPr lang="en-AU" sz="1500"/>
              <a:t> tuition fees?</a:t>
            </a:r>
          </a:p>
          <a:p>
            <a:pPr marL="285750" indent="-285750">
              <a:lnSpc>
                <a:spcPct val="105000"/>
              </a:lnSpc>
              <a:spcAft>
                <a:spcPts val="300"/>
              </a:spcAft>
              <a:buFont typeface="Arial" panose="020B0604020202020204" pitchFamily="34" charset="0"/>
              <a:buChar char="•"/>
            </a:pPr>
            <a:r>
              <a:rPr lang="en-AU" sz="1500"/>
              <a:t>If you select </a:t>
            </a:r>
            <a:r>
              <a:rPr lang="en-AU" sz="1500" b="1" i="1"/>
              <a:t>owed me unspent tuition fees</a:t>
            </a:r>
            <a:r>
              <a:rPr lang="en-AU" sz="1500"/>
              <a:t>, you will need to provide proof of payment documents. </a:t>
            </a:r>
          </a:p>
          <a:p>
            <a:pPr marL="285750" indent="-285750">
              <a:lnSpc>
                <a:spcPct val="105000"/>
              </a:lnSpc>
              <a:spcAft>
                <a:spcPts val="300"/>
              </a:spcAft>
              <a:buFont typeface="Arial" panose="020B0604020202020204" pitchFamily="34" charset="0"/>
              <a:buChar char="•"/>
            </a:pPr>
            <a:r>
              <a:rPr lang="en-AU" sz="1500"/>
              <a:t>If you select </a:t>
            </a:r>
            <a:r>
              <a:rPr lang="en-AU" sz="1500" b="1" i="1"/>
              <a:t>did not owe me unspent tuition fees</a:t>
            </a:r>
            <a:r>
              <a:rPr lang="en-AU" sz="1500"/>
              <a:t>, the financial assessment process will end. You will only be able to browse alternative courses. </a:t>
            </a:r>
          </a:p>
        </p:txBody>
      </p:sp>
      <p:sp>
        <p:nvSpPr>
          <p:cNvPr id="12" name="Rectangle 11">
            <a:extLst>
              <a:ext uri="{FF2B5EF4-FFF2-40B4-BE49-F238E27FC236}">
                <a16:creationId xmlns:a16="http://schemas.microsoft.com/office/drawing/2014/main" id="{329AB4A4-1C06-4D4B-8DB1-7F888DE318AD}"/>
              </a:ext>
              <a:ext uri="{C183D7F6-B498-43B3-948B-1728B52AA6E4}">
                <adec:decorative xmlns:adec="http://schemas.microsoft.com/office/drawing/2017/decorative" val="1"/>
              </a:ext>
            </a:extLst>
          </p:cNvPr>
          <p:cNvSpPr/>
          <p:nvPr/>
        </p:nvSpPr>
        <p:spPr>
          <a:xfrm>
            <a:off x="2793600" y="2628000"/>
            <a:ext cx="3949200" cy="781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41BE1428-BB01-77DA-0AE1-BAE6563163F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8903B73-2A65-E283-1F8E-3D55928F9C7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1C66211-2180-2798-5AD2-644FC012E13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C62CDDC2-B090-901F-1BD5-A8DABDBDAA1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BA880226-39BB-DE2B-8064-10FD8E814E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987562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106FC0-F894-4C41-A892-537772E8076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ndicate what obligations, if any, your provider has met since the default">
            <a:extLst>
              <a:ext uri="{FF2B5EF4-FFF2-40B4-BE49-F238E27FC236}">
                <a16:creationId xmlns:a16="http://schemas.microsoft.com/office/drawing/2014/main" id="{F15615FE-FE81-4E5D-932B-09F5D17AD7E2}"/>
              </a:ext>
            </a:extLst>
          </p:cNvPr>
          <p:cNvPicPr>
            <a:picLocks noChangeAspect="1"/>
          </p:cNvPicPr>
          <p:nvPr/>
        </p:nvPicPr>
        <p:blipFill rotWithShape="1">
          <a:blip r:embed="rId2"/>
          <a:srcRect t="2800" r="2168" b="1"/>
          <a:stretch/>
        </p:blipFill>
        <p:spPr>
          <a:xfrm>
            <a:off x="670132" y="846000"/>
            <a:ext cx="7243858" cy="2587486"/>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2" y="3629308"/>
            <a:ext cx="7243858" cy="660117"/>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Select the option that applies to you.</a:t>
            </a:r>
          </a:p>
          <a:p>
            <a:pPr>
              <a:lnSpc>
                <a:spcPct val="105000"/>
              </a:lnSpc>
              <a:spcAft>
                <a:spcPts val="600"/>
              </a:spcAft>
            </a:pPr>
            <a:r>
              <a:rPr lang="en-AU" sz="1550"/>
              <a:t>Click </a:t>
            </a:r>
            <a:r>
              <a:rPr lang="en-AU" sz="1550" b="1" i="1"/>
              <a:t>save</a:t>
            </a:r>
            <a:r>
              <a:rPr lang="en-AU" sz="1550"/>
              <a:t>.</a:t>
            </a:r>
          </a:p>
        </p:txBody>
      </p:sp>
      <p:sp>
        <p:nvSpPr>
          <p:cNvPr id="13" name="Rectangle 12">
            <a:extLst>
              <a:ext uri="{FF2B5EF4-FFF2-40B4-BE49-F238E27FC236}">
                <a16:creationId xmlns:a16="http://schemas.microsoft.com/office/drawing/2014/main" id="{C1CF2D42-331E-487F-B84D-723B81038C43}"/>
              </a:ext>
              <a:ext uri="{C183D7F6-B498-43B3-948B-1728B52AA6E4}">
                <adec:decorative xmlns:adec="http://schemas.microsoft.com/office/drawing/2017/decorative" val="1"/>
              </a:ext>
            </a:extLst>
          </p:cNvPr>
          <p:cNvSpPr/>
          <p:nvPr/>
        </p:nvSpPr>
        <p:spPr>
          <a:xfrm>
            <a:off x="763200" y="2750400"/>
            <a:ext cx="7095600" cy="439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0414F6B4-BF45-E680-9947-BF1675468EFC}"/>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8283326-1741-4D4C-9345-45AA060A4B6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09E9C1F4-A793-E056-B40E-14EB1A46FA9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71F04DDF-45CA-2328-5343-B80E81203ED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AF59F69E-CEDC-F381-C8F0-974CCDBECC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35084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Pacific Training Group (OHS Media Services Pty Ltd)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123658"/>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dirty="0"/>
              <a:t>Pacific Training Group ceased delivering courses to students on Wednesday 19 July 2023</a:t>
            </a:r>
            <a:endParaRPr lang="en-AU" dirty="0">
              <a:cs typeface="Calibri"/>
            </a:endParaRPr>
          </a:p>
          <a:p>
            <a:pPr marL="285750" indent="-285750">
              <a:spcAft>
                <a:spcPts val="1800"/>
              </a:spcAft>
              <a:buFont typeface="Arial" panose="020B0604020202020204" pitchFamily="34" charset="0"/>
              <a:buChar char="•"/>
            </a:pPr>
            <a:r>
              <a:rPr lang="en-AU" dirty="0"/>
              <a:t>Pacific Training Group did not meet its obligations to students and the Tuition Protection Service (TPS) activated on Friday 21 July 2023</a:t>
            </a:r>
            <a:endParaRPr lang="en-AU" dirty="0">
              <a:cs typeface="Calibri"/>
            </a:endParaRPr>
          </a:p>
          <a:p>
            <a:pPr marL="285750" indent="-285750">
              <a:spcAft>
                <a:spcPts val="1800"/>
              </a:spcAft>
              <a:buFont typeface="Arial" panose="020B0604020202020204" pitchFamily="34" charset="0"/>
              <a:buChar char="•"/>
            </a:pPr>
            <a:r>
              <a:rPr lang="en-AU" dirty="0"/>
              <a:t>We will be working to arrange for students to continue their studies with an alternative provider, or provide students with a refund of their unspent tuition fees</a:t>
            </a:r>
            <a:endParaRPr lang="en-AU" sz="1000" dirty="0"/>
          </a:p>
        </p:txBody>
      </p:sp>
      <p:grpSp>
        <p:nvGrpSpPr>
          <p:cNvPr id="3" name="Group 2">
            <a:extLst>
              <a:ext uri="{FF2B5EF4-FFF2-40B4-BE49-F238E27FC236}">
                <a16:creationId xmlns:a16="http://schemas.microsoft.com/office/drawing/2014/main" id="{97D44357-A738-6CDF-8222-DCAD0D1F364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E2D060B6-1260-A71F-9600-D041501F354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F9C88E2-04CB-463F-032C-62EC6DE211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F1E8BAF0-A54A-D9FE-ECF4-72D79DDAC660}"/>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67BDA670-062B-E469-BC6B-1661DA1FA6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575447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Picture 16" descr="The 'Proof of Identity' task in TPS Online">
            <a:extLst>
              <a:ext uri="{FF2B5EF4-FFF2-40B4-BE49-F238E27FC236}">
                <a16:creationId xmlns:a16="http://schemas.microsoft.com/office/drawing/2014/main" id="{E458C00D-6918-46C9-8FA8-AC1DAF208034}"/>
              </a:ext>
            </a:extLst>
          </p:cNvPr>
          <p:cNvPicPr>
            <a:picLocks noChangeAspect="1"/>
          </p:cNvPicPr>
          <p:nvPr/>
        </p:nvPicPr>
        <p:blipFill rotWithShape="1">
          <a:blip r:embed="rId2"/>
          <a:srcRect b="1645"/>
          <a:stretch/>
        </p:blipFill>
        <p:spPr>
          <a:xfrm>
            <a:off x="670133" y="843600"/>
            <a:ext cx="6649349" cy="2556712"/>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0145" y="3655992"/>
            <a:ext cx="6659337" cy="646331"/>
          </a:xfrm>
          <a:prstGeom prst="rect">
            <a:avLst/>
          </a:prstGeom>
          <a:noFill/>
          <a:ln>
            <a:solidFill>
              <a:srgbClr val="4897A2">
                <a:alpha val="50196"/>
              </a:srgbClr>
            </a:solidFill>
          </a:ln>
        </p:spPr>
        <p:txBody>
          <a:bodyPr wrap="square" rtlCol="0">
            <a:spAutoFit/>
          </a:bodyPr>
          <a:lstStyle/>
          <a:p>
            <a:pPr>
              <a:spcAft>
                <a:spcPts val="600"/>
              </a:spcAft>
            </a:pPr>
            <a:r>
              <a:rPr lang="en-AU" sz="1550"/>
              <a:t>To receive any assistance from the TPS, you must provide proof of your identity.</a:t>
            </a:r>
          </a:p>
          <a:p>
            <a:pPr>
              <a:spcAft>
                <a:spcPts val="600"/>
              </a:spcAft>
            </a:pPr>
            <a:r>
              <a:rPr lang="en-AU" sz="1550"/>
              <a:t>On your home page, click </a:t>
            </a:r>
            <a:r>
              <a:rPr lang="en-AU" sz="1550" b="1" i="1"/>
              <a:t>start</a:t>
            </a:r>
            <a:r>
              <a:rPr lang="en-AU" sz="1550"/>
              <a:t> on </a:t>
            </a:r>
            <a:r>
              <a:rPr lang="en-AU" sz="1550" b="1"/>
              <a:t>PROOF OF YOUR IDENTITY</a:t>
            </a:r>
            <a:r>
              <a:rPr lang="en-AU" sz="1550"/>
              <a:t>.</a:t>
            </a:r>
          </a:p>
        </p:txBody>
      </p:sp>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2800" y="910800"/>
            <a:ext cx="518400" cy="352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80CB1A8-0543-4692-B1C6-9364293BE79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F43132A5-A648-5B45-57B9-2B158ABEEAE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4B8C948-9325-0F95-70FE-01DF1C6E62C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E85F3134-70B9-F8DD-D647-FEB7EDA4F7CA}"/>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35F12AD3-B753-1E17-4D62-F5020CB2E3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674538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D976A7-F82E-4471-884E-7503A2E271A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Upload your proof of identity document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lick 'browse' to upload your proof of identity document in TPS Online.">
            <a:extLst>
              <a:ext uri="{FF2B5EF4-FFF2-40B4-BE49-F238E27FC236}">
                <a16:creationId xmlns:a16="http://schemas.microsoft.com/office/drawing/2014/main" id="{E09BBD9F-816D-4233-96F0-3BD615F7A747}"/>
              </a:ext>
            </a:extLst>
          </p:cNvPr>
          <p:cNvPicPr>
            <a:picLocks noChangeAspect="1"/>
          </p:cNvPicPr>
          <p:nvPr/>
        </p:nvPicPr>
        <p:blipFill rotWithShape="1">
          <a:blip r:embed="rId2"/>
          <a:srcRect l="1096" t="2578" r="924" b="5672"/>
          <a:stretch/>
        </p:blipFill>
        <p:spPr>
          <a:xfrm>
            <a:off x="663952" y="843406"/>
            <a:ext cx="7004392" cy="2562566"/>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3952" y="3468808"/>
            <a:ext cx="7724472" cy="116102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You will need to upload a photo of your passport (preferable) or driver’s licence from your device to prove your identity.</a:t>
            </a:r>
          </a:p>
          <a:p>
            <a:pPr marL="285750" indent="-285750">
              <a:lnSpc>
                <a:spcPct val="105000"/>
              </a:lnSpc>
              <a:buFont typeface="Arial" panose="020B0604020202020204" pitchFamily="34" charset="0"/>
              <a:buChar char="•"/>
            </a:pPr>
            <a:r>
              <a:rPr lang="en-AU" sz="1550"/>
              <a:t>Click </a:t>
            </a:r>
            <a:r>
              <a:rPr lang="en-AU" sz="1550" b="1" i="1"/>
              <a:t>browse</a:t>
            </a:r>
            <a:r>
              <a:rPr lang="en-AU" sz="1550" b="1"/>
              <a:t> </a:t>
            </a:r>
            <a:r>
              <a:rPr lang="en-AU" sz="1550"/>
              <a:t>and select the file you wish to upload</a:t>
            </a:r>
          </a:p>
          <a:p>
            <a:pPr marL="285750" indent="-285750">
              <a:lnSpc>
                <a:spcPct val="105000"/>
              </a:lnSpc>
              <a:spcAft>
                <a:spcPts val="400"/>
              </a:spcAft>
              <a:buFont typeface="Arial" panose="020B0604020202020204" pitchFamily="34" charset="0"/>
              <a:buChar char="•"/>
            </a:pPr>
            <a:r>
              <a:rPr lang="en-AU" sz="1550"/>
              <a:t>Click </a:t>
            </a:r>
            <a:r>
              <a:rPr lang="en-AU" sz="1550" b="1" i="1"/>
              <a:t>ok</a:t>
            </a:r>
            <a:r>
              <a:rPr lang="en-AU" sz="1550"/>
              <a:t> and then </a:t>
            </a:r>
            <a:r>
              <a:rPr lang="en-AU" sz="1550" b="1" i="1"/>
              <a:t>next</a:t>
            </a:r>
            <a:r>
              <a:rPr lang="en-AU" sz="1550"/>
              <a:t>.</a:t>
            </a:r>
          </a:p>
        </p:txBody>
      </p:sp>
      <p:pic>
        <p:nvPicPr>
          <p:cNvPr id="3" name="Picture 2">
            <a:extLst>
              <a:ext uri="{FF2B5EF4-FFF2-40B4-BE49-F238E27FC236}">
                <a16:creationId xmlns:a16="http://schemas.microsoft.com/office/drawing/2014/main" id="{04FE01F6-A5B6-4313-AD3C-5DBD114954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3388" y="1763642"/>
            <a:ext cx="1156917" cy="118729"/>
          </a:xfrm>
          <a:prstGeom prst="rect">
            <a:avLst/>
          </a:prstGeom>
        </p:spPr>
      </p:pic>
      <p:sp>
        <p:nvSpPr>
          <p:cNvPr id="4" name="TextBox 3">
            <a:extLst>
              <a:ext uri="{FF2B5EF4-FFF2-40B4-BE49-F238E27FC236}">
                <a16:creationId xmlns:a16="http://schemas.microsoft.com/office/drawing/2014/main" id="{8052C750-0E6E-440A-91D8-59C42E4E89BC}"/>
              </a:ext>
              <a:ext uri="{C183D7F6-B498-43B3-948B-1728B52AA6E4}">
                <adec:decorative xmlns:adec="http://schemas.microsoft.com/office/drawing/2017/decorative" val="1"/>
              </a:ext>
            </a:extLst>
          </p:cNvPr>
          <p:cNvSpPr txBox="1"/>
          <p:nvPr/>
        </p:nvSpPr>
        <p:spPr>
          <a:xfrm>
            <a:off x="3113774" y="1700806"/>
            <a:ext cx="1296144" cy="215444"/>
          </a:xfrm>
          <a:prstGeom prst="rect">
            <a:avLst/>
          </a:prstGeom>
          <a:noFill/>
        </p:spPr>
        <p:txBody>
          <a:bodyPr wrap="square" rtlCol="0">
            <a:spAutoFit/>
          </a:bodyPr>
          <a:lstStyle/>
          <a:p>
            <a:r>
              <a:rPr lang="en-AU" sz="800">
                <a:solidFill>
                  <a:schemeClr val="tx1">
                    <a:lumMod val="65000"/>
                    <a:lumOff val="35000"/>
                  </a:schemeClr>
                </a:solidFill>
              </a:rPr>
              <a:t>C:\fakepath\passport.pdf</a:t>
            </a:r>
          </a:p>
        </p:txBody>
      </p:sp>
      <p:sp>
        <p:nvSpPr>
          <p:cNvPr id="12" name="Rectangle 11">
            <a:extLst>
              <a:ext uri="{FF2B5EF4-FFF2-40B4-BE49-F238E27FC236}">
                <a16:creationId xmlns:a16="http://schemas.microsoft.com/office/drawing/2014/main" id="{FECADA6A-9D53-4FC5-B6A5-F324B09DAEC0}"/>
              </a:ext>
              <a:ext uri="{C183D7F6-B498-43B3-948B-1728B52AA6E4}">
                <adec:decorative xmlns:adec="http://schemas.microsoft.com/office/drawing/2017/decorative" val="1"/>
              </a:ext>
            </a:extLst>
          </p:cNvPr>
          <p:cNvSpPr/>
          <p:nvPr/>
        </p:nvSpPr>
        <p:spPr>
          <a:xfrm>
            <a:off x="4348800" y="1695600"/>
            <a:ext cx="468000" cy="23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2D518A1-B127-EB55-9AF0-F50110AA1D5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E964CCF9-59FE-195E-441A-B7EE4B41C5D9}"/>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9F4950C8-3F64-8356-6238-19C1D1EB4D51}"/>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4" name="Oval 13">
                <a:extLst>
                  <a:ext uri="{FF2B5EF4-FFF2-40B4-BE49-F238E27FC236}">
                    <a16:creationId xmlns:a16="http://schemas.microsoft.com/office/drawing/2014/main" id="{6CDB000A-7E95-0280-16EF-3D0AC451F5A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0">
                <a:extLst>
                  <a:ext uri="{FF2B5EF4-FFF2-40B4-BE49-F238E27FC236}">
                    <a16:creationId xmlns:a16="http://schemas.microsoft.com/office/drawing/2014/main" id="{6690614B-63EF-B94F-AE40-6DFA4F929C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837670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CE3D55-3F9B-4AD3-A731-2E1E0AA8D7C5}"/>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proof of identity document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View the proof of identity document you uploaded or add another document then click 'next'.">
            <a:extLst>
              <a:ext uri="{FF2B5EF4-FFF2-40B4-BE49-F238E27FC236}">
                <a16:creationId xmlns:a16="http://schemas.microsoft.com/office/drawing/2014/main" id="{D0916764-4347-40E2-A340-96B87DB52671}"/>
              </a:ext>
            </a:extLst>
          </p:cNvPr>
          <p:cNvPicPr>
            <a:picLocks noChangeAspect="1"/>
          </p:cNvPicPr>
          <p:nvPr/>
        </p:nvPicPr>
        <p:blipFill rotWithShape="1">
          <a:blip r:embed="rId2"/>
          <a:srcRect l="1107" t="2348" r="941" b="8316"/>
          <a:stretch/>
        </p:blipFill>
        <p:spPr>
          <a:xfrm>
            <a:off x="670132" y="845939"/>
            <a:ext cx="6998212" cy="2825617"/>
          </a:xfrm>
          <a:prstGeom prst="rect">
            <a:avLst/>
          </a:prstGeom>
          <a:solidFill>
            <a:schemeClr val="bg1"/>
          </a:solidFill>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70132" y="3719893"/>
            <a:ext cx="7574276" cy="910506"/>
          </a:xfrm>
          <a:prstGeom prst="rect">
            <a:avLst/>
          </a:prstGeom>
          <a:noFill/>
          <a:ln>
            <a:solidFill>
              <a:srgbClr val="4897A2">
                <a:alpha val="50196"/>
              </a:srgbClr>
            </a:solidFill>
          </a:ln>
        </p:spPr>
        <p:txBody>
          <a:bodyPr wrap="square" rtlCol="0">
            <a:spAutoFit/>
          </a:bodyPr>
          <a:lstStyle/>
          <a:p>
            <a:pPr>
              <a:spcAft>
                <a:spcPts val="400"/>
              </a:spcAft>
            </a:pPr>
            <a:r>
              <a:rPr lang="en-AU" sz="1550" b="1" i="1"/>
              <a:t>View</a:t>
            </a:r>
            <a:r>
              <a:rPr lang="en-AU" sz="1550"/>
              <a:t> the document you uploaded to make sure it is the right document.</a:t>
            </a:r>
          </a:p>
          <a:p>
            <a:pPr>
              <a:spcAft>
                <a:spcPts val="400"/>
              </a:spcAft>
            </a:pPr>
            <a:r>
              <a:rPr lang="en-AU" sz="1550"/>
              <a:t>If you have uploaded an incorrect document, click </a:t>
            </a:r>
            <a:r>
              <a:rPr lang="en-AU" sz="1550" b="1" i="1"/>
              <a:t>delete</a:t>
            </a:r>
            <a:r>
              <a:rPr lang="en-AU" sz="1550"/>
              <a:t> and then </a:t>
            </a:r>
            <a:r>
              <a:rPr lang="en-AU" sz="1550" b="1" i="1"/>
              <a:t>add another document</a:t>
            </a:r>
            <a:r>
              <a:rPr lang="en-AU" sz="1550"/>
              <a:t>.</a:t>
            </a:r>
            <a:endParaRPr lang="en-AU" sz="1550" b="1" i="1"/>
          </a:p>
          <a:p>
            <a:pPr>
              <a:spcAft>
                <a:spcPts val="400"/>
              </a:spcAft>
            </a:pPr>
            <a:r>
              <a:rPr lang="en-AU" sz="1550"/>
              <a:t>If you are happy with the document, click </a:t>
            </a:r>
            <a:r>
              <a:rPr lang="en-AU" sz="1550" b="1" i="1"/>
              <a:t>next</a:t>
            </a:r>
            <a:r>
              <a:rPr lang="en-AU" sz="1550"/>
              <a:t>.</a:t>
            </a:r>
          </a:p>
        </p:txBody>
      </p:sp>
      <p:pic>
        <p:nvPicPr>
          <p:cNvPr id="3" name="Picture 2">
            <a:extLst>
              <a:ext uri="{FF2B5EF4-FFF2-40B4-BE49-F238E27FC236}">
                <a16:creationId xmlns:a16="http://schemas.microsoft.com/office/drawing/2014/main" id="{BFE2AF50-55B0-4177-A0F7-C4915753DB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2661545"/>
            <a:ext cx="1368579" cy="216024"/>
          </a:xfrm>
          <a:prstGeom prst="rect">
            <a:avLst/>
          </a:prstGeom>
        </p:spPr>
      </p:pic>
      <p:sp>
        <p:nvSpPr>
          <p:cNvPr id="13" name="TextBox 12">
            <a:extLst>
              <a:ext uri="{FF2B5EF4-FFF2-40B4-BE49-F238E27FC236}">
                <a16:creationId xmlns:a16="http://schemas.microsoft.com/office/drawing/2014/main" id="{7299EE43-64E3-4F4D-8B08-D823CB866B00}"/>
              </a:ext>
              <a:ext uri="{C183D7F6-B498-43B3-948B-1728B52AA6E4}">
                <adec:decorative xmlns:adec="http://schemas.microsoft.com/office/drawing/2017/decorative" val="1"/>
              </a:ext>
            </a:extLst>
          </p:cNvPr>
          <p:cNvSpPr txBox="1"/>
          <p:nvPr/>
        </p:nvSpPr>
        <p:spPr>
          <a:xfrm>
            <a:off x="4499992" y="2626254"/>
            <a:ext cx="1328896" cy="230832"/>
          </a:xfrm>
          <a:prstGeom prst="rect">
            <a:avLst/>
          </a:prstGeom>
          <a:noFill/>
        </p:spPr>
        <p:txBody>
          <a:bodyPr wrap="square" rtlCol="0">
            <a:spAutoFit/>
          </a:bodyPr>
          <a:lstStyle/>
          <a:p>
            <a:r>
              <a:rPr lang="en-AU" sz="900">
                <a:solidFill>
                  <a:schemeClr val="tx1">
                    <a:lumMod val="65000"/>
                    <a:lumOff val="35000"/>
                  </a:schemeClr>
                </a:solidFill>
              </a:rPr>
              <a:t>30 Jan 2023 10:30:19AM</a:t>
            </a:r>
          </a:p>
        </p:txBody>
      </p:sp>
      <p:pic>
        <p:nvPicPr>
          <p:cNvPr id="15" name="Picture 14">
            <a:extLst>
              <a:ext uri="{FF2B5EF4-FFF2-40B4-BE49-F238E27FC236}">
                <a16:creationId xmlns:a16="http://schemas.microsoft.com/office/drawing/2014/main" id="{F1F3E96A-27BC-4B03-8E29-EDCB35AB6A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2413996"/>
            <a:ext cx="1368579" cy="216024"/>
          </a:xfrm>
          <a:prstGeom prst="rect">
            <a:avLst/>
          </a:prstGeom>
        </p:spPr>
      </p:pic>
      <p:sp>
        <p:nvSpPr>
          <p:cNvPr id="14" name="TextBox 13">
            <a:extLst>
              <a:ext uri="{FF2B5EF4-FFF2-40B4-BE49-F238E27FC236}">
                <a16:creationId xmlns:a16="http://schemas.microsoft.com/office/drawing/2014/main" id="{98FAF422-9A74-470E-8D58-4A46B1B193DC}"/>
              </a:ext>
              <a:ext uri="{C183D7F6-B498-43B3-948B-1728B52AA6E4}">
                <adec:decorative xmlns:adec="http://schemas.microsoft.com/office/drawing/2017/decorative" val="1"/>
              </a:ext>
            </a:extLst>
          </p:cNvPr>
          <p:cNvSpPr txBox="1"/>
          <p:nvPr/>
        </p:nvSpPr>
        <p:spPr>
          <a:xfrm>
            <a:off x="4499992" y="2374939"/>
            <a:ext cx="1328896" cy="230832"/>
          </a:xfrm>
          <a:prstGeom prst="rect">
            <a:avLst/>
          </a:prstGeom>
          <a:noFill/>
        </p:spPr>
        <p:txBody>
          <a:bodyPr wrap="square" rtlCol="0">
            <a:spAutoFit/>
          </a:bodyPr>
          <a:lstStyle/>
          <a:p>
            <a:r>
              <a:rPr lang="en-AU" sz="900">
                <a:solidFill>
                  <a:schemeClr val="tx1">
                    <a:lumMod val="65000"/>
                    <a:lumOff val="35000"/>
                  </a:schemeClr>
                </a:solidFill>
              </a:rPr>
              <a:t>passport.pdf</a:t>
            </a:r>
          </a:p>
        </p:txBody>
      </p:sp>
      <p:sp>
        <p:nvSpPr>
          <p:cNvPr id="17" name="Rectangle 16">
            <a:extLst>
              <a:ext uri="{FF2B5EF4-FFF2-40B4-BE49-F238E27FC236}">
                <a16:creationId xmlns:a16="http://schemas.microsoft.com/office/drawing/2014/main" id="{8F5997E0-5063-4C0B-968C-722342506CA0}"/>
              </a:ext>
              <a:ext uri="{C183D7F6-B498-43B3-948B-1728B52AA6E4}">
                <adec:decorative xmlns:adec="http://schemas.microsoft.com/office/drawing/2017/decorative" val="1"/>
              </a:ext>
            </a:extLst>
          </p:cNvPr>
          <p:cNvSpPr/>
          <p:nvPr/>
        </p:nvSpPr>
        <p:spPr>
          <a:xfrm>
            <a:off x="6872400" y="2066400"/>
            <a:ext cx="284400" cy="187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700352DA-80BF-4B92-9148-B3CBD0D7E562}"/>
              </a:ext>
              <a:ext uri="{C183D7F6-B498-43B3-948B-1728B52AA6E4}">
                <adec:decorative xmlns:adec="http://schemas.microsoft.com/office/drawing/2017/decorative" val="1"/>
              </a:ext>
            </a:extLst>
          </p:cNvPr>
          <p:cNvSpPr/>
          <p:nvPr/>
        </p:nvSpPr>
        <p:spPr>
          <a:xfrm>
            <a:off x="3059832" y="3229200"/>
            <a:ext cx="4510800" cy="288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2A30D4DC-2C27-4FC2-9296-42A5FFFE8B8C}"/>
              </a:ext>
              <a:ext uri="{C183D7F6-B498-43B3-948B-1728B52AA6E4}">
                <adec:decorative xmlns:adec="http://schemas.microsoft.com/office/drawing/2017/decorative" val="1"/>
              </a:ext>
            </a:extLst>
          </p:cNvPr>
          <p:cNvSpPr/>
          <p:nvPr/>
        </p:nvSpPr>
        <p:spPr>
          <a:xfrm>
            <a:off x="7156800" y="2066400"/>
            <a:ext cx="338400" cy="187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130EB9F0-3D82-4A48-B799-3DAC4101A0A0}"/>
              </a:ext>
              <a:ext uri="{C183D7F6-B498-43B3-948B-1728B52AA6E4}">
                <adec:decorative xmlns:adec="http://schemas.microsoft.com/office/drawing/2017/decorative" val="1"/>
              </a:ext>
            </a:extLst>
          </p:cNvPr>
          <p:cNvSpPr/>
          <p:nvPr/>
        </p:nvSpPr>
        <p:spPr>
          <a:xfrm>
            <a:off x="3059832" y="3030194"/>
            <a:ext cx="964800" cy="15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9C4AE4DB-10CA-EA1A-CA54-A7039D310F3D}"/>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3F02F5DB-4B97-2E6D-B67A-C8647932C5B8}"/>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4E996998-6778-650C-AE4F-79E2F9D7DD6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58539DCB-97D4-E86E-1F42-A8917A93C08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F1B309D-E9E9-E197-9B8B-38CDF7FD26E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22568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FCDC1-47D4-42B4-BC93-A121B5164D09}"/>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Submit your proof of identity document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ubmit your proof of identity document(s) for assessment.">
            <a:extLst>
              <a:ext uri="{FF2B5EF4-FFF2-40B4-BE49-F238E27FC236}">
                <a16:creationId xmlns:a16="http://schemas.microsoft.com/office/drawing/2014/main" id="{D9734D2A-9845-4C3F-91E6-C29C2199681E}"/>
              </a:ext>
            </a:extLst>
          </p:cNvPr>
          <p:cNvPicPr>
            <a:picLocks noChangeAspect="1"/>
          </p:cNvPicPr>
          <p:nvPr/>
        </p:nvPicPr>
        <p:blipFill rotWithShape="1">
          <a:blip r:embed="rId2"/>
          <a:srcRect l="460" t="2113" r="739" b="3401"/>
          <a:stretch/>
        </p:blipFill>
        <p:spPr>
          <a:xfrm>
            <a:off x="669600" y="845940"/>
            <a:ext cx="6644351" cy="3049581"/>
          </a:xfrm>
          <a:prstGeom prst="rect">
            <a:avLst/>
          </a:prstGeom>
          <a:solidFill>
            <a:schemeClr val="bg1"/>
          </a:solidFill>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3952" y="3968691"/>
            <a:ext cx="6644351" cy="660117"/>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Read the declaration.</a:t>
            </a:r>
          </a:p>
          <a:p>
            <a:pPr>
              <a:lnSpc>
                <a:spcPct val="105000"/>
              </a:lnSpc>
              <a:spcAft>
                <a:spcPts val="600"/>
              </a:spcAft>
            </a:pPr>
            <a:r>
              <a:rPr lang="en-AU" sz="1550"/>
              <a:t>If you are happy to proceed, </a:t>
            </a:r>
            <a:r>
              <a:rPr lang="en-AU" sz="1550" b="1"/>
              <a:t>tick</a:t>
            </a:r>
            <a:r>
              <a:rPr lang="en-AU" sz="1550"/>
              <a:t> </a:t>
            </a:r>
            <a:r>
              <a:rPr lang="en-AU" sz="1550" b="1"/>
              <a:t>all</a:t>
            </a:r>
            <a:r>
              <a:rPr lang="en-AU" sz="1550"/>
              <a:t> </a:t>
            </a:r>
            <a:r>
              <a:rPr lang="en-AU" sz="1550" b="1"/>
              <a:t>three boxes </a:t>
            </a:r>
            <a:r>
              <a:rPr lang="en-AU" sz="1550"/>
              <a:t>and click </a:t>
            </a:r>
            <a:r>
              <a:rPr lang="en-AU" sz="1550" b="1" i="1"/>
              <a:t>submit</a:t>
            </a:r>
            <a:r>
              <a:rPr lang="en-AU" sz="1550"/>
              <a:t>. </a:t>
            </a:r>
          </a:p>
        </p:txBody>
      </p:sp>
      <p:sp>
        <p:nvSpPr>
          <p:cNvPr id="13" name="Rectangle 12">
            <a:extLst>
              <a:ext uri="{FF2B5EF4-FFF2-40B4-BE49-F238E27FC236}">
                <a16:creationId xmlns:a16="http://schemas.microsoft.com/office/drawing/2014/main" id="{BC1E8A0E-902D-4A15-A4EA-B257722226D9}"/>
              </a:ext>
              <a:ext uri="{C183D7F6-B498-43B3-948B-1728B52AA6E4}">
                <adec:decorative xmlns:adec="http://schemas.microsoft.com/office/drawing/2017/decorative" val="1"/>
              </a:ext>
            </a:extLst>
          </p:cNvPr>
          <p:cNvSpPr/>
          <p:nvPr/>
        </p:nvSpPr>
        <p:spPr>
          <a:xfrm>
            <a:off x="2962800" y="2228400"/>
            <a:ext cx="4275545" cy="11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B6D7D1A9-C5B0-4889-823F-F49F9206F747}"/>
              </a:ext>
              <a:ext uri="{C183D7F6-B498-43B3-948B-1728B52AA6E4}">
                <adec:decorative xmlns:adec="http://schemas.microsoft.com/office/drawing/2017/decorative" val="1"/>
              </a:ext>
            </a:extLst>
          </p:cNvPr>
          <p:cNvSpPr/>
          <p:nvPr/>
        </p:nvSpPr>
        <p:spPr>
          <a:xfrm>
            <a:off x="2962800" y="3492000"/>
            <a:ext cx="4276800" cy="29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FC35F27-A8B9-1850-26B9-4D711DF6583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72DDC4AB-055E-AB4C-668A-395FA02B33C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6D5B189C-445C-E6A5-8221-5AF35D2F6450}"/>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35FE77F4-FB4D-A25E-B094-5DAF37CB1FE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62CB7C7-70B5-9F8F-8426-18B80CE928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155108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Review your contact details in TPS Online to ensure they are correct.">
            <a:extLst>
              <a:ext uri="{FF2B5EF4-FFF2-40B4-BE49-F238E27FC236}">
                <a16:creationId xmlns:a16="http://schemas.microsoft.com/office/drawing/2014/main" id="{A3C88F98-EF86-4E4B-8140-DD90AD0EBA59}"/>
              </a:ext>
            </a:extLst>
          </p:cNvPr>
          <p:cNvPicPr>
            <a:picLocks noChangeAspect="1"/>
          </p:cNvPicPr>
          <p:nvPr/>
        </p:nvPicPr>
        <p:blipFill rotWithShape="1">
          <a:blip r:embed="rId2"/>
          <a:srcRect t="5263" r="2428" b="15790"/>
          <a:stretch/>
        </p:blipFill>
        <p:spPr>
          <a:xfrm>
            <a:off x="669600" y="845940"/>
            <a:ext cx="5374925" cy="855636"/>
          </a:xfrm>
          <a:prstGeom prst="rect">
            <a:avLst/>
          </a:prstGeom>
          <a:ln w="19050">
            <a:solidFill>
              <a:srgbClr val="4897A2"/>
            </a:solidFill>
          </a:ln>
        </p:spPr>
      </p:pic>
      <p:pic>
        <p:nvPicPr>
          <p:cNvPr id="8" name="Picture 7" descr="Click 'update my contact details'.">
            <a:extLst>
              <a:ext uri="{FF2B5EF4-FFF2-40B4-BE49-F238E27FC236}">
                <a16:creationId xmlns:a16="http://schemas.microsoft.com/office/drawing/2014/main" id="{8D250026-C1C4-459D-9758-B7E2E1E58E64}"/>
              </a:ext>
            </a:extLst>
          </p:cNvPr>
          <p:cNvPicPr>
            <a:picLocks noChangeAspect="1"/>
          </p:cNvPicPr>
          <p:nvPr/>
        </p:nvPicPr>
        <p:blipFill rotWithShape="1">
          <a:blip r:embed="rId3"/>
          <a:srcRect r="3404" b="14695"/>
          <a:stretch/>
        </p:blipFill>
        <p:spPr>
          <a:xfrm>
            <a:off x="669600" y="1796819"/>
            <a:ext cx="5374925" cy="2793536"/>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163200" y="845940"/>
            <a:ext cx="2836800" cy="216283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The TPS will send you any notifications or requests using your contact details in TPS Online.</a:t>
            </a:r>
          </a:p>
          <a:p>
            <a:pPr>
              <a:lnSpc>
                <a:spcPct val="105000"/>
              </a:lnSpc>
              <a:spcAft>
                <a:spcPts val="600"/>
              </a:spcAft>
            </a:pPr>
            <a:r>
              <a:rPr lang="en-AU" sz="1550"/>
              <a:t>On your home page, click </a:t>
            </a:r>
            <a:r>
              <a:rPr lang="en-AU" sz="1550" b="1" i="1"/>
              <a:t>review</a:t>
            </a:r>
            <a:r>
              <a:rPr lang="en-AU" sz="1550"/>
              <a:t> on </a:t>
            </a:r>
            <a:r>
              <a:rPr lang="en-AU" sz="1550" b="1"/>
              <a:t>REVIEW YOUR CONTACT DETAILS</a:t>
            </a:r>
            <a:r>
              <a:rPr lang="en-AU" sz="1550"/>
              <a:t> to make sure your contact details are correct.</a:t>
            </a:r>
          </a:p>
        </p:txBody>
      </p:sp>
      <p:sp>
        <p:nvSpPr>
          <p:cNvPr id="18" name="TextBox 17">
            <a:extLst>
              <a:ext uri="{FF2B5EF4-FFF2-40B4-BE49-F238E27FC236}">
                <a16:creationId xmlns:a16="http://schemas.microsoft.com/office/drawing/2014/main" id="{EBC7296C-383A-42BD-8587-68F7C3E3B5A9}"/>
              </a:ext>
            </a:extLst>
          </p:cNvPr>
          <p:cNvSpPr txBox="1"/>
          <p:nvPr/>
        </p:nvSpPr>
        <p:spPr>
          <a:xfrm>
            <a:off x="6163200" y="4109680"/>
            <a:ext cx="2836800" cy="33272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Click </a:t>
            </a:r>
            <a:r>
              <a:rPr lang="en-AU" sz="1550" b="1" i="1"/>
              <a:t>update my contact details</a:t>
            </a:r>
            <a:r>
              <a:rPr lang="en-AU" sz="1550"/>
              <a:t>.</a:t>
            </a:r>
          </a:p>
        </p:txBody>
      </p:sp>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64800" y="925200"/>
            <a:ext cx="478800" cy="284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5197292-CA4F-462C-AD64-5B9735F22EE6}"/>
              </a:ext>
              <a:ext uri="{C183D7F6-B498-43B3-948B-1728B52AA6E4}">
                <adec:decorative xmlns:adec="http://schemas.microsoft.com/office/drawing/2017/decorative" val="1"/>
              </a:ext>
            </a:extLst>
          </p:cNvPr>
          <p:cNvSpPr/>
          <p:nvPr/>
        </p:nvSpPr>
        <p:spPr>
          <a:xfrm>
            <a:off x="2494800" y="4212000"/>
            <a:ext cx="3477600" cy="2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89C712A2-36E4-BE57-EE34-AF22A2772F72}"/>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0569F9E6-35B0-06C4-9B9E-92196ABBB428}"/>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F68EC31-403F-BAD3-3506-1556D7EC69A5}"/>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CC470056-1A8E-602B-6830-6176CED5AC1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368705E-7886-86FB-68A9-37CEFCB8C5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179731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B5B06C-655C-4221-8A92-21E8427AE21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Update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Check your contact details and update them if they are incorrect, then click 'save'.">
            <a:extLst>
              <a:ext uri="{FF2B5EF4-FFF2-40B4-BE49-F238E27FC236}">
                <a16:creationId xmlns:a16="http://schemas.microsoft.com/office/drawing/2014/main" id="{F11271A5-FB7E-456E-8EE8-CDA7EC849D24}"/>
              </a:ext>
            </a:extLst>
          </p:cNvPr>
          <p:cNvPicPr>
            <a:picLocks noChangeAspect="1"/>
          </p:cNvPicPr>
          <p:nvPr/>
        </p:nvPicPr>
        <p:blipFill rotWithShape="1">
          <a:blip r:embed="rId2"/>
          <a:srcRect b="2177"/>
          <a:stretch/>
        </p:blipFill>
        <p:spPr>
          <a:xfrm>
            <a:off x="670132" y="845938"/>
            <a:ext cx="4837972" cy="3744000"/>
          </a:xfrm>
          <a:prstGeom prst="rect">
            <a:avLst/>
          </a:prstGeom>
          <a:ln w="19050">
            <a:solidFill>
              <a:srgbClr val="4897A2"/>
            </a:solidFill>
          </a:ln>
        </p:spPr>
      </p:pic>
      <p:sp>
        <p:nvSpPr>
          <p:cNvPr id="9" name="TextBox 8">
            <a:extLst>
              <a:ext uri="{FF2B5EF4-FFF2-40B4-BE49-F238E27FC236}">
                <a16:creationId xmlns:a16="http://schemas.microsoft.com/office/drawing/2014/main" id="{D5C7E228-0ABE-43B0-923F-C118F7B1A395}"/>
              </a:ext>
            </a:extLst>
          </p:cNvPr>
          <p:cNvSpPr txBox="1"/>
          <p:nvPr/>
        </p:nvSpPr>
        <p:spPr>
          <a:xfrm>
            <a:off x="5686278" y="2297132"/>
            <a:ext cx="2948745" cy="583173"/>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Update your contact details and click </a:t>
            </a:r>
            <a:r>
              <a:rPr lang="en-AU" sz="1550" b="1" i="1"/>
              <a:t>save</a:t>
            </a:r>
            <a:r>
              <a:rPr lang="en-AU" sz="1550"/>
              <a:t>.</a:t>
            </a:r>
          </a:p>
        </p:txBody>
      </p:sp>
      <p:sp>
        <p:nvSpPr>
          <p:cNvPr id="13" name="Rectangle 12">
            <a:extLst>
              <a:ext uri="{FF2B5EF4-FFF2-40B4-BE49-F238E27FC236}">
                <a16:creationId xmlns:a16="http://schemas.microsoft.com/office/drawing/2014/main" id="{30EBCF44-1AD1-4202-A576-57C43B7512FB}"/>
              </a:ext>
              <a:ext uri="{C183D7F6-B498-43B3-948B-1728B52AA6E4}">
                <adec:decorative xmlns:adec="http://schemas.microsoft.com/office/drawing/2017/decorative" val="1"/>
              </a:ext>
            </a:extLst>
          </p:cNvPr>
          <p:cNvSpPr/>
          <p:nvPr/>
        </p:nvSpPr>
        <p:spPr>
          <a:xfrm>
            <a:off x="2329200" y="4291200"/>
            <a:ext cx="3135600" cy="198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B29F5D3-8D2D-3049-5BD1-EE24872169B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360F416-D8F2-B355-673A-FFB385F4DF7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36FB4DC-DEFA-4155-84CD-4F52A80F5082}"/>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4AE14939-39C0-3D2B-0EFA-35D4155D0DF7}"/>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66C1FEFD-983C-6563-B470-0C3DFCBD18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31184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26320-E32F-466E-A068-35ACBADE565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Review your contact details.">
            <a:extLst>
              <a:ext uri="{FF2B5EF4-FFF2-40B4-BE49-F238E27FC236}">
                <a16:creationId xmlns:a16="http://schemas.microsoft.com/office/drawing/2014/main" id="{F3FBDFA4-1C5A-43ED-A722-B8A8FD739767}"/>
              </a:ext>
            </a:extLst>
          </p:cNvPr>
          <p:cNvPicPr>
            <a:picLocks noChangeAspect="1"/>
          </p:cNvPicPr>
          <p:nvPr/>
        </p:nvPicPr>
        <p:blipFill rotWithShape="1">
          <a:blip r:embed="rId2"/>
          <a:srcRect l="1262" t="2703" r="1890" b="2703"/>
          <a:stretch/>
        </p:blipFill>
        <p:spPr>
          <a:xfrm>
            <a:off x="670132" y="845938"/>
            <a:ext cx="7070220" cy="3371786"/>
          </a:xfrm>
          <a:prstGeom prst="rect">
            <a:avLst/>
          </a:prstGeom>
          <a:ln w="19050">
            <a:solidFill>
              <a:srgbClr val="4897A2"/>
            </a:solidFill>
          </a:ln>
        </p:spPr>
      </p:pic>
      <p:sp>
        <p:nvSpPr>
          <p:cNvPr id="9" name="TextBox 8">
            <a:extLst>
              <a:ext uri="{FF2B5EF4-FFF2-40B4-BE49-F238E27FC236}">
                <a16:creationId xmlns:a16="http://schemas.microsoft.com/office/drawing/2014/main" id="{D5C7E228-0ABE-43B0-923F-C118F7B1A395}"/>
              </a:ext>
            </a:extLst>
          </p:cNvPr>
          <p:cNvSpPr txBox="1"/>
          <p:nvPr/>
        </p:nvSpPr>
        <p:spPr>
          <a:xfrm>
            <a:off x="670132" y="4287217"/>
            <a:ext cx="7070220" cy="332720"/>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After updating your contact details, you will be asked to confirm that they are correct.</a:t>
            </a:r>
          </a:p>
        </p:txBody>
      </p:sp>
      <p:grpSp>
        <p:nvGrpSpPr>
          <p:cNvPr id="2" name="Group 1">
            <a:extLst>
              <a:ext uri="{FF2B5EF4-FFF2-40B4-BE49-F238E27FC236}">
                <a16:creationId xmlns:a16="http://schemas.microsoft.com/office/drawing/2014/main" id="{AC1F7CFE-0B12-D716-3A8E-2A72C3B144F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53834D29-C37E-4FAA-8465-5D3F41762F8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7ABDBCCD-1E8E-B5EE-6847-38367E43665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01ADCFBA-FFA9-1D82-6A78-E02D9BCC7AF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015A910-9062-4053-B94E-7F9AD7C3D9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021510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81FA6-A556-4653-85A7-CA6A194149AD}"/>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Indicate whether your contact details are correct or not.">
            <a:extLst>
              <a:ext uri="{FF2B5EF4-FFF2-40B4-BE49-F238E27FC236}">
                <a16:creationId xmlns:a16="http://schemas.microsoft.com/office/drawing/2014/main" id="{B917B825-DCCD-48B3-8410-0F105FA6D5CD}"/>
              </a:ext>
            </a:extLst>
          </p:cNvPr>
          <p:cNvPicPr>
            <a:picLocks noChangeAspect="1"/>
          </p:cNvPicPr>
          <p:nvPr/>
        </p:nvPicPr>
        <p:blipFill rotWithShape="1">
          <a:blip r:embed="rId2"/>
          <a:srcRect r="1482" b="2485"/>
          <a:stretch/>
        </p:blipFill>
        <p:spPr>
          <a:xfrm>
            <a:off x="670133" y="845940"/>
            <a:ext cx="5702068" cy="3744000"/>
          </a:xfrm>
          <a:prstGeom prst="rect">
            <a:avLst/>
          </a:prstGeom>
          <a:noFill/>
          <a:ln w="19050">
            <a:solidFill>
              <a:srgbClr val="4897A2"/>
            </a:solidFill>
          </a:ln>
        </p:spPr>
      </p:pic>
      <p:sp>
        <p:nvSpPr>
          <p:cNvPr id="8" name="TextBox 7">
            <a:extLst>
              <a:ext uri="{FF2B5EF4-FFF2-40B4-BE49-F238E27FC236}">
                <a16:creationId xmlns:a16="http://schemas.microsoft.com/office/drawing/2014/main" id="{80B9BBC0-EFFA-4917-96F2-4384BB69F524}"/>
              </a:ext>
            </a:extLst>
          </p:cNvPr>
          <p:cNvSpPr txBox="1"/>
          <p:nvPr/>
        </p:nvSpPr>
        <p:spPr>
          <a:xfrm>
            <a:off x="6462000" y="2037433"/>
            <a:ext cx="2574000"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your details are correct, click </a:t>
            </a:r>
            <a:r>
              <a:rPr lang="en-AU" sz="1550" b="1" i="1"/>
              <a:t>yes, my personal details are correct</a:t>
            </a:r>
            <a:r>
              <a:rPr lang="en-AU" sz="1550"/>
              <a:t>.</a:t>
            </a:r>
          </a:p>
        </p:txBody>
      </p:sp>
      <p:sp>
        <p:nvSpPr>
          <p:cNvPr id="12" name="TextBox 11">
            <a:extLst>
              <a:ext uri="{FF2B5EF4-FFF2-40B4-BE49-F238E27FC236}">
                <a16:creationId xmlns:a16="http://schemas.microsoft.com/office/drawing/2014/main" id="{3939147C-487A-47EE-BB37-7436001BCA7E}"/>
              </a:ext>
            </a:extLst>
          </p:cNvPr>
          <p:cNvSpPr txBox="1"/>
          <p:nvPr/>
        </p:nvSpPr>
        <p:spPr>
          <a:xfrm>
            <a:off x="6462000" y="3129467"/>
            <a:ext cx="2574000" cy="133453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any of your details are incorrect, click on </a:t>
            </a:r>
            <a:r>
              <a:rPr lang="en-AU" sz="1550" b="1" i="1"/>
              <a:t>no, update my personal details</a:t>
            </a:r>
            <a:r>
              <a:rPr lang="en-AU" sz="1550"/>
              <a:t>. You will be advised to send an email to </a:t>
            </a:r>
            <a:r>
              <a:rPr lang="en-AU" sz="1550">
                <a:hlinkClick r:id="rId3"/>
              </a:rPr>
              <a:t>support@tps.gov.au</a:t>
            </a:r>
            <a:r>
              <a:rPr lang="en-AU" sz="1550"/>
              <a:t>.</a:t>
            </a:r>
          </a:p>
        </p:txBody>
      </p:sp>
      <p:sp>
        <p:nvSpPr>
          <p:cNvPr id="11" name="Rectangle 10">
            <a:extLst>
              <a:ext uri="{FF2B5EF4-FFF2-40B4-BE49-F238E27FC236}">
                <a16:creationId xmlns:a16="http://schemas.microsoft.com/office/drawing/2014/main" id="{57E6651F-D83C-434B-AF27-FAE299827571}"/>
              </a:ext>
              <a:ext uri="{C183D7F6-B498-43B3-948B-1728B52AA6E4}">
                <adec:decorative xmlns:adec="http://schemas.microsoft.com/office/drawing/2017/decorative" val="1"/>
              </a:ext>
            </a:extLst>
          </p:cNvPr>
          <p:cNvSpPr/>
          <p:nvPr/>
        </p:nvSpPr>
        <p:spPr>
          <a:xfrm>
            <a:off x="2602800" y="3960000"/>
            <a:ext cx="3650400" cy="504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9CCF94A5-201A-FE20-C5B2-0C8471DD308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5D30D7F-CF77-3F63-6AA9-3D2374509C1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8E3E2F3C-BB6D-E7AB-36DD-DABD1D2E0FC2}"/>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3" name="Oval 12">
                <a:extLst>
                  <a:ext uri="{FF2B5EF4-FFF2-40B4-BE49-F238E27FC236}">
                    <a16:creationId xmlns:a16="http://schemas.microsoft.com/office/drawing/2014/main" id="{47CA0CCA-DA5C-6C29-3A89-CE3DB488CE6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F99500DA-022F-E5D2-8627-7A9B2E7BA3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576297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lick 'start' on the 'Proof of Payment' task in TPS Online.">
            <a:extLst>
              <a:ext uri="{FF2B5EF4-FFF2-40B4-BE49-F238E27FC236}">
                <a16:creationId xmlns:a16="http://schemas.microsoft.com/office/drawing/2014/main" id="{C7CC76A2-A1D7-41C4-BB6A-1FB5D0F210F6}"/>
              </a:ext>
            </a:extLst>
          </p:cNvPr>
          <p:cNvPicPr>
            <a:picLocks noChangeAspect="1"/>
          </p:cNvPicPr>
          <p:nvPr/>
        </p:nvPicPr>
        <p:blipFill rotWithShape="1">
          <a:blip r:embed="rId2"/>
          <a:srcRect t="1717" r="1082" b="2161"/>
          <a:stretch/>
        </p:blipFill>
        <p:spPr>
          <a:xfrm>
            <a:off x="670131" y="846000"/>
            <a:ext cx="5918092" cy="2772151"/>
          </a:xfrm>
          <a:prstGeom prst="rect">
            <a:avLst/>
          </a:prstGeom>
          <a:noFill/>
          <a:ln w="19050">
            <a:solidFill>
              <a:srgbClr val="4897A2"/>
            </a:solidFill>
          </a:ln>
        </p:spPr>
      </p:pic>
      <p:sp>
        <p:nvSpPr>
          <p:cNvPr id="9" name="TextBox 8">
            <a:extLst>
              <a:ext uri="{FF2B5EF4-FFF2-40B4-BE49-F238E27FC236}">
                <a16:creationId xmlns:a16="http://schemas.microsoft.com/office/drawing/2014/main" id="{54F20FA2-6544-4603-A877-80DB64B03891}"/>
              </a:ext>
            </a:extLst>
          </p:cNvPr>
          <p:cNvSpPr txBox="1"/>
          <p:nvPr/>
        </p:nvSpPr>
        <p:spPr>
          <a:xfrm>
            <a:off x="670131" y="3685344"/>
            <a:ext cx="6998213" cy="91057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your provider owes you a refund of unspent tuition fees, you must submit proof of payment documents.</a:t>
            </a:r>
          </a:p>
          <a:p>
            <a:pPr>
              <a:lnSpc>
                <a:spcPct val="105000"/>
              </a:lnSpc>
              <a:spcAft>
                <a:spcPts val="600"/>
              </a:spcAft>
            </a:pPr>
            <a:r>
              <a:rPr lang="en-AU" sz="1550"/>
              <a:t>On your home page, click </a:t>
            </a:r>
            <a:r>
              <a:rPr lang="en-AU" sz="1550" b="1" i="1"/>
              <a:t>start</a:t>
            </a:r>
            <a:r>
              <a:rPr lang="en-AU" sz="1550"/>
              <a:t> on </a:t>
            </a:r>
            <a:r>
              <a:rPr lang="en-AU" sz="1550" b="1"/>
              <a:t>PROOF OF PAYMENT</a:t>
            </a:r>
            <a:r>
              <a:rPr lang="en-AU" sz="1550"/>
              <a:t>.</a:t>
            </a:r>
          </a:p>
        </p:txBody>
      </p:sp>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3600" y="874800"/>
            <a:ext cx="4608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D8CC1092-40D3-EB0E-F5BA-B0C0BEBF7605}"/>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FFBDE59-B4D5-7AE2-D03F-7AFC17BF276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52FE539-C2A2-16D7-ECFD-5243A67B4CE5}"/>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FB340147-25B1-6141-5165-50FD0A4DF7A8}"/>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DA5C456A-39AB-098E-03B2-2C30B2DEFA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534237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0FCCD-EED2-4C0C-8635-BBF9EDFA7680}"/>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Review your payment information.">
            <a:extLst>
              <a:ext uri="{FF2B5EF4-FFF2-40B4-BE49-F238E27FC236}">
                <a16:creationId xmlns:a16="http://schemas.microsoft.com/office/drawing/2014/main" id="{20E96ACB-DC26-4A65-BC23-6DCE778BE121}"/>
              </a:ext>
            </a:extLst>
          </p:cNvPr>
          <p:cNvPicPr>
            <a:picLocks noChangeAspect="1"/>
          </p:cNvPicPr>
          <p:nvPr/>
        </p:nvPicPr>
        <p:blipFill rotWithShape="1">
          <a:blip r:embed="rId2"/>
          <a:srcRect r="2622" b="1834"/>
          <a:stretch/>
        </p:blipFill>
        <p:spPr>
          <a:xfrm>
            <a:off x="670131" y="845938"/>
            <a:ext cx="7790300" cy="1873843"/>
          </a:xfrm>
          <a:prstGeom prst="rect">
            <a:avLst/>
          </a:prstGeom>
          <a:ln w="19050">
            <a:solidFill>
              <a:srgbClr val="4897A2"/>
            </a:solidFill>
          </a:ln>
        </p:spPr>
      </p:pic>
      <p:sp>
        <p:nvSpPr>
          <p:cNvPr id="11" name="TextBox 10">
            <a:extLst>
              <a:ext uri="{FF2B5EF4-FFF2-40B4-BE49-F238E27FC236}">
                <a16:creationId xmlns:a16="http://schemas.microsoft.com/office/drawing/2014/main" id="{CB894D66-28C5-40EE-A6E8-AECFE0A1C613}"/>
              </a:ext>
            </a:extLst>
          </p:cNvPr>
          <p:cNvSpPr txBox="1"/>
          <p:nvPr/>
        </p:nvSpPr>
        <p:spPr>
          <a:xfrm>
            <a:off x="670132" y="3023309"/>
            <a:ext cx="7790300" cy="660117"/>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Payments you made to your provider may have been recorded in our systems.</a:t>
            </a:r>
          </a:p>
          <a:p>
            <a:pPr>
              <a:lnSpc>
                <a:spcPct val="105000"/>
              </a:lnSpc>
              <a:spcAft>
                <a:spcPts val="600"/>
              </a:spcAft>
            </a:pPr>
            <a:r>
              <a:rPr lang="en-AU" sz="1550"/>
              <a:t>Click </a:t>
            </a:r>
            <a:r>
              <a:rPr lang="en-AU" sz="1550" b="1" i="1"/>
              <a:t>next </a:t>
            </a:r>
            <a:r>
              <a:rPr lang="en-AU" sz="1550"/>
              <a:t>to review our payment information.</a:t>
            </a:r>
          </a:p>
        </p:txBody>
      </p:sp>
      <p:sp>
        <p:nvSpPr>
          <p:cNvPr id="10" name="Rectangle 9">
            <a:extLst>
              <a:ext uri="{FF2B5EF4-FFF2-40B4-BE49-F238E27FC236}">
                <a16:creationId xmlns:a16="http://schemas.microsoft.com/office/drawing/2014/main" id="{10814695-AEC1-4D20-BB60-804FA75359A0}"/>
              </a:ext>
              <a:ext uri="{C183D7F6-B498-43B3-948B-1728B52AA6E4}">
                <adec:decorative xmlns:adec="http://schemas.microsoft.com/office/drawing/2017/decorative" val="1"/>
              </a:ext>
            </a:extLst>
          </p:cNvPr>
          <p:cNvSpPr/>
          <p:nvPr/>
        </p:nvSpPr>
        <p:spPr>
          <a:xfrm>
            <a:off x="3326400" y="1976400"/>
            <a:ext cx="50508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6285D4A-0843-D783-8ED0-7898BB3F46C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F7EF51A3-3CCF-E4C3-9267-CEE4F4AB451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C6B85B5-2F43-825C-B395-A1FE40BA9E24}"/>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8C62BBD1-156A-1CB4-5574-C7BAA2AF0BE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9D57AD63-1DB7-5768-3EE5-81F6D78EFE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25263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What is the Tuition Protection Service (TPS)?</a:t>
            </a:r>
          </a:p>
        </p:txBody>
      </p:sp>
      <p:grpSp>
        <p:nvGrpSpPr>
          <p:cNvPr id="8" name="Group 7">
            <a:extLst>
              <a:ext uri="{FF2B5EF4-FFF2-40B4-BE49-F238E27FC236}">
                <a16:creationId xmlns:a16="http://schemas.microsoft.com/office/drawing/2014/main" id="{233B6827-9D8A-D00F-AC70-882CCE77EA6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25BA0AF4-6E47-4B4E-A9DA-EF251A2C7D2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623E63BA-00C1-ECEF-A550-3FD545F66D4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1458140A-A040-4CE8-971C-ED9F4787CCC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9DCA2F60-5FDD-9EF0-8792-E57E9C623B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46102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CE9C7-8BCA-4999-A4A8-3A92C0E064D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Write a statement detailing all payments you made to your provider for your course, and a brief explanation of your individual circumstances, in the 'student statement' box.">
            <a:extLst>
              <a:ext uri="{FF2B5EF4-FFF2-40B4-BE49-F238E27FC236}">
                <a16:creationId xmlns:a16="http://schemas.microsoft.com/office/drawing/2014/main" id="{51E33F9F-4EFB-4B2B-9CE2-34D57C9D6907}"/>
              </a:ext>
            </a:extLst>
          </p:cNvPr>
          <p:cNvPicPr>
            <a:picLocks noChangeAspect="1"/>
          </p:cNvPicPr>
          <p:nvPr/>
        </p:nvPicPr>
        <p:blipFill rotWithShape="1">
          <a:blip r:embed="rId2"/>
          <a:srcRect l="212" t="1417"/>
          <a:stretch/>
        </p:blipFill>
        <p:spPr>
          <a:xfrm>
            <a:off x="670131" y="845938"/>
            <a:ext cx="6336704" cy="2641584"/>
          </a:xfrm>
          <a:prstGeom prst="rect">
            <a:avLst/>
          </a:prstGeom>
          <a:ln w="19050">
            <a:solidFill>
              <a:srgbClr val="4897A2"/>
            </a:solidFill>
          </a:ln>
        </p:spPr>
      </p:pic>
      <p:sp>
        <p:nvSpPr>
          <p:cNvPr id="6" name="TextBox 5">
            <a:extLst>
              <a:ext uri="{FF2B5EF4-FFF2-40B4-BE49-F238E27FC236}">
                <a16:creationId xmlns:a16="http://schemas.microsoft.com/office/drawing/2014/main" id="{3ABDFA26-A8D8-4213-86F9-6A1A8D43D540}"/>
              </a:ext>
            </a:extLst>
          </p:cNvPr>
          <p:cNvSpPr txBox="1"/>
          <p:nvPr/>
        </p:nvSpPr>
        <p:spPr>
          <a:xfrm>
            <a:off x="670131" y="3533313"/>
            <a:ext cx="8222350" cy="1103315"/>
          </a:xfrm>
          <a:prstGeom prst="rect">
            <a:avLst/>
          </a:prstGeom>
          <a:noFill/>
          <a:ln>
            <a:solidFill>
              <a:srgbClr val="4897A2">
                <a:alpha val="50196"/>
              </a:srgbClr>
            </a:solidFill>
          </a:ln>
        </p:spPr>
        <p:txBody>
          <a:bodyPr wrap="square" rtlCol="0">
            <a:spAutoFit/>
          </a:bodyPr>
          <a:lstStyle/>
          <a:p>
            <a:pPr>
              <a:lnSpc>
                <a:spcPct val="105000"/>
              </a:lnSpc>
            </a:pPr>
            <a:r>
              <a:rPr lang="en-AU" sz="1500"/>
              <a:t>In the student statement box, please provide:</a:t>
            </a:r>
          </a:p>
          <a:p>
            <a:pPr marL="285750" indent="-285750">
              <a:lnSpc>
                <a:spcPct val="105000"/>
              </a:lnSpc>
              <a:buFont typeface="Arial" panose="020B0604020202020204" pitchFamily="34" charset="0"/>
              <a:buChar char="•"/>
            </a:pPr>
            <a:r>
              <a:rPr lang="en-AU" sz="1500"/>
              <a:t>details about all payments made to your provider (and your agent, if applicable) for your course; and</a:t>
            </a:r>
          </a:p>
          <a:p>
            <a:pPr marL="285750" indent="-285750">
              <a:lnSpc>
                <a:spcPct val="105000"/>
              </a:lnSpc>
              <a:spcAft>
                <a:spcPts val="400"/>
              </a:spcAft>
              <a:buFont typeface="Arial" panose="020B0604020202020204" pitchFamily="34" charset="0"/>
              <a:buChar char="•"/>
            </a:pPr>
            <a:r>
              <a:rPr lang="en-AU" sz="1500"/>
              <a:t>a brief explanation of your individual circumstances.</a:t>
            </a:r>
          </a:p>
          <a:p>
            <a:pPr>
              <a:lnSpc>
                <a:spcPct val="105000"/>
              </a:lnSpc>
            </a:pPr>
            <a:r>
              <a:rPr lang="en-AU" sz="1500"/>
              <a:t>Click </a:t>
            </a:r>
            <a:r>
              <a:rPr lang="en-AU" sz="1500" b="1" i="1"/>
              <a:t>next</a:t>
            </a:r>
            <a:r>
              <a:rPr lang="en-AU" sz="1500"/>
              <a:t> to begin uploading documents to support your statement.</a:t>
            </a:r>
          </a:p>
        </p:txBody>
      </p:sp>
      <p:sp>
        <p:nvSpPr>
          <p:cNvPr id="12" name="Rectangle 11">
            <a:extLst>
              <a:ext uri="{FF2B5EF4-FFF2-40B4-BE49-F238E27FC236}">
                <a16:creationId xmlns:a16="http://schemas.microsoft.com/office/drawing/2014/main" id="{20385714-DF85-462E-8491-248B7B1F139B}"/>
              </a:ext>
              <a:ext uri="{C183D7F6-B498-43B3-948B-1728B52AA6E4}">
                <adec:decorative xmlns:adec="http://schemas.microsoft.com/office/drawing/2017/decorative" val="1"/>
              </a:ext>
            </a:extLst>
          </p:cNvPr>
          <p:cNvSpPr/>
          <p:nvPr/>
        </p:nvSpPr>
        <p:spPr>
          <a:xfrm>
            <a:off x="2905200" y="2260800"/>
            <a:ext cx="3812400" cy="676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95F1302F-BD4D-42A6-9839-F53EF4676229}"/>
              </a:ext>
              <a:ext uri="{C183D7F6-B498-43B3-948B-1728B52AA6E4}">
                <adec:decorative xmlns:adec="http://schemas.microsoft.com/office/drawing/2017/decorative" val="1"/>
              </a:ext>
            </a:extLst>
          </p:cNvPr>
          <p:cNvSpPr/>
          <p:nvPr/>
        </p:nvSpPr>
        <p:spPr>
          <a:xfrm>
            <a:off x="2854800" y="3164400"/>
            <a:ext cx="4075200" cy="248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847D11BC-8B5A-49B3-924E-5A3CD2ADEEB9}"/>
              </a:ext>
              <a:ext uri="{C183D7F6-B498-43B3-948B-1728B52AA6E4}">
                <adec:decorative xmlns:adec="http://schemas.microsoft.com/office/drawing/2017/decorative" val="1"/>
              </a:ext>
            </a:extLst>
          </p:cNvPr>
          <p:cNvPicPr>
            <a:picLocks/>
          </p:cNvPicPr>
          <p:nvPr/>
        </p:nvPicPr>
        <p:blipFill>
          <a:blip r:embed="rId3"/>
          <a:stretch>
            <a:fillRect/>
          </a:stretch>
        </p:blipFill>
        <p:spPr>
          <a:xfrm>
            <a:off x="2955600" y="2401200"/>
            <a:ext cx="2988152" cy="259563"/>
          </a:xfrm>
          <a:prstGeom prst="rect">
            <a:avLst/>
          </a:prstGeom>
        </p:spPr>
      </p:pic>
      <p:sp>
        <p:nvSpPr>
          <p:cNvPr id="15" name="TextBox 14">
            <a:extLst>
              <a:ext uri="{FF2B5EF4-FFF2-40B4-BE49-F238E27FC236}">
                <a16:creationId xmlns:a16="http://schemas.microsoft.com/office/drawing/2014/main" id="{F9D0C596-BC24-4CFE-9DBD-BC0CF8D77026}"/>
              </a:ext>
              <a:ext uri="{C183D7F6-B498-43B3-948B-1728B52AA6E4}">
                <adec:decorative xmlns:adec="http://schemas.microsoft.com/office/drawing/2017/decorative" val="1"/>
              </a:ext>
            </a:extLst>
          </p:cNvPr>
          <p:cNvSpPr txBox="1"/>
          <p:nvPr/>
        </p:nvSpPr>
        <p:spPr>
          <a:xfrm>
            <a:off x="2885593" y="2363856"/>
            <a:ext cx="3744416" cy="200055"/>
          </a:xfrm>
          <a:prstGeom prst="rect">
            <a:avLst/>
          </a:prstGeom>
          <a:noFill/>
        </p:spPr>
        <p:txBody>
          <a:bodyPr wrap="square" rtlCol="0">
            <a:spAutoFit/>
          </a:bodyPr>
          <a:lstStyle/>
          <a:p>
            <a:r>
              <a:rPr lang="en-AU" sz="700">
                <a:solidFill>
                  <a:schemeClr val="tx1">
                    <a:lumMod val="65000"/>
                    <a:lumOff val="35000"/>
                  </a:schemeClr>
                </a:solidFill>
              </a:rPr>
              <a:t>I paid $2000 to my provider for my course on 28 November 2022 and I have not yet started it.</a:t>
            </a:r>
          </a:p>
        </p:txBody>
      </p:sp>
      <p:grpSp>
        <p:nvGrpSpPr>
          <p:cNvPr id="2" name="Group 1">
            <a:extLst>
              <a:ext uri="{FF2B5EF4-FFF2-40B4-BE49-F238E27FC236}">
                <a16:creationId xmlns:a16="http://schemas.microsoft.com/office/drawing/2014/main" id="{55065F7E-0F9D-F5E4-6EE0-904DB351186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B8193DD-0A66-8555-B067-AAF00701E11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A72D184D-E9BF-987D-A32F-8DF42B0FA624}"/>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4" name="Oval 13">
                <a:extLst>
                  <a:ext uri="{FF2B5EF4-FFF2-40B4-BE49-F238E27FC236}">
                    <a16:creationId xmlns:a16="http://schemas.microsoft.com/office/drawing/2014/main" id="{751FB016-1816-A909-208D-8B177AFD2ED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B6C8CA0-DAE9-C655-5AA7-2791F17F97A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184700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Upload documents to support your statement.">
            <a:extLst>
              <a:ext uri="{FF2B5EF4-FFF2-40B4-BE49-F238E27FC236}">
                <a16:creationId xmlns:a16="http://schemas.microsoft.com/office/drawing/2014/main" id="{184D25A5-82A3-4185-A0F8-DC7DEBCFA517}"/>
              </a:ext>
            </a:extLst>
          </p:cNvPr>
          <p:cNvPicPr>
            <a:picLocks noChangeAspect="1"/>
          </p:cNvPicPr>
          <p:nvPr/>
        </p:nvPicPr>
        <p:blipFill rotWithShape="1">
          <a:blip r:embed="rId2"/>
          <a:srcRect l="1" r="1492" b="3718"/>
          <a:stretch/>
        </p:blipFill>
        <p:spPr>
          <a:xfrm>
            <a:off x="670132" y="844750"/>
            <a:ext cx="6566164" cy="2665485"/>
          </a:xfrm>
          <a:prstGeom prst="rect">
            <a:avLst/>
          </a:prstGeom>
          <a:ln w="19050">
            <a:solidFill>
              <a:srgbClr val="4897A2"/>
            </a:solidFill>
          </a:ln>
        </p:spPr>
      </p:pic>
      <p:pic>
        <p:nvPicPr>
          <p:cNvPr id="3" name="Picture 2">
            <a:extLst>
              <a:ext uri="{FF2B5EF4-FFF2-40B4-BE49-F238E27FC236}">
                <a16:creationId xmlns:a16="http://schemas.microsoft.com/office/drawing/2014/main" id="{A3D4BF4A-4ABC-4FEC-A77B-88B55D8445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24000" y="2916000"/>
            <a:ext cx="1008112" cy="121003"/>
          </a:xfrm>
          <a:prstGeom prst="rect">
            <a:avLst/>
          </a:prstGeom>
        </p:spPr>
      </p:pic>
      <p:sp>
        <p:nvSpPr>
          <p:cNvPr id="14" name="TextBox 13">
            <a:extLst>
              <a:ext uri="{FF2B5EF4-FFF2-40B4-BE49-F238E27FC236}">
                <a16:creationId xmlns:a16="http://schemas.microsoft.com/office/drawing/2014/main" id="{73D10E06-BC12-48E0-A008-EBA3E5984C32}"/>
              </a:ext>
              <a:ext uri="{C183D7F6-B498-43B3-948B-1728B52AA6E4}">
                <adec:decorative xmlns:adec="http://schemas.microsoft.com/office/drawing/2017/decorative" val="1"/>
              </a:ext>
            </a:extLst>
          </p:cNvPr>
          <p:cNvSpPr txBox="1"/>
          <p:nvPr/>
        </p:nvSpPr>
        <p:spPr>
          <a:xfrm>
            <a:off x="2915816" y="2876473"/>
            <a:ext cx="1296144" cy="200055"/>
          </a:xfrm>
          <a:prstGeom prst="rect">
            <a:avLst/>
          </a:prstGeom>
          <a:noFill/>
        </p:spPr>
        <p:txBody>
          <a:bodyPr wrap="square" rtlCol="0">
            <a:spAutoFit/>
          </a:bodyPr>
          <a:lstStyle/>
          <a:p>
            <a:r>
              <a:rPr lang="en-AU" sz="700">
                <a:solidFill>
                  <a:schemeClr val="tx1">
                    <a:lumMod val="65000"/>
                    <a:lumOff val="35000"/>
                  </a:schemeClr>
                </a:solidFill>
              </a:rPr>
              <a:t> C:\fakepath\document.pdf</a:t>
            </a:r>
          </a:p>
        </p:txBody>
      </p:sp>
      <p:sp>
        <p:nvSpPr>
          <p:cNvPr id="13" name="Rectangle 12">
            <a:extLst>
              <a:ext uri="{FF2B5EF4-FFF2-40B4-BE49-F238E27FC236}">
                <a16:creationId xmlns:a16="http://schemas.microsoft.com/office/drawing/2014/main" id="{B765C63D-0816-4165-A279-9FB14D1AA981}"/>
              </a:ext>
              <a:ext uri="{C183D7F6-B498-43B3-948B-1728B52AA6E4}">
                <adec:decorative xmlns:adec="http://schemas.microsoft.com/office/drawing/2017/decorative" val="1"/>
              </a:ext>
            </a:extLst>
          </p:cNvPr>
          <p:cNvSpPr/>
          <p:nvPr/>
        </p:nvSpPr>
        <p:spPr>
          <a:xfrm>
            <a:off x="4107600" y="2880000"/>
            <a:ext cx="442800" cy="219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4E2648D-04FB-4613-80C8-D315786392CD}"/>
              </a:ext>
            </a:extLst>
          </p:cNvPr>
          <p:cNvSpPr txBox="1"/>
          <p:nvPr/>
        </p:nvSpPr>
        <p:spPr>
          <a:xfrm>
            <a:off x="670132" y="3601726"/>
            <a:ext cx="7214236" cy="987514"/>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Click </a:t>
            </a:r>
            <a:r>
              <a:rPr lang="en-AU" sz="1550" b="1" i="1"/>
              <a:t>browse</a:t>
            </a:r>
            <a:r>
              <a:rPr lang="en-AU" sz="1550"/>
              <a:t> to select documents to upload from your device.</a:t>
            </a:r>
          </a:p>
          <a:p>
            <a:pPr>
              <a:lnSpc>
                <a:spcPct val="105000"/>
              </a:lnSpc>
              <a:spcAft>
                <a:spcPts val="600"/>
              </a:spcAft>
            </a:pPr>
            <a:r>
              <a:rPr lang="en-AU" sz="1550"/>
              <a:t>Refer to the following checklist to ensure you upload all of the required documentation.</a:t>
            </a:r>
          </a:p>
          <a:p>
            <a:pPr>
              <a:lnSpc>
                <a:spcPct val="105000"/>
              </a:lnSpc>
              <a:spcAft>
                <a:spcPts val="600"/>
              </a:spcAft>
            </a:pPr>
            <a:r>
              <a:rPr lang="en-AU" sz="1550"/>
              <a:t>This task will be returned to you to upload additional documentation if necessary.</a:t>
            </a:r>
          </a:p>
        </p:txBody>
      </p:sp>
      <p:grpSp>
        <p:nvGrpSpPr>
          <p:cNvPr id="2" name="Group 1">
            <a:extLst>
              <a:ext uri="{FF2B5EF4-FFF2-40B4-BE49-F238E27FC236}">
                <a16:creationId xmlns:a16="http://schemas.microsoft.com/office/drawing/2014/main" id="{E5A8C7C9-B354-B693-9C25-AD3FA86E49E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157FECA-675A-E63A-2F3A-8A9EFD7A02D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D0652572-0F3A-33DE-5126-A22EDA7D0D2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179D1A09-1351-5431-10DA-550465E0D14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A2F58289-7B66-262F-B2E0-4731E9CEB4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973744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683568" y="989955"/>
            <a:ext cx="7920880" cy="3620286"/>
          </a:xfrm>
          <a:prstGeom prst="rect">
            <a:avLst/>
          </a:prstGeom>
          <a:noFill/>
        </p:spPr>
        <p:txBody>
          <a:bodyPr wrap="square" lIns="0" tIns="0" rIns="0" bIns="0" rtlCol="0">
            <a:spAutoFit/>
          </a:bodyPr>
          <a:lstStyle/>
          <a:p>
            <a:pPr>
              <a:lnSpc>
                <a:spcPct val="102000"/>
              </a:lnSpc>
              <a:spcAft>
                <a:spcPts val="200"/>
              </a:spcAft>
              <a:buClr>
                <a:srgbClr val="8AB679"/>
              </a:buClr>
            </a:pPr>
            <a:r>
              <a:rPr lang="en-AU" sz="1450"/>
              <a:t>You must upload the following documents for the TPS to calculate your unspent tuition fees:</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Provider and bank receipts </a:t>
            </a:r>
            <a:r>
              <a:rPr lang="en-AU" sz="1400"/>
              <a:t>for </a:t>
            </a:r>
            <a:r>
              <a:rPr lang="en-AU" sz="1400" b="1"/>
              <a:t>all</a:t>
            </a:r>
            <a:r>
              <a:rPr lang="en-AU" sz="1400"/>
              <a:t> payments made to your provider for your course</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Bank statements </a:t>
            </a:r>
            <a:r>
              <a:rPr lang="en-AU" sz="1400"/>
              <a:t>showing </a:t>
            </a:r>
            <a:r>
              <a:rPr lang="en-AU" sz="1400" b="1"/>
              <a:t>all</a:t>
            </a:r>
            <a:r>
              <a:rPr lang="en-AU" sz="1400"/>
              <a:t> payments made to your provider for your course. Bank statements must indicate who owns the bank account.</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Letter of offer </a:t>
            </a:r>
            <a:r>
              <a:rPr lang="en-AU" sz="1400"/>
              <a:t>outlining </a:t>
            </a:r>
            <a:r>
              <a:rPr lang="en-AU" sz="1400" b="1"/>
              <a:t>all</a:t>
            </a:r>
            <a:r>
              <a:rPr lang="en-AU" sz="1400"/>
              <a:t> payments due to your provider for your course</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Any other documentation </a:t>
            </a:r>
            <a:r>
              <a:rPr lang="en-AU" sz="1400"/>
              <a:t>(e.g. emails) that will assist us in assessing your financial claim.</a:t>
            </a:r>
          </a:p>
          <a:p>
            <a:pPr>
              <a:lnSpc>
                <a:spcPct val="102000"/>
              </a:lnSpc>
              <a:spcBef>
                <a:spcPts val="1000"/>
              </a:spcBef>
              <a:spcAft>
                <a:spcPts val="200"/>
              </a:spcAft>
            </a:pPr>
            <a:r>
              <a:rPr lang="en-AU" sz="1450" b="1">
                <a:solidFill>
                  <a:srgbClr val="F15A29"/>
                </a:solidFill>
              </a:rPr>
              <a:t>Do you have an agent? </a:t>
            </a:r>
            <a:r>
              <a:rPr lang="en-AU" sz="1450"/>
              <a:t>If you have an agent, you must upload the following documentation:</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Receipts or bank statements </a:t>
            </a:r>
            <a:r>
              <a:rPr lang="en-AU" sz="1400"/>
              <a:t>for </a:t>
            </a:r>
            <a:r>
              <a:rPr lang="en-AU" sz="1400" b="1"/>
              <a:t>all</a:t>
            </a:r>
            <a:r>
              <a:rPr lang="en-AU" sz="1400"/>
              <a:t> payments made to your agent</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Receipts</a:t>
            </a:r>
            <a:r>
              <a:rPr lang="en-AU" sz="1400"/>
              <a:t> for </a:t>
            </a:r>
            <a:r>
              <a:rPr lang="en-AU" sz="1400" b="1"/>
              <a:t>all</a:t>
            </a:r>
            <a:r>
              <a:rPr lang="en-AU" sz="1400"/>
              <a:t> payments your agent made to your provider on your behalf. You may need to contact your agent to obtain these.</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Agent commission statement </a:t>
            </a:r>
            <a:r>
              <a:rPr lang="en-AU" sz="1400"/>
              <a:t>or</a:t>
            </a:r>
            <a:r>
              <a:rPr lang="en-AU" sz="1400" b="1"/>
              <a:t> </a:t>
            </a:r>
            <a:r>
              <a:rPr lang="en-AU" sz="1400" b="1">
                <a:solidFill>
                  <a:srgbClr val="F15A29"/>
                </a:solidFill>
              </a:rPr>
              <a:t>invoice</a:t>
            </a:r>
            <a:r>
              <a:rPr lang="en-AU" sz="1400"/>
              <a:t>. You may need to contact your agent to obtain these.</a:t>
            </a:r>
          </a:p>
          <a:p>
            <a:pPr>
              <a:lnSpc>
                <a:spcPct val="102000"/>
              </a:lnSpc>
              <a:spcBef>
                <a:spcPts val="1000"/>
              </a:spcBef>
              <a:spcAft>
                <a:spcPts val="200"/>
              </a:spcAft>
            </a:pPr>
            <a:r>
              <a:rPr lang="en-AU" sz="1450" b="1">
                <a:solidFill>
                  <a:srgbClr val="0AA65C"/>
                </a:solidFill>
              </a:rPr>
              <a:t>Did you defer your course?</a:t>
            </a:r>
            <a:r>
              <a:rPr lang="en-AU" sz="1450"/>
              <a:t> If you deferred your course, you must upload the following documentation:</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0AA65C"/>
                </a:solidFill>
              </a:rPr>
              <a:t>Approval of deferment</a:t>
            </a:r>
            <a:endParaRPr lang="en-AU" sz="1400"/>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a:t>Your </a:t>
            </a:r>
            <a:r>
              <a:rPr lang="en-AU" sz="1400" b="1">
                <a:solidFill>
                  <a:srgbClr val="0AA65C"/>
                </a:solidFill>
              </a:rPr>
              <a:t>deferment form</a:t>
            </a:r>
            <a:endParaRPr lang="en-AU" sz="1400"/>
          </a:p>
        </p:txBody>
      </p:sp>
      <p:grpSp>
        <p:nvGrpSpPr>
          <p:cNvPr id="2" name="Group 1">
            <a:extLst>
              <a:ext uri="{FF2B5EF4-FFF2-40B4-BE49-F238E27FC236}">
                <a16:creationId xmlns:a16="http://schemas.microsoft.com/office/drawing/2014/main" id="{D0A14535-7622-87CB-58E6-58E287C152D5}"/>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B3A8352D-761F-28B3-0D9D-05EE794F077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34C1FDA5-5E27-917B-ABAF-C583C03588D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A4CA8852-A28E-89DA-86B9-D5FE11A7207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D4E660E0-6727-1D33-16EC-EC83238C76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27482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13" descr="Click 'next' once all your documents are uploaded.">
            <a:extLst>
              <a:ext uri="{FF2B5EF4-FFF2-40B4-BE49-F238E27FC236}">
                <a16:creationId xmlns:a16="http://schemas.microsoft.com/office/drawing/2014/main" id="{54DB54F0-0F5C-432C-BC35-BBA6B2D9C2CF}"/>
              </a:ext>
            </a:extLst>
          </p:cNvPr>
          <p:cNvPicPr>
            <a:picLocks noChangeAspect="1"/>
          </p:cNvPicPr>
          <p:nvPr/>
        </p:nvPicPr>
        <p:blipFill rotWithShape="1">
          <a:blip r:embed="rId2"/>
          <a:srcRect l="33470" t="66414" r="2876" b="1313"/>
          <a:stretch/>
        </p:blipFill>
        <p:spPr>
          <a:xfrm>
            <a:off x="670130" y="844751"/>
            <a:ext cx="3312368" cy="805375"/>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4140708" y="890106"/>
            <a:ext cx="3023580" cy="583173"/>
          </a:xfrm>
          <a:prstGeom prst="rect">
            <a:avLst/>
          </a:prstGeom>
          <a:noFill/>
          <a:ln>
            <a:solidFill>
              <a:srgbClr val="4897A2">
                <a:alpha val="50196"/>
              </a:srgbClr>
            </a:solidFill>
          </a:ln>
        </p:spPr>
        <p:txBody>
          <a:bodyPr wrap="square" rtlCol="0">
            <a:spAutoFit/>
          </a:bodyPr>
          <a:lstStyle/>
          <a:p>
            <a:pPr>
              <a:lnSpc>
                <a:spcPct val="105000"/>
              </a:lnSpc>
            </a:pPr>
            <a:r>
              <a:rPr lang="en-AU" sz="1550"/>
              <a:t>Click </a:t>
            </a:r>
            <a:r>
              <a:rPr lang="en-AU" sz="1550" b="1" i="1"/>
              <a:t>next</a:t>
            </a:r>
            <a:r>
              <a:rPr lang="en-AU" sz="1550"/>
              <a:t> once you have uploaded all of the required documents.</a:t>
            </a:r>
          </a:p>
        </p:txBody>
      </p:sp>
      <p:pic>
        <p:nvPicPr>
          <p:cNvPr id="5" name="Picture 4" descr="Review your statement and proof of payment documents.">
            <a:extLst>
              <a:ext uri="{FF2B5EF4-FFF2-40B4-BE49-F238E27FC236}">
                <a16:creationId xmlns:a16="http://schemas.microsoft.com/office/drawing/2014/main" id="{25F6CF09-D868-4FEA-B567-E2EC3D9C96E4}"/>
              </a:ext>
            </a:extLst>
          </p:cNvPr>
          <p:cNvPicPr>
            <a:picLocks noChangeAspect="1"/>
          </p:cNvPicPr>
          <p:nvPr/>
        </p:nvPicPr>
        <p:blipFill rotWithShape="1">
          <a:blip r:embed="rId3"/>
          <a:srcRect l="1176" t="4048" r="2353" b="3467"/>
          <a:stretch/>
        </p:blipFill>
        <p:spPr>
          <a:xfrm>
            <a:off x="670132" y="1766449"/>
            <a:ext cx="5896268" cy="2637912"/>
          </a:xfrm>
          <a:prstGeom prst="rect">
            <a:avLst/>
          </a:prstGeom>
          <a:ln w="19050">
            <a:solidFill>
              <a:srgbClr val="4897A2"/>
            </a:solidFill>
          </a:ln>
        </p:spPr>
      </p:pic>
      <p:sp>
        <p:nvSpPr>
          <p:cNvPr id="6" name="TextBox 5">
            <a:extLst>
              <a:ext uri="{FF2B5EF4-FFF2-40B4-BE49-F238E27FC236}">
                <a16:creationId xmlns:a16="http://schemas.microsoft.com/office/drawing/2014/main" id="{C70BB71E-A462-42F9-AB04-A5A8D9D1B0D6}"/>
              </a:ext>
            </a:extLst>
          </p:cNvPr>
          <p:cNvSpPr txBox="1"/>
          <p:nvPr/>
        </p:nvSpPr>
        <p:spPr>
          <a:xfrm>
            <a:off x="6642000" y="1766448"/>
            <a:ext cx="2412000" cy="249023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Review your statement and your proof of payment documents.</a:t>
            </a:r>
          </a:p>
          <a:p>
            <a:pPr>
              <a:lnSpc>
                <a:spcPct val="105000"/>
              </a:lnSpc>
              <a:spcAft>
                <a:spcPts val="600"/>
              </a:spcAft>
            </a:pPr>
            <a:r>
              <a:rPr lang="en-AU" sz="1550"/>
              <a:t>To make any changes, click </a:t>
            </a:r>
            <a:r>
              <a:rPr lang="en-AU" sz="1550" b="1" i="1"/>
              <a:t>change my statement </a:t>
            </a:r>
            <a:r>
              <a:rPr lang="en-AU" sz="1550"/>
              <a:t>or </a:t>
            </a:r>
            <a:r>
              <a:rPr lang="en-AU" sz="1550" b="1" i="1"/>
              <a:t>upload another document</a:t>
            </a:r>
            <a:r>
              <a:rPr lang="en-AU" sz="1550"/>
              <a:t>.</a:t>
            </a:r>
          </a:p>
          <a:p>
            <a:pPr>
              <a:lnSpc>
                <a:spcPct val="105000"/>
              </a:lnSpc>
              <a:spcAft>
                <a:spcPts val="600"/>
              </a:spcAft>
            </a:pPr>
            <a:r>
              <a:rPr lang="en-AU" sz="1550"/>
              <a:t>Click </a:t>
            </a:r>
            <a:r>
              <a:rPr lang="en-AU" sz="1550" b="1" i="1"/>
              <a:t>submit </a:t>
            </a:r>
            <a:r>
              <a:rPr lang="en-AU" sz="1550"/>
              <a:t>to upload your statement and proof of payment documents.</a:t>
            </a:r>
          </a:p>
        </p:txBody>
      </p:sp>
      <p:pic>
        <p:nvPicPr>
          <p:cNvPr id="12" name="Picture 11">
            <a:extLst>
              <a:ext uri="{FF2B5EF4-FFF2-40B4-BE49-F238E27FC236}">
                <a16:creationId xmlns:a16="http://schemas.microsoft.com/office/drawing/2014/main" id="{41E1828C-86E8-4D7A-83B8-61470AC89B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4664" y="3325336"/>
            <a:ext cx="792088" cy="112149"/>
          </a:xfrm>
          <a:prstGeom prst="rect">
            <a:avLst/>
          </a:prstGeom>
        </p:spPr>
      </p:pic>
      <p:sp>
        <p:nvSpPr>
          <p:cNvPr id="13" name="TextBox 12">
            <a:extLst>
              <a:ext uri="{FF2B5EF4-FFF2-40B4-BE49-F238E27FC236}">
                <a16:creationId xmlns:a16="http://schemas.microsoft.com/office/drawing/2014/main" id="{07FC4ACC-F345-461C-B239-B1DFD2F4FA17}"/>
              </a:ext>
              <a:ext uri="{C183D7F6-B498-43B3-948B-1728B52AA6E4}">
                <adec:decorative xmlns:adec="http://schemas.microsoft.com/office/drawing/2017/decorative" val="1"/>
              </a:ext>
            </a:extLst>
          </p:cNvPr>
          <p:cNvSpPr txBox="1"/>
          <p:nvPr/>
        </p:nvSpPr>
        <p:spPr>
          <a:xfrm>
            <a:off x="3890224" y="3287187"/>
            <a:ext cx="864096" cy="192360"/>
          </a:xfrm>
          <a:prstGeom prst="rect">
            <a:avLst/>
          </a:prstGeom>
          <a:noFill/>
        </p:spPr>
        <p:txBody>
          <a:bodyPr wrap="square" rtlCol="0">
            <a:spAutoFit/>
          </a:bodyPr>
          <a:lstStyle/>
          <a:p>
            <a:r>
              <a:rPr lang="en-AU" sz="650">
                <a:solidFill>
                  <a:schemeClr val="tx1">
                    <a:lumMod val="65000"/>
                    <a:lumOff val="35000"/>
                  </a:schemeClr>
                </a:solidFill>
              </a:rPr>
              <a:t>document.pdf</a:t>
            </a:r>
          </a:p>
        </p:txBody>
      </p:sp>
      <p:pic>
        <p:nvPicPr>
          <p:cNvPr id="16" name="Picture 15">
            <a:extLst>
              <a:ext uri="{FF2B5EF4-FFF2-40B4-BE49-F238E27FC236}">
                <a16:creationId xmlns:a16="http://schemas.microsoft.com/office/drawing/2014/main" id="{4C9ABDF2-0A70-4D6F-93B6-F48AAD9A7F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5576" y="1057581"/>
            <a:ext cx="828000" cy="99384"/>
          </a:xfrm>
          <a:prstGeom prst="rect">
            <a:avLst/>
          </a:prstGeom>
        </p:spPr>
      </p:pic>
      <p:sp>
        <p:nvSpPr>
          <p:cNvPr id="17" name="TextBox 16">
            <a:extLst>
              <a:ext uri="{FF2B5EF4-FFF2-40B4-BE49-F238E27FC236}">
                <a16:creationId xmlns:a16="http://schemas.microsoft.com/office/drawing/2014/main" id="{10802856-A809-4BAC-93DF-46CA01B5D6E6}"/>
              </a:ext>
              <a:ext uri="{C183D7F6-B498-43B3-948B-1728B52AA6E4}">
                <adec:decorative xmlns:adec="http://schemas.microsoft.com/office/drawing/2017/decorative" val="1"/>
              </a:ext>
            </a:extLst>
          </p:cNvPr>
          <p:cNvSpPr txBox="1"/>
          <p:nvPr/>
        </p:nvSpPr>
        <p:spPr>
          <a:xfrm>
            <a:off x="670130" y="1018787"/>
            <a:ext cx="1296144" cy="176972"/>
          </a:xfrm>
          <a:prstGeom prst="rect">
            <a:avLst/>
          </a:prstGeom>
          <a:noFill/>
        </p:spPr>
        <p:txBody>
          <a:bodyPr wrap="square" rtlCol="0">
            <a:spAutoFit/>
          </a:bodyPr>
          <a:lstStyle/>
          <a:p>
            <a:r>
              <a:rPr lang="en-AU" sz="550">
                <a:solidFill>
                  <a:schemeClr val="tx1">
                    <a:lumMod val="65000"/>
                    <a:lumOff val="35000"/>
                  </a:schemeClr>
                </a:solidFill>
              </a:rPr>
              <a:t> C:\fakepath\document.pdf</a:t>
            </a:r>
          </a:p>
        </p:txBody>
      </p:sp>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727200" y="1274840"/>
            <a:ext cx="3200400" cy="264549"/>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A6D5EEAC-AD89-4F8C-997F-31A968F9D8E3}"/>
              </a:ext>
              <a:ext uri="{C183D7F6-B498-43B3-948B-1728B52AA6E4}">
                <adec:decorative xmlns:adec="http://schemas.microsoft.com/office/drawing/2017/decorative" val="1"/>
              </a:ext>
            </a:extLst>
          </p:cNvPr>
          <p:cNvSpPr/>
          <p:nvPr/>
        </p:nvSpPr>
        <p:spPr>
          <a:xfrm>
            <a:off x="2689200" y="3884400"/>
            <a:ext cx="3783600" cy="270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6EC23D4C-7A95-4A0D-9464-FDAD1F22BC87}"/>
              </a:ext>
              <a:ext uri="{C183D7F6-B498-43B3-948B-1728B52AA6E4}">
                <adec:decorative xmlns:adec="http://schemas.microsoft.com/office/drawing/2017/decorative" val="1"/>
              </a:ext>
            </a:extLst>
          </p:cNvPr>
          <p:cNvSpPr/>
          <p:nvPr/>
        </p:nvSpPr>
        <p:spPr>
          <a:xfrm>
            <a:off x="3942000" y="3451799"/>
            <a:ext cx="921600" cy="12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3FB6B506-98F2-4A4D-8CE4-C63C176FA0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19762" y="2963523"/>
            <a:ext cx="2452438" cy="118715"/>
          </a:xfrm>
          <a:prstGeom prst="rect">
            <a:avLst/>
          </a:prstGeom>
        </p:spPr>
      </p:pic>
      <p:sp>
        <p:nvSpPr>
          <p:cNvPr id="23" name="TextBox 22">
            <a:extLst>
              <a:ext uri="{FF2B5EF4-FFF2-40B4-BE49-F238E27FC236}">
                <a16:creationId xmlns:a16="http://schemas.microsoft.com/office/drawing/2014/main" id="{2BAC7534-9EFD-42D8-8074-67E78D703046}"/>
              </a:ext>
              <a:ext uri="{C183D7F6-B498-43B3-948B-1728B52AA6E4}">
                <adec:decorative xmlns:adec="http://schemas.microsoft.com/office/drawing/2017/decorative" val="1"/>
              </a:ext>
            </a:extLst>
          </p:cNvPr>
          <p:cNvSpPr txBox="1"/>
          <p:nvPr/>
        </p:nvSpPr>
        <p:spPr>
          <a:xfrm>
            <a:off x="3890224" y="2896660"/>
            <a:ext cx="2625992" cy="192360"/>
          </a:xfrm>
          <a:prstGeom prst="rect">
            <a:avLst/>
          </a:prstGeom>
          <a:noFill/>
        </p:spPr>
        <p:txBody>
          <a:bodyPr wrap="square" rtlCol="0">
            <a:spAutoFit/>
          </a:bodyPr>
          <a:lstStyle/>
          <a:p>
            <a:r>
              <a:rPr lang="en-AU" sz="650">
                <a:solidFill>
                  <a:schemeClr val="tx1">
                    <a:lumMod val="65000"/>
                    <a:lumOff val="35000"/>
                  </a:schemeClr>
                </a:solidFill>
              </a:rPr>
              <a:t>“I paid $2000 to my provider for my course on 28 November 2022 and…”</a:t>
            </a:r>
          </a:p>
        </p:txBody>
      </p:sp>
      <p:sp>
        <p:nvSpPr>
          <p:cNvPr id="22" name="Rectangle 21">
            <a:extLst>
              <a:ext uri="{FF2B5EF4-FFF2-40B4-BE49-F238E27FC236}">
                <a16:creationId xmlns:a16="http://schemas.microsoft.com/office/drawing/2014/main" id="{3ECE9473-9531-4C10-9216-925AD5479053}"/>
              </a:ext>
              <a:ext uri="{C183D7F6-B498-43B3-948B-1728B52AA6E4}">
                <adec:decorative xmlns:adec="http://schemas.microsoft.com/office/drawing/2017/decorative" val="1"/>
              </a:ext>
            </a:extLst>
          </p:cNvPr>
          <p:cNvSpPr/>
          <p:nvPr/>
        </p:nvSpPr>
        <p:spPr>
          <a:xfrm>
            <a:off x="3942000" y="3085404"/>
            <a:ext cx="788400" cy="12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AEEF7D0B-0B92-A760-444F-36825598807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5B0A8E1-915D-CF36-0E77-AB2378CFBC30}"/>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93E1D6F9-F3AF-76DA-4624-069B0349E611}"/>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4E8284C2-88D9-F065-A863-BC38886A092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DF384EFA-4B0F-0815-CA2F-229840A7CD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407710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4" name="Picture 23" descr="Click 'apply' to apply for a refund of unspent tuition fees.">
            <a:extLst>
              <a:ext uri="{FF2B5EF4-FFF2-40B4-BE49-F238E27FC236}">
                <a16:creationId xmlns:a16="http://schemas.microsoft.com/office/drawing/2014/main" id="{C23F0A80-7CD4-4263-BAF3-841B8CA67B4A}"/>
              </a:ext>
            </a:extLst>
          </p:cNvPr>
          <p:cNvPicPr>
            <a:picLocks noChangeAspect="1"/>
          </p:cNvPicPr>
          <p:nvPr/>
        </p:nvPicPr>
        <p:blipFill>
          <a:blip r:embed="rId2">
            <a:alphaModFix amt="92000"/>
          </a:blip>
          <a:stretch>
            <a:fillRect/>
          </a:stretch>
        </p:blipFill>
        <p:spPr>
          <a:xfrm>
            <a:off x="669600" y="844751"/>
            <a:ext cx="6591817" cy="1369340"/>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669600" y="2641087"/>
            <a:ext cx="6591817" cy="91057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the TPS determines that you are eligible for a refund of unspent tuition fees, you will need to apply for a refund.</a:t>
            </a:r>
          </a:p>
          <a:p>
            <a:pPr>
              <a:lnSpc>
                <a:spcPct val="105000"/>
              </a:lnSpc>
              <a:spcAft>
                <a:spcPts val="600"/>
              </a:spcAft>
            </a:pPr>
            <a:r>
              <a:rPr lang="en-AU" sz="1550"/>
              <a:t>On your home page, click </a:t>
            </a:r>
            <a:r>
              <a:rPr lang="en-AU" sz="1550" b="1" i="1"/>
              <a:t>apply </a:t>
            </a:r>
            <a:r>
              <a:rPr lang="en-AU" sz="1550"/>
              <a:t>on </a:t>
            </a:r>
            <a:r>
              <a:rPr lang="en-AU" sz="1550" b="1"/>
              <a:t>APPLY FOR A REFUND</a:t>
            </a:r>
            <a:r>
              <a:rPr lang="en-AU" sz="1550"/>
              <a:t>.</a:t>
            </a:r>
          </a:p>
        </p:txBody>
      </p:sp>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696000" y="1288800"/>
            <a:ext cx="5040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AC44AB5-895C-EC7D-83F4-D05192A5C93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13577AB1-72A6-E427-A368-D4693AC7F5F0}"/>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9427E214-9A96-40CE-94D8-4ECE9E7A53B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BB2B7964-6251-0761-DCE3-265420F0B69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509A170C-7F64-BDF5-723A-DEDA64F49E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01643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25" name="Picture 24" descr="Indicate which bank account you would like your refund to be transferred to.">
            <a:extLst>
              <a:ext uri="{FF2B5EF4-FFF2-40B4-BE49-F238E27FC236}">
                <a16:creationId xmlns:a16="http://schemas.microsoft.com/office/drawing/2014/main" id="{9BA81CD3-C3D4-4EB7-AB27-1988E128A773}"/>
              </a:ext>
            </a:extLst>
          </p:cNvPr>
          <p:cNvPicPr>
            <a:picLocks noChangeAspect="1"/>
          </p:cNvPicPr>
          <p:nvPr/>
        </p:nvPicPr>
        <p:blipFill>
          <a:blip r:embed="rId2"/>
          <a:stretch>
            <a:fillRect/>
          </a:stretch>
        </p:blipFill>
        <p:spPr>
          <a:xfrm>
            <a:off x="669600" y="846000"/>
            <a:ext cx="5265137" cy="3281231"/>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6065064" y="846000"/>
            <a:ext cx="2899424" cy="1084079"/>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Select whether you would like the refund to be transferred to your own bank account or to your new provider (if applicable).</a:t>
            </a:r>
          </a:p>
        </p:txBody>
      </p:sp>
      <p:sp>
        <p:nvSpPr>
          <p:cNvPr id="20" name="Rectangle 19">
            <a:extLst>
              <a:ext uri="{FF2B5EF4-FFF2-40B4-BE49-F238E27FC236}">
                <a16:creationId xmlns:a16="http://schemas.microsoft.com/office/drawing/2014/main" id="{A6D5EEAC-AD89-4F8C-997F-31A968F9D8E3}"/>
              </a:ext>
              <a:ext uri="{C183D7F6-B498-43B3-948B-1728B52AA6E4}">
                <adec:decorative xmlns:adec="http://schemas.microsoft.com/office/drawing/2017/decorative" val="1"/>
              </a:ext>
            </a:extLst>
          </p:cNvPr>
          <p:cNvSpPr/>
          <p:nvPr/>
        </p:nvSpPr>
        <p:spPr>
          <a:xfrm>
            <a:off x="2463963" y="3819599"/>
            <a:ext cx="3404181" cy="2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6EC23D4C-7A95-4A0D-9464-FDAD1F22BC87}"/>
              </a:ext>
              <a:ext uri="{C183D7F6-B498-43B3-948B-1728B52AA6E4}">
                <adec:decorative xmlns:adec="http://schemas.microsoft.com/office/drawing/2017/decorative" val="1"/>
              </a:ext>
            </a:extLst>
          </p:cNvPr>
          <p:cNvSpPr/>
          <p:nvPr/>
        </p:nvSpPr>
        <p:spPr>
          <a:xfrm>
            <a:off x="2463963" y="2564900"/>
            <a:ext cx="1459965" cy="1152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3FB6B506-98F2-4A4D-8CE4-C63C176FA0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9006" y="1475564"/>
            <a:ext cx="1870862" cy="136714"/>
          </a:xfrm>
          <a:prstGeom prst="rect">
            <a:avLst/>
          </a:prstGeom>
        </p:spPr>
      </p:pic>
      <p:sp>
        <p:nvSpPr>
          <p:cNvPr id="23" name="TextBox 22">
            <a:extLst>
              <a:ext uri="{FF2B5EF4-FFF2-40B4-BE49-F238E27FC236}">
                <a16:creationId xmlns:a16="http://schemas.microsoft.com/office/drawing/2014/main" id="{2BAC7534-9EFD-42D8-8074-67E78D703046}"/>
              </a:ext>
              <a:ext uri="{C183D7F6-B498-43B3-948B-1728B52AA6E4}">
                <adec:decorative xmlns:adec="http://schemas.microsoft.com/office/drawing/2017/decorative" val="1"/>
              </a:ext>
            </a:extLst>
          </p:cNvPr>
          <p:cNvSpPr txBox="1"/>
          <p:nvPr/>
        </p:nvSpPr>
        <p:spPr>
          <a:xfrm>
            <a:off x="3477314" y="1441688"/>
            <a:ext cx="792088" cy="184666"/>
          </a:xfrm>
          <a:prstGeom prst="rect">
            <a:avLst/>
          </a:prstGeom>
          <a:noFill/>
        </p:spPr>
        <p:txBody>
          <a:bodyPr wrap="square" rtlCol="0">
            <a:spAutoFit/>
          </a:bodyPr>
          <a:lstStyle/>
          <a:p>
            <a:r>
              <a:rPr lang="en-AU" sz="600">
                <a:solidFill>
                  <a:schemeClr val="tx1">
                    <a:lumMod val="65000"/>
                    <a:lumOff val="35000"/>
                  </a:schemeClr>
                </a:solidFill>
              </a:rPr>
              <a:t>   Student name</a:t>
            </a:r>
          </a:p>
        </p:txBody>
      </p:sp>
      <p:sp>
        <p:nvSpPr>
          <p:cNvPr id="22" name="Rectangle 21">
            <a:extLst>
              <a:ext uri="{FF2B5EF4-FFF2-40B4-BE49-F238E27FC236}">
                <a16:creationId xmlns:a16="http://schemas.microsoft.com/office/drawing/2014/main" id="{3ECE9473-9531-4C10-9216-925AD5479053}"/>
              </a:ext>
              <a:ext uri="{C183D7F6-B498-43B3-948B-1728B52AA6E4}">
                <adec:decorative xmlns:adec="http://schemas.microsoft.com/office/drawing/2017/decorative" val="1"/>
              </a:ext>
            </a:extLst>
          </p:cNvPr>
          <p:cNvSpPr/>
          <p:nvPr/>
        </p:nvSpPr>
        <p:spPr>
          <a:xfrm>
            <a:off x="2466000" y="2152800"/>
            <a:ext cx="2105786" cy="342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Picture 26">
            <a:extLst>
              <a:ext uri="{FF2B5EF4-FFF2-40B4-BE49-F238E27FC236}">
                <a16:creationId xmlns:a16="http://schemas.microsoft.com/office/drawing/2014/main" id="{343077C9-7BD0-4955-80BD-94976A12C8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3840" y="1666851"/>
            <a:ext cx="1870862" cy="126328"/>
          </a:xfrm>
          <a:prstGeom prst="rect">
            <a:avLst/>
          </a:prstGeom>
        </p:spPr>
      </p:pic>
      <p:sp>
        <p:nvSpPr>
          <p:cNvPr id="28" name="TextBox 27">
            <a:extLst>
              <a:ext uri="{FF2B5EF4-FFF2-40B4-BE49-F238E27FC236}">
                <a16:creationId xmlns:a16="http://schemas.microsoft.com/office/drawing/2014/main" id="{E59424F9-2995-4D6B-8E45-CBDE4516E678}"/>
              </a:ext>
              <a:ext uri="{C183D7F6-B498-43B3-948B-1728B52AA6E4}">
                <adec:decorative xmlns:adec="http://schemas.microsoft.com/office/drawing/2017/decorative" val="1"/>
              </a:ext>
            </a:extLst>
          </p:cNvPr>
          <p:cNvSpPr txBox="1"/>
          <p:nvPr/>
        </p:nvSpPr>
        <p:spPr>
          <a:xfrm>
            <a:off x="3471933" y="1626959"/>
            <a:ext cx="792088" cy="184666"/>
          </a:xfrm>
          <a:prstGeom prst="rect">
            <a:avLst/>
          </a:prstGeom>
          <a:noFill/>
        </p:spPr>
        <p:txBody>
          <a:bodyPr wrap="square" rtlCol="0">
            <a:spAutoFit/>
          </a:bodyPr>
          <a:lstStyle/>
          <a:p>
            <a:r>
              <a:rPr lang="en-AU" sz="600">
                <a:solidFill>
                  <a:schemeClr val="tx1">
                    <a:lumMod val="65000"/>
                    <a:lumOff val="35000"/>
                  </a:schemeClr>
                </a:solidFill>
              </a:rPr>
              <a:t>   Course name</a:t>
            </a:r>
          </a:p>
        </p:txBody>
      </p:sp>
      <p:pic>
        <p:nvPicPr>
          <p:cNvPr id="29" name="Picture 28">
            <a:extLst>
              <a:ext uri="{FF2B5EF4-FFF2-40B4-BE49-F238E27FC236}">
                <a16:creationId xmlns:a16="http://schemas.microsoft.com/office/drawing/2014/main" id="{5A4549EB-638E-4871-8DDC-6BE984AFDB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3840" y="1859165"/>
            <a:ext cx="1870862" cy="154099"/>
          </a:xfrm>
          <a:prstGeom prst="rect">
            <a:avLst/>
          </a:prstGeom>
        </p:spPr>
      </p:pic>
      <p:sp>
        <p:nvSpPr>
          <p:cNvPr id="30" name="TextBox 29">
            <a:extLst>
              <a:ext uri="{FF2B5EF4-FFF2-40B4-BE49-F238E27FC236}">
                <a16:creationId xmlns:a16="http://schemas.microsoft.com/office/drawing/2014/main" id="{1F6A01EA-BA9F-43F0-9745-A6140709832F}"/>
              </a:ext>
              <a:ext uri="{C183D7F6-B498-43B3-948B-1728B52AA6E4}">
                <adec:decorative xmlns:adec="http://schemas.microsoft.com/office/drawing/2017/decorative" val="1"/>
              </a:ext>
            </a:extLst>
          </p:cNvPr>
          <p:cNvSpPr txBox="1"/>
          <p:nvPr/>
        </p:nvSpPr>
        <p:spPr>
          <a:xfrm>
            <a:off x="3471933" y="1818668"/>
            <a:ext cx="792088" cy="184666"/>
          </a:xfrm>
          <a:prstGeom prst="rect">
            <a:avLst/>
          </a:prstGeom>
          <a:noFill/>
        </p:spPr>
        <p:txBody>
          <a:bodyPr wrap="square" rtlCol="0">
            <a:spAutoFit/>
          </a:bodyPr>
          <a:lstStyle/>
          <a:p>
            <a:r>
              <a:rPr lang="en-AU" sz="600">
                <a:solidFill>
                  <a:schemeClr val="tx1">
                    <a:lumMod val="65000"/>
                    <a:lumOff val="35000"/>
                  </a:schemeClr>
                </a:solidFill>
              </a:rPr>
              <a:t>   Refund amount</a:t>
            </a:r>
          </a:p>
        </p:txBody>
      </p:sp>
      <p:sp>
        <p:nvSpPr>
          <p:cNvPr id="32" name="TextBox 31">
            <a:extLst>
              <a:ext uri="{FF2B5EF4-FFF2-40B4-BE49-F238E27FC236}">
                <a16:creationId xmlns:a16="http://schemas.microsoft.com/office/drawing/2014/main" id="{55EA4030-59B6-4A13-B637-85E619934111}"/>
              </a:ext>
            </a:extLst>
          </p:cNvPr>
          <p:cNvSpPr txBox="1"/>
          <p:nvPr/>
        </p:nvSpPr>
        <p:spPr>
          <a:xfrm>
            <a:off x="6065064" y="2195029"/>
            <a:ext cx="2899424"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Provide the details of the bank account you would like your refund to be transferred to.</a:t>
            </a:r>
          </a:p>
        </p:txBody>
      </p:sp>
      <p:sp>
        <p:nvSpPr>
          <p:cNvPr id="33" name="TextBox 32">
            <a:extLst>
              <a:ext uri="{FF2B5EF4-FFF2-40B4-BE49-F238E27FC236}">
                <a16:creationId xmlns:a16="http://schemas.microsoft.com/office/drawing/2014/main" id="{48BD2918-F23D-4C11-B163-8AB642AA8087}"/>
              </a:ext>
            </a:extLst>
          </p:cNvPr>
          <p:cNvSpPr txBox="1"/>
          <p:nvPr/>
        </p:nvSpPr>
        <p:spPr>
          <a:xfrm>
            <a:off x="6065064" y="3293605"/>
            <a:ext cx="2899424"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Check the information you have provided, then click </a:t>
            </a:r>
            <a:r>
              <a:rPr lang="en-AU" sz="1550" b="1" i="1"/>
              <a:t>submit application</a:t>
            </a:r>
            <a:r>
              <a:rPr lang="en-AU" sz="1550"/>
              <a:t>.</a:t>
            </a:r>
          </a:p>
        </p:txBody>
      </p:sp>
      <p:grpSp>
        <p:nvGrpSpPr>
          <p:cNvPr id="2" name="Group 1">
            <a:extLst>
              <a:ext uri="{FF2B5EF4-FFF2-40B4-BE49-F238E27FC236}">
                <a16:creationId xmlns:a16="http://schemas.microsoft.com/office/drawing/2014/main" id="{B9EAAEF5-64BF-ACA8-FFBD-E164E0C3BE8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D09FB3A4-B718-8703-A764-F83A73910626}"/>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D4282C85-310A-8E8A-B9E5-882D74FBD4F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42CBE3F6-D265-C1C5-3285-F8F3A6CFFC2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BF1DB571-0275-348A-8E4D-07EF302CC6A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89851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689A0F-68ED-482A-96FE-C3634D94B33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Browse alternative courses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15" descr="Click 'browse' on the 'browse alternative courses' task.">
            <a:extLst>
              <a:ext uri="{FF2B5EF4-FFF2-40B4-BE49-F238E27FC236}">
                <a16:creationId xmlns:a16="http://schemas.microsoft.com/office/drawing/2014/main" id="{3EC9619E-A24A-4801-B01F-C008A88E6675}"/>
              </a:ext>
            </a:extLst>
          </p:cNvPr>
          <p:cNvPicPr>
            <a:picLocks noChangeAspect="1"/>
          </p:cNvPicPr>
          <p:nvPr/>
        </p:nvPicPr>
        <p:blipFill rotWithShape="1">
          <a:blip r:embed="rId2"/>
          <a:srcRect b="87264"/>
          <a:stretch/>
        </p:blipFill>
        <p:spPr>
          <a:xfrm>
            <a:off x="670131" y="845939"/>
            <a:ext cx="4909981" cy="356651"/>
          </a:xfrm>
          <a:prstGeom prst="rect">
            <a:avLst/>
          </a:prstGeom>
          <a:ln w="19050">
            <a:solidFill>
              <a:srgbClr val="4897A2"/>
            </a:solidFill>
          </a:ln>
        </p:spPr>
      </p:pic>
      <p:pic>
        <p:nvPicPr>
          <p:cNvPr id="5" name="Picture 4" descr="A list of suitable alternative courses will appear.">
            <a:extLst>
              <a:ext uri="{FF2B5EF4-FFF2-40B4-BE49-F238E27FC236}">
                <a16:creationId xmlns:a16="http://schemas.microsoft.com/office/drawing/2014/main" id="{7C491182-C6F2-4EDA-8A11-01199A5882DC}"/>
              </a:ext>
            </a:extLst>
          </p:cNvPr>
          <p:cNvPicPr>
            <a:picLocks noChangeAspect="1"/>
          </p:cNvPicPr>
          <p:nvPr/>
        </p:nvPicPr>
        <p:blipFill rotWithShape="1">
          <a:blip r:embed="rId3"/>
          <a:srcRect t="512" b="2690"/>
          <a:stretch/>
        </p:blipFill>
        <p:spPr>
          <a:xfrm>
            <a:off x="670131" y="1301798"/>
            <a:ext cx="6638173" cy="2207757"/>
          </a:xfrm>
          <a:prstGeom prst="rect">
            <a:avLst/>
          </a:prstGeom>
          <a:ln w="19050">
            <a:solidFill>
              <a:srgbClr val="4897A2"/>
            </a:solidFill>
          </a:ln>
        </p:spPr>
      </p:pic>
      <p:pic>
        <p:nvPicPr>
          <p:cNvPr id="3" name="Picture 2">
            <a:extLst>
              <a:ext uri="{FF2B5EF4-FFF2-40B4-BE49-F238E27FC236}">
                <a16:creationId xmlns:a16="http://schemas.microsoft.com/office/drawing/2014/main" id="{4BFB75F7-3496-47ED-B740-CA69289990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38451" y="2425846"/>
            <a:ext cx="1368152" cy="197287"/>
          </a:xfrm>
          <a:prstGeom prst="rect">
            <a:avLst/>
          </a:prstGeom>
        </p:spPr>
      </p:pic>
      <p:sp>
        <p:nvSpPr>
          <p:cNvPr id="11" name="TextBox 10">
            <a:extLst>
              <a:ext uri="{FF2B5EF4-FFF2-40B4-BE49-F238E27FC236}">
                <a16:creationId xmlns:a16="http://schemas.microsoft.com/office/drawing/2014/main" id="{7BDA987B-98E1-43E0-82CA-CDEFA71D9A96}"/>
              </a:ext>
              <a:ext uri="{C183D7F6-B498-43B3-948B-1728B52AA6E4}">
                <adec:decorative xmlns:adec="http://schemas.microsoft.com/office/drawing/2017/decorative" val="1"/>
              </a:ext>
            </a:extLst>
          </p:cNvPr>
          <p:cNvSpPr txBox="1"/>
          <p:nvPr/>
        </p:nvSpPr>
        <p:spPr>
          <a:xfrm>
            <a:off x="3059832" y="2473751"/>
            <a:ext cx="1152128" cy="215444"/>
          </a:xfrm>
          <a:prstGeom prst="rect">
            <a:avLst/>
          </a:prstGeom>
          <a:noFill/>
        </p:spPr>
        <p:txBody>
          <a:bodyPr wrap="square" rtlCol="0">
            <a:spAutoFit/>
          </a:bodyPr>
          <a:lstStyle/>
          <a:p>
            <a:r>
              <a:rPr lang="en-AU" sz="800" u="sng">
                <a:solidFill>
                  <a:srgbClr val="3B7C85"/>
                </a:solidFill>
                <a:latin typeface="Arial" panose="020B0604020202020204" pitchFamily="34" charset="0"/>
                <a:ea typeface="Cambria" panose="02040503050406030204" pitchFamily="18" charset="0"/>
                <a:cs typeface="Arial" panose="020B0604020202020204" pitchFamily="34" charset="0"/>
              </a:rPr>
              <a:t>Example Course 1</a:t>
            </a:r>
          </a:p>
        </p:txBody>
      </p:sp>
      <p:pic>
        <p:nvPicPr>
          <p:cNvPr id="12" name="Picture 11">
            <a:extLst>
              <a:ext uri="{FF2B5EF4-FFF2-40B4-BE49-F238E27FC236}">
                <a16:creationId xmlns:a16="http://schemas.microsoft.com/office/drawing/2014/main" id="{2535D490-D527-433B-891B-D486D79514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13675" y="2811525"/>
            <a:ext cx="1368152" cy="190027"/>
          </a:xfrm>
          <a:prstGeom prst="rect">
            <a:avLst/>
          </a:prstGeom>
        </p:spPr>
      </p:pic>
      <p:sp>
        <p:nvSpPr>
          <p:cNvPr id="13" name="TextBox 12">
            <a:extLst>
              <a:ext uri="{FF2B5EF4-FFF2-40B4-BE49-F238E27FC236}">
                <a16:creationId xmlns:a16="http://schemas.microsoft.com/office/drawing/2014/main" id="{5DFE8688-E250-43DA-9871-1944A3D020F9}"/>
              </a:ext>
              <a:ext uri="{C183D7F6-B498-43B3-948B-1728B52AA6E4}">
                <adec:decorative xmlns:adec="http://schemas.microsoft.com/office/drawing/2017/decorative" val="1"/>
              </a:ext>
            </a:extLst>
          </p:cNvPr>
          <p:cNvSpPr txBox="1"/>
          <p:nvPr/>
        </p:nvSpPr>
        <p:spPr>
          <a:xfrm>
            <a:off x="3059832" y="2844645"/>
            <a:ext cx="1152128" cy="215444"/>
          </a:xfrm>
          <a:prstGeom prst="rect">
            <a:avLst/>
          </a:prstGeom>
          <a:noFill/>
        </p:spPr>
        <p:txBody>
          <a:bodyPr wrap="square" rtlCol="0">
            <a:spAutoFit/>
          </a:bodyPr>
          <a:lstStyle/>
          <a:p>
            <a:r>
              <a:rPr lang="en-AU" sz="800" u="sng">
                <a:solidFill>
                  <a:srgbClr val="3B7C85"/>
                </a:solidFill>
                <a:latin typeface="Arial" panose="020B0604020202020204" pitchFamily="34" charset="0"/>
                <a:ea typeface="Cambria" panose="02040503050406030204" pitchFamily="18" charset="0"/>
                <a:cs typeface="Arial" panose="020B0604020202020204" pitchFamily="34" charset="0"/>
              </a:rPr>
              <a:t>Example Course 2</a:t>
            </a:r>
          </a:p>
        </p:txBody>
      </p:sp>
      <p:pic>
        <p:nvPicPr>
          <p:cNvPr id="14" name="Picture 13">
            <a:extLst>
              <a:ext uri="{FF2B5EF4-FFF2-40B4-BE49-F238E27FC236}">
                <a16:creationId xmlns:a16="http://schemas.microsoft.com/office/drawing/2014/main" id="{0C9990AD-5906-475A-ADEC-68782A04A2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13675" y="3152934"/>
            <a:ext cx="1368152" cy="209579"/>
          </a:xfrm>
          <a:prstGeom prst="rect">
            <a:avLst/>
          </a:prstGeom>
        </p:spPr>
      </p:pic>
      <p:sp>
        <p:nvSpPr>
          <p:cNvPr id="15" name="TextBox 14">
            <a:extLst>
              <a:ext uri="{FF2B5EF4-FFF2-40B4-BE49-F238E27FC236}">
                <a16:creationId xmlns:a16="http://schemas.microsoft.com/office/drawing/2014/main" id="{AD81F102-86EF-42CE-A186-35016D418440}"/>
              </a:ext>
              <a:ext uri="{C183D7F6-B498-43B3-948B-1728B52AA6E4}">
                <adec:decorative xmlns:adec="http://schemas.microsoft.com/office/drawing/2017/decorative" val="1"/>
              </a:ext>
            </a:extLst>
          </p:cNvPr>
          <p:cNvSpPr txBox="1"/>
          <p:nvPr/>
        </p:nvSpPr>
        <p:spPr>
          <a:xfrm>
            <a:off x="3059832" y="3209606"/>
            <a:ext cx="1152128" cy="215444"/>
          </a:xfrm>
          <a:prstGeom prst="rect">
            <a:avLst/>
          </a:prstGeom>
          <a:noFill/>
        </p:spPr>
        <p:txBody>
          <a:bodyPr wrap="square" rtlCol="0">
            <a:spAutoFit/>
          </a:bodyPr>
          <a:lstStyle/>
          <a:p>
            <a:r>
              <a:rPr lang="en-AU" sz="800" u="sng">
                <a:solidFill>
                  <a:srgbClr val="3B7C85"/>
                </a:solidFill>
                <a:latin typeface="Arial" panose="020B0604020202020204" pitchFamily="34" charset="0"/>
                <a:ea typeface="Cambria" panose="02040503050406030204" pitchFamily="18" charset="0"/>
                <a:cs typeface="Arial" panose="020B0604020202020204" pitchFamily="34" charset="0"/>
              </a:rPr>
              <a:t>Example Course 3</a:t>
            </a:r>
          </a:p>
        </p:txBody>
      </p:sp>
      <p:sp>
        <p:nvSpPr>
          <p:cNvPr id="17" name="Rectangle 16">
            <a:extLst>
              <a:ext uri="{FF2B5EF4-FFF2-40B4-BE49-F238E27FC236}">
                <a16:creationId xmlns:a16="http://schemas.microsoft.com/office/drawing/2014/main" id="{5EE9C718-380C-4AE1-94C0-1CD3BA58C033}"/>
              </a:ext>
              <a:ext uri="{C183D7F6-B498-43B3-948B-1728B52AA6E4}">
                <adec:decorative xmlns:adec="http://schemas.microsoft.com/office/drawing/2017/decorative" val="1"/>
              </a:ext>
            </a:extLst>
          </p:cNvPr>
          <p:cNvSpPr/>
          <p:nvPr/>
        </p:nvSpPr>
        <p:spPr>
          <a:xfrm>
            <a:off x="5072400" y="874800"/>
            <a:ext cx="486000" cy="277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FD367851-90F3-4F7B-9314-6267F542EDC2}"/>
              </a:ext>
              <a:ext uri="{C183D7F6-B498-43B3-948B-1728B52AA6E4}">
                <adec:decorative xmlns:adec="http://schemas.microsoft.com/office/drawing/2017/decorative" val="1"/>
              </a:ext>
            </a:extLst>
          </p:cNvPr>
          <p:cNvSpPr/>
          <p:nvPr/>
        </p:nvSpPr>
        <p:spPr>
          <a:xfrm>
            <a:off x="2955282" y="2492929"/>
            <a:ext cx="1184670" cy="972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B1E50F2-303F-429B-BD34-97B8DC854CC5}"/>
              </a:ext>
            </a:extLst>
          </p:cNvPr>
          <p:cNvSpPr txBox="1"/>
          <p:nvPr/>
        </p:nvSpPr>
        <p:spPr>
          <a:xfrm>
            <a:off x="670131" y="3544480"/>
            <a:ext cx="7502269" cy="109703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400"/>
              </a:spcAft>
            </a:pPr>
            <a:r>
              <a:rPr lang="en-AU" sz="1500"/>
              <a:t>On your home page, click </a:t>
            </a:r>
            <a:r>
              <a:rPr lang="en-AU" sz="1500" b="1" i="1"/>
              <a:t>browse</a:t>
            </a:r>
            <a:r>
              <a:rPr lang="en-AU" sz="1500"/>
              <a:t> on </a:t>
            </a:r>
            <a:r>
              <a:rPr lang="en-AU" sz="1500" b="1"/>
              <a:t>BROWSE ALTERNATIVE COURSES</a:t>
            </a:r>
            <a:r>
              <a:rPr lang="en-AU" sz="1500"/>
              <a:t> to view a list of suitable alternative course options.</a:t>
            </a:r>
          </a:p>
          <a:p>
            <a:pPr>
              <a:lnSpc>
                <a:spcPct val="105000"/>
              </a:lnSpc>
              <a:spcAft>
                <a:spcPts val="400"/>
              </a:spcAft>
            </a:pPr>
            <a:r>
              <a:rPr lang="en-AU" sz="1500"/>
              <a:t>Click on the course links to see information about the course and the contact details for the alternative provider.</a:t>
            </a:r>
          </a:p>
        </p:txBody>
      </p:sp>
      <p:grpSp>
        <p:nvGrpSpPr>
          <p:cNvPr id="4" name="Group 3">
            <a:extLst>
              <a:ext uri="{FF2B5EF4-FFF2-40B4-BE49-F238E27FC236}">
                <a16:creationId xmlns:a16="http://schemas.microsoft.com/office/drawing/2014/main" id="{9DE76287-869F-CD60-ED0A-8B8BB6820F4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F2000569-F543-0A7E-EF9B-FAB36AECE67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0" name="Group 19">
              <a:extLst>
                <a:ext uri="{FF2B5EF4-FFF2-40B4-BE49-F238E27FC236}">
                  <a16:creationId xmlns:a16="http://schemas.microsoft.com/office/drawing/2014/main" id="{F53F4B51-8EAD-81D7-2869-B713243C6F8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1" name="Oval 20">
                <a:extLst>
                  <a:ext uri="{FF2B5EF4-FFF2-40B4-BE49-F238E27FC236}">
                    <a16:creationId xmlns:a16="http://schemas.microsoft.com/office/drawing/2014/main" id="{C929900A-40C1-CAC6-EF71-2D4FA6FC5344}"/>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1A5D84CA-F50F-6A6A-C4C7-267CEB359C2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688000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462512-D6D2-44CA-9AE9-435C909BBC3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Alternative provider contact details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By clicking on each suitable alternative course, further details about the course will appear.">
            <a:extLst>
              <a:ext uri="{FF2B5EF4-FFF2-40B4-BE49-F238E27FC236}">
                <a16:creationId xmlns:a16="http://schemas.microsoft.com/office/drawing/2014/main" id="{A331FFF9-8457-4A87-99A8-DBE51FF9F743}"/>
              </a:ext>
            </a:extLst>
          </p:cNvPr>
          <p:cNvPicPr>
            <a:picLocks noChangeAspect="1"/>
          </p:cNvPicPr>
          <p:nvPr/>
        </p:nvPicPr>
        <p:blipFill rotWithShape="1">
          <a:blip r:embed="rId2"/>
          <a:srcRect r="4091"/>
          <a:stretch/>
        </p:blipFill>
        <p:spPr>
          <a:xfrm>
            <a:off x="670133" y="845939"/>
            <a:ext cx="4693956" cy="3744000"/>
          </a:xfrm>
          <a:prstGeom prst="rect">
            <a:avLst/>
          </a:prstGeom>
          <a:ln w="19050">
            <a:solidFill>
              <a:srgbClr val="4897A2"/>
            </a:solidFill>
          </a:ln>
        </p:spPr>
      </p:pic>
      <p:pic>
        <p:nvPicPr>
          <p:cNvPr id="4" name="Picture 3">
            <a:extLst>
              <a:ext uri="{FF2B5EF4-FFF2-40B4-BE49-F238E27FC236}">
                <a16:creationId xmlns:a16="http://schemas.microsoft.com/office/drawing/2014/main" id="{95B06563-C9B8-492B-A7E8-32764DC4FF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5856" y="1600678"/>
            <a:ext cx="272351" cy="108196"/>
          </a:xfrm>
          <a:prstGeom prst="rect">
            <a:avLst/>
          </a:prstGeom>
        </p:spPr>
      </p:pic>
      <p:sp>
        <p:nvSpPr>
          <p:cNvPr id="2" name="TextBox 1">
            <a:extLst>
              <a:ext uri="{FF2B5EF4-FFF2-40B4-BE49-F238E27FC236}">
                <a16:creationId xmlns:a16="http://schemas.microsoft.com/office/drawing/2014/main" id="{0A61669F-90CD-4EA5-9D01-91B45764B036}"/>
              </a:ext>
              <a:ext uri="{C183D7F6-B498-43B3-948B-1728B52AA6E4}">
                <adec:decorative xmlns:adec="http://schemas.microsoft.com/office/drawing/2017/decorative" val="1"/>
              </a:ext>
            </a:extLst>
          </p:cNvPr>
          <p:cNvSpPr txBox="1"/>
          <p:nvPr/>
        </p:nvSpPr>
        <p:spPr>
          <a:xfrm>
            <a:off x="3059832" y="1573984"/>
            <a:ext cx="576064" cy="161583"/>
          </a:xfrm>
          <a:prstGeom prst="rect">
            <a:avLst/>
          </a:prstGeom>
          <a:noFill/>
        </p:spPr>
        <p:txBody>
          <a:bodyPr wrap="square" rtlCol="0">
            <a:spAutoFit/>
          </a:bodyPr>
          <a:lstStyle/>
          <a:p>
            <a:r>
              <a:rPr lang="en-AU" sz="45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123456G</a:t>
            </a:r>
          </a:p>
        </p:txBody>
      </p:sp>
      <p:pic>
        <p:nvPicPr>
          <p:cNvPr id="12" name="Picture 11">
            <a:extLst>
              <a:ext uri="{FF2B5EF4-FFF2-40B4-BE49-F238E27FC236}">
                <a16:creationId xmlns:a16="http://schemas.microsoft.com/office/drawing/2014/main" id="{32235D4F-83A0-4040-8E4E-5C31FEE85E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5855" y="2195789"/>
            <a:ext cx="360041" cy="108196"/>
          </a:xfrm>
          <a:prstGeom prst="rect">
            <a:avLst/>
          </a:prstGeom>
        </p:spPr>
      </p:pic>
      <p:sp>
        <p:nvSpPr>
          <p:cNvPr id="11" name="TextBox 10">
            <a:extLst>
              <a:ext uri="{FF2B5EF4-FFF2-40B4-BE49-F238E27FC236}">
                <a16:creationId xmlns:a16="http://schemas.microsoft.com/office/drawing/2014/main" id="{D6477CDB-6D90-4CCA-BEAE-045BBE1DCCFD}"/>
              </a:ext>
              <a:ext uri="{C183D7F6-B498-43B3-948B-1728B52AA6E4}">
                <adec:decorative xmlns:adec="http://schemas.microsoft.com/office/drawing/2017/decorative" val="1"/>
              </a:ext>
            </a:extLst>
          </p:cNvPr>
          <p:cNvSpPr txBox="1"/>
          <p:nvPr/>
        </p:nvSpPr>
        <p:spPr>
          <a:xfrm>
            <a:off x="3059832" y="2163796"/>
            <a:ext cx="576064" cy="161583"/>
          </a:xfrm>
          <a:prstGeom prst="rect">
            <a:avLst/>
          </a:prstGeom>
          <a:noFill/>
        </p:spPr>
        <p:txBody>
          <a:bodyPr wrap="square" rtlCol="0">
            <a:spAutoFit/>
          </a:bodyPr>
          <a:lstStyle/>
          <a:p>
            <a:r>
              <a:rPr lang="en-AU" sz="45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$20,000</a:t>
            </a:r>
          </a:p>
        </p:txBody>
      </p:sp>
      <p:pic>
        <p:nvPicPr>
          <p:cNvPr id="14" name="Picture 13">
            <a:extLst>
              <a:ext uri="{FF2B5EF4-FFF2-40B4-BE49-F238E27FC236}">
                <a16:creationId xmlns:a16="http://schemas.microsoft.com/office/drawing/2014/main" id="{0D159D34-28B3-4BA6-B33C-0DB04F2B7D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5855" y="1445456"/>
            <a:ext cx="1008113" cy="108196"/>
          </a:xfrm>
          <a:prstGeom prst="rect">
            <a:avLst/>
          </a:prstGeom>
        </p:spPr>
      </p:pic>
      <p:sp>
        <p:nvSpPr>
          <p:cNvPr id="13" name="TextBox 12">
            <a:extLst>
              <a:ext uri="{FF2B5EF4-FFF2-40B4-BE49-F238E27FC236}">
                <a16:creationId xmlns:a16="http://schemas.microsoft.com/office/drawing/2014/main" id="{0F2B593D-CFA1-4FA1-9F68-33164B26040D}"/>
              </a:ext>
              <a:ext uri="{C183D7F6-B498-43B3-948B-1728B52AA6E4}">
                <adec:decorative xmlns:adec="http://schemas.microsoft.com/office/drawing/2017/decorative" val="1"/>
              </a:ext>
            </a:extLst>
          </p:cNvPr>
          <p:cNvSpPr txBox="1"/>
          <p:nvPr/>
        </p:nvSpPr>
        <p:spPr>
          <a:xfrm>
            <a:off x="3059081" y="1428398"/>
            <a:ext cx="1296144" cy="161583"/>
          </a:xfrm>
          <a:prstGeom prst="rect">
            <a:avLst/>
          </a:prstGeom>
          <a:noFill/>
        </p:spPr>
        <p:txBody>
          <a:bodyPr wrap="square" rtlCol="0">
            <a:spAutoFit/>
          </a:bodyPr>
          <a:lstStyle/>
          <a:p>
            <a:r>
              <a:rPr lang="en-AU" sz="45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Example Course 1 (123456G)</a:t>
            </a:r>
          </a:p>
        </p:txBody>
      </p:sp>
      <p:pic>
        <p:nvPicPr>
          <p:cNvPr id="16" name="Picture 15">
            <a:extLst>
              <a:ext uri="{FF2B5EF4-FFF2-40B4-BE49-F238E27FC236}">
                <a16:creationId xmlns:a16="http://schemas.microsoft.com/office/drawing/2014/main" id="{BC23C6F7-19EF-406D-813C-8CF68FC02B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4" y="2934171"/>
            <a:ext cx="1008113" cy="45719"/>
          </a:xfrm>
          <a:prstGeom prst="rect">
            <a:avLst/>
          </a:prstGeom>
        </p:spPr>
      </p:pic>
      <p:sp>
        <p:nvSpPr>
          <p:cNvPr id="15" name="TextBox 14">
            <a:extLst>
              <a:ext uri="{FF2B5EF4-FFF2-40B4-BE49-F238E27FC236}">
                <a16:creationId xmlns:a16="http://schemas.microsoft.com/office/drawing/2014/main" id="{3F35B070-08DC-483C-96D2-10F2D4E677FE}"/>
              </a:ext>
              <a:ext uri="{C183D7F6-B498-43B3-948B-1728B52AA6E4}">
                <adec:decorative xmlns:adec="http://schemas.microsoft.com/office/drawing/2017/decorative" val="1"/>
              </a:ext>
            </a:extLst>
          </p:cNvPr>
          <p:cNvSpPr txBox="1"/>
          <p:nvPr/>
        </p:nvSpPr>
        <p:spPr>
          <a:xfrm>
            <a:off x="1096063" y="2880086"/>
            <a:ext cx="667625" cy="153888"/>
          </a:xfrm>
          <a:prstGeom prst="rect">
            <a:avLst/>
          </a:prstGeom>
          <a:noFill/>
        </p:spPr>
        <p:txBody>
          <a:bodyPr wrap="square" rtlCol="0">
            <a:spAutoFit/>
          </a:bodyPr>
          <a:lstStyle/>
          <a:p>
            <a:r>
              <a:rPr lang="en-AU" sz="40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123 Sample Street</a:t>
            </a:r>
          </a:p>
        </p:txBody>
      </p:sp>
      <p:pic>
        <p:nvPicPr>
          <p:cNvPr id="20" name="Picture 19">
            <a:extLst>
              <a:ext uri="{FF2B5EF4-FFF2-40B4-BE49-F238E27FC236}">
                <a16:creationId xmlns:a16="http://schemas.microsoft.com/office/drawing/2014/main" id="{22F77E31-9A44-42A1-B924-EB1ED86B01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2" y="2647301"/>
            <a:ext cx="1008113" cy="79064"/>
          </a:xfrm>
          <a:prstGeom prst="rect">
            <a:avLst/>
          </a:prstGeom>
        </p:spPr>
      </p:pic>
      <p:pic>
        <p:nvPicPr>
          <p:cNvPr id="17" name="Picture 16">
            <a:extLst>
              <a:ext uri="{FF2B5EF4-FFF2-40B4-BE49-F238E27FC236}">
                <a16:creationId xmlns:a16="http://schemas.microsoft.com/office/drawing/2014/main" id="{74880348-6D47-48CA-9161-DBB84B483B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3" y="2528412"/>
            <a:ext cx="1008113" cy="45719"/>
          </a:xfrm>
          <a:prstGeom prst="rect">
            <a:avLst/>
          </a:prstGeom>
        </p:spPr>
      </p:pic>
      <p:sp>
        <p:nvSpPr>
          <p:cNvPr id="18" name="TextBox 17">
            <a:extLst>
              <a:ext uri="{FF2B5EF4-FFF2-40B4-BE49-F238E27FC236}">
                <a16:creationId xmlns:a16="http://schemas.microsoft.com/office/drawing/2014/main" id="{CE2E07C9-8E1C-477C-A1AC-8B93EBE00F1B}"/>
              </a:ext>
              <a:ext uri="{C183D7F6-B498-43B3-948B-1728B52AA6E4}">
                <adec:decorative xmlns:adec="http://schemas.microsoft.com/office/drawing/2017/decorative" val="1"/>
              </a:ext>
            </a:extLst>
          </p:cNvPr>
          <p:cNvSpPr txBox="1"/>
          <p:nvPr/>
        </p:nvSpPr>
        <p:spPr>
          <a:xfrm>
            <a:off x="1095610" y="2496277"/>
            <a:ext cx="667625" cy="153888"/>
          </a:xfrm>
          <a:prstGeom prst="rect">
            <a:avLst/>
          </a:prstGeom>
          <a:noFill/>
        </p:spPr>
        <p:txBody>
          <a:bodyPr wrap="square" rtlCol="0">
            <a:spAutoFit/>
          </a:bodyPr>
          <a:lstStyle/>
          <a:p>
            <a:r>
              <a:rPr lang="en-AU" sz="40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0312345678</a:t>
            </a:r>
          </a:p>
        </p:txBody>
      </p:sp>
      <p:sp>
        <p:nvSpPr>
          <p:cNvPr id="19" name="TextBox 18">
            <a:extLst>
              <a:ext uri="{FF2B5EF4-FFF2-40B4-BE49-F238E27FC236}">
                <a16:creationId xmlns:a16="http://schemas.microsoft.com/office/drawing/2014/main" id="{EABFB17D-90B1-46FC-BB39-D8F5A2C81AAE}"/>
              </a:ext>
              <a:ext uri="{C183D7F6-B498-43B3-948B-1728B52AA6E4}">
                <adec:decorative xmlns:adec="http://schemas.microsoft.com/office/drawing/2017/decorative" val="1"/>
              </a:ext>
            </a:extLst>
          </p:cNvPr>
          <p:cNvSpPr txBox="1"/>
          <p:nvPr/>
        </p:nvSpPr>
        <p:spPr>
          <a:xfrm>
            <a:off x="1095610" y="2612670"/>
            <a:ext cx="947726" cy="153888"/>
          </a:xfrm>
          <a:prstGeom prst="rect">
            <a:avLst/>
          </a:prstGeom>
          <a:noFill/>
        </p:spPr>
        <p:txBody>
          <a:bodyPr wrap="square" rtlCol="0">
            <a:spAutoFit/>
          </a:bodyPr>
          <a:lstStyle/>
          <a:p>
            <a:r>
              <a:rPr lang="en-AU" sz="400" u="sng">
                <a:solidFill>
                  <a:srgbClr val="3B7C85"/>
                </a:solidFill>
                <a:latin typeface="Arial" panose="020B0604020202020204" pitchFamily="34" charset="0"/>
                <a:ea typeface="Cambria" panose="02040503050406030204" pitchFamily="18" charset="0"/>
                <a:cs typeface="Arial" panose="020B0604020202020204" pitchFamily="34" charset="0"/>
              </a:rPr>
              <a:t>example@abclearning.vic.edu.au</a:t>
            </a:r>
          </a:p>
        </p:txBody>
      </p:sp>
      <p:pic>
        <p:nvPicPr>
          <p:cNvPr id="21" name="Picture 20">
            <a:extLst>
              <a:ext uri="{FF2B5EF4-FFF2-40B4-BE49-F238E27FC236}">
                <a16:creationId xmlns:a16="http://schemas.microsoft.com/office/drawing/2014/main" id="{3B480E56-77A6-472E-BB46-5DB728109D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7622" y="2788533"/>
            <a:ext cx="1008113" cy="79064"/>
          </a:xfrm>
          <a:prstGeom prst="rect">
            <a:avLst/>
          </a:prstGeom>
        </p:spPr>
      </p:pic>
      <p:sp>
        <p:nvSpPr>
          <p:cNvPr id="22" name="TextBox 21">
            <a:extLst>
              <a:ext uri="{FF2B5EF4-FFF2-40B4-BE49-F238E27FC236}">
                <a16:creationId xmlns:a16="http://schemas.microsoft.com/office/drawing/2014/main" id="{16783559-0569-425F-9542-FB604EB1133C}"/>
              </a:ext>
              <a:ext uri="{C183D7F6-B498-43B3-948B-1728B52AA6E4}">
                <adec:decorative xmlns:adec="http://schemas.microsoft.com/office/drawing/2017/decorative" val="1"/>
              </a:ext>
            </a:extLst>
          </p:cNvPr>
          <p:cNvSpPr txBox="1"/>
          <p:nvPr/>
        </p:nvSpPr>
        <p:spPr>
          <a:xfrm>
            <a:off x="1095610" y="2753241"/>
            <a:ext cx="947726" cy="153888"/>
          </a:xfrm>
          <a:prstGeom prst="rect">
            <a:avLst/>
          </a:prstGeom>
          <a:noFill/>
        </p:spPr>
        <p:txBody>
          <a:bodyPr wrap="square" rtlCol="0">
            <a:spAutoFit/>
          </a:bodyPr>
          <a:lstStyle/>
          <a:p>
            <a:r>
              <a:rPr lang="en-AU" sz="400" u="sng">
                <a:solidFill>
                  <a:srgbClr val="3B7C85"/>
                </a:solidFill>
                <a:latin typeface="Arial" panose="020B0604020202020204" pitchFamily="34" charset="0"/>
                <a:ea typeface="Cambria" panose="02040503050406030204" pitchFamily="18" charset="0"/>
                <a:cs typeface="Arial" panose="020B0604020202020204" pitchFamily="34" charset="0"/>
              </a:rPr>
              <a:t>www.abclearning.com.au</a:t>
            </a:r>
          </a:p>
        </p:txBody>
      </p:sp>
      <p:pic>
        <p:nvPicPr>
          <p:cNvPr id="25" name="Picture 24">
            <a:extLst>
              <a:ext uri="{FF2B5EF4-FFF2-40B4-BE49-F238E27FC236}">
                <a16:creationId xmlns:a16="http://schemas.microsoft.com/office/drawing/2014/main" id="{A206EF61-E2A4-475D-9E75-1B827EAC61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9255" y="1217070"/>
            <a:ext cx="812710" cy="104556"/>
          </a:xfrm>
          <a:prstGeom prst="rect">
            <a:avLst/>
          </a:prstGeom>
        </p:spPr>
      </p:pic>
      <p:sp>
        <p:nvSpPr>
          <p:cNvPr id="23" name="TextBox 22">
            <a:extLst>
              <a:ext uri="{FF2B5EF4-FFF2-40B4-BE49-F238E27FC236}">
                <a16:creationId xmlns:a16="http://schemas.microsoft.com/office/drawing/2014/main" id="{349AA26E-3187-4768-965E-9A45C07C5FC5}"/>
              </a:ext>
              <a:ext uri="{C183D7F6-B498-43B3-948B-1728B52AA6E4}">
                <adec:decorative xmlns:adec="http://schemas.microsoft.com/office/drawing/2017/decorative" val="1"/>
              </a:ext>
            </a:extLst>
          </p:cNvPr>
          <p:cNvSpPr txBox="1"/>
          <p:nvPr/>
        </p:nvSpPr>
        <p:spPr>
          <a:xfrm>
            <a:off x="611329" y="1197276"/>
            <a:ext cx="1044864" cy="146194"/>
          </a:xfrm>
          <a:prstGeom prst="rect">
            <a:avLst/>
          </a:prstGeom>
          <a:noFill/>
        </p:spPr>
        <p:txBody>
          <a:bodyPr wrap="square" rtlCol="0">
            <a:spAutoFit/>
          </a:bodyPr>
          <a:lstStyle/>
          <a:p>
            <a:r>
              <a:rPr lang="en-AU" sz="350" b="1">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 ABC School of Learning (01010A)</a:t>
            </a:r>
          </a:p>
        </p:txBody>
      </p:sp>
      <p:pic>
        <p:nvPicPr>
          <p:cNvPr id="27" name="Picture 26">
            <a:extLst>
              <a:ext uri="{FF2B5EF4-FFF2-40B4-BE49-F238E27FC236}">
                <a16:creationId xmlns:a16="http://schemas.microsoft.com/office/drawing/2014/main" id="{25EE3B96-9D9F-4725-AD73-2F3D660263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08473" y="3452125"/>
            <a:ext cx="514800" cy="153888"/>
          </a:xfrm>
          <a:prstGeom prst="rect">
            <a:avLst/>
          </a:prstGeom>
        </p:spPr>
      </p:pic>
      <p:sp>
        <p:nvSpPr>
          <p:cNvPr id="28" name="TextBox 27">
            <a:extLst>
              <a:ext uri="{FF2B5EF4-FFF2-40B4-BE49-F238E27FC236}">
                <a16:creationId xmlns:a16="http://schemas.microsoft.com/office/drawing/2014/main" id="{591AE1D6-0802-4B8C-B26B-B0C612F45524}"/>
              </a:ext>
              <a:ext uri="{C183D7F6-B498-43B3-948B-1728B52AA6E4}">
                <adec:decorative xmlns:adec="http://schemas.microsoft.com/office/drawing/2017/decorative" val="1"/>
              </a:ext>
            </a:extLst>
          </p:cNvPr>
          <p:cNvSpPr txBox="1"/>
          <p:nvPr/>
        </p:nvSpPr>
        <p:spPr>
          <a:xfrm>
            <a:off x="1247329" y="3466592"/>
            <a:ext cx="947726" cy="153888"/>
          </a:xfrm>
          <a:prstGeom prst="rect">
            <a:avLst/>
          </a:prstGeom>
          <a:noFill/>
        </p:spPr>
        <p:txBody>
          <a:bodyPr wrap="square" rtlCol="0">
            <a:spAutoFit/>
          </a:bodyPr>
          <a:lstStyle/>
          <a:p>
            <a:r>
              <a:rPr lang="en-AU" sz="400">
                <a:solidFill>
                  <a:srgbClr val="768E9D"/>
                </a:solidFill>
                <a:latin typeface="Arial" panose="020B0604020202020204" pitchFamily="34" charset="0"/>
                <a:ea typeface="Cambria" panose="02040503050406030204" pitchFamily="18" charset="0"/>
                <a:cs typeface="Arial" panose="020B0604020202020204" pitchFamily="34" charset="0"/>
              </a:rPr>
              <a:t>The ABC School of Learning</a:t>
            </a:r>
          </a:p>
        </p:txBody>
      </p:sp>
      <p:pic>
        <p:nvPicPr>
          <p:cNvPr id="30" name="Picture 29">
            <a:extLst>
              <a:ext uri="{FF2B5EF4-FFF2-40B4-BE49-F238E27FC236}">
                <a16:creationId xmlns:a16="http://schemas.microsoft.com/office/drawing/2014/main" id="{79FDFAE9-9E51-4555-8E56-F5BE2855B49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62320" y="1000170"/>
            <a:ext cx="1661608" cy="145585"/>
          </a:xfrm>
          <a:prstGeom prst="rect">
            <a:avLst/>
          </a:prstGeom>
        </p:spPr>
      </p:pic>
      <p:sp>
        <p:nvSpPr>
          <p:cNvPr id="31" name="TextBox 30">
            <a:extLst>
              <a:ext uri="{FF2B5EF4-FFF2-40B4-BE49-F238E27FC236}">
                <a16:creationId xmlns:a16="http://schemas.microsoft.com/office/drawing/2014/main" id="{6C08FCD4-D5B0-4C7E-9E87-94B16C3C7F6B}"/>
              </a:ext>
              <a:ext uri="{C183D7F6-B498-43B3-948B-1728B52AA6E4}">
                <adec:decorative xmlns:adec="http://schemas.microsoft.com/office/drawing/2017/decorative" val="1"/>
              </a:ext>
            </a:extLst>
          </p:cNvPr>
          <p:cNvSpPr txBox="1"/>
          <p:nvPr/>
        </p:nvSpPr>
        <p:spPr>
          <a:xfrm>
            <a:off x="2195055" y="965354"/>
            <a:ext cx="1864575" cy="200055"/>
          </a:xfrm>
          <a:prstGeom prst="rect">
            <a:avLst/>
          </a:prstGeom>
          <a:noFill/>
        </p:spPr>
        <p:txBody>
          <a:bodyPr wrap="square" rtlCol="0">
            <a:spAutoFit/>
          </a:bodyPr>
          <a:lstStyle/>
          <a:p>
            <a:r>
              <a:rPr lang="en-AU" sz="700">
                <a:solidFill>
                  <a:schemeClr val="bg1">
                    <a:lumMod val="85000"/>
                  </a:schemeClr>
                </a:solidFill>
                <a:latin typeface="Arial" panose="020B0604020202020204" pitchFamily="34" charset="0"/>
                <a:ea typeface="Cambria" panose="02040503050406030204" pitchFamily="18" charset="0"/>
                <a:cs typeface="Arial" panose="020B0604020202020204" pitchFamily="34" charset="0"/>
              </a:rPr>
              <a:t>Example Course 1 (123456G)</a:t>
            </a:r>
          </a:p>
        </p:txBody>
      </p:sp>
      <p:sp>
        <p:nvSpPr>
          <p:cNvPr id="29" name="TextBox 28">
            <a:extLst>
              <a:ext uri="{FF2B5EF4-FFF2-40B4-BE49-F238E27FC236}">
                <a16:creationId xmlns:a16="http://schemas.microsoft.com/office/drawing/2014/main" id="{0BF70C2A-3792-42D6-8013-E9E30C4861B7}"/>
              </a:ext>
            </a:extLst>
          </p:cNvPr>
          <p:cNvSpPr txBox="1"/>
          <p:nvPr/>
        </p:nvSpPr>
        <p:spPr>
          <a:xfrm>
            <a:off x="5615635" y="1573984"/>
            <a:ext cx="3046866" cy="833626"/>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Contact the new provider to request enrolment using the contact details provided.</a:t>
            </a:r>
          </a:p>
        </p:txBody>
      </p:sp>
      <p:sp>
        <p:nvSpPr>
          <p:cNvPr id="32" name="Rectangle 31">
            <a:extLst>
              <a:ext uri="{FF2B5EF4-FFF2-40B4-BE49-F238E27FC236}">
                <a16:creationId xmlns:a16="http://schemas.microsoft.com/office/drawing/2014/main" id="{0C34F911-E324-4695-9B03-F6A63E51957E}"/>
              </a:ext>
              <a:ext uri="{C183D7F6-B498-43B3-948B-1728B52AA6E4}">
                <adec:decorative xmlns:adec="http://schemas.microsoft.com/office/drawing/2017/decorative" val="1"/>
              </a:ext>
            </a:extLst>
          </p:cNvPr>
          <p:cNvSpPr/>
          <p:nvPr/>
        </p:nvSpPr>
        <p:spPr>
          <a:xfrm>
            <a:off x="680400" y="2484000"/>
            <a:ext cx="1504800" cy="684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Connector: Elbow 32">
            <a:extLst>
              <a:ext uri="{FF2B5EF4-FFF2-40B4-BE49-F238E27FC236}">
                <a16:creationId xmlns:a16="http://schemas.microsoft.com/office/drawing/2014/main" id="{9228633C-C4F3-4903-B3BA-E27249210F74}"/>
              </a:ext>
              <a:ext uri="{C183D7F6-B498-43B3-948B-1728B52AA6E4}">
                <adec:decorative xmlns:adec="http://schemas.microsoft.com/office/drawing/2017/decorative" val="1"/>
              </a:ext>
            </a:extLst>
          </p:cNvPr>
          <p:cNvCxnSpPr>
            <a:cxnSpLocks/>
            <a:stCxn id="29" idx="1"/>
            <a:endCxn id="32" idx="2"/>
          </p:cNvCxnSpPr>
          <p:nvPr/>
        </p:nvCxnSpPr>
        <p:spPr>
          <a:xfrm rot="10800000" flipV="1">
            <a:off x="1432801" y="1990796"/>
            <a:ext cx="4182835" cy="1177203"/>
          </a:xfrm>
          <a:prstGeom prst="bentConnector4">
            <a:avLst>
              <a:gd name="adj1" fmla="val 3063"/>
              <a:gd name="adj2" fmla="val 151926"/>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7B7B7F2-B234-4F7A-8012-9CD3B6437D8D}"/>
              </a:ext>
            </a:extLst>
          </p:cNvPr>
          <p:cNvSpPr txBox="1"/>
          <p:nvPr/>
        </p:nvSpPr>
        <p:spPr>
          <a:xfrm>
            <a:off x="5611064" y="2990519"/>
            <a:ext cx="3046866" cy="1084079"/>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Your new provider will upload an offer in TPS Online. </a:t>
            </a:r>
            <a:r>
              <a:rPr lang="en-AU" sz="1550" b="1"/>
              <a:t>You must log into TPS Online and accept this offer</a:t>
            </a:r>
            <a:r>
              <a:rPr lang="en-AU" sz="1550"/>
              <a:t>.</a:t>
            </a:r>
          </a:p>
        </p:txBody>
      </p:sp>
      <p:grpSp>
        <p:nvGrpSpPr>
          <p:cNvPr id="3" name="Group 2">
            <a:extLst>
              <a:ext uri="{FF2B5EF4-FFF2-40B4-BE49-F238E27FC236}">
                <a16:creationId xmlns:a16="http://schemas.microsoft.com/office/drawing/2014/main" id="{10800DBF-1405-E81D-B91A-3DF6638DBEA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042CC343-90CC-0CEE-F2F3-1A5F7D3046B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4" name="Group 23">
              <a:extLst>
                <a:ext uri="{FF2B5EF4-FFF2-40B4-BE49-F238E27FC236}">
                  <a16:creationId xmlns:a16="http://schemas.microsoft.com/office/drawing/2014/main" id="{94786FD8-55E5-FCEC-4A45-7EBFF7714C5C}"/>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6" name="Oval 25">
                <a:extLst>
                  <a:ext uri="{FF2B5EF4-FFF2-40B4-BE49-F238E27FC236}">
                    <a16:creationId xmlns:a16="http://schemas.microsoft.com/office/drawing/2014/main" id="{0363CB33-99B5-6CF8-EA55-00F4F23DECA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5" name="Graphic 10">
                <a:extLst>
                  <a:ext uri="{FF2B5EF4-FFF2-40B4-BE49-F238E27FC236}">
                    <a16:creationId xmlns:a16="http://schemas.microsoft.com/office/drawing/2014/main" id="{2B8CE2F1-A2DF-1DEC-E4AC-9BE0AB048FC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518666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F9A997-2E2A-4D34-9BF0-7175C74B2AF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68A98103-77FF-45EB-9C54-51AC90F74562}"/>
              </a:ext>
            </a:extLst>
          </p:cNvPr>
          <p:cNvSpPr txBox="1"/>
          <p:nvPr/>
        </p:nvSpPr>
        <p:spPr>
          <a:xfrm>
            <a:off x="540000" y="975600"/>
            <a:ext cx="8064000" cy="3662541"/>
          </a:xfrm>
          <a:prstGeom prst="rect">
            <a:avLst/>
          </a:prstGeom>
          <a:noFill/>
        </p:spPr>
        <p:txBody>
          <a:bodyPr wrap="square" lIns="0" tIns="0" rIns="0" bIns="0" rtlCol="0">
            <a:spAutoFit/>
          </a:bodyPr>
          <a:lstStyle/>
          <a:p>
            <a:pPr marL="457200" indent="-457200">
              <a:spcAft>
                <a:spcPts val="400"/>
              </a:spcAft>
              <a:buClr>
                <a:srgbClr val="8AB679"/>
              </a:buClr>
              <a:buFont typeface="Wingdings" panose="05000000000000000000" pitchFamily="2" charset="2"/>
              <a:buChar char=""/>
            </a:pPr>
            <a:r>
              <a:rPr lang="en-AU" sz="1600"/>
              <a:t>Log in to TPS Online</a:t>
            </a:r>
          </a:p>
          <a:p>
            <a:pPr marL="457200" indent="-457200">
              <a:spcAft>
                <a:spcPts val="400"/>
              </a:spcAft>
              <a:buClr>
                <a:srgbClr val="8AB679"/>
              </a:buClr>
              <a:buFont typeface="Wingdings" panose="05000000000000000000" pitchFamily="2" charset="2"/>
              <a:buChar char=""/>
            </a:pPr>
            <a:r>
              <a:rPr lang="en-AU" sz="1600"/>
              <a:t>Change your password</a:t>
            </a:r>
          </a:p>
          <a:p>
            <a:pPr marL="457200" indent="-457200">
              <a:spcAft>
                <a:spcPts val="400"/>
              </a:spcAft>
              <a:buClr>
                <a:srgbClr val="8AB679"/>
              </a:buClr>
              <a:buFont typeface="Wingdings" panose="05000000000000000000" pitchFamily="2" charset="2"/>
              <a:buChar char=""/>
            </a:pPr>
            <a:r>
              <a:rPr lang="en-AU" sz="1600"/>
              <a:t>Indicate whether your provider owed you a refund of unspent tuition fees </a:t>
            </a:r>
            <a:br>
              <a:rPr lang="en-AU" sz="1600"/>
            </a:br>
            <a:r>
              <a:rPr lang="en-AU" sz="1600"/>
              <a:t>on the date of the closure</a:t>
            </a:r>
          </a:p>
          <a:p>
            <a:pPr marL="457200" indent="-457200">
              <a:spcAft>
                <a:spcPts val="400"/>
              </a:spcAft>
              <a:buClr>
                <a:srgbClr val="8AB679"/>
              </a:buClr>
              <a:buFont typeface="Wingdings" panose="05000000000000000000" pitchFamily="2" charset="2"/>
              <a:buChar char=""/>
            </a:pPr>
            <a:r>
              <a:rPr lang="en-AU" sz="1600"/>
              <a:t>Provide proof of your identity</a:t>
            </a:r>
          </a:p>
          <a:p>
            <a:pPr marL="457200" indent="-457200">
              <a:spcAft>
                <a:spcPts val="400"/>
              </a:spcAft>
              <a:buClr>
                <a:srgbClr val="8AB679"/>
              </a:buClr>
              <a:buFont typeface="Wingdings" panose="05000000000000000000" pitchFamily="2" charset="2"/>
              <a:buChar char=""/>
            </a:pPr>
            <a:r>
              <a:rPr lang="en-AU" sz="1600"/>
              <a:t>Update your contact details</a:t>
            </a:r>
          </a:p>
          <a:p>
            <a:pPr marL="457200" indent="-457200">
              <a:spcAft>
                <a:spcPts val="400"/>
              </a:spcAft>
              <a:buClr>
                <a:srgbClr val="8AB679"/>
              </a:buClr>
              <a:buFont typeface="Wingdings" panose="05000000000000000000" pitchFamily="2" charset="2"/>
              <a:buChar char=""/>
            </a:pPr>
            <a:r>
              <a:rPr lang="en-AU" sz="1600"/>
              <a:t>If your provider owes you a refund of unspent tuition fees, upload your proof of payment documents</a:t>
            </a:r>
          </a:p>
          <a:p>
            <a:pPr marL="457200" indent="-457200">
              <a:spcAft>
                <a:spcPts val="400"/>
              </a:spcAft>
              <a:buClr>
                <a:srgbClr val="8AB679"/>
              </a:buClr>
              <a:buFont typeface="Wingdings" panose="05000000000000000000" pitchFamily="2" charset="2"/>
              <a:buChar char=""/>
            </a:pPr>
            <a:r>
              <a:rPr lang="en-AU" sz="1600"/>
              <a:t>If you are eligible to receive a refund of unspent tuition fees, apply for a refund</a:t>
            </a:r>
          </a:p>
          <a:p>
            <a:pPr marL="457200" indent="-457200">
              <a:spcAft>
                <a:spcPts val="400"/>
              </a:spcAft>
              <a:buClr>
                <a:srgbClr val="8AB679"/>
              </a:buClr>
              <a:buFont typeface="Wingdings" panose="05000000000000000000" pitchFamily="2" charset="2"/>
              <a:buChar char=""/>
            </a:pPr>
            <a:r>
              <a:rPr lang="en-AU" sz="1600"/>
              <a:t>Browse the alternative course list and contact alternative providers to request enrolment</a:t>
            </a:r>
          </a:p>
          <a:p>
            <a:pPr marL="457200" indent="-457200">
              <a:spcAft>
                <a:spcPts val="400"/>
              </a:spcAft>
              <a:buClr>
                <a:srgbClr val="8AB679"/>
              </a:buClr>
              <a:buFont typeface="Wingdings" panose="05000000000000000000" pitchFamily="2" charset="2"/>
              <a:buChar char=""/>
            </a:pPr>
            <a:r>
              <a:rPr lang="en-AU" sz="1600"/>
              <a:t>View and accept your alternative course offer from your new provider</a:t>
            </a:r>
          </a:p>
          <a:p>
            <a:pPr marL="457200" indent="-457200">
              <a:spcAft>
                <a:spcPts val="400"/>
              </a:spcAft>
              <a:buClr>
                <a:srgbClr val="8AB679"/>
              </a:buClr>
              <a:buFont typeface="Wingdings" panose="05000000000000000000" pitchFamily="2" charset="2"/>
              <a:buChar char=""/>
            </a:pPr>
            <a:r>
              <a:rPr lang="en-AU" sz="1600"/>
              <a:t>Check your emails and TPS Online </a:t>
            </a:r>
            <a:r>
              <a:rPr lang="en-AU" sz="1600" b="1"/>
              <a:t>regularly</a:t>
            </a:r>
            <a:r>
              <a:rPr lang="en-AU" sz="1600"/>
              <a:t> for notifications and tasks to complete. </a:t>
            </a:r>
            <a:r>
              <a:rPr lang="en-AU" sz="1600" b="1"/>
              <a:t>Be quick to respond to TPS requests!</a:t>
            </a:r>
          </a:p>
        </p:txBody>
      </p:sp>
      <p:sp>
        <p:nvSpPr>
          <p:cNvPr id="13" name="Oval 12">
            <a:extLst>
              <a:ext uri="{FF2B5EF4-FFF2-40B4-BE49-F238E27FC236}">
                <a16:creationId xmlns:a16="http://schemas.microsoft.com/office/drawing/2014/main" id="{A2491691-3FC0-4EFD-B4CB-F52D5B9C7625}"/>
              </a:ext>
              <a:ext uri="{C183D7F6-B498-43B3-948B-1728B52AA6E4}">
                <adec:decorative xmlns:adec="http://schemas.microsoft.com/office/drawing/2017/decorative" val="1"/>
              </a:ext>
            </a:extLst>
          </p:cNvPr>
          <p:cNvSpPr>
            <a:spLocks noChangeAspect="1"/>
          </p:cNvSpPr>
          <p:nvPr/>
        </p:nvSpPr>
        <p:spPr>
          <a:xfrm>
            <a:off x="7124314" y="414556"/>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C60803C-8B19-4679-BD33-A1DB9A6269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2320" y="557326"/>
            <a:ext cx="926179" cy="1296651"/>
          </a:xfrm>
          <a:prstGeom prst="rect">
            <a:avLst/>
          </a:prstGeom>
        </p:spPr>
      </p:pic>
      <p:grpSp>
        <p:nvGrpSpPr>
          <p:cNvPr id="2" name="Group 1">
            <a:extLst>
              <a:ext uri="{FF2B5EF4-FFF2-40B4-BE49-F238E27FC236}">
                <a16:creationId xmlns:a16="http://schemas.microsoft.com/office/drawing/2014/main" id="{13D6C7DC-A724-1E7F-1238-7F57A2AAF45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3ED1EEDC-6DD6-6056-D752-84B20D2A530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8035F34-D72D-DAB0-DCC0-0A9E1FA5E7E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D4597197-6365-ED03-BF30-129EE3B0CC1B}"/>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024F9A6F-DFE0-73A0-7C86-0250726DFB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532078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7FF-CB4C-6C8B-E0C8-9153332DDF62}"/>
              </a:ext>
            </a:extLst>
          </p:cNvPr>
          <p:cNvSpPr>
            <a:spLocks noGrp="1"/>
          </p:cNvSpPr>
          <p:nvPr>
            <p:ph type="title" idx="4294967295"/>
          </p:nvPr>
        </p:nvSpPr>
        <p:spPr>
          <a:xfrm>
            <a:off x="628650" y="-993775"/>
            <a:ext cx="7886700" cy="993775"/>
          </a:xfrm>
          <a:prstGeom prst="rect">
            <a:avLst/>
          </a:prstGeom>
        </p:spPr>
        <p:txBody>
          <a:bodyPr anchor="b"/>
          <a:lstStyle/>
          <a:p>
            <a:r>
              <a:rPr lang="en-AU" b="1" dirty="0">
                <a:latin typeface="+mn-lt"/>
              </a:rPr>
              <a:t>Contact the TPS</a:t>
            </a:r>
          </a:p>
        </p:txBody>
      </p:sp>
      <p:pic>
        <p:nvPicPr>
          <p:cNvPr id="4" name="Picture 3" descr="QR code for TPS website (www.tps.gov.au)">
            <a:extLst>
              <a:ext uri="{FF2B5EF4-FFF2-40B4-BE49-F238E27FC236}">
                <a16:creationId xmlns:a16="http://schemas.microsoft.com/office/drawing/2014/main" id="{DA20748E-842A-B1B6-69A8-CF870743DB3A}"/>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ChangeArrowheads="1"/>
          </p:cNvSpPr>
          <p:nvPr/>
        </p:nvSpPr>
        <p:spPr bwMode="auto">
          <a:xfrm>
            <a:off x="6259517" y="1061963"/>
            <a:ext cx="2163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2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strike="noStrike" cap="none" normalizeH="0" baseline="0">
              <a:ln>
                <a:noFill/>
              </a:ln>
              <a:solidFill>
                <a:schemeClr val="bg1"/>
              </a:solidFill>
              <a:effectLst/>
              <a:latin typeface="Arial" panose="020B0604020202020204" pitchFamily="34" charset="0"/>
            </a:endParaRPr>
          </a:p>
        </p:txBody>
      </p:sp>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259517" y="2286099"/>
            <a:ext cx="2704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176" y="2297764"/>
            <a:ext cx="650000" cy="450000"/>
          </a:xfrm>
          <a:prstGeom prst="rect">
            <a:avLst/>
          </a:prstGeom>
        </p:spPr>
      </p:pic>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49919"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259517" y="3510235"/>
            <a:ext cx="187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49919"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1919" y="3457092"/>
            <a:ext cx="576000" cy="576000"/>
          </a:xfrm>
          <a:prstGeom prst="rect">
            <a:avLst/>
          </a:prstGeom>
        </p:spPr>
      </p:pic>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3176" y="968796"/>
            <a:ext cx="648000" cy="648000"/>
          </a:xfrm>
          <a:prstGeom prst="rect">
            <a:avLst/>
          </a:prstGeom>
        </p:spPr>
      </p:pic>
    </p:spTree>
    <p:extLst>
      <p:ext uri="{BB962C8B-B14F-4D97-AF65-F5344CB8AC3E}">
        <p14:creationId xmlns:p14="http://schemas.microsoft.com/office/powerpoint/2010/main" val="1820560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139047"/>
          </a:xfrm>
          <a:prstGeom prst="rect">
            <a:avLst/>
          </a:prstGeom>
          <a:noFill/>
        </p:spPr>
        <p:txBody>
          <a:bodyPr wrap="square" lIns="0" tIns="0" rIns="0" bIns="0" rtlCol="0" anchor="t">
            <a:spAutoFit/>
          </a:bodyPr>
          <a:lstStyle/>
          <a:p>
            <a:pPr marL="285750" indent="-285750">
              <a:spcAft>
                <a:spcPts val="1800"/>
              </a:spcAft>
              <a:buFont typeface="Arial" panose="020B0604020202020204" pitchFamily="34" charset="0"/>
              <a:buChar char="•"/>
            </a:pPr>
            <a:r>
              <a:rPr lang="en-AU"/>
              <a:t>Australian Government initiative within the Department of Education</a:t>
            </a:r>
          </a:p>
          <a:p>
            <a:pPr marL="285750" indent="-285750">
              <a:spcAft>
                <a:spcPts val="1800"/>
              </a:spcAft>
              <a:buFont typeface="Arial" panose="020B0604020202020204" pitchFamily="34" charset="0"/>
              <a:buChar char="•"/>
            </a:pPr>
            <a:r>
              <a:rPr lang="en-AU"/>
              <a:t>Student tuition fee protection scheme </a:t>
            </a:r>
          </a:p>
          <a:p>
            <a:pPr marL="285750" indent="-285750">
              <a:spcAft>
                <a:spcPts val="1200"/>
              </a:spcAft>
              <a:buFont typeface="Arial" panose="020B0604020202020204" pitchFamily="34" charset="0"/>
              <a:buChar char="•"/>
            </a:pPr>
            <a:r>
              <a:rPr lang="en-AU"/>
              <a:t>Supports students following an education provider closure by:</a:t>
            </a:r>
            <a:endParaRPr lang="en-AU">
              <a:cs typeface="Calibri"/>
            </a:endParaRPr>
          </a:p>
          <a:p>
            <a:pPr marL="800100" lvl="1" indent="-342900">
              <a:spcAft>
                <a:spcPts val="1200"/>
              </a:spcAft>
              <a:buFont typeface="+mj-lt"/>
              <a:buAutoNum type="arabicPeriod"/>
            </a:pPr>
            <a:r>
              <a:rPr lang="en-AU" sz="1750"/>
              <a:t>arranging for students to continue their studies with an alternative provider; or</a:t>
            </a:r>
            <a:endParaRPr lang="en-AU" sz="1750">
              <a:cs typeface="Calibri"/>
            </a:endParaRPr>
          </a:p>
          <a:p>
            <a:pPr marL="800100" lvl="1" indent="-342900">
              <a:spcAft>
                <a:spcPts val="1200"/>
              </a:spcAft>
              <a:buFont typeface="+mj-lt"/>
              <a:buAutoNum type="arabicPeriod"/>
            </a:pPr>
            <a:r>
              <a:rPr lang="en-AU" sz="1750"/>
              <a:t>providing students with a refund of unspent tuition fees</a:t>
            </a:r>
            <a:endParaRPr lang="en-AU" sz="1750">
              <a:cs typeface="Calibri" panose="020F0502020204030204"/>
            </a:endParaRPr>
          </a:p>
        </p:txBody>
      </p:sp>
      <p:grpSp>
        <p:nvGrpSpPr>
          <p:cNvPr id="3" name="Group 2">
            <a:extLst>
              <a:ext uri="{FF2B5EF4-FFF2-40B4-BE49-F238E27FC236}">
                <a16:creationId xmlns:a16="http://schemas.microsoft.com/office/drawing/2014/main" id="{7AE28131-1B5F-097C-63B4-7D5267F15D0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15D804BD-5606-DFE8-92C5-0B328BF88A1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92360EB2-1FF4-AD00-E791-215B26FBB0D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1B04A3D7-E315-1570-9447-5B42814A6C5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EBBE522-8691-0FF7-478D-754862CB9A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7411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Operations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026" name="Picture 2" descr="Photo of the TPS team">
            <a:extLst>
              <a:ext uri="{FF2B5EF4-FFF2-40B4-BE49-F238E27FC236}">
                <a16:creationId xmlns:a16="http://schemas.microsoft.com/office/drawing/2014/main" id="{384DB642-5DFB-95E1-1585-F0C106D6CD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19" t="4363" r="16827" b="29606"/>
          <a:stretch/>
        </p:blipFill>
        <p:spPr bwMode="auto">
          <a:xfrm>
            <a:off x="539552" y="1184400"/>
            <a:ext cx="5269512" cy="331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8E4B794-09B8-4420-AAF4-E24F2FD4804A}"/>
              </a:ext>
            </a:extLst>
          </p:cNvPr>
          <p:cNvSpPr txBox="1"/>
          <p:nvPr/>
        </p:nvSpPr>
        <p:spPr>
          <a:xfrm>
            <a:off x="5938092" y="1184400"/>
            <a:ext cx="2901108" cy="113877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a:cs typeface="Calibri"/>
              </a:rPr>
              <a:t>Led by TPS Director</a:t>
            </a:r>
          </a:p>
          <a:p>
            <a:pPr marL="285750" indent="-285750">
              <a:spcAft>
                <a:spcPts val="1200"/>
              </a:spcAft>
              <a:buFont typeface="Arial" panose="020B0604020202020204" pitchFamily="34" charset="0"/>
              <a:buChar char="•"/>
            </a:pPr>
            <a:r>
              <a:rPr lang="en-AU">
                <a:cs typeface="Calibri"/>
              </a:rPr>
              <a:t>Small team of around 16</a:t>
            </a:r>
          </a:p>
          <a:p>
            <a:pPr marL="285750" indent="-285750" algn="l">
              <a:spcAft>
                <a:spcPts val="1200"/>
              </a:spcAft>
              <a:buFont typeface="Arial" panose="020B0604020202020204" pitchFamily="34" charset="0"/>
              <a:buChar char="•"/>
            </a:pPr>
            <a:r>
              <a:rPr lang="en-AU">
                <a:cs typeface="Calibri"/>
              </a:rPr>
              <a:t>Located in Canberra</a:t>
            </a:r>
          </a:p>
        </p:txBody>
      </p:sp>
      <p:grpSp>
        <p:nvGrpSpPr>
          <p:cNvPr id="8" name="Group 7">
            <a:extLst>
              <a:ext uri="{FF2B5EF4-FFF2-40B4-BE49-F238E27FC236}">
                <a16:creationId xmlns:a16="http://schemas.microsoft.com/office/drawing/2014/main" id="{62E8BA58-2E06-BDB8-BF8F-770A4DE4D67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F1138A00-DAEB-0F56-237F-3561BE5023D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1A0D052C-8459-E2E5-C728-142AE32C0E4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5DECCA00-E772-7A4C-6169-4B235109764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CC3CC996-B009-BB95-119D-8CB800218B4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648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2985433"/>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dirty="0"/>
              <a:t>TPS Online is the system used to request and receive TPS assistance</a:t>
            </a:r>
          </a:p>
          <a:p>
            <a:pPr marL="342900" indent="-342900">
              <a:spcAft>
                <a:spcPts val="1500"/>
              </a:spcAft>
              <a:buFont typeface="Arial" panose="020B0604020202020204" pitchFamily="34" charset="0"/>
              <a:buChar char="•"/>
            </a:pPr>
            <a:r>
              <a:rPr lang="en-AU" dirty="0"/>
              <a:t>Students, or agents on students’ behalf, can request a place with an alternative provider or request a refund in TPS Online</a:t>
            </a:r>
          </a:p>
          <a:p>
            <a:pPr marL="342900" indent="-342900">
              <a:spcAft>
                <a:spcPts val="1500"/>
              </a:spcAft>
              <a:buFont typeface="Arial" panose="020B0604020202020204" pitchFamily="34" charset="0"/>
              <a:buChar char="•"/>
            </a:pPr>
            <a:r>
              <a:rPr lang="en-AU" dirty="0"/>
              <a:t>We will show you how to use TPS Online later in this presentation</a:t>
            </a:r>
            <a:endParaRPr lang="en-AU" dirty="0">
              <a:cs typeface="Calibri"/>
            </a:endParaRPr>
          </a:p>
          <a:p>
            <a:pPr marL="342900" indent="-342900">
              <a:spcAft>
                <a:spcPts val="1500"/>
              </a:spcAft>
              <a:buFont typeface="Arial" panose="020B0604020202020204" pitchFamily="34" charset="0"/>
              <a:buChar char="•"/>
            </a:pPr>
            <a:r>
              <a:rPr lang="en-AU" dirty="0"/>
              <a:t>TPS Online step-by-step instructions are on the TPS website </a:t>
            </a:r>
          </a:p>
          <a:p>
            <a:pPr marL="342900" indent="-342900">
              <a:spcAft>
                <a:spcPts val="1500"/>
              </a:spcAft>
              <a:buFont typeface="Arial" panose="020B0604020202020204" pitchFamily="34" charset="0"/>
              <a:buChar char="•"/>
            </a:pPr>
            <a:r>
              <a:rPr lang="en-AU" dirty="0"/>
              <a:t>If a student would like their agent to act on their behalf in TPS Online, </a:t>
            </a:r>
            <a:br>
              <a:rPr lang="en-AU" dirty="0"/>
            </a:br>
            <a:r>
              <a:rPr lang="en-AU" b="1" dirty="0"/>
              <a:t>the student </a:t>
            </a:r>
            <a:r>
              <a:rPr lang="en-AU" dirty="0"/>
              <a:t>must request and return an </a:t>
            </a:r>
            <a:r>
              <a:rPr lang="en-AU" b="1" i="1" dirty="0"/>
              <a:t>Authority to Act </a:t>
            </a:r>
            <a:r>
              <a:rPr lang="en-AU" dirty="0"/>
              <a:t>form by </a:t>
            </a:r>
            <a:br>
              <a:rPr lang="en-AU" dirty="0"/>
            </a:br>
            <a:r>
              <a:rPr lang="en-AU" dirty="0"/>
              <a:t>emailing </a:t>
            </a:r>
            <a:r>
              <a:rPr lang="en-AU" dirty="0">
                <a:hlinkClick r:id="rId3"/>
              </a:rPr>
              <a:t>support@tps.gov.au</a:t>
            </a:r>
            <a:endParaRPr lang="en-AU" dirty="0"/>
          </a:p>
        </p:txBody>
      </p:sp>
      <p:sp>
        <p:nvSpPr>
          <p:cNvPr id="9" name="Oval 8">
            <a:extLst>
              <a:ext uri="{FF2B5EF4-FFF2-40B4-BE49-F238E27FC236}">
                <a16:creationId xmlns:a16="http://schemas.microsoft.com/office/drawing/2014/main" id="{A2E13B2A-BE6A-41B2-A3D7-5B829C00D706}"/>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2">
            <a:extLst>
              <a:ext uri="{FF2B5EF4-FFF2-40B4-BE49-F238E27FC236}">
                <a16:creationId xmlns:a16="http://schemas.microsoft.com/office/drawing/2014/main" id="{F1C1C162-163D-481B-839E-E75AF477B9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5529" y="3571835"/>
            <a:ext cx="1123725" cy="882927"/>
          </a:xfrm>
          <a:prstGeom prst="rect">
            <a:avLst/>
          </a:prstGeom>
        </p:spPr>
      </p:pic>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5281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Continuing studies with an alternative provider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3070071"/>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b="1" dirty="0"/>
              <a:t>Our priority</a:t>
            </a:r>
            <a:r>
              <a:rPr lang="en-AU" dirty="0"/>
              <a:t>: to help students find a new education and training provider so they can continue their studies</a:t>
            </a:r>
          </a:p>
          <a:p>
            <a:pPr marL="342900" indent="-342900">
              <a:spcAft>
                <a:spcPts val="1500"/>
              </a:spcAft>
              <a:buFont typeface="Arial" panose="020B0604020202020204" pitchFamily="34" charset="0"/>
              <a:buChar char="•"/>
            </a:pPr>
            <a:r>
              <a:rPr lang="en-AU" dirty="0"/>
              <a:t>TPS Online contains a list of alternative courses at different providers nearby</a:t>
            </a:r>
          </a:p>
          <a:p>
            <a:pPr marL="342900" indent="-342900">
              <a:spcAft>
                <a:spcPts val="1500"/>
              </a:spcAft>
              <a:buFont typeface="Arial" panose="020B0604020202020204" pitchFamily="34" charset="0"/>
              <a:buChar char="•"/>
            </a:pPr>
            <a:r>
              <a:rPr lang="en-AU" b="1" dirty="0"/>
              <a:t>Students will need to contact the new provider to enrol </a:t>
            </a:r>
            <a:r>
              <a:rPr lang="en-AU" dirty="0"/>
              <a:t>with them. The provider will upload an offer in TPS Online that </a:t>
            </a:r>
            <a:r>
              <a:rPr lang="en-AU" b="1" dirty="0"/>
              <a:t>students will need to accept</a:t>
            </a:r>
            <a:r>
              <a:rPr lang="en-AU" dirty="0"/>
              <a:t>. The TPS will pay what is owed to the student by Pacific Training Group </a:t>
            </a:r>
            <a:r>
              <a:rPr lang="en-AU" i="1" dirty="0"/>
              <a:t>directly to the new provider</a:t>
            </a:r>
          </a:p>
          <a:p>
            <a:pPr marL="342900" indent="-342900">
              <a:spcAft>
                <a:spcPts val="1500"/>
              </a:spcAft>
              <a:buFont typeface="Arial" panose="020B0604020202020204" pitchFamily="34" charset="0"/>
              <a:buChar char="•"/>
            </a:pPr>
            <a:r>
              <a:rPr lang="en-AU" dirty="0"/>
              <a:t>If a student has already enrolled at a new education provider, </a:t>
            </a:r>
            <a:br>
              <a:rPr lang="en-AU" dirty="0"/>
            </a:br>
            <a:r>
              <a:rPr lang="en-AU" dirty="0"/>
              <a:t>the TPS can pay their unspent tuition fees through TPS Online</a:t>
            </a:r>
          </a:p>
        </p:txBody>
      </p:sp>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772759" y="3721125"/>
            <a:ext cx="1964780" cy="876338"/>
          </a:xfrm>
          <a:prstGeom prst="roundRect">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7363" y="3853294"/>
            <a:ext cx="1595571" cy="612000"/>
          </a:xfrm>
          <a:prstGeom prst="rect">
            <a:avLst/>
          </a:prstGeom>
        </p:spPr>
      </p:pic>
    </p:spTree>
    <p:extLst>
      <p:ext uri="{BB962C8B-B14F-4D97-AF65-F5344CB8AC3E}">
        <p14:creationId xmlns:p14="http://schemas.microsoft.com/office/powerpoint/2010/main" val="341228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7" ma:contentTypeDescription="Create a new document." ma:contentTypeScope="" ma:versionID="f8919b71842f1feeaf90bcb49305ce79">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e4ca1ddc390950610a27eabd22e90feb"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ma:displayName="Location and Links" ma:description="Links are active in the O drive.  refer to document footer for location  " ma:format="Dropdown" ma:internalName="LocationandLink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934866-407e-4eb7-84a5-689e8997aac6">
      <Terms xmlns="http://schemas.microsoft.com/office/infopath/2007/PartnerControls"/>
    </lcf76f155ced4ddcb4097134ff3c332f>
    <TaxCatchAll xmlns="1d95c80d-1bfc-4284-8ead-90dee9a0b47f"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ocationandLinks xmlns="21934866-407e-4eb7-84a5-689e8997aac6">N/A</LocationandLinks>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626680F6-199B-4AC0-8A27-15DB5845EE5E}">
  <ds:schemaRefs>
    <ds:schemaRef ds:uri="1d95c80d-1bfc-4284-8ead-90dee9a0b47f"/>
    <ds:schemaRef ds:uri="21934866-407e-4eb7-84a5-689e8997aa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5A463-E88A-4765-9A1A-8834114F8F6A}">
  <ds:schemaRef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 ds:uri="1d95c80d-1bfc-4284-8ead-90dee9a0b47f"/>
    <ds:schemaRef ds:uri="http://purl.org/dc/terms/"/>
    <ds:schemaRef ds:uri="http://schemas.microsoft.com/office/infopath/2007/PartnerControls"/>
    <ds:schemaRef ds:uri="21934866-407e-4eb7-84a5-689e8997aac6"/>
  </ds:schemaRefs>
</ds:datastoreItem>
</file>

<file path=docProps/app.xml><?xml version="1.0" encoding="utf-8"?>
<Properties xmlns="http://schemas.openxmlformats.org/officeDocument/2006/extended-properties" xmlns:vt="http://schemas.openxmlformats.org/officeDocument/2006/docPropsVTypes">
  <Template/>
  <TotalTime>102</TotalTime>
  <Words>4430</Words>
  <Application>Microsoft Office PowerPoint</Application>
  <PresentationFormat>Custom</PresentationFormat>
  <Paragraphs>382</Paragraphs>
  <Slides>59</Slides>
  <Notes>30</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Office Theme</vt:lpstr>
      <vt:lpstr>1_Office Theme</vt:lpstr>
      <vt:lpstr>ABF_J15-1541_PowerPoint</vt:lpstr>
      <vt:lpstr>5_Office Theme</vt:lpstr>
      <vt:lpstr>Pacific Training Group Closure</vt:lpstr>
      <vt:lpstr>Outline</vt:lpstr>
      <vt:lpstr>Purpose of this meeting </vt:lpstr>
      <vt:lpstr>Pacific Training Group (OHS Media Services Pty Ltd)</vt:lpstr>
      <vt:lpstr>What is the Tuition Protection Service (TPS)?</vt:lpstr>
      <vt:lpstr>Tuition Protection Service (TPS)</vt:lpstr>
      <vt:lpstr>TPS Operations Team</vt:lpstr>
      <vt:lpstr>TPS Online system</vt:lpstr>
      <vt:lpstr>Continuing studies with an alternative provider</vt:lpstr>
      <vt:lpstr>Unspent tuition fees</vt:lpstr>
      <vt:lpstr>Unspent tuition fees</vt:lpstr>
      <vt:lpstr>TPS website home page</vt:lpstr>
      <vt:lpstr>Visa Matters</vt:lpstr>
      <vt:lpstr> Information session on education provider closures   </vt:lpstr>
      <vt:lpstr>What will we cover?</vt:lpstr>
      <vt:lpstr>What is my status?</vt:lpstr>
      <vt:lpstr>Do I need a new visa?</vt:lpstr>
      <vt:lpstr>Do I need a new visa?</vt:lpstr>
      <vt:lpstr>Students under 18 </vt:lpstr>
      <vt:lpstr>Work arrangements</vt:lpstr>
      <vt:lpstr>Travelling home and delays</vt:lpstr>
      <vt:lpstr>Further information and contacts</vt:lpstr>
      <vt:lpstr>Australian Skills Quality Authority </vt:lpstr>
      <vt:lpstr>ASQA</vt:lpstr>
      <vt:lpstr>Contact details for ASQA</vt:lpstr>
      <vt:lpstr>Study Queensland and Study Gold Coast</vt:lpstr>
      <vt:lpstr>Study Queensland</vt:lpstr>
      <vt:lpstr>Gold Coast Student HUB</vt:lpstr>
      <vt:lpstr>Study New South Wales</vt:lpstr>
      <vt:lpstr>Study NSW</vt:lpstr>
      <vt:lpstr>How to use TPS Online</vt:lpstr>
      <vt:lpstr>TPS Online</vt:lpstr>
      <vt:lpstr>TPS Online: Log-in page</vt:lpstr>
      <vt:lpstr>TPS Online: Change your password</vt:lpstr>
      <vt:lpstr>TPS Online: Change your password</vt:lpstr>
      <vt:lpstr>TPS Online: Home page</vt:lpstr>
      <vt:lpstr>TPS Online: Your provider’s obligation to you</vt:lpstr>
      <vt:lpstr>TPS Online: Your provider’s obligation to you</vt:lpstr>
      <vt:lpstr>TPS Online: Your provider’s obligation to you</vt:lpstr>
      <vt:lpstr>TPS Online: Proof of your identity</vt:lpstr>
      <vt:lpstr>TPS Online: Upload your proof of identity document</vt:lpstr>
      <vt:lpstr>TPS Online: Review your proof of identity document</vt:lpstr>
      <vt:lpstr>TPS Online: Submit your proof of identity document</vt:lpstr>
      <vt:lpstr>TPS Online: Review your contact details</vt:lpstr>
      <vt:lpstr>TPS Online: Update your contact details</vt:lpstr>
      <vt:lpstr>TPS Online: Review your contact details</vt:lpstr>
      <vt:lpstr>TPS Online: Review your contact details</vt:lpstr>
      <vt:lpstr>TPS Online: Proof of payment</vt:lpstr>
      <vt:lpstr>TPS Online: Proof of payment</vt:lpstr>
      <vt:lpstr>TPS Online: Proof of payment</vt:lpstr>
      <vt:lpstr>TPS Online: Proof of payment</vt:lpstr>
      <vt:lpstr>TPS Online: Proof of payment document checklist</vt:lpstr>
      <vt:lpstr>TPS Online: Proof of payment</vt:lpstr>
      <vt:lpstr>TPS Online: Apply for a refund</vt:lpstr>
      <vt:lpstr>TPS Online: Apply for a refund</vt:lpstr>
      <vt:lpstr>TPS Online: Browse alternative courses</vt:lpstr>
      <vt:lpstr>TPS Online: Alternative provider contact details</vt:lpstr>
      <vt:lpstr>TPS Online: Summary of tasks</vt:lpstr>
      <vt:lpstr>Contact the TPS</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Jones</dc:creator>
  <cp:lastModifiedBy>BURT,Tegan</cp:lastModifiedBy>
  <cp:revision>4</cp:revision>
  <cp:lastPrinted>2023-07-24T01:37:06Z</cp:lastPrinted>
  <dcterms:created xsi:type="dcterms:W3CDTF">2014-06-03T05:41:25Z</dcterms:created>
  <dcterms:modified xsi:type="dcterms:W3CDTF">2023-07-27T03:56:04Z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0x010100D0A9CCE9CD21384385A19063B05DA87A</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2022-08-29T07:40:51Z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b2660682-77a0-424f-b19c-20f218a2e3e4</vt:lpwstr>
  </property>
  <property fmtid="{D5CDD505-2E9C-101B-9397-08002B2CF9AE}" pid="14" name="MSIP_Label_79d889eb-932f-4752-8739-64d25806ef64_ContentBits">
    <vt:lpwstr>0</vt:lpwstr>
  </property>
  <property fmtid="{D5CDD505-2E9C-101B-9397-08002B2CF9AE}" pid="15" name="MediaServiceImageTags">
    <vt:lpwstr/>
  </property>
</Properties>
</file>