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4"/>
    <p:sldMasterId id="2147483760" r:id="rId5"/>
    <p:sldMasterId id="2147483774" r:id="rId6"/>
  </p:sldMasterIdLst>
  <p:notesMasterIdLst>
    <p:notesMasterId r:id="rId28"/>
  </p:notesMasterIdLst>
  <p:sldIdLst>
    <p:sldId id="313" r:id="rId7"/>
    <p:sldId id="553" r:id="rId8"/>
    <p:sldId id="945" r:id="rId9"/>
    <p:sldId id="942" r:id="rId10"/>
    <p:sldId id="964" r:id="rId11"/>
    <p:sldId id="934" r:id="rId12"/>
    <p:sldId id="319" r:id="rId13"/>
    <p:sldId id="960" r:id="rId14"/>
    <p:sldId id="938" r:id="rId15"/>
    <p:sldId id="567" r:id="rId16"/>
    <p:sldId id="306" r:id="rId17"/>
    <p:sldId id="966" r:id="rId18"/>
    <p:sldId id="967" r:id="rId19"/>
    <p:sldId id="495" r:id="rId20"/>
    <p:sldId id="959" r:id="rId21"/>
    <p:sldId id="969" r:id="rId22"/>
    <p:sldId id="968" r:id="rId23"/>
    <p:sldId id="949" r:id="rId24"/>
    <p:sldId id="965" r:id="rId25"/>
    <p:sldId id="560" r:id="rId26"/>
    <p:sldId id="531" r:id="rId27"/>
  </p:sldIdLst>
  <p:sldSz cx="9144000" cy="514826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B4F10F-286B-1FE6-66EA-1062DEBB3048}" name="BURT,Tegan" initials="B" userId="S::Tegan.Burt@education.gov.au::2cae51e1-9079-4285-909d-89c5255219b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ATTON,Melinda" initials="H" lastIdx="7" clrIdx="0">
    <p:extLst>
      <p:ext uri="{19B8F6BF-5375-455C-9EA6-DF929625EA0E}">
        <p15:presenceInfo xmlns:p15="http://schemas.microsoft.com/office/powerpoint/2012/main" userId="S::Melinda.Hatton@tps.gov.au::047c1b75-2b6e-494e-8ef7-48ca1dd7f005" providerId="AD"/>
      </p:ext>
    </p:extLst>
  </p:cmAuthor>
  <p:cmAuthor id="2" name="KREISLER,Marek" initials="K" lastIdx="4" clrIdx="1">
    <p:extLst>
      <p:ext uri="{19B8F6BF-5375-455C-9EA6-DF929625EA0E}">
        <p15:presenceInfo xmlns:p15="http://schemas.microsoft.com/office/powerpoint/2012/main" userId="S::Marek.KREISLER@dese.gov.au::d011594c-a60d-405b-b626-f91b24424e65" providerId="AD"/>
      </p:ext>
    </p:extLst>
  </p:cmAuthor>
  <p:cmAuthor id="3" name="BURT,Tegan" initials="B" lastIdx="37" clrIdx="2">
    <p:extLst>
      <p:ext uri="{19B8F6BF-5375-455C-9EA6-DF929625EA0E}">
        <p15:presenceInfo xmlns:p15="http://schemas.microsoft.com/office/powerpoint/2012/main" userId="S::Tegan.Burt@education.gov.au::2cae51e1-9079-4285-909d-89c5255219b7" providerId="AD"/>
      </p:ext>
    </p:extLst>
  </p:cmAuthor>
  <p:cmAuthor id="4" name="LAMBERT,Mirah" initials="L" lastIdx="1" clrIdx="3">
    <p:extLst>
      <p:ext uri="{19B8F6BF-5375-455C-9EA6-DF929625EA0E}">
        <p15:presenceInfo xmlns:p15="http://schemas.microsoft.com/office/powerpoint/2012/main" userId="S::Mirah.Lambert@education.gov.au::7be5e470-83e2-49c2-bf67-ec9fc67dbe8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7D86"/>
    <a:srgbClr val="008080"/>
    <a:srgbClr val="D6165F"/>
    <a:srgbClr val="99ABB3"/>
    <a:srgbClr val="D5DDE1"/>
    <a:srgbClr val="4897A2"/>
    <a:srgbClr val="8AB679"/>
    <a:srgbClr val="E46897"/>
    <a:srgbClr val="3B7C85"/>
    <a:srgbClr val="768E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D0B3A6-68D6-4327-8C7A-C9B63DF45F21}" v="24" dt="2023-05-03T00:16:43.8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3372" autoAdjust="0"/>
  </p:normalViewPr>
  <p:slideViewPr>
    <p:cSldViewPr snapToGrid="0">
      <p:cViewPr>
        <p:scale>
          <a:sx n="77" d="100"/>
          <a:sy n="77" d="100"/>
        </p:scale>
        <p:origin x="332" y="60"/>
      </p:cViewPr>
      <p:guideLst>
        <p:guide orient="horz" pos="1622"/>
        <p:guide pos="2880"/>
      </p:guideLst>
    </p:cSldViewPr>
  </p:slideViewPr>
  <p:outlineViewPr>
    <p:cViewPr>
      <p:scale>
        <a:sx n="100" d="100"/>
        <a:sy n="100" d="100"/>
      </p:scale>
      <p:origin x="0" y="-24008"/>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RT,Tegan" userId="2cae51e1-9079-4285-909d-89c5255219b7" providerId="ADAL" clId="{EED0B3A6-68D6-4327-8C7A-C9B63DF45F21}"/>
    <pc:docChg chg="modSld">
      <pc:chgData name="BURT,Tegan" userId="2cae51e1-9079-4285-909d-89c5255219b7" providerId="ADAL" clId="{EED0B3A6-68D6-4327-8C7A-C9B63DF45F21}" dt="2023-05-03T00:17:21.162" v="40" actId="1076"/>
      <pc:docMkLst>
        <pc:docMk/>
      </pc:docMkLst>
      <pc:sldChg chg="modSp mod">
        <pc:chgData name="BURT,Tegan" userId="2cae51e1-9079-4285-909d-89c5255219b7" providerId="ADAL" clId="{EED0B3A6-68D6-4327-8C7A-C9B63DF45F21}" dt="2023-05-03T00:14:27.735" v="16" actId="1076"/>
        <pc:sldMkLst>
          <pc:docMk/>
          <pc:sldMk cId="2495697789" sldId="306"/>
        </pc:sldMkLst>
        <pc:graphicFrameChg chg="mod">
          <ac:chgData name="BURT,Tegan" userId="2cae51e1-9079-4285-909d-89c5255219b7" providerId="ADAL" clId="{EED0B3A6-68D6-4327-8C7A-C9B63DF45F21}" dt="2023-05-03T00:14:27.735" v="16" actId="1076"/>
          <ac:graphicFrameMkLst>
            <pc:docMk/>
            <pc:sldMk cId="2495697789" sldId="306"/>
            <ac:graphicFrameMk id="4" creationId="{CDC3256E-DC00-4606-A83C-EAD1BDB9B5F5}"/>
          </ac:graphicFrameMkLst>
        </pc:graphicFrameChg>
      </pc:sldChg>
      <pc:sldChg chg="addSp modSp mod">
        <pc:chgData name="BURT,Tegan" userId="2cae51e1-9079-4285-909d-89c5255219b7" providerId="ADAL" clId="{EED0B3A6-68D6-4327-8C7A-C9B63DF45F21}" dt="2023-05-03T00:13:49.330" v="15" actId="948"/>
        <pc:sldMkLst>
          <pc:docMk/>
          <pc:sldMk cId="4291141257" sldId="319"/>
        </pc:sldMkLst>
        <pc:spChg chg="mod">
          <ac:chgData name="BURT,Tegan" userId="2cae51e1-9079-4285-909d-89c5255219b7" providerId="ADAL" clId="{EED0B3A6-68D6-4327-8C7A-C9B63DF45F21}" dt="2023-05-03T00:13:03.076" v="12" actId="1076"/>
          <ac:spMkLst>
            <pc:docMk/>
            <pc:sldMk cId="4291141257" sldId="319"/>
            <ac:spMk id="2" creationId="{C81367CE-1238-4B2F-ADAF-578507DDEE64}"/>
          </ac:spMkLst>
        </pc:spChg>
        <pc:spChg chg="mod">
          <ac:chgData name="BURT,Tegan" userId="2cae51e1-9079-4285-909d-89c5255219b7" providerId="ADAL" clId="{EED0B3A6-68D6-4327-8C7A-C9B63DF45F21}" dt="2023-05-03T00:13:49.330" v="15" actId="948"/>
          <ac:spMkLst>
            <pc:docMk/>
            <pc:sldMk cId="4291141257" sldId="319"/>
            <ac:spMk id="4" creationId="{4BE9169F-B0F0-4715-B016-EA843EA66A18}"/>
          </ac:spMkLst>
        </pc:spChg>
        <pc:spChg chg="mod">
          <ac:chgData name="BURT,Tegan" userId="2cae51e1-9079-4285-909d-89c5255219b7" providerId="ADAL" clId="{EED0B3A6-68D6-4327-8C7A-C9B63DF45F21}" dt="2023-05-03T00:12:59.255" v="11" actId="1076"/>
          <ac:spMkLst>
            <pc:docMk/>
            <pc:sldMk cId="4291141257" sldId="319"/>
            <ac:spMk id="5" creationId="{DAEAF8EC-BACA-4776-86D2-547938E30941}"/>
          </ac:spMkLst>
        </pc:spChg>
        <pc:spChg chg="add mod">
          <ac:chgData name="BURT,Tegan" userId="2cae51e1-9079-4285-909d-89c5255219b7" providerId="ADAL" clId="{EED0B3A6-68D6-4327-8C7A-C9B63DF45F21}" dt="2023-05-03T00:09:08.581" v="0"/>
          <ac:spMkLst>
            <pc:docMk/>
            <pc:sldMk cId="4291141257" sldId="319"/>
            <ac:spMk id="6" creationId="{032DBC2C-9351-CCB4-A87D-0E08AA8E0A0A}"/>
          </ac:spMkLst>
        </pc:spChg>
        <pc:spChg chg="add mod">
          <ac:chgData name="BURT,Tegan" userId="2cae51e1-9079-4285-909d-89c5255219b7" providerId="ADAL" clId="{EED0B3A6-68D6-4327-8C7A-C9B63DF45F21}" dt="2023-05-03T00:09:08.581" v="0"/>
          <ac:spMkLst>
            <pc:docMk/>
            <pc:sldMk cId="4291141257" sldId="319"/>
            <ac:spMk id="7" creationId="{CC167AAD-8B7F-7429-2B4A-B628B8933A88}"/>
          </ac:spMkLst>
        </pc:spChg>
        <pc:picChg chg="add mod">
          <ac:chgData name="BURT,Tegan" userId="2cae51e1-9079-4285-909d-89c5255219b7" providerId="ADAL" clId="{EED0B3A6-68D6-4327-8C7A-C9B63DF45F21}" dt="2023-05-03T00:09:08.581" v="0"/>
          <ac:picMkLst>
            <pc:docMk/>
            <pc:sldMk cId="4291141257" sldId="319"/>
            <ac:picMk id="8" creationId="{0B349956-254D-F1E8-47CA-758E882C04BE}"/>
          </ac:picMkLst>
        </pc:picChg>
      </pc:sldChg>
      <pc:sldChg chg="modSp mod">
        <pc:chgData name="BURT,Tegan" userId="2cae51e1-9079-4285-909d-89c5255219b7" providerId="ADAL" clId="{EED0B3A6-68D6-4327-8C7A-C9B63DF45F21}" dt="2023-05-03T00:17:21.162" v="40" actId="1076"/>
        <pc:sldMkLst>
          <pc:docMk/>
          <pc:sldMk cId="977889109" sldId="949"/>
        </pc:sldMkLst>
        <pc:graphicFrameChg chg="mod">
          <ac:chgData name="BURT,Tegan" userId="2cae51e1-9079-4285-909d-89c5255219b7" providerId="ADAL" clId="{EED0B3A6-68D6-4327-8C7A-C9B63DF45F21}" dt="2023-05-03T00:17:21.162" v="40" actId="1076"/>
          <ac:graphicFrameMkLst>
            <pc:docMk/>
            <pc:sldMk cId="977889109" sldId="949"/>
            <ac:graphicFrameMk id="14" creationId="{3665B032-E714-CF12-9C87-BCD2EF9DACDF}"/>
          </ac:graphicFrameMkLst>
        </pc:graphicFrameChg>
      </pc:sldChg>
      <pc:sldChg chg="modSp mod">
        <pc:chgData name="BURT,Tegan" userId="2cae51e1-9079-4285-909d-89c5255219b7" providerId="ADAL" clId="{EED0B3A6-68D6-4327-8C7A-C9B63DF45F21}" dt="2023-05-03T00:16:56.062" v="39" actId="20577"/>
        <pc:sldMkLst>
          <pc:docMk/>
          <pc:sldMk cId="492927806" sldId="969"/>
        </pc:sldMkLst>
        <pc:spChg chg="mod">
          <ac:chgData name="BURT,Tegan" userId="2cae51e1-9079-4285-909d-89c5255219b7" providerId="ADAL" clId="{EED0B3A6-68D6-4327-8C7A-C9B63DF45F21}" dt="2023-05-03T00:16:56.062" v="39" actId="20577"/>
          <ac:spMkLst>
            <pc:docMk/>
            <pc:sldMk cId="492927806" sldId="969"/>
            <ac:spMk id="3" creationId="{00000000-0000-0000-0000-000000000000}"/>
          </ac:spMkLst>
        </pc:spChg>
        <pc:spChg chg="mod">
          <ac:chgData name="BURT,Tegan" userId="2cae51e1-9079-4285-909d-89c5255219b7" providerId="ADAL" clId="{EED0B3A6-68D6-4327-8C7A-C9B63DF45F21}" dt="2023-05-03T00:16:43.850" v="38" actId="15403"/>
          <ac:spMkLst>
            <pc:docMk/>
            <pc:sldMk cId="492927806" sldId="969"/>
            <ac:spMk id="5" creationId="{36B55CA7-FA94-8C54-A23C-E1988071068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878F842-560F-42A5-A306-F766D7D6B80D}" type="datetimeFigureOut">
              <a:rPr lang="en-AU" smtClean="0"/>
              <a:t>5/05/2023</a:t>
            </a:fld>
            <a:endParaRPr lang="en-AU"/>
          </a:p>
        </p:txBody>
      </p:sp>
      <p:sp>
        <p:nvSpPr>
          <p:cNvPr id="4" name="Slide Image Placeholder 3"/>
          <p:cNvSpPr>
            <a:spLocks noGrp="1" noRot="1" noChangeAspect="1"/>
          </p:cNvSpPr>
          <p:nvPr>
            <p:ph type="sldImg" idx="2"/>
          </p:nvPr>
        </p:nvSpPr>
        <p:spPr>
          <a:xfrm>
            <a:off x="425450" y="1241425"/>
            <a:ext cx="594677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BD3FCEB-6CB7-4478-9568-E9785AFEA658}" type="slidenum">
              <a:rPr lang="en-AU" smtClean="0"/>
              <a:t>‹#›</a:t>
            </a:fld>
            <a:endParaRPr lang="en-AU"/>
          </a:p>
        </p:txBody>
      </p:sp>
    </p:spTree>
    <p:extLst>
      <p:ext uri="{BB962C8B-B14F-4D97-AF65-F5344CB8AC3E}">
        <p14:creationId xmlns:p14="http://schemas.microsoft.com/office/powerpoint/2010/main" val="3398103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00"/>
              </a:spcAft>
            </a:pPr>
            <a:r>
              <a:rPr lang="en-AU" dirty="0">
                <a:cs typeface="Calibri"/>
              </a:rPr>
              <a:t>Acknowledgement of country</a:t>
            </a: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1</a:t>
            </a:fld>
            <a:endParaRPr lang="en-AU"/>
          </a:p>
        </p:txBody>
      </p:sp>
    </p:spTree>
    <p:extLst>
      <p:ext uri="{BB962C8B-B14F-4D97-AF65-F5344CB8AC3E}">
        <p14:creationId xmlns:p14="http://schemas.microsoft.com/office/powerpoint/2010/main" val="2563426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3829" y="5346520"/>
            <a:ext cx="5633917" cy="4374586"/>
          </a:xfrm>
          <a:prstGeom prst="rect">
            <a:avLst/>
          </a:prstGeom>
        </p:spPr>
        <p:txBody>
          <a:bodyPr lIns="94787" tIns="47393" rIns="94787" bIns="47393"/>
          <a:lstStyle/>
          <a:p>
            <a:pPr marL="171450" indent="-171450" fontAlgn="base">
              <a:buFont typeface="Arial" panose="020B0604020202020204" pitchFamily="34" charset="0"/>
              <a:buChar char="•"/>
            </a:pPr>
            <a:r>
              <a:rPr lang="en-AU">
                <a:solidFill>
                  <a:srgbClr val="1F497D"/>
                </a:solidFill>
                <a:latin typeface="Calibri" panose="020F0502020204030204" pitchFamily="34" charset="0"/>
                <a:ea typeface="Calibri" panose="020F0502020204030204" pitchFamily="34" charset="0"/>
              </a:rPr>
              <a:t>Levy Framework developed by AGA</a:t>
            </a:r>
          </a:p>
          <a:p>
            <a:pPr marL="171450" indent="-171450" fontAlgn="base">
              <a:buFont typeface="Arial" panose="020B0604020202020204" pitchFamily="34" charset="0"/>
              <a:buChar char="•"/>
            </a:pPr>
            <a:r>
              <a:rPr lang="en-AU">
                <a:solidFill>
                  <a:srgbClr val="1F497D"/>
                </a:solidFill>
                <a:latin typeface="Calibri" panose="020F0502020204030204" pitchFamily="34" charset="0"/>
                <a:ea typeface="Calibri" panose="020F0502020204030204" pitchFamily="34" charset="0"/>
              </a:rPr>
              <a:t>The AGA has provided, and will continue to provide, advice on the levies to ensure the arrangements are financially sound.</a:t>
            </a:r>
          </a:p>
          <a:p>
            <a:pPr marL="171450" indent="-171450" fontAlgn="base">
              <a:buFont typeface="Arial" panose="020B0604020202020204" pitchFamily="34" charset="0"/>
              <a:buChar char="•"/>
            </a:pPr>
            <a:r>
              <a:rPr lang="en-AU">
                <a:solidFill>
                  <a:srgbClr val="1F497D"/>
                </a:solidFill>
                <a:latin typeface="Calibri" panose="020F0502020204030204" pitchFamily="34" charset="0"/>
                <a:ea typeface="Calibri" panose="020F0502020204030204" pitchFamily="34" charset="0"/>
              </a:rPr>
              <a:t>The levies for each year are set through legislative instruments for both the</a:t>
            </a:r>
            <a:r>
              <a:rPr lang="en-AU">
                <a:solidFill>
                  <a:srgbClr val="000000"/>
                </a:solidFill>
                <a:latin typeface="Calibri" panose="020F0502020204030204" pitchFamily="34" charset="0"/>
                <a:ea typeface="Calibri" panose="020F0502020204030204" pitchFamily="34" charset="0"/>
              </a:rPr>
              <a:t> </a:t>
            </a:r>
            <a:r>
              <a:rPr lang="en-AU" u="none">
                <a:solidFill>
                  <a:srgbClr val="000000"/>
                </a:solidFill>
                <a:latin typeface="Calibri" panose="020F0502020204030204" pitchFamily="34" charset="0"/>
                <a:ea typeface="Calibri" panose="020F0502020204030204" pitchFamily="34" charset="0"/>
              </a:rPr>
              <a:t>administrative component (set by the relevant Minister), </a:t>
            </a:r>
            <a:r>
              <a:rPr lang="en-AU" u="none">
                <a:solidFill>
                  <a:srgbClr val="1F497D"/>
                </a:solidFill>
                <a:latin typeface="Calibri" panose="020F0502020204030204" pitchFamily="34" charset="0"/>
                <a:ea typeface="Calibri" panose="020F0502020204030204" pitchFamily="34" charset="0"/>
              </a:rPr>
              <a:t>and the </a:t>
            </a:r>
            <a:r>
              <a:rPr lang="en-AU" u="none">
                <a:solidFill>
                  <a:srgbClr val="000000"/>
                </a:solidFill>
                <a:latin typeface="Calibri" panose="020F0502020204030204" pitchFamily="34" charset="0"/>
                <a:ea typeface="Calibri" panose="020F0502020204030204" pitchFamily="34" charset="0"/>
              </a:rPr>
              <a:t>risk-rated premium and special tuition protection components (set by TPS Director).</a:t>
            </a:r>
            <a:r>
              <a:rPr lang="en-AU">
                <a:solidFill>
                  <a:srgbClr val="8496B0"/>
                </a:solidFill>
                <a:latin typeface="Calibri" panose="020F0502020204030204" pitchFamily="34" charset="0"/>
                <a:ea typeface="Calibri" panose="020F0502020204030204" pitchFamily="34" charset="0"/>
              </a:rPr>
              <a:t> </a:t>
            </a:r>
          </a:p>
          <a:p>
            <a:pPr marL="171450" indent="-171450" fontAlgn="base">
              <a:buFont typeface="Arial" panose="020B0604020202020204" pitchFamily="34" charset="0"/>
              <a:buChar char="•"/>
            </a:pPr>
            <a:r>
              <a:rPr lang="en-AU">
                <a:solidFill>
                  <a:srgbClr val="1F497D"/>
                </a:solidFill>
                <a:latin typeface="Calibri" panose="020F0502020204030204" pitchFamily="34" charset="0"/>
                <a:ea typeface="Calibri" panose="020F0502020204030204" pitchFamily="34" charset="0"/>
              </a:rPr>
              <a:t>Providers operating across the Higher Education, VET and international education sectors pay separate levies for each sector.</a:t>
            </a:r>
          </a:p>
          <a:p>
            <a:pPr marL="171450" indent="-171450" fontAlgn="base">
              <a:buFont typeface="Arial" panose="020B0604020202020204" pitchFamily="34" charset="0"/>
              <a:buChar char="•"/>
            </a:pPr>
            <a:r>
              <a:rPr lang="en-AU">
                <a:solidFill>
                  <a:srgbClr val="1F497D"/>
                </a:solidFill>
                <a:latin typeface="Calibri" panose="020F0502020204030204" pitchFamily="34" charset="0"/>
                <a:ea typeface="Calibri" panose="020F0502020204030204" pitchFamily="34" charset="0"/>
              </a:rPr>
              <a:t>Independent levy amounts are calculated based on data for each sector, and levies may be collected at different times during the year</a:t>
            </a:r>
          </a:p>
          <a:p>
            <a:pPr marL="171450" indent="-171450" fontAlgn="base">
              <a:buFont typeface="Arial" panose="020B0604020202020204" pitchFamily="34" charset="0"/>
              <a:buChar char="•"/>
            </a:pPr>
            <a:r>
              <a:rPr lang="en-AU">
                <a:solidFill>
                  <a:srgbClr val="1F497D"/>
                </a:solidFill>
                <a:latin typeface="Calibri" panose="020F0502020204030204" pitchFamily="34" charset="0"/>
                <a:ea typeface="Calibri" panose="020F0502020204030204" pitchFamily="34" charset="0"/>
              </a:rPr>
              <a:t>The levies collected under the arrangements are held in sector-specific quarantined accounts and will be used to fund ongoing tuition protections for students and providers of each specific sector only. This means there will be no cross-subsidisation across the existing tuition protection arrangements for international students, FEE-HELP / HECS-HELP or up-front fee paying higher education students, or VSL students.</a:t>
            </a:r>
            <a:endParaRPr lang="en-AU">
              <a:latin typeface="Calibri" panose="020F0502020204030204" pitchFamily="34" charset="0"/>
              <a:ea typeface="Calibri" panose="020F0502020204030204" pitchFamily="34" charset="0"/>
            </a:endParaRPr>
          </a:p>
          <a:p>
            <a:r>
              <a:rPr lang="en-AU">
                <a:solidFill>
                  <a:srgbClr val="1F497D"/>
                </a:solidFill>
                <a:latin typeface="Calibri" panose="020F0502020204030204" pitchFamily="34" charset="0"/>
                <a:ea typeface="Calibri" panose="020F0502020204030204" pitchFamily="34" charset="0"/>
              </a:rPr>
              <a:t> </a:t>
            </a:r>
            <a:endParaRPr lang="en-AU">
              <a:latin typeface="Calibri" panose="020F0502020204030204" pitchFamily="34" charset="0"/>
              <a:ea typeface="Calibri" panose="020F0502020204030204" pitchFamily="34" charset="0"/>
            </a:endParaRPr>
          </a:p>
          <a:p>
            <a:r>
              <a:rPr lang="en-AU">
                <a:solidFill>
                  <a:srgbClr val="1F497D"/>
                </a:solidFill>
                <a:latin typeface="Calibri" panose="020F0502020204030204" pitchFamily="34" charset="0"/>
                <a:ea typeface="Calibri" panose="020F0502020204030204" pitchFamily="34" charset="0"/>
              </a:rPr>
              <a:t>The levies are used to pay for:</a:t>
            </a:r>
            <a:endParaRPr lang="en-AU">
              <a:latin typeface="Calibri" panose="020F0502020204030204" pitchFamily="34" charset="0"/>
              <a:ea typeface="Calibri" panose="020F0502020204030204" pitchFamily="34" charset="0"/>
            </a:endParaRPr>
          </a:p>
          <a:p>
            <a:pPr marL="355447" indent="-355447">
              <a:buFont typeface="Symbol" panose="05050102010706020507" pitchFamily="18" charset="2"/>
              <a:buChar char=""/>
            </a:pPr>
            <a:r>
              <a:rPr lang="en-AU">
                <a:solidFill>
                  <a:srgbClr val="1F497D"/>
                </a:solidFill>
                <a:latin typeface="Calibri" panose="020F0502020204030204" pitchFamily="34" charset="0"/>
                <a:ea typeface="Times New Roman" panose="02020603050405020304" pitchFamily="18" charset="0"/>
              </a:rPr>
              <a:t>tuition protection activation costs, including incentive/transfer payments and any loan re-crediting costs</a:t>
            </a:r>
            <a:endParaRPr lang="en-AU">
              <a:solidFill>
                <a:srgbClr val="1F497D"/>
              </a:solidFill>
              <a:latin typeface="Calibri" panose="020F0502020204030204" pitchFamily="34" charset="0"/>
              <a:ea typeface="Calibri" panose="020F0502020204030204" pitchFamily="34" charset="0"/>
            </a:endParaRPr>
          </a:p>
          <a:p>
            <a:pPr marL="355447" indent="-355447">
              <a:buFont typeface="Symbol" panose="05050102010706020507" pitchFamily="18" charset="2"/>
              <a:buChar char=""/>
            </a:pPr>
            <a:r>
              <a:rPr lang="en-AU">
                <a:solidFill>
                  <a:srgbClr val="1F497D"/>
                </a:solidFill>
                <a:latin typeface="Calibri" panose="020F0502020204030204" pitchFamily="34" charset="0"/>
                <a:ea typeface="Times New Roman" panose="02020603050405020304" pitchFamily="18" charset="0"/>
              </a:rPr>
              <a:t>third party TPS administrator that will assist students</a:t>
            </a:r>
            <a:endParaRPr lang="en-AU">
              <a:solidFill>
                <a:srgbClr val="1F497D"/>
              </a:solidFill>
              <a:latin typeface="Calibri" panose="020F0502020204030204" pitchFamily="34" charset="0"/>
              <a:ea typeface="Calibri" panose="020F0502020204030204" pitchFamily="34" charset="0"/>
            </a:endParaRPr>
          </a:p>
          <a:p>
            <a:pPr marL="355447" indent="-355447">
              <a:buFont typeface="Symbol" panose="05050102010706020507" pitchFamily="18" charset="2"/>
              <a:buChar char=""/>
            </a:pPr>
            <a:r>
              <a:rPr lang="en-AU">
                <a:solidFill>
                  <a:srgbClr val="1F497D"/>
                </a:solidFill>
                <a:latin typeface="Calibri" panose="020F0502020204030204" pitchFamily="34" charset="0"/>
                <a:ea typeface="Times New Roman" panose="02020603050405020304" pitchFamily="18" charset="0"/>
              </a:rPr>
              <a:t>insurance, as required, while the fund builds up to a sufficient amount</a:t>
            </a:r>
            <a:endParaRPr lang="en-AU">
              <a:solidFill>
                <a:srgbClr val="1F497D"/>
              </a:solidFill>
              <a:latin typeface="Calibri" panose="020F0502020204030204" pitchFamily="34" charset="0"/>
              <a:ea typeface="Calibri" panose="020F0502020204030204" pitchFamily="34" charset="0"/>
            </a:endParaRPr>
          </a:p>
          <a:p>
            <a:pPr marL="355447" indent="-355447">
              <a:buFont typeface="Symbol" panose="05050102010706020507" pitchFamily="18" charset="2"/>
              <a:buChar char=""/>
            </a:pPr>
            <a:r>
              <a:rPr lang="en-AU">
                <a:solidFill>
                  <a:srgbClr val="1F497D"/>
                </a:solidFill>
                <a:latin typeface="Calibri" panose="020F0502020204030204" pitchFamily="34" charset="0"/>
                <a:ea typeface="Times New Roman" panose="02020603050405020304" pitchFamily="18" charset="0"/>
              </a:rPr>
              <a:t>yearly actuarial services to advise the levy settings</a:t>
            </a:r>
            <a:endParaRPr lang="en-AU">
              <a:solidFill>
                <a:srgbClr val="1F497D"/>
              </a:solidFill>
              <a:latin typeface="Calibri" panose="020F0502020204030204" pitchFamily="34" charset="0"/>
              <a:ea typeface="Calibri" panose="020F0502020204030204" pitchFamily="34" charset="0"/>
            </a:endParaRPr>
          </a:p>
          <a:p>
            <a:pPr marL="355447" indent="-355447">
              <a:buFont typeface="Symbol" panose="05050102010706020507" pitchFamily="18" charset="2"/>
              <a:buChar char=""/>
            </a:pPr>
            <a:r>
              <a:rPr lang="en-AU">
                <a:solidFill>
                  <a:srgbClr val="1F497D"/>
                </a:solidFill>
                <a:latin typeface="Calibri" panose="020F0502020204030204" pitchFamily="34" charset="0"/>
                <a:ea typeface="Times New Roman" panose="02020603050405020304" pitchFamily="18" charset="0"/>
              </a:rPr>
              <a:t>the TPS Director and Advisory Board remuneration</a:t>
            </a:r>
            <a:endParaRPr lang="en-AU">
              <a:solidFill>
                <a:srgbClr val="1F497D"/>
              </a:solidFill>
              <a:latin typeface="Calibri" panose="020F0502020204030204" pitchFamily="34" charset="0"/>
              <a:ea typeface="Calibri" panose="020F0502020204030204" pitchFamily="34" charset="0"/>
            </a:endParaRPr>
          </a:p>
          <a:p>
            <a:r>
              <a:rPr lang="en-AU">
                <a:solidFill>
                  <a:srgbClr val="1F497D"/>
                </a:solidFill>
                <a:latin typeface="Calibri" panose="020F0502020204030204" pitchFamily="34" charset="0"/>
                <a:ea typeface="Calibri" panose="020F0502020204030204" pitchFamily="34" charset="0"/>
              </a:rPr>
              <a:t> </a:t>
            </a:r>
            <a:endParaRPr lang="en-AU">
              <a:latin typeface="Calibri" panose="020F0502020204030204" pitchFamily="34" charset="0"/>
              <a:ea typeface="Calibri" panose="020F0502020204030204" pitchFamily="34" charset="0"/>
            </a:endParaRPr>
          </a:p>
          <a:p>
            <a:r>
              <a:rPr lang="en-AU">
                <a:solidFill>
                  <a:srgbClr val="1F497D"/>
                </a:solidFill>
                <a:latin typeface="Calibri" panose="020F0502020204030204" pitchFamily="34" charset="0"/>
                <a:ea typeface="Calibri" panose="020F0502020204030204" pitchFamily="34" charset="0"/>
              </a:rPr>
              <a:t>There is no longer an obligation on an approved provider to publish a VSL Statement of Tuition Assurance. Information for both providers and students regarding the Tuition Protection Service can be found on our website at</a:t>
            </a:r>
            <a:r>
              <a:rPr lang="en-AU">
                <a:solidFill>
                  <a:srgbClr val="000000"/>
                </a:solidFill>
                <a:latin typeface="Calibri" panose="020F0502020204030204" pitchFamily="34" charset="0"/>
                <a:ea typeface="Calibri" panose="020F0502020204030204" pitchFamily="34" charset="0"/>
              </a:rPr>
              <a:t> </a:t>
            </a:r>
            <a:r>
              <a:rPr lang="en-AU" u="sng">
                <a:solidFill>
                  <a:srgbClr val="000000"/>
                </a:solidFill>
                <a:latin typeface="Calibri" panose="020F0502020204030204" pitchFamily="34" charset="0"/>
                <a:ea typeface="Calibri" panose="020F0502020204030204" pitchFamily="34" charset="0"/>
              </a:rPr>
              <a:t>www.tps.gov.au</a:t>
            </a:r>
            <a:r>
              <a:rPr lang="en-AU"/>
              <a:t>.</a:t>
            </a:r>
          </a:p>
        </p:txBody>
      </p:sp>
      <p:sp>
        <p:nvSpPr>
          <p:cNvPr id="4" name="Header Placeholder 3"/>
          <p:cNvSpPr>
            <a:spLocks noGrp="1"/>
          </p:cNvSpPr>
          <p:nvPr>
            <p:ph type="hdr" sz="quarter" idx="4294967295"/>
          </p:nvPr>
        </p:nvSpPr>
        <p:spPr/>
        <p:txBody>
          <a:bodyPr/>
          <a:lstStyle/>
          <a:p>
            <a:pPr>
              <a:defRPr/>
            </a:pPr>
            <a:r>
              <a:rPr lang="en-US" altLang="en-US"/>
              <a:t>Attachment A</a:t>
            </a:r>
          </a:p>
        </p:txBody>
      </p:sp>
      <p:sp>
        <p:nvSpPr>
          <p:cNvPr id="5" name="Date Placeholder 4"/>
          <p:cNvSpPr>
            <a:spLocks noGrp="1"/>
          </p:cNvSpPr>
          <p:nvPr>
            <p:ph type="dt" idx="1"/>
          </p:nvPr>
        </p:nvSpPr>
        <p:spPr/>
        <p:txBody>
          <a:bodyPr/>
          <a:lstStyle/>
          <a:p>
            <a:pPr>
              <a:defRPr/>
            </a:pPr>
            <a:fld id="{B3BFBBA0-CDF7-4193-9812-94AB2182D5F8}" type="datetime1">
              <a:rPr lang="zh-CN" altLang="en-US" smtClean="0"/>
              <a:pPr>
                <a:defRPr/>
              </a:pPr>
              <a:t>2023/5/5</a:t>
            </a:fld>
            <a:endParaRPr lang="en-US" altLang="zh-CN" sz="1200"/>
          </a:p>
        </p:txBody>
      </p:sp>
      <p:sp>
        <p:nvSpPr>
          <p:cNvPr id="6" name="Slide Number Placeholder 5"/>
          <p:cNvSpPr>
            <a:spLocks noGrp="1"/>
          </p:cNvSpPr>
          <p:nvPr>
            <p:ph type="sldNum" sz="quarter" idx="5"/>
          </p:nvPr>
        </p:nvSpPr>
        <p:spPr/>
        <p:txBody>
          <a:bodyPr/>
          <a:lstStyle/>
          <a:p>
            <a:pPr>
              <a:defRPr/>
            </a:pPr>
            <a:fld id="{5A0BD6C1-3D76-4BE7-8A2F-2467DC14C66C}" type="slidenum">
              <a:rPr lang="en-US" altLang="zh-CN" smtClean="0"/>
              <a:pPr>
                <a:defRPr/>
              </a:pPr>
              <a:t>10</a:t>
            </a:fld>
            <a:endParaRPr lang="en-US" altLang="zh-CN" sz="1200"/>
          </a:p>
        </p:txBody>
      </p:sp>
    </p:spTree>
    <p:extLst>
      <p:ext uri="{BB962C8B-B14F-4D97-AF65-F5344CB8AC3E}">
        <p14:creationId xmlns:p14="http://schemas.microsoft.com/office/powerpoint/2010/main" val="4119509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t>3 components: administrative fee, risk-rated premium, and special tuition protection components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a:p>
          <a:p>
            <a:pPr marL="0" marR="0" lvl="0" indent="0" algn="l" defTabSz="914400" rtl="0" eaLnBrk="1" fontAlgn="auto" latinLnBrk="0" hangingPunct="1">
              <a:lnSpc>
                <a:spcPct val="100000"/>
              </a:lnSpc>
              <a:spcBef>
                <a:spcPts val="0"/>
              </a:spcBef>
              <a:spcAft>
                <a:spcPts val="0"/>
              </a:spcAft>
              <a:buClrTx/>
              <a:buSzTx/>
              <a:buFontTx/>
              <a:buNone/>
              <a:tabLst/>
              <a:defRPr/>
            </a:pPr>
            <a:r>
              <a:rPr lang="en-AU" b="1"/>
              <a:t>Administrative fee component</a:t>
            </a:r>
            <a:endParaRPr lang="en-AU" b="0"/>
          </a:p>
          <a:p>
            <a:pPr marL="0" marR="0" lvl="0" indent="0" algn="l" defTabSz="914400" rtl="0" eaLnBrk="1" fontAlgn="auto" latinLnBrk="0" hangingPunct="1">
              <a:lnSpc>
                <a:spcPct val="100000"/>
              </a:lnSpc>
              <a:spcBef>
                <a:spcPts val="0"/>
              </a:spcBef>
              <a:spcAft>
                <a:spcPts val="0"/>
              </a:spcAft>
              <a:buClrTx/>
              <a:buSzTx/>
              <a:buFontTx/>
              <a:buNone/>
              <a:tabLst/>
              <a:defRPr/>
            </a:pPr>
            <a:r>
              <a:rPr lang="en-AU" b="0"/>
              <a:t>Sum of a ‘per provider’ specified amount, and a ‘per student’ charge to adjust for provider scale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a:t>Designed to cover administrative costs (TPS Director, Advisory Board, administrator)</a:t>
            </a:r>
            <a:endParaRPr lang="en-AU" b="1"/>
          </a:p>
        </p:txBody>
      </p:sp>
      <p:sp>
        <p:nvSpPr>
          <p:cNvPr id="4" name="Slide Number Placeholder 3"/>
          <p:cNvSpPr>
            <a:spLocks noGrp="1"/>
          </p:cNvSpPr>
          <p:nvPr>
            <p:ph type="sldNum" sz="quarter" idx="5"/>
          </p:nvPr>
        </p:nvSpPr>
        <p:spPr/>
        <p:txBody>
          <a:bodyPr/>
          <a:lstStyle/>
          <a:p>
            <a:fld id="{3BD3FCEB-6CB7-4478-9568-E9785AFEA658}" type="slidenum">
              <a:rPr lang="en-AU" smtClean="0"/>
              <a:t>11</a:t>
            </a:fld>
            <a:endParaRPr lang="en-AU"/>
          </a:p>
        </p:txBody>
      </p:sp>
    </p:spTree>
    <p:extLst>
      <p:ext uri="{BB962C8B-B14F-4D97-AF65-F5344CB8AC3E}">
        <p14:creationId xmlns:p14="http://schemas.microsoft.com/office/powerpoint/2010/main" val="1667153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3829" y="5346520"/>
            <a:ext cx="5633917" cy="4374586"/>
          </a:xfrm>
          <a:prstGeom prst="rect">
            <a:avLst/>
          </a:prstGeom>
        </p:spPr>
        <p:txBody>
          <a:bodyPr lIns="94787" tIns="47393" rIns="94787" bIns="47393"/>
          <a:lstStyle/>
          <a:p>
            <a:pPr marL="0" indent="0" fontAlgn="base">
              <a:buFont typeface="Arial" panose="020B0604020202020204" pitchFamily="34" charset="0"/>
              <a:buNone/>
            </a:pPr>
            <a:r>
              <a:rPr lang="en-AU"/>
              <a:t>If the responsible Minister decides not to determine the administrative fee component amounts, a CPI indexation will apply</a:t>
            </a:r>
          </a:p>
          <a:p>
            <a:pPr marL="0" indent="0" fontAlgn="base">
              <a:buFont typeface="Arial" panose="020B0604020202020204" pitchFamily="34" charset="0"/>
              <a:buNone/>
            </a:pPr>
            <a:endParaRPr lang="en-AU" altLang="zh-CN" sz="1500"/>
          </a:p>
          <a:p>
            <a:pPr marL="0" indent="0" fontAlgn="base">
              <a:buFont typeface="Arial" panose="020B0604020202020204" pitchFamily="34" charset="0"/>
              <a:buNone/>
            </a:pPr>
            <a:r>
              <a:rPr lang="en-US" altLang="zh-CN" sz="1500"/>
              <a:t>Responsible Ministers made legislative instruments in the first year determining the administrative fee amounts (per provider and per student) </a:t>
            </a:r>
          </a:p>
          <a:p>
            <a:pPr marL="285750" indent="-285750" fontAlgn="base">
              <a:buFont typeface="Arial" panose="020B0604020202020204" pitchFamily="34" charset="0"/>
              <a:buChar char="•"/>
            </a:pPr>
            <a:r>
              <a:rPr lang="en-US" altLang="zh-CN" sz="1500"/>
              <a:t>For VSL and HELP, these instruments were made in 2020</a:t>
            </a:r>
          </a:p>
          <a:p>
            <a:pPr marL="285750" indent="-285750" fontAlgn="base">
              <a:buFont typeface="Arial" panose="020B0604020202020204" pitchFamily="34" charset="0"/>
              <a:buChar char="•"/>
            </a:pPr>
            <a:r>
              <a:rPr lang="en-US" altLang="zh-CN" sz="1500"/>
              <a:t>For Up-front Payments, the instrument was made in 2021</a:t>
            </a:r>
          </a:p>
          <a:p>
            <a:pPr marL="16729" lvl="0" indent="0">
              <a:buFont typeface="Arial" panose="020B0604020202020204" pitchFamily="34" charset="0"/>
              <a:buNone/>
            </a:pPr>
            <a:endParaRPr lang="en-US" altLang="zh-CN" sz="1500"/>
          </a:p>
          <a:p>
            <a:pPr marL="16729" lvl="0" indent="0">
              <a:buFont typeface="Arial" panose="020B0604020202020204" pitchFamily="34" charset="0"/>
              <a:buNone/>
            </a:pPr>
            <a:r>
              <a:rPr lang="en-US" altLang="zh-CN" sz="1500"/>
              <a:t>Section 10 of the VSL, HELP and Up-front Payments Levy Acts provides for the indexation of the administrative fee amounts</a:t>
            </a:r>
          </a:p>
          <a:p>
            <a:pPr marL="16729" lvl="0" indent="0">
              <a:buFont typeface="Arial" panose="020B0604020202020204" pitchFamily="34" charset="0"/>
              <a:buNone/>
            </a:pPr>
            <a:endParaRPr lang="en-US" altLang="zh-CN" sz="1500"/>
          </a:p>
          <a:p>
            <a:pPr marL="16729" lvl="0" indent="0">
              <a:buFont typeface="Arial" panose="020B0604020202020204" pitchFamily="34" charset="0"/>
              <a:buNone/>
            </a:pPr>
            <a:r>
              <a:rPr lang="en-US" altLang="zh-CN" sz="1500"/>
              <a:t>On 1 August of each year, if no legislative instrument is made, the amounts determined are replaced by the amount worked out using the formula:</a:t>
            </a:r>
          </a:p>
          <a:p>
            <a:pPr marL="302479" lvl="0" indent="-285750">
              <a:buFont typeface="Arial" panose="020B0604020202020204" pitchFamily="34" charset="0"/>
              <a:buChar char="•"/>
            </a:pPr>
            <a:r>
              <a:rPr lang="en-US" altLang="zh-CN" sz="1500"/>
              <a:t>Amount for previous year  X  Indexation factor for that 1 August</a:t>
            </a:r>
          </a:p>
          <a:p>
            <a:pPr marL="16729" lvl="0" indent="0">
              <a:buFont typeface="Arial" panose="020B0604020202020204" pitchFamily="34" charset="0"/>
              <a:buNone/>
            </a:pPr>
            <a:endParaRPr lang="en-US" altLang="zh-CN" sz="1500"/>
          </a:p>
          <a:p>
            <a:pPr marL="16729" lvl="0" indent="0">
              <a:buFont typeface="Arial" panose="020B0604020202020204" pitchFamily="34" charset="0"/>
              <a:buNone/>
            </a:pPr>
            <a:r>
              <a:rPr lang="en-US" altLang="zh-CN" sz="1500"/>
              <a:t>The indexation factor for a 1 August is the number worked out using the formula:</a:t>
            </a:r>
          </a:p>
          <a:p>
            <a:pPr marL="285750" indent="-285750" fontAlgn="base">
              <a:buFont typeface="Arial" panose="020B0604020202020204" pitchFamily="34" charset="0"/>
              <a:buChar char="•"/>
            </a:pPr>
            <a:r>
              <a:rPr lang="en-US" altLang="zh-CN" sz="1500"/>
              <a:t>Index number for the reference quarter / Index number for the base quarter</a:t>
            </a:r>
          </a:p>
          <a:p>
            <a:pPr marL="457200" lvl="1" indent="0" fontAlgn="base">
              <a:buFont typeface="Arial" panose="020B0604020202020204" pitchFamily="34" charset="0"/>
              <a:buNone/>
            </a:pPr>
            <a:r>
              <a:rPr lang="en-US" altLang="zh-CN" sz="1500" b="1"/>
              <a:t>Index number</a:t>
            </a:r>
            <a:r>
              <a:rPr lang="en-US" altLang="zh-CN" sz="1500"/>
              <a:t>: All Groups Consumer Price Index number for the original series published by the Australian Statistician for that quarter</a:t>
            </a:r>
          </a:p>
          <a:p>
            <a:pPr marL="457200" lvl="1" indent="0" fontAlgn="base">
              <a:buFont typeface="Arial" panose="020B0604020202020204" pitchFamily="34" charset="0"/>
              <a:buNone/>
            </a:pPr>
            <a:r>
              <a:rPr lang="en-US" altLang="zh-CN" sz="1500" b="1"/>
              <a:t>Reference quarter</a:t>
            </a:r>
            <a:r>
              <a:rPr lang="en-US" altLang="zh-CN" sz="1500"/>
              <a:t>: the September quarter in the year before the current year</a:t>
            </a:r>
          </a:p>
          <a:p>
            <a:pPr marL="457200" lvl="1" indent="0" fontAlgn="base">
              <a:buFont typeface="Arial" panose="020B0604020202020204" pitchFamily="34" charset="0"/>
              <a:buNone/>
            </a:pPr>
            <a:r>
              <a:rPr lang="en-US" altLang="zh-CN" sz="1500" b="1"/>
              <a:t>Base quarter</a:t>
            </a:r>
            <a:r>
              <a:rPr lang="en-US" altLang="zh-CN" sz="1500"/>
              <a:t>: the last September quarter before the reference quarter</a:t>
            </a:r>
          </a:p>
        </p:txBody>
      </p:sp>
      <p:sp>
        <p:nvSpPr>
          <p:cNvPr id="4" name="Header Placeholder 3"/>
          <p:cNvSpPr>
            <a:spLocks noGrp="1"/>
          </p:cNvSpPr>
          <p:nvPr>
            <p:ph type="hdr" sz="quarter" idx="4294967295"/>
          </p:nvPr>
        </p:nvSpPr>
        <p:spPr/>
        <p:txBody>
          <a:bodyPr/>
          <a:lstStyle/>
          <a:p>
            <a:pPr>
              <a:defRPr/>
            </a:pPr>
            <a:r>
              <a:rPr lang="en-US" altLang="en-US"/>
              <a:t>Attachment A</a:t>
            </a:r>
          </a:p>
        </p:txBody>
      </p:sp>
      <p:sp>
        <p:nvSpPr>
          <p:cNvPr id="5" name="Date Placeholder 4"/>
          <p:cNvSpPr>
            <a:spLocks noGrp="1"/>
          </p:cNvSpPr>
          <p:nvPr>
            <p:ph type="dt" idx="1"/>
          </p:nvPr>
        </p:nvSpPr>
        <p:spPr/>
        <p:txBody>
          <a:bodyPr/>
          <a:lstStyle/>
          <a:p>
            <a:pPr>
              <a:defRPr/>
            </a:pPr>
            <a:fld id="{B3BFBBA0-CDF7-4193-9812-94AB2182D5F8}" type="datetime1">
              <a:rPr lang="zh-CN" altLang="en-US" smtClean="0"/>
              <a:pPr>
                <a:defRPr/>
              </a:pPr>
              <a:t>2023/5/5</a:t>
            </a:fld>
            <a:endParaRPr lang="en-US" altLang="zh-CN" sz="1200"/>
          </a:p>
        </p:txBody>
      </p:sp>
      <p:sp>
        <p:nvSpPr>
          <p:cNvPr id="6" name="Slide Number Placeholder 5"/>
          <p:cNvSpPr>
            <a:spLocks noGrp="1"/>
          </p:cNvSpPr>
          <p:nvPr>
            <p:ph type="sldNum" sz="quarter" idx="5"/>
          </p:nvPr>
        </p:nvSpPr>
        <p:spPr/>
        <p:txBody>
          <a:bodyPr/>
          <a:lstStyle/>
          <a:p>
            <a:pPr>
              <a:defRPr/>
            </a:pPr>
            <a:fld id="{5A0BD6C1-3D76-4BE7-8A2F-2467DC14C66C}" type="slidenum">
              <a:rPr lang="en-US" altLang="zh-CN" smtClean="0"/>
              <a:pPr>
                <a:defRPr/>
              </a:pPr>
              <a:t>12</a:t>
            </a:fld>
            <a:endParaRPr lang="en-US" altLang="zh-CN" sz="1200"/>
          </a:p>
        </p:txBody>
      </p:sp>
    </p:spTree>
    <p:extLst>
      <p:ext uri="{BB962C8B-B14F-4D97-AF65-F5344CB8AC3E}">
        <p14:creationId xmlns:p14="http://schemas.microsoft.com/office/powerpoint/2010/main" val="158361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3829" y="5346520"/>
            <a:ext cx="5633917" cy="4374586"/>
          </a:xfrm>
          <a:prstGeom prst="rect">
            <a:avLst/>
          </a:prstGeom>
        </p:spPr>
        <p:txBody>
          <a:bodyPr lIns="94787" tIns="47393" rIns="94787" bIns="47393"/>
          <a:lstStyle/>
          <a:p>
            <a:pPr marL="171450" indent="-171450">
              <a:buFont typeface="Arial" panose="020B0604020202020204" pitchFamily="34" charset="0"/>
              <a:buChar char="•"/>
            </a:pPr>
            <a:r>
              <a:rPr lang="en-AU" b="0"/>
              <a:t>Risk factors intended to reflect risk of provider default / risk of calling on the levy funds</a:t>
            </a:r>
          </a:p>
          <a:p>
            <a:pPr marL="171450" indent="-171450">
              <a:buFont typeface="Arial" panose="020B0604020202020204" pitchFamily="34" charset="0"/>
              <a:buChar char="•"/>
            </a:pPr>
            <a:r>
              <a:rPr lang="en-AU" b="0"/>
              <a:t>Risk factors supported by AGA analysis showing correlation between provider defaults and:</a:t>
            </a:r>
          </a:p>
          <a:p>
            <a:pPr marL="628650" lvl="1" indent="-171450">
              <a:buFont typeface="Arial" panose="020B0604020202020204" pitchFamily="34" charset="0"/>
              <a:buChar char="•"/>
            </a:pPr>
            <a:r>
              <a:rPr lang="en-AU" b="0"/>
              <a:t>High financial risk scores</a:t>
            </a:r>
          </a:p>
          <a:p>
            <a:pPr marL="628650" lvl="1" indent="-171450">
              <a:buFont typeface="Arial" panose="020B0604020202020204" pitchFamily="34" charset="0"/>
              <a:buChar char="•"/>
            </a:pPr>
            <a:r>
              <a:rPr lang="en-AU" b="0"/>
              <a:t>Low completion rates</a:t>
            </a:r>
          </a:p>
          <a:p>
            <a:pPr marL="628650" lvl="1" indent="-171450">
              <a:buFont typeface="Arial" panose="020B0604020202020204" pitchFamily="34" charset="0"/>
              <a:buChar char="•"/>
            </a:pPr>
            <a:r>
              <a:rPr lang="en-AU" b="0"/>
              <a:t>Registration renewal for less than the maximum permissible</a:t>
            </a:r>
          </a:p>
          <a:p>
            <a:pPr marL="628650" lvl="1" indent="-171450">
              <a:buFont typeface="Arial" panose="020B0604020202020204" pitchFamily="34" charset="0"/>
              <a:buChar char="•"/>
            </a:pPr>
            <a:r>
              <a:rPr lang="en-AU" b="1"/>
              <a:t>Note</a:t>
            </a:r>
            <a:r>
              <a:rPr lang="en-AU" b="0"/>
              <a:t>: No late payment data yet as levies were waived, but penalising late TPS levy payment encourages positive provider behaviour</a:t>
            </a:r>
          </a:p>
          <a:p>
            <a:pPr marL="457200" lvl="1" indent="0">
              <a:buFont typeface="Arial" panose="020B0604020202020204" pitchFamily="34" charset="0"/>
              <a:buNone/>
            </a:pPr>
            <a:endParaRPr lang="en-AU" b="0"/>
          </a:p>
          <a:p>
            <a:pPr marL="0" lvl="0" indent="0">
              <a:buFont typeface="Arial" panose="020B0604020202020204" pitchFamily="34" charset="0"/>
              <a:buNone/>
            </a:pPr>
            <a:r>
              <a:rPr lang="en-AU" b="1"/>
              <a:t>TPS risk assessments are different from the regulators’ risk assessments</a:t>
            </a:r>
          </a:p>
          <a:p>
            <a:pPr marL="171450" indent="-171450">
              <a:buFont typeface="Arial" panose="020B0604020202020204" pitchFamily="34" charset="0"/>
              <a:buChar char="•"/>
            </a:pPr>
            <a:r>
              <a:rPr lang="en-AU" b="0" i="0">
                <a:solidFill>
                  <a:srgbClr val="40474F"/>
                </a:solidFill>
                <a:effectLst/>
                <a:latin typeface="Roboto" panose="02000000000000000000" pitchFamily="2" charset="0"/>
              </a:rPr>
              <a:t>TPS maintains regular contact with the education and training sector regulators to discuss relevant issues (e.g. education providers at risk of compliance action)</a:t>
            </a:r>
          </a:p>
          <a:p>
            <a:pPr marL="171450" indent="-171450">
              <a:buFont typeface="Arial" panose="020B0604020202020204" pitchFamily="34" charset="0"/>
              <a:buChar char="•"/>
            </a:pPr>
            <a:r>
              <a:rPr lang="en-AU" b="0" i="0">
                <a:solidFill>
                  <a:srgbClr val="40474F"/>
                </a:solidFill>
                <a:effectLst/>
                <a:latin typeface="Roboto" panose="02000000000000000000" pitchFamily="2" charset="0"/>
              </a:rPr>
              <a:t>TPS Advisory Board also invites the regulators to its Board meeting on an annual basis to share views on the domestic and international education sectors, which helps inform the risk factor settings of the respective TPS levies each year</a:t>
            </a:r>
          </a:p>
          <a:p>
            <a:pPr marL="171450" indent="-171450">
              <a:buFont typeface="Arial" panose="020B0604020202020204" pitchFamily="34" charset="0"/>
              <a:buChar char="•"/>
            </a:pPr>
            <a:r>
              <a:rPr lang="en-AU" b="0" i="0">
                <a:solidFill>
                  <a:srgbClr val="40474F"/>
                </a:solidFill>
                <a:effectLst/>
                <a:latin typeface="Roboto" panose="02000000000000000000" pitchFamily="2" charset="0"/>
              </a:rPr>
              <a:t>As the risk factor calculations for the respective TPS levies are designed to reflect the risk of provider default, they are not equivalent to the risk assessments conducted by the regulators and are calculated using different data</a:t>
            </a:r>
            <a:endParaRPr lang="en-AU" b="0"/>
          </a:p>
          <a:p>
            <a:pPr marL="171450" lvl="0" indent="-171450">
              <a:buFont typeface="Arial" panose="020B0604020202020204" pitchFamily="34" charset="0"/>
              <a:buChar char="•"/>
            </a:pPr>
            <a:endParaRPr lang="en-AU" b="0"/>
          </a:p>
        </p:txBody>
      </p:sp>
      <p:sp>
        <p:nvSpPr>
          <p:cNvPr id="4" name="Header Placeholder 3"/>
          <p:cNvSpPr>
            <a:spLocks noGrp="1"/>
          </p:cNvSpPr>
          <p:nvPr>
            <p:ph type="hdr" sz="quarter" idx="4294967295"/>
          </p:nvPr>
        </p:nvSpPr>
        <p:spPr/>
        <p:txBody>
          <a:bodyPr/>
          <a:lstStyle/>
          <a:p>
            <a:pPr>
              <a:defRPr/>
            </a:pPr>
            <a:r>
              <a:rPr lang="en-US" altLang="en-US"/>
              <a:t>Attachment A</a:t>
            </a:r>
          </a:p>
        </p:txBody>
      </p:sp>
      <p:sp>
        <p:nvSpPr>
          <p:cNvPr id="5" name="Date Placeholder 4"/>
          <p:cNvSpPr>
            <a:spLocks noGrp="1"/>
          </p:cNvSpPr>
          <p:nvPr>
            <p:ph type="dt" idx="1"/>
          </p:nvPr>
        </p:nvSpPr>
        <p:spPr/>
        <p:txBody>
          <a:bodyPr/>
          <a:lstStyle/>
          <a:p>
            <a:pPr>
              <a:defRPr/>
            </a:pPr>
            <a:fld id="{B3BFBBA0-CDF7-4193-9812-94AB2182D5F8}" type="datetime1">
              <a:rPr lang="zh-CN" altLang="en-US" smtClean="0"/>
              <a:pPr>
                <a:defRPr/>
              </a:pPr>
              <a:t>2023/5/5</a:t>
            </a:fld>
            <a:endParaRPr lang="en-US" altLang="zh-CN" sz="1200"/>
          </a:p>
        </p:txBody>
      </p:sp>
      <p:sp>
        <p:nvSpPr>
          <p:cNvPr id="6" name="Slide Number Placeholder 5"/>
          <p:cNvSpPr>
            <a:spLocks noGrp="1"/>
          </p:cNvSpPr>
          <p:nvPr>
            <p:ph type="sldNum" sz="quarter" idx="5"/>
          </p:nvPr>
        </p:nvSpPr>
        <p:spPr/>
        <p:txBody>
          <a:bodyPr/>
          <a:lstStyle/>
          <a:p>
            <a:pPr>
              <a:defRPr/>
            </a:pPr>
            <a:fld id="{5A0BD6C1-3D76-4BE7-8A2F-2467DC14C66C}" type="slidenum">
              <a:rPr lang="en-US" altLang="zh-CN" smtClean="0"/>
              <a:pPr>
                <a:defRPr/>
              </a:pPr>
              <a:t>13</a:t>
            </a:fld>
            <a:endParaRPr lang="en-US" altLang="zh-CN" sz="1200"/>
          </a:p>
        </p:txBody>
      </p:sp>
    </p:spTree>
    <p:extLst>
      <p:ext uri="{BB962C8B-B14F-4D97-AF65-F5344CB8AC3E}">
        <p14:creationId xmlns:p14="http://schemas.microsoft.com/office/powerpoint/2010/main" val="740689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a:xfrm>
                <a:off x="703829" y="5346520"/>
                <a:ext cx="5633917" cy="4374586"/>
              </a:xfrm>
              <a:prstGeom prst="rect">
                <a:avLst/>
              </a:prstGeom>
            </p:spPr>
            <p:txBody>
              <a:bodyPr lIns="94787" tIns="47393" rIns="94787" bIns="47393"/>
              <a:lstStyle/>
              <a:p>
                <a:pPr marL="171450" indent="-171450">
                  <a:buFont typeface="Arial" panose="020B0604020202020204" pitchFamily="34" charset="0"/>
                  <a:buChar char="•"/>
                </a:pPr>
                <a:r>
                  <a:rPr lang="en-AU" b="0"/>
                  <a:t>See fact sheet handout for risk factor calculations and weightings</a:t>
                </a:r>
              </a:p>
              <a:p>
                <a:pPr marL="171450" indent="-171450">
                  <a:buFont typeface="Arial" panose="020B0604020202020204" pitchFamily="34" charset="0"/>
                  <a:buChar char="•"/>
                </a:pPr>
                <a:r>
                  <a:rPr lang="en-AU" b="0"/>
                  <a:t>Note: The completion rate risk factor weightings is the only proposed change from the 2022 domestic levy settings (see following slide)</a:t>
                </a:r>
              </a:p>
              <a:p>
                <a:pPr marL="0" indent="0">
                  <a:buFont typeface="Arial" panose="020B0604020202020204" pitchFamily="34" charset="0"/>
                  <a:buNone/>
                </a:pPr>
                <a:endParaRPr lang="en-AU" b="0"/>
              </a:p>
              <a:p>
                <a:r>
                  <a:rPr lang="en-AU" b="1"/>
                  <a:t>Financial strength</a:t>
                </a:r>
              </a:p>
              <a:p>
                <a:r>
                  <a:rPr lang="en-AU"/>
                  <a:t>All providers must provide their 2022 financial reporting year financial statements through the HELP IT System (HITS). </a:t>
                </a:r>
              </a:p>
              <a:p>
                <a:r>
                  <a:rPr lang="en-AU"/>
                  <a:t>Providers that have not provided the statements will attract the highest risk value of 2.5.</a:t>
                </a:r>
              </a:p>
              <a:p>
                <a:r>
                  <a:rPr lang="en-AU"/>
                  <a:t>Note: Providers that only provide parent entity statements and not financial statements for the approved entities will also attract the 2.5 risk value.</a:t>
                </a:r>
              </a:p>
              <a:p>
                <a:endParaRPr lang="en-AU"/>
              </a:p>
              <a:p>
                <a:r>
                  <a:rPr lang="en-AU" b="1"/>
                  <a:t>Completion rate</a:t>
                </a:r>
                <a:endParaRPr lang="en-AU" b="0" i="0"/>
              </a:p>
              <a:p>
                <a:r>
                  <a:rPr lang="en-US" altLang="zh-CN" sz="1200" i="0" kern="0">
                    <a:solidFill>
                      <a:srgbClr val="4897A2"/>
                    </a:solidFill>
                    <a:ea typeface="宋体"/>
                    <a:cs typeface="Arial"/>
                    <a:sym typeface="Calibri" pitchFamily="34" charset="0"/>
                  </a:rPr>
                  <a:t>AGA analysis has identified where the completion rate deteriorates, there is an increased likelihood of TPS support</a:t>
                </a:r>
                <a:endParaRPr lang="en-AU" b="0"/>
              </a:p>
              <a:p>
                <a:endParaRPr lang="en-AU" b="0"/>
              </a:p>
              <a:p>
                <a:pPr algn="l" eaLnBrk="1" hangingPunct="1"/>
                <a:r>
                  <a:rPr lang="en-US" altLang="zh-CN" sz="1700" b="1" kern="0">
                    <a:latin typeface="+mn-lt"/>
                  </a:rPr>
                  <a:t>Completion rate percentage formula:</a:t>
                </a:r>
              </a:p>
              <a:p>
                <a:pPr algn="l" eaLnBrk="1" hangingPunct="1"/>
                <a:endParaRPr lang="en-US" altLang="zh-CN" sz="1700" b="1" kern="0">
                  <a:latin typeface="+mn-lt"/>
                </a:endParaRPr>
              </a:p>
              <a:p>
                <a:pPr algn="l" eaLnBrk="1" hangingPunct="1"/>
                <a14:m>
                  <m:oMathPara xmlns:m="http://schemas.openxmlformats.org/officeDocument/2006/math">
                    <m:oMathParaPr>
                      <m:jc m:val="centerGroup"/>
                    </m:oMathParaPr>
                    <m:oMath xmlns:m="http://schemas.openxmlformats.org/officeDocument/2006/math">
                      <m:d>
                        <m:dPr>
                          <m:begChr m:val="["/>
                          <m:endChr m:val="]"/>
                          <m:ctrlPr>
                            <a:rPr lang="en-AU" i="1">
                              <a:latin typeface="Cambria Math" panose="02040503050406030204" pitchFamily="18" charset="0"/>
                            </a:rPr>
                          </m:ctrlPr>
                        </m:dPr>
                        <m:e>
                          <m:f>
                            <m:fPr>
                              <m:ctrlPr>
                                <a:rPr lang="en-AU" i="1">
                                  <a:latin typeface="Cambria Math" panose="02040503050406030204" pitchFamily="18" charset="0"/>
                                </a:rPr>
                              </m:ctrlPr>
                            </m:fPr>
                            <m:num>
                              <m:r>
                                <m:rPr>
                                  <m:sty m:val="p"/>
                                </m:rPr>
                                <a:rPr lang="en-AU">
                                  <a:latin typeface="Cambria Math" panose="02040503050406030204" pitchFamily="18" charset="0"/>
                                  <a:ea typeface="Calibri" panose="020F0502020204030204" pitchFamily="34" charset="0"/>
                                  <a:cs typeface="Times New Roman" panose="02020603050405020304" pitchFamily="18" charset="0"/>
                                </a:rPr>
                                <m:t>Passed</m:t>
                              </m:r>
                              <m:r>
                                <a:rPr lang="en-AU">
                                  <a:latin typeface="Cambria Math" panose="02040503050406030204" pitchFamily="18" charset="0"/>
                                  <a:ea typeface="Calibri" panose="020F0502020204030204" pitchFamily="34" charset="0"/>
                                  <a:cs typeface="Times New Roman" panose="02020603050405020304" pitchFamily="18" charset="0"/>
                                </a:rPr>
                                <m:t> </m:t>
                              </m:r>
                              <m:r>
                                <m:rPr>
                                  <m:sty m:val="p"/>
                                </m:rPr>
                                <a:rPr lang="en-AU">
                                  <a:latin typeface="Cambria Math" panose="02040503050406030204" pitchFamily="18" charset="0"/>
                                  <a:ea typeface="Calibri" panose="020F0502020204030204" pitchFamily="34" charset="0"/>
                                  <a:cs typeface="Times New Roman" panose="02020603050405020304" pitchFamily="18" charset="0"/>
                                </a:rPr>
                                <m:t>EFTSL</m:t>
                              </m:r>
                              <m:r>
                                <a:rPr lang="en-AU">
                                  <a:latin typeface="Cambria Math" panose="02040503050406030204" pitchFamily="18" charset="0"/>
                                  <a:ea typeface="Calibri" panose="020F0502020204030204" pitchFamily="34" charset="0"/>
                                  <a:cs typeface="Times New Roman" panose="02020603050405020304" pitchFamily="18" charset="0"/>
                                </a:rPr>
                                <m:t> </m:t>
                              </m:r>
                            </m:num>
                            <m:den>
                              <m:r>
                                <a:rPr lang="en-AU">
                                  <a:latin typeface="Cambria Math" panose="02040503050406030204" pitchFamily="18" charset="0"/>
                                  <a:ea typeface="Calibri" panose="020F0502020204030204" pitchFamily="34" charset="0"/>
                                  <a:cs typeface="Times New Roman" panose="02020603050405020304" pitchFamily="18" charset="0"/>
                                </a:rPr>
                                <m:t>(</m:t>
                              </m:r>
                              <m:r>
                                <m:rPr>
                                  <m:sty m:val="p"/>
                                </m:rPr>
                                <a:rPr lang="en-AU">
                                  <a:latin typeface="Cambria Math" panose="02040503050406030204" pitchFamily="18" charset="0"/>
                                  <a:ea typeface="Calibri" panose="020F0502020204030204" pitchFamily="34" charset="0"/>
                                  <a:cs typeface="Times New Roman" panose="02020603050405020304" pitchFamily="18" charset="0"/>
                                </a:rPr>
                                <m:t>Passed</m:t>
                              </m:r>
                              <m:r>
                                <a:rPr lang="en-AU">
                                  <a:latin typeface="Cambria Math" panose="02040503050406030204" pitchFamily="18" charset="0"/>
                                  <a:ea typeface="Calibri" panose="020F0502020204030204" pitchFamily="34" charset="0"/>
                                  <a:cs typeface="Times New Roman" panose="02020603050405020304" pitchFamily="18" charset="0"/>
                                </a:rPr>
                                <m:t> </m:t>
                              </m:r>
                              <m:r>
                                <m:rPr>
                                  <m:sty m:val="p"/>
                                </m:rPr>
                                <a:rPr lang="en-AU">
                                  <a:latin typeface="Cambria Math" panose="02040503050406030204" pitchFamily="18" charset="0"/>
                                  <a:ea typeface="Calibri" panose="020F0502020204030204" pitchFamily="34" charset="0"/>
                                  <a:cs typeface="Times New Roman" panose="02020603050405020304" pitchFamily="18" charset="0"/>
                                </a:rPr>
                                <m:t>EFTSL</m:t>
                              </m:r>
                              <m:r>
                                <a:rPr lang="en-AU">
                                  <a:latin typeface="Cambria Math" panose="02040503050406030204" pitchFamily="18" charset="0"/>
                                  <a:ea typeface="Calibri" panose="020F0502020204030204" pitchFamily="34" charset="0"/>
                                  <a:cs typeface="Times New Roman" panose="02020603050405020304" pitchFamily="18" charset="0"/>
                                </a:rPr>
                                <m:t> + </m:t>
                              </m:r>
                              <m:r>
                                <m:rPr>
                                  <m:sty m:val="p"/>
                                </m:rPr>
                                <a:rPr lang="en-AU">
                                  <a:latin typeface="Cambria Math" panose="02040503050406030204" pitchFamily="18" charset="0"/>
                                  <a:ea typeface="Calibri" panose="020F0502020204030204" pitchFamily="34" charset="0"/>
                                  <a:cs typeface="Times New Roman" panose="02020603050405020304" pitchFamily="18" charset="0"/>
                                </a:rPr>
                                <m:t>Failed</m:t>
                              </m:r>
                              <m:r>
                                <a:rPr lang="en-AU">
                                  <a:latin typeface="Cambria Math" panose="02040503050406030204" pitchFamily="18" charset="0"/>
                                  <a:ea typeface="Calibri" panose="020F0502020204030204" pitchFamily="34" charset="0"/>
                                  <a:cs typeface="Times New Roman" panose="02020603050405020304" pitchFamily="18" charset="0"/>
                                </a:rPr>
                                <m:t> </m:t>
                              </m:r>
                              <m:r>
                                <m:rPr>
                                  <m:sty m:val="p"/>
                                </m:rPr>
                                <a:rPr lang="en-AU">
                                  <a:latin typeface="Cambria Math" panose="02040503050406030204" pitchFamily="18" charset="0"/>
                                  <a:ea typeface="Calibri" panose="020F0502020204030204" pitchFamily="34" charset="0"/>
                                  <a:cs typeface="Times New Roman" panose="02020603050405020304" pitchFamily="18" charset="0"/>
                                </a:rPr>
                                <m:t>EFTSL</m:t>
                              </m:r>
                              <m:r>
                                <a:rPr lang="en-AU">
                                  <a:latin typeface="Cambria Math" panose="02040503050406030204" pitchFamily="18" charset="0"/>
                                  <a:ea typeface="Calibri" panose="020F0502020204030204" pitchFamily="34" charset="0"/>
                                  <a:cs typeface="Times New Roman" panose="02020603050405020304" pitchFamily="18" charset="0"/>
                                </a:rPr>
                                <m:t> + </m:t>
                              </m:r>
                              <m:r>
                                <m:rPr>
                                  <m:sty m:val="p"/>
                                </m:rPr>
                                <a:rPr lang="en-AU">
                                  <a:latin typeface="Cambria Math" panose="02040503050406030204" pitchFamily="18" charset="0"/>
                                  <a:ea typeface="Calibri" panose="020F0502020204030204" pitchFamily="34" charset="0"/>
                                  <a:cs typeface="Times New Roman" panose="02020603050405020304" pitchFamily="18" charset="0"/>
                                </a:rPr>
                                <m:t>Withdrawn</m:t>
                              </m:r>
                              <m:r>
                                <a:rPr lang="en-AU">
                                  <a:latin typeface="Cambria Math" panose="02040503050406030204" pitchFamily="18" charset="0"/>
                                  <a:ea typeface="Calibri" panose="020F0502020204030204" pitchFamily="34" charset="0"/>
                                  <a:cs typeface="Times New Roman" panose="02020603050405020304" pitchFamily="18" charset="0"/>
                                </a:rPr>
                                <m:t> </m:t>
                              </m:r>
                              <m:r>
                                <m:rPr>
                                  <m:sty m:val="p"/>
                                </m:rPr>
                                <a:rPr lang="en-AU">
                                  <a:latin typeface="Cambria Math" panose="02040503050406030204" pitchFamily="18" charset="0"/>
                                  <a:ea typeface="Calibri" panose="020F0502020204030204" pitchFamily="34" charset="0"/>
                                  <a:cs typeface="Times New Roman" panose="02020603050405020304" pitchFamily="18" charset="0"/>
                                </a:rPr>
                                <m:t>EFTSL</m:t>
                              </m:r>
                              <m:r>
                                <a:rPr lang="en-AU">
                                  <a:latin typeface="Cambria Math" panose="02040503050406030204" pitchFamily="18" charset="0"/>
                                  <a:ea typeface="Calibri" panose="020F0502020204030204" pitchFamily="34" charset="0"/>
                                  <a:cs typeface="Times New Roman" panose="02020603050405020304" pitchFamily="18" charset="0"/>
                                </a:rPr>
                                <m:t> + </m:t>
                              </m:r>
                              <m:r>
                                <m:rPr>
                                  <m:sty m:val="p"/>
                                </m:rPr>
                                <a:rPr lang="en-AU">
                                  <a:latin typeface="Cambria Math" panose="02040503050406030204" pitchFamily="18" charset="0"/>
                                  <a:ea typeface="Calibri" panose="020F0502020204030204" pitchFamily="34" charset="0"/>
                                  <a:cs typeface="Times New Roman" panose="02020603050405020304" pitchFamily="18" charset="0"/>
                                </a:rPr>
                                <m:t>Ongoing</m:t>
                              </m:r>
                              <m:r>
                                <a:rPr lang="en-AU">
                                  <a:latin typeface="Cambria Math" panose="02040503050406030204" pitchFamily="18" charset="0"/>
                                  <a:ea typeface="Calibri" panose="020F0502020204030204" pitchFamily="34" charset="0"/>
                                  <a:cs typeface="Times New Roman" panose="02020603050405020304" pitchFamily="18" charset="0"/>
                                </a:rPr>
                                <m:t> </m:t>
                              </m:r>
                              <m:r>
                                <m:rPr>
                                  <m:sty m:val="p"/>
                                </m:rPr>
                                <a:rPr lang="en-AU">
                                  <a:latin typeface="Cambria Math" panose="02040503050406030204" pitchFamily="18" charset="0"/>
                                  <a:ea typeface="Calibri" panose="020F0502020204030204" pitchFamily="34" charset="0"/>
                                  <a:cs typeface="Times New Roman" panose="02020603050405020304" pitchFamily="18" charset="0"/>
                                </a:rPr>
                                <m:t>EFTSL</m:t>
                              </m:r>
                              <m:r>
                                <a:rPr lang="en-AU">
                                  <a:latin typeface="Cambria Math" panose="02040503050406030204" pitchFamily="18" charset="0"/>
                                  <a:ea typeface="Calibri" panose="020F0502020204030204" pitchFamily="34" charset="0"/>
                                  <a:cs typeface="Times New Roman" panose="02020603050405020304" pitchFamily="18" charset="0"/>
                                </a:rPr>
                                <m:t> + </m:t>
                              </m:r>
                              <m:r>
                                <m:rPr>
                                  <m:sty m:val="p"/>
                                </m:rPr>
                                <a:rPr lang="en-AU">
                                  <a:latin typeface="Cambria Math" panose="02040503050406030204" pitchFamily="18" charset="0"/>
                                  <a:ea typeface="Calibri" panose="020F0502020204030204" pitchFamily="34" charset="0"/>
                                  <a:cs typeface="Times New Roman" panose="02020603050405020304" pitchFamily="18" charset="0"/>
                                </a:rPr>
                                <m:t>Data</m:t>
                              </m:r>
                              <m:r>
                                <a:rPr lang="en-AU">
                                  <a:latin typeface="Cambria Math" panose="02040503050406030204" pitchFamily="18" charset="0"/>
                                  <a:ea typeface="Calibri" panose="020F0502020204030204" pitchFamily="34" charset="0"/>
                                  <a:cs typeface="Times New Roman" panose="02020603050405020304" pitchFamily="18" charset="0"/>
                                </a:rPr>
                                <m:t> </m:t>
                              </m:r>
                              <m:r>
                                <m:rPr>
                                  <m:sty m:val="p"/>
                                </m:rPr>
                                <a:rPr lang="en-AU">
                                  <a:latin typeface="Cambria Math" panose="02040503050406030204" pitchFamily="18" charset="0"/>
                                  <a:ea typeface="Calibri" panose="020F0502020204030204" pitchFamily="34" charset="0"/>
                                  <a:cs typeface="Times New Roman" panose="02020603050405020304" pitchFamily="18" charset="0"/>
                                </a:rPr>
                                <m:t>missing</m:t>
                              </m:r>
                              <m:r>
                                <a:rPr lang="en-AU">
                                  <a:latin typeface="Cambria Math" panose="02040503050406030204" pitchFamily="18" charset="0"/>
                                  <a:ea typeface="Calibri" panose="020F0502020204030204" pitchFamily="34" charset="0"/>
                                  <a:cs typeface="Times New Roman" panose="02020603050405020304" pitchFamily="18" charset="0"/>
                                </a:rPr>
                                <m:t> </m:t>
                              </m:r>
                              <m:r>
                                <m:rPr>
                                  <m:sty m:val="p"/>
                                </m:rPr>
                                <a:rPr lang="en-AU">
                                  <a:latin typeface="Cambria Math" panose="02040503050406030204" pitchFamily="18" charset="0"/>
                                  <a:ea typeface="Calibri" panose="020F0502020204030204" pitchFamily="34" charset="0"/>
                                  <a:cs typeface="Times New Roman" panose="02020603050405020304" pitchFamily="18" charset="0"/>
                                </a:rPr>
                                <m:t>EFTSL</m:t>
                              </m:r>
                              <m:r>
                                <a:rPr lang="en-AU">
                                  <a:latin typeface="Cambria Math" panose="02040503050406030204" pitchFamily="18" charset="0"/>
                                  <a:ea typeface="Calibri" panose="020F0502020204030204" pitchFamily="34" charset="0"/>
                                  <a:cs typeface="Times New Roman" panose="02020603050405020304" pitchFamily="18" charset="0"/>
                                </a:rPr>
                                <m:t>)</m:t>
                              </m:r>
                            </m:den>
                          </m:f>
                        </m:e>
                      </m:d>
                      <m:r>
                        <a:rPr lang="en-AU" i="1">
                          <a:latin typeface="Cambria Math" panose="02040503050406030204" pitchFamily="18" charset="0"/>
                          <a:ea typeface="Calibri" panose="020F0502020204030204" pitchFamily="34" charset="0"/>
                          <a:cs typeface="Times New Roman" panose="02020603050405020304" pitchFamily="18" charset="0"/>
                        </a:rPr>
                        <m:t>×100 </m:t>
                      </m:r>
                    </m:oMath>
                  </m:oMathPara>
                </a14:m>
                <a:endParaRPr lang="en-AU"/>
              </a:p>
              <a:p>
                <a:endParaRPr lang="en-AU"/>
              </a:p>
              <a:p>
                <a:r>
                  <a:rPr lang="en-AU" b="1"/>
                  <a:t>Late payment history</a:t>
                </a:r>
              </a:p>
              <a:p>
                <a:r>
                  <a:rPr lang="en-AU"/>
                  <a:t>Late payment history relates to VSL and HELP provider annual charges and TPS levies. For 2022, only the VSL provider annual charge late payment history will be relevant for the VSL levy. This is due to the 2020 and 2021 domestic levies and HELP provider annual charges being waived as COVID-19 pandemic relief measures.</a:t>
                </a:r>
              </a:p>
            </p:txBody>
          </p:sp>
        </mc:Choice>
        <mc:Fallback xmlns="">
          <p:sp>
            <p:nvSpPr>
              <p:cNvPr id="3" name="Notes Placeholder 2"/>
              <p:cNvSpPr>
                <a:spLocks noGrp="1"/>
              </p:cNvSpPr>
              <p:nvPr>
                <p:ph type="body" idx="1"/>
              </p:nvPr>
            </p:nvSpPr>
            <p:spPr>
              <a:xfrm>
                <a:off x="703829" y="5346520"/>
                <a:ext cx="5633917" cy="4374586"/>
              </a:xfrm>
              <a:prstGeom prst="rect">
                <a:avLst/>
              </a:prstGeom>
            </p:spPr>
            <p:txBody>
              <a:bodyPr lIns="94787" tIns="47393" rIns="94787" bIns="47393"/>
              <a:lstStyle/>
              <a:p>
                <a:pPr marL="171450" indent="-171450">
                  <a:buFont typeface="Arial" panose="020B0604020202020204" pitchFamily="34" charset="0"/>
                  <a:buChar char="•"/>
                </a:pPr>
                <a:r>
                  <a:rPr lang="en-AU" b="0"/>
                  <a:t>See fact sheet handout for risk factor calculations and weightings</a:t>
                </a:r>
              </a:p>
              <a:p>
                <a:pPr marL="171450" indent="-171450">
                  <a:buFont typeface="Arial" panose="020B0604020202020204" pitchFamily="34" charset="0"/>
                  <a:buChar char="•"/>
                </a:pPr>
                <a:r>
                  <a:rPr lang="en-AU" b="0"/>
                  <a:t>Note: The completion rate risk factor weightings is the only proposed change from the 2022 domestic levy settings (see following slide)</a:t>
                </a:r>
              </a:p>
              <a:p>
                <a:pPr marL="0" indent="0">
                  <a:buFont typeface="Arial" panose="020B0604020202020204" pitchFamily="34" charset="0"/>
                  <a:buNone/>
                </a:pPr>
                <a:endParaRPr lang="en-AU" b="0"/>
              </a:p>
              <a:p>
                <a:r>
                  <a:rPr lang="en-AU" b="1"/>
                  <a:t>Financial strength</a:t>
                </a:r>
              </a:p>
              <a:p>
                <a:r>
                  <a:rPr lang="en-AU"/>
                  <a:t>All providers must provide their 2022 financial reporting year financial statements through the HELP IT System (HITS). </a:t>
                </a:r>
              </a:p>
              <a:p>
                <a:r>
                  <a:rPr lang="en-AU"/>
                  <a:t>Providers that have not provided the statements will attract the highest risk value of 2.5.</a:t>
                </a:r>
              </a:p>
              <a:p>
                <a:r>
                  <a:rPr lang="en-AU"/>
                  <a:t>Note: Providers that only provide parent entity statements and not financial statements for the approved entities will also attract the 2.5 risk value.</a:t>
                </a:r>
              </a:p>
              <a:p>
                <a:endParaRPr lang="en-AU"/>
              </a:p>
              <a:p>
                <a:r>
                  <a:rPr lang="en-AU" b="1"/>
                  <a:t>Completion rate</a:t>
                </a:r>
                <a:endParaRPr lang="en-AU" b="0" i="0"/>
              </a:p>
              <a:p>
                <a:r>
                  <a:rPr lang="en-US" altLang="zh-CN" sz="1200" i="0" kern="0">
                    <a:solidFill>
                      <a:srgbClr val="4897A2"/>
                    </a:solidFill>
                    <a:ea typeface="宋体"/>
                    <a:cs typeface="Arial"/>
                    <a:sym typeface="Calibri" pitchFamily="34" charset="0"/>
                  </a:rPr>
                  <a:t>AGA analysis has identified where the completion rate deteriorates, there is an increased likelihood of TPS support</a:t>
                </a:r>
                <a:endParaRPr lang="en-AU" b="0"/>
              </a:p>
              <a:p>
                <a:endParaRPr lang="en-AU" b="0"/>
              </a:p>
              <a:p>
                <a:pPr algn="l" eaLnBrk="1" hangingPunct="1"/>
                <a:r>
                  <a:rPr lang="en-US" altLang="zh-CN" sz="1700" b="1" kern="0">
                    <a:latin typeface="+mn-lt"/>
                  </a:rPr>
                  <a:t>Completion rate percentage formula:</a:t>
                </a:r>
              </a:p>
              <a:p>
                <a:pPr algn="l" eaLnBrk="1" hangingPunct="1"/>
                <a:endParaRPr lang="en-US" altLang="zh-CN" sz="1700" b="1" kern="0">
                  <a:latin typeface="+mn-lt"/>
                </a:endParaRPr>
              </a:p>
              <a:p>
                <a:pPr algn="l" eaLnBrk="1" hangingPunct="1"/>
                <a:r>
                  <a:rPr lang="en-AU" i="0">
                    <a:latin typeface="Cambria Math" panose="02040503050406030204" pitchFamily="18" charset="0"/>
                  </a:rPr>
                  <a:t>[(</a:t>
                </a:r>
                <a:r>
                  <a:rPr lang="en-AU" i="0">
                    <a:latin typeface="Cambria Math" panose="02040503050406030204" pitchFamily="18" charset="0"/>
                    <a:ea typeface="Calibri" panose="020F0502020204030204" pitchFamily="34" charset="0"/>
                    <a:cs typeface="Times New Roman" panose="02020603050405020304" pitchFamily="18" charset="0"/>
                  </a:rPr>
                  <a:t>Passed EFTSL )/((Passed EFTSL + Failed EFTSL + Withdrawn EFTSL + Ongoing EFTSL + Data missing EFTSL))]×100 </a:t>
                </a:r>
                <a:endParaRPr lang="en-AU"/>
              </a:p>
              <a:p>
                <a:endParaRPr lang="en-AU"/>
              </a:p>
              <a:p>
                <a:r>
                  <a:rPr lang="en-AU" b="1"/>
                  <a:t>Late payment history</a:t>
                </a:r>
              </a:p>
              <a:p>
                <a:r>
                  <a:rPr lang="en-AU"/>
                  <a:t>Late payment history relates to VSL and HELP provider annual charges and TPS levies. For 2022, only the VSL provider annual charge late payment history will be relevant for the VSL levy. This is due to the 2020 and 2021 domestic levies and HELP provider annual charges being waived as COVID-19 pandemic relief measures.</a:t>
                </a:r>
              </a:p>
            </p:txBody>
          </p:sp>
        </mc:Fallback>
      </mc:AlternateContent>
      <p:sp>
        <p:nvSpPr>
          <p:cNvPr id="4" name="Header Placeholder 3"/>
          <p:cNvSpPr>
            <a:spLocks noGrp="1"/>
          </p:cNvSpPr>
          <p:nvPr>
            <p:ph type="hdr" sz="quarter" idx="4294967295"/>
          </p:nvPr>
        </p:nvSpPr>
        <p:spPr/>
        <p:txBody>
          <a:bodyPr/>
          <a:lstStyle/>
          <a:p>
            <a:pPr>
              <a:defRPr/>
            </a:pPr>
            <a:r>
              <a:rPr lang="en-US" altLang="en-US"/>
              <a:t>Attachment A</a:t>
            </a:r>
          </a:p>
        </p:txBody>
      </p:sp>
      <p:sp>
        <p:nvSpPr>
          <p:cNvPr id="5" name="Date Placeholder 4"/>
          <p:cNvSpPr>
            <a:spLocks noGrp="1"/>
          </p:cNvSpPr>
          <p:nvPr>
            <p:ph type="dt" idx="1"/>
          </p:nvPr>
        </p:nvSpPr>
        <p:spPr/>
        <p:txBody>
          <a:bodyPr/>
          <a:lstStyle/>
          <a:p>
            <a:pPr>
              <a:defRPr/>
            </a:pPr>
            <a:fld id="{B3BFBBA0-CDF7-4193-9812-94AB2182D5F8}" type="datetime1">
              <a:rPr lang="zh-CN" altLang="en-US" smtClean="0"/>
              <a:pPr>
                <a:defRPr/>
              </a:pPr>
              <a:t>2023/5/5</a:t>
            </a:fld>
            <a:endParaRPr lang="en-US" altLang="zh-CN" sz="1200"/>
          </a:p>
        </p:txBody>
      </p:sp>
      <p:sp>
        <p:nvSpPr>
          <p:cNvPr id="6" name="Slide Number Placeholder 5"/>
          <p:cNvSpPr>
            <a:spLocks noGrp="1"/>
          </p:cNvSpPr>
          <p:nvPr>
            <p:ph type="sldNum" sz="quarter" idx="5"/>
          </p:nvPr>
        </p:nvSpPr>
        <p:spPr/>
        <p:txBody>
          <a:bodyPr/>
          <a:lstStyle/>
          <a:p>
            <a:pPr>
              <a:defRPr/>
            </a:pPr>
            <a:fld id="{5A0BD6C1-3D76-4BE7-8A2F-2467DC14C66C}" type="slidenum">
              <a:rPr lang="en-US" altLang="zh-CN" smtClean="0"/>
              <a:pPr>
                <a:defRPr/>
              </a:pPr>
              <a:t>14</a:t>
            </a:fld>
            <a:endParaRPr lang="en-US" altLang="zh-CN" sz="1200"/>
          </a:p>
        </p:txBody>
      </p:sp>
    </p:spTree>
    <p:extLst>
      <p:ext uri="{BB962C8B-B14F-4D97-AF65-F5344CB8AC3E}">
        <p14:creationId xmlns:p14="http://schemas.microsoft.com/office/powerpoint/2010/main" val="1177731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spcAft>
                <a:spcPts val="600"/>
              </a:spcAft>
              <a:buFont typeface="Arial" panose="020B0604020202020204" pitchFamily="34" charset="0"/>
              <a:buNone/>
            </a:pPr>
            <a:r>
              <a:rPr lang="en-AU" sz="1200" b="1" dirty="0">
                <a:cs typeface="Calibri"/>
              </a:rPr>
              <a:t>Note</a:t>
            </a:r>
            <a:r>
              <a:rPr lang="en-AU" sz="1200" dirty="0">
                <a:cs typeface="Calibri"/>
              </a:rPr>
              <a:t>: Up-front levy did not exist in 2020</a:t>
            </a:r>
          </a:p>
          <a:p>
            <a:pPr marL="0" indent="0" algn="l">
              <a:spcAft>
                <a:spcPts val="600"/>
              </a:spcAft>
              <a:buFont typeface="Arial" panose="020B0604020202020204" pitchFamily="34" charset="0"/>
              <a:buNone/>
            </a:pPr>
            <a:endParaRPr lang="en-AU" sz="1200" dirty="0">
              <a:cs typeface="Calibri"/>
            </a:endParaRPr>
          </a:p>
          <a:p>
            <a:pPr marL="0" indent="0" algn="l">
              <a:spcAft>
                <a:spcPts val="600"/>
              </a:spcAft>
              <a:buFont typeface="Arial" panose="020B0604020202020204" pitchFamily="34" charset="0"/>
              <a:buNone/>
            </a:pPr>
            <a:r>
              <a:rPr lang="en-AU" sz="1200" b="1" dirty="0">
                <a:cs typeface="Calibri"/>
              </a:rPr>
              <a:t>Increased loadings for 2023</a:t>
            </a:r>
          </a:p>
          <a:p>
            <a:pPr marL="171450" indent="-171450" algn="l">
              <a:spcAft>
                <a:spcPts val="600"/>
              </a:spcAft>
              <a:buFont typeface="Arial" panose="020B0604020202020204" pitchFamily="34" charset="0"/>
              <a:buChar char="•"/>
            </a:pPr>
            <a:r>
              <a:rPr lang="en-AU" sz="1200" dirty="0">
                <a:cs typeface="Calibri"/>
              </a:rPr>
              <a:t>AGA: Increased loading from 0 to 1 for 60% to &lt;85% category “better aligns overall risk loadings to relative rates of failure and better reflects the experience to date”</a:t>
            </a:r>
          </a:p>
          <a:p>
            <a:pPr marL="628650" lvl="1" indent="-171450" algn="l">
              <a:spcAft>
                <a:spcPts val="600"/>
              </a:spcAft>
              <a:buFont typeface="Arial" panose="020B0604020202020204" pitchFamily="34" charset="0"/>
              <a:buChar char="•"/>
            </a:pPr>
            <a:r>
              <a:rPr lang="en-AU" sz="1200" dirty="0">
                <a:cs typeface="Calibri"/>
              </a:rPr>
              <a:t>New loading increases the expected levy collection</a:t>
            </a:r>
          </a:p>
          <a:p>
            <a:pPr marL="628650" lvl="1" indent="-171450" algn="l">
              <a:spcAft>
                <a:spcPts val="600"/>
              </a:spcAft>
              <a:buFont typeface="Arial" panose="020B0604020202020204" pitchFamily="34" charset="0"/>
              <a:buChar char="•"/>
            </a:pPr>
            <a:r>
              <a:rPr lang="en-AU" sz="1200" dirty="0">
                <a:cs typeface="Calibri"/>
              </a:rPr>
              <a:t>The marginal impact of increasing the loading from 0 to 1 is moderated by maintaining the Special Tuition Protection Component at 0.10% (0.05% below the maximum permissible amount)</a:t>
            </a:r>
          </a:p>
          <a:p>
            <a:pPr marL="171450" lvl="0" indent="-171450" algn="l">
              <a:spcAft>
                <a:spcPts val="600"/>
              </a:spcAft>
              <a:buFont typeface="Arial" panose="020B0604020202020204" pitchFamily="34" charset="0"/>
              <a:buChar char="•"/>
            </a:pPr>
            <a:r>
              <a:rPr lang="en-AU" sz="1200" dirty="0">
                <a:cs typeface="Calibri"/>
              </a:rPr>
              <a:t>Increased loadings for lower completion rates to unwind the temporary reductions during COVID-19</a:t>
            </a:r>
          </a:p>
          <a:p>
            <a:pPr marL="628650" lvl="1" indent="-171450" algn="l">
              <a:spcAft>
                <a:spcPts val="600"/>
              </a:spcAft>
              <a:buFont typeface="Arial" panose="020B0604020202020204" pitchFamily="34" charset="0"/>
              <a:buChar char="•"/>
            </a:pPr>
            <a:r>
              <a:rPr lang="en-AU" sz="1200" dirty="0">
                <a:cs typeface="Calibri"/>
              </a:rPr>
              <a:t>Temporary reductions were based on perceived impact of COVID-19 on ability of students to complete courses</a:t>
            </a:r>
          </a:p>
        </p:txBody>
      </p:sp>
      <p:sp>
        <p:nvSpPr>
          <p:cNvPr id="4" name="Slide Number Placeholder 3"/>
          <p:cNvSpPr>
            <a:spLocks noGrp="1"/>
          </p:cNvSpPr>
          <p:nvPr>
            <p:ph type="sldNum" sz="quarter" idx="5"/>
          </p:nvPr>
        </p:nvSpPr>
        <p:spPr/>
        <p:txBody>
          <a:bodyPr/>
          <a:lstStyle/>
          <a:p>
            <a:fld id="{3BD3FCEB-6CB7-4478-9568-E9785AFEA658}" type="slidenum">
              <a:rPr lang="en-AU" smtClean="0"/>
              <a:t>15</a:t>
            </a:fld>
            <a:endParaRPr lang="en-AU"/>
          </a:p>
        </p:txBody>
      </p:sp>
    </p:spTree>
    <p:extLst>
      <p:ext uri="{BB962C8B-B14F-4D97-AF65-F5344CB8AC3E}">
        <p14:creationId xmlns:p14="http://schemas.microsoft.com/office/powerpoint/2010/main" val="2211664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3829" y="5346520"/>
            <a:ext cx="5633917" cy="4374586"/>
          </a:xfrm>
          <a:prstGeom prst="rect">
            <a:avLst/>
          </a:prstGeom>
        </p:spPr>
        <p:txBody>
          <a:bodyPr lIns="94787" tIns="47393" rIns="94787" bIns="47393"/>
          <a:lstStyle/>
          <a:p>
            <a:pPr marL="171450" indent="-171450">
              <a:buFont typeface="Arial" panose="020B0604020202020204" pitchFamily="34" charset="0"/>
              <a:buChar char="•"/>
            </a:pPr>
            <a:r>
              <a:rPr lang="en-AU" b="0"/>
              <a:t>Formula in fact sheet handout</a:t>
            </a:r>
          </a:p>
        </p:txBody>
      </p:sp>
      <p:sp>
        <p:nvSpPr>
          <p:cNvPr id="4" name="Header Placeholder 3"/>
          <p:cNvSpPr>
            <a:spLocks noGrp="1"/>
          </p:cNvSpPr>
          <p:nvPr>
            <p:ph type="hdr" sz="quarter" idx="4294967295"/>
          </p:nvPr>
        </p:nvSpPr>
        <p:spPr/>
        <p:txBody>
          <a:bodyPr/>
          <a:lstStyle/>
          <a:p>
            <a:pPr>
              <a:defRPr/>
            </a:pPr>
            <a:r>
              <a:rPr lang="en-US" altLang="en-US"/>
              <a:t>Attachment A</a:t>
            </a:r>
          </a:p>
        </p:txBody>
      </p:sp>
      <p:sp>
        <p:nvSpPr>
          <p:cNvPr id="5" name="Date Placeholder 4"/>
          <p:cNvSpPr>
            <a:spLocks noGrp="1"/>
          </p:cNvSpPr>
          <p:nvPr>
            <p:ph type="dt" idx="1"/>
          </p:nvPr>
        </p:nvSpPr>
        <p:spPr/>
        <p:txBody>
          <a:bodyPr/>
          <a:lstStyle/>
          <a:p>
            <a:pPr>
              <a:defRPr/>
            </a:pPr>
            <a:fld id="{B3BFBBA0-CDF7-4193-9812-94AB2182D5F8}" type="datetime1">
              <a:rPr lang="zh-CN" altLang="en-US" smtClean="0"/>
              <a:pPr>
                <a:defRPr/>
              </a:pPr>
              <a:t>2023/5/5</a:t>
            </a:fld>
            <a:endParaRPr lang="en-US" altLang="zh-CN" sz="1200"/>
          </a:p>
        </p:txBody>
      </p:sp>
      <p:sp>
        <p:nvSpPr>
          <p:cNvPr id="6" name="Slide Number Placeholder 5"/>
          <p:cNvSpPr>
            <a:spLocks noGrp="1"/>
          </p:cNvSpPr>
          <p:nvPr>
            <p:ph type="sldNum" sz="quarter" idx="5"/>
          </p:nvPr>
        </p:nvSpPr>
        <p:spPr/>
        <p:txBody>
          <a:bodyPr/>
          <a:lstStyle/>
          <a:p>
            <a:pPr>
              <a:defRPr/>
            </a:pPr>
            <a:fld id="{5A0BD6C1-3D76-4BE7-8A2F-2467DC14C66C}" type="slidenum">
              <a:rPr lang="en-US" altLang="zh-CN" smtClean="0"/>
              <a:pPr>
                <a:defRPr/>
              </a:pPr>
              <a:t>16</a:t>
            </a:fld>
            <a:endParaRPr lang="en-US" altLang="zh-CN" sz="1200"/>
          </a:p>
        </p:txBody>
      </p:sp>
    </p:spTree>
    <p:extLst>
      <p:ext uri="{BB962C8B-B14F-4D97-AF65-F5344CB8AC3E}">
        <p14:creationId xmlns:p14="http://schemas.microsoft.com/office/powerpoint/2010/main" val="27697663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3829" y="5346520"/>
            <a:ext cx="5633917" cy="4374586"/>
          </a:xfrm>
          <a:prstGeom prst="rect">
            <a:avLst/>
          </a:prstGeom>
        </p:spPr>
        <p:txBody>
          <a:bodyPr lIns="94787" tIns="47393" rIns="94787" bIns="47393"/>
          <a:lstStyle/>
          <a:p>
            <a:pPr marL="171450" indent="-171450">
              <a:buFont typeface="Arial" panose="020B0604020202020204" pitchFamily="34" charset="0"/>
              <a:buChar char="•"/>
            </a:pPr>
            <a:r>
              <a:rPr lang="en-AU" b="0"/>
              <a:t>Ultimately ensures the funds are capable of meeting the demand of a provider default</a:t>
            </a:r>
          </a:p>
          <a:p>
            <a:pPr marL="171450" indent="-171450">
              <a:buFont typeface="Arial" panose="020B0604020202020204" pitchFamily="34" charset="0"/>
              <a:buChar char="•"/>
            </a:pPr>
            <a:r>
              <a:rPr lang="en-AU" b="0"/>
              <a:t>Domestic funds have Commonwealth seed funding that will need to be repaid</a:t>
            </a:r>
          </a:p>
          <a:p>
            <a:pPr marL="171450" indent="-171450">
              <a:buFont typeface="Arial" panose="020B0604020202020204" pitchFamily="34" charset="0"/>
              <a:buChar char="•"/>
            </a:pPr>
            <a:r>
              <a:rPr lang="en-AU" b="0"/>
              <a:t>Proposed percentages unchanged from 2022</a:t>
            </a:r>
          </a:p>
        </p:txBody>
      </p:sp>
      <p:sp>
        <p:nvSpPr>
          <p:cNvPr id="4" name="Header Placeholder 3"/>
          <p:cNvSpPr>
            <a:spLocks noGrp="1"/>
          </p:cNvSpPr>
          <p:nvPr>
            <p:ph type="hdr" sz="quarter" idx="4294967295"/>
          </p:nvPr>
        </p:nvSpPr>
        <p:spPr/>
        <p:txBody>
          <a:bodyPr/>
          <a:lstStyle/>
          <a:p>
            <a:pPr>
              <a:defRPr/>
            </a:pPr>
            <a:r>
              <a:rPr lang="en-US" altLang="en-US"/>
              <a:t>Attachment A</a:t>
            </a:r>
          </a:p>
        </p:txBody>
      </p:sp>
      <p:sp>
        <p:nvSpPr>
          <p:cNvPr id="5" name="Date Placeholder 4"/>
          <p:cNvSpPr>
            <a:spLocks noGrp="1"/>
          </p:cNvSpPr>
          <p:nvPr>
            <p:ph type="dt" idx="1"/>
          </p:nvPr>
        </p:nvSpPr>
        <p:spPr/>
        <p:txBody>
          <a:bodyPr/>
          <a:lstStyle/>
          <a:p>
            <a:pPr>
              <a:defRPr/>
            </a:pPr>
            <a:fld id="{B3BFBBA0-CDF7-4193-9812-94AB2182D5F8}" type="datetime1">
              <a:rPr lang="zh-CN" altLang="en-US" smtClean="0"/>
              <a:pPr>
                <a:defRPr/>
              </a:pPr>
              <a:t>2023/5/5</a:t>
            </a:fld>
            <a:endParaRPr lang="en-US" altLang="zh-CN" sz="1200"/>
          </a:p>
        </p:txBody>
      </p:sp>
      <p:sp>
        <p:nvSpPr>
          <p:cNvPr id="6" name="Slide Number Placeholder 5"/>
          <p:cNvSpPr>
            <a:spLocks noGrp="1"/>
          </p:cNvSpPr>
          <p:nvPr>
            <p:ph type="sldNum" sz="quarter" idx="5"/>
          </p:nvPr>
        </p:nvSpPr>
        <p:spPr/>
        <p:txBody>
          <a:bodyPr/>
          <a:lstStyle/>
          <a:p>
            <a:pPr>
              <a:defRPr/>
            </a:pPr>
            <a:fld id="{5A0BD6C1-3D76-4BE7-8A2F-2467DC14C66C}" type="slidenum">
              <a:rPr lang="en-US" altLang="zh-CN" smtClean="0"/>
              <a:pPr>
                <a:defRPr/>
              </a:pPr>
              <a:t>17</a:t>
            </a:fld>
            <a:endParaRPr lang="en-US" altLang="zh-CN" sz="1200"/>
          </a:p>
        </p:txBody>
      </p:sp>
    </p:spTree>
    <p:extLst>
      <p:ext uri="{BB962C8B-B14F-4D97-AF65-F5344CB8AC3E}">
        <p14:creationId xmlns:p14="http://schemas.microsoft.com/office/powerpoint/2010/main" val="3489703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a:t>Note</a:t>
            </a:r>
            <a:r>
              <a:rPr lang="en-AU" b="0"/>
              <a:t>: Administrative fee figures quoted are for 2022. If the responsible Minister does not determine an administrative fee component amount, these figures will be indexed to CPI for 2023</a:t>
            </a:r>
            <a:endParaRPr lang="en-AU" b="1"/>
          </a:p>
          <a:p>
            <a:pPr marL="0" marR="0" lvl="0" indent="0" algn="l" defTabSz="914400" rtl="0" eaLnBrk="1" fontAlgn="auto" latinLnBrk="0" hangingPunct="1">
              <a:lnSpc>
                <a:spcPct val="100000"/>
              </a:lnSpc>
              <a:spcBef>
                <a:spcPts val="0"/>
              </a:spcBef>
              <a:spcAft>
                <a:spcPts val="0"/>
              </a:spcAft>
              <a:buClrTx/>
              <a:buSzTx/>
              <a:buFontTx/>
              <a:buNone/>
              <a:tabLst/>
              <a:defRPr/>
            </a:pPr>
            <a:r>
              <a:rPr lang="en-AU"/>
              <a:t>Calculated using 2022 student enrolment numbers</a:t>
            </a:r>
          </a:p>
        </p:txBody>
      </p:sp>
      <p:sp>
        <p:nvSpPr>
          <p:cNvPr id="4" name="Slide Number Placeholder 3"/>
          <p:cNvSpPr>
            <a:spLocks noGrp="1"/>
          </p:cNvSpPr>
          <p:nvPr>
            <p:ph type="sldNum" sz="quarter" idx="5"/>
          </p:nvPr>
        </p:nvSpPr>
        <p:spPr/>
        <p:txBody>
          <a:bodyPr/>
          <a:lstStyle/>
          <a:p>
            <a:fld id="{3BD3FCEB-6CB7-4478-9568-E9785AFEA658}" type="slidenum">
              <a:rPr lang="en-AU" smtClean="0"/>
              <a:t>18</a:t>
            </a:fld>
            <a:endParaRPr lang="en-AU"/>
          </a:p>
        </p:txBody>
      </p:sp>
    </p:spTree>
    <p:extLst>
      <p:ext uri="{BB962C8B-B14F-4D97-AF65-F5344CB8AC3E}">
        <p14:creationId xmlns:p14="http://schemas.microsoft.com/office/powerpoint/2010/main" val="5788296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Increased completion rate loadings are the only proposed change from 2022 domestic levies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1"/>
              <a:t>Note</a:t>
            </a:r>
            <a:r>
              <a:rPr lang="en-AU"/>
              <a:t>: Administrative fee component will be indexed to 2023, which will also change providers’ levy amounts</a:t>
            </a:r>
          </a:p>
        </p:txBody>
      </p:sp>
      <p:sp>
        <p:nvSpPr>
          <p:cNvPr id="4" name="Slide Number Placeholder 3"/>
          <p:cNvSpPr>
            <a:spLocks noGrp="1"/>
          </p:cNvSpPr>
          <p:nvPr>
            <p:ph type="sldNum" sz="quarter" idx="5"/>
          </p:nvPr>
        </p:nvSpPr>
        <p:spPr/>
        <p:txBody>
          <a:bodyPr/>
          <a:lstStyle/>
          <a:p>
            <a:fld id="{3BD3FCEB-6CB7-4478-9568-E9785AFEA658}" type="slidenum">
              <a:rPr lang="en-AU" smtClean="0"/>
              <a:t>19</a:t>
            </a:fld>
            <a:endParaRPr lang="en-AU"/>
          </a:p>
        </p:txBody>
      </p:sp>
    </p:spTree>
    <p:extLst>
      <p:ext uri="{BB962C8B-B14F-4D97-AF65-F5344CB8AC3E}">
        <p14:creationId xmlns:p14="http://schemas.microsoft.com/office/powerpoint/2010/main" val="4076333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sz="1200"/>
              <a:t>Session purpose:</a:t>
            </a:r>
          </a:p>
          <a:p>
            <a:pPr marL="171450" indent="-171450">
              <a:spcBef>
                <a:spcPts val="0"/>
              </a:spcBef>
              <a:spcAft>
                <a:spcPts val="0"/>
              </a:spcAft>
              <a:buFont typeface="Arial" panose="020B0604020202020204" pitchFamily="34" charset="0"/>
              <a:buChar char="•"/>
            </a:pPr>
            <a:r>
              <a:rPr lang="en-US" sz="1200"/>
              <a:t>To share the TPS Advisory Board’s draft advice on the 2023 Domestic levy settings, and gather feedback from you on the proposed settings</a:t>
            </a:r>
          </a:p>
          <a:p>
            <a:pPr marL="171450" indent="-171450">
              <a:spcBef>
                <a:spcPts val="0"/>
              </a:spcBef>
              <a:spcAft>
                <a:spcPts val="0"/>
              </a:spcAft>
              <a:buFont typeface="Arial" panose="020B0604020202020204" pitchFamily="34" charset="0"/>
              <a:buChar char="•"/>
            </a:pPr>
            <a:r>
              <a:rPr lang="en-US" sz="1200"/>
              <a:t>To explain the domestic levy components and calculations</a:t>
            </a:r>
          </a:p>
          <a:p>
            <a:pPr marL="171450" indent="-171450">
              <a:spcBef>
                <a:spcPts val="0"/>
              </a:spcBef>
              <a:spcAft>
                <a:spcPts val="0"/>
              </a:spcAft>
              <a:buFont typeface="Arial" panose="020B0604020202020204" pitchFamily="34" charset="0"/>
              <a:buChar char="•"/>
            </a:pPr>
            <a:r>
              <a:rPr lang="en-US" sz="1200"/>
              <a:t>To answer any questions you have about the domestic levies</a:t>
            </a:r>
          </a:p>
          <a:p>
            <a:pPr>
              <a:spcBef>
                <a:spcPts val="0"/>
              </a:spcBef>
              <a:spcAft>
                <a:spcPts val="0"/>
              </a:spcAft>
            </a:pPr>
            <a:endParaRPr lang="en-US" sz="1200"/>
          </a:p>
          <a:p>
            <a:pPr>
              <a:spcBef>
                <a:spcPts val="0"/>
              </a:spcBef>
              <a:spcAft>
                <a:spcPts val="0"/>
              </a:spcAft>
            </a:pPr>
            <a:r>
              <a:rPr lang="en-US" sz="1200"/>
              <a:t>The Board’s draft advice will be published on the TPS website. We invite you to provide feedback on the Board’s draft advice at this session, or by emailing the TPS at operations@tps.gov.au. The invitation for your feedback will close on </a:t>
            </a:r>
            <a:r>
              <a:rPr lang="en-US" sz="1200" b="1">
                <a:solidFill>
                  <a:srgbClr val="D6165F"/>
                </a:solidFill>
              </a:rPr>
              <a:t>(???).</a:t>
            </a:r>
            <a:r>
              <a:rPr lang="en-US" sz="1200"/>
              <a:t> Feedback from sector consultation will be provided to the TPS Advisory Board ahead of its June meeting. The Board will consider feedback before the Board provides its final advice to the TPS Director on the 2023 domestic levies, and the settings are legislated.</a:t>
            </a:r>
          </a:p>
          <a:p>
            <a:pPr>
              <a:spcAft>
                <a:spcPts val="200"/>
              </a:spcAft>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a:t>
            </a:fld>
            <a:endParaRPr lang="en-AU"/>
          </a:p>
        </p:txBody>
      </p:sp>
    </p:spTree>
    <p:extLst>
      <p:ext uri="{BB962C8B-B14F-4D97-AF65-F5344CB8AC3E}">
        <p14:creationId xmlns:p14="http://schemas.microsoft.com/office/powerpoint/2010/main" val="2293415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3829" y="5346520"/>
            <a:ext cx="5633917" cy="4374586"/>
          </a:xfrm>
          <a:prstGeom prst="rect">
            <a:avLst/>
          </a:prstGeom>
        </p:spPr>
        <p:txBody>
          <a:bodyPr lIns="94787" tIns="47393" rIns="94787" bIns="47393"/>
          <a:lstStyle/>
          <a:p>
            <a:pPr marL="171450" indent="-171450">
              <a:buFont typeface="Arial" panose="020B0604020202020204" pitchFamily="34" charset="0"/>
              <a:buChar char="•"/>
            </a:pPr>
            <a:r>
              <a:rPr lang="en-AU"/>
              <a:t>TPS conducts annual sector consultation on proposed levy settings before settings are finalised and legislated</a:t>
            </a:r>
          </a:p>
          <a:p>
            <a:pPr marL="171450" indent="-171450">
              <a:buFont typeface="Arial" panose="020B0604020202020204" pitchFamily="34" charset="0"/>
              <a:buChar char="•"/>
            </a:pPr>
            <a:r>
              <a:rPr lang="en-AU"/>
              <a:t>Sector feedback collected by TPS is presented to TPS Advisory Board ahead of providing their final advice on levy settings</a:t>
            </a:r>
          </a:p>
          <a:p>
            <a:pPr marL="171450" indent="-171450">
              <a:buFont typeface="Arial" panose="020B0604020202020204" pitchFamily="34" charset="0"/>
              <a:buChar char="•"/>
            </a:pPr>
            <a:r>
              <a:rPr lang="en-AU"/>
              <a:t>TPS would like to know current challenges facing the sector</a:t>
            </a:r>
          </a:p>
        </p:txBody>
      </p:sp>
      <p:sp>
        <p:nvSpPr>
          <p:cNvPr id="4" name="Header Placeholder 3"/>
          <p:cNvSpPr>
            <a:spLocks noGrp="1"/>
          </p:cNvSpPr>
          <p:nvPr>
            <p:ph type="hdr" sz="quarter" idx="4294967295"/>
          </p:nvPr>
        </p:nvSpPr>
        <p:spPr/>
        <p:txBody>
          <a:bodyPr/>
          <a:lstStyle/>
          <a:p>
            <a:pPr>
              <a:defRPr/>
            </a:pPr>
            <a:r>
              <a:rPr lang="en-US" altLang="en-US"/>
              <a:t>Attachment A</a:t>
            </a:r>
          </a:p>
        </p:txBody>
      </p:sp>
      <p:sp>
        <p:nvSpPr>
          <p:cNvPr id="5" name="Date Placeholder 4"/>
          <p:cNvSpPr>
            <a:spLocks noGrp="1"/>
          </p:cNvSpPr>
          <p:nvPr>
            <p:ph type="dt" idx="1"/>
          </p:nvPr>
        </p:nvSpPr>
        <p:spPr/>
        <p:txBody>
          <a:bodyPr/>
          <a:lstStyle/>
          <a:p>
            <a:pPr>
              <a:defRPr/>
            </a:pPr>
            <a:fld id="{B3BFBBA0-CDF7-4193-9812-94AB2182D5F8}" type="datetime1">
              <a:rPr lang="zh-CN" altLang="en-US" smtClean="0"/>
              <a:pPr>
                <a:defRPr/>
              </a:pPr>
              <a:t>2023/5/5</a:t>
            </a:fld>
            <a:endParaRPr lang="en-US" altLang="zh-CN" sz="1200"/>
          </a:p>
        </p:txBody>
      </p:sp>
      <p:sp>
        <p:nvSpPr>
          <p:cNvPr id="6" name="Slide Number Placeholder 5"/>
          <p:cNvSpPr>
            <a:spLocks noGrp="1"/>
          </p:cNvSpPr>
          <p:nvPr>
            <p:ph type="sldNum" sz="quarter" idx="5"/>
          </p:nvPr>
        </p:nvSpPr>
        <p:spPr/>
        <p:txBody>
          <a:bodyPr/>
          <a:lstStyle/>
          <a:p>
            <a:pPr>
              <a:defRPr/>
            </a:pPr>
            <a:fld id="{5A0BD6C1-3D76-4BE7-8A2F-2467DC14C66C}" type="slidenum">
              <a:rPr lang="en-US" altLang="zh-CN" smtClean="0"/>
              <a:pPr>
                <a:defRPr/>
              </a:pPr>
              <a:t>20</a:t>
            </a:fld>
            <a:endParaRPr lang="en-US" altLang="zh-CN" sz="1200"/>
          </a:p>
        </p:txBody>
      </p:sp>
    </p:spTree>
    <p:extLst>
      <p:ext uri="{BB962C8B-B14F-4D97-AF65-F5344CB8AC3E}">
        <p14:creationId xmlns:p14="http://schemas.microsoft.com/office/powerpoint/2010/main" val="2458230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00"/>
              </a:spcAft>
            </a:pPr>
            <a:r>
              <a:rPr lang="en-AU"/>
              <a:t>Questions from audience?</a:t>
            </a:r>
          </a:p>
          <a:p>
            <a:pPr>
              <a:spcAft>
                <a:spcPts val="200"/>
              </a:spcAft>
            </a:pPr>
            <a:endParaRPr lang="en-AU"/>
          </a:p>
          <a:p>
            <a:pPr>
              <a:spcAft>
                <a:spcPts val="200"/>
              </a:spcAft>
            </a:pPr>
            <a:r>
              <a:rPr lang="en-AU"/>
              <a:t>Attendees can send questions/feedback to Operations email on screen</a:t>
            </a:r>
          </a:p>
        </p:txBody>
      </p:sp>
      <p:sp>
        <p:nvSpPr>
          <p:cNvPr id="4" name="Slide Number Placeholder 3"/>
          <p:cNvSpPr>
            <a:spLocks noGrp="1"/>
          </p:cNvSpPr>
          <p:nvPr>
            <p:ph type="sldNum" sz="quarter" idx="5"/>
          </p:nvPr>
        </p:nvSpPr>
        <p:spPr/>
        <p:txBody>
          <a:bodyPr/>
          <a:lstStyle/>
          <a:p>
            <a:fld id="{3BD3FCEB-6CB7-4478-9568-E9785AFEA658}" type="slidenum">
              <a:rPr lang="en-AU" smtClean="0"/>
              <a:t>21</a:t>
            </a:fld>
            <a:endParaRPr lang="en-AU"/>
          </a:p>
        </p:txBody>
      </p:sp>
    </p:spTree>
    <p:extLst>
      <p:ext uri="{BB962C8B-B14F-4D97-AF65-F5344CB8AC3E}">
        <p14:creationId xmlns:p14="http://schemas.microsoft.com/office/powerpoint/2010/main" val="470191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a:solidFill>
                  <a:srgbClr val="1F0D2D"/>
                </a:solidFill>
                <a:latin typeface="Tahoma" panose="020B0604030504040204" pitchFamily="34" charset="0"/>
                <a:ea typeface="Calibri" panose="020F0502020204030204" pitchFamily="34" charset="0"/>
                <a:cs typeface="Calibri" panose="020F0502020204030204" pitchFamily="34" charset="0"/>
              </a:rPr>
              <a:t>The Tuition Protection </a:t>
            </a:r>
            <a:r>
              <a:rPr lang="en-AU" sz="1200">
                <a:solidFill>
                  <a:srgbClr val="003572"/>
                </a:solidFill>
                <a:latin typeface="Tahoma" panose="020B0604030504040204" pitchFamily="34" charset="0"/>
                <a:ea typeface="Calibri" panose="020F0502020204030204" pitchFamily="34" charset="0"/>
                <a:cs typeface="Calibri" panose="020F0502020204030204" pitchFamily="34" charset="0"/>
              </a:rPr>
              <a:t>S</a:t>
            </a:r>
            <a:r>
              <a:rPr lang="en-AU" sz="1200">
                <a:solidFill>
                  <a:srgbClr val="1F0D2D"/>
                </a:solidFill>
                <a:latin typeface="Tahoma" panose="020B0604030504040204" pitchFamily="34" charset="0"/>
                <a:ea typeface="Calibri" panose="020F0502020204030204" pitchFamily="34" charset="0"/>
                <a:cs typeface="Calibri" panose="020F0502020204030204" pitchFamily="34" charset="0"/>
              </a:rPr>
              <a:t>ervice (TPS) is an initiative of the Australian Government</a:t>
            </a:r>
            <a:r>
              <a:rPr lang="en-AU" sz="1200">
                <a:solidFill>
                  <a:srgbClr val="003572"/>
                </a:solidFill>
                <a:latin typeface="Tahoma" panose="020B0604030504040204" pitchFamily="34" charset="0"/>
                <a:ea typeface="Calibri" panose="020F0502020204030204" pitchFamily="34" charset="0"/>
                <a:cs typeface="Calibri" panose="020F0502020204030204" pitchFamily="34" charset="0"/>
              </a:rPr>
              <a:t> Department of Education, which functions as a consumer protection or insurance scheme for students.  </a:t>
            </a:r>
            <a:endParaRPr lang="en-AU" sz="1200">
              <a:solidFill>
                <a:srgbClr val="003572"/>
              </a:solidFill>
              <a:latin typeface="Verdana" panose="020B0604030504040204" pitchFamily="34" charset="0"/>
              <a:ea typeface="Calibri" panose="020F0502020204030204" pitchFamily="34" charset="0"/>
              <a:cs typeface="Calibri" panose="020F0502020204030204" pitchFamily="34" charset="0"/>
            </a:endParaRPr>
          </a:p>
          <a:p>
            <a:r>
              <a:rPr lang="en-AU" sz="1200">
                <a:solidFill>
                  <a:srgbClr val="003572"/>
                </a:solidFill>
                <a:latin typeface="Tahoma" panose="020B0604030504040204" pitchFamily="34" charset="0"/>
                <a:ea typeface="Calibri" panose="020F0502020204030204" pitchFamily="34" charset="0"/>
                <a:cs typeface="Calibri" panose="020F0502020204030204" pitchFamily="34" charset="0"/>
              </a:rPr>
              <a:t> </a:t>
            </a:r>
            <a:endParaRPr lang="en-AU" sz="1200">
              <a:solidFill>
                <a:srgbClr val="003572"/>
              </a:solidFill>
              <a:latin typeface="Verdana" panose="020B0604030504040204" pitchFamily="34" charset="0"/>
              <a:ea typeface="Calibri" panose="020F0502020204030204" pitchFamily="34" charset="0"/>
              <a:cs typeface="Calibri" panose="020F0502020204030204" pitchFamily="34" charset="0"/>
            </a:endParaRPr>
          </a:p>
          <a:p>
            <a:r>
              <a:rPr lang="en-AU" sz="1200">
                <a:solidFill>
                  <a:srgbClr val="003572"/>
                </a:solidFill>
                <a:latin typeface="Tahoma" panose="020B0604030504040204" pitchFamily="34" charset="0"/>
                <a:ea typeface="Calibri" panose="020F0502020204030204" pitchFamily="34" charset="0"/>
                <a:cs typeface="Calibri" panose="020F0502020204030204" pitchFamily="34" charset="0"/>
              </a:rPr>
              <a:t>The TPS was originally established to safeguard the reputation of Australia as an international education destination, but in recent years has been expanded to certain domestic education and training.  </a:t>
            </a:r>
            <a:endParaRPr lang="en-AU" sz="1200">
              <a:solidFill>
                <a:srgbClr val="003572"/>
              </a:solidFill>
              <a:latin typeface="Verdana" panose="020B0604030504040204" pitchFamily="34" charset="0"/>
              <a:ea typeface="Calibri" panose="020F0502020204030204" pitchFamily="34" charset="0"/>
              <a:cs typeface="Calibri" panose="020F0502020204030204" pitchFamily="34" charset="0"/>
            </a:endParaRPr>
          </a:p>
          <a:p>
            <a:r>
              <a:rPr lang="en-AU" sz="1200">
                <a:solidFill>
                  <a:srgbClr val="003572"/>
                </a:solidFill>
                <a:latin typeface="Tahoma" panose="020B0604030504040204" pitchFamily="34" charset="0"/>
                <a:ea typeface="Calibri" panose="020F0502020204030204" pitchFamily="34" charset="0"/>
                <a:cs typeface="Calibri" panose="020F0502020204030204" pitchFamily="34" charset="0"/>
              </a:rPr>
              <a:t> </a:t>
            </a:r>
            <a:endParaRPr lang="en-AU" sz="1200">
              <a:solidFill>
                <a:srgbClr val="003572"/>
              </a:solidFill>
              <a:latin typeface="Verdana" panose="020B0604030504040204" pitchFamily="34" charset="0"/>
              <a:ea typeface="Calibri" panose="020F0502020204030204" pitchFamily="34" charset="0"/>
              <a:cs typeface="Calibri" panose="020F0502020204030204" pitchFamily="34" charset="0"/>
            </a:endParaRPr>
          </a:p>
          <a:p>
            <a:r>
              <a:rPr lang="en-AU" sz="1200">
                <a:solidFill>
                  <a:srgbClr val="003572"/>
                </a:solidFill>
                <a:latin typeface="Tahoma" panose="020B0604030504040204" pitchFamily="34" charset="0"/>
                <a:ea typeface="Calibri" panose="020F0502020204030204" pitchFamily="34" charset="0"/>
                <a:cs typeface="Calibri" panose="020F0502020204030204" pitchFamily="34" charset="0"/>
              </a:rPr>
              <a:t>The TPS</a:t>
            </a:r>
            <a:r>
              <a:rPr lang="en-AU" sz="1200">
                <a:solidFill>
                  <a:srgbClr val="1F0D2D"/>
                </a:solidFill>
                <a:latin typeface="Tahoma" panose="020B0604030504040204" pitchFamily="34" charset="0"/>
                <a:ea typeface="Calibri" panose="020F0502020204030204" pitchFamily="34" charset="0"/>
                <a:cs typeface="Calibri" panose="020F0502020204030204" pitchFamily="34" charset="0"/>
              </a:rPr>
              <a:t> assist</a:t>
            </a:r>
            <a:r>
              <a:rPr lang="en-AU" sz="1200">
                <a:solidFill>
                  <a:srgbClr val="003572"/>
                </a:solidFill>
                <a:latin typeface="Tahoma" panose="020B0604030504040204" pitchFamily="34" charset="0"/>
                <a:ea typeface="Calibri" panose="020F0502020204030204" pitchFamily="34" charset="0"/>
                <a:cs typeface="Calibri" panose="020F0502020204030204" pitchFamily="34" charset="0"/>
              </a:rPr>
              <a:t>s </a:t>
            </a:r>
            <a:r>
              <a:rPr lang="en-AU" sz="1200">
                <a:solidFill>
                  <a:srgbClr val="1F0D2D"/>
                </a:solidFill>
                <a:latin typeface="Tahoma" panose="020B0604030504040204" pitchFamily="34" charset="0"/>
                <a:ea typeface="Calibri" panose="020F0502020204030204" pitchFamily="34" charset="0"/>
                <a:cs typeface="Calibri" panose="020F0502020204030204" pitchFamily="34" charset="0"/>
              </a:rPr>
              <a:t>international and applicable domestic students </a:t>
            </a:r>
            <a:r>
              <a:rPr lang="en-AU" sz="1200">
                <a:solidFill>
                  <a:srgbClr val="003572"/>
                </a:solidFill>
                <a:latin typeface="Tahoma" panose="020B0604030504040204" pitchFamily="34" charset="0"/>
                <a:ea typeface="Calibri" panose="020F0502020204030204" pitchFamily="34" charset="0"/>
                <a:cs typeface="Calibri" panose="020F0502020204030204" pitchFamily="34" charset="0"/>
              </a:rPr>
              <a:t>whose education providers have not been able to deliver education and training in which students have enrolled, facilitating arrangements to enable a refund, loan recredit, or continuation in alternative education and training for students.</a:t>
            </a:r>
            <a:endParaRPr lang="en-AU" sz="1200">
              <a:solidFill>
                <a:srgbClr val="003572"/>
              </a:solidFill>
              <a:latin typeface="Verdana" panose="020B0604030504040204" pitchFamily="34" charset="0"/>
              <a:ea typeface="Calibri" panose="020F0502020204030204" pitchFamily="34" charset="0"/>
              <a:cs typeface="Calibri" panose="020F0502020204030204" pitchFamily="34" charset="0"/>
            </a:endParaRPr>
          </a:p>
          <a:p>
            <a:r>
              <a:rPr lang="en-AU" sz="1200">
                <a:solidFill>
                  <a:srgbClr val="003572"/>
                </a:solidFill>
                <a:latin typeface="Tahoma" panose="020B0604030504040204" pitchFamily="34" charset="0"/>
                <a:ea typeface="Calibri" panose="020F0502020204030204" pitchFamily="34" charset="0"/>
                <a:cs typeface="Calibri" panose="020F0502020204030204" pitchFamily="34" charset="0"/>
              </a:rPr>
              <a:t> </a:t>
            </a:r>
            <a:endParaRPr lang="en-AU" sz="1200">
              <a:solidFill>
                <a:srgbClr val="003572"/>
              </a:solidFill>
              <a:latin typeface="Verdana" panose="020B0604030504040204" pitchFamily="34" charset="0"/>
              <a:ea typeface="Calibri" panose="020F0502020204030204" pitchFamily="34" charset="0"/>
              <a:cs typeface="Calibri" panose="020F0502020204030204" pitchFamily="34" charset="0"/>
            </a:endParaRPr>
          </a:p>
          <a:p>
            <a:r>
              <a:rPr lang="en-AU" sz="1200">
                <a:solidFill>
                  <a:srgbClr val="003572"/>
                </a:solidFill>
                <a:latin typeface="Tahoma" panose="020B0604030504040204" pitchFamily="34" charset="0"/>
                <a:ea typeface="Calibri" panose="020F0502020204030204" pitchFamily="34" charset="0"/>
                <a:cs typeface="Calibri" panose="020F0502020204030204" pitchFamily="34" charset="0"/>
              </a:rPr>
              <a:t>Education and training providers who contribute to the TPS by way of annual levies are themselves covered by the TPS scheme.  The TPS Director, based on advice from the Australian Government Actuary and the TPS Advisory Board, determines the risk-rated premium and special tuition protection components of the levies, and relevant federal Ministers determine the administrative components.  The levies are used to facilitate alternative arrangements for students affected by a provider’s default.</a:t>
            </a:r>
            <a:endParaRPr lang="en-AU" sz="1200">
              <a:solidFill>
                <a:srgbClr val="003572"/>
              </a:solidFill>
              <a:latin typeface="Verdana" panose="020B0604030504040204" pitchFamily="34" charset="0"/>
              <a:ea typeface="Calibri" panose="020F0502020204030204" pitchFamily="34" charset="0"/>
              <a:cs typeface="Calibri" panose="020F0502020204030204" pitchFamily="34" charset="0"/>
            </a:endParaRPr>
          </a:p>
          <a:p>
            <a:r>
              <a:rPr lang="en-AU" sz="1200">
                <a:solidFill>
                  <a:srgbClr val="003572"/>
                </a:solidFill>
                <a:latin typeface="Tahoma" panose="020B0604030504040204" pitchFamily="34" charset="0"/>
                <a:ea typeface="Calibri" panose="020F0502020204030204" pitchFamily="34" charset="0"/>
                <a:cs typeface="Calibri" panose="020F0502020204030204" pitchFamily="34" charset="0"/>
              </a:rPr>
              <a:t> </a:t>
            </a:r>
            <a:endParaRPr lang="en-AU" sz="1200">
              <a:solidFill>
                <a:srgbClr val="003572"/>
              </a:solidFill>
              <a:latin typeface="Verdana" panose="020B0604030504040204" pitchFamily="34" charset="0"/>
              <a:ea typeface="Calibri" panose="020F0502020204030204" pitchFamily="34" charset="0"/>
              <a:cs typeface="Calibri" panose="020F0502020204030204" pitchFamily="34" charset="0"/>
            </a:endParaRPr>
          </a:p>
          <a:p>
            <a:r>
              <a:rPr lang="en-AU" sz="1200">
                <a:solidFill>
                  <a:srgbClr val="003572"/>
                </a:solidFill>
                <a:latin typeface="Tahoma" panose="020B0604030504040204" pitchFamily="34" charset="0"/>
                <a:ea typeface="Calibri" panose="020F0502020204030204" pitchFamily="34" charset="0"/>
                <a:cs typeface="Calibri" panose="020F0502020204030204" pitchFamily="34" charset="0"/>
              </a:rPr>
              <a:t>There is no need for providers to register with the TPS – the TPS will engage with relevant education and training organisations, keeping you informed about annual levy estimates and timings.  The TPS will also support you in the case of a default – or possible default situation – alongside sector regulators and other relevant agencies.</a:t>
            </a:r>
            <a:endParaRPr lang="en-AU" sz="1200">
              <a:solidFill>
                <a:srgbClr val="003572"/>
              </a:solidFill>
              <a:latin typeface="Verdana" panose="020B0604030504040204" pitchFamily="34" charset="0"/>
              <a:ea typeface="Calibri" panose="020F0502020204030204" pitchFamily="34" charset="0"/>
              <a:cs typeface="Calibri" panose="020F0502020204030204" pitchFamily="34" charset="0"/>
            </a:endParaRPr>
          </a:p>
          <a:p>
            <a:r>
              <a:rPr lang="en-AU" sz="1200">
                <a:solidFill>
                  <a:srgbClr val="003572"/>
                </a:solidFill>
                <a:latin typeface="Tahoma" panose="020B0604030504040204" pitchFamily="34" charset="0"/>
                <a:ea typeface="Calibri" panose="020F0502020204030204" pitchFamily="34" charset="0"/>
                <a:cs typeface="Calibri" panose="020F0502020204030204" pitchFamily="34" charset="0"/>
              </a:rPr>
              <a:t> </a:t>
            </a:r>
            <a:endParaRPr lang="en-AU" sz="1200">
              <a:solidFill>
                <a:srgbClr val="003572"/>
              </a:solidFill>
              <a:latin typeface="Verdana" panose="020B0604030504040204" pitchFamily="34" charset="0"/>
              <a:ea typeface="Calibri" panose="020F0502020204030204" pitchFamily="34" charset="0"/>
              <a:cs typeface="Calibri" panose="020F0502020204030204" pitchFamily="34" charset="0"/>
            </a:endParaRPr>
          </a:p>
          <a:p>
            <a:pPr>
              <a:lnSpc>
                <a:spcPct val="107000"/>
              </a:lnSpc>
              <a:spcAft>
                <a:spcPts val="829"/>
              </a:spcAft>
            </a:pPr>
            <a:r>
              <a:rPr lang="en-AU">
                <a:latin typeface="+mn-lt"/>
                <a:ea typeface="+mn-ea"/>
                <a:cs typeface="+mn-cs"/>
                <a:sym typeface="Calibri" pitchFamily="34" charset="0"/>
              </a:rPr>
              <a:t>For domestic VSL students, the TPS will help eligible students to find another VSL provider that offers a similar course so they can continue their studies. If a suitable replacement course is unavailable, we will arrange for a loan re-credit for commenced but not completed units. </a:t>
            </a:r>
          </a:p>
          <a:p>
            <a:pPr>
              <a:lnSpc>
                <a:spcPct val="107000"/>
              </a:lnSpc>
              <a:spcAft>
                <a:spcPts val="829"/>
              </a:spcAft>
            </a:pPr>
            <a:r>
              <a:rPr lang="en-AU">
                <a:latin typeface="+mn-lt"/>
                <a:ea typeface="+mn-ea"/>
                <a:cs typeface="+mn-cs"/>
                <a:sym typeface="Calibri" pitchFamily="34" charset="0"/>
              </a:rPr>
              <a:t>For domestic HECS-HELP, FEE-HELP and up-front higher education fee paying students, the TPS will provide eligible students with the option to either transfer to a suitable replacement course, or receive a refund of tuition fees or loan re-credit for commenced but not completed.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3</a:t>
            </a:fld>
            <a:endParaRPr lang="en-AU"/>
          </a:p>
        </p:txBody>
      </p:sp>
    </p:spTree>
    <p:extLst>
      <p:ext uri="{BB962C8B-B14F-4D97-AF65-F5344CB8AC3E}">
        <p14:creationId xmlns:p14="http://schemas.microsoft.com/office/powerpoint/2010/main" val="3456391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4</a:t>
            </a:fld>
            <a:endParaRPr lang="en-AU"/>
          </a:p>
        </p:txBody>
      </p:sp>
    </p:spTree>
    <p:extLst>
      <p:ext uri="{BB962C8B-B14F-4D97-AF65-F5344CB8AC3E}">
        <p14:creationId xmlns:p14="http://schemas.microsoft.com/office/powerpoint/2010/main" val="1319718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5</a:t>
            </a:fld>
            <a:endParaRPr lang="en-AU"/>
          </a:p>
        </p:txBody>
      </p:sp>
    </p:spTree>
    <p:extLst>
      <p:ext uri="{BB962C8B-B14F-4D97-AF65-F5344CB8AC3E}">
        <p14:creationId xmlns:p14="http://schemas.microsoft.com/office/powerpoint/2010/main" val="2298833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6</a:t>
            </a:fld>
            <a:endParaRPr lang="en-AU"/>
          </a:p>
        </p:txBody>
      </p:sp>
    </p:spTree>
    <p:extLst>
      <p:ext uri="{BB962C8B-B14F-4D97-AF65-F5344CB8AC3E}">
        <p14:creationId xmlns:p14="http://schemas.microsoft.com/office/powerpoint/2010/main" val="2527607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7</a:t>
            </a:fld>
            <a:endParaRPr lang="en-AU"/>
          </a:p>
        </p:txBody>
      </p:sp>
    </p:spTree>
    <p:extLst>
      <p:ext uri="{BB962C8B-B14F-4D97-AF65-F5344CB8AC3E}">
        <p14:creationId xmlns:p14="http://schemas.microsoft.com/office/powerpoint/2010/main" val="3538686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TPS developed for international student fee protection and expanded to domestic VSL and HELP students in 2020, and HE up-front fee paying students in 2021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Separate levy for international students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Providers operating in multiple sectors pay separate levies for each sector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All domestic levies waived in 2020 and 2021 as a COVID-19 relief measure</a:t>
            </a:r>
          </a:p>
        </p:txBody>
      </p:sp>
      <p:sp>
        <p:nvSpPr>
          <p:cNvPr id="4" name="Slide Number Placeholder 3"/>
          <p:cNvSpPr>
            <a:spLocks noGrp="1"/>
          </p:cNvSpPr>
          <p:nvPr>
            <p:ph type="sldNum" sz="quarter" idx="5"/>
          </p:nvPr>
        </p:nvSpPr>
        <p:spPr/>
        <p:txBody>
          <a:bodyPr/>
          <a:lstStyle/>
          <a:p>
            <a:fld id="{3BD3FCEB-6CB7-4478-9568-E9785AFEA658}" type="slidenum">
              <a:rPr lang="en-AU" smtClean="0"/>
              <a:t>8</a:t>
            </a:fld>
            <a:endParaRPr lang="en-AU"/>
          </a:p>
        </p:txBody>
      </p:sp>
    </p:spTree>
    <p:extLst>
      <p:ext uri="{BB962C8B-B14F-4D97-AF65-F5344CB8AC3E}">
        <p14:creationId xmlns:p14="http://schemas.microsoft.com/office/powerpoint/2010/main" val="2505432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9</a:t>
            </a:fld>
            <a:endParaRPr lang="en-AU"/>
          </a:p>
        </p:txBody>
      </p:sp>
    </p:spTree>
    <p:extLst>
      <p:ext uri="{BB962C8B-B14F-4D97-AF65-F5344CB8AC3E}">
        <p14:creationId xmlns:p14="http://schemas.microsoft.com/office/powerpoint/2010/main" val="822160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6B8CF98-594C-4550-A998-170C3E653B57}"/>
              </a:ext>
            </a:extLst>
          </p:cNvPr>
          <p:cNvSpPr>
            <a:spLocks noGrp="1"/>
          </p:cNvSpPr>
          <p:nvPr>
            <p:ph type="sldNum" sz="quarter" idx="12"/>
          </p:nvPr>
        </p:nvSpPr>
        <p:spPr>
          <a:xfrm>
            <a:off x="6457950" y="4771678"/>
            <a:ext cx="2057400" cy="274097"/>
          </a:xfrm>
          <a:prstGeom prst="rect">
            <a:avLst/>
          </a:prstGeom>
        </p:spPr>
        <p:txBody>
          <a:bodyPr/>
          <a:lstStyle/>
          <a:p>
            <a:fld id="{53EADE7A-49DB-41C3-BF87-A06017476FCC}" type="slidenum">
              <a:rPr lang="en-AU" smtClean="0"/>
              <a:t>‹#›</a:t>
            </a:fld>
            <a:endParaRPr lang="en-AU"/>
          </a:p>
        </p:txBody>
      </p:sp>
    </p:spTree>
    <p:extLst>
      <p:ext uri="{BB962C8B-B14F-4D97-AF65-F5344CB8AC3E}">
        <p14:creationId xmlns:p14="http://schemas.microsoft.com/office/powerpoint/2010/main" val="2777736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885DDE-7EDD-4440-A836-DD621068702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spTree>
    <p:extLst>
      <p:ext uri="{BB962C8B-B14F-4D97-AF65-F5344CB8AC3E}">
        <p14:creationId xmlns:p14="http://schemas.microsoft.com/office/powerpoint/2010/main" val="2234307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6B8CF98-594C-4550-A998-170C3E653B57}"/>
              </a:ext>
            </a:extLst>
          </p:cNvPr>
          <p:cNvSpPr>
            <a:spLocks noGrp="1"/>
          </p:cNvSpPr>
          <p:nvPr>
            <p:ph type="sldNum" sz="quarter" idx="12"/>
          </p:nvPr>
        </p:nvSpPr>
        <p:spPr>
          <a:xfrm>
            <a:off x="6457950" y="4771678"/>
            <a:ext cx="2057400" cy="274097"/>
          </a:xfrm>
          <a:prstGeom prst="rect">
            <a:avLst/>
          </a:prstGeom>
        </p:spPr>
        <p:txBody>
          <a:bodyPr/>
          <a:lstStyle/>
          <a:p>
            <a:fld id="{53EADE7A-49DB-41C3-BF87-A06017476FCC}" type="slidenum">
              <a:rPr lang="en-AU" smtClean="0"/>
              <a:t>‹#›</a:t>
            </a:fld>
            <a:endParaRPr lang="en-AU"/>
          </a:p>
        </p:txBody>
      </p:sp>
    </p:spTree>
    <p:extLst>
      <p:ext uri="{BB962C8B-B14F-4D97-AF65-F5344CB8AC3E}">
        <p14:creationId xmlns:p14="http://schemas.microsoft.com/office/powerpoint/2010/main" val="3644473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Text Placeholder 2"/>
          <p:cNvSpPr>
            <a:spLocks noGrp="1"/>
          </p:cNvSpPr>
          <p:nvPr>
            <p:ph idx="1"/>
          </p:nvPr>
        </p:nvSpPr>
        <p:spPr>
          <a:xfrm>
            <a:off x="457200" y="1201262"/>
            <a:ext cx="8229600" cy="3287435"/>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339225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66020" y="1201261"/>
            <a:ext cx="4038600" cy="3307297"/>
          </a:xfrm>
        </p:spPr>
        <p:txBody>
          <a:bodyPr>
            <a:normAutofit/>
          </a:bodyPr>
          <a:lstStyle>
            <a:lvl1pPr>
              <a:defRPr sz="1802"/>
            </a:lvl1pPr>
            <a:lvl2pPr>
              <a:defRPr sz="1501"/>
            </a:lvl2pPr>
            <a:lvl3pPr>
              <a:defRPr sz="1351"/>
            </a:lvl3pPr>
            <a:lvl4pPr>
              <a:defRPr sz="1201"/>
            </a:lvl4pPr>
            <a:lvl5pPr>
              <a:defRPr sz="1201"/>
            </a:lvl5pPr>
            <a:lvl6pPr>
              <a:defRPr sz="1351"/>
            </a:lvl6pPr>
            <a:lvl7pPr>
              <a:defRPr sz="1351"/>
            </a:lvl7pPr>
            <a:lvl8pPr>
              <a:defRPr sz="1351"/>
            </a:lvl8pPr>
            <a:lvl9pPr>
              <a:defRPr sz="1351"/>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201262"/>
            <a:ext cx="4038600" cy="3307297"/>
          </a:xfrm>
        </p:spPr>
        <p:txBody>
          <a:bodyPr>
            <a:normAutofit/>
          </a:bodyPr>
          <a:lstStyle>
            <a:lvl1pPr>
              <a:defRPr sz="1802"/>
            </a:lvl1pPr>
            <a:lvl2pPr>
              <a:defRPr sz="1501"/>
            </a:lvl2pPr>
            <a:lvl3pPr>
              <a:defRPr sz="1351"/>
            </a:lvl3pPr>
            <a:lvl4pPr>
              <a:defRPr sz="1201"/>
            </a:lvl4pPr>
            <a:lvl5pPr>
              <a:defRPr sz="1201"/>
            </a:lvl5pPr>
            <a:lvl6pPr>
              <a:defRPr sz="1351"/>
            </a:lvl6pPr>
            <a:lvl7pPr>
              <a:defRPr sz="1351"/>
            </a:lvl7pPr>
            <a:lvl8pPr>
              <a:defRPr sz="1351"/>
            </a:lvl8pPr>
            <a:lvl9pPr>
              <a:defRPr sz="1351"/>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18680710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487F58-FE30-4FF0-8EFC-485A0103FD1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pic>
        <p:nvPicPr>
          <p:cNvPr id="8" name="Picture 7">
            <a:extLst>
              <a:ext uri="{FF2B5EF4-FFF2-40B4-BE49-F238E27FC236}">
                <a16:creationId xmlns:a16="http://schemas.microsoft.com/office/drawing/2014/main" id="{DC96695A-F7BB-408A-826E-B473CC06B22D}"/>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sp>
        <p:nvSpPr>
          <p:cNvPr id="9" name="Rectangle 8">
            <a:extLst>
              <a:ext uri="{FF2B5EF4-FFF2-40B4-BE49-F238E27FC236}">
                <a16:creationId xmlns:a16="http://schemas.microsoft.com/office/drawing/2014/main" id="{85E06BA8-EE05-4266-9BD5-CA6C1F8C79D7}"/>
              </a:ext>
            </a:extLst>
          </p:cNvPr>
          <p:cNvSpPr/>
          <p:nvPr userDrawn="1"/>
        </p:nvSpPr>
        <p:spPr>
          <a:xfrm>
            <a:off x="0" y="4662364"/>
            <a:ext cx="8676456" cy="485898"/>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096173522"/>
      </p:ext>
    </p:extLst>
  </p:cSld>
  <p:clrMap bg1="lt1" tx1="dk1" bg2="lt2" tx2="dk2" accent1="accent1" accent2="accent2" accent3="accent3" accent4="accent4" accent5="accent5" accent6="accent6" hlink="hlink" folHlink="folHlink"/>
  <p:sldLayoutIdLst>
    <p:sldLayoutId id="2147483748" r:id="rId1"/>
    <p:sldLayoutId id="2147483754"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5E06BA8-EE05-4266-9BD5-CA6C1F8C79D7}"/>
              </a:ext>
            </a:extLst>
          </p:cNvPr>
          <p:cNvSpPr/>
          <p:nvPr userDrawn="1"/>
        </p:nvSpPr>
        <p:spPr>
          <a:xfrm>
            <a:off x="0" y="0"/>
            <a:ext cx="9144000" cy="5148262"/>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A4487F58-FE30-4FF0-8EFC-485A0103FD1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pic>
        <p:nvPicPr>
          <p:cNvPr id="8" name="Picture 7">
            <a:extLst>
              <a:ext uri="{FF2B5EF4-FFF2-40B4-BE49-F238E27FC236}">
                <a16:creationId xmlns:a16="http://schemas.microsoft.com/office/drawing/2014/main" id="{DC96695A-F7BB-408A-826E-B473CC06B22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spTree>
    <p:extLst>
      <p:ext uri="{BB962C8B-B14F-4D97-AF65-F5344CB8AC3E}">
        <p14:creationId xmlns:p14="http://schemas.microsoft.com/office/powerpoint/2010/main" val="2527572764"/>
      </p:ext>
    </p:extLst>
  </p:cSld>
  <p:clrMap bg1="lt1" tx1="dk1" bg2="lt2" tx2="dk2" accent1="accent1" accent2="accent2" accent3="accent3" accent4="accent4" accent5="accent5" accent6="accent6" hlink="hlink" folHlink="folHlink"/>
  <p:sldLayoutIdLst>
    <p:sldLayoutId id="2147483761"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9144000" cy="5148263"/>
          </a:xfrm>
          <a:prstGeom prst="rect">
            <a:avLst/>
          </a:prstGeom>
        </p:spPr>
      </p:pic>
      <p:sp>
        <p:nvSpPr>
          <p:cNvPr id="21" name="Title Placeholder 1"/>
          <p:cNvSpPr>
            <a:spLocks noGrp="1"/>
          </p:cNvSpPr>
          <p:nvPr>
            <p:ph type="title"/>
          </p:nvPr>
        </p:nvSpPr>
        <p:spPr>
          <a:xfrm>
            <a:off x="457200" y="0"/>
            <a:ext cx="8229600" cy="1201261"/>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22" name="Text Placeholder 2"/>
          <p:cNvSpPr>
            <a:spLocks noGrp="1"/>
          </p:cNvSpPr>
          <p:nvPr>
            <p:ph type="body" idx="1"/>
          </p:nvPr>
        </p:nvSpPr>
        <p:spPr>
          <a:xfrm>
            <a:off x="457200" y="1201262"/>
            <a:ext cx="8229600" cy="3287435"/>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2" name="hc" descr="UNCLASSIFIED"/>
          <p:cNvSpPr txBox="1"/>
          <p:nvPr userDrawn="1"/>
        </p:nvSpPr>
        <p:spPr>
          <a:xfrm>
            <a:off x="0" y="0"/>
            <a:ext cx="9144000" cy="196336"/>
          </a:xfrm>
          <a:prstGeom prst="rect">
            <a:avLst/>
          </a:prstGeom>
          <a:noFill/>
        </p:spPr>
        <p:txBody>
          <a:bodyPr vert="horz" rtlCol="0">
            <a:spAutoFit/>
          </a:bodyPr>
          <a:lstStyle/>
          <a:p>
            <a:pPr algn="ctr"/>
            <a:r>
              <a:rPr lang="en-AU" sz="676" b="0" i="0" u="none" baseline="0">
                <a:solidFill>
                  <a:srgbClr val="000000"/>
                </a:solidFill>
                <a:latin typeface="arial"/>
              </a:rPr>
              <a:t>UNCLASSIFIED</a:t>
            </a:r>
          </a:p>
        </p:txBody>
      </p:sp>
      <p:sp>
        <p:nvSpPr>
          <p:cNvPr id="3" name="fc" descr="UNCLASSIFIED"/>
          <p:cNvSpPr txBox="1"/>
          <p:nvPr userDrawn="1"/>
        </p:nvSpPr>
        <p:spPr>
          <a:xfrm>
            <a:off x="0" y="4997629"/>
            <a:ext cx="9144000" cy="196336"/>
          </a:xfrm>
          <a:prstGeom prst="rect">
            <a:avLst/>
          </a:prstGeom>
          <a:noFill/>
        </p:spPr>
        <p:txBody>
          <a:bodyPr vert="horz" rtlCol="0">
            <a:spAutoFit/>
          </a:bodyPr>
          <a:lstStyle/>
          <a:p>
            <a:pPr algn="ctr"/>
            <a:r>
              <a:rPr lang="en-AU" sz="676" b="0" i="0" u="none" baseline="0">
                <a:solidFill>
                  <a:srgbClr val="000000"/>
                </a:solidFill>
                <a:latin typeface="arial"/>
              </a:rPr>
              <a:t>UNCLASSIFIED</a:t>
            </a:r>
          </a:p>
        </p:txBody>
      </p:sp>
    </p:spTree>
    <p:extLst>
      <p:ext uri="{BB962C8B-B14F-4D97-AF65-F5344CB8AC3E}">
        <p14:creationId xmlns:p14="http://schemas.microsoft.com/office/powerpoint/2010/main" val="3975326589"/>
      </p:ext>
    </p:extLst>
  </p:cSld>
  <p:clrMap bg1="lt1" tx1="dk1" bg2="lt2" tx2="dk2" accent1="accent1" accent2="accent2" accent3="accent3" accent4="accent4" accent5="accent5" accent6="accent6" hlink="hlink" folHlink="folHlink"/>
  <p:sldLayoutIdLst>
    <p:sldLayoutId id="2147483775" r:id="rId1"/>
    <p:sldLayoutId id="2147483776" r:id="rId2"/>
  </p:sldLayoutIdLst>
  <p:txStyles>
    <p:titleStyle>
      <a:lvl1pPr algn="l" defTabSz="343220" rtl="0" eaLnBrk="1" latinLnBrk="0" hangingPunct="1">
        <a:spcBef>
          <a:spcPct val="0"/>
        </a:spcBef>
        <a:buNone/>
        <a:defRPr sz="2102" b="1" kern="1200">
          <a:solidFill>
            <a:srgbClr val="201547"/>
          </a:solidFill>
          <a:latin typeface="Arial"/>
          <a:ea typeface="+mj-ea"/>
          <a:cs typeface="Arial"/>
        </a:defRPr>
      </a:lvl1pPr>
    </p:titleStyle>
    <p:bodyStyle>
      <a:lvl1pPr marL="257415" indent="-257415" algn="l" defTabSz="343220" rtl="0" eaLnBrk="1" latinLnBrk="0" hangingPunct="1">
        <a:spcBef>
          <a:spcPct val="20000"/>
        </a:spcBef>
        <a:buFont typeface="Arial"/>
        <a:buChar char="•"/>
        <a:defRPr sz="1802" kern="1200">
          <a:solidFill>
            <a:schemeClr val="tx1"/>
          </a:solidFill>
          <a:latin typeface="Arial"/>
          <a:ea typeface="+mn-ea"/>
          <a:cs typeface="Arial"/>
        </a:defRPr>
      </a:lvl1pPr>
      <a:lvl2pPr marL="557733" indent="-214513" algn="l" defTabSz="343220" rtl="0" eaLnBrk="1" latinLnBrk="0" hangingPunct="1">
        <a:spcBef>
          <a:spcPct val="20000"/>
        </a:spcBef>
        <a:buFont typeface="Arial"/>
        <a:buChar char="–"/>
        <a:defRPr sz="1501" kern="1200">
          <a:solidFill>
            <a:schemeClr val="tx1"/>
          </a:solidFill>
          <a:latin typeface="Arial"/>
          <a:ea typeface="+mn-ea"/>
          <a:cs typeface="Arial"/>
        </a:defRPr>
      </a:lvl2pPr>
      <a:lvl3pPr marL="858050" indent="-171610" algn="l" defTabSz="343220" rtl="0" eaLnBrk="1" latinLnBrk="0" hangingPunct="1">
        <a:spcBef>
          <a:spcPct val="20000"/>
        </a:spcBef>
        <a:buFont typeface="Arial"/>
        <a:buChar char="•"/>
        <a:defRPr sz="1351" kern="1200">
          <a:solidFill>
            <a:schemeClr val="tx1"/>
          </a:solidFill>
          <a:latin typeface="Arial"/>
          <a:ea typeface="+mn-ea"/>
          <a:cs typeface="Arial"/>
        </a:defRPr>
      </a:lvl3pPr>
      <a:lvl4pPr marL="1201270" indent="-171610" algn="l" defTabSz="343220" rtl="0" eaLnBrk="1" latinLnBrk="0" hangingPunct="1">
        <a:spcBef>
          <a:spcPct val="20000"/>
        </a:spcBef>
        <a:buFont typeface="Arial"/>
        <a:buChar char="–"/>
        <a:defRPr sz="1201" kern="1200">
          <a:solidFill>
            <a:schemeClr val="tx1"/>
          </a:solidFill>
          <a:latin typeface="Arial"/>
          <a:ea typeface="+mn-ea"/>
          <a:cs typeface="Arial"/>
        </a:defRPr>
      </a:lvl4pPr>
      <a:lvl5pPr marL="1544490" indent="-171610" algn="l" defTabSz="343220" rtl="0" eaLnBrk="1" latinLnBrk="0" hangingPunct="1">
        <a:spcBef>
          <a:spcPct val="20000"/>
        </a:spcBef>
        <a:buFont typeface="Arial"/>
        <a:buChar char="»"/>
        <a:defRPr sz="1201" kern="1200">
          <a:solidFill>
            <a:schemeClr val="tx1"/>
          </a:solidFill>
          <a:latin typeface="Arial"/>
          <a:ea typeface="+mn-ea"/>
          <a:cs typeface="Arial"/>
        </a:defRPr>
      </a:lvl5pPr>
      <a:lvl6pPr marL="1887710" indent="-171610" algn="l" defTabSz="343220" rtl="0" eaLnBrk="1" latinLnBrk="0" hangingPunct="1">
        <a:spcBef>
          <a:spcPct val="20000"/>
        </a:spcBef>
        <a:buFont typeface="Arial"/>
        <a:buChar char="•"/>
        <a:defRPr sz="1501" kern="1200">
          <a:solidFill>
            <a:schemeClr val="tx1"/>
          </a:solidFill>
          <a:latin typeface="+mn-lt"/>
          <a:ea typeface="+mn-ea"/>
          <a:cs typeface="+mn-cs"/>
        </a:defRPr>
      </a:lvl6pPr>
      <a:lvl7pPr marL="2230930" indent="-171610" algn="l" defTabSz="343220" rtl="0" eaLnBrk="1" latinLnBrk="0" hangingPunct="1">
        <a:spcBef>
          <a:spcPct val="20000"/>
        </a:spcBef>
        <a:buFont typeface="Arial"/>
        <a:buChar char="•"/>
        <a:defRPr sz="1501" kern="1200">
          <a:solidFill>
            <a:schemeClr val="tx1"/>
          </a:solidFill>
          <a:latin typeface="+mn-lt"/>
          <a:ea typeface="+mn-ea"/>
          <a:cs typeface="+mn-cs"/>
        </a:defRPr>
      </a:lvl7pPr>
      <a:lvl8pPr marL="2574150" indent="-171610" algn="l" defTabSz="343220" rtl="0" eaLnBrk="1" latinLnBrk="0" hangingPunct="1">
        <a:spcBef>
          <a:spcPct val="20000"/>
        </a:spcBef>
        <a:buFont typeface="Arial"/>
        <a:buChar char="•"/>
        <a:defRPr sz="1501" kern="1200">
          <a:solidFill>
            <a:schemeClr val="tx1"/>
          </a:solidFill>
          <a:latin typeface="+mn-lt"/>
          <a:ea typeface="+mn-ea"/>
          <a:cs typeface="+mn-cs"/>
        </a:defRPr>
      </a:lvl8pPr>
      <a:lvl9pPr marL="2917370" indent="-171610" algn="l" defTabSz="343220" rtl="0" eaLnBrk="1" latinLnBrk="0" hangingPunct="1">
        <a:spcBef>
          <a:spcPct val="20000"/>
        </a:spcBef>
        <a:buFont typeface="Arial"/>
        <a:buChar char="•"/>
        <a:defRPr sz="1501" kern="1200">
          <a:solidFill>
            <a:schemeClr val="tx1"/>
          </a:solidFill>
          <a:latin typeface="+mn-lt"/>
          <a:ea typeface="+mn-ea"/>
          <a:cs typeface="+mn-cs"/>
        </a:defRPr>
      </a:lvl9pPr>
    </p:bodyStyle>
    <p:otherStyle>
      <a:defPPr>
        <a:defRPr lang="en-US"/>
      </a:defPPr>
      <a:lvl1pPr marL="0" algn="l" defTabSz="343220" rtl="0" eaLnBrk="1" latinLnBrk="0" hangingPunct="1">
        <a:defRPr sz="1351" kern="1200">
          <a:solidFill>
            <a:schemeClr val="tx1"/>
          </a:solidFill>
          <a:latin typeface="+mn-lt"/>
          <a:ea typeface="+mn-ea"/>
          <a:cs typeface="+mn-cs"/>
        </a:defRPr>
      </a:lvl1pPr>
      <a:lvl2pPr marL="343220" algn="l" defTabSz="343220" rtl="0" eaLnBrk="1" latinLnBrk="0" hangingPunct="1">
        <a:defRPr sz="1351" kern="1200">
          <a:solidFill>
            <a:schemeClr val="tx1"/>
          </a:solidFill>
          <a:latin typeface="+mn-lt"/>
          <a:ea typeface="+mn-ea"/>
          <a:cs typeface="+mn-cs"/>
        </a:defRPr>
      </a:lvl2pPr>
      <a:lvl3pPr marL="686440" algn="l" defTabSz="343220" rtl="0" eaLnBrk="1" latinLnBrk="0" hangingPunct="1">
        <a:defRPr sz="1351" kern="1200">
          <a:solidFill>
            <a:schemeClr val="tx1"/>
          </a:solidFill>
          <a:latin typeface="+mn-lt"/>
          <a:ea typeface="+mn-ea"/>
          <a:cs typeface="+mn-cs"/>
        </a:defRPr>
      </a:lvl3pPr>
      <a:lvl4pPr marL="1029660" algn="l" defTabSz="343220" rtl="0" eaLnBrk="1" latinLnBrk="0" hangingPunct="1">
        <a:defRPr sz="1351" kern="1200">
          <a:solidFill>
            <a:schemeClr val="tx1"/>
          </a:solidFill>
          <a:latin typeface="+mn-lt"/>
          <a:ea typeface="+mn-ea"/>
          <a:cs typeface="+mn-cs"/>
        </a:defRPr>
      </a:lvl4pPr>
      <a:lvl5pPr marL="1372880" algn="l" defTabSz="343220" rtl="0" eaLnBrk="1" latinLnBrk="0" hangingPunct="1">
        <a:defRPr sz="1351" kern="1200">
          <a:solidFill>
            <a:schemeClr val="tx1"/>
          </a:solidFill>
          <a:latin typeface="+mn-lt"/>
          <a:ea typeface="+mn-ea"/>
          <a:cs typeface="+mn-cs"/>
        </a:defRPr>
      </a:lvl5pPr>
      <a:lvl6pPr marL="1716100" algn="l" defTabSz="343220" rtl="0" eaLnBrk="1" latinLnBrk="0" hangingPunct="1">
        <a:defRPr sz="1351" kern="1200">
          <a:solidFill>
            <a:schemeClr val="tx1"/>
          </a:solidFill>
          <a:latin typeface="+mn-lt"/>
          <a:ea typeface="+mn-ea"/>
          <a:cs typeface="+mn-cs"/>
        </a:defRPr>
      </a:lvl6pPr>
      <a:lvl7pPr marL="2059320" algn="l" defTabSz="343220" rtl="0" eaLnBrk="1" latinLnBrk="0" hangingPunct="1">
        <a:defRPr sz="1351" kern="1200">
          <a:solidFill>
            <a:schemeClr val="tx1"/>
          </a:solidFill>
          <a:latin typeface="+mn-lt"/>
          <a:ea typeface="+mn-ea"/>
          <a:cs typeface="+mn-cs"/>
        </a:defRPr>
      </a:lvl7pPr>
      <a:lvl8pPr marL="2402540" algn="l" defTabSz="343220" rtl="0" eaLnBrk="1" latinLnBrk="0" hangingPunct="1">
        <a:defRPr sz="1351" kern="1200">
          <a:solidFill>
            <a:schemeClr val="tx1"/>
          </a:solidFill>
          <a:latin typeface="+mn-lt"/>
          <a:ea typeface="+mn-ea"/>
          <a:cs typeface="+mn-cs"/>
        </a:defRPr>
      </a:lvl8pPr>
      <a:lvl9pPr marL="2745760" algn="l" defTabSz="343220"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sv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hyperlink" Target="https://www.legislation.gov.au/Series/C2020A00005" TargetMode="External"/><Relationship Id="rId7" Type="http://schemas.openxmlformats.org/officeDocument/2006/relationships/image" Target="../media/image6.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www.legislation.gov.au/Series/C2020A00102" TargetMode="External"/><Relationship Id="rId4" Type="http://schemas.openxmlformats.org/officeDocument/2006/relationships/hyperlink" Target="https://www.legislation.gov.au/Series/C2020A0000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5DC16-3B9A-44FA-8F1D-52B0250C071A}"/>
              </a:ext>
            </a:extLst>
          </p:cNvPr>
          <p:cNvSpPr>
            <a:spLocks noGrp="1"/>
          </p:cNvSpPr>
          <p:nvPr>
            <p:ph type="title" idx="4294967295"/>
          </p:nvPr>
        </p:nvSpPr>
        <p:spPr>
          <a:xfrm>
            <a:off x="282140" y="1317597"/>
            <a:ext cx="8483899" cy="461771"/>
          </a:xfrm>
          <a:prstGeom prst="rect">
            <a:avLst/>
          </a:prstGeom>
        </p:spPr>
        <p:txBody>
          <a:bodyPr/>
          <a:lstStyle/>
          <a:p>
            <a:pPr>
              <a:spcAft>
                <a:spcPts val="200"/>
              </a:spcAft>
            </a:pPr>
            <a:r>
              <a:rPr lang="en-AU" sz="2850" b="1" dirty="0">
                <a:latin typeface="+mn-lt"/>
              </a:rPr>
              <a:t>Draft 2023 VSL, HELP and Up-front Domestic TPS Levies</a:t>
            </a:r>
          </a:p>
        </p:txBody>
      </p:sp>
      <p:sp>
        <p:nvSpPr>
          <p:cNvPr id="10" name="TextBox 9">
            <a:extLst>
              <a:ext uri="{FF2B5EF4-FFF2-40B4-BE49-F238E27FC236}">
                <a16:creationId xmlns:a16="http://schemas.microsoft.com/office/drawing/2014/main" id="{064445F6-E3A3-4C76-A278-1C1224264FE0}"/>
              </a:ext>
            </a:extLst>
          </p:cNvPr>
          <p:cNvSpPr txBox="1"/>
          <p:nvPr/>
        </p:nvSpPr>
        <p:spPr>
          <a:xfrm>
            <a:off x="377960" y="2139815"/>
            <a:ext cx="3246389" cy="1056700"/>
          </a:xfrm>
          <a:prstGeom prst="rect">
            <a:avLst/>
          </a:prstGeom>
          <a:noFill/>
        </p:spPr>
        <p:txBody>
          <a:bodyPr wrap="square" lIns="0" tIns="0" rIns="0" bIns="0" rtlCol="0" anchor="t">
            <a:spAutoFit/>
          </a:bodyPr>
          <a:lstStyle/>
          <a:p>
            <a:pPr>
              <a:spcBef>
                <a:spcPts val="2400"/>
              </a:spcBef>
              <a:spcAft>
                <a:spcPts val="1200"/>
              </a:spcAft>
            </a:pPr>
            <a:r>
              <a:rPr lang="en-AU" sz="2000" dirty="0"/>
              <a:t>May 2023</a:t>
            </a:r>
          </a:p>
          <a:p>
            <a:pPr>
              <a:spcAft>
                <a:spcPts val="200"/>
              </a:spcAft>
            </a:pPr>
            <a:r>
              <a:rPr lang="en-AU" sz="2000" b="1" dirty="0"/>
              <a:t>Melinda Hatton</a:t>
            </a:r>
            <a:endParaRPr lang="en-AU" sz="2000" dirty="0">
              <a:highlight>
                <a:srgbClr val="FFFF00"/>
              </a:highlight>
              <a:cs typeface="Calibri" panose="020F0502020204030204"/>
            </a:endParaRPr>
          </a:p>
          <a:p>
            <a:pPr>
              <a:spcAft>
                <a:spcPts val="600"/>
              </a:spcAft>
            </a:pPr>
            <a:r>
              <a:rPr lang="en-AU" sz="1700" b="1" dirty="0"/>
              <a:t>Tuition Protection Service Director</a:t>
            </a:r>
            <a:endParaRPr lang="en-AU" sz="1700" b="1" dirty="0">
              <a:highlight>
                <a:srgbClr val="FFFF00"/>
              </a:highlight>
              <a:cs typeface="Calibri"/>
            </a:endParaRPr>
          </a:p>
        </p:txBody>
      </p:sp>
      <p:sp>
        <p:nvSpPr>
          <p:cNvPr id="7" name="Rectangle 6">
            <a:extLst>
              <a:ext uri="{FF2B5EF4-FFF2-40B4-BE49-F238E27FC236}">
                <a16:creationId xmlns:a16="http://schemas.microsoft.com/office/drawing/2014/main" id="{FBE31259-D21D-499E-B9BD-8193508A8F17}"/>
              </a:ext>
              <a:ext uri="{C183D7F6-B498-43B3-948B-1728B52AA6E4}">
                <adec:decorative xmlns:adec="http://schemas.microsoft.com/office/drawing/2017/decorative" val="1"/>
              </a:ext>
            </a:extLst>
          </p:cNvPr>
          <p:cNvSpPr/>
          <p:nvPr/>
        </p:nvSpPr>
        <p:spPr>
          <a:xfrm>
            <a:off x="0" y="3710150"/>
            <a:ext cx="9144000" cy="985887"/>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pic>
        <p:nvPicPr>
          <p:cNvPr id="5" name="Picture 4">
            <a:extLst>
              <a:ext uri="{FF2B5EF4-FFF2-40B4-BE49-F238E27FC236}">
                <a16:creationId xmlns:a16="http://schemas.microsoft.com/office/drawing/2014/main" id="{AC73E1F6-0C62-411A-8B0B-A2D375CE404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6486" y="2088564"/>
            <a:ext cx="5639866" cy="1790045"/>
          </a:xfrm>
          <a:prstGeom prst="rect">
            <a:avLst/>
          </a:prstGeom>
        </p:spPr>
      </p:pic>
      <p:grpSp>
        <p:nvGrpSpPr>
          <p:cNvPr id="4" name="Group 3">
            <a:extLst>
              <a:ext uri="{FF2B5EF4-FFF2-40B4-BE49-F238E27FC236}">
                <a16:creationId xmlns:a16="http://schemas.microsoft.com/office/drawing/2014/main" id="{D581D3CE-9352-4D6D-AB06-FD3160D0D6D8}"/>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14" name="Rectangle 8">
              <a:extLst>
                <a:ext uri="{FF2B5EF4-FFF2-40B4-BE49-F238E27FC236}">
                  <a16:creationId xmlns:a16="http://schemas.microsoft.com/office/drawing/2014/main" id="{3CB306E2-E32C-4B70-BE2A-751E51ED1B37}"/>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3" name="Group 2">
              <a:extLst>
                <a:ext uri="{FF2B5EF4-FFF2-40B4-BE49-F238E27FC236}">
                  <a16:creationId xmlns:a16="http://schemas.microsoft.com/office/drawing/2014/main" id="{CE8489AF-2254-9101-3C14-59862D497DF2}"/>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15" name="Oval 14">
                <a:extLst>
                  <a:ext uri="{FF2B5EF4-FFF2-40B4-BE49-F238E27FC236}">
                    <a16:creationId xmlns:a16="http://schemas.microsoft.com/office/drawing/2014/main" id="{BE105316-1C2B-43AB-8EC7-7633D89BB0D3}"/>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Graphic 10">
                <a:extLst>
                  <a:ext uri="{FF2B5EF4-FFF2-40B4-BE49-F238E27FC236}">
                    <a16:creationId xmlns:a16="http://schemas.microsoft.com/office/drawing/2014/main" id="{BCFE9868-7827-4728-A5D1-FD1EFA686D3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1987624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221537-381F-AE91-3B13-1B77FD772CC1}"/>
              </a:ext>
            </a:extLst>
          </p:cNvPr>
          <p:cNvSpPr txBox="1">
            <a:spLocks noGrp="1"/>
          </p:cNvSpPr>
          <p:nvPr>
            <p:ph type="title" idx="4294967295"/>
          </p:nvPr>
        </p:nvSpPr>
        <p:spPr>
          <a:xfrm>
            <a:off x="539552" y="550777"/>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Levy Framework</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a:extLst>
              <a:ext uri="{FF2B5EF4-FFF2-40B4-BE49-F238E27FC236}">
                <a16:creationId xmlns:a16="http://schemas.microsoft.com/office/drawing/2014/main" id="{F5CA6773-73C4-4A08-31C3-27B83A18D52F}"/>
              </a:ext>
            </a:extLst>
          </p:cNvPr>
          <p:cNvSpPr txBox="1"/>
          <p:nvPr/>
        </p:nvSpPr>
        <p:spPr>
          <a:xfrm>
            <a:off x="539552" y="1185640"/>
            <a:ext cx="8064896" cy="3052118"/>
          </a:xfrm>
          <a:prstGeom prst="rect">
            <a:avLst/>
          </a:prstGeom>
          <a:noFill/>
        </p:spPr>
        <p:txBody>
          <a:bodyPr wrap="square" lIns="0" tIns="0" rIns="0" bIns="0" rtlCol="0" anchor="t">
            <a:spAutoFit/>
          </a:bodyPr>
          <a:lstStyle/>
          <a:p>
            <a:pPr marL="257175" indent="-257175" eaLnBrk="0" hangingPunct="0">
              <a:spcAft>
                <a:spcPts val="1400"/>
              </a:spcAft>
              <a:buFont typeface="Arial" panose="020B0604020202020204" pitchFamily="34" charset="0"/>
              <a:buChar char="•"/>
            </a:pPr>
            <a:r>
              <a:rPr lang="en-AU" sz="1750" dirty="0">
                <a:cs typeface="Arial" panose="020B0604020202020204" pitchFamily="34" charset="0"/>
                <a:sym typeface="Calibri" pitchFamily="34" charset="0"/>
              </a:rPr>
              <a:t>TPS Levy Framework developed by the Australian Government Actuary (AGA)</a:t>
            </a:r>
          </a:p>
          <a:p>
            <a:pPr marL="257175" indent="-257175" eaLnBrk="0" hangingPunct="0">
              <a:spcAft>
                <a:spcPts val="1400"/>
              </a:spcAft>
              <a:buFont typeface="Arial" panose="020B0604020202020204" pitchFamily="34" charset="0"/>
              <a:buChar char="•"/>
            </a:pPr>
            <a:r>
              <a:rPr lang="en-AU" sz="1750" dirty="0">
                <a:cs typeface="Arial" panose="020B0604020202020204" pitchFamily="34" charset="0"/>
                <a:sym typeface="Calibri" pitchFamily="34" charset="0"/>
              </a:rPr>
              <a:t>AGA provides advice on the levies to ensure the arrangements are financially sound</a:t>
            </a:r>
          </a:p>
          <a:p>
            <a:pPr marL="257175" indent="-257175" eaLnBrk="0" hangingPunct="0">
              <a:spcAft>
                <a:spcPts val="1400"/>
              </a:spcAft>
              <a:buFont typeface="Arial" panose="020B0604020202020204" pitchFamily="34" charset="0"/>
              <a:buChar char="•"/>
            </a:pPr>
            <a:r>
              <a:rPr lang="en-AU" sz="1750" dirty="0">
                <a:cs typeface="Arial" panose="020B0604020202020204" pitchFamily="34" charset="0"/>
                <a:sym typeface="Calibri" pitchFamily="34" charset="0"/>
              </a:rPr>
              <a:t>Annual domestic TPS levies are set through two legislative instruments:</a:t>
            </a:r>
          </a:p>
          <a:p>
            <a:pPr marL="800100" lvl="1" indent="-342900" eaLnBrk="0" hangingPunct="0">
              <a:spcAft>
                <a:spcPts val="1400"/>
              </a:spcAft>
              <a:buFont typeface="+mj-lt"/>
              <a:buAutoNum type="arabicPeriod"/>
            </a:pPr>
            <a:r>
              <a:rPr lang="en-AU" sz="1750" dirty="0">
                <a:cs typeface="Arial" panose="020B0604020202020204" pitchFamily="34" charset="0"/>
                <a:sym typeface="Calibri" pitchFamily="34" charset="0"/>
              </a:rPr>
              <a:t>one for the </a:t>
            </a:r>
            <a:r>
              <a:rPr lang="en-AU" sz="1750" u="sng" dirty="0">
                <a:cs typeface="Arial" panose="020B0604020202020204" pitchFamily="34" charset="0"/>
                <a:sym typeface="Calibri" pitchFamily="34" charset="0"/>
              </a:rPr>
              <a:t>Administrative Fee component</a:t>
            </a:r>
            <a:r>
              <a:rPr lang="en-AU" sz="1750" dirty="0">
                <a:cs typeface="Arial" panose="020B0604020202020204" pitchFamily="34" charset="0"/>
                <a:sym typeface="Calibri" pitchFamily="34" charset="0"/>
              </a:rPr>
              <a:t> (set by the relevant Minister), and</a:t>
            </a:r>
          </a:p>
          <a:p>
            <a:pPr marL="800100" lvl="1" indent="-342900" eaLnBrk="0" hangingPunct="0">
              <a:spcAft>
                <a:spcPts val="1400"/>
              </a:spcAft>
              <a:buFont typeface="+mj-lt"/>
              <a:buAutoNum type="arabicPeriod"/>
            </a:pPr>
            <a:r>
              <a:rPr lang="en-AU" sz="1750" dirty="0">
                <a:cs typeface="Arial" panose="020B0604020202020204" pitchFamily="34" charset="0"/>
                <a:sym typeface="Calibri" pitchFamily="34" charset="0"/>
              </a:rPr>
              <a:t>one for the </a:t>
            </a:r>
            <a:r>
              <a:rPr lang="en-AU" sz="1750" u="sng" dirty="0">
                <a:cs typeface="Arial" panose="020B0604020202020204" pitchFamily="34" charset="0"/>
                <a:sym typeface="Calibri" pitchFamily="34" charset="0"/>
              </a:rPr>
              <a:t>Risk Rated Premium component</a:t>
            </a:r>
            <a:r>
              <a:rPr lang="en-AU" sz="1750" dirty="0">
                <a:cs typeface="Arial" panose="020B0604020202020204" pitchFamily="34" charset="0"/>
                <a:sym typeface="Calibri" pitchFamily="34" charset="0"/>
              </a:rPr>
              <a:t> and </a:t>
            </a:r>
            <a:r>
              <a:rPr lang="en-AU" sz="1750" u="sng" dirty="0">
                <a:cs typeface="Arial" panose="020B0604020202020204" pitchFamily="34" charset="0"/>
                <a:sym typeface="Calibri" pitchFamily="34" charset="0"/>
              </a:rPr>
              <a:t>Special Tuition Protection component</a:t>
            </a:r>
            <a:r>
              <a:rPr lang="en-AU" sz="1750" dirty="0">
                <a:cs typeface="Arial" panose="020B0604020202020204" pitchFamily="34" charset="0"/>
                <a:sym typeface="Calibri" pitchFamily="34" charset="0"/>
              </a:rPr>
              <a:t> (set by the TPS Director)</a:t>
            </a:r>
            <a:endParaRPr lang="en-AU" sz="1750" u="sng" dirty="0">
              <a:cs typeface="Arial" panose="020B0604020202020204" pitchFamily="34" charset="0"/>
              <a:sym typeface="Calibri" pitchFamily="34" charset="0"/>
            </a:endParaRPr>
          </a:p>
          <a:p>
            <a:pPr marL="257175" indent="-257175" eaLnBrk="0" hangingPunct="0">
              <a:spcAft>
                <a:spcPts val="1400"/>
              </a:spcAft>
              <a:buFont typeface="Arial" panose="020B0604020202020204" pitchFamily="34" charset="0"/>
              <a:buChar char="•"/>
            </a:pPr>
            <a:r>
              <a:rPr lang="en-AU" sz="1750" dirty="0">
                <a:cs typeface="Arial" panose="020B0604020202020204" pitchFamily="34" charset="0"/>
                <a:sym typeface="Calibri" pitchFamily="34" charset="0"/>
              </a:rPr>
              <a:t>Education providers operating across multiple education sectors pay separate levies for each sector, which may be collected at different times during the year</a:t>
            </a:r>
          </a:p>
        </p:txBody>
      </p:sp>
      <p:grpSp>
        <p:nvGrpSpPr>
          <p:cNvPr id="15" name="Group 14">
            <a:extLst>
              <a:ext uri="{FF2B5EF4-FFF2-40B4-BE49-F238E27FC236}">
                <a16:creationId xmlns:a16="http://schemas.microsoft.com/office/drawing/2014/main" id="{6EB9070B-0CC1-B4C2-15F6-94ECE9DC26ED}"/>
              </a:ext>
              <a:ext uri="{C183D7F6-B498-43B3-948B-1728B52AA6E4}">
                <adec:decorative xmlns:adec="http://schemas.microsoft.com/office/drawing/2017/decorative" val="1"/>
              </a:ext>
            </a:extLst>
          </p:cNvPr>
          <p:cNvGrpSpPr/>
          <p:nvPr/>
        </p:nvGrpSpPr>
        <p:grpSpPr>
          <a:xfrm>
            <a:off x="826488" y="4755327"/>
            <a:ext cx="1639726" cy="307777"/>
            <a:chOff x="826488" y="4755327"/>
            <a:chExt cx="1639726" cy="307777"/>
          </a:xfrm>
        </p:grpSpPr>
        <p:sp>
          <p:nvSpPr>
            <p:cNvPr id="16" name="Rectangle 8">
              <a:extLst>
                <a:ext uri="{FF2B5EF4-FFF2-40B4-BE49-F238E27FC236}">
                  <a16:creationId xmlns:a16="http://schemas.microsoft.com/office/drawing/2014/main" id="{8C93111A-09A7-D383-A6F0-9BF50DA364AF}"/>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dirty="0">
                <a:ln>
                  <a:noFill/>
                </a:ln>
                <a:solidFill>
                  <a:schemeClr val="bg1"/>
                </a:solidFill>
                <a:effectLst/>
                <a:latin typeface="Arial" panose="020B0604020202020204" pitchFamily="34" charset="0"/>
              </a:endParaRPr>
            </a:p>
          </p:txBody>
        </p:sp>
        <p:grpSp>
          <p:nvGrpSpPr>
            <p:cNvPr id="17" name="Group 16">
              <a:extLst>
                <a:ext uri="{FF2B5EF4-FFF2-40B4-BE49-F238E27FC236}">
                  <a16:creationId xmlns:a16="http://schemas.microsoft.com/office/drawing/2014/main" id="{78759048-4398-9A12-58BE-1FB6256CEDEA}"/>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8" name="Oval 17">
                <a:extLst>
                  <a:ext uri="{FF2B5EF4-FFF2-40B4-BE49-F238E27FC236}">
                    <a16:creationId xmlns:a16="http://schemas.microsoft.com/office/drawing/2014/main" id="{B3D6F81B-AA83-89C8-7A16-5BCC7AFF522C}"/>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9" name="Graphic 10">
                <a:extLst>
                  <a:ext uri="{FF2B5EF4-FFF2-40B4-BE49-F238E27FC236}">
                    <a16:creationId xmlns:a16="http://schemas.microsoft.com/office/drawing/2014/main" id="{9D6F2522-9469-078D-B90F-00DC7EC1ED9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3752876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90B7BC-4704-EC7A-02F8-3BF7B23A1E78}"/>
              </a:ext>
            </a:extLst>
          </p:cNvPr>
          <p:cNvSpPr txBox="1">
            <a:spLocks noGrp="1"/>
          </p:cNvSpPr>
          <p:nvPr>
            <p:ph type="title" idx="4294967295"/>
          </p:nvPr>
        </p:nvSpPr>
        <p:spPr>
          <a:xfrm>
            <a:off x="539551" y="550777"/>
            <a:ext cx="8136905"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Domestic TPS Levy Components</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4" name="Table 4" descr="This table details the 3 components of the TPS domestic levies. The first component is the 'administrative fee', which is a sum of a 'per provider' charge and a 'per student' charge. The administrative fee is designed to cover administrative costs and is set by the relevant Minister.&#10;The second component is the 'risk rated premium component', which considers 3 risk factors and is intended to reflect the risk of a provider default. The risk rated premium component is set by the TPS Director.&#10;The third component is the 'special tuition protection component'. It is a percentage multiplied by total loan amounts or up-front payments received by a provider, and help to build the levy funds when they are below their target range. The special tuition protection component is set by the TPS Director.">
            <a:extLst>
              <a:ext uri="{FF2B5EF4-FFF2-40B4-BE49-F238E27FC236}">
                <a16:creationId xmlns:a16="http://schemas.microsoft.com/office/drawing/2014/main" id="{CDC3256E-DC00-4606-A83C-EAD1BDB9B5F5}"/>
              </a:ext>
            </a:extLst>
          </p:cNvPr>
          <p:cNvGraphicFramePr>
            <a:graphicFrameLocks noGrp="1"/>
          </p:cNvGraphicFramePr>
          <p:nvPr>
            <p:extLst>
              <p:ext uri="{D42A27DB-BD31-4B8C-83A1-F6EECF244321}">
                <p14:modId xmlns:p14="http://schemas.microsoft.com/office/powerpoint/2010/main" val="309668372"/>
              </p:ext>
            </p:extLst>
          </p:nvPr>
        </p:nvGraphicFramePr>
        <p:xfrm>
          <a:off x="539551" y="1184400"/>
          <a:ext cx="8136906" cy="3440191"/>
        </p:xfrm>
        <a:graphic>
          <a:graphicData uri="http://schemas.openxmlformats.org/drawingml/2006/table">
            <a:tbl>
              <a:tblPr firstRow="1" bandRow="1">
                <a:tableStyleId>{5C22544A-7EE6-4342-B048-85BDC9FD1C3A}</a:tableStyleId>
              </a:tblPr>
              <a:tblGrid>
                <a:gridCol w="1701373">
                  <a:extLst>
                    <a:ext uri="{9D8B030D-6E8A-4147-A177-3AD203B41FA5}">
                      <a16:colId xmlns:a16="http://schemas.microsoft.com/office/drawing/2014/main" val="3210531022"/>
                    </a:ext>
                  </a:extLst>
                </a:gridCol>
                <a:gridCol w="2448307">
                  <a:extLst>
                    <a:ext uri="{9D8B030D-6E8A-4147-A177-3AD203B41FA5}">
                      <a16:colId xmlns:a16="http://schemas.microsoft.com/office/drawing/2014/main" val="3698033848"/>
                    </a:ext>
                  </a:extLst>
                </a:gridCol>
                <a:gridCol w="3987226">
                  <a:extLst>
                    <a:ext uri="{9D8B030D-6E8A-4147-A177-3AD203B41FA5}">
                      <a16:colId xmlns:a16="http://schemas.microsoft.com/office/drawing/2014/main" val="1227897729"/>
                    </a:ext>
                  </a:extLst>
                </a:gridCol>
              </a:tblGrid>
              <a:tr h="372058">
                <a:tc>
                  <a:txBody>
                    <a:bodyPr/>
                    <a:lstStyle/>
                    <a:p>
                      <a:pPr algn="ctr"/>
                      <a:r>
                        <a:rPr lang="en-AU" sz="1700" dirty="0"/>
                        <a:t>Component</a:t>
                      </a:r>
                    </a:p>
                  </a:txBody>
                  <a:tcPr anchor="ctr">
                    <a:solidFill>
                      <a:srgbClr val="3C7D86"/>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dirty="0"/>
                        <a:t>Key elements</a:t>
                      </a:r>
                    </a:p>
                  </a:txBody>
                  <a:tcPr anchor="ctr">
                    <a:solidFill>
                      <a:srgbClr val="3C7D86"/>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dirty="0"/>
                        <a:t>Purpose and authority</a:t>
                      </a:r>
                    </a:p>
                  </a:txBody>
                  <a:tcPr anchor="ctr">
                    <a:solidFill>
                      <a:srgbClr val="3C7D86"/>
                    </a:solidFill>
                  </a:tcPr>
                </a:tc>
                <a:extLst>
                  <a:ext uri="{0D108BD9-81ED-4DB2-BD59-A6C34878D82A}">
                    <a16:rowId xmlns:a16="http://schemas.microsoft.com/office/drawing/2014/main" val="169560607"/>
                  </a:ext>
                </a:extLst>
              </a:tr>
              <a:tr h="652450">
                <a:tc>
                  <a:txBody>
                    <a:bodyPr/>
                    <a:lstStyle/>
                    <a:p>
                      <a:pPr algn="ctr">
                        <a:spcBef>
                          <a:spcPts val="200"/>
                        </a:spcBef>
                        <a:spcAft>
                          <a:spcPts val="200"/>
                        </a:spcAft>
                      </a:pPr>
                      <a:r>
                        <a:rPr lang="en-AU" sz="1550" b="1" dirty="0"/>
                        <a:t>Administrative fee</a:t>
                      </a:r>
                    </a:p>
                  </a:txBody>
                  <a:tcPr anchor="ctr">
                    <a:solidFill>
                      <a:srgbClr val="D5DDE1"/>
                    </a:solidFill>
                  </a:tcPr>
                </a:tc>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550" b="0" dirty="0"/>
                        <a:t>Sum of a ‘per provider’ and ‘per student’ charge</a:t>
                      </a:r>
                    </a:p>
                  </a:txBody>
                  <a:tcPr anchor="ctr">
                    <a:solidFill>
                      <a:srgbClr val="D5DDE1"/>
                    </a:solidFill>
                  </a:tcPr>
                </a:tc>
                <a:tc>
                  <a:txBody>
                    <a:bodyPr/>
                    <a:lstStyle/>
                    <a:p>
                      <a:pPr marL="252000" marR="0" lvl="0" indent="-252000" algn="l" defTabSz="6858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AU" sz="1550" b="0"/>
                        <a:t>Designed to cover administrative costs</a:t>
                      </a:r>
                    </a:p>
                    <a:p>
                      <a:pPr marL="252000" marR="0" lvl="0" indent="-252000" algn="l" defTabSz="6858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AU" sz="1550" b="0"/>
                        <a:t>Set by relevant Minister</a:t>
                      </a:r>
                    </a:p>
                  </a:txBody>
                  <a:tcPr anchor="ctr">
                    <a:solidFill>
                      <a:srgbClr val="D5DDE1"/>
                    </a:solidFill>
                  </a:tcPr>
                </a:tc>
                <a:extLst>
                  <a:ext uri="{0D108BD9-81ED-4DB2-BD59-A6C34878D82A}">
                    <a16:rowId xmlns:a16="http://schemas.microsoft.com/office/drawing/2014/main" val="2822365869"/>
                  </a:ext>
                </a:extLst>
              </a:tr>
              <a:tr h="1512498">
                <a:tc>
                  <a:txBody>
                    <a:bodyPr/>
                    <a:lstStyle/>
                    <a:p>
                      <a:pPr marL="0" marR="0" lvl="0" indent="0" algn="ctr" defTabSz="685800" rtl="0" eaLnBrk="1" fontAlgn="auto" latinLnBrk="0" hangingPunct="1">
                        <a:lnSpc>
                          <a:spcPct val="100000"/>
                        </a:lnSpc>
                        <a:spcBef>
                          <a:spcPts val="200"/>
                        </a:spcBef>
                        <a:spcAft>
                          <a:spcPts val="200"/>
                        </a:spcAft>
                        <a:buClrTx/>
                        <a:buSzTx/>
                        <a:buFontTx/>
                        <a:buNone/>
                        <a:tabLst/>
                        <a:defRPr/>
                      </a:pPr>
                      <a:r>
                        <a:rPr lang="en-AU" sz="1550" b="1"/>
                        <a:t>Risk-rated premium</a:t>
                      </a:r>
                    </a:p>
                  </a:txBody>
                  <a:tcPr anchor="ctr">
                    <a:solidFill>
                      <a:srgbClr val="99ABB3"/>
                    </a:solidFill>
                  </a:tcPr>
                </a:tc>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550" b="0"/>
                        <a:t>Considers</a:t>
                      </a:r>
                      <a:r>
                        <a:rPr lang="en-AU" sz="1550" b="1"/>
                        <a:t> 3 risk factors:</a:t>
                      </a:r>
                    </a:p>
                    <a:p>
                      <a:pPr marL="252000" marR="0" lvl="0" indent="-252000" algn="l" defTabSz="685800" rtl="0" eaLnBrk="1" fontAlgn="auto" latinLnBrk="0" hangingPunct="1">
                        <a:lnSpc>
                          <a:spcPct val="100000"/>
                        </a:lnSpc>
                        <a:spcBef>
                          <a:spcPts val="200"/>
                        </a:spcBef>
                        <a:spcAft>
                          <a:spcPts val="200"/>
                        </a:spcAft>
                        <a:buClrTx/>
                        <a:buSzTx/>
                        <a:buFont typeface="+mj-lt"/>
                        <a:buAutoNum type="arabicPeriod"/>
                        <a:tabLst/>
                        <a:defRPr/>
                      </a:pPr>
                      <a:r>
                        <a:rPr lang="en-AU" sz="1550" b="0"/>
                        <a:t>Financial strength</a:t>
                      </a:r>
                    </a:p>
                    <a:p>
                      <a:pPr marL="252000" marR="0" lvl="0" indent="-252000" algn="l" defTabSz="685800" rtl="0" eaLnBrk="1" fontAlgn="auto" latinLnBrk="0" hangingPunct="1">
                        <a:lnSpc>
                          <a:spcPct val="100000"/>
                        </a:lnSpc>
                        <a:spcBef>
                          <a:spcPts val="200"/>
                        </a:spcBef>
                        <a:spcAft>
                          <a:spcPts val="200"/>
                        </a:spcAft>
                        <a:buClrTx/>
                        <a:buSzTx/>
                        <a:buFont typeface="+mj-lt"/>
                        <a:buAutoNum type="arabicPeriod"/>
                        <a:tabLst/>
                        <a:defRPr/>
                      </a:pPr>
                      <a:r>
                        <a:rPr lang="en-AU" sz="1550" b="0"/>
                        <a:t>Completion rate </a:t>
                      </a:r>
                    </a:p>
                    <a:p>
                      <a:pPr marL="252000" marR="0" lvl="0" indent="-252000" algn="l" defTabSz="685800" rtl="0" eaLnBrk="1" fontAlgn="auto" latinLnBrk="0" hangingPunct="1">
                        <a:lnSpc>
                          <a:spcPct val="100000"/>
                        </a:lnSpc>
                        <a:spcBef>
                          <a:spcPts val="200"/>
                        </a:spcBef>
                        <a:spcAft>
                          <a:spcPts val="200"/>
                        </a:spcAft>
                        <a:buClrTx/>
                        <a:buSzTx/>
                        <a:buFont typeface="+mj-lt"/>
                        <a:buAutoNum type="arabicPeriod"/>
                        <a:tabLst/>
                        <a:defRPr/>
                      </a:pPr>
                      <a:r>
                        <a:rPr lang="en-AU" sz="1550" b="0"/>
                        <a:t>Non-compliance history and registration renewal</a:t>
                      </a:r>
                    </a:p>
                  </a:txBody>
                  <a:tcPr anchor="ctr">
                    <a:solidFill>
                      <a:srgbClr val="99ABB3"/>
                    </a:solidFill>
                  </a:tcPr>
                </a:tc>
                <a:tc>
                  <a:txBody>
                    <a:bodyPr/>
                    <a:lstStyle/>
                    <a:p>
                      <a:pPr marL="252000" marR="0" lvl="0" indent="-252000" algn="l" defTabSz="6858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AU" sz="1550" b="0"/>
                        <a:t>Intended to reflect risk of provider default</a:t>
                      </a:r>
                    </a:p>
                    <a:p>
                      <a:pPr marL="252000" marR="0" lvl="0" indent="-252000" algn="l" defTabSz="6858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AU" sz="1550" b="0"/>
                        <a:t>Financial reward for positive provider behaviour and risk management practices</a:t>
                      </a:r>
                    </a:p>
                    <a:p>
                      <a:pPr marL="252000" marR="0" lvl="0" indent="-252000" algn="l" defTabSz="6858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AU" sz="1550" b="0"/>
                        <a:t>Set by the TPS Director </a:t>
                      </a:r>
                    </a:p>
                  </a:txBody>
                  <a:tcPr anchor="ctr">
                    <a:solidFill>
                      <a:srgbClr val="99ABB3"/>
                    </a:solidFill>
                  </a:tcPr>
                </a:tc>
                <a:extLst>
                  <a:ext uri="{0D108BD9-81ED-4DB2-BD59-A6C34878D82A}">
                    <a16:rowId xmlns:a16="http://schemas.microsoft.com/office/drawing/2014/main" val="2202525482"/>
                  </a:ext>
                </a:extLst>
              </a:tr>
              <a:tr h="903185">
                <a:tc>
                  <a:txBody>
                    <a:bodyPr/>
                    <a:lstStyle/>
                    <a:p>
                      <a:pPr marL="0" marR="0" lvl="0" indent="0" algn="ctr" defTabSz="685800" rtl="0" eaLnBrk="1" fontAlgn="auto" latinLnBrk="0" hangingPunct="1">
                        <a:lnSpc>
                          <a:spcPct val="100000"/>
                        </a:lnSpc>
                        <a:spcBef>
                          <a:spcPts val="200"/>
                        </a:spcBef>
                        <a:spcAft>
                          <a:spcPts val="200"/>
                        </a:spcAft>
                        <a:buClrTx/>
                        <a:buSzTx/>
                        <a:buFontTx/>
                        <a:buNone/>
                        <a:tabLst/>
                        <a:defRPr/>
                      </a:pPr>
                      <a:r>
                        <a:rPr lang="en-AU" sz="1550" b="1"/>
                        <a:t>Special tuition protection</a:t>
                      </a:r>
                    </a:p>
                  </a:txBody>
                  <a:tcPr anchor="ctr">
                    <a:solidFill>
                      <a:srgbClr val="D5DDE1"/>
                    </a:solidFill>
                  </a:tcPr>
                </a:tc>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550" b="0"/>
                        <a:t>Percentage multiplied by total loan amounts or up-front payments received</a:t>
                      </a:r>
                    </a:p>
                  </a:txBody>
                  <a:tcPr anchor="ctr">
                    <a:solidFill>
                      <a:srgbClr val="D5DDE1"/>
                    </a:solidFill>
                  </a:tcPr>
                </a:tc>
                <a:tc>
                  <a:txBody>
                    <a:bodyPr/>
                    <a:lstStyle/>
                    <a:p>
                      <a:pPr marL="252000" marR="0" lvl="0" indent="-252000" algn="l" defTabSz="6858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AU" sz="1550" b="0" dirty="0"/>
                        <a:t>Intended to assist building the funds when below target range or to repay seed funding </a:t>
                      </a:r>
                    </a:p>
                    <a:p>
                      <a:pPr marL="252000" marR="0" lvl="0" indent="-252000" algn="l" defTabSz="6858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AU" sz="1550" b="0" dirty="0"/>
                        <a:t>Set by the TPS Director </a:t>
                      </a:r>
                    </a:p>
                  </a:txBody>
                  <a:tcPr anchor="ctr">
                    <a:solidFill>
                      <a:srgbClr val="D5DDE1"/>
                    </a:solidFill>
                  </a:tcPr>
                </a:tc>
                <a:extLst>
                  <a:ext uri="{0D108BD9-81ED-4DB2-BD59-A6C34878D82A}">
                    <a16:rowId xmlns:a16="http://schemas.microsoft.com/office/drawing/2014/main" val="3939883197"/>
                  </a:ext>
                </a:extLst>
              </a:tr>
            </a:tbl>
          </a:graphicData>
        </a:graphic>
      </p:graphicFrame>
      <p:grpSp>
        <p:nvGrpSpPr>
          <p:cNvPr id="10" name="Group 9">
            <a:extLst>
              <a:ext uri="{FF2B5EF4-FFF2-40B4-BE49-F238E27FC236}">
                <a16:creationId xmlns:a16="http://schemas.microsoft.com/office/drawing/2014/main" id="{84B0C8CE-E112-9727-2709-E79086AAE70A}"/>
              </a:ext>
              <a:ext uri="{C183D7F6-B498-43B3-948B-1728B52AA6E4}">
                <adec:decorative xmlns:adec="http://schemas.microsoft.com/office/drawing/2017/decorative" val="1"/>
              </a:ext>
            </a:extLst>
          </p:cNvPr>
          <p:cNvGrpSpPr/>
          <p:nvPr/>
        </p:nvGrpSpPr>
        <p:grpSpPr>
          <a:xfrm>
            <a:off x="826488" y="4755327"/>
            <a:ext cx="1639726" cy="307777"/>
            <a:chOff x="826488" y="4755327"/>
            <a:chExt cx="1639726" cy="307777"/>
          </a:xfrm>
        </p:grpSpPr>
        <p:sp>
          <p:nvSpPr>
            <p:cNvPr id="11" name="Rectangle 8">
              <a:extLst>
                <a:ext uri="{FF2B5EF4-FFF2-40B4-BE49-F238E27FC236}">
                  <a16:creationId xmlns:a16="http://schemas.microsoft.com/office/drawing/2014/main" id="{9AC32106-52F3-C660-6EC2-C9077CB1AFC4}"/>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dirty="0">
                <a:ln>
                  <a:noFill/>
                </a:ln>
                <a:solidFill>
                  <a:schemeClr val="bg1"/>
                </a:solidFill>
                <a:effectLst/>
                <a:latin typeface="Arial" panose="020B0604020202020204" pitchFamily="34" charset="0"/>
              </a:endParaRPr>
            </a:p>
          </p:txBody>
        </p:sp>
        <p:grpSp>
          <p:nvGrpSpPr>
            <p:cNvPr id="12" name="Group 11">
              <a:extLst>
                <a:ext uri="{FF2B5EF4-FFF2-40B4-BE49-F238E27FC236}">
                  <a16:creationId xmlns:a16="http://schemas.microsoft.com/office/drawing/2014/main" id="{77CB94F0-3329-118E-CCAA-41E6C8FC58CC}"/>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3" name="Oval 12">
                <a:extLst>
                  <a:ext uri="{FF2B5EF4-FFF2-40B4-BE49-F238E27FC236}">
                    <a16:creationId xmlns:a16="http://schemas.microsoft.com/office/drawing/2014/main" id="{F6885A0E-C10B-2FED-0728-3E6BDDD8BB1D}"/>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Graphic 10">
                <a:extLst>
                  <a:ext uri="{FF2B5EF4-FFF2-40B4-BE49-F238E27FC236}">
                    <a16:creationId xmlns:a16="http://schemas.microsoft.com/office/drawing/2014/main" id="{8690F53D-E75C-66BB-1522-6614B0C4CDE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2495697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221537-381F-AE91-3B13-1B77FD772CC1}"/>
              </a:ext>
            </a:extLst>
          </p:cNvPr>
          <p:cNvSpPr txBox="1">
            <a:spLocks noGrp="1"/>
          </p:cNvSpPr>
          <p:nvPr>
            <p:ph type="title" idx="4294967295"/>
          </p:nvPr>
        </p:nvSpPr>
        <p:spPr>
          <a:xfrm>
            <a:off x="539552" y="550777"/>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Administrative Fee Component</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a:extLst>
              <a:ext uri="{FF2B5EF4-FFF2-40B4-BE49-F238E27FC236}">
                <a16:creationId xmlns:a16="http://schemas.microsoft.com/office/drawing/2014/main" id="{F5CA6773-73C4-4A08-31C3-27B83A18D52F}"/>
              </a:ext>
            </a:extLst>
          </p:cNvPr>
          <p:cNvSpPr txBox="1"/>
          <p:nvPr/>
        </p:nvSpPr>
        <p:spPr>
          <a:xfrm>
            <a:off x="539552" y="1185640"/>
            <a:ext cx="8064896" cy="2872581"/>
          </a:xfrm>
          <a:prstGeom prst="rect">
            <a:avLst/>
          </a:prstGeom>
          <a:noFill/>
        </p:spPr>
        <p:txBody>
          <a:bodyPr wrap="square" lIns="0" tIns="0" rIns="0" bIns="0" rtlCol="0" anchor="t">
            <a:spAutoFit/>
          </a:bodyPr>
          <a:lstStyle/>
          <a:p>
            <a:pPr marL="257175" indent="-257175" eaLnBrk="0" hangingPunct="0">
              <a:spcAft>
                <a:spcPts val="1400"/>
              </a:spcAft>
              <a:buFont typeface="Arial" panose="020B0604020202020204" pitchFamily="34" charset="0"/>
              <a:buChar char="•"/>
            </a:pPr>
            <a:r>
              <a:rPr lang="en-AU" sz="1750" dirty="0">
                <a:cs typeface="Arial" panose="020B0604020202020204" pitchFamily="34" charset="0"/>
                <a:sym typeface="Calibri" pitchFamily="34" charset="0"/>
              </a:rPr>
              <a:t>Sector contribution to the ongoing costs of the TPS</a:t>
            </a:r>
          </a:p>
          <a:p>
            <a:pPr marL="257175" indent="-257175" eaLnBrk="0" hangingPunct="0">
              <a:spcAft>
                <a:spcPts val="1400"/>
              </a:spcAft>
              <a:buFont typeface="Arial" panose="020B0604020202020204" pitchFamily="34" charset="0"/>
              <a:buChar char="•"/>
            </a:pPr>
            <a:r>
              <a:rPr lang="en-AU" sz="1750" dirty="0">
                <a:cs typeface="Arial" panose="020B0604020202020204" pitchFamily="34" charset="0"/>
                <a:sym typeface="Calibri" pitchFamily="34" charset="0"/>
              </a:rPr>
              <a:t>Sum of a specified ‘per provider’ amount and a ‘per student’ amount</a:t>
            </a:r>
          </a:p>
          <a:p>
            <a:pPr marL="257175" indent="-257175" eaLnBrk="0" hangingPunct="0">
              <a:spcAft>
                <a:spcPts val="1400"/>
              </a:spcAft>
              <a:buFont typeface="Arial" panose="020B0604020202020204" pitchFamily="34" charset="0"/>
              <a:buChar char="•"/>
            </a:pPr>
            <a:r>
              <a:rPr lang="en-AU" sz="1750" dirty="0">
                <a:cs typeface="Arial" panose="020B0604020202020204" pitchFamily="34" charset="0"/>
                <a:sym typeface="Calibri" pitchFamily="34" charset="0"/>
              </a:rPr>
              <a:t>Determined by the responsible Minister</a:t>
            </a:r>
          </a:p>
          <a:p>
            <a:pPr marL="257175" indent="-257175" eaLnBrk="0" hangingPunct="0">
              <a:spcAft>
                <a:spcPts val="1400"/>
              </a:spcAft>
              <a:buFont typeface="Arial" panose="020B0604020202020204" pitchFamily="34" charset="0"/>
              <a:buChar char="•"/>
            </a:pPr>
            <a:r>
              <a:rPr lang="en-AU" sz="1750" dirty="0">
                <a:cs typeface="Arial" panose="020B0604020202020204" pitchFamily="34" charset="0"/>
                <a:sym typeface="Calibri" pitchFamily="34" charset="0"/>
              </a:rPr>
              <a:t>If the responsible Minister decides </a:t>
            </a:r>
            <a:r>
              <a:rPr lang="en-AU" sz="1750" b="1" dirty="0">
                <a:cs typeface="Arial" panose="020B0604020202020204" pitchFamily="34" charset="0"/>
                <a:sym typeface="Calibri" pitchFamily="34" charset="0"/>
              </a:rPr>
              <a:t>not</a:t>
            </a:r>
            <a:r>
              <a:rPr lang="en-AU" sz="1750" dirty="0">
                <a:cs typeface="Arial" panose="020B0604020202020204" pitchFamily="34" charset="0"/>
                <a:sym typeface="Calibri" pitchFamily="34" charset="0"/>
              </a:rPr>
              <a:t> to determine the administrative fee component amounts, a CPI indexation will apply</a:t>
            </a:r>
            <a:br>
              <a:rPr lang="en-AU" sz="1750" dirty="0">
                <a:cs typeface="Arial" panose="020B0604020202020204" pitchFamily="34" charset="0"/>
                <a:sym typeface="Calibri" pitchFamily="34" charset="0"/>
              </a:rPr>
            </a:br>
            <a:r>
              <a:rPr lang="en-AU" sz="1750" dirty="0">
                <a:cs typeface="Arial" panose="020B0604020202020204" pitchFamily="34" charset="0"/>
                <a:sym typeface="Calibri" pitchFamily="34" charset="0"/>
              </a:rPr>
              <a:t>(see Section 10 of the VSL, HELP and Up-front Payments Levy Acts)</a:t>
            </a:r>
          </a:p>
          <a:p>
            <a:pPr marL="257175" indent="-257175" eaLnBrk="0" hangingPunct="0">
              <a:spcAft>
                <a:spcPts val="1400"/>
              </a:spcAft>
              <a:buFont typeface="Arial" panose="020B0604020202020204" pitchFamily="34" charset="0"/>
              <a:buChar char="•"/>
            </a:pPr>
            <a:r>
              <a:rPr lang="en-AU" sz="1750" dirty="0">
                <a:cs typeface="Arial" panose="020B0604020202020204" pitchFamily="34" charset="0"/>
                <a:sym typeface="Calibri" pitchFamily="34" charset="0"/>
              </a:rPr>
              <a:t>If a provider is a new provider for a year, the provider’s administrative fee component will be the ‘per provider’ amount only</a:t>
            </a:r>
          </a:p>
        </p:txBody>
      </p:sp>
      <p:grpSp>
        <p:nvGrpSpPr>
          <p:cNvPr id="10" name="Group 9">
            <a:extLst>
              <a:ext uri="{FF2B5EF4-FFF2-40B4-BE49-F238E27FC236}">
                <a16:creationId xmlns:a16="http://schemas.microsoft.com/office/drawing/2014/main" id="{63E04635-0A3B-A200-2B9A-17239F7C762D}"/>
              </a:ext>
              <a:ext uri="{C183D7F6-B498-43B3-948B-1728B52AA6E4}">
                <adec:decorative xmlns:adec="http://schemas.microsoft.com/office/drawing/2017/decorative" val="1"/>
              </a:ext>
            </a:extLst>
          </p:cNvPr>
          <p:cNvGrpSpPr/>
          <p:nvPr/>
        </p:nvGrpSpPr>
        <p:grpSpPr>
          <a:xfrm>
            <a:off x="826488" y="4755327"/>
            <a:ext cx="1639726" cy="307777"/>
            <a:chOff x="826488" y="4755327"/>
            <a:chExt cx="1639726" cy="307777"/>
          </a:xfrm>
        </p:grpSpPr>
        <p:sp>
          <p:nvSpPr>
            <p:cNvPr id="11" name="Rectangle 8">
              <a:extLst>
                <a:ext uri="{FF2B5EF4-FFF2-40B4-BE49-F238E27FC236}">
                  <a16:creationId xmlns:a16="http://schemas.microsoft.com/office/drawing/2014/main" id="{5C657DEB-75B2-E3F1-8EF0-DF24EAAEDB83}"/>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dirty="0">
                <a:ln>
                  <a:noFill/>
                </a:ln>
                <a:solidFill>
                  <a:schemeClr val="bg1"/>
                </a:solidFill>
                <a:effectLst/>
                <a:latin typeface="Arial" panose="020B0604020202020204" pitchFamily="34" charset="0"/>
              </a:endParaRPr>
            </a:p>
          </p:txBody>
        </p:sp>
        <p:grpSp>
          <p:nvGrpSpPr>
            <p:cNvPr id="12" name="Group 11">
              <a:extLst>
                <a:ext uri="{FF2B5EF4-FFF2-40B4-BE49-F238E27FC236}">
                  <a16:creationId xmlns:a16="http://schemas.microsoft.com/office/drawing/2014/main" id="{8420D839-82FC-984C-0642-0E8710D2B0C9}"/>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3" name="Oval 12">
                <a:extLst>
                  <a:ext uri="{FF2B5EF4-FFF2-40B4-BE49-F238E27FC236}">
                    <a16:creationId xmlns:a16="http://schemas.microsoft.com/office/drawing/2014/main" id="{B9B4AED5-78BA-468D-5293-047B42A32FAE}"/>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Graphic 10">
                <a:extLst>
                  <a:ext uri="{FF2B5EF4-FFF2-40B4-BE49-F238E27FC236}">
                    <a16:creationId xmlns:a16="http://schemas.microsoft.com/office/drawing/2014/main" id="{6EB205BB-4DB3-93AF-DB70-25E59098112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2463103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CA8A0-E892-5590-CD73-0220EEDB6D8F}"/>
              </a:ext>
            </a:extLst>
          </p:cNvPr>
          <p:cNvSpPr txBox="1">
            <a:spLocks noGrp="1"/>
          </p:cNvSpPr>
          <p:nvPr>
            <p:ph type="title" idx="4294967295"/>
          </p:nvPr>
        </p:nvSpPr>
        <p:spPr>
          <a:xfrm>
            <a:off x="539550" y="550777"/>
            <a:ext cx="8121849"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Risk Rated Premium Component</a:t>
            </a:r>
          </a:p>
        </p:txBody>
      </p:sp>
      <p:sp>
        <p:nvSpPr>
          <p:cNvPr id="3" name="Rectangle 2"/>
          <p:cNvSpPr/>
          <p:nvPr/>
        </p:nvSpPr>
        <p:spPr>
          <a:xfrm>
            <a:off x="539551" y="1185640"/>
            <a:ext cx="8121849" cy="3208571"/>
          </a:xfrm>
          <a:prstGeom prst="rect">
            <a:avLst/>
          </a:prstGeom>
        </p:spPr>
        <p:txBody>
          <a:bodyPr wrap="square" lIns="68580" tIns="34290" rIns="68580" bIns="34290" anchor="t">
            <a:spAutoFit/>
          </a:bodyPr>
          <a:lstStyle/>
          <a:p>
            <a:pPr marL="285750" indent="-285750">
              <a:spcAft>
                <a:spcPts val="1800"/>
              </a:spcAft>
              <a:buFont typeface="Arial" panose="020B0604020202020204" pitchFamily="34" charset="0"/>
              <a:buChar char="•"/>
            </a:pPr>
            <a:r>
              <a:rPr lang="en-US" altLang="zh-CN" sz="1800" dirty="0">
                <a:sym typeface="Calibri" pitchFamily="34" charset="0"/>
              </a:rPr>
              <a:t>Determined annually by TPS Director in collaboration with the TPS Advisory Board, AGA and feedback from stakeholders</a:t>
            </a:r>
            <a:endParaRPr lang="en-US" altLang="zh-CN" dirty="0">
              <a:sym typeface="Calibri" pitchFamily="34" charset="0"/>
            </a:endParaRPr>
          </a:p>
          <a:p>
            <a:pPr marL="285750" indent="-285750">
              <a:spcAft>
                <a:spcPts val="1800"/>
              </a:spcAft>
              <a:buFont typeface="Arial" panose="020B0604020202020204" pitchFamily="34" charset="0"/>
              <a:buChar char="•"/>
            </a:pPr>
            <a:r>
              <a:rPr lang="en-US" altLang="zh-CN" dirty="0">
                <a:sym typeface="Calibri" pitchFamily="34" charset="0"/>
              </a:rPr>
              <a:t>Considers a provider’s student enrolment numbers, income (loan amounts or up-front payments) and risk factor values</a:t>
            </a:r>
          </a:p>
          <a:p>
            <a:pPr marL="285750" indent="-285750">
              <a:spcAft>
                <a:spcPts val="1800"/>
              </a:spcAft>
              <a:buFont typeface="Arial" panose="020B0604020202020204" pitchFamily="34" charset="0"/>
              <a:buChar char="•"/>
            </a:pPr>
            <a:r>
              <a:rPr lang="en-US" altLang="zh-CN" dirty="0">
                <a:sym typeface="Calibri" pitchFamily="34" charset="0"/>
              </a:rPr>
              <a:t>Risk factor value based on an individual provider’s risk score against three risk factors</a:t>
            </a:r>
          </a:p>
          <a:p>
            <a:pPr marL="285750" indent="-285750">
              <a:spcAft>
                <a:spcPts val="1800"/>
              </a:spcAft>
              <a:buFont typeface="Arial" panose="020B0604020202020204" pitchFamily="34" charset="0"/>
              <a:buChar char="•"/>
            </a:pPr>
            <a:r>
              <a:rPr lang="en-US" altLang="zh-CN" dirty="0">
                <a:sym typeface="Calibri" pitchFamily="34" charset="0"/>
              </a:rPr>
              <a:t>TPS risk factor calculations designed to reflect the risk of a provider default</a:t>
            </a:r>
          </a:p>
          <a:p>
            <a:pPr marL="742950" lvl="1" indent="-285750">
              <a:spcAft>
                <a:spcPts val="1800"/>
              </a:spcAft>
              <a:buFont typeface="Arial" panose="020B0604020202020204" pitchFamily="34" charset="0"/>
              <a:buChar char="•"/>
            </a:pPr>
            <a:r>
              <a:rPr lang="en-US" altLang="zh-CN" dirty="0">
                <a:sym typeface="Calibri" pitchFamily="34" charset="0"/>
              </a:rPr>
              <a:t>Not equivalent to the risk assessments conducted by the regulators</a:t>
            </a:r>
          </a:p>
        </p:txBody>
      </p:sp>
      <p:grpSp>
        <p:nvGrpSpPr>
          <p:cNvPr id="7" name="Group 6">
            <a:extLst>
              <a:ext uri="{FF2B5EF4-FFF2-40B4-BE49-F238E27FC236}">
                <a16:creationId xmlns:a16="http://schemas.microsoft.com/office/drawing/2014/main" id="{8E70A478-74CE-115D-50E9-9E01F513E6E0}"/>
              </a:ext>
              <a:ext uri="{C183D7F6-B498-43B3-948B-1728B52AA6E4}">
                <adec:decorative xmlns:adec="http://schemas.microsoft.com/office/drawing/2017/decorative" val="1"/>
              </a:ext>
            </a:extLst>
          </p:cNvPr>
          <p:cNvGrpSpPr/>
          <p:nvPr/>
        </p:nvGrpSpPr>
        <p:grpSpPr>
          <a:xfrm>
            <a:off x="826488" y="4755327"/>
            <a:ext cx="1639726" cy="307777"/>
            <a:chOff x="826488" y="4755327"/>
            <a:chExt cx="1639726" cy="307777"/>
          </a:xfrm>
        </p:grpSpPr>
        <p:sp>
          <p:nvSpPr>
            <p:cNvPr id="8" name="Rectangle 8">
              <a:extLst>
                <a:ext uri="{FF2B5EF4-FFF2-40B4-BE49-F238E27FC236}">
                  <a16:creationId xmlns:a16="http://schemas.microsoft.com/office/drawing/2014/main" id="{409FC580-FD10-EE17-674A-B93678B4C9C9}"/>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dirty="0">
                <a:ln>
                  <a:noFill/>
                </a:ln>
                <a:solidFill>
                  <a:schemeClr val="bg1"/>
                </a:solidFill>
                <a:effectLst/>
                <a:latin typeface="Arial" panose="020B0604020202020204" pitchFamily="34" charset="0"/>
              </a:endParaRPr>
            </a:p>
          </p:txBody>
        </p:sp>
        <p:grpSp>
          <p:nvGrpSpPr>
            <p:cNvPr id="10" name="Group 9">
              <a:extLst>
                <a:ext uri="{FF2B5EF4-FFF2-40B4-BE49-F238E27FC236}">
                  <a16:creationId xmlns:a16="http://schemas.microsoft.com/office/drawing/2014/main" id="{A4CFB82C-0174-A1AB-8D6A-0F90CE74EE95}"/>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1" name="Oval 10">
                <a:extLst>
                  <a:ext uri="{FF2B5EF4-FFF2-40B4-BE49-F238E27FC236}">
                    <a16:creationId xmlns:a16="http://schemas.microsoft.com/office/drawing/2014/main" id="{1BDC459F-E08A-DA95-4E39-00B2953DA5DE}"/>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Graphic 10">
                <a:extLst>
                  <a:ext uri="{FF2B5EF4-FFF2-40B4-BE49-F238E27FC236}">
                    <a16:creationId xmlns:a16="http://schemas.microsoft.com/office/drawing/2014/main" id="{45FAEB63-1D71-7CFA-907B-5DDAD61EADA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3303278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CA8A0-E892-5590-CD73-0220EEDB6D8F}"/>
              </a:ext>
            </a:extLst>
          </p:cNvPr>
          <p:cNvSpPr txBox="1">
            <a:spLocks noGrp="1"/>
          </p:cNvSpPr>
          <p:nvPr>
            <p:ph type="title" idx="4294967295"/>
          </p:nvPr>
        </p:nvSpPr>
        <p:spPr>
          <a:xfrm>
            <a:off x="539551" y="550777"/>
            <a:ext cx="8083748"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Risk Factors</a:t>
            </a:r>
          </a:p>
        </p:txBody>
      </p:sp>
      <p:sp>
        <p:nvSpPr>
          <p:cNvPr id="3" name="Rectangle 2"/>
          <p:cNvSpPr/>
          <p:nvPr/>
        </p:nvSpPr>
        <p:spPr>
          <a:xfrm>
            <a:off x="539551" y="1185640"/>
            <a:ext cx="8083749" cy="3131627"/>
          </a:xfrm>
          <a:prstGeom prst="rect">
            <a:avLst/>
          </a:prstGeom>
        </p:spPr>
        <p:txBody>
          <a:bodyPr wrap="square" lIns="68580" tIns="34290" rIns="68580" bIns="34290" anchor="t">
            <a:spAutoFit/>
          </a:bodyPr>
          <a:lstStyle/>
          <a:p>
            <a:pPr>
              <a:spcAft>
                <a:spcPts val="600"/>
              </a:spcAft>
            </a:pPr>
            <a:r>
              <a:rPr lang="en-US" altLang="zh-CN" b="1" kern="0" dirty="0">
                <a:solidFill>
                  <a:srgbClr val="008080"/>
                </a:solidFill>
                <a:ea typeface="宋体"/>
                <a:cs typeface="Arial"/>
                <a:sym typeface="Calibri" pitchFamily="34" charset="0"/>
              </a:rPr>
              <a:t>Risk Factor 1: </a:t>
            </a:r>
            <a:r>
              <a:rPr lang="en-US" altLang="zh-CN" b="1" kern="0" dirty="0">
                <a:ea typeface="宋体"/>
                <a:cs typeface="Arial"/>
                <a:sym typeface="Calibri" pitchFamily="34" charset="0"/>
              </a:rPr>
              <a:t>Financial Strength</a:t>
            </a:r>
          </a:p>
          <a:p>
            <a:pPr marL="285750" indent="-285750">
              <a:spcAft>
                <a:spcPts val="600"/>
              </a:spcAft>
              <a:buFont typeface="Arial" panose="020B0604020202020204" pitchFamily="34" charset="0"/>
              <a:buChar char="•"/>
            </a:pPr>
            <a:r>
              <a:rPr lang="en-US" altLang="zh-CN" sz="1700" kern="0" dirty="0">
                <a:ea typeface="宋体"/>
                <a:cs typeface="Arial"/>
                <a:sym typeface="Calibri" pitchFamily="34" charset="0"/>
              </a:rPr>
              <a:t>Based on analysis of an education provider’s most recent financial data</a:t>
            </a:r>
          </a:p>
          <a:p>
            <a:pPr marL="285750" indent="-285750">
              <a:spcAft>
                <a:spcPts val="600"/>
              </a:spcAft>
              <a:buFont typeface="Arial" panose="020B0604020202020204" pitchFamily="34" charset="0"/>
              <a:buChar char="•"/>
            </a:pPr>
            <a:r>
              <a:rPr lang="en-US" altLang="zh-CN" sz="1700" kern="0" dirty="0">
                <a:ea typeface="宋体"/>
                <a:cs typeface="Arial"/>
                <a:sym typeface="Calibri" pitchFamily="34" charset="0"/>
              </a:rPr>
              <a:t>Assessed on the </a:t>
            </a:r>
            <a:r>
              <a:rPr lang="en-AU" sz="1700" kern="0" dirty="0">
                <a:cs typeface="Arial"/>
              </a:rPr>
              <a:t>net profit ratio, return on assets, and debt to equity</a:t>
            </a:r>
            <a:endParaRPr lang="en-US" altLang="zh-CN" sz="1700" kern="0" dirty="0">
              <a:cs typeface="Arial" panose="020B0604020202020204" pitchFamily="34" charset="0"/>
              <a:sym typeface="Calibri" pitchFamily="34" charset="0"/>
            </a:endParaRPr>
          </a:p>
          <a:p>
            <a:pPr>
              <a:spcBef>
                <a:spcPts val="1800"/>
              </a:spcBef>
              <a:spcAft>
                <a:spcPts val="600"/>
              </a:spcAft>
            </a:pPr>
            <a:r>
              <a:rPr lang="en-US" altLang="zh-CN" b="1" kern="0" dirty="0">
                <a:solidFill>
                  <a:srgbClr val="008080"/>
                </a:solidFill>
                <a:ea typeface="宋体"/>
                <a:cs typeface="Arial"/>
                <a:sym typeface="Calibri" pitchFamily="34" charset="0"/>
              </a:rPr>
              <a:t>Risk Factor 2: </a:t>
            </a:r>
            <a:r>
              <a:rPr lang="en-US" altLang="zh-CN" b="1" kern="0" dirty="0">
                <a:ea typeface="宋体"/>
                <a:cs typeface="Arial"/>
                <a:sym typeface="Calibri" pitchFamily="34" charset="0"/>
              </a:rPr>
              <a:t>Completion Rate</a:t>
            </a:r>
            <a:endParaRPr lang="en-US" altLang="zh-CN" b="1" kern="0" dirty="0">
              <a:ea typeface="宋体"/>
              <a:cs typeface="Arial"/>
            </a:endParaRPr>
          </a:p>
          <a:p>
            <a:pPr marL="285750" indent="-285750">
              <a:spcAft>
                <a:spcPts val="600"/>
              </a:spcAft>
              <a:buFont typeface="Arial" panose="020B0604020202020204" pitchFamily="34" charset="0"/>
              <a:buChar char="•"/>
            </a:pPr>
            <a:r>
              <a:rPr lang="en-US" altLang="zh-CN" sz="1700" kern="0" dirty="0">
                <a:ea typeface="宋体"/>
                <a:cs typeface="Arial"/>
                <a:sym typeface="Calibri" pitchFamily="34" charset="0"/>
              </a:rPr>
              <a:t>Based on students’ course/unit of study completion rates</a:t>
            </a:r>
            <a:endParaRPr lang="en-US" altLang="zh-CN" sz="1700" kern="0" dirty="0">
              <a:highlight>
                <a:srgbClr val="FFFF00"/>
              </a:highlight>
              <a:cs typeface="Arial" panose="020B0604020202020204" pitchFamily="34" charset="0"/>
            </a:endParaRPr>
          </a:p>
          <a:p>
            <a:pPr>
              <a:spcBef>
                <a:spcPts val="1800"/>
              </a:spcBef>
              <a:spcAft>
                <a:spcPts val="600"/>
              </a:spcAft>
            </a:pPr>
            <a:r>
              <a:rPr lang="en-US" altLang="zh-CN" b="1" kern="0" dirty="0">
                <a:solidFill>
                  <a:srgbClr val="008080"/>
                </a:solidFill>
                <a:ea typeface="宋体"/>
                <a:cs typeface="Arial"/>
                <a:sym typeface="Calibri" pitchFamily="34" charset="0"/>
              </a:rPr>
              <a:t>Risk Factor 3: </a:t>
            </a:r>
            <a:r>
              <a:rPr lang="en-US" altLang="zh-CN" b="1" kern="0" dirty="0">
                <a:ea typeface="SimSun"/>
                <a:cs typeface="Arial"/>
                <a:sym typeface="Calibri" pitchFamily="34" charset="0"/>
              </a:rPr>
              <a:t>Non-Compliance History and Registration Renewal</a:t>
            </a:r>
            <a:endParaRPr lang="en-US" altLang="zh-CN" b="1" kern="0" dirty="0">
              <a:ea typeface="SimSun"/>
              <a:cs typeface="Arial"/>
            </a:endParaRPr>
          </a:p>
          <a:p>
            <a:pPr marL="285750" indent="-285750">
              <a:spcAft>
                <a:spcPts val="600"/>
              </a:spcAft>
              <a:buFont typeface="Arial" panose="020B0604020202020204" pitchFamily="34" charset="0"/>
              <a:buChar char="•"/>
            </a:pPr>
            <a:r>
              <a:rPr lang="en-US" altLang="zh-CN" sz="1700" kern="0" dirty="0">
                <a:ea typeface="宋体"/>
                <a:cs typeface="Arial"/>
                <a:sym typeface="Calibri" pitchFamily="34" charset="0"/>
              </a:rPr>
              <a:t>Late payment history of annual registration provider charges and TPS levies, and</a:t>
            </a:r>
            <a:r>
              <a:rPr lang="en-US" altLang="zh-CN" sz="1700" kern="0" dirty="0">
                <a:ea typeface="宋体"/>
                <a:cs typeface="Arial" panose="020B0604020202020204" pitchFamily="34" charset="0"/>
                <a:sym typeface="Calibri" pitchFamily="34" charset="0"/>
              </a:rPr>
              <a:t> p</a:t>
            </a:r>
            <a:r>
              <a:rPr lang="en-US" altLang="zh-CN" sz="1700" kern="0" dirty="0">
                <a:ea typeface="宋体"/>
                <a:cs typeface="Arial"/>
                <a:sym typeface="Calibri" pitchFamily="34" charset="0"/>
              </a:rPr>
              <a:t>rovider registration renewals for a shorter period than the maximum allowed</a:t>
            </a:r>
            <a:endParaRPr lang="en-US" altLang="zh-CN" sz="1700" kern="0" dirty="0">
              <a:highlight>
                <a:srgbClr val="FFFF00"/>
              </a:highlight>
              <a:ea typeface="宋体"/>
              <a:cs typeface="Arial"/>
              <a:sym typeface="Calibri" pitchFamily="34" charset="0"/>
            </a:endParaRPr>
          </a:p>
        </p:txBody>
      </p:sp>
      <p:grpSp>
        <p:nvGrpSpPr>
          <p:cNvPr id="4" name="Group 3">
            <a:extLst>
              <a:ext uri="{FF2B5EF4-FFF2-40B4-BE49-F238E27FC236}">
                <a16:creationId xmlns:a16="http://schemas.microsoft.com/office/drawing/2014/main" id="{E0522C81-68C7-4B83-6BD1-FEFA50A34F9F}"/>
              </a:ext>
              <a:ext uri="{C183D7F6-B498-43B3-948B-1728B52AA6E4}">
                <adec:decorative xmlns:adec="http://schemas.microsoft.com/office/drawing/2017/decorative" val="1"/>
              </a:ext>
            </a:extLst>
          </p:cNvPr>
          <p:cNvGrpSpPr/>
          <p:nvPr/>
        </p:nvGrpSpPr>
        <p:grpSpPr>
          <a:xfrm>
            <a:off x="826488" y="4755327"/>
            <a:ext cx="1639726" cy="307777"/>
            <a:chOff x="826488" y="4755327"/>
            <a:chExt cx="1639726" cy="307777"/>
          </a:xfrm>
        </p:grpSpPr>
        <p:sp>
          <p:nvSpPr>
            <p:cNvPr id="5" name="Rectangle 8">
              <a:extLst>
                <a:ext uri="{FF2B5EF4-FFF2-40B4-BE49-F238E27FC236}">
                  <a16:creationId xmlns:a16="http://schemas.microsoft.com/office/drawing/2014/main" id="{CB263F85-20EF-DD1F-2B18-1DD45F16FBBB}"/>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dirty="0">
                <a:ln>
                  <a:noFill/>
                </a:ln>
                <a:solidFill>
                  <a:schemeClr val="bg1"/>
                </a:solidFill>
                <a:effectLst/>
                <a:latin typeface="Arial" panose="020B0604020202020204" pitchFamily="34" charset="0"/>
              </a:endParaRPr>
            </a:p>
          </p:txBody>
        </p:sp>
        <p:grpSp>
          <p:nvGrpSpPr>
            <p:cNvPr id="6" name="Group 5">
              <a:extLst>
                <a:ext uri="{FF2B5EF4-FFF2-40B4-BE49-F238E27FC236}">
                  <a16:creationId xmlns:a16="http://schemas.microsoft.com/office/drawing/2014/main" id="{648561F0-C243-25D6-5C7C-AD751959610D}"/>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0" name="Oval 9">
                <a:extLst>
                  <a:ext uri="{FF2B5EF4-FFF2-40B4-BE49-F238E27FC236}">
                    <a16:creationId xmlns:a16="http://schemas.microsoft.com/office/drawing/2014/main" id="{07A5493B-4C86-A99B-A804-0C28F3747E21}"/>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
                <a:extLst>
                  <a:ext uri="{FF2B5EF4-FFF2-40B4-BE49-F238E27FC236}">
                    <a16:creationId xmlns:a16="http://schemas.microsoft.com/office/drawing/2014/main" id="{97B73958-2CF0-0A58-B6AA-42E20B68E45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2787482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B4F2A3-693A-5EE0-4F3B-E173C0F9E999}"/>
              </a:ext>
            </a:extLst>
          </p:cNvPr>
          <p:cNvSpPr txBox="1">
            <a:spLocks noGrp="1"/>
          </p:cNvSpPr>
          <p:nvPr>
            <p:ph type="title" idx="4294967295"/>
          </p:nvPr>
        </p:nvSpPr>
        <p:spPr>
          <a:xfrm>
            <a:off x="539551" y="550777"/>
            <a:ext cx="8053462"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Completion Rate</a:t>
            </a:r>
          </a:p>
        </p:txBody>
      </p:sp>
      <p:sp>
        <p:nvSpPr>
          <p:cNvPr id="6" name="TextBox 5">
            <a:extLst>
              <a:ext uri="{FF2B5EF4-FFF2-40B4-BE49-F238E27FC236}">
                <a16:creationId xmlns:a16="http://schemas.microsoft.com/office/drawing/2014/main" id="{0CAD1359-BAD7-7547-F83E-65E3C0CF7E8A}"/>
              </a:ext>
            </a:extLst>
          </p:cNvPr>
          <p:cNvSpPr txBox="1"/>
          <p:nvPr/>
        </p:nvSpPr>
        <p:spPr>
          <a:xfrm>
            <a:off x="539551" y="1185640"/>
            <a:ext cx="8053463" cy="938719"/>
          </a:xfrm>
          <a:prstGeom prst="rect">
            <a:avLst/>
          </a:prstGeom>
          <a:noFill/>
        </p:spPr>
        <p:txBody>
          <a:bodyPr wrap="square" lIns="0" tIns="0" rIns="0" bIns="0" rtlCol="0" anchor="t">
            <a:spAutoFit/>
          </a:bodyPr>
          <a:lstStyle/>
          <a:p>
            <a:pPr marL="285750" indent="-285750">
              <a:spcAft>
                <a:spcPts val="600"/>
              </a:spcAft>
              <a:buFont typeface="Arial" panose="020B0604020202020204" pitchFamily="34" charset="0"/>
              <a:buChar char="•"/>
            </a:pPr>
            <a:r>
              <a:rPr lang="en-AU" sz="1700" dirty="0"/>
              <a:t>Domestic levies waived in 2020 and 2021 as a COVID-19 relief measure</a:t>
            </a:r>
          </a:p>
          <a:p>
            <a:pPr marL="285750" indent="-285750">
              <a:spcAft>
                <a:spcPts val="600"/>
              </a:spcAft>
              <a:buFont typeface="Arial" panose="020B0604020202020204" pitchFamily="34" charset="0"/>
              <a:buChar char="•"/>
            </a:pPr>
            <a:r>
              <a:rPr lang="en-AU" sz="1700" dirty="0"/>
              <a:t>2022 completion rate loadings reduced as COVID-19 support measure </a:t>
            </a:r>
          </a:p>
          <a:p>
            <a:pPr marL="285750" indent="-285750">
              <a:spcAft>
                <a:spcPts val="600"/>
              </a:spcAft>
              <a:buFont typeface="Arial" panose="020B0604020202020204" pitchFamily="34" charset="0"/>
              <a:buChar char="•"/>
            </a:pPr>
            <a:r>
              <a:rPr lang="en-AU" sz="1700" dirty="0"/>
              <a:t>Proposal to increase loadings in 2023, but still lower than 2020 level</a:t>
            </a:r>
          </a:p>
        </p:txBody>
      </p:sp>
      <p:graphicFrame>
        <p:nvGraphicFramePr>
          <p:cNvPr id="14" name="Table 14" descr="This table details the 'completion rate' risk factor percentages with their corresponding loadings.">
            <a:extLst>
              <a:ext uri="{FF2B5EF4-FFF2-40B4-BE49-F238E27FC236}">
                <a16:creationId xmlns:a16="http://schemas.microsoft.com/office/drawing/2014/main" id="{DC4B2E6F-3A72-25AD-196A-1DC71DCE30E5}"/>
              </a:ext>
            </a:extLst>
          </p:cNvPr>
          <p:cNvGraphicFramePr>
            <a:graphicFrameLocks noGrp="1"/>
          </p:cNvGraphicFramePr>
          <p:nvPr>
            <p:extLst>
              <p:ext uri="{D42A27DB-BD31-4B8C-83A1-F6EECF244321}">
                <p14:modId xmlns:p14="http://schemas.microsoft.com/office/powerpoint/2010/main" val="2403328318"/>
              </p:ext>
            </p:extLst>
          </p:nvPr>
        </p:nvGraphicFramePr>
        <p:xfrm>
          <a:off x="539549" y="2214652"/>
          <a:ext cx="8053464" cy="1687923"/>
        </p:xfrm>
        <a:graphic>
          <a:graphicData uri="http://schemas.openxmlformats.org/drawingml/2006/table">
            <a:tbl>
              <a:tblPr firstRow="1" bandRow="1">
                <a:tableStyleId>{5C22544A-7EE6-4342-B048-85BDC9FD1C3A}</a:tableStyleId>
              </a:tblPr>
              <a:tblGrid>
                <a:gridCol w="2696020">
                  <a:extLst>
                    <a:ext uri="{9D8B030D-6E8A-4147-A177-3AD203B41FA5}">
                      <a16:colId xmlns:a16="http://schemas.microsoft.com/office/drawing/2014/main" val="3800551767"/>
                    </a:ext>
                  </a:extLst>
                </a:gridCol>
                <a:gridCol w="1570893">
                  <a:extLst>
                    <a:ext uri="{9D8B030D-6E8A-4147-A177-3AD203B41FA5}">
                      <a16:colId xmlns:a16="http://schemas.microsoft.com/office/drawing/2014/main" val="2122126274"/>
                    </a:ext>
                  </a:extLst>
                </a:gridCol>
                <a:gridCol w="1570893">
                  <a:extLst>
                    <a:ext uri="{9D8B030D-6E8A-4147-A177-3AD203B41FA5}">
                      <a16:colId xmlns:a16="http://schemas.microsoft.com/office/drawing/2014/main" val="326678553"/>
                    </a:ext>
                  </a:extLst>
                </a:gridCol>
                <a:gridCol w="2215658">
                  <a:extLst>
                    <a:ext uri="{9D8B030D-6E8A-4147-A177-3AD203B41FA5}">
                      <a16:colId xmlns:a16="http://schemas.microsoft.com/office/drawing/2014/main" val="2808741357"/>
                    </a:ext>
                  </a:extLst>
                </a:gridCol>
              </a:tblGrid>
              <a:tr h="386475">
                <a:tc>
                  <a:txBody>
                    <a:bodyPr/>
                    <a:lstStyle/>
                    <a:p>
                      <a:r>
                        <a:rPr lang="en-AU" sz="1600" dirty="0"/>
                        <a:t>Completion rate percentage</a:t>
                      </a:r>
                    </a:p>
                  </a:txBody>
                  <a:tcPr>
                    <a:solidFill>
                      <a:srgbClr val="3C7D86"/>
                    </a:solidFill>
                  </a:tcPr>
                </a:tc>
                <a:tc>
                  <a:txBody>
                    <a:bodyPr/>
                    <a:lstStyle/>
                    <a:p>
                      <a:r>
                        <a:rPr lang="en-AU" sz="1600" dirty="0"/>
                        <a:t>2020 loadings</a:t>
                      </a:r>
                    </a:p>
                  </a:txBody>
                  <a:tcPr>
                    <a:solidFill>
                      <a:srgbClr val="3C7D86"/>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600" dirty="0"/>
                        <a:t>2022 loadings</a:t>
                      </a:r>
                    </a:p>
                  </a:txBody>
                  <a:tcPr>
                    <a:solidFill>
                      <a:srgbClr val="3C7D86"/>
                    </a:solidFill>
                  </a:tcPr>
                </a:tc>
                <a:tc>
                  <a:txBody>
                    <a:bodyPr/>
                    <a:lstStyle/>
                    <a:p>
                      <a:r>
                        <a:rPr lang="en-AU" sz="1600" dirty="0"/>
                        <a:t>Proposed 2023 loadings</a:t>
                      </a:r>
                    </a:p>
                  </a:txBody>
                  <a:tcPr>
                    <a:solidFill>
                      <a:srgbClr val="3C7D86"/>
                    </a:solidFill>
                  </a:tcPr>
                </a:tc>
                <a:extLst>
                  <a:ext uri="{0D108BD9-81ED-4DB2-BD59-A6C34878D82A}">
                    <a16:rowId xmlns:a16="http://schemas.microsoft.com/office/drawing/2014/main" val="4020998688"/>
                  </a:ext>
                </a:extLst>
              </a:tr>
              <a:tr h="184051">
                <a:tc>
                  <a:txBody>
                    <a:bodyPr/>
                    <a:lstStyle/>
                    <a:p>
                      <a:r>
                        <a:rPr lang="en-AU" sz="1500" dirty="0"/>
                        <a:t>85% or higher</a:t>
                      </a:r>
                    </a:p>
                  </a:txBody>
                  <a:tcPr>
                    <a:solidFill>
                      <a:srgbClr val="D5DDE1"/>
                    </a:solidFill>
                  </a:tcPr>
                </a:tc>
                <a:tc>
                  <a:txBody>
                    <a:bodyPr/>
                    <a:lstStyle/>
                    <a:p>
                      <a:r>
                        <a:rPr lang="en-AU" sz="1500"/>
                        <a:t>0</a:t>
                      </a:r>
                    </a:p>
                  </a:txBody>
                  <a:tcPr>
                    <a:solidFill>
                      <a:srgbClr val="D5DDE1"/>
                    </a:solidFill>
                  </a:tcPr>
                </a:tc>
                <a:tc>
                  <a:txBody>
                    <a:bodyPr/>
                    <a:lstStyle/>
                    <a:p>
                      <a:r>
                        <a:rPr lang="en-AU" sz="1500" dirty="0"/>
                        <a:t>0</a:t>
                      </a:r>
                    </a:p>
                  </a:txBody>
                  <a:tcPr>
                    <a:solidFill>
                      <a:srgbClr val="D5DDE1"/>
                    </a:solidFill>
                  </a:tcPr>
                </a:tc>
                <a:tc>
                  <a:txBody>
                    <a:bodyPr/>
                    <a:lstStyle/>
                    <a:p>
                      <a:r>
                        <a:rPr lang="en-AU" sz="1500"/>
                        <a:t>0</a:t>
                      </a:r>
                    </a:p>
                  </a:txBody>
                  <a:tcPr>
                    <a:solidFill>
                      <a:srgbClr val="D5DDE1"/>
                    </a:solidFill>
                  </a:tcPr>
                </a:tc>
                <a:extLst>
                  <a:ext uri="{0D108BD9-81ED-4DB2-BD59-A6C34878D82A}">
                    <a16:rowId xmlns:a16="http://schemas.microsoft.com/office/drawing/2014/main" val="1387229349"/>
                  </a:ext>
                </a:extLst>
              </a:tr>
              <a:tr h="294571">
                <a:tc>
                  <a:txBody>
                    <a:bodyPr/>
                    <a:lstStyle/>
                    <a:p>
                      <a:r>
                        <a:rPr lang="en-AU" sz="1500"/>
                        <a:t>60% to &lt;85%</a:t>
                      </a:r>
                    </a:p>
                  </a:txBody>
                  <a:tcPr>
                    <a:solidFill>
                      <a:srgbClr val="99ABB3"/>
                    </a:solidFill>
                  </a:tcPr>
                </a:tc>
                <a:tc>
                  <a:txBody>
                    <a:bodyPr/>
                    <a:lstStyle/>
                    <a:p>
                      <a:r>
                        <a:rPr lang="en-AU" sz="1500"/>
                        <a:t>0</a:t>
                      </a:r>
                    </a:p>
                  </a:txBody>
                  <a:tcPr>
                    <a:solidFill>
                      <a:srgbClr val="99ABB3"/>
                    </a:solidFill>
                  </a:tcPr>
                </a:tc>
                <a:tc>
                  <a:txBody>
                    <a:bodyPr/>
                    <a:lstStyle/>
                    <a:p>
                      <a:r>
                        <a:rPr lang="en-AU" sz="1500"/>
                        <a:t>0</a:t>
                      </a:r>
                    </a:p>
                  </a:txBody>
                  <a:tcPr>
                    <a:solidFill>
                      <a:srgbClr val="99ABB3"/>
                    </a:solidFill>
                  </a:tcPr>
                </a:tc>
                <a:tc>
                  <a:txBody>
                    <a:bodyPr/>
                    <a:lstStyle/>
                    <a:p>
                      <a:r>
                        <a:rPr lang="en-AU" sz="1500"/>
                        <a:t>1</a:t>
                      </a:r>
                    </a:p>
                  </a:txBody>
                  <a:tcPr>
                    <a:solidFill>
                      <a:srgbClr val="99ABB3"/>
                    </a:solidFill>
                  </a:tcPr>
                </a:tc>
                <a:extLst>
                  <a:ext uri="{0D108BD9-81ED-4DB2-BD59-A6C34878D82A}">
                    <a16:rowId xmlns:a16="http://schemas.microsoft.com/office/drawing/2014/main" val="3108736674"/>
                  </a:ext>
                </a:extLst>
              </a:tr>
              <a:tr h="294571">
                <a:tc>
                  <a:txBody>
                    <a:bodyPr/>
                    <a:lstStyle/>
                    <a:p>
                      <a:r>
                        <a:rPr lang="en-AU" sz="1500"/>
                        <a:t>35% to &lt;60%</a:t>
                      </a:r>
                    </a:p>
                  </a:txBody>
                  <a:tcPr>
                    <a:solidFill>
                      <a:srgbClr val="D5DDE1"/>
                    </a:solidFill>
                  </a:tcPr>
                </a:tc>
                <a:tc>
                  <a:txBody>
                    <a:bodyPr/>
                    <a:lstStyle/>
                    <a:p>
                      <a:r>
                        <a:rPr lang="en-AU" sz="1500"/>
                        <a:t>3.5</a:t>
                      </a:r>
                    </a:p>
                  </a:txBody>
                  <a:tcPr>
                    <a:solidFill>
                      <a:srgbClr val="D5DDE1"/>
                    </a:solidFill>
                  </a:tcPr>
                </a:tc>
                <a:tc>
                  <a:txBody>
                    <a:bodyPr/>
                    <a:lstStyle/>
                    <a:p>
                      <a:r>
                        <a:rPr lang="en-AU" sz="1500"/>
                        <a:t>1.7</a:t>
                      </a:r>
                    </a:p>
                  </a:txBody>
                  <a:tcPr>
                    <a:solidFill>
                      <a:srgbClr val="D5DDE1"/>
                    </a:solidFill>
                  </a:tcPr>
                </a:tc>
                <a:tc>
                  <a:txBody>
                    <a:bodyPr/>
                    <a:lstStyle/>
                    <a:p>
                      <a:r>
                        <a:rPr lang="en-AU" sz="1500"/>
                        <a:t>2.5</a:t>
                      </a:r>
                    </a:p>
                  </a:txBody>
                  <a:tcPr>
                    <a:solidFill>
                      <a:srgbClr val="D5DDE1"/>
                    </a:solidFill>
                  </a:tcPr>
                </a:tc>
                <a:extLst>
                  <a:ext uri="{0D108BD9-81ED-4DB2-BD59-A6C34878D82A}">
                    <a16:rowId xmlns:a16="http://schemas.microsoft.com/office/drawing/2014/main" val="2961363851"/>
                  </a:ext>
                </a:extLst>
              </a:tr>
              <a:tr h="341328">
                <a:tc>
                  <a:txBody>
                    <a:bodyPr/>
                    <a:lstStyle/>
                    <a:p>
                      <a:r>
                        <a:rPr lang="en-AU" sz="1500"/>
                        <a:t>0% to &lt;35%</a:t>
                      </a:r>
                    </a:p>
                  </a:txBody>
                  <a:tcPr>
                    <a:solidFill>
                      <a:srgbClr val="99ABB3"/>
                    </a:solidFill>
                  </a:tcPr>
                </a:tc>
                <a:tc>
                  <a:txBody>
                    <a:bodyPr/>
                    <a:lstStyle/>
                    <a:p>
                      <a:r>
                        <a:rPr lang="en-AU" sz="1500"/>
                        <a:t>5.5</a:t>
                      </a:r>
                    </a:p>
                  </a:txBody>
                  <a:tcPr>
                    <a:solidFill>
                      <a:srgbClr val="99ABB3"/>
                    </a:solidFill>
                  </a:tcPr>
                </a:tc>
                <a:tc>
                  <a:txBody>
                    <a:bodyPr/>
                    <a:lstStyle/>
                    <a:p>
                      <a:r>
                        <a:rPr lang="en-AU" sz="1500"/>
                        <a:t>2.7</a:t>
                      </a:r>
                    </a:p>
                  </a:txBody>
                  <a:tcPr>
                    <a:solidFill>
                      <a:srgbClr val="99ABB3"/>
                    </a:solidFill>
                  </a:tcPr>
                </a:tc>
                <a:tc>
                  <a:txBody>
                    <a:bodyPr/>
                    <a:lstStyle/>
                    <a:p>
                      <a:r>
                        <a:rPr lang="en-AU" sz="1500" dirty="0"/>
                        <a:t>3.5</a:t>
                      </a:r>
                    </a:p>
                  </a:txBody>
                  <a:tcPr>
                    <a:solidFill>
                      <a:srgbClr val="99ABB3"/>
                    </a:solidFill>
                  </a:tcPr>
                </a:tc>
                <a:extLst>
                  <a:ext uri="{0D108BD9-81ED-4DB2-BD59-A6C34878D82A}">
                    <a16:rowId xmlns:a16="http://schemas.microsoft.com/office/drawing/2014/main" val="260655323"/>
                  </a:ext>
                </a:extLst>
              </a:tr>
            </a:tbl>
          </a:graphicData>
        </a:graphic>
      </p:graphicFrame>
      <p:sp>
        <p:nvSpPr>
          <p:cNvPr id="11" name="TextBox 10">
            <a:extLst>
              <a:ext uri="{FF2B5EF4-FFF2-40B4-BE49-F238E27FC236}">
                <a16:creationId xmlns:a16="http://schemas.microsoft.com/office/drawing/2014/main" id="{D3E5D7AE-7719-B44A-9B8D-2F277387E432}"/>
              </a:ext>
            </a:extLst>
          </p:cNvPr>
          <p:cNvSpPr txBox="1"/>
          <p:nvPr/>
        </p:nvSpPr>
        <p:spPr>
          <a:xfrm>
            <a:off x="539549" y="4178900"/>
            <a:ext cx="3411062" cy="338554"/>
          </a:xfrm>
          <a:prstGeom prst="rect">
            <a:avLst/>
          </a:prstGeom>
          <a:noFill/>
        </p:spPr>
        <p:txBody>
          <a:bodyPr wrap="none" rtlCol="0">
            <a:spAutoFit/>
          </a:bodyPr>
          <a:lstStyle/>
          <a:p>
            <a:r>
              <a:rPr lang="en-AU" sz="1600" dirty="0"/>
              <a:t>Completion rate percentage formula  =</a:t>
            </a:r>
          </a:p>
        </p:txBody>
      </p:sp>
      <p:sp>
        <p:nvSpPr>
          <p:cNvPr id="10" name="TextBox 9" descr="The completion rate percentage formula considers passed EFTSL multiplied by 100 in the numerator, divided by the sum of passed, failed, withdrawn, ongoing, and data missing EFTSL in the denominator. 'EFTSL' means 'equivalent full-time student load'.">
            <a:extLst>
              <a:ext uri="{FF2B5EF4-FFF2-40B4-BE49-F238E27FC236}">
                <a16:creationId xmlns:a16="http://schemas.microsoft.com/office/drawing/2014/main" id="{7BE9E9F5-DB3E-5DD8-3F31-25BF6FFDF95F}"/>
              </a:ext>
            </a:extLst>
          </p:cNvPr>
          <p:cNvSpPr txBox="1"/>
          <p:nvPr/>
        </p:nvSpPr>
        <p:spPr>
          <a:xfrm>
            <a:off x="3708853" y="3920378"/>
            <a:ext cx="5329639" cy="67710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500" b="0" i="1" dirty="0"/>
              <a:t>Passed EFTSL x 100</a:t>
            </a: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800" b="0" i="1" dirty="0"/>
              <a:t>____________________________________________________________________________</a:t>
            </a: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500" b="0" i="1" dirty="0"/>
              <a:t>Passed + Failed + Withdrawn + Ongoing + Data Missing EFTSL</a:t>
            </a:r>
          </a:p>
        </p:txBody>
      </p:sp>
      <p:grpSp>
        <p:nvGrpSpPr>
          <p:cNvPr id="3" name="Group 2">
            <a:extLst>
              <a:ext uri="{FF2B5EF4-FFF2-40B4-BE49-F238E27FC236}">
                <a16:creationId xmlns:a16="http://schemas.microsoft.com/office/drawing/2014/main" id="{7D9BDF00-25F7-6520-1317-B95933366649}"/>
              </a:ext>
              <a:ext uri="{C183D7F6-B498-43B3-948B-1728B52AA6E4}">
                <adec:decorative xmlns:adec="http://schemas.microsoft.com/office/drawing/2017/decorative" val="1"/>
              </a:ext>
            </a:extLst>
          </p:cNvPr>
          <p:cNvGrpSpPr/>
          <p:nvPr/>
        </p:nvGrpSpPr>
        <p:grpSpPr>
          <a:xfrm>
            <a:off x="826488" y="4755327"/>
            <a:ext cx="1639726" cy="307777"/>
            <a:chOff x="826488" y="4755327"/>
            <a:chExt cx="1639726" cy="307777"/>
          </a:xfrm>
        </p:grpSpPr>
        <p:sp>
          <p:nvSpPr>
            <p:cNvPr id="4" name="Rectangle 8">
              <a:extLst>
                <a:ext uri="{FF2B5EF4-FFF2-40B4-BE49-F238E27FC236}">
                  <a16:creationId xmlns:a16="http://schemas.microsoft.com/office/drawing/2014/main" id="{DFFAC0DF-359B-1081-45F5-5B150B5596D4}"/>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dirty="0">
                <a:ln>
                  <a:noFill/>
                </a:ln>
                <a:solidFill>
                  <a:schemeClr val="bg1"/>
                </a:solidFill>
                <a:effectLst/>
                <a:latin typeface="Arial" panose="020B0604020202020204" pitchFamily="34" charset="0"/>
              </a:endParaRPr>
            </a:p>
          </p:txBody>
        </p:sp>
        <p:grpSp>
          <p:nvGrpSpPr>
            <p:cNvPr id="9" name="Group 8">
              <a:extLst>
                <a:ext uri="{FF2B5EF4-FFF2-40B4-BE49-F238E27FC236}">
                  <a16:creationId xmlns:a16="http://schemas.microsoft.com/office/drawing/2014/main" id="{E6DC3857-1416-95F4-CCC8-5F1A3E4C29FF}"/>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2" name="Oval 11">
                <a:extLst>
                  <a:ext uri="{FF2B5EF4-FFF2-40B4-BE49-F238E27FC236}">
                    <a16:creationId xmlns:a16="http://schemas.microsoft.com/office/drawing/2014/main" id="{106D0E75-112C-51DE-94AB-58B996EA72B7}"/>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0">
                <a:extLst>
                  <a:ext uri="{FF2B5EF4-FFF2-40B4-BE49-F238E27FC236}">
                    <a16:creationId xmlns:a16="http://schemas.microsoft.com/office/drawing/2014/main" id="{AA93A517-F541-A1ED-411B-94EF96020AF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376915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CA8A0-E892-5590-CD73-0220EEDB6D8F}"/>
              </a:ext>
            </a:extLst>
          </p:cNvPr>
          <p:cNvSpPr txBox="1">
            <a:spLocks noGrp="1"/>
          </p:cNvSpPr>
          <p:nvPr>
            <p:ph type="title" idx="4294967295"/>
          </p:nvPr>
        </p:nvSpPr>
        <p:spPr>
          <a:xfrm>
            <a:off x="539551" y="550777"/>
            <a:ext cx="8121848"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Risk Rated Premium Component</a:t>
            </a:r>
          </a:p>
        </p:txBody>
      </p:sp>
      <p:sp>
        <p:nvSpPr>
          <p:cNvPr id="3" name="Rectangle 2"/>
          <p:cNvSpPr/>
          <p:nvPr/>
        </p:nvSpPr>
        <p:spPr>
          <a:xfrm>
            <a:off x="539551" y="1185640"/>
            <a:ext cx="8121849" cy="2777683"/>
          </a:xfrm>
          <a:prstGeom prst="rect">
            <a:avLst/>
          </a:prstGeom>
        </p:spPr>
        <p:txBody>
          <a:bodyPr wrap="square" lIns="68580" tIns="34290" rIns="68580" bIns="34290" anchor="t">
            <a:spAutoFit/>
          </a:bodyPr>
          <a:lstStyle/>
          <a:p>
            <a:pPr marL="285750" indent="-285750">
              <a:spcAft>
                <a:spcPts val="800"/>
              </a:spcAft>
              <a:buFont typeface="Arial" panose="020B0604020202020204" pitchFamily="34" charset="0"/>
              <a:buChar char="•"/>
            </a:pPr>
            <a:r>
              <a:rPr lang="en-US" altLang="zh-CN" sz="1700" dirty="0">
                <a:sym typeface="Calibri" pitchFamily="34" charset="0"/>
              </a:rPr>
              <a:t>Risk rated premium component formula differs slightly across the levies</a:t>
            </a:r>
          </a:p>
          <a:p>
            <a:pPr marL="285750" indent="-285750">
              <a:spcAft>
                <a:spcPts val="800"/>
              </a:spcAft>
              <a:buFont typeface="Arial" panose="020B0604020202020204" pitchFamily="34" charset="0"/>
              <a:buChar char="•"/>
            </a:pPr>
            <a:endParaRPr lang="en-US" altLang="zh-CN" sz="1700" dirty="0">
              <a:sym typeface="Calibri" pitchFamily="34" charset="0"/>
            </a:endParaRPr>
          </a:p>
          <a:p>
            <a:pPr marL="285750" indent="-285750">
              <a:spcAft>
                <a:spcPts val="800"/>
              </a:spcAft>
              <a:buFont typeface="Arial" panose="020B0604020202020204" pitchFamily="34" charset="0"/>
              <a:buChar char="•"/>
            </a:pPr>
            <a:endParaRPr lang="en-US" altLang="zh-CN" sz="1700" dirty="0">
              <a:highlight>
                <a:srgbClr val="FFFF00"/>
              </a:highlight>
              <a:sym typeface="Calibri" pitchFamily="34" charset="0"/>
            </a:endParaRPr>
          </a:p>
          <a:p>
            <a:pPr marL="285750" indent="-285750">
              <a:spcAft>
                <a:spcPts val="800"/>
              </a:spcAft>
              <a:buFont typeface="Arial" panose="020B0604020202020204" pitchFamily="34" charset="0"/>
              <a:buChar char="•"/>
            </a:pPr>
            <a:endParaRPr lang="en-US" altLang="zh-CN" sz="1700" dirty="0">
              <a:highlight>
                <a:srgbClr val="FFFF00"/>
              </a:highlight>
              <a:sym typeface="Calibri" pitchFamily="34" charset="0"/>
            </a:endParaRPr>
          </a:p>
          <a:p>
            <a:pPr marL="285750" indent="-285750">
              <a:spcAft>
                <a:spcPts val="800"/>
              </a:spcAft>
              <a:buFont typeface="Arial" panose="020B0604020202020204" pitchFamily="34" charset="0"/>
              <a:buChar char="•"/>
            </a:pPr>
            <a:endParaRPr lang="en-US" altLang="zh-CN" sz="1700" dirty="0">
              <a:highlight>
                <a:srgbClr val="FFFF00"/>
              </a:highlight>
              <a:sym typeface="Calibri" pitchFamily="34" charset="0"/>
            </a:endParaRPr>
          </a:p>
          <a:p>
            <a:pPr>
              <a:spcAft>
                <a:spcPts val="800"/>
              </a:spcAft>
            </a:pPr>
            <a:endParaRPr lang="en-US" altLang="zh-CN" sz="1700" dirty="0">
              <a:highlight>
                <a:srgbClr val="FFFF00"/>
              </a:highlight>
              <a:sym typeface="Calibri" pitchFamily="34" charset="0"/>
            </a:endParaRPr>
          </a:p>
          <a:p>
            <a:pPr marL="285750" indent="-285750">
              <a:spcAft>
                <a:spcPts val="800"/>
              </a:spcAft>
              <a:buFont typeface="Arial" panose="020B0604020202020204" pitchFamily="34" charset="0"/>
              <a:buChar char="•"/>
            </a:pPr>
            <a:r>
              <a:rPr lang="en-US" altLang="zh-CN" sz="1700" dirty="0">
                <a:sym typeface="Calibri" pitchFamily="34" charset="0"/>
              </a:rPr>
              <a:t>If a provider is a new provider for a year, the risk rated premium component for the year will be 0</a:t>
            </a:r>
          </a:p>
        </p:txBody>
      </p:sp>
      <mc:AlternateContent xmlns:mc="http://schemas.openxmlformats.org/markup-compatibility/2006" xmlns:a14="http://schemas.microsoft.com/office/drawing/2010/main">
        <mc:Choice Requires="a14">
          <p:sp>
            <p:nvSpPr>
              <p:cNvPr id="5" name="TextBox 4" descr="This image shows the formula used to calculate the risk rated premium component.">
                <a:extLst>
                  <a:ext uri="{FF2B5EF4-FFF2-40B4-BE49-F238E27FC236}">
                    <a16:creationId xmlns:a16="http://schemas.microsoft.com/office/drawing/2014/main" id="{36B55CA7-FA94-8C54-A23C-E19880710683}"/>
                  </a:ext>
                </a:extLst>
              </p:cNvPr>
              <p:cNvSpPr txBox="1"/>
              <p:nvPr/>
            </p:nvSpPr>
            <p:spPr>
              <a:xfrm>
                <a:off x="482600" y="1697961"/>
                <a:ext cx="8470900" cy="151176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AU" sz="1600" i="1" smtClean="0">
                          <a:effectLst/>
                          <a:latin typeface="Cambria Math" panose="02040503050406030204" pitchFamily="18" charset="0"/>
                          <a:ea typeface="Times New Roman" panose="02020603050405020304" pitchFamily="18" charset="0"/>
                          <a:cs typeface="Calibri" panose="020F0502020204030204" pitchFamily="34" charset="0"/>
                        </a:rPr>
                        <m:t>=</m:t>
                      </m:r>
                      <m:d>
                        <m:dPr>
                          <m:begChr m:val="{"/>
                          <m:endChr m:val="}"/>
                          <m:ctrlPr>
                            <a:rPr lang="en-AU" sz="1600" i="1">
                              <a:effectLst/>
                              <a:latin typeface="Cambria Math" panose="02040503050406030204" pitchFamily="18" charset="0"/>
                              <a:cs typeface="Calibri" panose="020F0502020204030204" pitchFamily="34" charset="0"/>
                            </a:rPr>
                          </m:ctrlPr>
                        </m:dPr>
                        <m:e>
                          <m:d>
                            <m:dPr>
                              <m:ctrlPr>
                                <a:rPr lang="en-AU" sz="1600" i="1">
                                  <a:effectLst/>
                                  <a:latin typeface="Cambria Math" panose="02040503050406030204" pitchFamily="18" charset="0"/>
                                  <a:cs typeface="Calibri" panose="020F0502020204030204" pitchFamily="34" charset="0"/>
                                </a:rPr>
                              </m:ctrlPr>
                            </m:dPr>
                            <m:e>
                              <m:eqArr>
                                <m:eqArrPr>
                                  <m:ctrlPr>
                                    <a:rPr lang="en-AU" sz="1600" i="1">
                                      <a:effectLst/>
                                      <a:latin typeface="Cambria Math" panose="02040503050406030204" pitchFamily="18" charset="0"/>
                                      <a:cs typeface="Calibri" panose="020F0502020204030204" pitchFamily="34" charset="0"/>
                                    </a:rPr>
                                  </m:ctrlPr>
                                </m:eqArrPr>
                                <m:e>
                                  <m:r>
                                    <m:rPr>
                                      <m:nor/>
                                    </m:rPr>
                                    <a:rPr lang="en-AU" sz="1600">
                                      <a:effectLst/>
                                      <a:ea typeface="Calibri" panose="020F0502020204030204" pitchFamily="34" charset="0"/>
                                    </a:rPr>
                                    <m:t>total</m:t>
                                  </m:r>
                                  <m:r>
                                    <m:rPr>
                                      <m:nor/>
                                    </m:rPr>
                                    <a:rPr lang="en-AU" sz="1600">
                                      <a:effectLst/>
                                      <a:ea typeface="Calibri" panose="020F0502020204030204" pitchFamily="34" charset="0"/>
                                    </a:rPr>
                                    <m:t> </m:t>
                                  </m:r>
                                  <m:r>
                                    <m:rPr>
                                      <m:nor/>
                                    </m:rPr>
                                    <a:rPr lang="en-AU" sz="1600">
                                      <a:effectLst/>
                                      <a:ea typeface="Calibri" panose="020F0502020204030204" pitchFamily="34" charset="0"/>
                                    </a:rPr>
                                    <m:t>students</m:t>
                                  </m:r>
                                  <m:r>
                                    <a:rPr lang="en-AU" sz="1600">
                                      <a:effectLst/>
                                      <a:latin typeface="Cambria Math" panose="02040503050406030204" pitchFamily="18" charset="0"/>
                                      <a:ea typeface="Calibri" panose="020F0502020204030204" pitchFamily="34" charset="0"/>
                                      <a:cs typeface="Calibri" panose="020F0502020204030204" pitchFamily="34" charset="0"/>
                                    </a:rPr>
                                    <m:t> </m:t>
                                  </m:r>
                                </m:e>
                                <m:e>
                                  <m:r>
                                    <m:rPr>
                                      <m:nor/>
                                    </m:rPr>
                                    <a:rPr lang="en-AU" sz="1600">
                                      <a:effectLst/>
                                      <a:ea typeface="Calibri" panose="020F0502020204030204" pitchFamily="34" charset="0"/>
                                    </a:rPr>
                                    <m:t>for</m:t>
                                  </m:r>
                                  <m:r>
                                    <m:rPr>
                                      <m:nor/>
                                    </m:rPr>
                                    <a:rPr lang="en-AU" sz="1600">
                                      <a:effectLst/>
                                      <a:ea typeface="Calibri" panose="020F0502020204030204" pitchFamily="34" charset="0"/>
                                    </a:rPr>
                                    <m:t> </m:t>
                                  </m:r>
                                  <m:r>
                                    <m:rPr>
                                      <m:nor/>
                                    </m:rPr>
                                    <a:rPr lang="en-AU" sz="1600">
                                      <a:effectLst/>
                                      <a:ea typeface="Calibri" panose="020F0502020204030204" pitchFamily="34" charset="0"/>
                                    </a:rPr>
                                    <m:t>the</m:t>
                                  </m:r>
                                  <m:r>
                                    <m:rPr>
                                      <m:nor/>
                                    </m:rPr>
                                    <a:rPr lang="en-AU" sz="1600">
                                      <a:effectLst/>
                                      <a:ea typeface="Calibri" panose="020F0502020204030204" pitchFamily="34" charset="0"/>
                                    </a:rPr>
                                    <m:t> </m:t>
                                  </m:r>
                                  <m:r>
                                    <m:rPr>
                                      <m:nor/>
                                    </m:rPr>
                                    <a:rPr lang="en-AU" sz="1600">
                                      <a:effectLst/>
                                      <a:ea typeface="Calibri" panose="020F0502020204030204" pitchFamily="34" charset="0"/>
                                    </a:rPr>
                                    <m:t>year</m:t>
                                  </m:r>
                                </m:e>
                                <m:e>
                                  <m:r>
                                    <a:rPr lang="en-AU" sz="1600">
                                      <a:effectLst/>
                                      <a:latin typeface="Cambria Math" panose="02040503050406030204" pitchFamily="18" charset="0"/>
                                      <a:ea typeface="Calibri" panose="020F0502020204030204" pitchFamily="34" charset="0"/>
                                      <a:cs typeface="Calibri" panose="020F0502020204030204" pitchFamily="34" charset="0"/>
                                    </a:rPr>
                                    <m:t>×</m:t>
                                  </m:r>
                                </m:e>
                                <m:e>
                                  <m:r>
                                    <m:rPr>
                                      <m:nor/>
                                    </m:rPr>
                                    <a:rPr lang="en-AU" sz="1600">
                                      <a:effectLst/>
                                      <a:ea typeface="Calibri" panose="020F0502020204030204" pitchFamily="34" charset="0"/>
                                    </a:rPr>
                                    <m:t>amount</m:t>
                                  </m:r>
                                  <m:r>
                                    <m:rPr>
                                      <m:nor/>
                                    </m:rPr>
                                    <a:rPr lang="en-AU" sz="1600">
                                      <a:effectLst/>
                                      <a:ea typeface="Calibri" panose="020F0502020204030204" pitchFamily="34" charset="0"/>
                                    </a:rPr>
                                    <m:t> </m:t>
                                  </m:r>
                                  <m:r>
                                    <m:rPr>
                                      <m:nor/>
                                    </m:rPr>
                                    <a:rPr lang="en-AU" sz="1600">
                                      <a:effectLst/>
                                      <a:ea typeface="Calibri" panose="020F0502020204030204" pitchFamily="34" charset="0"/>
                                    </a:rPr>
                                    <m:t>determined</m:t>
                                  </m:r>
                                  <m:r>
                                    <a:rPr lang="en-AU" sz="1600">
                                      <a:effectLst/>
                                      <a:latin typeface="Cambria Math" panose="02040503050406030204" pitchFamily="18" charset="0"/>
                                      <a:ea typeface="Calibri" panose="020F0502020204030204" pitchFamily="34" charset="0"/>
                                      <a:cs typeface="Calibri" panose="020F0502020204030204" pitchFamily="34" charset="0"/>
                                    </a:rPr>
                                    <m:t> </m:t>
                                  </m:r>
                                </m:e>
                                <m:e>
                                  <m:r>
                                    <m:rPr>
                                      <m:nor/>
                                    </m:rPr>
                                    <a:rPr lang="en-AU" sz="1600">
                                      <a:effectLst/>
                                      <a:ea typeface="Calibri" panose="020F0502020204030204" pitchFamily="34" charset="0"/>
                                    </a:rPr>
                                    <m:t>by</m:t>
                                  </m:r>
                                  <m:r>
                                    <m:rPr>
                                      <m:nor/>
                                    </m:rPr>
                                    <a:rPr lang="en-AU" sz="1600">
                                      <a:effectLst/>
                                      <a:ea typeface="Calibri" panose="020F0502020204030204" pitchFamily="34" charset="0"/>
                                    </a:rPr>
                                    <m:t> </m:t>
                                  </m:r>
                                  <m:r>
                                    <m:rPr>
                                      <m:nor/>
                                    </m:rPr>
                                    <a:rPr lang="en-AU" sz="1600">
                                      <a:effectLst/>
                                      <a:ea typeface="Calibri" panose="020F0502020204030204" pitchFamily="34" charset="0"/>
                                    </a:rPr>
                                    <m:t>the</m:t>
                                  </m:r>
                                  <m:r>
                                    <m:rPr>
                                      <m:nor/>
                                    </m:rPr>
                                    <a:rPr lang="en-AU" sz="1600">
                                      <a:effectLst/>
                                      <a:ea typeface="Calibri" panose="020F0502020204030204" pitchFamily="34" charset="0"/>
                                    </a:rPr>
                                    <m:t> </m:t>
                                  </m:r>
                                  <m:r>
                                    <m:rPr>
                                      <m:nor/>
                                    </m:rPr>
                                    <a:rPr lang="en-AU" sz="1600">
                                      <a:effectLst/>
                                      <a:ea typeface="Calibri" panose="020F0502020204030204" pitchFamily="34" charset="0"/>
                                    </a:rPr>
                                    <m:t>TPS</m:t>
                                  </m:r>
                                  <m:r>
                                    <m:rPr>
                                      <m:nor/>
                                    </m:rPr>
                                    <a:rPr lang="en-AU" sz="1600">
                                      <a:effectLst/>
                                      <a:ea typeface="Calibri" panose="020F0502020204030204" pitchFamily="34" charset="0"/>
                                    </a:rPr>
                                    <m:t> </m:t>
                                  </m:r>
                                  <m:r>
                                    <m:rPr>
                                      <m:nor/>
                                    </m:rPr>
                                    <a:rPr lang="en-AU" sz="1600">
                                      <a:effectLst/>
                                      <a:ea typeface="Calibri" panose="020F0502020204030204" pitchFamily="34" charset="0"/>
                                    </a:rPr>
                                    <m:t>Director</m:t>
                                  </m:r>
                                </m:e>
                              </m:eqArr>
                            </m:e>
                          </m:d>
                          <m:r>
                            <a:rPr lang="en-AU" sz="1600">
                              <a:effectLst/>
                              <a:latin typeface="Cambria Math" panose="02040503050406030204" pitchFamily="18" charset="0"/>
                              <a:ea typeface="Calibri" panose="020F0502020204030204" pitchFamily="34" charset="0"/>
                              <a:cs typeface="Calibri" panose="020F0502020204030204" pitchFamily="34" charset="0"/>
                            </a:rPr>
                            <m:t>+</m:t>
                          </m:r>
                          <m:d>
                            <m:dPr>
                              <m:ctrlPr>
                                <a:rPr lang="en-AU" sz="1600" i="1">
                                  <a:effectLst/>
                                  <a:latin typeface="Cambria Math" panose="02040503050406030204" pitchFamily="18" charset="0"/>
                                  <a:cs typeface="Calibri" panose="020F0502020204030204" pitchFamily="34" charset="0"/>
                                </a:rPr>
                              </m:ctrlPr>
                            </m:dPr>
                            <m:e>
                              <m:eqArr>
                                <m:eqArrPr>
                                  <m:ctrlPr>
                                    <a:rPr lang="en-AU" sz="1600" i="1">
                                      <a:effectLst/>
                                      <a:latin typeface="Cambria Math" panose="02040503050406030204" pitchFamily="18" charset="0"/>
                                      <a:ea typeface="Calibri" panose="020F0502020204030204" pitchFamily="34" charset="0"/>
                                      <a:cs typeface="Calibri" panose="020F0502020204030204" pitchFamily="34" charset="0"/>
                                    </a:rPr>
                                  </m:ctrlPr>
                                </m:eqArrPr>
                                <m:e>
                                  <m:r>
                                    <m:rPr>
                                      <m:nor/>
                                    </m:rPr>
                                    <a:rPr lang="en-AU" sz="1600">
                                      <a:effectLst/>
                                      <a:ea typeface="Calibri" panose="020F0502020204030204" pitchFamily="34" charset="0"/>
                                    </a:rPr>
                                    <m:t>total</m:t>
                                  </m:r>
                                  <m:r>
                                    <m:rPr>
                                      <m:nor/>
                                    </m:rPr>
                                    <a:rPr lang="en-AU" sz="1600">
                                      <a:effectLst/>
                                      <a:ea typeface="Calibri" panose="020F0502020204030204" pitchFamily="34" charset="0"/>
                                    </a:rPr>
                                    <m:t> </m:t>
                                  </m:r>
                                  <m:r>
                                    <m:rPr>
                                      <m:nor/>
                                    </m:rPr>
                                    <a:rPr lang="en-AU" sz="1600">
                                      <a:effectLst/>
                                      <a:ea typeface="Calibri" panose="020F0502020204030204" pitchFamily="34" charset="0"/>
                                    </a:rPr>
                                    <m:t>loan</m:t>
                                  </m:r>
                                  <m:r>
                                    <m:rPr>
                                      <m:nor/>
                                    </m:rPr>
                                    <a:rPr lang="en-AU" sz="1600">
                                      <a:effectLst/>
                                      <a:ea typeface="Calibri" panose="020F0502020204030204" pitchFamily="34" charset="0"/>
                                    </a:rPr>
                                    <m:t> </m:t>
                                  </m:r>
                                  <m:r>
                                    <m:rPr>
                                      <m:nor/>
                                    </m:rPr>
                                    <a:rPr lang="en-AU" sz="1600">
                                      <a:effectLst/>
                                      <a:ea typeface="Calibri" panose="020F0502020204030204" pitchFamily="34" charset="0"/>
                                    </a:rPr>
                                    <m:t>amounts</m:t>
                                  </m:r>
                                  <m:r>
                                    <m:rPr>
                                      <m:nor/>
                                    </m:rPr>
                                    <a:rPr lang="en-AU" sz="1600">
                                      <a:effectLst/>
                                      <a:ea typeface="Calibri" panose="020F0502020204030204" pitchFamily="34" charset="0"/>
                                    </a:rPr>
                                    <m:t> /</m:t>
                                  </m:r>
                                </m:e>
                                <m:e>
                                  <m:r>
                                    <m:rPr>
                                      <m:nor/>
                                    </m:rPr>
                                    <a:rPr lang="en-AU" sz="1600">
                                      <a:effectLst/>
                                      <a:ea typeface="Calibri" panose="020F0502020204030204" pitchFamily="34" charset="0"/>
                                    </a:rPr>
                                    <m:t> </m:t>
                                  </m:r>
                                  <m:r>
                                    <m:rPr>
                                      <m:nor/>
                                    </m:rPr>
                                    <a:rPr lang="en-AU" sz="1600">
                                      <a:effectLst/>
                                      <a:ea typeface="Calibri" panose="020F0502020204030204" pitchFamily="34" charset="0"/>
                                    </a:rPr>
                                    <m:t>up</m:t>
                                  </m:r>
                                  <m:r>
                                    <m:rPr>
                                      <m:nor/>
                                    </m:rPr>
                                    <a:rPr lang="en-AU" sz="1600" i="1">
                                      <a:effectLst/>
                                      <a:ea typeface="Calibri" panose="020F0502020204030204" pitchFamily="34" charset="0"/>
                                    </a:rPr>
                                    <m:t>−</m:t>
                                  </m:r>
                                  <m:r>
                                    <m:rPr>
                                      <m:nor/>
                                    </m:rPr>
                                    <a:rPr lang="en-AU" sz="1600">
                                      <a:effectLst/>
                                      <a:ea typeface="Calibri" panose="020F0502020204030204" pitchFamily="34" charset="0"/>
                                    </a:rPr>
                                    <m:t>front</m:t>
                                  </m:r>
                                  <m:r>
                                    <m:rPr>
                                      <m:nor/>
                                    </m:rPr>
                                    <a:rPr lang="en-AU" sz="1600">
                                      <a:effectLst/>
                                      <a:ea typeface="Calibri" panose="020F0502020204030204" pitchFamily="34" charset="0"/>
                                    </a:rPr>
                                    <m:t> </m:t>
                                  </m:r>
                                  <m:r>
                                    <m:rPr>
                                      <m:nor/>
                                    </m:rPr>
                                    <a:rPr lang="en-AU" sz="1600">
                                      <a:effectLst/>
                                      <a:ea typeface="Calibri" panose="020F0502020204030204" pitchFamily="34" charset="0"/>
                                    </a:rPr>
                                    <m:t>payments</m:t>
                                  </m:r>
                                  <m:r>
                                    <m:rPr>
                                      <m:nor/>
                                    </m:rPr>
                                    <a:rPr lang="en-AU" sz="1600">
                                      <a:effectLst/>
                                      <a:ea typeface="Calibri" panose="020F0502020204030204" pitchFamily="34" charset="0"/>
                                    </a:rPr>
                                    <m:t> </m:t>
                                  </m:r>
                                </m:e>
                                <m:e>
                                  <m:r>
                                    <m:rPr>
                                      <m:nor/>
                                    </m:rPr>
                                    <a:rPr lang="en-AU" sz="1600"/>
                                    <m:t>for</m:t>
                                  </m:r>
                                  <m:r>
                                    <a:rPr lang="en-AU" sz="1600" i="0">
                                      <a:latin typeface="Cambria Math" panose="02040503050406030204" pitchFamily="18" charset="0"/>
                                    </a:rPr>
                                    <m:t> </m:t>
                                  </m:r>
                                  <m:r>
                                    <m:rPr>
                                      <m:sty m:val="p"/>
                                    </m:rPr>
                                    <a:rPr lang="en-AU" sz="1600" i="0">
                                      <a:latin typeface="Cambria Math" panose="02040503050406030204" pitchFamily="18" charset="0"/>
                                    </a:rPr>
                                    <m:t>previous</m:t>
                                  </m:r>
                                  <m:r>
                                    <a:rPr lang="en-AU" sz="1600" i="0">
                                      <a:latin typeface="Cambria Math" panose="02040503050406030204" pitchFamily="18" charset="0"/>
                                    </a:rPr>
                                    <m:t> </m:t>
                                  </m:r>
                                  <m:r>
                                    <m:rPr>
                                      <m:sty m:val="p"/>
                                    </m:rPr>
                                    <a:rPr lang="en-AU" sz="1600" i="0">
                                      <a:latin typeface="Cambria Math" panose="02040503050406030204" pitchFamily="18" charset="0"/>
                                    </a:rPr>
                                    <m:t>year</m:t>
                                  </m:r>
                                </m:e>
                                <m:e>
                                  <m:r>
                                    <a:rPr lang="en-AU" sz="1600" i="0">
                                      <a:effectLst/>
                                      <a:latin typeface="Cambria Math" panose="02040503050406030204" pitchFamily="18" charset="0"/>
                                      <a:ea typeface="Calibri" panose="020F0502020204030204" pitchFamily="34" charset="0"/>
                                      <a:cs typeface="Calibri" panose="020F0502020204030204" pitchFamily="34" charset="0"/>
                                    </a:rPr>
                                    <m:t>× </m:t>
                                  </m:r>
                                </m:e>
                                <m:e>
                                  <m:r>
                                    <m:rPr>
                                      <m:nor/>
                                    </m:rPr>
                                    <a:rPr lang="en-AU" sz="1600">
                                      <a:effectLst/>
                                      <a:ea typeface="Calibri" panose="020F0502020204030204" pitchFamily="34" charset="0"/>
                                    </a:rPr>
                                    <m:t>percentage</m:t>
                                  </m:r>
                                  <m:r>
                                    <m:rPr>
                                      <m:nor/>
                                    </m:rPr>
                                    <a:rPr lang="en-AU" sz="1600">
                                      <a:effectLst/>
                                      <a:ea typeface="Calibri" panose="020F0502020204030204" pitchFamily="34" charset="0"/>
                                    </a:rPr>
                                    <m:t> </m:t>
                                  </m:r>
                                  <m:r>
                                    <m:rPr>
                                      <m:nor/>
                                    </m:rPr>
                                    <a:rPr lang="en-AU" sz="1600">
                                      <a:effectLst/>
                                      <a:ea typeface="Calibri" panose="020F0502020204030204" pitchFamily="34" charset="0"/>
                                    </a:rPr>
                                    <m:t>determined</m:t>
                                  </m:r>
                                  <m:r>
                                    <a:rPr lang="en-AU" sz="1600" i="0">
                                      <a:effectLst/>
                                      <a:latin typeface="Cambria Math" panose="02040503050406030204" pitchFamily="18" charset="0"/>
                                      <a:ea typeface="Calibri" panose="020F0502020204030204" pitchFamily="34" charset="0"/>
                                      <a:cs typeface="Calibri" panose="020F0502020204030204" pitchFamily="34" charset="0"/>
                                    </a:rPr>
                                    <m:t> </m:t>
                                  </m:r>
                                </m:e>
                                <m:e>
                                  <m:r>
                                    <m:rPr>
                                      <m:nor/>
                                    </m:rPr>
                                    <a:rPr lang="en-AU" sz="1600">
                                      <a:effectLst/>
                                      <a:ea typeface="Calibri" panose="020F0502020204030204" pitchFamily="34" charset="0"/>
                                    </a:rPr>
                                    <m:t>by</m:t>
                                  </m:r>
                                  <m:r>
                                    <m:rPr>
                                      <m:nor/>
                                    </m:rPr>
                                    <a:rPr lang="en-AU" sz="1600">
                                      <a:effectLst/>
                                      <a:ea typeface="Calibri" panose="020F0502020204030204" pitchFamily="34" charset="0"/>
                                    </a:rPr>
                                    <m:t> </m:t>
                                  </m:r>
                                  <m:r>
                                    <m:rPr>
                                      <m:nor/>
                                    </m:rPr>
                                    <a:rPr lang="en-AU" sz="1600">
                                      <a:effectLst/>
                                      <a:ea typeface="Calibri" panose="020F0502020204030204" pitchFamily="34" charset="0"/>
                                    </a:rPr>
                                    <m:t>the</m:t>
                                  </m:r>
                                  <m:r>
                                    <m:rPr>
                                      <m:nor/>
                                    </m:rPr>
                                    <a:rPr lang="en-AU" sz="1600">
                                      <a:effectLst/>
                                      <a:ea typeface="Calibri" panose="020F0502020204030204" pitchFamily="34" charset="0"/>
                                    </a:rPr>
                                    <m:t> </m:t>
                                  </m:r>
                                  <m:r>
                                    <m:rPr>
                                      <m:nor/>
                                    </m:rPr>
                                    <a:rPr lang="en-AU" sz="1600">
                                      <a:effectLst/>
                                      <a:ea typeface="Calibri" panose="020F0502020204030204" pitchFamily="34" charset="0"/>
                                    </a:rPr>
                                    <m:t>TPS</m:t>
                                  </m:r>
                                  <m:r>
                                    <m:rPr>
                                      <m:nor/>
                                    </m:rPr>
                                    <a:rPr lang="en-AU" sz="1600">
                                      <a:effectLst/>
                                      <a:ea typeface="Calibri" panose="020F0502020204030204" pitchFamily="34" charset="0"/>
                                    </a:rPr>
                                    <m:t> </m:t>
                                  </m:r>
                                  <m:r>
                                    <m:rPr>
                                      <m:nor/>
                                    </m:rPr>
                                    <a:rPr lang="en-AU" sz="1600">
                                      <a:effectLst/>
                                      <a:ea typeface="Calibri" panose="020F0502020204030204" pitchFamily="34" charset="0"/>
                                    </a:rPr>
                                    <m:t>Director</m:t>
                                  </m:r>
                                </m:e>
                              </m:eqArr>
                            </m:e>
                          </m:d>
                        </m:e>
                      </m:d>
                      <m:r>
                        <a:rPr lang="en-AU" sz="1600">
                          <a:effectLst/>
                          <a:latin typeface="Cambria Math" panose="02040503050406030204" pitchFamily="18" charset="0"/>
                          <a:ea typeface="Calibri" panose="020F0502020204030204" pitchFamily="34" charset="0"/>
                          <a:cs typeface="Calibri" panose="020F0502020204030204" pitchFamily="34" charset="0"/>
                        </a:rPr>
                        <m:t> ×</m:t>
                      </m:r>
                      <m:d>
                        <m:dPr>
                          <m:begChr m:val="{"/>
                          <m:endChr m:val="}"/>
                          <m:ctrlPr>
                            <a:rPr lang="en-AU" sz="1600" i="1">
                              <a:effectLst/>
                              <a:latin typeface="Cambria Math" panose="02040503050406030204" pitchFamily="18" charset="0"/>
                              <a:cs typeface="Calibri" panose="020F0502020204030204" pitchFamily="34" charset="0"/>
                            </a:rPr>
                          </m:ctrlPr>
                        </m:dPr>
                        <m:e>
                          <m:d>
                            <m:dPr>
                              <m:ctrlPr>
                                <a:rPr lang="en-AU" sz="1600" i="1">
                                  <a:effectLst/>
                                  <a:latin typeface="Cambria Math" panose="02040503050406030204" pitchFamily="18" charset="0"/>
                                  <a:cs typeface="Calibri" panose="020F0502020204030204" pitchFamily="34" charset="0"/>
                                </a:rPr>
                              </m:ctrlPr>
                            </m:dPr>
                            <m:e>
                              <m:r>
                                <m:rPr>
                                  <m:sty m:val="p"/>
                                </m:rPr>
                                <a:rPr lang="en-AU" sz="1600">
                                  <a:effectLst/>
                                  <a:latin typeface="Cambria Math" panose="02040503050406030204" pitchFamily="18" charset="0"/>
                                  <a:ea typeface="Calibri" panose="020F0502020204030204" pitchFamily="34" charset="0"/>
                                  <a:cs typeface="Calibri" panose="020F0502020204030204" pitchFamily="34" charset="0"/>
                                </a:rPr>
                                <m:t>sum</m:t>
                              </m:r>
                              <m:r>
                                <a:rPr lang="en-AU" sz="1600">
                                  <a:effectLst/>
                                  <a:latin typeface="Cambria Math" panose="02040503050406030204" pitchFamily="18" charset="0"/>
                                  <a:ea typeface="Calibri" panose="020F0502020204030204" pitchFamily="34" charset="0"/>
                                  <a:cs typeface="Calibri" panose="020F0502020204030204" pitchFamily="34" charset="0"/>
                                </a:rPr>
                                <m:t> </m:t>
                              </m:r>
                              <m:r>
                                <m:rPr>
                                  <m:sty m:val="p"/>
                                </m:rPr>
                                <a:rPr lang="en-AU" sz="1600">
                                  <a:effectLst/>
                                  <a:latin typeface="Cambria Math" panose="02040503050406030204" pitchFamily="18" charset="0"/>
                                  <a:ea typeface="Calibri" panose="020F0502020204030204" pitchFamily="34" charset="0"/>
                                  <a:cs typeface="Calibri" panose="020F0502020204030204" pitchFamily="34" charset="0"/>
                                </a:rPr>
                                <m:t>of</m:t>
                              </m:r>
                              <m:r>
                                <a:rPr lang="en-AU" sz="1600">
                                  <a:effectLst/>
                                  <a:latin typeface="Cambria Math" panose="02040503050406030204" pitchFamily="18" charset="0"/>
                                  <a:ea typeface="Calibri" panose="020F0502020204030204" pitchFamily="34" charset="0"/>
                                  <a:cs typeface="Calibri" panose="020F0502020204030204" pitchFamily="34" charset="0"/>
                                </a:rPr>
                                <m:t> </m:t>
                              </m:r>
                              <m:r>
                                <m:rPr>
                                  <m:sty m:val="p"/>
                                </m:rPr>
                                <a:rPr lang="en-AU" sz="1600">
                                  <a:effectLst/>
                                  <a:latin typeface="Cambria Math" panose="02040503050406030204" pitchFamily="18" charset="0"/>
                                  <a:ea typeface="Calibri" panose="020F0502020204030204" pitchFamily="34" charset="0"/>
                                  <a:cs typeface="Calibri" panose="020F0502020204030204" pitchFamily="34" charset="0"/>
                                </a:rPr>
                                <m:t>risk</m:t>
                              </m:r>
                              <m:r>
                                <a:rPr lang="en-AU" sz="1600">
                                  <a:effectLst/>
                                  <a:latin typeface="Cambria Math" panose="02040503050406030204" pitchFamily="18" charset="0"/>
                                  <a:ea typeface="Calibri" panose="020F0502020204030204" pitchFamily="34" charset="0"/>
                                  <a:cs typeface="Calibri" panose="020F0502020204030204" pitchFamily="34" charset="0"/>
                                </a:rPr>
                                <m:t> </m:t>
                              </m:r>
                              <m:r>
                                <m:rPr>
                                  <m:sty m:val="p"/>
                                </m:rPr>
                                <a:rPr lang="en-AU" sz="1600">
                                  <a:effectLst/>
                                  <a:latin typeface="Cambria Math" panose="02040503050406030204" pitchFamily="18" charset="0"/>
                                  <a:ea typeface="Calibri" panose="020F0502020204030204" pitchFamily="34" charset="0"/>
                                  <a:cs typeface="Calibri" panose="020F0502020204030204" pitchFamily="34" charset="0"/>
                                </a:rPr>
                                <m:t>factor</m:t>
                              </m:r>
                              <m:r>
                                <a:rPr lang="en-AU" sz="1600">
                                  <a:effectLst/>
                                  <a:latin typeface="Cambria Math" panose="02040503050406030204" pitchFamily="18" charset="0"/>
                                  <a:ea typeface="Calibri" panose="020F0502020204030204" pitchFamily="34" charset="0"/>
                                  <a:cs typeface="Calibri" panose="020F0502020204030204" pitchFamily="34" charset="0"/>
                                </a:rPr>
                                <m:t> </m:t>
                              </m:r>
                              <m:r>
                                <m:rPr>
                                  <m:sty m:val="p"/>
                                </m:rPr>
                                <a:rPr lang="en-AU" sz="1600">
                                  <a:effectLst/>
                                  <a:latin typeface="Cambria Math" panose="02040503050406030204" pitchFamily="18" charset="0"/>
                                  <a:ea typeface="Calibri" panose="020F0502020204030204" pitchFamily="34" charset="0"/>
                                  <a:cs typeface="Calibri" panose="020F0502020204030204" pitchFamily="34" charset="0"/>
                                </a:rPr>
                                <m:t>values</m:t>
                              </m:r>
                            </m:e>
                          </m:d>
                          <m:r>
                            <a:rPr lang="en-AU" sz="1600" i="1">
                              <a:effectLst/>
                              <a:latin typeface="Cambria Math" panose="02040503050406030204" pitchFamily="18" charset="0"/>
                              <a:ea typeface="Calibri" panose="020F0502020204030204" pitchFamily="34" charset="0"/>
                              <a:cs typeface="Calibri" panose="020F0502020204030204" pitchFamily="34" charset="0"/>
                            </a:rPr>
                            <m:t>+ 1</m:t>
                          </m:r>
                        </m:e>
                      </m:d>
                      <m:r>
                        <a:rPr lang="en-AU" sz="1600" i="1">
                          <a:effectLst/>
                          <a:latin typeface="Cambria Math" panose="02040503050406030204" pitchFamily="18" charset="0"/>
                          <a:ea typeface="Calibri" panose="020F0502020204030204" pitchFamily="34" charset="0"/>
                          <a:cs typeface="Calibri" panose="020F0502020204030204" pitchFamily="34" charset="0"/>
                        </a:rPr>
                        <m:t> </m:t>
                      </m:r>
                    </m:oMath>
                  </m:oMathPara>
                </a14:m>
                <a:endParaRPr lang="en-AU" sz="1600" dirty="0"/>
              </a:p>
            </p:txBody>
          </p:sp>
        </mc:Choice>
        <mc:Fallback xmlns="">
          <p:sp>
            <p:nvSpPr>
              <p:cNvPr id="5" name="TextBox 4" descr="This image shows the formula used to calculate the risk rated premium component.">
                <a:extLst>
                  <a:ext uri="{FF2B5EF4-FFF2-40B4-BE49-F238E27FC236}">
                    <a16:creationId xmlns:a16="http://schemas.microsoft.com/office/drawing/2014/main" id="{36B55CA7-FA94-8C54-A23C-E19880710683}"/>
                  </a:ext>
                </a:extLst>
              </p:cNvPr>
              <p:cNvSpPr txBox="1">
                <a:spLocks noRot="1" noChangeAspect="1" noMove="1" noResize="1" noEditPoints="1" noAdjustHandles="1" noChangeArrowheads="1" noChangeShapeType="1" noTextEdit="1"/>
              </p:cNvSpPr>
              <p:nvPr/>
            </p:nvSpPr>
            <p:spPr>
              <a:xfrm>
                <a:off x="482600" y="1697961"/>
                <a:ext cx="8470900" cy="1511761"/>
              </a:xfrm>
              <a:prstGeom prst="rect">
                <a:avLst/>
              </a:prstGeom>
              <a:blipFill>
                <a:blip r:embed="rId3"/>
                <a:stretch>
                  <a:fillRect/>
                </a:stretch>
              </a:blipFill>
            </p:spPr>
            <p:txBody>
              <a:bodyPr/>
              <a:lstStyle/>
              <a:p>
                <a:r>
                  <a:rPr lang="en-AU">
                    <a:noFill/>
                  </a:rPr>
                  <a:t> </a:t>
                </a:r>
              </a:p>
            </p:txBody>
          </p:sp>
        </mc:Fallback>
      </mc:AlternateContent>
      <p:grpSp>
        <p:nvGrpSpPr>
          <p:cNvPr id="7" name="Group 6">
            <a:extLst>
              <a:ext uri="{FF2B5EF4-FFF2-40B4-BE49-F238E27FC236}">
                <a16:creationId xmlns:a16="http://schemas.microsoft.com/office/drawing/2014/main" id="{B5A80B24-0EB0-F6ED-4CC3-6BDAE12226CB}"/>
              </a:ext>
              <a:ext uri="{C183D7F6-B498-43B3-948B-1728B52AA6E4}">
                <adec:decorative xmlns:adec="http://schemas.microsoft.com/office/drawing/2017/decorative" val="1"/>
              </a:ext>
            </a:extLst>
          </p:cNvPr>
          <p:cNvGrpSpPr/>
          <p:nvPr/>
        </p:nvGrpSpPr>
        <p:grpSpPr>
          <a:xfrm>
            <a:off x="826488" y="4755327"/>
            <a:ext cx="1639726" cy="307777"/>
            <a:chOff x="826488" y="4755327"/>
            <a:chExt cx="1639726" cy="307777"/>
          </a:xfrm>
        </p:grpSpPr>
        <p:sp>
          <p:nvSpPr>
            <p:cNvPr id="8" name="Rectangle 8">
              <a:extLst>
                <a:ext uri="{FF2B5EF4-FFF2-40B4-BE49-F238E27FC236}">
                  <a16:creationId xmlns:a16="http://schemas.microsoft.com/office/drawing/2014/main" id="{9FCD6D48-EB67-044D-0856-88B8D5AEA935}"/>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dirty="0">
                <a:ln>
                  <a:noFill/>
                </a:ln>
                <a:solidFill>
                  <a:schemeClr val="bg1"/>
                </a:solidFill>
                <a:effectLst/>
                <a:latin typeface="Arial" panose="020B0604020202020204" pitchFamily="34" charset="0"/>
              </a:endParaRPr>
            </a:p>
          </p:txBody>
        </p:sp>
        <p:grpSp>
          <p:nvGrpSpPr>
            <p:cNvPr id="10" name="Group 9">
              <a:extLst>
                <a:ext uri="{FF2B5EF4-FFF2-40B4-BE49-F238E27FC236}">
                  <a16:creationId xmlns:a16="http://schemas.microsoft.com/office/drawing/2014/main" id="{C3C17FEE-EEB9-34E7-C6AE-7B6F71B13B99}"/>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1" name="Oval 10">
                <a:extLst>
                  <a:ext uri="{FF2B5EF4-FFF2-40B4-BE49-F238E27FC236}">
                    <a16:creationId xmlns:a16="http://schemas.microsoft.com/office/drawing/2014/main" id="{9B7E0F7F-195B-0992-07FE-76C44E32E629}"/>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Graphic 10">
                <a:extLst>
                  <a:ext uri="{FF2B5EF4-FFF2-40B4-BE49-F238E27FC236}">
                    <a16:creationId xmlns:a16="http://schemas.microsoft.com/office/drawing/2014/main" id="{A47C5EE0-5B7B-4497-D9D0-A7E8B8C771F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492927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CA8A0-E892-5590-CD73-0220EEDB6D8F}"/>
              </a:ext>
            </a:extLst>
          </p:cNvPr>
          <p:cNvSpPr txBox="1">
            <a:spLocks noGrp="1"/>
          </p:cNvSpPr>
          <p:nvPr>
            <p:ph type="title" idx="4294967295"/>
          </p:nvPr>
        </p:nvSpPr>
        <p:spPr>
          <a:xfrm>
            <a:off x="539551" y="550777"/>
            <a:ext cx="795968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Special Tuition Protection Component</a:t>
            </a:r>
          </a:p>
        </p:txBody>
      </p:sp>
      <p:sp>
        <p:nvSpPr>
          <p:cNvPr id="3" name="Rectangle 2"/>
          <p:cNvSpPr/>
          <p:nvPr/>
        </p:nvSpPr>
        <p:spPr>
          <a:xfrm>
            <a:off x="539551" y="1185640"/>
            <a:ext cx="8121849" cy="3429144"/>
          </a:xfrm>
          <a:prstGeom prst="rect">
            <a:avLst/>
          </a:prstGeom>
        </p:spPr>
        <p:txBody>
          <a:bodyPr wrap="square" lIns="68580" tIns="34290" rIns="68580" bIns="34290" anchor="t">
            <a:spAutoFit/>
          </a:bodyPr>
          <a:lstStyle/>
          <a:p>
            <a:pPr marL="285750" indent="-285750">
              <a:spcAft>
                <a:spcPts val="1000"/>
              </a:spcAft>
              <a:buFont typeface="Arial" panose="020B0604020202020204" pitchFamily="34" charset="0"/>
              <a:buChar char="•"/>
            </a:pPr>
            <a:r>
              <a:rPr lang="en-US" altLang="zh-CN" sz="1700">
                <a:ea typeface="SimSun"/>
                <a:cs typeface="Arial"/>
              </a:rPr>
              <a:t>Determined annually by the TPS Director with AGA and TPS Advisory Board guidance</a:t>
            </a:r>
            <a:endParaRPr lang="en-US" altLang="zh-CN" sz="1700">
              <a:cs typeface="Arial" panose="020B0604020202020204" pitchFamily="34" charset="0"/>
            </a:endParaRPr>
          </a:p>
          <a:p>
            <a:pPr marL="285750" indent="-285750">
              <a:spcAft>
                <a:spcPts val="1000"/>
              </a:spcAft>
              <a:buFont typeface="Arial" panose="020B0604020202020204" pitchFamily="34" charset="0"/>
              <a:buChar char="•"/>
            </a:pPr>
            <a:r>
              <a:rPr lang="en-AU" sz="1700">
                <a:ea typeface="SimSun"/>
                <a:cs typeface="Arial"/>
              </a:rPr>
              <a:t>To be charged in the initial years when the funds are below their target size to build fund reserves and meet Commonwealth seed capital repayments</a:t>
            </a:r>
          </a:p>
          <a:p>
            <a:pPr marL="285750" indent="-285750">
              <a:spcAft>
                <a:spcPts val="1000"/>
              </a:spcAft>
              <a:buFont typeface="Arial" panose="020B0604020202020204" pitchFamily="34" charset="0"/>
              <a:buChar char="•"/>
            </a:pPr>
            <a:r>
              <a:rPr lang="en-AU" sz="1700">
                <a:ea typeface="SimSun"/>
                <a:cs typeface="Arial"/>
              </a:rPr>
              <a:t>Calculated as a percentage of a provider’s income (loan amounts or up-front payments)</a:t>
            </a:r>
          </a:p>
          <a:p>
            <a:pPr marL="285750" indent="-285750">
              <a:spcAft>
                <a:spcPts val="600"/>
              </a:spcAft>
              <a:buFont typeface="Arial" panose="020B0604020202020204" pitchFamily="34" charset="0"/>
              <a:buChar char="•"/>
            </a:pPr>
            <a:r>
              <a:rPr lang="en-US" altLang="zh-CN" sz="1700">
                <a:ea typeface="SimSun"/>
                <a:cs typeface="Arial"/>
              </a:rPr>
              <a:t>Proposed special tuition protection component percentage for 2023:</a:t>
            </a:r>
          </a:p>
          <a:p>
            <a:pPr marL="742950" lvl="1" indent="-285750">
              <a:spcAft>
                <a:spcPts val="600"/>
              </a:spcAft>
              <a:buFont typeface="Arial" panose="020B0604020202020204" pitchFamily="34" charset="0"/>
              <a:buChar char="•"/>
            </a:pPr>
            <a:r>
              <a:rPr lang="en-US" altLang="zh-CN" sz="1700" b="1">
                <a:ea typeface="SimSun"/>
                <a:cs typeface="Arial"/>
              </a:rPr>
              <a:t>VSL</a:t>
            </a:r>
            <a:r>
              <a:rPr lang="en-US" altLang="zh-CN" sz="1700">
                <a:ea typeface="SimSun"/>
                <a:cs typeface="Arial"/>
              </a:rPr>
              <a:t>: 0.10%</a:t>
            </a:r>
          </a:p>
          <a:p>
            <a:pPr marL="742950" lvl="1" indent="-285750">
              <a:spcAft>
                <a:spcPts val="600"/>
              </a:spcAft>
              <a:buFont typeface="Arial" panose="020B0604020202020204" pitchFamily="34" charset="0"/>
              <a:buChar char="•"/>
            </a:pPr>
            <a:r>
              <a:rPr lang="en-US" altLang="zh-CN" sz="1700" b="1">
                <a:ea typeface="SimSun"/>
                <a:cs typeface="Arial"/>
              </a:rPr>
              <a:t>HELP</a:t>
            </a:r>
            <a:r>
              <a:rPr lang="en-US" altLang="zh-CN" sz="1700">
                <a:ea typeface="SimSun"/>
                <a:cs typeface="Arial"/>
              </a:rPr>
              <a:t>: 0.10%</a:t>
            </a:r>
            <a:endParaRPr lang="en-US" sz="1700"/>
          </a:p>
          <a:p>
            <a:pPr marL="742950" lvl="1" indent="-285750">
              <a:spcAft>
                <a:spcPts val="1000"/>
              </a:spcAft>
              <a:buFont typeface="Arial" panose="020B0604020202020204" pitchFamily="34" charset="0"/>
              <a:buChar char="•"/>
            </a:pPr>
            <a:r>
              <a:rPr lang="en-US" sz="1700" b="1">
                <a:ea typeface="SimSun"/>
                <a:cs typeface="Arial"/>
              </a:rPr>
              <a:t>Up-front</a:t>
            </a:r>
            <a:r>
              <a:rPr lang="en-US" sz="1700">
                <a:ea typeface="SimSun"/>
                <a:cs typeface="Arial"/>
              </a:rPr>
              <a:t>: 0.10%</a:t>
            </a:r>
            <a:endParaRPr lang="en-US" altLang="zh-CN" sz="1700">
              <a:sym typeface="Calibri" pitchFamily="34" charset="0"/>
            </a:endParaRPr>
          </a:p>
          <a:p>
            <a:pPr marL="285750" indent="-285750">
              <a:spcAft>
                <a:spcPts val="1000"/>
              </a:spcAft>
              <a:buFont typeface="Arial" panose="020B0604020202020204" pitchFamily="34" charset="0"/>
              <a:buChar char="•"/>
            </a:pPr>
            <a:r>
              <a:rPr lang="en-US" altLang="zh-CN" sz="1700">
                <a:sym typeface="Calibri" pitchFamily="34" charset="0"/>
              </a:rPr>
              <a:t>If a provider is a new provider for a year, the special tuition protection component for the year will be 0</a:t>
            </a:r>
          </a:p>
        </p:txBody>
      </p:sp>
      <p:grpSp>
        <p:nvGrpSpPr>
          <p:cNvPr id="5" name="Group 4">
            <a:extLst>
              <a:ext uri="{FF2B5EF4-FFF2-40B4-BE49-F238E27FC236}">
                <a16:creationId xmlns:a16="http://schemas.microsoft.com/office/drawing/2014/main" id="{531951B2-587C-E185-51A1-91DB420A924B}"/>
              </a:ext>
              <a:ext uri="{C183D7F6-B498-43B3-948B-1728B52AA6E4}">
                <adec:decorative xmlns:adec="http://schemas.microsoft.com/office/drawing/2017/decorative" val="1"/>
              </a:ext>
            </a:extLst>
          </p:cNvPr>
          <p:cNvGrpSpPr/>
          <p:nvPr/>
        </p:nvGrpSpPr>
        <p:grpSpPr>
          <a:xfrm>
            <a:off x="826488" y="4755327"/>
            <a:ext cx="1639726" cy="307777"/>
            <a:chOff x="826488" y="4755327"/>
            <a:chExt cx="1639726" cy="307777"/>
          </a:xfrm>
        </p:grpSpPr>
        <p:sp>
          <p:nvSpPr>
            <p:cNvPr id="6" name="Rectangle 8">
              <a:extLst>
                <a:ext uri="{FF2B5EF4-FFF2-40B4-BE49-F238E27FC236}">
                  <a16:creationId xmlns:a16="http://schemas.microsoft.com/office/drawing/2014/main" id="{2B888953-1ED4-C488-68C4-CA832CF68044}"/>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dirty="0">
                <a:ln>
                  <a:noFill/>
                </a:ln>
                <a:solidFill>
                  <a:schemeClr val="bg1"/>
                </a:solidFill>
                <a:effectLst/>
                <a:latin typeface="Arial" panose="020B0604020202020204" pitchFamily="34" charset="0"/>
              </a:endParaRPr>
            </a:p>
          </p:txBody>
        </p:sp>
        <p:grpSp>
          <p:nvGrpSpPr>
            <p:cNvPr id="9" name="Group 8">
              <a:extLst>
                <a:ext uri="{FF2B5EF4-FFF2-40B4-BE49-F238E27FC236}">
                  <a16:creationId xmlns:a16="http://schemas.microsoft.com/office/drawing/2014/main" id="{0922457D-C166-D0B1-F3D9-17F386D68819}"/>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0" name="Oval 9">
                <a:extLst>
                  <a:ext uri="{FF2B5EF4-FFF2-40B4-BE49-F238E27FC236}">
                    <a16:creationId xmlns:a16="http://schemas.microsoft.com/office/drawing/2014/main" id="{C2EDE356-3FF1-7C41-33FB-4DBA15DC0E33}"/>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
                <a:extLst>
                  <a:ext uri="{FF2B5EF4-FFF2-40B4-BE49-F238E27FC236}">
                    <a16:creationId xmlns:a16="http://schemas.microsoft.com/office/drawing/2014/main" id="{A1AB316A-948E-46A8-9D48-4FAB3BE9DDE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3446878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35006CB7-DB26-8E07-7E53-41CAAC272B5E}"/>
              </a:ext>
            </a:extLst>
          </p:cNvPr>
          <p:cNvSpPr txBox="1">
            <a:spLocks noGrp="1"/>
          </p:cNvSpPr>
          <p:nvPr>
            <p:ph type="title" idx="4294967295"/>
          </p:nvPr>
        </p:nvSpPr>
        <p:spPr>
          <a:xfrm>
            <a:off x="539552" y="550777"/>
            <a:ext cx="8114182"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Draft 2023 domestic TPS levy settings</a:t>
            </a:r>
          </a:p>
        </p:txBody>
      </p:sp>
      <p:graphicFrame>
        <p:nvGraphicFramePr>
          <p:cNvPr id="14" name="Table 13" descr="This table details the draft 2023 settings for each of the components of the VSL, HELP and Up-front Payments levies.">
            <a:extLst>
              <a:ext uri="{FF2B5EF4-FFF2-40B4-BE49-F238E27FC236}">
                <a16:creationId xmlns:a16="http://schemas.microsoft.com/office/drawing/2014/main" id="{3665B032-E714-CF12-9C87-BCD2EF9DACDF}"/>
              </a:ext>
            </a:extLst>
          </p:cNvPr>
          <p:cNvGraphicFramePr>
            <a:graphicFrameLocks noGrp="1"/>
          </p:cNvGraphicFramePr>
          <p:nvPr>
            <p:extLst>
              <p:ext uri="{D42A27DB-BD31-4B8C-83A1-F6EECF244321}">
                <p14:modId xmlns:p14="http://schemas.microsoft.com/office/powerpoint/2010/main" val="796396736"/>
              </p:ext>
            </p:extLst>
          </p:nvPr>
        </p:nvGraphicFramePr>
        <p:xfrm>
          <a:off x="539550" y="1184399"/>
          <a:ext cx="8114183" cy="2933837"/>
        </p:xfrm>
        <a:graphic>
          <a:graphicData uri="http://schemas.openxmlformats.org/drawingml/2006/table">
            <a:tbl>
              <a:tblPr firstRow="1" bandRow="1">
                <a:tableStyleId>{5C22544A-7EE6-4342-B048-85BDC9FD1C3A}</a:tableStyleId>
              </a:tblPr>
              <a:tblGrid>
                <a:gridCol w="979354">
                  <a:extLst>
                    <a:ext uri="{9D8B030D-6E8A-4147-A177-3AD203B41FA5}">
                      <a16:colId xmlns:a16="http://schemas.microsoft.com/office/drawing/2014/main" val="1295630361"/>
                    </a:ext>
                  </a:extLst>
                </a:gridCol>
                <a:gridCol w="2263387">
                  <a:extLst>
                    <a:ext uri="{9D8B030D-6E8A-4147-A177-3AD203B41FA5}">
                      <a16:colId xmlns:a16="http://schemas.microsoft.com/office/drawing/2014/main" val="3621932438"/>
                    </a:ext>
                  </a:extLst>
                </a:gridCol>
                <a:gridCol w="3108960">
                  <a:extLst>
                    <a:ext uri="{9D8B030D-6E8A-4147-A177-3AD203B41FA5}">
                      <a16:colId xmlns:a16="http://schemas.microsoft.com/office/drawing/2014/main" val="3903381673"/>
                    </a:ext>
                  </a:extLst>
                </a:gridCol>
                <a:gridCol w="1762482">
                  <a:extLst>
                    <a:ext uri="{9D8B030D-6E8A-4147-A177-3AD203B41FA5}">
                      <a16:colId xmlns:a16="http://schemas.microsoft.com/office/drawing/2014/main" val="3124004789"/>
                    </a:ext>
                  </a:extLst>
                </a:gridCol>
              </a:tblGrid>
              <a:tr h="594101">
                <a:tc>
                  <a:txBody>
                    <a:bodyPr/>
                    <a:lstStyle/>
                    <a:p>
                      <a:pPr algn="ctr"/>
                      <a:r>
                        <a:rPr lang="en-AU" sz="1600" dirty="0"/>
                        <a:t>Levy</a:t>
                      </a:r>
                    </a:p>
                  </a:txBody>
                  <a:tcPr>
                    <a:solidFill>
                      <a:srgbClr val="3C7D86"/>
                    </a:solidFill>
                  </a:tcPr>
                </a:tc>
                <a:tc>
                  <a:txBody>
                    <a:bodyPr/>
                    <a:lstStyle/>
                    <a:p>
                      <a:pPr algn="ctr"/>
                      <a:r>
                        <a:rPr lang="en-AU" sz="1600" dirty="0"/>
                        <a:t>Administrative fee</a:t>
                      </a:r>
                      <a:r>
                        <a:rPr lang="en-AU" sz="1600" baseline="30000" dirty="0"/>
                        <a:t>*</a:t>
                      </a:r>
                    </a:p>
                  </a:txBody>
                  <a:tcPr>
                    <a:solidFill>
                      <a:srgbClr val="3C7D86"/>
                    </a:solidFill>
                  </a:tcPr>
                </a:tc>
                <a:tc>
                  <a:txBody>
                    <a:bodyPr/>
                    <a:lstStyle/>
                    <a:p>
                      <a:pPr algn="ctr"/>
                      <a:r>
                        <a:rPr lang="en-AU" sz="1600" dirty="0"/>
                        <a:t>Risk rated premium</a:t>
                      </a:r>
                    </a:p>
                  </a:txBody>
                  <a:tcPr>
                    <a:solidFill>
                      <a:srgbClr val="3C7D86"/>
                    </a:solidFill>
                  </a:tcPr>
                </a:tc>
                <a:tc>
                  <a:txBody>
                    <a:bodyPr/>
                    <a:lstStyle/>
                    <a:p>
                      <a:pPr algn="ctr"/>
                      <a:r>
                        <a:rPr lang="en-AU" sz="1600" dirty="0"/>
                        <a:t>Special tuition protection</a:t>
                      </a:r>
                    </a:p>
                  </a:txBody>
                  <a:tcPr>
                    <a:solidFill>
                      <a:srgbClr val="3C7D86"/>
                    </a:solidFill>
                  </a:tcPr>
                </a:tc>
                <a:extLst>
                  <a:ext uri="{0D108BD9-81ED-4DB2-BD59-A6C34878D82A}">
                    <a16:rowId xmlns:a16="http://schemas.microsoft.com/office/drawing/2014/main" val="350634405"/>
                  </a:ext>
                </a:extLst>
              </a:tr>
              <a:tr h="779912">
                <a:tc>
                  <a:txBody>
                    <a:bodyPr/>
                    <a:lstStyle/>
                    <a:p>
                      <a:pPr algn="ctr">
                        <a:lnSpc>
                          <a:spcPct val="110000"/>
                        </a:lnSpc>
                      </a:pPr>
                      <a:r>
                        <a:rPr lang="en-AU" sz="1500" b="1" dirty="0"/>
                        <a:t>VSL</a:t>
                      </a:r>
                    </a:p>
                  </a:txBody>
                  <a:tcPr anchor="ctr">
                    <a:solidFill>
                      <a:srgbClr val="D5DDE1"/>
                    </a:solidFill>
                  </a:tcPr>
                </a:tc>
                <a:tc>
                  <a:txBody>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lang="en-AU" sz="1500" b="1" dirty="0"/>
                        <a:t>$111 </a:t>
                      </a:r>
                      <a:r>
                        <a:rPr lang="en-AU" sz="1500" b="0" dirty="0"/>
                        <a:t>per provider + </a:t>
                      </a:r>
                      <a:br>
                        <a:rPr lang="en-AU" sz="1500" b="0" dirty="0"/>
                      </a:br>
                      <a:r>
                        <a:rPr lang="en-AU" sz="1500" b="1" dirty="0"/>
                        <a:t>$9.33 </a:t>
                      </a:r>
                      <a:r>
                        <a:rPr lang="en-AU" sz="1500" b="0" dirty="0"/>
                        <a:t>per VSL student</a:t>
                      </a:r>
                    </a:p>
                  </a:txBody>
                  <a:tcPr anchor="ctr">
                    <a:solidFill>
                      <a:srgbClr val="D5DDE1"/>
                    </a:solidFill>
                  </a:tcPr>
                </a:tc>
                <a:tc>
                  <a:txBody>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lang="en-AU" sz="1500" b="1" dirty="0"/>
                        <a:t>$6 </a:t>
                      </a:r>
                      <a:r>
                        <a:rPr lang="en-AU" sz="1500" b="0" dirty="0"/>
                        <a:t>per VSL student </a:t>
                      </a:r>
                      <a:r>
                        <a:rPr lang="en-AU" sz="1500" b="1" dirty="0"/>
                        <a:t>+</a:t>
                      </a:r>
                    </a:p>
                    <a:p>
                      <a:pPr marL="0" marR="0" lvl="0" indent="0" algn="l" defTabSz="685800" rtl="0" eaLnBrk="1" fontAlgn="auto" latinLnBrk="0" hangingPunct="1">
                        <a:lnSpc>
                          <a:spcPct val="110000"/>
                        </a:lnSpc>
                        <a:spcBef>
                          <a:spcPts val="0"/>
                        </a:spcBef>
                        <a:spcAft>
                          <a:spcPts val="0"/>
                        </a:spcAft>
                        <a:buClrTx/>
                        <a:buSzTx/>
                        <a:buFontTx/>
                        <a:buNone/>
                        <a:tabLst/>
                        <a:defRPr/>
                      </a:pPr>
                      <a:r>
                        <a:rPr lang="en-AU" sz="1500" b="1" dirty="0"/>
                        <a:t>0.17%</a:t>
                      </a:r>
                      <a:r>
                        <a:rPr lang="en-AU" sz="1500" b="0" dirty="0"/>
                        <a:t> x total 2022 loan amounts</a:t>
                      </a:r>
                    </a:p>
                  </a:txBody>
                  <a:tcPr anchor="ctr">
                    <a:solidFill>
                      <a:srgbClr val="D5DDE1"/>
                    </a:solidFill>
                  </a:tcPr>
                </a:tc>
                <a:tc>
                  <a:txBody>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lang="en-AU" sz="1500" b="1" dirty="0"/>
                        <a:t>0.10% </a:t>
                      </a:r>
                      <a:r>
                        <a:rPr lang="en-AU" sz="1500" b="0" dirty="0"/>
                        <a:t>x total 2022 VSL loan amounts</a:t>
                      </a:r>
                    </a:p>
                  </a:txBody>
                  <a:tcPr anchor="ctr">
                    <a:solidFill>
                      <a:srgbClr val="D5DDE1"/>
                    </a:solidFill>
                  </a:tcPr>
                </a:tc>
                <a:extLst>
                  <a:ext uri="{0D108BD9-81ED-4DB2-BD59-A6C34878D82A}">
                    <a16:rowId xmlns:a16="http://schemas.microsoft.com/office/drawing/2014/main" val="4018029712"/>
                  </a:ext>
                </a:extLst>
              </a:tr>
              <a:tr h="779912">
                <a:tc>
                  <a:txBody>
                    <a:bodyPr/>
                    <a:lstStyle/>
                    <a:p>
                      <a:pPr marL="0" marR="0" lvl="0" indent="0" algn="ctr" defTabSz="685800" rtl="0" eaLnBrk="1" fontAlgn="auto" latinLnBrk="0" hangingPunct="1">
                        <a:lnSpc>
                          <a:spcPct val="110000"/>
                        </a:lnSpc>
                        <a:spcBef>
                          <a:spcPts val="0"/>
                        </a:spcBef>
                        <a:spcAft>
                          <a:spcPts val="0"/>
                        </a:spcAft>
                        <a:buClrTx/>
                        <a:buSzTx/>
                        <a:buFontTx/>
                        <a:buNone/>
                        <a:tabLst/>
                        <a:defRPr/>
                      </a:pPr>
                      <a:r>
                        <a:rPr lang="en-AU" sz="1500" b="1"/>
                        <a:t>HELP</a:t>
                      </a:r>
                    </a:p>
                  </a:txBody>
                  <a:tcPr anchor="ctr">
                    <a:solidFill>
                      <a:srgbClr val="99ABB3"/>
                    </a:solidFill>
                  </a:tcPr>
                </a:tc>
                <a:tc>
                  <a:txBody>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lang="en-AU" sz="1500" b="1" dirty="0"/>
                        <a:t>$111 </a:t>
                      </a:r>
                      <a:r>
                        <a:rPr lang="en-AU" sz="1500" b="0" dirty="0"/>
                        <a:t>per provider + </a:t>
                      </a:r>
                      <a:br>
                        <a:rPr lang="en-AU" sz="1500" b="0" dirty="0"/>
                      </a:br>
                      <a:r>
                        <a:rPr lang="en-AU" sz="1500" b="1" dirty="0"/>
                        <a:t>$9.33 </a:t>
                      </a:r>
                      <a:r>
                        <a:rPr lang="en-AU" sz="1500" b="0" dirty="0"/>
                        <a:t>per HELP student</a:t>
                      </a:r>
                    </a:p>
                  </a:txBody>
                  <a:tcPr anchor="ctr">
                    <a:solidFill>
                      <a:srgbClr val="99ABB3"/>
                    </a:solidFill>
                  </a:tcPr>
                </a:tc>
                <a:tc>
                  <a:txBody>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lang="en-AU" sz="1500" b="1" dirty="0"/>
                        <a:t>$6 </a:t>
                      </a:r>
                      <a:r>
                        <a:rPr lang="en-AU" sz="1500" b="0" dirty="0"/>
                        <a:t>per HELP student </a:t>
                      </a:r>
                      <a:r>
                        <a:rPr lang="en-AU" sz="1500" b="1" dirty="0"/>
                        <a:t>+</a:t>
                      </a:r>
                    </a:p>
                    <a:p>
                      <a:pPr marL="0" marR="0" lvl="0" indent="0" algn="l" defTabSz="685800" rtl="0" eaLnBrk="1" fontAlgn="auto" latinLnBrk="0" hangingPunct="1">
                        <a:lnSpc>
                          <a:spcPct val="110000"/>
                        </a:lnSpc>
                        <a:spcBef>
                          <a:spcPts val="0"/>
                        </a:spcBef>
                        <a:spcAft>
                          <a:spcPts val="0"/>
                        </a:spcAft>
                        <a:buClrTx/>
                        <a:buSzTx/>
                        <a:buFontTx/>
                        <a:buNone/>
                        <a:tabLst/>
                        <a:defRPr/>
                      </a:pPr>
                      <a:r>
                        <a:rPr lang="en-AU" sz="1500" b="1" dirty="0"/>
                        <a:t>0.06% </a:t>
                      </a:r>
                      <a:r>
                        <a:rPr lang="en-AU" sz="1500" b="0" dirty="0"/>
                        <a:t>x total 2022 loan amounts</a:t>
                      </a:r>
                    </a:p>
                  </a:txBody>
                  <a:tcPr anchor="ctr">
                    <a:solidFill>
                      <a:srgbClr val="99ABB3"/>
                    </a:solidFill>
                  </a:tcPr>
                </a:tc>
                <a:tc>
                  <a:txBody>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lang="en-AU" sz="1500" b="1" dirty="0"/>
                        <a:t>0.10% </a:t>
                      </a:r>
                      <a:r>
                        <a:rPr lang="en-AU" sz="1500" b="0" dirty="0"/>
                        <a:t>x total 2022 HELP loan amounts</a:t>
                      </a:r>
                    </a:p>
                  </a:txBody>
                  <a:tcPr anchor="ctr">
                    <a:solidFill>
                      <a:srgbClr val="99ABB3"/>
                    </a:solidFill>
                  </a:tcPr>
                </a:tc>
                <a:extLst>
                  <a:ext uri="{0D108BD9-81ED-4DB2-BD59-A6C34878D82A}">
                    <a16:rowId xmlns:a16="http://schemas.microsoft.com/office/drawing/2014/main" val="2578389284"/>
                  </a:ext>
                </a:extLst>
              </a:tr>
              <a:tr h="779912">
                <a:tc>
                  <a:txBody>
                    <a:bodyPr/>
                    <a:lstStyle/>
                    <a:p>
                      <a:pPr marL="0" marR="0" lvl="0" indent="0" algn="ctr" defTabSz="685800" rtl="0" eaLnBrk="1" fontAlgn="auto" latinLnBrk="0" hangingPunct="1">
                        <a:lnSpc>
                          <a:spcPct val="110000"/>
                        </a:lnSpc>
                        <a:spcBef>
                          <a:spcPts val="0"/>
                        </a:spcBef>
                        <a:spcAft>
                          <a:spcPts val="0"/>
                        </a:spcAft>
                        <a:buClrTx/>
                        <a:buSzTx/>
                        <a:buFontTx/>
                        <a:buNone/>
                        <a:tabLst/>
                        <a:defRPr/>
                      </a:pPr>
                      <a:r>
                        <a:rPr lang="en-AU" sz="1500" b="1"/>
                        <a:t>Up-front Payments</a:t>
                      </a:r>
                    </a:p>
                  </a:txBody>
                  <a:tcPr anchor="ctr">
                    <a:solidFill>
                      <a:srgbClr val="D5DDE1"/>
                    </a:solidFill>
                  </a:tcPr>
                </a:tc>
                <a:tc>
                  <a:txBody>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lang="en-AU" sz="1500" b="1"/>
                        <a:t>$111 </a:t>
                      </a:r>
                      <a:r>
                        <a:rPr lang="en-AU" sz="1500" b="0"/>
                        <a:t>per provider +</a:t>
                      </a:r>
                      <a:br>
                        <a:rPr lang="en-AU" sz="1500" b="0"/>
                      </a:br>
                      <a:r>
                        <a:rPr lang="en-AU" sz="1500" b="1"/>
                        <a:t>$9.33 </a:t>
                      </a:r>
                      <a:r>
                        <a:rPr lang="en-AU" sz="1500" b="0"/>
                        <a:t>per up-front student</a:t>
                      </a:r>
                    </a:p>
                  </a:txBody>
                  <a:tcPr anchor="ctr">
                    <a:solidFill>
                      <a:srgbClr val="D5DDE1"/>
                    </a:solidFill>
                  </a:tcPr>
                </a:tc>
                <a:tc>
                  <a:txBody>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lang="en-AU" sz="1500" b="1" dirty="0"/>
                        <a:t>$2 </a:t>
                      </a:r>
                      <a:r>
                        <a:rPr lang="en-AU" sz="1500" b="0" kern="1200" dirty="0">
                          <a:solidFill>
                            <a:schemeClr val="dk1"/>
                          </a:solidFill>
                          <a:latin typeface="+mn-lt"/>
                          <a:ea typeface="+mn-ea"/>
                          <a:cs typeface="+mn-cs"/>
                        </a:rPr>
                        <a:t>per up-front </a:t>
                      </a:r>
                      <a:r>
                        <a:rPr lang="en-AU" sz="1500" b="0" dirty="0"/>
                        <a:t>fee-paying student </a:t>
                      </a:r>
                      <a:r>
                        <a:rPr lang="en-AU" sz="1500" b="1" dirty="0"/>
                        <a:t>+</a:t>
                      </a:r>
                    </a:p>
                    <a:p>
                      <a:pPr marL="0" marR="0" lvl="0" indent="0" algn="l" defTabSz="685800" rtl="0" eaLnBrk="1" fontAlgn="auto" latinLnBrk="0" hangingPunct="1">
                        <a:lnSpc>
                          <a:spcPct val="110000"/>
                        </a:lnSpc>
                        <a:spcBef>
                          <a:spcPts val="0"/>
                        </a:spcBef>
                        <a:spcAft>
                          <a:spcPts val="0"/>
                        </a:spcAft>
                        <a:buClrTx/>
                        <a:buSzTx/>
                        <a:buFontTx/>
                        <a:buNone/>
                        <a:tabLst/>
                        <a:defRPr/>
                      </a:pPr>
                      <a:r>
                        <a:rPr lang="en-AU" sz="1500" b="1" dirty="0"/>
                        <a:t>0.04% </a:t>
                      </a:r>
                      <a:r>
                        <a:rPr lang="en-AU" sz="1500" b="0" dirty="0"/>
                        <a:t>x total 2022 up-front payments</a:t>
                      </a:r>
                    </a:p>
                  </a:txBody>
                  <a:tcPr anchor="ctr">
                    <a:solidFill>
                      <a:srgbClr val="D5DDE1"/>
                    </a:solidFill>
                  </a:tcPr>
                </a:tc>
                <a:tc>
                  <a:txBody>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lang="en-AU" sz="1500" b="1" dirty="0"/>
                        <a:t>0.10% </a:t>
                      </a:r>
                      <a:r>
                        <a:rPr lang="en-AU" sz="1500" b="0" dirty="0"/>
                        <a:t>x total 2022 up-front payments</a:t>
                      </a:r>
                    </a:p>
                  </a:txBody>
                  <a:tcPr anchor="ctr">
                    <a:solidFill>
                      <a:srgbClr val="D5DDE1"/>
                    </a:solidFill>
                  </a:tcPr>
                </a:tc>
                <a:extLst>
                  <a:ext uri="{0D108BD9-81ED-4DB2-BD59-A6C34878D82A}">
                    <a16:rowId xmlns:a16="http://schemas.microsoft.com/office/drawing/2014/main" val="3687255667"/>
                  </a:ext>
                </a:extLst>
              </a:tr>
            </a:tbl>
          </a:graphicData>
        </a:graphic>
      </p:graphicFrame>
      <p:sp>
        <p:nvSpPr>
          <p:cNvPr id="3" name="TextBox 2">
            <a:extLst>
              <a:ext uri="{FF2B5EF4-FFF2-40B4-BE49-F238E27FC236}">
                <a16:creationId xmlns:a16="http://schemas.microsoft.com/office/drawing/2014/main" id="{C1353826-6BE8-31CA-F3F1-101E57352315}"/>
              </a:ext>
            </a:extLst>
          </p:cNvPr>
          <p:cNvSpPr txBox="1"/>
          <p:nvPr/>
        </p:nvSpPr>
        <p:spPr>
          <a:xfrm>
            <a:off x="539551" y="4118237"/>
            <a:ext cx="8114183" cy="574516"/>
          </a:xfrm>
          <a:prstGeom prst="rect">
            <a:avLst/>
          </a:prstGeom>
          <a:noFill/>
        </p:spPr>
        <p:txBody>
          <a:bodyPr wrap="square" rtlCol="0">
            <a:spAutoFit/>
          </a:bodyPr>
          <a:lstStyle/>
          <a:p>
            <a:pPr>
              <a:spcAft>
                <a:spcPts val="300"/>
              </a:spcAft>
            </a:pPr>
            <a:r>
              <a:rPr lang="en-AU" sz="1400" dirty="0"/>
              <a:t>*Administrative fee figures quoted are for 2022 and will be indexed to CPI for 2023 </a:t>
            </a:r>
          </a:p>
          <a:p>
            <a:pPr>
              <a:spcAft>
                <a:spcPts val="300"/>
              </a:spcAft>
            </a:pPr>
            <a:r>
              <a:rPr lang="en-AU" sz="1400" dirty="0"/>
              <a:t>N.B. All student figures are based on 2022 enrolments</a:t>
            </a:r>
          </a:p>
        </p:txBody>
      </p:sp>
      <p:grpSp>
        <p:nvGrpSpPr>
          <p:cNvPr id="7" name="Group 6">
            <a:extLst>
              <a:ext uri="{FF2B5EF4-FFF2-40B4-BE49-F238E27FC236}">
                <a16:creationId xmlns:a16="http://schemas.microsoft.com/office/drawing/2014/main" id="{B6AC29C5-C7DF-E6B5-A55B-23A2848E68AB}"/>
              </a:ext>
              <a:ext uri="{C183D7F6-B498-43B3-948B-1728B52AA6E4}">
                <adec:decorative xmlns:adec="http://schemas.microsoft.com/office/drawing/2017/decorative" val="1"/>
              </a:ext>
            </a:extLst>
          </p:cNvPr>
          <p:cNvGrpSpPr/>
          <p:nvPr/>
        </p:nvGrpSpPr>
        <p:grpSpPr>
          <a:xfrm>
            <a:off x="826488" y="4755327"/>
            <a:ext cx="1639726" cy="307777"/>
            <a:chOff x="826488" y="4755327"/>
            <a:chExt cx="1639726" cy="307777"/>
          </a:xfrm>
        </p:grpSpPr>
        <p:sp>
          <p:nvSpPr>
            <p:cNvPr id="9" name="Rectangle 8">
              <a:extLst>
                <a:ext uri="{FF2B5EF4-FFF2-40B4-BE49-F238E27FC236}">
                  <a16:creationId xmlns:a16="http://schemas.microsoft.com/office/drawing/2014/main" id="{7CBB72F8-857F-893B-5B5B-4008C63C1C78}"/>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dirty="0">
                <a:ln>
                  <a:noFill/>
                </a:ln>
                <a:solidFill>
                  <a:schemeClr val="bg1"/>
                </a:solidFill>
                <a:effectLst/>
                <a:latin typeface="Arial" panose="020B0604020202020204" pitchFamily="34" charset="0"/>
              </a:endParaRPr>
            </a:p>
          </p:txBody>
        </p:sp>
        <p:grpSp>
          <p:nvGrpSpPr>
            <p:cNvPr id="10" name="Group 9">
              <a:extLst>
                <a:ext uri="{FF2B5EF4-FFF2-40B4-BE49-F238E27FC236}">
                  <a16:creationId xmlns:a16="http://schemas.microsoft.com/office/drawing/2014/main" id="{79478A13-CCEE-6641-80FC-040818334387}"/>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1" name="Oval 10">
                <a:extLst>
                  <a:ext uri="{FF2B5EF4-FFF2-40B4-BE49-F238E27FC236}">
                    <a16:creationId xmlns:a16="http://schemas.microsoft.com/office/drawing/2014/main" id="{3CAC8006-B824-2F10-43BC-0BA707FCAD7B}"/>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0">
                <a:extLst>
                  <a:ext uri="{FF2B5EF4-FFF2-40B4-BE49-F238E27FC236}">
                    <a16:creationId xmlns:a16="http://schemas.microsoft.com/office/drawing/2014/main" id="{04AA463E-9865-B76A-3315-B88DEAC610F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977889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2C3258F-4EDF-5DB8-4E70-2F5819ED3C8F}"/>
              </a:ext>
            </a:extLst>
          </p:cNvPr>
          <p:cNvSpPr txBox="1">
            <a:spLocks noGrp="1"/>
          </p:cNvSpPr>
          <p:nvPr>
            <p:ph type="title" idx="4294967295"/>
          </p:nvPr>
        </p:nvSpPr>
        <p:spPr>
          <a:xfrm>
            <a:off x="539552" y="550777"/>
            <a:ext cx="8121848"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Key Takeaways</a:t>
            </a:r>
          </a:p>
        </p:txBody>
      </p:sp>
      <p:sp>
        <p:nvSpPr>
          <p:cNvPr id="9" name="Rectangle 8">
            <a:extLst>
              <a:ext uri="{FF2B5EF4-FFF2-40B4-BE49-F238E27FC236}">
                <a16:creationId xmlns:a16="http://schemas.microsoft.com/office/drawing/2014/main" id="{2CF5E4CA-1D26-E671-8211-23218CA00928}"/>
              </a:ext>
            </a:extLst>
          </p:cNvPr>
          <p:cNvSpPr/>
          <p:nvPr/>
        </p:nvSpPr>
        <p:spPr>
          <a:xfrm>
            <a:off x="539551" y="1185640"/>
            <a:ext cx="8121849" cy="2777683"/>
          </a:xfrm>
          <a:prstGeom prst="rect">
            <a:avLst/>
          </a:prstGeom>
        </p:spPr>
        <p:txBody>
          <a:bodyPr wrap="square" lIns="68580" tIns="34290" rIns="68580" bIns="34290" anchor="t">
            <a:spAutoFit/>
          </a:bodyPr>
          <a:lstStyle/>
          <a:p>
            <a:pPr marL="285750" indent="-285750">
              <a:spcAft>
                <a:spcPts val="1200"/>
              </a:spcAft>
              <a:buFont typeface="Arial" panose="020B0604020202020204" pitchFamily="34" charset="0"/>
              <a:buChar char="•"/>
            </a:pPr>
            <a:r>
              <a:rPr lang="en-AU" sz="1700">
                <a:cs typeface="Calibri"/>
              </a:rPr>
              <a:t>Domestic levies collected annually in October</a:t>
            </a:r>
          </a:p>
          <a:p>
            <a:pPr marL="285750" indent="-285750" algn="l">
              <a:spcAft>
                <a:spcPts val="1200"/>
              </a:spcAft>
              <a:buFont typeface="Arial" panose="020B0604020202020204" pitchFamily="34" charset="0"/>
              <a:buChar char="•"/>
            </a:pPr>
            <a:r>
              <a:rPr lang="en-AU" sz="1700" dirty="0">
                <a:cs typeface="Calibri"/>
              </a:rPr>
              <a:t>Levy Notices will be sent to contacts provided in the HELP IT System (HITS)</a:t>
            </a:r>
          </a:p>
          <a:p>
            <a:pPr marL="742950" lvl="1" indent="-285750">
              <a:spcAft>
                <a:spcPts val="1200"/>
              </a:spcAft>
              <a:buFont typeface="Arial" panose="020B0604020202020204" pitchFamily="34" charset="0"/>
              <a:buChar char="•"/>
            </a:pPr>
            <a:r>
              <a:rPr lang="en-AU" sz="1700" i="1" dirty="0">
                <a:solidFill>
                  <a:srgbClr val="D6165F"/>
                </a:solidFill>
                <a:cs typeface="Calibri"/>
              </a:rPr>
              <a:t>Please ensure contacts identified as CEO/VC, CFO, SAO, PCH or PVH are up to date in HITS</a:t>
            </a:r>
          </a:p>
          <a:p>
            <a:pPr marL="285750" indent="-285750">
              <a:spcAft>
                <a:spcPts val="1200"/>
              </a:spcAft>
              <a:buFont typeface="Arial" panose="020B0604020202020204" pitchFamily="34" charset="0"/>
              <a:buChar char="•"/>
            </a:pPr>
            <a:r>
              <a:rPr lang="en-AU" sz="1700" b="1" dirty="0">
                <a:cs typeface="Calibri"/>
              </a:rPr>
              <a:t>One proposed change</a:t>
            </a:r>
            <a:r>
              <a:rPr lang="en-AU" sz="1700" dirty="0">
                <a:cs typeface="Calibri"/>
              </a:rPr>
              <a:t> from 2022 domestic levy settings: Increased completion rate risk factor loadings</a:t>
            </a:r>
          </a:p>
          <a:p>
            <a:pPr marL="285750" indent="-285750">
              <a:spcAft>
                <a:spcPts val="1200"/>
              </a:spcAft>
              <a:buFont typeface="Arial" panose="020B0604020202020204" pitchFamily="34" charset="0"/>
              <a:buChar char="•"/>
            </a:pPr>
            <a:r>
              <a:rPr lang="en-AU" sz="1700" dirty="0">
                <a:cs typeface="Calibri"/>
              </a:rPr>
              <a:t>Feedback on 2023 draft levy settings from this session will be provided to the TPS Advisory Board at its June meeting</a:t>
            </a:r>
          </a:p>
        </p:txBody>
      </p:sp>
      <p:grpSp>
        <p:nvGrpSpPr>
          <p:cNvPr id="5" name="Group 4">
            <a:extLst>
              <a:ext uri="{FF2B5EF4-FFF2-40B4-BE49-F238E27FC236}">
                <a16:creationId xmlns:a16="http://schemas.microsoft.com/office/drawing/2014/main" id="{B5A52271-112D-A54A-F360-09FD2B3B83B1}"/>
              </a:ext>
              <a:ext uri="{C183D7F6-B498-43B3-948B-1728B52AA6E4}">
                <adec:decorative xmlns:adec="http://schemas.microsoft.com/office/drawing/2017/decorative" val="1"/>
              </a:ext>
            </a:extLst>
          </p:cNvPr>
          <p:cNvGrpSpPr/>
          <p:nvPr/>
        </p:nvGrpSpPr>
        <p:grpSpPr>
          <a:xfrm>
            <a:off x="826488" y="4755327"/>
            <a:ext cx="1639726" cy="307777"/>
            <a:chOff x="826488" y="4755327"/>
            <a:chExt cx="1639726" cy="307777"/>
          </a:xfrm>
        </p:grpSpPr>
        <p:sp>
          <p:nvSpPr>
            <p:cNvPr id="6" name="Rectangle 8">
              <a:extLst>
                <a:ext uri="{FF2B5EF4-FFF2-40B4-BE49-F238E27FC236}">
                  <a16:creationId xmlns:a16="http://schemas.microsoft.com/office/drawing/2014/main" id="{D5C77A4A-4EBD-99AD-D618-BD43E4A52312}"/>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dirty="0">
                <a:ln>
                  <a:noFill/>
                </a:ln>
                <a:solidFill>
                  <a:schemeClr val="bg1"/>
                </a:solidFill>
                <a:effectLst/>
                <a:latin typeface="Arial" panose="020B0604020202020204" pitchFamily="34" charset="0"/>
              </a:endParaRPr>
            </a:p>
          </p:txBody>
        </p:sp>
        <p:grpSp>
          <p:nvGrpSpPr>
            <p:cNvPr id="7" name="Group 6">
              <a:extLst>
                <a:ext uri="{FF2B5EF4-FFF2-40B4-BE49-F238E27FC236}">
                  <a16:creationId xmlns:a16="http://schemas.microsoft.com/office/drawing/2014/main" id="{7441870B-1913-F6CE-4A5F-76F45DBCDCB8}"/>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0" name="Oval 9">
                <a:extLst>
                  <a:ext uri="{FF2B5EF4-FFF2-40B4-BE49-F238E27FC236}">
                    <a16:creationId xmlns:a16="http://schemas.microsoft.com/office/drawing/2014/main" id="{0FDF2434-77AF-8FDA-6DF7-28C3806B216C}"/>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
                <a:extLst>
                  <a:ext uri="{FF2B5EF4-FFF2-40B4-BE49-F238E27FC236}">
                    <a16:creationId xmlns:a16="http://schemas.microsoft.com/office/drawing/2014/main" id="{46F24832-81B9-46B8-32FA-E3FF7CED1C2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4112759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EACE84E-10E4-4EC0-BD74-CDC39EC83E41}"/>
              </a:ext>
            </a:extLst>
          </p:cNvPr>
          <p:cNvSpPr txBox="1">
            <a:spLocks noGrp="1"/>
          </p:cNvSpPr>
          <p:nvPr>
            <p:ph type="title" idx="4294967295"/>
          </p:nvPr>
        </p:nvSpPr>
        <p:spPr>
          <a:xfrm>
            <a:off x="400584" y="2142083"/>
            <a:ext cx="1312578"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Outline</a:t>
            </a:r>
            <a:endParaRPr kumimoji="0" lang="en-US" sz="2800" b="0" i="0" u="none" strike="noStrike" kern="1200" cap="none" spc="0" normalizeH="0" baseline="0" noProof="0" dirty="0">
              <a:ln>
                <a:noFill/>
              </a:ln>
              <a:solidFill>
                <a:schemeClr val="tx1"/>
              </a:solidFill>
              <a:effectLst/>
              <a:uLnTx/>
              <a:uFillTx/>
              <a:latin typeface="+mn-lt"/>
              <a:ea typeface="+mn-ea"/>
              <a:cs typeface="Calibri"/>
            </a:endParaRPr>
          </a:p>
        </p:txBody>
      </p:sp>
      <p:sp>
        <p:nvSpPr>
          <p:cNvPr id="4" name="Rectangle 3">
            <a:extLst>
              <a:ext uri="{FF2B5EF4-FFF2-40B4-BE49-F238E27FC236}">
                <a16:creationId xmlns:a16="http://schemas.microsoft.com/office/drawing/2014/main" id="{0187BC91-EFBD-41DA-B2AB-F072EDEC2871}"/>
              </a:ext>
              <a:ext uri="{C183D7F6-B498-43B3-948B-1728B52AA6E4}">
                <adec:decorative xmlns:adec="http://schemas.microsoft.com/office/drawing/2017/decorative" val="1"/>
              </a:ext>
            </a:extLst>
          </p:cNvPr>
          <p:cNvSpPr/>
          <p:nvPr/>
        </p:nvSpPr>
        <p:spPr>
          <a:xfrm>
            <a:off x="3500411" y="0"/>
            <a:ext cx="5643589" cy="4667794"/>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2AC781E3-C717-4421-0994-878368C3BF01}"/>
              </a:ext>
            </a:extLst>
          </p:cNvPr>
          <p:cNvSpPr txBox="1"/>
          <p:nvPr/>
        </p:nvSpPr>
        <p:spPr>
          <a:xfrm>
            <a:off x="3793677" y="1128364"/>
            <a:ext cx="4878375" cy="3077766"/>
          </a:xfrm>
          <a:prstGeom prst="rect">
            <a:avLst/>
          </a:prstGeom>
          <a:noFill/>
        </p:spPr>
        <p:txBody>
          <a:bodyPr wrap="square" lIns="0" tIns="0" rIns="0" bIns="0" rtlCol="0" anchor="t">
            <a:spAutoFit/>
          </a:bodyPr>
          <a:lstStyle/>
          <a:p>
            <a:pPr marL="342900" indent="-342900">
              <a:spcAft>
                <a:spcPts val="1200"/>
              </a:spcAft>
              <a:buFont typeface="Arial" panose="020B0604020202020204" pitchFamily="34" charset="0"/>
              <a:buChar char="•"/>
            </a:pPr>
            <a:r>
              <a:rPr lang="en-AU" sz="2000">
                <a:solidFill>
                  <a:schemeClr val="bg1"/>
                </a:solidFill>
                <a:cs typeface="Calibri"/>
              </a:rPr>
              <a:t>Purpose and function of the Tuition Protection Service (TPS)</a:t>
            </a:r>
          </a:p>
          <a:p>
            <a:pPr marL="342900" indent="-342900">
              <a:spcAft>
                <a:spcPts val="1200"/>
              </a:spcAft>
              <a:buFont typeface="Arial" panose="020B0604020202020204" pitchFamily="34" charset="0"/>
              <a:buChar char="•"/>
            </a:pPr>
            <a:r>
              <a:rPr lang="en-AU" sz="2000">
                <a:solidFill>
                  <a:schemeClr val="bg1"/>
                </a:solidFill>
                <a:cs typeface="Calibri"/>
              </a:rPr>
              <a:t>TPS Director, TPS Operations team and the TPS Advisory Board</a:t>
            </a:r>
          </a:p>
          <a:p>
            <a:pPr marL="342900" indent="-342900">
              <a:spcAft>
                <a:spcPts val="1200"/>
              </a:spcAft>
              <a:buFont typeface="Arial" panose="020B0604020202020204" pitchFamily="34" charset="0"/>
              <a:buChar char="•"/>
            </a:pPr>
            <a:r>
              <a:rPr lang="en-AU" sz="2000">
                <a:solidFill>
                  <a:schemeClr val="bg1"/>
                </a:solidFill>
                <a:cs typeface="Calibri"/>
              </a:rPr>
              <a:t>TPS Domestic Levies – guiding principles and levy framework</a:t>
            </a:r>
          </a:p>
          <a:p>
            <a:pPr marL="342900" indent="-342900">
              <a:spcAft>
                <a:spcPts val="1200"/>
              </a:spcAft>
              <a:buFont typeface="Arial" panose="020B0604020202020204" pitchFamily="34" charset="0"/>
              <a:buChar char="•"/>
            </a:pPr>
            <a:r>
              <a:rPr lang="en-AU" sz="2000">
                <a:solidFill>
                  <a:schemeClr val="bg1"/>
                </a:solidFill>
                <a:cs typeface="Calibri"/>
              </a:rPr>
              <a:t>Levy components and calculations</a:t>
            </a:r>
          </a:p>
          <a:p>
            <a:pPr marL="342900" indent="-342900">
              <a:spcAft>
                <a:spcPts val="1200"/>
              </a:spcAft>
              <a:buFont typeface="Arial" panose="020B0604020202020204" pitchFamily="34" charset="0"/>
              <a:buChar char="•"/>
            </a:pPr>
            <a:r>
              <a:rPr lang="en-AU" sz="2000">
                <a:solidFill>
                  <a:schemeClr val="bg1"/>
                </a:solidFill>
                <a:cs typeface="Calibri"/>
              </a:rPr>
              <a:t>Levy development and collection timeline</a:t>
            </a:r>
          </a:p>
        </p:txBody>
      </p:sp>
      <p:grpSp>
        <p:nvGrpSpPr>
          <p:cNvPr id="10" name="Group 9">
            <a:extLst>
              <a:ext uri="{FF2B5EF4-FFF2-40B4-BE49-F238E27FC236}">
                <a16:creationId xmlns:a16="http://schemas.microsoft.com/office/drawing/2014/main" id="{2D87E831-25E2-1979-22BB-E5B9FDCFDD64}"/>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11" name="Rectangle 8">
              <a:extLst>
                <a:ext uri="{FF2B5EF4-FFF2-40B4-BE49-F238E27FC236}">
                  <a16:creationId xmlns:a16="http://schemas.microsoft.com/office/drawing/2014/main" id="{BFAEC0C6-AE0E-7795-0ED5-F07F66134516}"/>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12" name="Group 11">
              <a:extLst>
                <a:ext uri="{FF2B5EF4-FFF2-40B4-BE49-F238E27FC236}">
                  <a16:creationId xmlns:a16="http://schemas.microsoft.com/office/drawing/2014/main" id="{07925FBC-C750-36FC-B891-F227B0AB102F}"/>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14" name="Oval 13">
                <a:extLst>
                  <a:ext uri="{FF2B5EF4-FFF2-40B4-BE49-F238E27FC236}">
                    <a16:creationId xmlns:a16="http://schemas.microsoft.com/office/drawing/2014/main" id="{BB446CE6-37A8-F819-DCF1-A2B8A7464B65}"/>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Graphic 10">
                <a:extLst>
                  <a:ext uri="{FF2B5EF4-FFF2-40B4-BE49-F238E27FC236}">
                    <a16:creationId xmlns:a16="http://schemas.microsoft.com/office/drawing/2014/main" id="{76569197-2713-A3BC-496D-ECDB8F75AAE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2757737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414FB0-F682-62B4-0B0A-1EC5D3BBB3DE}"/>
              </a:ext>
            </a:extLst>
          </p:cNvPr>
          <p:cNvSpPr txBox="1">
            <a:spLocks noGrp="1"/>
          </p:cNvSpPr>
          <p:nvPr>
            <p:ph type="title" idx="4294967295"/>
          </p:nvPr>
        </p:nvSpPr>
        <p:spPr>
          <a:xfrm>
            <a:off x="539552" y="550777"/>
            <a:ext cx="8218474"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5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2023 Domestic TPS Levies Timeline</a:t>
            </a:r>
          </a:p>
        </p:txBody>
      </p:sp>
      <p:pic>
        <p:nvPicPr>
          <p:cNvPr id="8" name="Picture 7" descr="The 2023 domestic TPS levies timeline from April to October.">
            <a:extLst>
              <a:ext uri="{FF2B5EF4-FFF2-40B4-BE49-F238E27FC236}">
                <a16:creationId xmlns:a16="http://schemas.microsoft.com/office/drawing/2014/main" id="{1B654900-0814-8A20-D8B3-B3E17D1C490A}"/>
              </a:ext>
            </a:extLst>
          </p:cNvPr>
          <p:cNvPicPr>
            <a:picLocks noChangeAspect="1"/>
          </p:cNvPicPr>
          <p:nvPr/>
        </p:nvPicPr>
        <p:blipFill>
          <a:blip r:embed="rId3"/>
          <a:stretch>
            <a:fillRect/>
          </a:stretch>
        </p:blipFill>
        <p:spPr>
          <a:xfrm>
            <a:off x="385973" y="981664"/>
            <a:ext cx="8372053" cy="3692135"/>
          </a:xfrm>
          <a:prstGeom prst="rect">
            <a:avLst/>
          </a:prstGeom>
        </p:spPr>
      </p:pic>
      <p:grpSp>
        <p:nvGrpSpPr>
          <p:cNvPr id="3" name="Group 2">
            <a:extLst>
              <a:ext uri="{FF2B5EF4-FFF2-40B4-BE49-F238E27FC236}">
                <a16:creationId xmlns:a16="http://schemas.microsoft.com/office/drawing/2014/main" id="{4FCB05A7-ED79-824D-A989-872110B6A621}"/>
              </a:ext>
              <a:ext uri="{C183D7F6-B498-43B3-948B-1728B52AA6E4}">
                <adec:decorative xmlns:adec="http://schemas.microsoft.com/office/drawing/2017/decorative" val="1"/>
              </a:ext>
            </a:extLst>
          </p:cNvPr>
          <p:cNvGrpSpPr/>
          <p:nvPr/>
        </p:nvGrpSpPr>
        <p:grpSpPr>
          <a:xfrm>
            <a:off x="826488" y="4755327"/>
            <a:ext cx="1639726" cy="307777"/>
            <a:chOff x="826488" y="4755327"/>
            <a:chExt cx="1639726" cy="307777"/>
          </a:xfrm>
        </p:grpSpPr>
        <p:sp>
          <p:nvSpPr>
            <p:cNvPr id="4" name="Rectangle 8">
              <a:extLst>
                <a:ext uri="{FF2B5EF4-FFF2-40B4-BE49-F238E27FC236}">
                  <a16:creationId xmlns:a16="http://schemas.microsoft.com/office/drawing/2014/main" id="{F7A57470-5AA1-073E-6DCD-48AFFC7565CE}"/>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dirty="0">
                <a:ln>
                  <a:noFill/>
                </a:ln>
                <a:solidFill>
                  <a:schemeClr val="bg1"/>
                </a:solidFill>
                <a:effectLst/>
                <a:latin typeface="Arial" panose="020B0604020202020204" pitchFamily="34" charset="0"/>
              </a:endParaRPr>
            </a:p>
          </p:txBody>
        </p:sp>
        <p:grpSp>
          <p:nvGrpSpPr>
            <p:cNvPr id="9" name="Group 8">
              <a:extLst>
                <a:ext uri="{FF2B5EF4-FFF2-40B4-BE49-F238E27FC236}">
                  <a16:creationId xmlns:a16="http://schemas.microsoft.com/office/drawing/2014/main" id="{08DF29B7-A3D6-A32E-30E4-07373A6C955F}"/>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0" name="Oval 9">
                <a:extLst>
                  <a:ext uri="{FF2B5EF4-FFF2-40B4-BE49-F238E27FC236}">
                    <a16:creationId xmlns:a16="http://schemas.microsoft.com/office/drawing/2014/main" id="{776ACE16-4D37-9F6B-486C-9B11F6FD08D3}"/>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
                <a:extLst>
                  <a:ext uri="{FF2B5EF4-FFF2-40B4-BE49-F238E27FC236}">
                    <a16:creationId xmlns:a16="http://schemas.microsoft.com/office/drawing/2014/main" id="{EEC2F1B6-F8F8-CD69-F566-3ECD9284984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3751277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E31259-D21D-499E-B9BD-8193508A8F17}"/>
              </a:ext>
              <a:ext uri="{C183D7F6-B498-43B3-948B-1728B52AA6E4}">
                <adec:decorative xmlns:adec="http://schemas.microsoft.com/office/drawing/2017/decorative" val="1"/>
              </a:ext>
            </a:extLst>
          </p:cNvPr>
          <p:cNvSpPr/>
          <p:nvPr/>
        </p:nvSpPr>
        <p:spPr>
          <a:xfrm>
            <a:off x="4918414" y="0"/>
            <a:ext cx="4225586" cy="466344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5" name="Rectangle 8">
            <a:extLst>
              <a:ext uri="{FF2B5EF4-FFF2-40B4-BE49-F238E27FC236}">
                <a16:creationId xmlns:a16="http://schemas.microsoft.com/office/drawing/2014/main" id="{9FB5EFA4-5C94-4B51-BBE2-A525ACCD9920}"/>
              </a:ext>
              <a:ext uri="{C183D7F6-B498-43B3-948B-1728B52AA6E4}">
                <adec:decorative xmlns:adec="http://schemas.microsoft.com/office/drawing/2017/decorative" val="0"/>
              </a:ext>
            </a:extLst>
          </p:cNvPr>
          <p:cNvSpPr>
            <a:spLocks noGrp="1" noChangeArrowheads="1"/>
          </p:cNvSpPr>
          <p:nvPr>
            <p:ph type="title" idx="4294967295"/>
          </p:nvPr>
        </p:nvSpPr>
        <p:spPr bwMode="auto">
          <a:xfrm>
            <a:off x="6007477" y="1650688"/>
            <a:ext cx="2163349" cy="461665"/>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24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24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14" name="Picture 13" descr="QR code for TPS website (www.tps.gov.au)">
            <a:extLst>
              <a:ext uri="{FF2B5EF4-FFF2-40B4-BE49-F238E27FC236}">
                <a16:creationId xmlns:a16="http://schemas.microsoft.com/office/drawing/2014/main" id="{AB0B2998-41E1-0D9D-F99D-41302E44A133}"/>
              </a:ext>
            </a:extLst>
          </p:cNvPr>
          <p:cNvPicPr>
            <a:picLocks noChangeAspect="1"/>
          </p:cNvPicPr>
          <p:nvPr/>
        </p:nvPicPr>
        <p:blipFill>
          <a:blip r:embed="rId3"/>
          <a:stretch>
            <a:fillRect/>
          </a:stretch>
        </p:blipFill>
        <p:spPr>
          <a:xfrm>
            <a:off x="896400" y="1418400"/>
            <a:ext cx="2767824" cy="2828789"/>
          </a:xfrm>
          <a:prstGeom prst="rect">
            <a:avLst/>
          </a:prstGeom>
        </p:spPr>
      </p:pic>
      <p:sp>
        <p:nvSpPr>
          <p:cNvPr id="8" name="Rectangle 8">
            <a:extLst>
              <a:ext uri="{FF2B5EF4-FFF2-40B4-BE49-F238E27FC236}">
                <a16:creationId xmlns:a16="http://schemas.microsoft.com/office/drawing/2014/main" id="{9BE9DCF2-3E2D-49E5-9CA4-9E62432C4122}"/>
              </a:ext>
              <a:ext uri="{C183D7F6-B498-43B3-948B-1728B52AA6E4}">
                <adec:decorative xmlns:adec="http://schemas.microsoft.com/office/drawing/2017/decorative" val="0"/>
              </a:ext>
            </a:extLst>
          </p:cNvPr>
          <p:cNvSpPr>
            <a:spLocks noChangeArrowheads="1"/>
          </p:cNvSpPr>
          <p:nvPr/>
        </p:nvSpPr>
        <p:spPr bwMode="auto">
          <a:xfrm>
            <a:off x="6001789" y="2874824"/>
            <a:ext cx="30733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en-AU" alt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operations</a:t>
            </a:r>
            <a:r>
              <a:rPr kumimoji="0" lang="en-AU" altLang="en-US" sz="24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@tps.gov.au</a:t>
            </a:r>
            <a:endParaRPr kumimoji="0" lang="en-AU" altLang="en-US" sz="2400" b="0" i="0" u="none" strike="noStrike" cap="none" normalizeH="0" baseline="0" dirty="0">
              <a:ln>
                <a:noFill/>
              </a:ln>
              <a:solidFill>
                <a:schemeClr val="bg1"/>
              </a:solidFill>
              <a:effectLst/>
              <a:latin typeface="Arial" panose="020B0604020202020204" pitchFamily="34" charset="0"/>
            </a:endParaRPr>
          </a:p>
        </p:txBody>
      </p:sp>
      <p:grpSp>
        <p:nvGrpSpPr>
          <p:cNvPr id="16" name="Group 15">
            <a:extLst>
              <a:ext uri="{FF2B5EF4-FFF2-40B4-BE49-F238E27FC236}">
                <a16:creationId xmlns:a16="http://schemas.microsoft.com/office/drawing/2014/main" id="{2AF08258-4DFB-B37B-23B5-55776E416D8F}"/>
              </a:ext>
              <a:ext uri="{C183D7F6-B498-43B3-948B-1728B52AA6E4}">
                <adec:decorative xmlns:adec="http://schemas.microsoft.com/office/drawing/2017/decorative" val="1"/>
              </a:ext>
            </a:extLst>
          </p:cNvPr>
          <p:cNvGrpSpPr/>
          <p:nvPr/>
        </p:nvGrpSpPr>
        <p:grpSpPr>
          <a:xfrm>
            <a:off x="5072960" y="2655282"/>
            <a:ext cx="900000" cy="900000"/>
            <a:chOff x="5072960" y="2655282"/>
            <a:chExt cx="900000" cy="900000"/>
          </a:xfrm>
        </p:grpSpPr>
        <p:sp>
          <p:nvSpPr>
            <p:cNvPr id="3" name="Oval 2">
              <a:extLst>
                <a:ext uri="{FF2B5EF4-FFF2-40B4-BE49-F238E27FC236}">
                  <a16:creationId xmlns:a16="http://schemas.microsoft.com/office/drawing/2014/main" id="{0AACC447-40B5-41B8-A06F-8FB44064CD8E}"/>
                </a:ext>
                <a:ext uri="{C183D7F6-B498-43B3-948B-1728B52AA6E4}">
                  <adec:decorative xmlns:adec="http://schemas.microsoft.com/office/drawing/2017/decorative" val="1"/>
                </a:ext>
              </a:extLst>
            </p:cNvPr>
            <p:cNvSpPr>
              <a:spLocks noChangeAspect="1"/>
            </p:cNvSpPr>
            <p:nvPr/>
          </p:nvSpPr>
          <p:spPr>
            <a:xfrm>
              <a:off x="5072960" y="2655282"/>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
              <a:extLst>
                <a:ext uri="{FF2B5EF4-FFF2-40B4-BE49-F238E27FC236}">
                  <a16:creationId xmlns:a16="http://schemas.microsoft.com/office/drawing/2014/main" id="{2597859E-6E79-4BB6-B294-3B187F14EF4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97960" y="2886489"/>
              <a:ext cx="650000" cy="450000"/>
            </a:xfrm>
            <a:prstGeom prst="rect">
              <a:avLst/>
            </a:prstGeom>
          </p:spPr>
        </p:pic>
      </p:grpSp>
      <p:grpSp>
        <p:nvGrpSpPr>
          <p:cNvPr id="15" name="Group 14">
            <a:extLst>
              <a:ext uri="{FF2B5EF4-FFF2-40B4-BE49-F238E27FC236}">
                <a16:creationId xmlns:a16="http://schemas.microsoft.com/office/drawing/2014/main" id="{8B75A4AC-5B88-275A-7B80-2DBD063C2452}"/>
              </a:ext>
              <a:ext uri="{C183D7F6-B498-43B3-948B-1728B52AA6E4}">
                <adec:decorative xmlns:adec="http://schemas.microsoft.com/office/drawing/2017/decorative" val="1"/>
              </a:ext>
            </a:extLst>
          </p:cNvPr>
          <p:cNvGrpSpPr/>
          <p:nvPr/>
        </p:nvGrpSpPr>
        <p:grpSpPr>
          <a:xfrm>
            <a:off x="5066703" y="1431521"/>
            <a:ext cx="900000" cy="900000"/>
            <a:chOff x="5066703" y="1431521"/>
            <a:chExt cx="900000" cy="900000"/>
          </a:xfrm>
        </p:grpSpPr>
        <p:sp>
          <p:nvSpPr>
            <p:cNvPr id="13" name="Oval 12">
              <a:extLst>
                <a:ext uri="{FF2B5EF4-FFF2-40B4-BE49-F238E27FC236}">
                  <a16:creationId xmlns:a16="http://schemas.microsoft.com/office/drawing/2014/main" id="{D75EA560-CCDC-4539-A86B-4F65B46FC3A1}"/>
                </a:ext>
                <a:ext uri="{C183D7F6-B498-43B3-948B-1728B52AA6E4}">
                  <adec:decorative xmlns:adec="http://schemas.microsoft.com/office/drawing/2017/decorative" val="1"/>
                </a:ext>
              </a:extLst>
            </p:cNvPr>
            <p:cNvSpPr>
              <a:spLocks noChangeAspect="1"/>
            </p:cNvSpPr>
            <p:nvPr/>
          </p:nvSpPr>
          <p:spPr>
            <a:xfrm>
              <a:off x="5066703" y="1431521"/>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Graphic 10">
              <a:extLst>
                <a:ext uri="{FF2B5EF4-FFF2-40B4-BE49-F238E27FC236}">
                  <a16:creationId xmlns:a16="http://schemas.microsoft.com/office/drawing/2014/main" id="{19FBE641-36DC-4164-9999-6560915AF1F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99960" y="1557521"/>
              <a:ext cx="648000" cy="648000"/>
            </a:xfrm>
            <a:prstGeom prst="rect">
              <a:avLst/>
            </a:prstGeom>
          </p:spPr>
        </p:pic>
      </p:grpSp>
    </p:spTree>
    <p:extLst>
      <p:ext uri="{BB962C8B-B14F-4D97-AF65-F5344CB8AC3E}">
        <p14:creationId xmlns:p14="http://schemas.microsoft.com/office/powerpoint/2010/main" val="1820560441"/>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EC0F6-3717-ECB7-4E21-F53F0C671EC5}"/>
              </a:ext>
            </a:extLst>
          </p:cNvPr>
          <p:cNvSpPr txBox="1">
            <a:spLocks noGrp="1"/>
          </p:cNvSpPr>
          <p:nvPr>
            <p:ph type="title" idx="4294967295"/>
          </p:nvPr>
        </p:nvSpPr>
        <p:spPr>
          <a:xfrm>
            <a:off x="539552" y="550777"/>
            <a:ext cx="7488832"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Purpose of the Tuition Protection Service (TPS)</a:t>
            </a:r>
          </a:p>
        </p:txBody>
      </p:sp>
      <p:sp>
        <p:nvSpPr>
          <p:cNvPr id="3" name="TextBox 2">
            <a:extLst>
              <a:ext uri="{FF2B5EF4-FFF2-40B4-BE49-F238E27FC236}">
                <a16:creationId xmlns:a16="http://schemas.microsoft.com/office/drawing/2014/main" id="{BC99E5CB-E6C2-E7D1-491A-9DAB8F50977E}"/>
              </a:ext>
            </a:extLst>
          </p:cNvPr>
          <p:cNvSpPr txBox="1"/>
          <p:nvPr/>
        </p:nvSpPr>
        <p:spPr>
          <a:xfrm>
            <a:off x="539552" y="1185640"/>
            <a:ext cx="8064896" cy="3334246"/>
          </a:xfrm>
          <a:prstGeom prst="rect">
            <a:avLst/>
          </a:prstGeom>
          <a:noFill/>
        </p:spPr>
        <p:txBody>
          <a:bodyPr wrap="square" lIns="0" tIns="0" rIns="0" bIns="0" rtlCol="0" anchor="t">
            <a:spAutoFit/>
          </a:bodyPr>
          <a:lstStyle/>
          <a:p>
            <a:pPr marL="285750" indent="-285750" algn="l">
              <a:spcAft>
                <a:spcPts val="1000"/>
              </a:spcAft>
              <a:buFont typeface="Arial" panose="020B0604020202020204" pitchFamily="34" charset="0"/>
              <a:buChar char="•"/>
            </a:pPr>
            <a:r>
              <a:rPr lang="en-AU" sz="1750" dirty="0"/>
              <a:t>Australian Government initiative supported by federal Department of Education</a:t>
            </a:r>
          </a:p>
          <a:p>
            <a:pPr marL="285750" indent="-285750">
              <a:spcAft>
                <a:spcPts val="1000"/>
              </a:spcAft>
              <a:buFont typeface="Arial" panose="020B0604020202020204" pitchFamily="34" charset="0"/>
              <a:buChar char="•"/>
            </a:pPr>
            <a:r>
              <a:rPr lang="en-AU" sz="1750" dirty="0">
                <a:ea typeface="+mn-lt"/>
                <a:cs typeface="+mn-lt"/>
              </a:rPr>
              <a:t>Student tuition protection scheme that s</a:t>
            </a:r>
            <a:r>
              <a:rPr lang="en-AU" sz="1750" dirty="0"/>
              <a:t>afeguards Australia’s reputation as an education destination</a:t>
            </a:r>
            <a:endParaRPr lang="en-AU" sz="1750" dirty="0">
              <a:ea typeface="+mn-lt"/>
              <a:cs typeface="+mn-lt"/>
            </a:endParaRPr>
          </a:p>
          <a:p>
            <a:pPr marL="285750" indent="-285750">
              <a:spcAft>
                <a:spcPts val="1000"/>
              </a:spcAft>
              <a:buFont typeface="Arial" panose="020B0604020202020204" pitchFamily="34" charset="0"/>
              <a:buChar char="•"/>
            </a:pPr>
            <a:r>
              <a:rPr lang="en-AU" sz="1750" dirty="0">
                <a:ea typeface="+mn-lt"/>
                <a:cs typeface="+mn-lt"/>
              </a:rPr>
              <a:t>Developed for international student fee protection and expanded to specified domestic students</a:t>
            </a:r>
          </a:p>
          <a:p>
            <a:pPr marL="285750" indent="-285750">
              <a:spcAft>
                <a:spcPts val="1000"/>
              </a:spcAft>
              <a:buFont typeface="Arial" panose="020B0604020202020204" pitchFamily="34" charset="0"/>
              <a:buChar char="•"/>
            </a:pPr>
            <a:r>
              <a:rPr lang="en-AU" sz="1750" dirty="0"/>
              <a:t>Manages levy collections from registered education providers</a:t>
            </a:r>
          </a:p>
          <a:p>
            <a:pPr marL="285750" indent="-285750">
              <a:spcAft>
                <a:spcPts val="1000"/>
              </a:spcAft>
              <a:buFont typeface="Arial" panose="020B0604020202020204" pitchFamily="34" charset="0"/>
              <a:buChar char="•"/>
            </a:pPr>
            <a:r>
              <a:rPr lang="en-AU" sz="1750" dirty="0"/>
              <a:t>Supports registered education providers to understand and meet obligations to students</a:t>
            </a:r>
          </a:p>
          <a:p>
            <a:pPr marL="285750" indent="-285750">
              <a:spcAft>
                <a:spcPts val="1000"/>
              </a:spcAft>
              <a:buFont typeface="Arial" panose="020B0604020202020204" pitchFamily="34" charset="0"/>
              <a:buChar char="•"/>
            </a:pPr>
            <a:r>
              <a:rPr lang="en-AU" sz="1750" dirty="0"/>
              <a:t>Supports students with refunds and Government loan re-credits, and facilitates alternative course placements</a:t>
            </a:r>
          </a:p>
        </p:txBody>
      </p:sp>
      <p:grpSp>
        <p:nvGrpSpPr>
          <p:cNvPr id="5" name="Group 4">
            <a:extLst>
              <a:ext uri="{FF2B5EF4-FFF2-40B4-BE49-F238E27FC236}">
                <a16:creationId xmlns:a16="http://schemas.microsoft.com/office/drawing/2014/main" id="{D7B94DC3-F564-E6CD-08DA-A112E2B97F24}"/>
              </a:ext>
              <a:ext uri="{C183D7F6-B498-43B3-948B-1728B52AA6E4}">
                <adec:decorative xmlns:adec="http://schemas.microsoft.com/office/drawing/2017/decorative" val="1"/>
              </a:ext>
            </a:extLst>
          </p:cNvPr>
          <p:cNvGrpSpPr/>
          <p:nvPr/>
        </p:nvGrpSpPr>
        <p:grpSpPr>
          <a:xfrm>
            <a:off x="826488" y="4755327"/>
            <a:ext cx="1639726" cy="307777"/>
            <a:chOff x="826488" y="4755327"/>
            <a:chExt cx="1639726" cy="307777"/>
          </a:xfrm>
        </p:grpSpPr>
        <p:sp>
          <p:nvSpPr>
            <p:cNvPr id="8" name="Rectangle 8">
              <a:extLst>
                <a:ext uri="{FF2B5EF4-FFF2-40B4-BE49-F238E27FC236}">
                  <a16:creationId xmlns:a16="http://schemas.microsoft.com/office/drawing/2014/main" id="{EF2C8AEA-10CE-42F5-A910-ADA62CA28FF1}"/>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dirty="0">
                <a:ln>
                  <a:noFill/>
                </a:ln>
                <a:solidFill>
                  <a:schemeClr val="bg1"/>
                </a:solidFill>
                <a:effectLst/>
                <a:latin typeface="Arial" panose="020B0604020202020204" pitchFamily="34" charset="0"/>
              </a:endParaRPr>
            </a:p>
          </p:txBody>
        </p:sp>
        <p:grpSp>
          <p:nvGrpSpPr>
            <p:cNvPr id="4" name="Group 3">
              <a:extLst>
                <a:ext uri="{FF2B5EF4-FFF2-40B4-BE49-F238E27FC236}">
                  <a16:creationId xmlns:a16="http://schemas.microsoft.com/office/drawing/2014/main" id="{F42797B4-BEA6-438A-AEB5-D2B185041186}"/>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9" name="Oval 8">
                <a:extLst>
                  <a:ext uri="{FF2B5EF4-FFF2-40B4-BE49-F238E27FC236}">
                    <a16:creationId xmlns:a16="http://schemas.microsoft.com/office/drawing/2014/main" id="{11594A9F-A4EE-42C9-914B-A4CCD4B5EC34}"/>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10">
                <a:extLst>
                  <a:ext uri="{FF2B5EF4-FFF2-40B4-BE49-F238E27FC236}">
                    <a16:creationId xmlns:a16="http://schemas.microsoft.com/office/drawing/2014/main" id="{73412B1E-2B69-4ED2-9B7D-266E170FA9D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3227819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4D812-A655-E11E-612A-4CA21AE913C3}"/>
              </a:ext>
            </a:extLst>
          </p:cNvPr>
          <p:cNvSpPr txBox="1">
            <a:spLocks noGrp="1"/>
          </p:cNvSpPr>
          <p:nvPr>
            <p:ph type="title" idx="4294967295"/>
          </p:nvPr>
        </p:nvSpPr>
        <p:spPr>
          <a:xfrm>
            <a:off x="539551" y="550777"/>
            <a:ext cx="8064895"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Legislative Authority</a:t>
            </a:r>
          </a:p>
        </p:txBody>
      </p:sp>
      <p:sp>
        <p:nvSpPr>
          <p:cNvPr id="3" name="TextBox 2">
            <a:extLst>
              <a:ext uri="{FF2B5EF4-FFF2-40B4-BE49-F238E27FC236}">
                <a16:creationId xmlns:a16="http://schemas.microsoft.com/office/drawing/2014/main" id="{34906436-96C7-BD94-CAEA-8DDEABB7179D}"/>
              </a:ext>
            </a:extLst>
          </p:cNvPr>
          <p:cNvSpPr txBox="1"/>
          <p:nvPr/>
        </p:nvSpPr>
        <p:spPr>
          <a:xfrm>
            <a:off x="539552" y="1185640"/>
            <a:ext cx="8064896" cy="2369880"/>
          </a:xfrm>
          <a:prstGeom prst="rect">
            <a:avLst/>
          </a:prstGeom>
          <a:noFill/>
        </p:spPr>
        <p:txBody>
          <a:bodyPr wrap="square" lIns="0" tIns="0" rIns="0" bIns="0" rtlCol="0" anchor="t">
            <a:spAutoFit/>
          </a:bodyPr>
          <a:lstStyle/>
          <a:p>
            <a:pPr algn="l">
              <a:spcAft>
                <a:spcPts val="600"/>
              </a:spcAft>
            </a:pPr>
            <a:r>
              <a:rPr lang="en-US" altLang="zh-CN" dirty="0"/>
              <a:t>VET Student Loans (VSL Tuition Protection Levy) Act 2020 </a:t>
            </a:r>
            <a:r>
              <a:rPr lang="en-US" altLang="zh-CN" dirty="0">
                <a:hlinkClick r:id="rId3"/>
              </a:rPr>
              <a:t>https://www.legislation.gov.au/Series/C2020A00005</a:t>
            </a:r>
            <a:br>
              <a:rPr lang="en-US" altLang="zh-CN" dirty="0"/>
            </a:br>
            <a:endParaRPr lang="en-US" altLang="zh-CN" dirty="0"/>
          </a:p>
          <a:p>
            <a:pPr algn="l">
              <a:spcAft>
                <a:spcPts val="600"/>
              </a:spcAft>
            </a:pPr>
            <a:r>
              <a:rPr lang="en-US" altLang="zh-CN" dirty="0"/>
              <a:t>Higher Education Support (HELP Tuition Protection Levy) Act 2020 </a:t>
            </a:r>
            <a:r>
              <a:rPr lang="en-US" altLang="zh-CN" dirty="0">
                <a:hlinkClick r:id="rId4"/>
              </a:rPr>
              <a:t>https://www.legislation.gov.au/Series/C2020A00004</a:t>
            </a:r>
            <a:br>
              <a:rPr lang="en-US" altLang="zh-CN" dirty="0"/>
            </a:br>
            <a:endParaRPr lang="en-US" altLang="zh-CN" dirty="0"/>
          </a:p>
          <a:p>
            <a:pPr algn="l">
              <a:spcAft>
                <a:spcPts val="600"/>
              </a:spcAft>
            </a:pPr>
            <a:r>
              <a:rPr lang="en-US" altLang="zh-CN" dirty="0"/>
              <a:t>Higher Education (Up-front Payments Tuition Protection Levy) Act 2020</a:t>
            </a:r>
            <a:br>
              <a:rPr lang="en-US" altLang="zh-CN" dirty="0"/>
            </a:br>
            <a:r>
              <a:rPr lang="en-AU" dirty="0">
                <a:hlinkClick r:id="rId5"/>
              </a:rPr>
              <a:t>https://www.legislation.gov.au/Series/C2020A00102</a:t>
            </a:r>
            <a:endParaRPr lang="en-AU" dirty="0"/>
          </a:p>
        </p:txBody>
      </p:sp>
      <p:grpSp>
        <p:nvGrpSpPr>
          <p:cNvPr id="8" name="Group 7">
            <a:extLst>
              <a:ext uri="{FF2B5EF4-FFF2-40B4-BE49-F238E27FC236}">
                <a16:creationId xmlns:a16="http://schemas.microsoft.com/office/drawing/2014/main" id="{A0168060-C791-4023-475B-E7DEA0BD2C22}"/>
              </a:ext>
              <a:ext uri="{C183D7F6-B498-43B3-948B-1728B52AA6E4}">
                <adec:decorative xmlns:adec="http://schemas.microsoft.com/office/drawing/2017/decorative" val="1"/>
              </a:ext>
            </a:extLst>
          </p:cNvPr>
          <p:cNvGrpSpPr/>
          <p:nvPr/>
        </p:nvGrpSpPr>
        <p:grpSpPr>
          <a:xfrm>
            <a:off x="826488" y="4755327"/>
            <a:ext cx="1639726" cy="307777"/>
            <a:chOff x="826488" y="4755327"/>
            <a:chExt cx="1639726" cy="307777"/>
          </a:xfrm>
        </p:grpSpPr>
        <p:sp>
          <p:nvSpPr>
            <p:cNvPr id="9" name="Rectangle 8">
              <a:extLst>
                <a:ext uri="{FF2B5EF4-FFF2-40B4-BE49-F238E27FC236}">
                  <a16:creationId xmlns:a16="http://schemas.microsoft.com/office/drawing/2014/main" id="{DC22E011-DAF5-620D-94EC-A342DA46A62E}"/>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dirty="0">
                <a:ln>
                  <a:noFill/>
                </a:ln>
                <a:solidFill>
                  <a:schemeClr val="bg1"/>
                </a:solidFill>
                <a:effectLst/>
                <a:latin typeface="Arial" panose="020B0604020202020204" pitchFamily="34" charset="0"/>
              </a:endParaRPr>
            </a:p>
          </p:txBody>
        </p:sp>
        <p:grpSp>
          <p:nvGrpSpPr>
            <p:cNvPr id="10" name="Group 9">
              <a:extLst>
                <a:ext uri="{FF2B5EF4-FFF2-40B4-BE49-F238E27FC236}">
                  <a16:creationId xmlns:a16="http://schemas.microsoft.com/office/drawing/2014/main" id="{DF00E26D-0CB1-54AC-C3F5-8BFD1674F8C0}"/>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3" name="Oval 12">
                <a:extLst>
                  <a:ext uri="{FF2B5EF4-FFF2-40B4-BE49-F238E27FC236}">
                    <a16:creationId xmlns:a16="http://schemas.microsoft.com/office/drawing/2014/main" id="{F5A941A7-03B8-7A14-B6CA-BFE9060E5956}"/>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Graphic 10">
                <a:extLst>
                  <a:ext uri="{FF2B5EF4-FFF2-40B4-BE49-F238E27FC236}">
                    <a16:creationId xmlns:a16="http://schemas.microsoft.com/office/drawing/2014/main" id="{D37B2832-F9F8-C811-A6FC-14514ED4465C}"/>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1023655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EC0F6-3717-ECB7-4E21-F53F0C671EC5}"/>
              </a:ext>
            </a:extLst>
          </p:cNvPr>
          <p:cNvSpPr txBox="1">
            <a:spLocks noGrp="1"/>
          </p:cNvSpPr>
          <p:nvPr>
            <p:ph type="title" idx="4294967295"/>
          </p:nvPr>
        </p:nvSpPr>
        <p:spPr>
          <a:xfrm>
            <a:off x="539552" y="550777"/>
            <a:ext cx="7488832"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Tuition Protection Service Director</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Box 3">
            <a:extLst>
              <a:ext uri="{FF2B5EF4-FFF2-40B4-BE49-F238E27FC236}">
                <a16:creationId xmlns:a16="http://schemas.microsoft.com/office/drawing/2014/main" id="{0801955F-670D-2ACA-9985-96888B438F7F}"/>
              </a:ext>
            </a:extLst>
          </p:cNvPr>
          <p:cNvSpPr txBox="1"/>
          <p:nvPr/>
        </p:nvSpPr>
        <p:spPr>
          <a:xfrm>
            <a:off x="539552" y="1185640"/>
            <a:ext cx="4811216" cy="2970044"/>
          </a:xfrm>
          <a:prstGeom prst="rect">
            <a:avLst/>
          </a:prstGeom>
          <a:noFill/>
        </p:spPr>
        <p:txBody>
          <a:bodyPr wrap="square" lIns="0" tIns="0" rIns="0" bIns="0" rtlCol="0" anchor="t">
            <a:spAutoFit/>
          </a:bodyPr>
          <a:lstStyle/>
          <a:p>
            <a:pPr marL="285750" indent="-285750">
              <a:spcAft>
                <a:spcPts val="1200"/>
              </a:spcAft>
              <a:buFont typeface="Arial" panose="020B0604020202020204" pitchFamily="34" charset="0"/>
              <a:buChar char="•"/>
            </a:pPr>
            <a:r>
              <a:rPr lang="en-AU" sz="1700" dirty="0">
                <a:cs typeface="Calibri"/>
              </a:rPr>
              <a:t>Melinda Hatton, TPS Director</a:t>
            </a:r>
          </a:p>
          <a:p>
            <a:pPr marL="285750" indent="-285750">
              <a:spcAft>
                <a:spcPts val="1200"/>
              </a:spcAft>
              <a:buFont typeface="Arial" panose="020B0604020202020204" pitchFamily="34" charset="0"/>
              <a:buChar char="•"/>
            </a:pPr>
            <a:r>
              <a:rPr lang="en-AU" sz="1700" b="1" dirty="0"/>
              <a:t>Statutory office holder </a:t>
            </a:r>
            <a:r>
              <a:rPr lang="en-AU" sz="1700" dirty="0"/>
              <a:t>appointed by the federal Minister for Education</a:t>
            </a:r>
          </a:p>
          <a:p>
            <a:pPr marL="285750" indent="-285750">
              <a:spcAft>
                <a:spcPts val="1200"/>
              </a:spcAft>
              <a:buFont typeface="Arial" panose="020B0604020202020204" pitchFamily="34" charset="0"/>
              <a:buChar char="•"/>
            </a:pPr>
            <a:r>
              <a:rPr lang="en-AU" sz="1700" b="1" dirty="0"/>
              <a:t>Operational oversight </a:t>
            </a:r>
            <a:r>
              <a:rPr lang="en-AU" sz="1700" dirty="0"/>
              <a:t>over the daily activities of the TPS</a:t>
            </a:r>
          </a:p>
          <a:p>
            <a:pPr marL="285750" indent="-285750">
              <a:spcAft>
                <a:spcPts val="1200"/>
              </a:spcAft>
              <a:buFont typeface="Arial" panose="020B0604020202020204" pitchFamily="34" charset="0"/>
              <a:buChar char="•"/>
            </a:pPr>
            <a:r>
              <a:rPr lang="en-AU" sz="1700" dirty="0">
                <a:cs typeface="Calibri"/>
              </a:rPr>
              <a:t>Responsible for the </a:t>
            </a:r>
            <a:r>
              <a:rPr lang="en-AU" sz="1700" b="1" dirty="0">
                <a:cs typeface="Calibri"/>
              </a:rPr>
              <a:t>annual collection of TPS levies </a:t>
            </a:r>
            <a:r>
              <a:rPr lang="en-AU" sz="1700" dirty="0">
                <a:cs typeface="Calibri"/>
              </a:rPr>
              <a:t>from CRICOS and eligible domestic education providers</a:t>
            </a:r>
          </a:p>
          <a:p>
            <a:pPr marL="285750" indent="-285750">
              <a:spcAft>
                <a:spcPts val="1200"/>
              </a:spcAft>
              <a:buFont typeface="Arial" panose="020B0604020202020204" pitchFamily="34" charset="0"/>
              <a:buChar char="•"/>
            </a:pPr>
            <a:r>
              <a:rPr lang="en-AU" sz="1700" dirty="0">
                <a:cs typeface="Calibri"/>
              </a:rPr>
              <a:t>Responsible under law for </a:t>
            </a:r>
            <a:r>
              <a:rPr lang="en-AU" sz="1700" b="1" dirty="0">
                <a:cs typeface="Calibri"/>
              </a:rPr>
              <a:t>managing the levy funds</a:t>
            </a:r>
            <a:endParaRPr lang="en-AU" sz="1700" dirty="0">
              <a:cs typeface="Calibri"/>
            </a:endParaRPr>
          </a:p>
        </p:txBody>
      </p:sp>
      <p:pic>
        <p:nvPicPr>
          <p:cNvPr id="5" name="Picture 4" descr="Photo of the TPS Director">
            <a:extLst>
              <a:ext uri="{FF2B5EF4-FFF2-40B4-BE49-F238E27FC236}">
                <a16:creationId xmlns:a16="http://schemas.microsoft.com/office/drawing/2014/main" id="{FA44E65B-A021-3569-007E-655FC2FDE2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2311" y="1185640"/>
            <a:ext cx="2562137" cy="3388295"/>
          </a:xfrm>
          <a:prstGeom prst="rect">
            <a:avLst/>
          </a:prstGeom>
        </p:spPr>
      </p:pic>
      <p:grpSp>
        <p:nvGrpSpPr>
          <p:cNvPr id="11" name="Group 10">
            <a:extLst>
              <a:ext uri="{FF2B5EF4-FFF2-40B4-BE49-F238E27FC236}">
                <a16:creationId xmlns:a16="http://schemas.microsoft.com/office/drawing/2014/main" id="{296BE704-86A6-7DB3-86CC-45F5A1594F57}"/>
              </a:ext>
              <a:ext uri="{C183D7F6-B498-43B3-948B-1728B52AA6E4}">
                <adec:decorative xmlns:adec="http://schemas.microsoft.com/office/drawing/2017/decorative" val="1"/>
              </a:ext>
            </a:extLst>
          </p:cNvPr>
          <p:cNvGrpSpPr/>
          <p:nvPr/>
        </p:nvGrpSpPr>
        <p:grpSpPr>
          <a:xfrm>
            <a:off x="826488" y="4755327"/>
            <a:ext cx="1639726" cy="307777"/>
            <a:chOff x="826488" y="4755327"/>
            <a:chExt cx="1639726" cy="307777"/>
          </a:xfrm>
        </p:grpSpPr>
        <p:sp>
          <p:nvSpPr>
            <p:cNvPr id="12" name="Rectangle 8">
              <a:extLst>
                <a:ext uri="{FF2B5EF4-FFF2-40B4-BE49-F238E27FC236}">
                  <a16:creationId xmlns:a16="http://schemas.microsoft.com/office/drawing/2014/main" id="{3E9BE381-E1ED-6653-A984-08DD737BB2C0}"/>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dirty="0">
                <a:ln>
                  <a:noFill/>
                </a:ln>
                <a:solidFill>
                  <a:schemeClr val="bg1"/>
                </a:solidFill>
                <a:effectLst/>
                <a:latin typeface="Arial" panose="020B0604020202020204" pitchFamily="34" charset="0"/>
              </a:endParaRPr>
            </a:p>
          </p:txBody>
        </p:sp>
        <p:grpSp>
          <p:nvGrpSpPr>
            <p:cNvPr id="13" name="Group 12">
              <a:extLst>
                <a:ext uri="{FF2B5EF4-FFF2-40B4-BE49-F238E27FC236}">
                  <a16:creationId xmlns:a16="http://schemas.microsoft.com/office/drawing/2014/main" id="{85368F23-B74E-808C-C041-5FC74DD44DC7}"/>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4" name="Oval 13">
                <a:extLst>
                  <a:ext uri="{FF2B5EF4-FFF2-40B4-BE49-F238E27FC236}">
                    <a16:creationId xmlns:a16="http://schemas.microsoft.com/office/drawing/2014/main" id="{709F40F5-9B88-97E2-C796-5D843C23C792}"/>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Graphic 10">
                <a:extLst>
                  <a:ext uri="{FF2B5EF4-FFF2-40B4-BE49-F238E27FC236}">
                    <a16:creationId xmlns:a16="http://schemas.microsoft.com/office/drawing/2014/main" id="{140E3596-B2D6-D53B-827E-7B4614008E6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4170548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9AB2FA-EBB4-5377-AB99-D4B64237AAB9}"/>
              </a:ext>
            </a:extLst>
          </p:cNvPr>
          <p:cNvSpPr txBox="1">
            <a:spLocks noGrp="1"/>
          </p:cNvSpPr>
          <p:nvPr>
            <p:ph type="title" idx="4294967295"/>
          </p:nvPr>
        </p:nvSpPr>
        <p:spPr>
          <a:xfrm>
            <a:off x="539552" y="550777"/>
            <a:ext cx="7488832"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Operations Team</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6" name="Picture 2" descr="Photo of the TPS team">
            <a:extLst>
              <a:ext uri="{FF2B5EF4-FFF2-40B4-BE49-F238E27FC236}">
                <a16:creationId xmlns:a16="http://schemas.microsoft.com/office/drawing/2014/main" id="{384DB642-5DFB-95E1-1585-F0C106D6CDAB}"/>
              </a:ext>
              <a:ext uri="{C183D7F6-B498-43B3-948B-1728B52AA6E4}">
                <adec:decorative xmlns:adec="http://schemas.microsoft.com/office/drawing/2017/decorative" val="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19" t="4363" r="16827" b="29606"/>
          <a:stretch/>
        </p:blipFill>
        <p:spPr bwMode="auto">
          <a:xfrm>
            <a:off x="539552" y="1279588"/>
            <a:ext cx="5269512" cy="3317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08E4B794-09B8-4420-AAF4-E24F2FD4804A}"/>
              </a:ext>
            </a:extLst>
          </p:cNvPr>
          <p:cNvSpPr txBox="1"/>
          <p:nvPr/>
        </p:nvSpPr>
        <p:spPr>
          <a:xfrm>
            <a:off x="5938092" y="1299194"/>
            <a:ext cx="2901108" cy="1138773"/>
          </a:xfrm>
          <a:prstGeom prst="rect">
            <a:avLst/>
          </a:prstGeom>
          <a:noFill/>
        </p:spPr>
        <p:txBody>
          <a:bodyPr wrap="square" lIns="0" tIns="0" rIns="0" bIns="0" rtlCol="0" anchor="t">
            <a:spAutoFit/>
          </a:bodyPr>
          <a:lstStyle/>
          <a:p>
            <a:pPr marL="285750" indent="-285750">
              <a:spcAft>
                <a:spcPts val="1200"/>
              </a:spcAft>
              <a:buFont typeface="Arial" panose="020B0604020202020204" pitchFamily="34" charset="0"/>
              <a:buChar char="•"/>
            </a:pPr>
            <a:r>
              <a:rPr lang="en-AU">
                <a:cs typeface="Calibri"/>
              </a:rPr>
              <a:t>Led by TPS Director</a:t>
            </a:r>
          </a:p>
          <a:p>
            <a:pPr marL="285750" indent="-285750">
              <a:spcAft>
                <a:spcPts val="1200"/>
              </a:spcAft>
              <a:buFont typeface="Arial" panose="020B0604020202020204" pitchFamily="34" charset="0"/>
              <a:buChar char="•"/>
            </a:pPr>
            <a:r>
              <a:rPr lang="en-AU">
                <a:cs typeface="Calibri"/>
              </a:rPr>
              <a:t>Small team of around 16</a:t>
            </a:r>
          </a:p>
          <a:p>
            <a:pPr marL="285750" indent="-285750" algn="l">
              <a:spcAft>
                <a:spcPts val="1200"/>
              </a:spcAft>
              <a:buFont typeface="Arial" panose="020B0604020202020204" pitchFamily="34" charset="0"/>
              <a:buChar char="•"/>
            </a:pPr>
            <a:r>
              <a:rPr lang="en-AU">
                <a:cs typeface="Calibri"/>
              </a:rPr>
              <a:t>Located in Canberra</a:t>
            </a:r>
          </a:p>
        </p:txBody>
      </p:sp>
      <p:grpSp>
        <p:nvGrpSpPr>
          <p:cNvPr id="9" name="Group 8">
            <a:extLst>
              <a:ext uri="{FF2B5EF4-FFF2-40B4-BE49-F238E27FC236}">
                <a16:creationId xmlns:a16="http://schemas.microsoft.com/office/drawing/2014/main" id="{0CADD39B-B898-7512-D179-7430C38390F1}"/>
              </a:ext>
              <a:ext uri="{C183D7F6-B498-43B3-948B-1728B52AA6E4}">
                <adec:decorative xmlns:adec="http://schemas.microsoft.com/office/drawing/2017/decorative" val="1"/>
              </a:ext>
            </a:extLst>
          </p:cNvPr>
          <p:cNvGrpSpPr/>
          <p:nvPr/>
        </p:nvGrpSpPr>
        <p:grpSpPr>
          <a:xfrm>
            <a:off x="826488" y="4755327"/>
            <a:ext cx="1639726" cy="307777"/>
            <a:chOff x="826488" y="4755327"/>
            <a:chExt cx="1639726" cy="307777"/>
          </a:xfrm>
        </p:grpSpPr>
        <p:sp>
          <p:nvSpPr>
            <p:cNvPr id="10" name="Rectangle 8">
              <a:extLst>
                <a:ext uri="{FF2B5EF4-FFF2-40B4-BE49-F238E27FC236}">
                  <a16:creationId xmlns:a16="http://schemas.microsoft.com/office/drawing/2014/main" id="{547DA4F4-163C-5234-8BE4-727F4A7455A1}"/>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dirty="0">
                <a:ln>
                  <a:noFill/>
                </a:ln>
                <a:solidFill>
                  <a:schemeClr val="bg1"/>
                </a:solidFill>
                <a:effectLst/>
                <a:latin typeface="Arial" panose="020B0604020202020204" pitchFamily="34" charset="0"/>
              </a:endParaRPr>
            </a:p>
          </p:txBody>
        </p:sp>
        <p:grpSp>
          <p:nvGrpSpPr>
            <p:cNvPr id="11" name="Group 10">
              <a:extLst>
                <a:ext uri="{FF2B5EF4-FFF2-40B4-BE49-F238E27FC236}">
                  <a16:creationId xmlns:a16="http://schemas.microsoft.com/office/drawing/2014/main" id="{536BC92C-1328-B2F2-21AB-F83AC537108D}"/>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3" name="Oval 12">
                <a:extLst>
                  <a:ext uri="{FF2B5EF4-FFF2-40B4-BE49-F238E27FC236}">
                    <a16:creationId xmlns:a16="http://schemas.microsoft.com/office/drawing/2014/main" id="{50D9690A-73D3-5F0F-D716-71FCD22345AA}"/>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Graphic 10">
                <a:extLst>
                  <a:ext uri="{FF2B5EF4-FFF2-40B4-BE49-F238E27FC236}">
                    <a16:creationId xmlns:a16="http://schemas.microsoft.com/office/drawing/2014/main" id="{CA58B86A-8B7E-4489-6A30-E549182AA2E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364871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6E168E-C190-427E-83EC-52B79D7ADEE5}"/>
              </a:ext>
            </a:extLst>
          </p:cNvPr>
          <p:cNvSpPr txBox="1">
            <a:spLocks noGrp="1"/>
          </p:cNvSpPr>
          <p:nvPr>
            <p:ph type="title" idx="4294967295"/>
          </p:nvPr>
        </p:nvSpPr>
        <p:spPr>
          <a:xfrm>
            <a:off x="539552" y="550777"/>
            <a:ext cx="8136904"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Advisory Board</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Box 3">
            <a:extLst>
              <a:ext uri="{FF2B5EF4-FFF2-40B4-BE49-F238E27FC236}">
                <a16:creationId xmlns:a16="http://schemas.microsoft.com/office/drawing/2014/main" id="{4BE9169F-B0F0-4715-B016-EA843EA66A18}"/>
              </a:ext>
            </a:extLst>
          </p:cNvPr>
          <p:cNvSpPr txBox="1"/>
          <p:nvPr/>
        </p:nvSpPr>
        <p:spPr>
          <a:xfrm>
            <a:off x="539552" y="1184400"/>
            <a:ext cx="8136904" cy="3493264"/>
          </a:xfrm>
          <a:prstGeom prst="rect">
            <a:avLst/>
          </a:prstGeom>
          <a:noFill/>
        </p:spPr>
        <p:txBody>
          <a:bodyPr wrap="square" lIns="91440" tIns="45720" rIns="91440" bIns="45720" rtlCol="0" anchor="t">
            <a:spAutoFit/>
          </a:bodyPr>
          <a:lstStyle/>
          <a:p>
            <a:pPr marL="342900" indent="-342900">
              <a:spcAft>
                <a:spcPts val="600"/>
              </a:spcAft>
              <a:buAutoNum type="arabicPeriod"/>
            </a:pPr>
            <a:r>
              <a:rPr lang="en-AU" sz="1600" i="0" u="none" strike="noStrike" baseline="0" dirty="0"/>
              <a:t>Ms Helen Zimmerman</a:t>
            </a:r>
            <a:r>
              <a:rPr lang="en-AU" sz="1600" dirty="0"/>
              <a:t> (Chair)</a:t>
            </a:r>
            <a:endParaRPr lang="en-AU" sz="1600" i="0" u="none" strike="noStrike" baseline="0" dirty="0">
              <a:cs typeface="Calibri"/>
            </a:endParaRPr>
          </a:p>
          <a:p>
            <a:pPr marL="342900" indent="-342900">
              <a:spcAft>
                <a:spcPts val="600"/>
              </a:spcAft>
              <a:buAutoNum type="arabicPeriod"/>
            </a:pPr>
            <a:r>
              <a:rPr lang="en-AU" sz="1600" i="0" u="none" strike="noStrike" baseline="0" dirty="0"/>
              <a:t>Dr Kevin Donnelly AM</a:t>
            </a:r>
            <a:r>
              <a:rPr lang="en-AU" sz="1600" dirty="0"/>
              <a:t> (Deputy Chair)</a:t>
            </a:r>
            <a:endParaRPr lang="en-AU" sz="1600" i="0" u="none" strike="noStrike" baseline="0" dirty="0">
              <a:cs typeface="Calibri"/>
            </a:endParaRPr>
          </a:p>
          <a:p>
            <a:pPr marL="342900" indent="-342900">
              <a:spcAft>
                <a:spcPts val="600"/>
              </a:spcAft>
              <a:buAutoNum type="arabicPeriod"/>
            </a:pPr>
            <a:r>
              <a:rPr lang="en-AU" sz="1600" i="0" u="none" strike="noStrike" baseline="0" dirty="0"/>
              <a:t>Ms Jenny Lambert</a:t>
            </a:r>
            <a:r>
              <a:rPr lang="en-AU" sz="1600" dirty="0"/>
              <a:t> </a:t>
            </a:r>
            <a:endParaRPr lang="en-AU" sz="1600" i="0" u="none" strike="noStrike" baseline="0" dirty="0">
              <a:cs typeface="Calibri"/>
            </a:endParaRPr>
          </a:p>
          <a:p>
            <a:pPr marL="342900" indent="-342900">
              <a:spcAft>
                <a:spcPts val="600"/>
              </a:spcAft>
              <a:buAutoNum type="arabicPeriod"/>
            </a:pPr>
            <a:r>
              <a:rPr lang="en-AU" sz="1600" dirty="0"/>
              <a:t>The Hon</a:t>
            </a:r>
            <a:r>
              <a:rPr lang="en-AU" sz="1600" i="0" u="none" strike="noStrike" baseline="0" dirty="0"/>
              <a:t> Phil Honeywood</a:t>
            </a:r>
            <a:r>
              <a:rPr lang="en-AU" sz="1600" dirty="0"/>
              <a:t> </a:t>
            </a:r>
            <a:endParaRPr lang="en-AU" sz="1600" i="0" u="none" strike="noStrike" baseline="0" dirty="0">
              <a:cs typeface="Calibri"/>
            </a:endParaRPr>
          </a:p>
          <a:p>
            <a:pPr marL="342900" indent="-342900">
              <a:spcAft>
                <a:spcPts val="600"/>
              </a:spcAft>
              <a:buAutoNum type="arabicPeriod"/>
            </a:pPr>
            <a:r>
              <a:rPr lang="en-AU" sz="1600" dirty="0"/>
              <a:t>Ms Karen Sandercock, Australian Government Department of Education</a:t>
            </a:r>
            <a:endParaRPr lang="en-AU" sz="1600" dirty="0">
              <a:cs typeface="Calibri" panose="020F0502020204030204"/>
            </a:endParaRPr>
          </a:p>
          <a:p>
            <a:pPr marL="342900" indent="-342900">
              <a:spcAft>
                <a:spcPts val="600"/>
              </a:spcAft>
              <a:buAutoNum type="arabicPeriod"/>
            </a:pPr>
            <a:r>
              <a:rPr lang="en-AU" sz="1600" dirty="0"/>
              <a:t>Mr Matthew Hardy, Australian Government Department of Employment and Workplace Relations (DEWR)</a:t>
            </a:r>
            <a:endParaRPr lang="en-AU" sz="1600" dirty="0">
              <a:cs typeface="Calibri" panose="020F0502020204030204"/>
            </a:endParaRPr>
          </a:p>
          <a:p>
            <a:pPr marL="342900" indent="-342900">
              <a:spcAft>
                <a:spcPts val="600"/>
              </a:spcAft>
              <a:buAutoNum type="arabicPeriod"/>
            </a:pPr>
            <a:r>
              <a:rPr lang="en-AU" sz="1600" dirty="0"/>
              <a:t>Mr Guy Thorburn, Australian Government Actuary</a:t>
            </a:r>
            <a:endParaRPr lang="en-AU" sz="1600" dirty="0">
              <a:cs typeface="Calibri" panose="020F0502020204030204"/>
            </a:endParaRPr>
          </a:p>
          <a:p>
            <a:pPr marL="342900" indent="-342900">
              <a:spcAft>
                <a:spcPts val="600"/>
              </a:spcAft>
              <a:buAutoNum type="arabicPeriod"/>
            </a:pPr>
            <a:r>
              <a:rPr lang="en-AU" sz="1600" dirty="0"/>
              <a:t>Mr Peter Kohlhagen, Australian Prudential Regulation Authority</a:t>
            </a:r>
            <a:endParaRPr lang="en-AU" sz="1600" dirty="0">
              <a:cs typeface="Calibri" panose="020F0502020204030204"/>
            </a:endParaRPr>
          </a:p>
          <a:p>
            <a:pPr marL="342900" indent="-342900">
              <a:spcAft>
                <a:spcPts val="600"/>
              </a:spcAft>
              <a:buAutoNum type="arabicPeriod"/>
            </a:pPr>
            <a:r>
              <a:rPr lang="en-AU" sz="1600" dirty="0"/>
              <a:t>Mr Daniel Frewer, Australian Government Department of Finance (acting)</a:t>
            </a:r>
            <a:endParaRPr lang="en-AU" sz="1600" dirty="0">
              <a:cs typeface="Calibri" panose="020F0502020204030204"/>
            </a:endParaRPr>
          </a:p>
          <a:p>
            <a:pPr marL="342900" indent="-342900">
              <a:spcAft>
                <a:spcPts val="600"/>
              </a:spcAft>
              <a:buAutoNum type="arabicPeriod"/>
            </a:pPr>
            <a:r>
              <a:rPr lang="en-AU" sz="1600" dirty="0"/>
              <a:t>Ms Alison Garrod, Australian Government Department of Home Affairs (acting) </a:t>
            </a:r>
            <a:endParaRPr lang="en-AU" sz="1600" dirty="0">
              <a:cs typeface="Calibri" panose="020F0502020204030204"/>
            </a:endParaRPr>
          </a:p>
        </p:txBody>
      </p:sp>
      <p:sp>
        <p:nvSpPr>
          <p:cNvPr id="5" name="Oval 4">
            <a:extLst>
              <a:ext uri="{FF2B5EF4-FFF2-40B4-BE49-F238E27FC236}">
                <a16:creationId xmlns:a16="http://schemas.microsoft.com/office/drawing/2014/main" id="{DAEAF8EC-BACA-4776-86D2-547938E30941}"/>
              </a:ext>
              <a:ext uri="{C183D7F6-B498-43B3-948B-1728B52AA6E4}">
                <adec:decorative xmlns:adec="http://schemas.microsoft.com/office/drawing/2017/decorative" val="1"/>
              </a:ext>
            </a:extLst>
          </p:cNvPr>
          <p:cNvSpPr>
            <a:spLocks noChangeAspect="1"/>
          </p:cNvSpPr>
          <p:nvPr/>
        </p:nvSpPr>
        <p:spPr>
          <a:xfrm>
            <a:off x="6639517" y="550777"/>
            <a:ext cx="1964931" cy="1964931"/>
          </a:xfrm>
          <a:prstGeom prst="ellipse">
            <a:avLst/>
          </a:prstGeom>
          <a:solidFill>
            <a:srgbClr val="4897A2"/>
          </a:solidFill>
          <a:ln>
            <a:solidFill>
              <a:srgbClr val="4897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Box 1">
            <a:extLst>
              <a:ext uri="{FF2B5EF4-FFF2-40B4-BE49-F238E27FC236}">
                <a16:creationId xmlns:a16="http://schemas.microsoft.com/office/drawing/2014/main" id="{C81367CE-1238-4B2F-ADAF-578507DDEE64}"/>
              </a:ext>
            </a:extLst>
          </p:cNvPr>
          <p:cNvSpPr txBox="1"/>
          <p:nvPr/>
        </p:nvSpPr>
        <p:spPr>
          <a:xfrm>
            <a:off x="6639516" y="1056188"/>
            <a:ext cx="1964931" cy="954107"/>
          </a:xfrm>
          <a:prstGeom prst="rect">
            <a:avLst/>
          </a:prstGeom>
          <a:noFill/>
        </p:spPr>
        <p:txBody>
          <a:bodyPr wrap="square" lIns="91440" tIns="45720" rIns="91440" bIns="45720" rtlCol="0" anchor="t">
            <a:spAutoFit/>
          </a:bodyPr>
          <a:lstStyle/>
          <a:p>
            <a:pPr algn="ctr"/>
            <a:r>
              <a:rPr lang="en-AU" dirty="0">
                <a:solidFill>
                  <a:schemeClr val="bg1"/>
                </a:solidFill>
              </a:rPr>
              <a:t>View Board member profiles at</a:t>
            </a:r>
          </a:p>
          <a:p>
            <a:pPr algn="ctr"/>
            <a:r>
              <a:rPr lang="en-AU" sz="2000" b="1" dirty="0">
                <a:solidFill>
                  <a:schemeClr val="bg1"/>
                </a:solidFill>
              </a:rPr>
              <a:t>www.tps.gov.au</a:t>
            </a:r>
            <a:endParaRPr lang="en-AU" sz="2000" b="1" dirty="0">
              <a:solidFill>
                <a:schemeClr val="bg1"/>
              </a:solidFill>
              <a:cs typeface="Calibri"/>
            </a:endParaRPr>
          </a:p>
        </p:txBody>
      </p:sp>
      <p:grpSp>
        <p:nvGrpSpPr>
          <p:cNvPr id="12" name="Group 11">
            <a:extLst>
              <a:ext uri="{FF2B5EF4-FFF2-40B4-BE49-F238E27FC236}">
                <a16:creationId xmlns:a16="http://schemas.microsoft.com/office/drawing/2014/main" id="{1AF62CFC-87A1-9545-552F-86B8BE470815}"/>
              </a:ext>
              <a:ext uri="{C183D7F6-B498-43B3-948B-1728B52AA6E4}">
                <adec:decorative xmlns:adec="http://schemas.microsoft.com/office/drawing/2017/decorative" val="1"/>
              </a:ext>
            </a:extLst>
          </p:cNvPr>
          <p:cNvGrpSpPr/>
          <p:nvPr/>
        </p:nvGrpSpPr>
        <p:grpSpPr>
          <a:xfrm>
            <a:off x="826488" y="4755327"/>
            <a:ext cx="1639726" cy="307777"/>
            <a:chOff x="826488" y="4755327"/>
            <a:chExt cx="1639726" cy="307777"/>
          </a:xfrm>
        </p:grpSpPr>
        <p:sp>
          <p:nvSpPr>
            <p:cNvPr id="13" name="Rectangle 8">
              <a:extLst>
                <a:ext uri="{FF2B5EF4-FFF2-40B4-BE49-F238E27FC236}">
                  <a16:creationId xmlns:a16="http://schemas.microsoft.com/office/drawing/2014/main" id="{BB8B023F-228B-D0B4-6CEC-1781BC5E0C4E}"/>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dirty="0">
                <a:ln>
                  <a:noFill/>
                </a:ln>
                <a:solidFill>
                  <a:schemeClr val="bg1"/>
                </a:solidFill>
                <a:effectLst/>
                <a:latin typeface="Arial" panose="020B0604020202020204" pitchFamily="34" charset="0"/>
              </a:endParaRPr>
            </a:p>
          </p:txBody>
        </p:sp>
        <p:grpSp>
          <p:nvGrpSpPr>
            <p:cNvPr id="14" name="Group 13">
              <a:extLst>
                <a:ext uri="{FF2B5EF4-FFF2-40B4-BE49-F238E27FC236}">
                  <a16:creationId xmlns:a16="http://schemas.microsoft.com/office/drawing/2014/main" id="{D087FED9-C90C-A3C7-395D-F775BC8CC107}"/>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5" name="Oval 14">
                <a:extLst>
                  <a:ext uri="{FF2B5EF4-FFF2-40B4-BE49-F238E27FC236}">
                    <a16:creationId xmlns:a16="http://schemas.microsoft.com/office/drawing/2014/main" id="{8C186E0F-C6A2-3EFF-DB63-2F01A161389F}"/>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6" name="Graphic 10">
                <a:extLst>
                  <a:ext uri="{FF2B5EF4-FFF2-40B4-BE49-F238E27FC236}">
                    <a16:creationId xmlns:a16="http://schemas.microsoft.com/office/drawing/2014/main" id="{074897DC-E638-B242-34E9-C7F0B13C943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4291141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ECAD3C-81DB-2031-0D7F-6868725900E4}"/>
              </a:ext>
            </a:extLst>
          </p:cNvPr>
          <p:cNvSpPr txBox="1">
            <a:spLocks noGrp="1"/>
          </p:cNvSpPr>
          <p:nvPr>
            <p:ph type="title" idx="4294967295"/>
          </p:nvPr>
        </p:nvSpPr>
        <p:spPr>
          <a:xfrm>
            <a:off x="539551" y="550776"/>
            <a:ext cx="8064895"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Domestic Levies</a:t>
            </a:r>
            <a:endParaRPr kumimoji="0" lang="en-AU" sz="1600" b="0" i="0" u="none" strike="noStrike" kern="1200" cap="none" spc="0" normalizeH="0" baseline="0" noProof="0" dirty="0">
              <a:ln>
                <a:noFill/>
              </a:ln>
              <a:solidFill>
                <a:schemeClr val="tx1">
                  <a:lumMod val="85000"/>
                  <a:lumOff val="15000"/>
                </a:schemeClr>
              </a:solidFill>
              <a:effectLst/>
              <a:uLnTx/>
              <a:uFillTx/>
              <a:latin typeface="+mn-lt"/>
              <a:ea typeface="+mn-ea"/>
              <a:cs typeface="+mn-cs"/>
            </a:endParaRPr>
          </a:p>
        </p:txBody>
      </p:sp>
      <p:sp>
        <p:nvSpPr>
          <p:cNvPr id="5" name="TextBox 4">
            <a:extLst>
              <a:ext uri="{FF2B5EF4-FFF2-40B4-BE49-F238E27FC236}">
                <a16:creationId xmlns:a16="http://schemas.microsoft.com/office/drawing/2014/main" id="{322B9866-9C2A-DE85-E805-465C8932F887}"/>
              </a:ext>
            </a:extLst>
          </p:cNvPr>
          <p:cNvSpPr txBox="1"/>
          <p:nvPr/>
        </p:nvSpPr>
        <p:spPr>
          <a:xfrm>
            <a:off x="539552" y="1185640"/>
            <a:ext cx="8064896" cy="3408625"/>
          </a:xfrm>
          <a:prstGeom prst="rect">
            <a:avLst/>
          </a:prstGeom>
          <a:noFill/>
        </p:spPr>
        <p:txBody>
          <a:bodyPr wrap="square" lIns="0" tIns="0" rIns="0" bIns="0" rtlCol="0" anchor="t">
            <a:spAutoFit/>
          </a:bodyPr>
          <a:lstStyle/>
          <a:p>
            <a:pPr marL="285750" indent="-285750">
              <a:spcAft>
                <a:spcPts val="800"/>
              </a:spcAft>
              <a:buFont typeface="Arial" panose="020B0604020202020204" pitchFamily="34" charset="0"/>
              <a:buChar char="•"/>
            </a:pPr>
            <a:r>
              <a:rPr lang="en-AU" sz="1650" b="1" dirty="0">
                <a:cs typeface="Calibri"/>
              </a:rPr>
              <a:t>Three annual sector-based tuition protection levies</a:t>
            </a:r>
            <a:r>
              <a:rPr lang="en-AU" sz="1650" dirty="0">
                <a:cs typeface="Calibri"/>
              </a:rPr>
              <a:t> collected from </a:t>
            </a:r>
            <a:r>
              <a:rPr lang="en-AU" sz="1650" b="1" dirty="0">
                <a:cs typeface="Calibri"/>
              </a:rPr>
              <a:t>domestic</a:t>
            </a:r>
            <a:r>
              <a:rPr lang="en-AU" sz="1650" dirty="0">
                <a:cs typeface="Calibri"/>
              </a:rPr>
              <a:t> education providers</a:t>
            </a:r>
          </a:p>
          <a:p>
            <a:pPr marL="285750" indent="-285750">
              <a:spcAft>
                <a:spcPts val="800"/>
              </a:spcAft>
              <a:buFont typeface="Arial" panose="020B0604020202020204" pitchFamily="34" charset="0"/>
              <a:buChar char="•"/>
            </a:pPr>
            <a:r>
              <a:rPr lang="en-AU" sz="1650" dirty="0">
                <a:cs typeface="Calibri"/>
              </a:rPr>
              <a:t>Levies fund the student placement and refund activities of the TPS following an education provider closure as well as TPS operational costs</a:t>
            </a:r>
          </a:p>
          <a:p>
            <a:pPr marL="285750" indent="-285750">
              <a:spcAft>
                <a:spcPts val="800"/>
              </a:spcAft>
              <a:buFont typeface="Arial" panose="020B0604020202020204" pitchFamily="34" charset="0"/>
              <a:buChar char="•"/>
            </a:pPr>
            <a:r>
              <a:rPr lang="en-AU" sz="1650" dirty="0">
                <a:cs typeface="Calibri"/>
              </a:rPr>
              <a:t>Levy calculation based on an education provider’s size and risk of closure</a:t>
            </a:r>
          </a:p>
          <a:p>
            <a:pPr marL="285750" indent="-285750" algn="l">
              <a:spcAft>
                <a:spcPts val="600"/>
              </a:spcAft>
              <a:buFont typeface="Arial" panose="020B0604020202020204" pitchFamily="34" charset="0"/>
              <a:buChar char="•"/>
            </a:pPr>
            <a:r>
              <a:rPr lang="en-AU" sz="1650" dirty="0">
                <a:cs typeface="Calibri"/>
              </a:rPr>
              <a:t>Domestic levies paid into two quarantined accounts managed by the TPS Director:</a:t>
            </a:r>
          </a:p>
          <a:p>
            <a:pPr marL="742950" lvl="1" indent="-285750">
              <a:spcAft>
                <a:spcPts val="600"/>
              </a:spcAft>
              <a:buFont typeface="Arial" panose="020B0604020202020204" pitchFamily="34" charset="0"/>
              <a:buChar char="•"/>
            </a:pPr>
            <a:r>
              <a:rPr lang="en-AU" sz="1650" dirty="0">
                <a:cs typeface="Calibri"/>
                <a:sym typeface="Wingdings" panose="05000000000000000000" pitchFamily="2" charset="2"/>
              </a:rPr>
              <a:t>VSL Levy  		    VSL Tuition Protection Fund</a:t>
            </a:r>
          </a:p>
          <a:p>
            <a:pPr marL="742950" lvl="1" indent="-285750">
              <a:spcAft>
                <a:spcPts val="600"/>
              </a:spcAft>
              <a:buFont typeface="Arial" panose="020B0604020202020204" pitchFamily="34" charset="0"/>
              <a:buChar char="•"/>
            </a:pPr>
            <a:r>
              <a:rPr lang="en-AU" sz="1650" dirty="0">
                <a:cs typeface="Calibri"/>
                <a:sym typeface="Wingdings" panose="05000000000000000000" pitchFamily="2" charset="2"/>
              </a:rPr>
              <a:t>HELP Levy  		    Higher Education Tuition Protection Fund</a:t>
            </a:r>
          </a:p>
          <a:p>
            <a:pPr marL="742950" lvl="1" indent="-285750">
              <a:spcAft>
                <a:spcPts val="800"/>
              </a:spcAft>
              <a:buFont typeface="Arial" panose="020B0604020202020204" pitchFamily="34" charset="0"/>
              <a:buChar char="•"/>
            </a:pPr>
            <a:r>
              <a:rPr lang="en-AU" sz="1650" dirty="0">
                <a:cs typeface="Calibri"/>
                <a:sym typeface="Wingdings" panose="05000000000000000000" pitchFamily="2" charset="2"/>
              </a:rPr>
              <a:t>Up-front Payments Levy   Higher Education Tuition Protection Fund</a:t>
            </a:r>
          </a:p>
          <a:p>
            <a:pPr marL="285750" indent="-285750">
              <a:spcAft>
                <a:spcPts val="600"/>
              </a:spcAft>
              <a:buFont typeface="Arial" panose="020B0604020202020204" pitchFamily="34" charset="0"/>
              <a:buChar char="•"/>
            </a:pPr>
            <a:r>
              <a:rPr lang="en-AU" sz="1650" dirty="0">
                <a:cs typeface="Calibri"/>
                <a:sym typeface="Wingdings" panose="05000000000000000000" pitchFamily="2" charset="2"/>
              </a:rPr>
              <a:t>All TPS domestic levies were waived in 2020 and 2021 as part of the Commonwealth Government COVID-19 pandemic relief package</a:t>
            </a:r>
          </a:p>
        </p:txBody>
      </p:sp>
      <p:grpSp>
        <p:nvGrpSpPr>
          <p:cNvPr id="10" name="Group 9">
            <a:extLst>
              <a:ext uri="{FF2B5EF4-FFF2-40B4-BE49-F238E27FC236}">
                <a16:creationId xmlns:a16="http://schemas.microsoft.com/office/drawing/2014/main" id="{CF4B113A-6912-CEE7-DAE8-1955773E4528}"/>
              </a:ext>
              <a:ext uri="{C183D7F6-B498-43B3-948B-1728B52AA6E4}">
                <adec:decorative xmlns:adec="http://schemas.microsoft.com/office/drawing/2017/decorative" val="1"/>
              </a:ext>
            </a:extLst>
          </p:cNvPr>
          <p:cNvGrpSpPr/>
          <p:nvPr/>
        </p:nvGrpSpPr>
        <p:grpSpPr>
          <a:xfrm>
            <a:off x="826488" y="4755327"/>
            <a:ext cx="1639726" cy="307777"/>
            <a:chOff x="826488" y="4755327"/>
            <a:chExt cx="1639726" cy="307777"/>
          </a:xfrm>
        </p:grpSpPr>
        <p:sp>
          <p:nvSpPr>
            <p:cNvPr id="11" name="Rectangle 8">
              <a:extLst>
                <a:ext uri="{FF2B5EF4-FFF2-40B4-BE49-F238E27FC236}">
                  <a16:creationId xmlns:a16="http://schemas.microsoft.com/office/drawing/2014/main" id="{8AB8408B-FC04-4CA3-0AC7-843CCFAF2EC2}"/>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dirty="0">
                <a:ln>
                  <a:noFill/>
                </a:ln>
                <a:solidFill>
                  <a:schemeClr val="bg1"/>
                </a:solidFill>
                <a:effectLst/>
                <a:latin typeface="Arial" panose="020B0604020202020204" pitchFamily="34" charset="0"/>
              </a:endParaRPr>
            </a:p>
          </p:txBody>
        </p:sp>
        <p:grpSp>
          <p:nvGrpSpPr>
            <p:cNvPr id="12" name="Group 11">
              <a:extLst>
                <a:ext uri="{FF2B5EF4-FFF2-40B4-BE49-F238E27FC236}">
                  <a16:creationId xmlns:a16="http://schemas.microsoft.com/office/drawing/2014/main" id="{BD9CA71F-4B92-0552-5D3C-0DE6EC6CF8F0}"/>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3" name="Oval 12">
                <a:extLst>
                  <a:ext uri="{FF2B5EF4-FFF2-40B4-BE49-F238E27FC236}">
                    <a16:creationId xmlns:a16="http://schemas.microsoft.com/office/drawing/2014/main" id="{27707D3A-5D5E-10AC-2061-FE261A03C5FE}"/>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Graphic 10">
                <a:extLst>
                  <a:ext uri="{FF2B5EF4-FFF2-40B4-BE49-F238E27FC236}">
                    <a16:creationId xmlns:a16="http://schemas.microsoft.com/office/drawing/2014/main" id="{4FE0258F-9717-0639-E694-30D1FE37198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2602300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11EAB6-9443-CAFE-9764-994AA15A810C}"/>
              </a:ext>
            </a:extLst>
          </p:cNvPr>
          <p:cNvSpPr txBox="1">
            <a:spLocks noGrp="1"/>
          </p:cNvSpPr>
          <p:nvPr>
            <p:ph type="title" idx="4294967295"/>
          </p:nvPr>
        </p:nvSpPr>
        <p:spPr>
          <a:xfrm>
            <a:off x="539551" y="550777"/>
            <a:ext cx="8084685"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Guiding Principles for levy settings</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TextBox 9">
            <a:extLst>
              <a:ext uri="{FF2B5EF4-FFF2-40B4-BE49-F238E27FC236}">
                <a16:creationId xmlns:a16="http://schemas.microsoft.com/office/drawing/2014/main" id="{2B927289-9D37-4DB4-9DDF-8CAE64C3AC15}"/>
              </a:ext>
            </a:extLst>
          </p:cNvPr>
          <p:cNvSpPr txBox="1"/>
          <p:nvPr/>
        </p:nvSpPr>
        <p:spPr>
          <a:xfrm>
            <a:off x="539552" y="1185640"/>
            <a:ext cx="8084684" cy="3306033"/>
          </a:xfrm>
          <a:prstGeom prst="rect">
            <a:avLst/>
          </a:prstGeom>
          <a:noFill/>
        </p:spPr>
        <p:txBody>
          <a:bodyPr wrap="square" lIns="0" tIns="0" rIns="0" bIns="0" rtlCol="0" anchor="t">
            <a:spAutoFit/>
          </a:bodyPr>
          <a:lstStyle/>
          <a:p>
            <a:pPr marL="285750" indent="-285750" algn="l">
              <a:spcAft>
                <a:spcPts val="800"/>
              </a:spcAft>
              <a:buFont typeface="Arial" panose="020B0604020202020204" pitchFamily="34" charset="0"/>
              <a:buChar char="•"/>
            </a:pPr>
            <a:r>
              <a:rPr lang="en-AU" sz="1650" dirty="0">
                <a:cs typeface="Calibri"/>
              </a:rPr>
              <a:t>The TPS Advisory Board’s levy setting advice is guided by the following principles:</a:t>
            </a:r>
          </a:p>
          <a:p>
            <a:pPr marL="742950" lvl="1" indent="-285750">
              <a:spcAft>
                <a:spcPts val="800"/>
              </a:spcAft>
              <a:buFont typeface="Arial" panose="020B0604020202020204" pitchFamily="34" charset="0"/>
              <a:buChar char="•"/>
            </a:pPr>
            <a:r>
              <a:rPr lang="en-AU" sz="1650" dirty="0"/>
              <a:t>Advice should </a:t>
            </a:r>
            <a:r>
              <a:rPr lang="en-AU" sz="1650" b="1" dirty="0"/>
              <a:t>reflect the overall risk environment </a:t>
            </a:r>
            <a:r>
              <a:rPr lang="en-AU" sz="1650" dirty="0"/>
              <a:t>and ensure that revenue sustains the relevant fund, while also being sustainable for the industry</a:t>
            </a:r>
          </a:p>
          <a:p>
            <a:pPr marL="742950" lvl="1" indent="-285750">
              <a:spcAft>
                <a:spcPts val="800"/>
              </a:spcAft>
              <a:buFont typeface="Arial" panose="020B0604020202020204" pitchFamily="34" charset="0"/>
              <a:buChar char="•"/>
            </a:pPr>
            <a:r>
              <a:rPr lang="en-AU" sz="1650" dirty="0"/>
              <a:t>The model for each levy should </a:t>
            </a:r>
            <a:r>
              <a:rPr lang="en-AU" sz="1650" b="1" dirty="0"/>
              <a:t>reflect gradual change </a:t>
            </a:r>
            <a:r>
              <a:rPr lang="en-AU" sz="1650" dirty="0"/>
              <a:t>and assist the industry with business planning by providing a stable regulatory environment</a:t>
            </a:r>
          </a:p>
          <a:p>
            <a:pPr marL="742950" lvl="1" indent="-285750">
              <a:spcAft>
                <a:spcPts val="800"/>
              </a:spcAft>
              <a:buFont typeface="Arial" panose="020B0604020202020204" pitchFamily="34" charset="0"/>
              <a:buChar char="•"/>
            </a:pPr>
            <a:r>
              <a:rPr lang="en-AU" sz="1650" dirty="0"/>
              <a:t>The model should be as </a:t>
            </a:r>
            <a:r>
              <a:rPr lang="en-AU" sz="1650" b="1" dirty="0"/>
              <a:t>simple and transparent </a:t>
            </a:r>
            <a:r>
              <a:rPr lang="en-AU" sz="1650" dirty="0"/>
              <a:t>as possible, preferably based on a small number of risk factors</a:t>
            </a:r>
          </a:p>
          <a:p>
            <a:pPr marL="742950" lvl="1" indent="-285750">
              <a:spcAft>
                <a:spcPts val="800"/>
              </a:spcAft>
              <a:buFont typeface="Arial" panose="020B0604020202020204" pitchFamily="34" charset="0"/>
              <a:buChar char="•"/>
            </a:pPr>
            <a:r>
              <a:rPr lang="en-AU" sz="1650" dirty="0"/>
              <a:t>Risk premiums should provide </a:t>
            </a:r>
            <a:r>
              <a:rPr lang="en-AU" sz="1650" b="1" dirty="0"/>
              <a:t>incentives for education providers to adopt positive behaviours</a:t>
            </a:r>
          </a:p>
          <a:p>
            <a:pPr marL="742950" lvl="1" indent="-285750">
              <a:spcAft>
                <a:spcPts val="800"/>
              </a:spcAft>
              <a:buFont typeface="Arial" panose="020B0604020202020204" pitchFamily="34" charset="0"/>
              <a:buChar char="•"/>
            </a:pPr>
            <a:r>
              <a:rPr lang="en-AU" sz="1650" b="1" dirty="0"/>
              <a:t>Additional imposts on industry, such as data collection, should be minimised </a:t>
            </a:r>
            <a:r>
              <a:rPr lang="en-AU" sz="1650" dirty="0"/>
              <a:t>as far as possible, consistent with the ability to set sound risk-based levies</a:t>
            </a:r>
          </a:p>
        </p:txBody>
      </p:sp>
      <p:grpSp>
        <p:nvGrpSpPr>
          <p:cNvPr id="9" name="Group 8">
            <a:extLst>
              <a:ext uri="{FF2B5EF4-FFF2-40B4-BE49-F238E27FC236}">
                <a16:creationId xmlns:a16="http://schemas.microsoft.com/office/drawing/2014/main" id="{4993E4E0-73CA-0771-D9F0-367CB282BFF6}"/>
              </a:ext>
              <a:ext uri="{C183D7F6-B498-43B3-948B-1728B52AA6E4}">
                <adec:decorative xmlns:adec="http://schemas.microsoft.com/office/drawing/2017/decorative" val="1"/>
              </a:ext>
            </a:extLst>
          </p:cNvPr>
          <p:cNvGrpSpPr/>
          <p:nvPr/>
        </p:nvGrpSpPr>
        <p:grpSpPr>
          <a:xfrm>
            <a:off x="826488" y="4755327"/>
            <a:ext cx="1639726" cy="307777"/>
            <a:chOff x="826488" y="4755327"/>
            <a:chExt cx="1639726" cy="307777"/>
          </a:xfrm>
        </p:grpSpPr>
        <p:sp>
          <p:nvSpPr>
            <p:cNvPr id="11" name="Rectangle 8">
              <a:extLst>
                <a:ext uri="{FF2B5EF4-FFF2-40B4-BE49-F238E27FC236}">
                  <a16:creationId xmlns:a16="http://schemas.microsoft.com/office/drawing/2014/main" id="{968DF513-2E6D-FAE2-BB28-59DBA8181C46}"/>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dirty="0">
                <a:ln>
                  <a:noFill/>
                </a:ln>
                <a:solidFill>
                  <a:schemeClr val="bg1"/>
                </a:solidFill>
                <a:effectLst/>
                <a:latin typeface="Arial" panose="020B0604020202020204" pitchFamily="34" charset="0"/>
              </a:endParaRPr>
            </a:p>
          </p:txBody>
        </p:sp>
        <p:grpSp>
          <p:nvGrpSpPr>
            <p:cNvPr id="12" name="Group 11">
              <a:extLst>
                <a:ext uri="{FF2B5EF4-FFF2-40B4-BE49-F238E27FC236}">
                  <a16:creationId xmlns:a16="http://schemas.microsoft.com/office/drawing/2014/main" id="{DF7C297C-AEFB-95A0-CE4E-1F45500F720C}"/>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3" name="Oval 12">
                <a:extLst>
                  <a:ext uri="{FF2B5EF4-FFF2-40B4-BE49-F238E27FC236}">
                    <a16:creationId xmlns:a16="http://schemas.microsoft.com/office/drawing/2014/main" id="{04750F23-3F5E-59F4-A20B-F7D96AD1D824}"/>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Graphic 10">
                <a:extLst>
                  <a:ext uri="{FF2B5EF4-FFF2-40B4-BE49-F238E27FC236}">
                    <a16:creationId xmlns:a16="http://schemas.microsoft.com/office/drawing/2014/main" id="{5D02BAE2-BC59-46E5-ECFE-C47328F7BD2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31683820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A9CCE9CD21384385A19063B05DA87A" ma:contentTypeVersion="14" ma:contentTypeDescription="Create a new document." ma:contentTypeScope="" ma:versionID="c7cbc7b94c15070ceabbd1aee0786da8">
  <xsd:schema xmlns:xsd="http://www.w3.org/2001/XMLSchema" xmlns:xs="http://www.w3.org/2001/XMLSchema" xmlns:p="http://schemas.microsoft.com/office/2006/metadata/properties" xmlns:ns2="21934866-407e-4eb7-84a5-689e8997aac6" xmlns:ns3="1d95c80d-1bfc-4284-8ead-90dee9a0b47f" targetNamespace="http://schemas.microsoft.com/office/2006/metadata/properties" ma:root="true" ma:fieldsID="4f647923c49e7eff47aa29fddcb898c5" ns2:_="" ns3:_="">
    <xsd:import namespace="21934866-407e-4eb7-84a5-689e8997aac6"/>
    <xsd:import namespace="1d95c80d-1bfc-4284-8ead-90dee9a0b47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934866-407e-4eb7-84a5-689e8997aa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147e460-a74b-4414-8224-31362e5846fd"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d95c80d-1bfc-4284-8ead-90dee9a0b47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adba6b6b-400e-42bf-b117-98da113f945d}" ma:internalName="TaxCatchAll" ma:showField="CatchAllData" ma:web="1d95c80d-1bfc-4284-8ead-90dee9a0b4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1934866-407e-4eb7-84a5-689e8997aac6">
      <Terms xmlns="http://schemas.microsoft.com/office/infopath/2007/PartnerControls"/>
    </lcf76f155ced4ddcb4097134ff3c332f>
    <TaxCatchAll xmlns="1d95c80d-1bfc-4284-8ead-90dee9a0b47f" xsi:nil="true"/>
    <SharedWithUsers xmlns="1d95c80d-1bfc-4284-8ead-90dee9a0b47f">
      <UserInfo>
        <DisplayName>LAMBERT,Mirah</DisplayName>
        <AccountId>36</AccountId>
        <AccountType/>
      </UserInfo>
      <UserInfo>
        <DisplayName>AMBROSINO,Brianna</DisplayName>
        <AccountId>77</AccountId>
        <AccountType/>
      </UserInfo>
      <UserInfo>
        <DisplayName>BURT,Tegan</DisplayName>
        <AccountId>37</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56E9F8-59ED-4899-8C83-D08846FBCD15}">
  <ds:schemaRefs>
    <ds:schemaRef ds:uri="1d95c80d-1bfc-4284-8ead-90dee9a0b47f"/>
    <ds:schemaRef ds:uri="21934866-407e-4eb7-84a5-689e8997aac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F55A463-E88A-4765-9A1A-8834114F8F6A}">
  <ds:schemaRefs>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 ds:uri="http://purl.org/dc/terms/"/>
    <ds:schemaRef ds:uri="21934866-407e-4eb7-84a5-689e8997aac6"/>
    <ds:schemaRef ds:uri="http://schemas.microsoft.com/office/infopath/2007/PartnerControls"/>
    <ds:schemaRef ds:uri="1d95c80d-1bfc-4284-8ead-90dee9a0b47f"/>
    <ds:schemaRef ds:uri="http://purl.org/dc/dcmitype/"/>
  </ds:schemaRefs>
</ds:datastoreItem>
</file>

<file path=customXml/itemProps3.xml><?xml version="1.0" encoding="utf-8"?>
<ds:datastoreItem xmlns:ds="http://schemas.openxmlformats.org/officeDocument/2006/customXml" ds:itemID="{5847B031-0593-4385-B3DD-91C3E65F4E4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235</TotalTime>
  <Words>3455</Words>
  <Application>Microsoft Office PowerPoint</Application>
  <PresentationFormat>Custom</PresentationFormat>
  <Paragraphs>348</Paragraphs>
  <Slides>21</Slides>
  <Notes>21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21</vt:i4>
      </vt:variant>
    </vt:vector>
  </HeadingPairs>
  <TitlesOfParts>
    <vt:vector size="32" baseType="lpstr">
      <vt:lpstr>Arial</vt:lpstr>
      <vt:lpstr>Arial</vt:lpstr>
      <vt:lpstr>Calibri</vt:lpstr>
      <vt:lpstr>Cambria Math</vt:lpstr>
      <vt:lpstr>Roboto</vt:lpstr>
      <vt:lpstr>Symbol</vt:lpstr>
      <vt:lpstr>Tahoma</vt:lpstr>
      <vt:lpstr>Verdana</vt:lpstr>
      <vt:lpstr>Office Theme</vt:lpstr>
      <vt:lpstr>1_Office Theme</vt:lpstr>
      <vt:lpstr>5_Office Theme</vt:lpstr>
      <vt:lpstr>Draft 2023 VSL, HELP and Up-front Domestic TPS Levies</vt:lpstr>
      <vt:lpstr>Outline</vt:lpstr>
      <vt:lpstr>Purpose of the Tuition Protection Service (TPS)</vt:lpstr>
      <vt:lpstr>Legislative Authority</vt:lpstr>
      <vt:lpstr>Tuition Protection Service Director</vt:lpstr>
      <vt:lpstr>TPS Operations Team</vt:lpstr>
      <vt:lpstr>TPS Advisory Board</vt:lpstr>
      <vt:lpstr>TPS Domestic Levies</vt:lpstr>
      <vt:lpstr>Guiding Principles for levy settings</vt:lpstr>
      <vt:lpstr>TPS Levy Framework</vt:lpstr>
      <vt:lpstr>Domestic TPS Levy Components</vt:lpstr>
      <vt:lpstr>Administrative Fee Component</vt:lpstr>
      <vt:lpstr>Risk Rated Premium Component</vt:lpstr>
      <vt:lpstr>Risk Factors</vt:lpstr>
      <vt:lpstr>Completion Rate</vt:lpstr>
      <vt:lpstr>Risk Rated Premium Component</vt:lpstr>
      <vt:lpstr>Special Tuition Protection Component</vt:lpstr>
      <vt:lpstr>Draft 2023 domestic TPS levy settings</vt:lpstr>
      <vt:lpstr>Key Takeaways</vt:lpstr>
      <vt:lpstr>2023 Domestic TPS Levies Timeline</vt:lpstr>
      <vt:lpstr>www.tps.gov.au</vt:lpstr>
    </vt:vector>
  </TitlesOfParts>
  <Company>Australian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Jones</dc:creator>
  <cp:lastModifiedBy>BURT,Tegan</cp:lastModifiedBy>
  <cp:revision>8</cp:revision>
  <cp:lastPrinted>2023-04-27T08:30:37Z</cp:lastPrinted>
  <dcterms:created xsi:type="dcterms:W3CDTF">2014-06-03T05:41:25Z</dcterms:created>
  <dcterms:modified xsi:type="dcterms:W3CDTF">2023-05-05T00:07:09Z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67200</vt:r8>
  </property>
  <property fmtid="{D5CDD505-2E9C-101B-9397-08002B2CF9AE}" pid="3" name="xd_Signature">
    <vt:bool>false</vt:bool>
  </property>
  <property fmtid="{D5CDD505-2E9C-101B-9397-08002B2CF9AE}" pid="4" name="xd_ProgID">
    <vt:lpwstr/>
  </property>
  <property fmtid="{D5CDD505-2E9C-101B-9397-08002B2CF9AE}" pid="5" name="ContentTypeId">
    <vt:lpwstr>0x010100D0A9CCE9CD21384385A19063B05DA87A</vt:lpwstr>
  </property>
  <property fmtid="{D5CDD505-2E9C-101B-9397-08002B2CF9AE}" pid="6" name="Department Stream">
    <vt:lpwstr>Education</vt:lpwstr>
  </property>
  <property fmtid="{D5CDD505-2E9C-101B-9397-08002B2CF9AE}" pid="7" name="TemplateUrl">
    <vt:lpwstr/>
  </property>
  <property fmtid="{D5CDD505-2E9C-101B-9397-08002B2CF9AE}" pid="8" name="MSIP_Label_79d889eb-932f-4752-8739-64d25806ef64_Enabled">
    <vt:lpwstr>true</vt:lpwstr>
  </property>
  <property fmtid="{D5CDD505-2E9C-101B-9397-08002B2CF9AE}" pid="9" name="MSIP_Label_79d889eb-932f-4752-8739-64d25806ef64_SetDate">
    <vt:lpwstr>2022-08-29T07:40:51Z</vt:lpwstr>
  </property>
  <property fmtid="{D5CDD505-2E9C-101B-9397-08002B2CF9AE}" pid="10" name="MSIP_Label_79d889eb-932f-4752-8739-64d25806ef64_Method">
    <vt:lpwstr>Privileged</vt:lpwstr>
  </property>
  <property fmtid="{D5CDD505-2E9C-101B-9397-08002B2CF9AE}" pid="11" name="MSIP_Label_79d889eb-932f-4752-8739-64d25806ef64_Name">
    <vt:lpwstr>79d889eb-932f-4752-8739-64d25806ef64</vt:lpwstr>
  </property>
  <property fmtid="{D5CDD505-2E9C-101B-9397-08002B2CF9AE}" pid="12" name="MSIP_Label_79d889eb-932f-4752-8739-64d25806ef64_SiteId">
    <vt:lpwstr>dd0cfd15-4558-4b12-8bad-ea26984fc417</vt:lpwstr>
  </property>
  <property fmtid="{D5CDD505-2E9C-101B-9397-08002B2CF9AE}" pid="13" name="MSIP_Label_79d889eb-932f-4752-8739-64d25806ef64_ActionId">
    <vt:lpwstr>b2660682-77a0-424f-b19c-20f218a2e3e4</vt:lpwstr>
  </property>
  <property fmtid="{D5CDD505-2E9C-101B-9397-08002B2CF9AE}" pid="14" name="MSIP_Label_79d889eb-932f-4752-8739-64d25806ef64_ContentBits">
    <vt:lpwstr>0</vt:lpwstr>
  </property>
  <property fmtid="{D5CDD505-2E9C-101B-9397-08002B2CF9AE}" pid="15" name="MediaServiceImageTags">
    <vt:lpwstr/>
  </property>
</Properties>
</file>