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1" d="100"/>
          <a:sy n="91" d="100"/>
        </p:scale>
        <p:origin x="2220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2976-E605-4D58-A195-5392EE5D6CD0}" type="datetimeFigureOut">
              <a:rPr lang="en-AU" smtClean="0"/>
              <a:t>22/03/2023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6C229-6124-44A7-AE52-16E875566B5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0141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2976-E605-4D58-A195-5392EE5D6CD0}" type="datetimeFigureOut">
              <a:rPr lang="en-AU" smtClean="0"/>
              <a:t>22/03/2023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6C229-6124-44A7-AE52-16E875566B5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1571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2976-E605-4D58-A195-5392EE5D6CD0}" type="datetimeFigureOut">
              <a:rPr lang="en-AU" smtClean="0"/>
              <a:t>22/03/2023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6C229-6124-44A7-AE52-16E875566B5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755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2976-E605-4D58-A195-5392EE5D6CD0}" type="datetimeFigureOut">
              <a:rPr lang="en-AU" smtClean="0"/>
              <a:t>22/03/2023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6C229-6124-44A7-AE52-16E875566B5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4315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2976-E605-4D58-A195-5392EE5D6CD0}" type="datetimeFigureOut">
              <a:rPr lang="en-AU" smtClean="0"/>
              <a:t>22/03/2023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6C229-6124-44A7-AE52-16E875566B5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728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2976-E605-4D58-A195-5392EE5D6CD0}" type="datetimeFigureOut">
              <a:rPr lang="en-AU" smtClean="0"/>
              <a:t>22/03/2023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6C229-6124-44A7-AE52-16E875566B5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982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2976-E605-4D58-A195-5392EE5D6CD0}" type="datetimeFigureOut">
              <a:rPr lang="en-AU" smtClean="0"/>
              <a:t>22/03/2023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6C229-6124-44A7-AE52-16E875566B5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77821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2976-E605-4D58-A195-5392EE5D6CD0}" type="datetimeFigureOut">
              <a:rPr lang="en-AU" smtClean="0"/>
              <a:t>22/03/2023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6C229-6124-44A7-AE52-16E875566B5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59111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2976-E605-4D58-A195-5392EE5D6CD0}" type="datetimeFigureOut">
              <a:rPr lang="en-AU" smtClean="0"/>
              <a:t>22/03/2023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6C229-6124-44A7-AE52-16E875566B5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5432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2976-E605-4D58-A195-5392EE5D6CD0}" type="datetimeFigureOut">
              <a:rPr lang="en-AU" smtClean="0"/>
              <a:t>22/03/2023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6C229-6124-44A7-AE52-16E875566B5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7192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2976-E605-4D58-A195-5392EE5D6CD0}" type="datetimeFigureOut">
              <a:rPr lang="en-AU" smtClean="0"/>
              <a:t>22/03/2023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6C229-6124-44A7-AE52-16E875566B5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3344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C2976-E605-4D58-A195-5392EE5D6CD0}" type="datetimeFigureOut">
              <a:rPr lang="en-AU" smtClean="0"/>
              <a:t>22/03/2023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6C229-6124-44A7-AE52-16E875566B5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52672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jpg"/><Relationship Id="rId2" Type="http://schemas.openxmlformats.org/officeDocument/2006/relationships/image" Target="../media/image1.png"/><Relationship Id="rId16" Type="http://schemas.openxmlformats.org/officeDocument/2006/relationships/image" Target="../media/image15.jp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jpg"/><Relationship Id="rId23" Type="http://schemas.openxmlformats.org/officeDocument/2006/relationships/image" Target="../media/image22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jp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07CAFBE1-A6EE-494F-9BFE-4F84A1A7B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110" y="208007"/>
            <a:ext cx="8477735" cy="495209"/>
          </a:xfrm>
        </p:spPr>
        <p:txBody>
          <a:bodyPr>
            <a:normAutofit/>
          </a:bodyPr>
          <a:lstStyle/>
          <a:p>
            <a:r>
              <a:rPr lang="en-AU" sz="2399" b="1" dirty="0">
                <a:solidFill>
                  <a:srgbClr val="37373A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Student Voice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3B26110-14B5-451A-A552-7470D4132136}"/>
              </a:ext>
            </a:extLst>
          </p:cNvPr>
          <p:cNvSpPr/>
          <p:nvPr/>
        </p:nvSpPr>
        <p:spPr>
          <a:xfrm>
            <a:off x="217163" y="208007"/>
            <a:ext cx="536347" cy="495209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042">
              <a:defRPr/>
            </a:pPr>
            <a:endParaRPr lang="en-AU" sz="3195" b="1" dirty="0">
              <a:solidFill>
                <a:srgbClr val="012C3D"/>
              </a:solidFill>
              <a:cs typeface="Segoe UI" panose="020B0502040204020203" pitchFamily="34" charset="0"/>
            </a:endParaRPr>
          </a:p>
        </p:txBody>
      </p:sp>
      <p:pic>
        <p:nvPicPr>
          <p:cNvPr id="7" name="Graphic 6" descr="Meeting with solid fill">
            <a:extLst>
              <a:ext uri="{FF2B5EF4-FFF2-40B4-BE49-F238E27FC236}">
                <a16:creationId xmlns:a16="http://schemas.microsoft.com/office/drawing/2014/main" id="{EE92E28D-0C93-4E7B-A3CE-1CFB78FD70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7165" y="1483050"/>
            <a:ext cx="983975" cy="9839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6B0E56E-F491-4CD6-A22E-467A4227FF07}"/>
              </a:ext>
            </a:extLst>
          </p:cNvPr>
          <p:cNvSpPr txBox="1"/>
          <p:nvPr/>
        </p:nvSpPr>
        <p:spPr>
          <a:xfrm>
            <a:off x="1276732" y="1457018"/>
            <a:ext cx="3041176" cy="953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64" b="1" dirty="0">
                <a:solidFill>
                  <a:srgbClr val="002D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  <a:p>
            <a:r>
              <a:rPr lang="en-AU" sz="1465" dirty="0">
                <a:latin typeface="Segoe UI" panose="020B0502040204020203" pitchFamily="34" charset="0"/>
                <a:cs typeface="Segoe UI" panose="020B0502040204020203" pitchFamily="34" charset="0"/>
              </a:rPr>
              <a:t>Focus groups with previous accelerator students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9CE834D-8BCE-4267-B124-2468C05F841A}"/>
              </a:ext>
            </a:extLst>
          </p:cNvPr>
          <p:cNvSpPr/>
          <p:nvPr/>
        </p:nvSpPr>
        <p:spPr>
          <a:xfrm>
            <a:off x="217167" y="971326"/>
            <a:ext cx="3953585" cy="371451"/>
          </a:xfrm>
          <a:prstGeom prst="rect">
            <a:avLst/>
          </a:prstGeom>
          <a:solidFill>
            <a:srgbClr val="002D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865" b="1" dirty="0">
                <a:latin typeface="Segoe UI" panose="020B0502040204020203" pitchFamily="34" charset="0"/>
                <a:cs typeface="Segoe UI" panose="020B0502040204020203" pitchFamily="34" charset="0"/>
              </a:rPr>
              <a:t>Student consultation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FA5A28C-B82C-4786-AA67-7032049D7585}"/>
              </a:ext>
            </a:extLst>
          </p:cNvPr>
          <p:cNvSpPr txBox="1"/>
          <p:nvPr/>
        </p:nvSpPr>
        <p:spPr>
          <a:xfrm>
            <a:off x="1275379" y="2631058"/>
            <a:ext cx="2885904" cy="727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64" b="1" dirty="0">
                <a:solidFill>
                  <a:srgbClr val="002D3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+530</a:t>
            </a:r>
          </a:p>
          <a:p>
            <a:r>
              <a:rPr lang="en-AU" sz="1465" dirty="0">
                <a:latin typeface="Segoe UI" panose="020B0502040204020203" pitchFamily="34" charset="0"/>
                <a:cs typeface="Segoe UI" panose="020B0502040204020203" pitchFamily="34" charset="0"/>
              </a:rPr>
              <a:t>responses to the student survey</a:t>
            </a:r>
          </a:p>
        </p:txBody>
      </p:sp>
      <p:pic>
        <p:nvPicPr>
          <p:cNvPr id="20" name="Graphic 19" descr="Research with solid fill">
            <a:extLst>
              <a:ext uri="{FF2B5EF4-FFF2-40B4-BE49-F238E27FC236}">
                <a16:creationId xmlns:a16="http://schemas.microsoft.com/office/drawing/2014/main" id="{9A701701-E8D0-41AA-B62C-4648F517E0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26366" y="2526771"/>
            <a:ext cx="883743" cy="883743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F2DE9FD-4B48-4927-8F1A-6DD83B1B9053}"/>
              </a:ext>
            </a:extLst>
          </p:cNvPr>
          <p:cNvCxnSpPr>
            <a:cxnSpLocks/>
          </p:cNvCxnSpPr>
          <p:nvPr/>
        </p:nvCxnSpPr>
        <p:spPr>
          <a:xfrm>
            <a:off x="4303284" y="966538"/>
            <a:ext cx="2781" cy="5295427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5F9C2069-AB4E-4737-B0B4-DEBDC0E07A56}"/>
              </a:ext>
            </a:extLst>
          </p:cNvPr>
          <p:cNvSpPr/>
          <p:nvPr/>
        </p:nvSpPr>
        <p:spPr>
          <a:xfrm>
            <a:off x="4469203" y="982778"/>
            <a:ext cx="4471686" cy="371451"/>
          </a:xfrm>
          <a:prstGeom prst="rect">
            <a:avLst/>
          </a:prstGeom>
          <a:solidFill>
            <a:srgbClr val="002D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865" b="1" dirty="0">
                <a:latin typeface="Segoe UI" panose="020B0502040204020203" pitchFamily="34" charset="0"/>
                <a:cs typeface="Segoe UI" panose="020B0502040204020203" pitchFamily="34" charset="0"/>
              </a:rPr>
              <a:t>What students are telling us</a:t>
            </a:r>
          </a:p>
        </p:txBody>
      </p:sp>
      <p:pic>
        <p:nvPicPr>
          <p:cNvPr id="33" name="Graphic 32" descr="Connections with solid fill">
            <a:extLst>
              <a:ext uri="{FF2B5EF4-FFF2-40B4-BE49-F238E27FC236}">
                <a16:creationId xmlns:a16="http://schemas.microsoft.com/office/drawing/2014/main" id="{6A96EFE1-0CA3-4943-8448-73F3F2D3DA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600504" y="5030119"/>
            <a:ext cx="623833" cy="623833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8EFFB17F-DB4B-493F-9EB3-CB6E2E84A60C}"/>
              </a:ext>
            </a:extLst>
          </p:cNvPr>
          <p:cNvSpPr txBox="1"/>
          <p:nvPr/>
        </p:nvSpPr>
        <p:spPr>
          <a:xfrm>
            <a:off x="6928633" y="5635575"/>
            <a:ext cx="1881565" cy="942966"/>
          </a:xfrm>
          <a:prstGeom prst="rect">
            <a:avLst/>
          </a:prstGeom>
          <a:noFill/>
        </p:spPr>
        <p:txBody>
          <a:bodyPr wrap="square" lIns="121807" tIns="60904" rIns="121807" bIns="60904" rtlCol="0" anchor="t">
            <a:spAutoFit/>
          </a:bodyPr>
          <a:lstStyle/>
          <a:p>
            <a:pPr algn="ctr"/>
            <a:r>
              <a:rPr lang="en-AU" sz="1332" dirty="0">
                <a:latin typeface="Segoe UI"/>
                <a:cs typeface="Segoe UI"/>
              </a:rPr>
              <a:t>The most popular type of start up focus area was </a:t>
            </a:r>
            <a:r>
              <a:rPr lang="en-AU" sz="1332" b="1" dirty="0">
                <a:latin typeface="Segoe UI"/>
                <a:cs typeface="Segoe UI"/>
              </a:rPr>
              <a:t>Social Enterprise </a:t>
            </a:r>
            <a:r>
              <a:rPr lang="en-AU" sz="1332" dirty="0">
                <a:latin typeface="Segoe UI"/>
                <a:cs typeface="Segoe UI"/>
              </a:rPr>
              <a:t>(20%)</a:t>
            </a:r>
            <a:endParaRPr lang="en-AU" sz="667" dirty="0">
              <a:latin typeface="Segoe UI"/>
              <a:cs typeface="Segoe UI"/>
            </a:endParaRPr>
          </a:p>
        </p:txBody>
      </p:sp>
      <p:pic>
        <p:nvPicPr>
          <p:cNvPr id="36" name="Graphic 35" descr="Loan outline">
            <a:extLst>
              <a:ext uri="{FF2B5EF4-FFF2-40B4-BE49-F238E27FC236}">
                <a16:creationId xmlns:a16="http://schemas.microsoft.com/office/drawing/2014/main" id="{B3C4A416-BF71-4E7C-9B3A-9B481C7D8D8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206963" y="1609273"/>
            <a:ext cx="653151" cy="653151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F1467342-28FC-4A7D-A01E-BE71648B8E2B}"/>
              </a:ext>
            </a:extLst>
          </p:cNvPr>
          <p:cNvSpPr txBox="1"/>
          <p:nvPr/>
        </p:nvSpPr>
        <p:spPr>
          <a:xfrm>
            <a:off x="7788641" y="2241802"/>
            <a:ext cx="1408245" cy="942966"/>
          </a:xfrm>
          <a:prstGeom prst="rect">
            <a:avLst/>
          </a:prstGeom>
          <a:noFill/>
        </p:spPr>
        <p:txBody>
          <a:bodyPr wrap="square" lIns="121807" tIns="60904" rIns="121807" bIns="60904" rtlCol="0" anchor="t">
            <a:spAutoFit/>
          </a:bodyPr>
          <a:lstStyle/>
          <a:p>
            <a:pPr algn="ctr"/>
            <a:r>
              <a:rPr lang="en-AU" sz="1332" b="1" dirty="0">
                <a:latin typeface="Segoe UI"/>
                <a:cs typeface="Segoe UI"/>
              </a:rPr>
              <a:t>The majority </a:t>
            </a:r>
            <a:r>
              <a:rPr lang="en-AU" sz="1332" dirty="0">
                <a:latin typeface="Segoe UI"/>
                <a:cs typeface="Segoe UI"/>
              </a:rPr>
              <a:t>(58%) would take out a HELP loan </a:t>
            </a:r>
            <a:endParaRPr lang="en-AU" sz="667" dirty="0">
              <a:latin typeface="Segoe UI"/>
              <a:cs typeface="Segoe UI"/>
            </a:endParaRPr>
          </a:p>
        </p:txBody>
      </p:sp>
      <p:pic>
        <p:nvPicPr>
          <p:cNvPr id="40" name="Graphic 39" descr="Coins outline">
            <a:extLst>
              <a:ext uri="{FF2B5EF4-FFF2-40B4-BE49-F238E27FC236}">
                <a16:creationId xmlns:a16="http://schemas.microsoft.com/office/drawing/2014/main" id="{42CEB0B1-4FA9-476A-A3E5-BD02D3AA85B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908681" y="3294030"/>
            <a:ext cx="759149" cy="609807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93AE3A25-BFF4-4684-BB11-7986165E1EC4}"/>
              </a:ext>
            </a:extLst>
          </p:cNvPr>
          <p:cNvSpPr txBox="1"/>
          <p:nvPr/>
        </p:nvSpPr>
        <p:spPr>
          <a:xfrm>
            <a:off x="4452909" y="3931535"/>
            <a:ext cx="1888856" cy="1117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32" dirty="0">
                <a:latin typeface="Segoe UI" panose="020B0502040204020203" pitchFamily="34" charset="0"/>
                <a:cs typeface="Segoe UI" panose="020B0502040204020203" pitchFamily="34" charset="0"/>
              </a:rPr>
              <a:t>Of those that would take out a loan</a:t>
            </a:r>
          </a:p>
          <a:p>
            <a:pPr algn="ctr"/>
            <a:r>
              <a:rPr lang="en-AU" sz="1332" b="1" dirty="0">
                <a:latin typeface="Segoe UI" panose="020B0502040204020203" pitchFamily="34" charset="0"/>
                <a:cs typeface="Segoe UI" panose="020B0502040204020203" pitchFamily="34" charset="0"/>
              </a:rPr>
              <a:t>the majority </a:t>
            </a:r>
            <a:r>
              <a:rPr lang="en-AU" sz="1332" dirty="0">
                <a:latin typeface="Segoe UI" panose="020B0502040204020203" pitchFamily="34" charset="0"/>
                <a:cs typeface="Segoe UI" panose="020B0502040204020203" pitchFamily="34" charset="0"/>
              </a:rPr>
              <a:t>(62%) would expect to pay $6,000 or less</a:t>
            </a:r>
            <a:endParaRPr lang="en-AU" sz="667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45" name="Graphic 44" descr="Monthly calendar outline">
            <a:extLst>
              <a:ext uri="{FF2B5EF4-FFF2-40B4-BE49-F238E27FC236}">
                <a16:creationId xmlns:a16="http://schemas.microsoft.com/office/drawing/2014/main" id="{27B3A2A8-B1B8-47A7-AE37-61F1C3BAF54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170183" y="5141619"/>
            <a:ext cx="653151" cy="653151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DFA4C5B4-3505-436D-8549-0F7648A7115D}"/>
              </a:ext>
            </a:extLst>
          </p:cNvPr>
          <p:cNvSpPr txBox="1"/>
          <p:nvPr/>
        </p:nvSpPr>
        <p:spPr>
          <a:xfrm>
            <a:off x="4397417" y="5734308"/>
            <a:ext cx="2112687" cy="707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32" dirty="0">
                <a:latin typeface="Segoe UI" panose="020B0502040204020203" pitchFamily="34" charset="0"/>
                <a:cs typeface="Segoe UI" panose="020B0502040204020203" pitchFamily="34" charset="0"/>
              </a:rPr>
              <a:t>The two most popular program durations were </a:t>
            </a:r>
            <a:r>
              <a:rPr lang="en-AU" sz="1332" b="1" dirty="0">
                <a:latin typeface="Segoe UI" panose="020B0502040204020203" pitchFamily="34" charset="0"/>
                <a:cs typeface="Segoe UI" panose="020B0502040204020203" pitchFamily="34" charset="0"/>
              </a:rPr>
              <a:t>26 weeks </a:t>
            </a:r>
            <a:r>
              <a:rPr lang="en-AU" sz="1332" dirty="0">
                <a:latin typeface="Segoe UI" panose="020B0502040204020203" pitchFamily="34" charset="0"/>
                <a:cs typeface="Segoe UI" panose="020B0502040204020203" pitchFamily="34" charset="0"/>
              </a:rPr>
              <a:t>or </a:t>
            </a:r>
            <a:r>
              <a:rPr lang="en-AU" sz="1332" b="1" dirty="0">
                <a:latin typeface="Segoe UI" panose="020B0502040204020203" pitchFamily="34" charset="0"/>
                <a:cs typeface="Segoe UI" panose="020B0502040204020203" pitchFamily="34" charset="0"/>
              </a:rPr>
              <a:t>52 weeks</a:t>
            </a:r>
            <a:endParaRPr lang="en-AU" sz="667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0ED8EA1-D8C3-4759-B03A-8C6C1FAEDD01}"/>
              </a:ext>
            </a:extLst>
          </p:cNvPr>
          <p:cNvSpPr/>
          <p:nvPr/>
        </p:nvSpPr>
        <p:spPr>
          <a:xfrm>
            <a:off x="145165" y="3628020"/>
            <a:ext cx="4005593" cy="371451"/>
          </a:xfrm>
          <a:prstGeom prst="rect">
            <a:avLst/>
          </a:prstGeom>
          <a:solidFill>
            <a:srgbClr val="002D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865" b="1" dirty="0">
                <a:latin typeface="Segoe UI" panose="020B0502040204020203" pitchFamily="34" charset="0"/>
                <a:cs typeface="Segoe UI" panose="020B0502040204020203" pitchFamily="34" charset="0"/>
              </a:rPr>
              <a:t>Student survey demographics</a:t>
            </a:r>
          </a:p>
        </p:txBody>
      </p:sp>
      <p:pic>
        <p:nvPicPr>
          <p:cNvPr id="6" name="Picture 5" descr="A picture containing chart&#10;&#10;Description automatically generated">
            <a:extLst>
              <a:ext uri="{FF2B5EF4-FFF2-40B4-BE49-F238E27FC236}">
                <a16:creationId xmlns:a16="http://schemas.microsoft.com/office/drawing/2014/main" id="{142C4151-4C39-415F-BA1A-89DE2BE708FC}"/>
              </a:ext>
            </a:extLst>
          </p:cNvPr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4" t="23872" r="1610"/>
          <a:stretch/>
        </p:blipFill>
        <p:spPr>
          <a:xfrm>
            <a:off x="137729" y="4517975"/>
            <a:ext cx="4033023" cy="873431"/>
          </a:xfrm>
          <a:prstGeom prst="rect">
            <a:avLst/>
          </a:prstGeom>
        </p:spPr>
      </p:pic>
      <p:pic>
        <p:nvPicPr>
          <p:cNvPr id="13" name="Picture 12" descr="Chart&#10;&#10;Description automatically generated">
            <a:extLst>
              <a:ext uri="{FF2B5EF4-FFF2-40B4-BE49-F238E27FC236}">
                <a16:creationId xmlns:a16="http://schemas.microsoft.com/office/drawing/2014/main" id="{E6D0996F-C430-4D80-A27A-C0ECFB8DD48C}"/>
              </a:ext>
            </a:extLst>
          </p:cNvPr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3" t="13110" r="2353" b="15377"/>
          <a:stretch/>
        </p:blipFill>
        <p:spPr>
          <a:xfrm>
            <a:off x="132370" y="5332413"/>
            <a:ext cx="4026296" cy="519597"/>
          </a:xfrm>
          <a:prstGeom prst="rect">
            <a:avLst/>
          </a:prstGeom>
        </p:spPr>
      </p:pic>
      <p:pic>
        <p:nvPicPr>
          <p:cNvPr id="21" name="Picture 20" descr="Chart, bar chart, funnel chart&#10;&#10;Description automatically generated">
            <a:extLst>
              <a:ext uri="{FF2B5EF4-FFF2-40B4-BE49-F238E27FC236}">
                <a16:creationId xmlns:a16="http://schemas.microsoft.com/office/drawing/2014/main" id="{4FA05466-4ECD-41DD-AF3B-8A435FB1CC2D}"/>
              </a:ext>
            </a:extLst>
          </p:cNvPr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8" t="8789" r="2010" b="10108"/>
          <a:stretch/>
        </p:blipFill>
        <p:spPr>
          <a:xfrm>
            <a:off x="132372" y="5906227"/>
            <a:ext cx="4036713" cy="76332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63E1E22-7761-423C-A46C-DCF4E6B6FFB5}"/>
              </a:ext>
            </a:extLst>
          </p:cNvPr>
          <p:cNvPicPr>
            <a:picLocks noChangeAspect="1"/>
          </p:cNvPicPr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8" t="19735" r="1753" b="22639"/>
          <a:stretch/>
        </p:blipFill>
        <p:spPr>
          <a:xfrm>
            <a:off x="127255" y="4122914"/>
            <a:ext cx="4045989" cy="303975"/>
          </a:xfrm>
          <a:prstGeom prst="rect">
            <a:avLst/>
          </a:prstGeom>
        </p:spPr>
      </p:pic>
      <p:pic>
        <p:nvPicPr>
          <p:cNvPr id="32" name="Graphic 31" descr="Group brainstorm with solid fill">
            <a:extLst>
              <a:ext uri="{FF2B5EF4-FFF2-40B4-BE49-F238E27FC236}">
                <a16:creationId xmlns:a16="http://schemas.microsoft.com/office/drawing/2014/main" id="{CAD6BB4E-9340-4760-89E7-25ECE21C1E36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4702593" y="1514433"/>
            <a:ext cx="623833" cy="623833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D77AD2E4-C7F6-4A95-9D04-A773A41FE6A4}"/>
              </a:ext>
            </a:extLst>
          </p:cNvPr>
          <p:cNvSpPr txBox="1"/>
          <p:nvPr/>
        </p:nvSpPr>
        <p:spPr>
          <a:xfrm>
            <a:off x="4285311" y="2069991"/>
            <a:ext cx="1428423" cy="111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1331" b="1" dirty="0">
                <a:latin typeface="Segoe UI"/>
                <a:cs typeface="Segoe UI"/>
              </a:rPr>
              <a:t>The majority </a:t>
            </a:r>
            <a:r>
              <a:rPr lang="en-AU" sz="1331" dirty="0">
                <a:latin typeface="Segoe UI"/>
                <a:cs typeface="Segoe UI"/>
              </a:rPr>
              <a:t>(55%) have an interest in creating or joining a startup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7172BE3-0ED0-4073-B558-6F20B48C0406}"/>
              </a:ext>
            </a:extLst>
          </p:cNvPr>
          <p:cNvSpPr txBox="1"/>
          <p:nvPr/>
        </p:nvSpPr>
        <p:spPr>
          <a:xfrm>
            <a:off x="6396385" y="2126408"/>
            <a:ext cx="1282059" cy="111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1331" b="1" dirty="0">
                <a:latin typeface="Segoe UI"/>
                <a:cs typeface="Segoe UI"/>
              </a:rPr>
              <a:t>The majority </a:t>
            </a:r>
            <a:r>
              <a:rPr lang="en-AU" sz="1331" dirty="0">
                <a:latin typeface="Segoe UI"/>
                <a:cs typeface="Segoe UI"/>
              </a:rPr>
              <a:t>(83%) would join a university accelerator</a:t>
            </a:r>
          </a:p>
        </p:txBody>
      </p:sp>
      <p:pic>
        <p:nvPicPr>
          <p:cNvPr id="41" name="Graphic 40" descr="Schoolhouse with solid fill">
            <a:extLst>
              <a:ext uri="{FF2B5EF4-FFF2-40B4-BE49-F238E27FC236}">
                <a16:creationId xmlns:a16="http://schemas.microsoft.com/office/drawing/2014/main" id="{B539A61B-012B-4D78-A36B-CF9C6CF43E00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708222" y="1482436"/>
            <a:ext cx="701192" cy="701192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F50DE4A3-9D43-465B-9A1C-F659C18E56B0}"/>
              </a:ext>
            </a:extLst>
          </p:cNvPr>
          <p:cNvSpPr txBox="1"/>
          <p:nvPr/>
        </p:nvSpPr>
        <p:spPr>
          <a:xfrm>
            <a:off x="6558734" y="3981197"/>
            <a:ext cx="2458011" cy="942966"/>
          </a:xfrm>
          <a:prstGeom prst="rect">
            <a:avLst/>
          </a:prstGeom>
          <a:noFill/>
        </p:spPr>
        <p:txBody>
          <a:bodyPr wrap="square" lIns="121807" tIns="60904" rIns="121807" bIns="60904" rtlCol="0" anchor="t">
            <a:spAutoFit/>
          </a:bodyPr>
          <a:lstStyle/>
          <a:p>
            <a:pPr algn="ctr"/>
            <a:r>
              <a:rPr lang="en-AU" sz="1332" dirty="0">
                <a:latin typeface="Segoe UI"/>
                <a:cs typeface="Segoe UI"/>
              </a:rPr>
              <a:t>To support their idea, they would like: mentors; business skills development; access to facilities and access to capital</a:t>
            </a:r>
          </a:p>
        </p:txBody>
      </p:sp>
      <p:pic>
        <p:nvPicPr>
          <p:cNvPr id="55" name="Graphic 54" descr="Group of people outline">
            <a:extLst>
              <a:ext uri="{FF2B5EF4-FFF2-40B4-BE49-F238E27FC236}">
                <a16:creationId xmlns:a16="http://schemas.microsoft.com/office/drawing/2014/main" id="{818A07E9-38C9-4EEC-8900-35534D9221B9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7479460" y="3352410"/>
            <a:ext cx="653151" cy="653151"/>
          </a:xfrm>
          <a:prstGeom prst="rect">
            <a:avLst/>
          </a:prstGeom>
        </p:spPr>
      </p:pic>
      <p:sp>
        <p:nvSpPr>
          <p:cNvPr id="2" name="Arrow: Right 1">
            <a:extLst>
              <a:ext uri="{FF2B5EF4-FFF2-40B4-BE49-F238E27FC236}">
                <a16:creationId xmlns:a16="http://schemas.microsoft.com/office/drawing/2014/main" id="{778B0278-D251-4FF6-8B09-2C0EC229524F}"/>
              </a:ext>
            </a:extLst>
          </p:cNvPr>
          <p:cNvSpPr/>
          <p:nvPr/>
        </p:nvSpPr>
        <p:spPr>
          <a:xfrm>
            <a:off x="5590024" y="1909787"/>
            <a:ext cx="855022" cy="843141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42C99A-393A-49DD-BB07-20F03FEA731D}"/>
              </a:ext>
            </a:extLst>
          </p:cNvPr>
          <p:cNvSpPr txBox="1"/>
          <p:nvPr/>
        </p:nvSpPr>
        <p:spPr>
          <a:xfrm>
            <a:off x="5590544" y="2089065"/>
            <a:ext cx="860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>
                <a:latin typeface="Segoe UI" panose="020B0502040204020203" pitchFamily="34" charset="0"/>
                <a:cs typeface="Segoe UI" panose="020B0502040204020203" pitchFamily="34" charset="0"/>
              </a:rPr>
              <a:t>Of these students</a:t>
            </a:r>
          </a:p>
        </p:txBody>
      </p:sp>
      <p:sp>
        <p:nvSpPr>
          <p:cNvPr id="9" name="Plus Sign 8">
            <a:extLst>
              <a:ext uri="{FF2B5EF4-FFF2-40B4-BE49-F238E27FC236}">
                <a16:creationId xmlns:a16="http://schemas.microsoft.com/office/drawing/2014/main" id="{5675C28D-3FB6-4517-803F-FC00DB611282}"/>
              </a:ext>
            </a:extLst>
          </p:cNvPr>
          <p:cNvSpPr/>
          <p:nvPr/>
        </p:nvSpPr>
        <p:spPr>
          <a:xfrm>
            <a:off x="7590720" y="2183628"/>
            <a:ext cx="349071" cy="343345"/>
          </a:xfrm>
          <a:prstGeom prst="mathPlu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430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1861</TotalTime>
  <Words>134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</vt:lpstr>
      <vt:lpstr>Office Theme</vt:lpstr>
      <vt:lpstr>Student Voice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Voice</dc:title>
  <dc:creator>SIBLEY,Marianne</dc:creator>
  <cp:lastModifiedBy>FENDYK,Jayne</cp:lastModifiedBy>
  <cp:revision>8</cp:revision>
  <dcterms:created xsi:type="dcterms:W3CDTF">2022-11-17T23:56:32Z</dcterms:created>
  <dcterms:modified xsi:type="dcterms:W3CDTF">2023-03-22T03:53:23Z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9d889eb-932f-4752-8739-64d25806ef64_Enabled">
    <vt:lpwstr>true</vt:lpwstr>
  </property>
  <property fmtid="{D5CDD505-2E9C-101B-9397-08002B2CF9AE}" pid="3" name="MSIP_Label_79d889eb-932f-4752-8739-64d25806ef64_SetDate">
    <vt:lpwstr>2022-11-18T04:28:47Z</vt:lpwstr>
  </property>
  <property fmtid="{D5CDD505-2E9C-101B-9397-08002B2CF9AE}" pid="4" name="MSIP_Label_79d889eb-932f-4752-8739-64d25806ef64_Method">
    <vt:lpwstr>Privileged</vt:lpwstr>
  </property>
  <property fmtid="{D5CDD505-2E9C-101B-9397-08002B2CF9AE}" pid="5" name="MSIP_Label_79d889eb-932f-4752-8739-64d25806ef64_Name">
    <vt:lpwstr>79d889eb-932f-4752-8739-64d25806ef64</vt:lpwstr>
  </property>
  <property fmtid="{D5CDD505-2E9C-101B-9397-08002B2CF9AE}" pid="6" name="MSIP_Label_79d889eb-932f-4752-8739-64d25806ef64_SiteId">
    <vt:lpwstr>dd0cfd15-4558-4b12-8bad-ea26984fc417</vt:lpwstr>
  </property>
  <property fmtid="{D5CDD505-2E9C-101B-9397-08002B2CF9AE}" pid="7" name="MSIP_Label_79d889eb-932f-4752-8739-64d25806ef64_ActionId">
    <vt:lpwstr>aff8a369-ac56-4641-b231-a582179abf13</vt:lpwstr>
  </property>
  <property fmtid="{D5CDD505-2E9C-101B-9397-08002B2CF9AE}" pid="8" name="MSIP_Label_79d889eb-932f-4752-8739-64d25806ef64_ContentBits">
    <vt:lpwstr>0</vt:lpwstr>
  </property>
</Properties>
</file>