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4"/>
    <p:sldMasterId id="2147483760" r:id="rId5"/>
    <p:sldMasterId id="2147483762" r:id="rId6"/>
    <p:sldMasterId id="2147483774" r:id="rId7"/>
  </p:sldMasterIdLst>
  <p:notesMasterIdLst>
    <p:notesMasterId r:id="rId32"/>
  </p:notesMasterIdLst>
  <p:sldIdLst>
    <p:sldId id="532" r:id="rId8"/>
    <p:sldId id="533" r:id="rId9"/>
    <p:sldId id="476" r:id="rId10"/>
    <p:sldId id="477" r:id="rId11"/>
    <p:sldId id="534" r:id="rId12"/>
    <p:sldId id="504" r:id="rId13"/>
    <p:sldId id="496" r:id="rId14"/>
    <p:sldId id="535" r:id="rId15"/>
    <p:sldId id="539" r:id="rId16"/>
    <p:sldId id="536" r:id="rId17"/>
    <p:sldId id="550" r:id="rId18"/>
    <p:sldId id="551" r:id="rId19"/>
    <p:sldId id="549" r:id="rId20"/>
    <p:sldId id="499" r:id="rId21"/>
    <p:sldId id="547" r:id="rId22"/>
    <p:sldId id="548" r:id="rId23"/>
    <p:sldId id="560" r:id="rId24"/>
    <p:sldId id="546" r:id="rId25"/>
    <p:sldId id="421" r:id="rId26"/>
    <p:sldId id="559" r:id="rId27"/>
    <p:sldId id="558" r:id="rId28"/>
    <p:sldId id="556" r:id="rId29"/>
    <p:sldId id="557" r:id="rId30"/>
    <p:sldId id="531" r:id="rId31"/>
  </p:sldIdLst>
  <p:sldSz cx="9144000" cy="51482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TTON,Melinda" initials="H" lastIdx="9" clrIdx="0">
    <p:extLst>
      <p:ext uri="{19B8F6BF-5375-455C-9EA6-DF929625EA0E}">
        <p15:presenceInfo xmlns:p15="http://schemas.microsoft.com/office/powerpoint/2012/main" userId="S::Melinda.Hatton@tps.gov.au::047c1b75-2b6e-494e-8ef7-48ca1dd7f005" providerId="AD"/>
      </p:ext>
    </p:extLst>
  </p:cmAuthor>
  <p:cmAuthor id="2" name="KREISLER,Marek" initials="K" lastIdx="4" clrIdx="1">
    <p:extLst>
      <p:ext uri="{19B8F6BF-5375-455C-9EA6-DF929625EA0E}">
        <p15:presenceInfo xmlns:p15="http://schemas.microsoft.com/office/powerpoint/2012/main" userId="S::Marek.KREISLER@dese.gov.au::d011594c-a60d-405b-b626-f91b24424e65" providerId="AD"/>
      </p:ext>
    </p:extLst>
  </p:cmAuthor>
  <p:cmAuthor id="3" name="BURT,Tegan" initials="B" lastIdx="46" clrIdx="2">
    <p:extLst>
      <p:ext uri="{19B8F6BF-5375-455C-9EA6-DF929625EA0E}">
        <p15:presenceInfo xmlns:p15="http://schemas.microsoft.com/office/powerpoint/2012/main" userId="S::Tegan.Burt@education.gov.au::2cae51e1-9079-4285-909d-89c5255219b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97A2"/>
    <a:srgbClr val="3B7C85"/>
    <a:srgbClr val="768E9D"/>
    <a:srgbClr val="FFFFFF"/>
    <a:srgbClr val="666666"/>
    <a:srgbClr val="D6165F"/>
    <a:srgbClr val="F15A29"/>
    <a:srgbClr val="D5DDE1"/>
    <a:srgbClr val="F0B50E"/>
    <a:srgbClr val="00A7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C78A78-3447-4CDE-9382-D0B82B0EBBDD}" v="32" dt="2023-02-12T22:02:36.011"/>
    <p1510:client id="{1ED5B0D3-9664-3CD8-4827-055C48F817F4}" v="256" dt="2023-02-12T08:11:21.868"/>
    <p1510:client id="{481AB74F-D252-47CA-8D5B-CA55BC436448}" v="20" dt="2023-02-13T01:51:29.799"/>
    <p1510:client id="{541BC302-73AD-5B3C-0E51-832A9EBF36C4}" v="11" dt="2023-02-12T22:10:03.166"/>
    <p1510:client id="{58C5769F-BD8C-46F5-8166-D21999C49DFC}" v="1" dt="2023-02-13T01:56:50.548"/>
    <p1510:client id="{6D517AFD-9B96-CDDB-D347-FD90FC497042}" v="94" dt="2023-02-12T05:45:32.246"/>
    <p1510:client id="{745CB7CB-8D77-4C82-A517-457789362BB6}" v="2" dt="2023-02-13T02:10:17.558"/>
    <p1510:client id="{93828F03-3E44-44C1-93F0-BE970C1A7C76}" v="28" dt="2023-02-12T22:26:33.279"/>
    <p1510:client id="{AD5057D8-4DF2-FD45-31FC-66B26AEBEF0B}" v="432" dt="2023-02-13T02:44:29.0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320" y="36"/>
      </p:cViewPr>
      <p:guideLst>
        <p:guide orient="horz" pos="162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8F842-560F-42A5-A306-F766D7D6B80D}" type="datetimeFigureOut">
              <a:rPr lang="en-AU" smtClean="0"/>
              <a:t>13/02/2023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3FCEB-6CB7-4478-9568-E9785AFEA65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103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34264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/>
              <a:t>Here is where we explain the calculation of unspent tuition fees.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8166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70498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10020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97920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0300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8518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6816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970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3FCEB-6CB7-4478-9568-E9785AFEA658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881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6295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62987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191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619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200"/>
              </a:spcAft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817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477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300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1245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FCEB-6CB7-4478-9568-E9785AFEA658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611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7736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hird One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1" y="1546862"/>
            <a:ext cx="5184378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904416" y="1546862"/>
            <a:ext cx="2699834" cy="3081398"/>
          </a:xfrm>
        </p:spPr>
        <p:txBody>
          <a:bodyPr>
            <a:normAutofit/>
          </a:bodyPr>
          <a:lstStyle>
            <a:lvl1pPr>
              <a:defRPr sz="1652"/>
            </a:lvl1pPr>
            <a:lvl2pPr>
              <a:defRPr sz="1501"/>
            </a:lvl2pPr>
            <a:lvl3pPr>
              <a:defRPr sz="1351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95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9795271-99CB-4951-9BF4-AE6B4FA03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782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9751" y="1546862"/>
            <a:ext cx="8064499" cy="270300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4" y="4304334"/>
            <a:ext cx="7920037" cy="324336"/>
          </a:xfrm>
        </p:spPr>
        <p:txBody>
          <a:bodyPr/>
          <a:lstStyle>
            <a:lvl1pPr marL="0" indent="0">
              <a:buNone/>
              <a:defRPr sz="1051" b="1">
                <a:solidFill>
                  <a:schemeClr val="accent2"/>
                </a:solidFill>
              </a:defRPr>
            </a:lvl1pPr>
            <a:lvl2pPr marL="343220" indent="0">
              <a:buNone/>
              <a:defRPr sz="901"/>
            </a:lvl2pPr>
            <a:lvl3pPr marL="686440" indent="0">
              <a:buNone/>
              <a:defRPr sz="751"/>
            </a:lvl3pPr>
            <a:lvl4pPr marL="1029660" indent="0">
              <a:buNone/>
              <a:defRPr sz="676"/>
            </a:lvl4pPr>
            <a:lvl5pPr marL="1372880" indent="0">
              <a:buNone/>
              <a:defRPr sz="676"/>
            </a:lvl5pPr>
            <a:lvl6pPr marL="1716100" indent="0">
              <a:buNone/>
              <a:defRPr sz="676"/>
            </a:lvl6pPr>
            <a:lvl7pPr marL="2059320" indent="0">
              <a:buNone/>
              <a:defRPr sz="676"/>
            </a:lvl7pPr>
            <a:lvl8pPr marL="2402540" indent="0">
              <a:buNone/>
              <a:defRPr sz="676"/>
            </a:lvl8pPr>
            <a:lvl9pPr marL="2745760" indent="0">
              <a:buNone/>
              <a:defRPr sz="676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3762"/>
            <a:ext cx="8064500" cy="38085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0DC5BD8-CD57-47B1-9D14-1D69628960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1" y="1115938"/>
            <a:ext cx="8064499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40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953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3E4BE7-C810-4E0E-BCE1-92ED098F83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87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489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1"/>
          </a:p>
        </p:txBody>
      </p:sp>
    </p:spTree>
    <p:extLst>
      <p:ext uri="{BB962C8B-B14F-4D97-AF65-F5344CB8AC3E}">
        <p14:creationId xmlns:p14="http://schemas.microsoft.com/office/powerpoint/2010/main" val="355564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254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020" y="1201261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262"/>
            <a:ext cx="4038600" cy="3307297"/>
          </a:xfrm>
        </p:spPr>
        <p:txBody>
          <a:bodyPr>
            <a:normAutofit/>
          </a:bodyPr>
          <a:lstStyle>
            <a:lvl1pPr>
              <a:defRPr sz="1802"/>
            </a:lvl1pPr>
            <a:lvl2pPr>
              <a:defRPr sz="1501"/>
            </a:lvl2pPr>
            <a:lvl3pPr>
              <a:defRPr sz="1351"/>
            </a:lvl3pPr>
            <a:lvl4pPr>
              <a:defRPr sz="1201"/>
            </a:lvl4pPr>
            <a:lvl5pPr>
              <a:defRPr sz="120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7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885DDE-7EDD-4440-A836-DD6210687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0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8CF98-594C-4550-A998-170C3E653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71678"/>
            <a:ext cx="2057400" cy="274097"/>
          </a:xfrm>
          <a:prstGeom prst="rect">
            <a:avLst/>
          </a:prstGeom>
        </p:spPr>
        <p:txBody>
          <a:bodyPr/>
          <a:lstStyle/>
          <a:p>
            <a:fld id="{53EADE7A-49DB-41C3-BF87-A06017476FC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73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9" cy="51482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433" y="1979515"/>
            <a:ext cx="7344866" cy="480644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lnSpc>
                <a:spcPct val="80000"/>
              </a:lnSpc>
              <a:defRPr sz="3904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4214" y="3006784"/>
            <a:ext cx="7347907" cy="234360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327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1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1" y="1925459"/>
            <a:ext cx="8064499" cy="480644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lnSpc>
                <a:spcPct val="80000"/>
              </a:lnSpc>
              <a:defRPr sz="3904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6411" y="2952728"/>
            <a:ext cx="8067838" cy="234360"/>
          </a:xfr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 sz="1501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436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539751" y="1546862"/>
            <a:ext cx="8064666" cy="30818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750" y="736228"/>
            <a:ext cx="8064666" cy="36967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>
              <a:defRPr sz="300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31B3B93-BCAF-425E-BCE8-40AAA87F7C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6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546862"/>
            <a:ext cx="3959974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0" y="1546862"/>
            <a:ext cx="3960416" cy="3081398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666" cy="379539"/>
          </a:xfrm>
          <a:prstGeom prst="rect">
            <a:avLst/>
          </a:prstGeom>
        </p:spPr>
        <p:txBody>
          <a:bodyPr/>
          <a:lstStyle>
            <a:lvl1pPr>
              <a:defRPr sz="3003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92DE2B0-660F-42B0-8FCC-4A0893ABC7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29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 Left with Picture at Right (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2" y="1546862"/>
            <a:ext cx="3947959" cy="3082563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351"/>
            </a:lvl6pPr>
            <a:lvl7pPr>
              <a:defRPr sz="1351"/>
            </a:lvl7pPr>
            <a:lvl8pPr>
              <a:defRPr sz="1351"/>
            </a:lvl8pPr>
            <a:lvl9pPr>
              <a:defRPr sz="135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644008" y="1546879"/>
            <a:ext cx="3960408" cy="308355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lang="en-AU" dirty="0"/>
            </a:lvl1pPr>
            <a:lvl2pPr marL="343220" indent="0">
              <a:buNone/>
              <a:defRPr sz="2102"/>
            </a:lvl2pPr>
            <a:lvl3pPr marL="686440" indent="0">
              <a:buNone/>
              <a:defRPr sz="1802"/>
            </a:lvl3pPr>
            <a:lvl4pPr marL="1029660" indent="0">
              <a:buNone/>
              <a:defRPr sz="1501"/>
            </a:lvl4pPr>
            <a:lvl5pPr marL="1372880" indent="0">
              <a:buNone/>
              <a:defRPr sz="1501"/>
            </a:lvl5pPr>
            <a:lvl6pPr marL="1716100" indent="0">
              <a:buNone/>
              <a:defRPr sz="1501"/>
            </a:lvl6pPr>
            <a:lvl7pPr marL="2059320" indent="0">
              <a:buNone/>
              <a:defRPr sz="1501"/>
            </a:lvl7pPr>
            <a:lvl8pPr marL="2402540" indent="0">
              <a:buNone/>
              <a:defRPr sz="1501"/>
            </a:lvl8pPr>
            <a:lvl9pPr marL="2745760" indent="0">
              <a:buNone/>
              <a:defRPr sz="1501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666" cy="3714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88B394-448C-421A-BF9C-1B9401F68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666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43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rd Two Thi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546862"/>
            <a:ext cx="5256386" cy="307615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539751" y="1545697"/>
            <a:ext cx="2699834" cy="3076154"/>
          </a:xfrm>
        </p:spPr>
        <p:txBody>
          <a:bodyPr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351"/>
            </a:lvl4pPr>
            <a:lvl5pPr>
              <a:defRPr sz="1351"/>
            </a:lvl5pPr>
            <a:lvl6pPr>
              <a:defRPr sz="1501"/>
            </a:lvl6pPr>
            <a:lvl7pPr>
              <a:defRPr sz="1501"/>
            </a:lvl7pPr>
            <a:lvl8pPr>
              <a:defRPr sz="1501"/>
            </a:lvl8pPr>
            <a:lvl9pPr>
              <a:defRPr sz="1501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750" y="735080"/>
            <a:ext cx="8064500" cy="3714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E58C42C2-ACB9-4B97-ADF0-B9FBFFCBC9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1115938"/>
            <a:ext cx="8064500" cy="234360"/>
          </a:xfrm>
        </p:spPr>
        <p:txBody>
          <a:bodyPr wrap="square">
            <a:spAutoFit/>
          </a:bodyPr>
          <a:lstStyle>
            <a:lvl1pPr marL="0" indent="0">
              <a:buNone/>
              <a:defRPr sz="1501" b="1">
                <a:solidFill>
                  <a:schemeClr val="tx2"/>
                </a:solidFill>
              </a:defRPr>
            </a:lvl1pPr>
            <a:lvl2pPr marL="266949" indent="0">
              <a:buNone/>
              <a:defRPr/>
            </a:lvl2pPr>
            <a:lvl3pPr marL="535090" indent="0">
              <a:buNone/>
              <a:defRPr/>
            </a:lvl3pPr>
            <a:lvl4pPr marL="811573" indent="0">
              <a:buNone/>
              <a:defRPr/>
            </a:lvl4pPr>
            <a:lvl5pPr marL="1078521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57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4662364"/>
            <a:ext cx="8676456" cy="485898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173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5E06BA8-EE05-4266-9BD5-CA6C1F8C79D7}"/>
              </a:ext>
            </a:extLst>
          </p:cNvPr>
          <p:cNvSpPr/>
          <p:nvPr userDrawn="1"/>
        </p:nvSpPr>
        <p:spPr>
          <a:xfrm>
            <a:off x="0" y="0"/>
            <a:ext cx="9144000" cy="5148262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87F58-FE30-4FF0-8EFC-485A0103FD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96695A-F7BB-408A-826E-B473CC06B2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77344" y="4662363"/>
            <a:ext cx="466655" cy="48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7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735081"/>
            <a:ext cx="8064500" cy="36967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1" y="1546862"/>
            <a:ext cx="8064499" cy="30818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44516" y="4789900"/>
            <a:ext cx="35719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1">
                <a:solidFill>
                  <a:schemeClr val="accent3"/>
                </a:solidFill>
              </a:defRPr>
            </a:lvl1pPr>
          </a:lstStyle>
          <a:p>
            <a:pPr algn="r"/>
            <a:r>
              <a:rPr lang="en-AU"/>
              <a:t>Temporary Skill Shortage Visa - Introduction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4789900"/>
            <a:ext cx="288000" cy="1081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1">
                <a:solidFill>
                  <a:schemeClr val="accent3"/>
                </a:solidFill>
              </a:defRPr>
            </a:lvl1pPr>
          </a:lstStyle>
          <a:p>
            <a:fld id="{E917DE0E-AFB1-41FD-BC35-27DB61CA125F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539552" y="4789900"/>
            <a:ext cx="4572000" cy="108100"/>
          </a:xfrm>
          <a:prstGeom prst="rect">
            <a:avLst/>
          </a:prstGeom>
        </p:spPr>
        <p:txBody>
          <a:bodyPr vert="horz" lIns="0" tIns="0" rIns="0" bIns="0" rtlCol="0" anchor="b" anchorCtr="0"/>
          <a:lstStyle/>
          <a:p>
            <a:pPr lvl="0" algn="l"/>
            <a:r>
              <a:rPr lang="en-GB" sz="601">
                <a:solidFill>
                  <a:schemeClr val="accent3"/>
                </a:solidFill>
              </a:rPr>
              <a:t>Department of Home</a:t>
            </a:r>
            <a:r>
              <a:rPr lang="en-GB" sz="601" baseline="0">
                <a:solidFill>
                  <a:schemeClr val="accent3"/>
                </a:solidFill>
              </a:rPr>
              <a:t> Affairs</a:t>
            </a:r>
            <a:endParaRPr lang="en-AU" sz="601">
              <a:solidFill>
                <a:schemeClr val="accent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018"/>
            <a:ext cx="9144000" cy="1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8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6440" rtl="0" eaLnBrk="1" latinLnBrk="0" hangingPunct="1">
        <a:lnSpc>
          <a:spcPct val="80000"/>
        </a:lnSpc>
        <a:spcBef>
          <a:spcPct val="0"/>
        </a:spcBef>
        <a:buNone/>
        <a:defRPr sz="3003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949" indent="-266949" algn="l" defTabSz="686440" rtl="0" eaLnBrk="1" latinLnBrk="0" hangingPunct="1">
        <a:lnSpc>
          <a:spcPct val="110000"/>
        </a:lnSpc>
        <a:spcBef>
          <a:spcPts val="450"/>
        </a:spcBef>
        <a:spcAft>
          <a:spcPts val="0"/>
        </a:spcAft>
        <a:buClr>
          <a:schemeClr val="tx1"/>
        </a:buClr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1pPr>
      <a:lvl2pPr marL="535090" indent="-268141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–"/>
        <a:defRPr sz="1501" kern="1200">
          <a:solidFill>
            <a:schemeClr val="tx1"/>
          </a:solidFill>
          <a:latin typeface="+mn-lt"/>
          <a:ea typeface="+mn-ea"/>
          <a:cs typeface="+mn-cs"/>
        </a:defRPr>
      </a:lvl2pPr>
      <a:lvl3pPr marL="878310" indent="-343220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3pPr>
      <a:lvl4pPr marL="1078522" indent="-266949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Font typeface="Arial" panose="020B0604020202020204" pitchFamily="34" charset="0"/>
        <a:buChar char="–"/>
        <a:defRPr sz="1501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46662" indent="-268141" algn="l" defTabSz="686440" rtl="0" eaLnBrk="1" latinLnBrk="0" hangingPunct="1">
        <a:lnSpc>
          <a:spcPct val="110000"/>
        </a:lnSpc>
        <a:spcBef>
          <a:spcPts val="150"/>
        </a:spcBef>
        <a:spcAft>
          <a:spcPts val="0"/>
        </a:spcAft>
        <a:buFont typeface="Arial" pitchFamily="34" charset="0"/>
        <a:buChar char="»"/>
        <a:defRPr sz="150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71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686440" rtl="0" eaLnBrk="1" latinLnBrk="0" hangingPunct="1">
        <a:spcBef>
          <a:spcPct val="20000"/>
        </a:spcBef>
        <a:buFont typeface="Arial" pitchFamily="34" charset="0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68644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8263"/>
          </a:xfrm>
          <a:prstGeom prst="rect">
            <a:avLst/>
          </a:prstGeom>
        </p:spPr>
      </p:pic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12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287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2" name="hc" descr="UNCLASSIFIED"/>
          <p:cNvSpPr txBox="1"/>
          <p:nvPr userDrawn="1"/>
        </p:nvSpPr>
        <p:spPr>
          <a:xfrm>
            <a:off x="0" y="0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  <p:sp>
        <p:nvSpPr>
          <p:cNvPr id="3" name="fc" descr="UNCLASSIFIED"/>
          <p:cNvSpPr txBox="1"/>
          <p:nvPr userDrawn="1"/>
        </p:nvSpPr>
        <p:spPr>
          <a:xfrm>
            <a:off x="0" y="4997629"/>
            <a:ext cx="9144000" cy="196336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AU" sz="676" b="0" i="0" u="none" baseline="0">
                <a:solidFill>
                  <a:srgbClr val="000000"/>
                </a:solidFill>
                <a:latin typeface="arial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397532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xStyles>
    <p:titleStyle>
      <a:lvl1pPr algn="l" defTabSz="343220" rtl="0" eaLnBrk="1" latinLnBrk="0" hangingPunct="1">
        <a:spcBef>
          <a:spcPct val="0"/>
        </a:spcBef>
        <a:buNone/>
        <a:defRPr sz="2102" b="1" kern="1200">
          <a:solidFill>
            <a:srgbClr val="201547"/>
          </a:solidFill>
          <a:latin typeface="Arial"/>
          <a:ea typeface="+mj-ea"/>
          <a:cs typeface="Arial"/>
        </a:defRPr>
      </a:lvl1pPr>
    </p:titleStyle>
    <p:bodyStyle>
      <a:lvl1pPr marL="257415" indent="-257415" algn="l" defTabSz="343220" rtl="0" eaLnBrk="1" latinLnBrk="0" hangingPunct="1">
        <a:spcBef>
          <a:spcPct val="20000"/>
        </a:spcBef>
        <a:buFont typeface="Arial"/>
        <a:buChar char="•"/>
        <a:defRPr sz="1802" kern="1200">
          <a:solidFill>
            <a:schemeClr val="tx1"/>
          </a:solidFill>
          <a:latin typeface="Arial"/>
          <a:ea typeface="+mn-ea"/>
          <a:cs typeface="Arial"/>
        </a:defRPr>
      </a:lvl1pPr>
      <a:lvl2pPr marL="557733" indent="-214513" algn="l" defTabSz="343220" rtl="0" eaLnBrk="1" latinLnBrk="0" hangingPunct="1">
        <a:spcBef>
          <a:spcPct val="20000"/>
        </a:spcBef>
        <a:buFont typeface="Arial"/>
        <a:buChar char="–"/>
        <a:defRPr sz="1501" kern="1200">
          <a:solidFill>
            <a:schemeClr val="tx1"/>
          </a:solidFill>
          <a:latin typeface="Arial"/>
          <a:ea typeface="+mn-ea"/>
          <a:cs typeface="Arial"/>
        </a:defRPr>
      </a:lvl2pPr>
      <a:lvl3pPr marL="858050" indent="-171610" algn="l" defTabSz="343220" rtl="0" eaLnBrk="1" latinLnBrk="0" hangingPunct="1">
        <a:spcBef>
          <a:spcPct val="20000"/>
        </a:spcBef>
        <a:buFont typeface="Arial"/>
        <a:buChar char="•"/>
        <a:defRPr sz="1351" kern="1200">
          <a:solidFill>
            <a:schemeClr val="tx1"/>
          </a:solidFill>
          <a:latin typeface="Arial"/>
          <a:ea typeface="+mn-ea"/>
          <a:cs typeface="Arial"/>
        </a:defRPr>
      </a:lvl3pPr>
      <a:lvl4pPr marL="1201270" indent="-171610" algn="l" defTabSz="343220" rtl="0" eaLnBrk="1" latinLnBrk="0" hangingPunct="1">
        <a:spcBef>
          <a:spcPct val="20000"/>
        </a:spcBef>
        <a:buFont typeface="Arial"/>
        <a:buChar char="–"/>
        <a:defRPr sz="1201" kern="1200">
          <a:solidFill>
            <a:schemeClr val="tx1"/>
          </a:solidFill>
          <a:latin typeface="Arial"/>
          <a:ea typeface="+mn-ea"/>
          <a:cs typeface="Arial"/>
        </a:defRPr>
      </a:lvl4pPr>
      <a:lvl5pPr marL="1544490" indent="-171610" algn="l" defTabSz="343220" rtl="0" eaLnBrk="1" latinLnBrk="0" hangingPunct="1">
        <a:spcBef>
          <a:spcPct val="20000"/>
        </a:spcBef>
        <a:buFont typeface="Arial"/>
        <a:buChar char="»"/>
        <a:defRPr sz="1201" kern="1200">
          <a:solidFill>
            <a:schemeClr val="tx1"/>
          </a:solidFill>
          <a:latin typeface="Arial"/>
          <a:ea typeface="+mn-ea"/>
          <a:cs typeface="Arial"/>
        </a:defRPr>
      </a:lvl5pPr>
      <a:lvl6pPr marL="188771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6pPr>
      <a:lvl7pPr marL="223093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7pPr>
      <a:lvl8pPr marL="257415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8pPr>
      <a:lvl9pPr marL="2917370" indent="-171610" algn="l" defTabSz="343220" rtl="0" eaLnBrk="1" latinLnBrk="0" hangingPunct="1">
        <a:spcBef>
          <a:spcPct val="20000"/>
        </a:spcBef>
        <a:buFont typeface="Arial"/>
        <a:buChar char="•"/>
        <a:defRPr sz="15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32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64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96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288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610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932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254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5760" algn="l" defTabSz="343220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tps.gov.au" TargetMode="Externa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mmi.homeaffairs.gov.au/visas/getting-a-visa/visa-listing/student-500" TargetMode="Externa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immi.homeaffairs.gov.au/visas/getting-a-visa/visa-listing/student-500/education-provider-default" TargetMode="External"/><Relationship Id="rId4" Type="http://schemas.openxmlformats.org/officeDocument/2006/relationships/hyperlink" Target="http://www.homeaffairs.gov.a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i.gov.a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i.gov.au/" TargetMode="External"/><Relationship Id="rId7" Type="http://schemas.openxmlformats.org/officeDocument/2006/relationships/hyperlink" Target="tel:61386133910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tel:1300701801" TargetMode="External"/><Relationship Id="rId5" Type="http://schemas.openxmlformats.org/officeDocument/2006/relationships/hyperlink" Target="http://www.asqa.gov.au/students/student-record" TargetMode="External"/><Relationship Id="rId4" Type="http://schemas.openxmlformats.org/officeDocument/2006/relationships/hyperlink" Target="http://www.asqa.gov.au/students/how-asqa-can-help-student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udyaustralia.gov.au/english/live/student-support/support-service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svg"/><Relationship Id="rId11" Type="http://schemas.openxmlformats.org/officeDocument/2006/relationships/image" Target="../media/image7.png"/><Relationship Id="rId5" Type="http://schemas.openxmlformats.org/officeDocument/2006/relationships/image" Target="../media/image33.png"/><Relationship Id="rId10" Type="http://schemas.openxmlformats.org/officeDocument/2006/relationships/image" Target="../media/image9.svg"/><Relationship Id="rId4" Type="http://schemas.openxmlformats.org/officeDocument/2006/relationships/image" Target="../media/image32.sv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tps.gov.au" TargetMode="External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BE31259-D21D-499E-B9BD-8193508A8F17}"/>
              </a:ext>
            </a:extLst>
          </p:cNvPr>
          <p:cNvSpPr/>
          <p:nvPr/>
        </p:nvSpPr>
        <p:spPr>
          <a:xfrm>
            <a:off x="0" y="3719683"/>
            <a:ext cx="9144000" cy="976355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4445F6-E3A3-4C76-A278-1C1224264FE0}"/>
              </a:ext>
            </a:extLst>
          </p:cNvPr>
          <p:cNvSpPr txBox="1"/>
          <p:nvPr/>
        </p:nvSpPr>
        <p:spPr>
          <a:xfrm>
            <a:off x="422137" y="1247730"/>
            <a:ext cx="8312856" cy="238013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AU" sz="3000" b="1" dirty="0"/>
              <a:t>The Eagle Academy Closure</a:t>
            </a:r>
          </a:p>
          <a:p>
            <a:pPr>
              <a:spcAft>
                <a:spcPts val="2400"/>
              </a:spcAft>
            </a:pPr>
            <a:r>
              <a:rPr lang="en-AU" sz="2400" b="1" dirty="0"/>
              <a:t>Agent Information Session</a:t>
            </a:r>
          </a:p>
          <a:p>
            <a:pPr>
              <a:spcAft>
                <a:spcPts val="600"/>
              </a:spcAft>
            </a:pPr>
            <a:r>
              <a:rPr lang="en-AU" sz="1600" dirty="0"/>
              <a:t>13 February 2023</a:t>
            </a:r>
            <a:endParaRPr lang="en-AU" sz="3000" b="1" dirty="0"/>
          </a:p>
          <a:p>
            <a:pPr>
              <a:spcAft>
                <a:spcPts val="600"/>
              </a:spcAft>
            </a:pPr>
            <a:endParaRPr lang="en-AU" sz="1600" dirty="0"/>
          </a:p>
          <a:p>
            <a:pPr>
              <a:spcAft>
                <a:spcPts val="600"/>
              </a:spcAft>
            </a:pPr>
            <a:r>
              <a:rPr lang="en-AU" sz="1600" b="1" dirty="0"/>
              <a:t>Melinda Hatton</a:t>
            </a:r>
            <a:endParaRPr lang="en-AU" sz="1600" dirty="0">
              <a:highlight>
                <a:srgbClr val="FFFF00"/>
              </a:highlight>
            </a:endParaRPr>
          </a:p>
          <a:p>
            <a:pPr>
              <a:spcAft>
                <a:spcPts val="600"/>
              </a:spcAft>
            </a:pPr>
            <a:r>
              <a:rPr lang="en-AU" sz="1600" b="1" dirty="0"/>
              <a:t>Tuition Protection Service Director</a:t>
            </a:r>
            <a:endParaRPr lang="en-AU" sz="1600" dirty="0">
              <a:highlight>
                <a:srgbClr val="FFFF00"/>
              </a:highlight>
              <a:cs typeface="Calibri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77F84C9-E675-4587-9956-9D3D3697FFA8}"/>
              </a:ext>
            </a:extLst>
          </p:cNvPr>
          <p:cNvSpPr>
            <a:spLocks noChangeAspect="1"/>
          </p:cNvSpPr>
          <p:nvPr/>
        </p:nvSpPr>
        <p:spPr>
          <a:xfrm>
            <a:off x="6775735" y="3248038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" name="Picture 2" descr="Two people looking at a computer screen&#10;&#10;Description automatically generated with low confidence">
            <a:extLst>
              <a:ext uri="{FF2B5EF4-FFF2-40B4-BE49-F238E27FC236}">
                <a16:creationId xmlns:a16="http://schemas.microsoft.com/office/drawing/2014/main" id="{3849D4B0-EDCD-40F4-BF1C-F5F218C51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1" y="1588336"/>
            <a:ext cx="3876950" cy="2039533"/>
          </a:xfrm>
          <a:prstGeom prst="rect">
            <a:avLst/>
          </a:prstGeom>
        </p:spPr>
      </p:pic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1077D1C5-6E58-D110-8572-97ADEAE39B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t="7349" r="7627" b="7737"/>
          <a:stretch/>
        </p:blipFill>
        <p:spPr>
          <a:xfrm>
            <a:off x="395536" y="4014291"/>
            <a:ext cx="838211" cy="84218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10CD3A-96E4-2DFC-4FAD-CE4810240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2797" y="4543449"/>
            <a:ext cx="13505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1400" b="0" i="0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C23BCE7-0A90-E72B-7C25-11273E6EDC42}"/>
              </a:ext>
            </a:extLst>
          </p:cNvPr>
          <p:cNvSpPr>
            <a:spLocks noChangeAspect="1"/>
          </p:cNvSpPr>
          <p:nvPr/>
        </p:nvSpPr>
        <p:spPr>
          <a:xfrm>
            <a:off x="1423669" y="4563226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/>
          </a:p>
        </p:txBody>
      </p:sp>
      <p:pic>
        <p:nvPicPr>
          <p:cNvPr id="15" name="Graphic 10">
            <a:extLst>
              <a:ext uri="{FF2B5EF4-FFF2-40B4-BE49-F238E27FC236}">
                <a16:creationId xmlns:a16="http://schemas.microsoft.com/office/drawing/2014/main" id="{6EF29A87-7786-D8EE-A305-FEC1B620FA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50669" y="4590226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58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8C0F465-F5A3-4021-BFDB-7E1050CCA7D3}"/>
              </a:ext>
            </a:extLst>
          </p:cNvPr>
          <p:cNvSpPr>
            <a:spLocks noChangeAspect="1"/>
          </p:cNvSpPr>
          <p:nvPr/>
        </p:nvSpPr>
        <p:spPr>
          <a:xfrm>
            <a:off x="7236296" y="3222203"/>
            <a:ext cx="1582192" cy="15821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89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/>
          <p:nvPr/>
        </p:nvSpPr>
        <p:spPr>
          <a:xfrm>
            <a:off x="827584" y="629915"/>
            <a:ext cx="78488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2800" b="1" dirty="0"/>
              <a:t>Unspent tuition fees</a:t>
            </a:r>
            <a:endParaRPr lang="en-A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827584" y="1351510"/>
            <a:ext cx="7416824" cy="2062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Unspent tuition fees are the fees that were paid to The Eagle Academy for education or training that the student did not receive:</a:t>
            </a:r>
          </a:p>
          <a:p>
            <a:pPr marL="612000" lvl="1">
              <a:spcAft>
                <a:spcPts val="1200"/>
              </a:spcAft>
            </a:pPr>
            <a:r>
              <a:rPr lang="en-AU" sz="1700" dirty="0"/>
              <a:t>If 10 weeks of tuition fees were paid and the student only attended classes for 7 weeks, the remaining 3 weeks are the </a:t>
            </a:r>
            <a:r>
              <a:rPr lang="en-AU" sz="1700" b="1" dirty="0"/>
              <a:t>unspent</a:t>
            </a:r>
            <a:r>
              <a:rPr lang="en-AU" sz="1700" dirty="0"/>
              <a:t> tuition fees.</a:t>
            </a:r>
          </a:p>
          <a:p>
            <a:pPr marL="4405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/>
              <a:t>The TPS will provide students with a refund of any </a:t>
            </a:r>
            <a:r>
              <a:rPr lang="en-AU" sz="2000" b="1" i="1" dirty="0"/>
              <a:t>unspent</a:t>
            </a:r>
            <a:r>
              <a:rPr lang="en-AU" sz="2000" b="1" dirty="0"/>
              <a:t> tuition fees </a:t>
            </a:r>
            <a:r>
              <a:rPr lang="en-AU" sz="2000" dirty="0"/>
              <a:t>that were paid to The Eagle Academy</a:t>
            </a:r>
          </a:p>
        </p:txBody>
      </p:sp>
      <p:pic>
        <p:nvPicPr>
          <p:cNvPr id="7" name="Graphic 1068">
            <a:extLst>
              <a:ext uri="{FF2B5EF4-FFF2-40B4-BE49-F238E27FC236}">
                <a16:creationId xmlns:a16="http://schemas.microsoft.com/office/drawing/2014/main" id="{565D3EDD-1F8F-425B-9226-92C3FD582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9340" y="3403948"/>
            <a:ext cx="936104" cy="1218702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977FDA7C-F5C3-469A-AFC1-3442926CB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755327"/>
            <a:ext cx="13505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1400" b="0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47474B-DAED-4869-89D2-93B444B0B606}"/>
              </a:ext>
            </a:extLst>
          </p:cNvPr>
          <p:cNvSpPr>
            <a:spLocks noChangeAspect="1"/>
          </p:cNvSpPr>
          <p:nvPr/>
        </p:nvSpPr>
        <p:spPr>
          <a:xfrm>
            <a:off x="826488" y="4775104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Graphic 10">
            <a:extLst>
              <a:ext uri="{FF2B5EF4-FFF2-40B4-BE49-F238E27FC236}">
                <a16:creationId xmlns:a16="http://schemas.microsoft.com/office/drawing/2014/main" id="{A92B4850-FE08-4195-8360-1F9C26A6A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488" y="480210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81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8C0F465-F5A3-4021-BFDB-7E1050CCA7D3}"/>
              </a:ext>
            </a:extLst>
          </p:cNvPr>
          <p:cNvSpPr>
            <a:spLocks noChangeAspect="1"/>
          </p:cNvSpPr>
          <p:nvPr/>
        </p:nvSpPr>
        <p:spPr>
          <a:xfrm>
            <a:off x="7236296" y="3222203"/>
            <a:ext cx="1582192" cy="15821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89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/>
          <p:nvPr/>
        </p:nvSpPr>
        <p:spPr>
          <a:xfrm>
            <a:off x="827584" y="629915"/>
            <a:ext cx="78488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2800" b="1"/>
              <a:t>Unspent tuition fees</a:t>
            </a:r>
            <a:endParaRPr lang="en-AU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827584" y="1351510"/>
            <a:ext cx="7416824" cy="353943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/>
              <a:t>A student’s refund can be deposited in: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/>
              <a:t>student’s personal bank account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/>
              <a:t>another nominated bank account (for example: a family member)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/>
              <a:t>new education provider (if student has secured a placement in an </a:t>
            </a:r>
            <a:br>
              <a:rPr lang="en-AU"/>
            </a:br>
            <a:r>
              <a:rPr lang="en-AU"/>
              <a:t>alternative course)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/>
              <a:t>their education agent.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/>
              <a:t>If students would like their agent to receive their refund</a:t>
            </a:r>
            <a:br>
              <a:rPr lang="en-AU" sz="2000"/>
            </a:br>
            <a:r>
              <a:rPr lang="en-AU" sz="2000"/>
              <a:t>on their behalf, students can request and return an</a:t>
            </a:r>
            <a:br>
              <a:rPr lang="en-AU" sz="2000"/>
            </a:br>
            <a:r>
              <a:rPr lang="en-AU" sz="2000" b="1" i="1"/>
              <a:t>Authority to Act </a:t>
            </a:r>
            <a:r>
              <a:rPr lang="en-AU" sz="2000"/>
              <a:t>form from </a:t>
            </a:r>
            <a:r>
              <a:rPr lang="en-AU" sz="2000">
                <a:hlinkClick r:id="rId3"/>
              </a:rPr>
              <a:t>support@tps.gov.au</a:t>
            </a:r>
            <a:r>
              <a:rPr lang="en-AU" sz="2000"/>
              <a:t>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sz="2000"/>
          </a:p>
        </p:txBody>
      </p:sp>
      <p:pic>
        <p:nvPicPr>
          <p:cNvPr id="7" name="Graphic 1068">
            <a:extLst>
              <a:ext uri="{FF2B5EF4-FFF2-40B4-BE49-F238E27FC236}">
                <a16:creationId xmlns:a16="http://schemas.microsoft.com/office/drawing/2014/main" id="{565D3EDD-1F8F-425B-9226-92C3FD582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59340" y="3403948"/>
            <a:ext cx="936104" cy="1218702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977FDA7C-F5C3-469A-AFC1-3442926CB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755327"/>
            <a:ext cx="13505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1400" b="0" i="0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47474B-DAED-4869-89D2-93B444B0B606}"/>
              </a:ext>
            </a:extLst>
          </p:cNvPr>
          <p:cNvSpPr>
            <a:spLocks noChangeAspect="1"/>
          </p:cNvSpPr>
          <p:nvPr/>
        </p:nvSpPr>
        <p:spPr>
          <a:xfrm>
            <a:off x="826488" y="4775104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Graphic 10">
            <a:extLst>
              <a:ext uri="{FF2B5EF4-FFF2-40B4-BE49-F238E27FC236}">
                <a16:creationId xmlns:a16="http://schemas.microsoft.com/office/drawing/2014/main" id="{A92B4850-FE08-4195-8360-1F9C26A6A5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3488" y="480210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16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BCB67D-2400-4C8E-AA0C-049A38BA6FF4}"/>
              </a:ext>
            </a:extLst>
          </p:cNvPr>
          <p:cNvSpPr txBox="1"/>
          <p:nvPr/>
        </p:nvSpPr>
        <p:spPr>
          <a:xfrm>
            <a:off x="827584" y="629915"/>
            <a:ext cx="78488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2800" b="1"/>
              <a:t>Agent Fact Sheet</a:t>
            </a:r>
            <a:endParaRPr lang="en-AU" sz="28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C27481-3CF9-42EE-A7E8-86645CB11A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" t="1400" r="884" b="15754"/>
          <a:stretch/>
        </p:blipFill>
        <p:spPr>
          <a:xfrm>
            <a:off x="770040" y="1133970"/>
            <a:ext cx="6106216" cy="34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63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/>
          <p:nvPr/>
        </p:nvSpPr>
        <p:spPr>
          <a:xfrm>
            <a:off x="827584" y="629915"/>
            <a:ext cx="78488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2800" b="1"/>
              <a:t>Standard 4: National Code of Practice</a:t>
            </a:r>
            <a:endParaRPr lang="en-AU" sz="28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827584" y="1351510"/>
            <a:ext cx="7416824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/>
              <a:t>Agents should adhere to responsible business ethics and understand their obligations to provide current, accurate and honest information to students, that helps students make informed decisions about studying in Australia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000"/>
              <a:t>For more information, see: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Australian International Education and Training Agent Code of Ethics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Standard 4: Education agents</a:t>
            </a:r>
            <a:br>
              <a:rPr lang="en-AU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AU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National Code of Practice for Providers of Education and Training to Overseas Students 2018</a:t>
            </a:r>
            <a:endParaRPr lang="en-AU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77FDA7C-F5C3-469A-AFC1-3442926CB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755327"/>
            <a:ext cx="13505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1400" b="0" i="0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47474B-DAED-4869-89D2-93B444B0B606}"/>
              </a:ext>
            </a:extLst>
          </p:cNvPr>
          <p:cNvSpPr>
            <a:spLocks noChangeAspect="1"/>
          </p:cNvSpPr>
          <p:nvPr/>
        </p:nvSpPr>
        <p:spPr>
          <a:xfrm>
            <a:off x="826488" y="4775104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Graphic 10">
            <a:extLst>
              <a:ext uri="{FF2B5EF4-FFF2-40B4-BE49-F238E27FC236}">
                <a16:creationId xmlns:a16="http://schemas.microsoft.com/office/drawing/2014/main" id="{A92B4850-FE08-4195-8360-1F9C26A6A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488" y="480210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3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C9EA08-E804-4123-9A32-1906AC99999B}"/>
              </a:ext>
            </a:extLst>
          </p:cNvPr>
          <p:cNvSpPr/>
          <p:nvPr/>
        </p:nvSpPr>
        <p:spPr>
          <a:xfrm>
            <a:off x="4034042" y="0"/>
            <a:ext cx="5148064" cy="4695155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89B53E-1ADB-4EE4-AD30-F9BA72720058}"/>
              </a:ext>
            </a:extLst>
          </p:cNvPr>
          <p:cNvSpPr txBox="1"/>
          <p:nvPr/>
        </p:nvSpPr>
        <p:spPr>
          <a:xfrm>
            <a:off x="323528" y="2142083"/>
            <a:ext cx="3257703" cy="6719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AU" sz="2400" b="1"/>
              <a:t>Visa Matters</a:t>
            </a:r>
          </a:p>
          <a:p>
            <a:pPr>
              <a:spcAft>
                <a:spcPts val="1200"/>
              </a:spcAft>
            </a:pPr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14C757-9D12-43F6-A4D8-FB9D1B1BE0C9}"/>
              </a:ext>
            </a:extLst>
          </p:cNvPr>
          <p:cNvSpPr txBox="1"/>
          <p:nvPr/>
        </p:nvSpPr>
        <p:spPr>
          <a:xfrm>
            <a:off x="4572000" y="2030423"/>
            <a:ext cx="42484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Visa implications for students when their provider defaults</a:t>
            </a:r>
          </a:p>
        </p:txBody>
      </p:sp>
      <p:pic>
        <p:nvPicPr>
          <p:cNvPr id="16" name="Picture 2" descr="Logo of Department of Home Affairs">
            <a:extLst>
              <a:ext uri="{FF2B5EF4-FFF2-40B4-BE49-F238E27FC236}">
                <a16:creationId xmlns:a16="http://schemas.microsoft.com/office/drawing/2014/main" id="{7920BD24-0286-449C-ACDF-520815B7B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1883"/>
            <a:ext cx="2843915" cy="66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503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8C0F465-F5A3-4021-BFDB-7E1050CCA7D3}"/>
              </a:ext>
            </a:extLst>
          </p:cNvPr>
          <p:cNvSpPr>
            <a:spLocks noChangeAspect="1"/>
          </p:cNvSpPr>
          <p:nvPr/>
        </p:nvSpPr>
        <p:spPr>
          <a:xfrm>
            <a:off x="7236296" y="3222203"/>
            <a:ext cx="1582192" cy="15821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89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/>
          <p:nvPr/>
        </p:nvSpPr>
        <p:spPr>
          <a:xfrm>
            <a:off x="827584" y="629915"/>
            <a:ext cx="78488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2800" b="1" dirty="0"/>
              <a:t>Student visa requirements and provider defaults</a:t>
            </a:r>
            <a:endParaRPr lang="en-A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827584" y="1351510"/>
            <a:ext cx="7056784" cy="30008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750" dirty="0"/>
              <a:t>International student visa holders must maintain enrolment in a course that is on the Commonwealth Register of Institutions and Courses for Overseas Students (CRICOS) at all times while in Australia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750" dirty="0"/>
              <a:t>Students can stay in Australia on a valid student visa if they enrol with another provider to study a course at the same level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750" dirty="0"/>
              <a:t>Students affected by a provider default are afforded an extended </a:t>
            </a:r>
            <a:br>
              <a:rPr lang="en-AU" sz="1750" dirty="0"/>
            </a:br>
            <a:r>
              <a:rPr lang="en-AU" sz="1750" dirty="0"/>
              <a:t>period of three (3) months in which to finalise a new enrolment </a:t>
            </a:r>
            <a:br>
              <a:rPr lang="en-AU" sz="1750" dirty="0"/>
            </a:br>
            <a:r>
              <a:rPr lang="en-AU" sz="1750" dirty="0"/>
              <a:t>and recommence their studies. This period does not include </a:t>
            </a:r>
            <a:br>
              <a:rPr lang="en-AU" sz="1750" dirty="0"/>
            </a:br>
            <a:r>
              <a:rPr lang="en-AU" sz="1750" dirty="0"/>
              <a:t>genuine course breaks such as between the Christmas and </a:t>
            </a:r>
            <a:br>
              <a:rPr lang="en-AU" sz="1750" dirty="0"/>
            </a:br>
            <a:r>
              <a:rPr lang="en-AU" sz="1750" dirty="0"/>
              <a:t>new year period.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77FDA7C-F5C3-469A-AFC1-3442926CB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755327"/>
            <a:ext cx="13505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1400" b="0" i="0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47474B-DAED-4869-89D2-93B444B0B606}"/>
              </a:ext>
            </a:extLst>
          </p:cNvPr>
          <p:cNvSpPr>
            <a:spLocks noChangeAspect="1"/>
          </p:cNvSpPr>
          <p:nvPr/>
        </p:nvSpPr>
        <p:spPr>
          <a:xfrm>
            <a:off x="826488" y="4775104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Graphic 10">
            <a:extLst>
              <a:ext uri="{FF2B5EF4-FFF2-40B4-BE49-F238E27FC236}">
                <a16:creationId xmlns:a16="http://schemas.microsoft.com/office/drawing/2014/main" id="{A92B4850-FE08-4195-8360-1F9C26A6A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488" y="4802104"/>
            <a:ext cx="234000" cy="234000"/>
          </a:xfrm>
          <a:prstGeom prst="rect">
            <a:avLst/>
          </a:prstGeom>
        </p:spPr>
      </p:pic>
      <p:pic>
        <p:nvPicPr>
          <p:cNvPr id="9" name="Graphic 20">
            <a:extLst>
              <a:ext uri="{FF2B5EF4-FFF2-40B4-BE49-F238E27FC236}">
                <a16:creationId xmlns:a16="http://schemas.microsoft.com/office/drawing/2014/main" id="{D3EB22B9-F95A-46A6-968B-6AC6B4073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2687" y="3446763"/>
            <a:ext cx="958761" cy="113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95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8C0F465-F5A3-4021-BFDB-7E1050CCA7D3}"/>
              </a:ext>
            </a:extLst>
          </p:cNvPr>
          <p:cNvSpPr>
            <a:spLocks noChangeAspect="1"/>
          </p:cNvSpPr>
          <p:nvPr/>
        </p:nvSpPr>
        <p:spPr>
          <a:xfrm>
            <a:off x="7236296" y="3222203"/>
            <a:ext cx="1582192" cy="15821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89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/>
          <p:nvPr/>
        </p:nvSpPr>
        <p:spPr>
          <a:xfrm>
            <a:off x="827584" y="429212"/>
            <a:ext cx="7182560" cy="86177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en-AU" sz="2800" b="1" dirty="0"/>
              <a:t>Student visa requirements and education provider defaults</a:t>
            </a:r>
            <a:endParaRPr lang="en-AU" sz="2800" dirty="0">
              <a:cs typeface="Calibri" panose="020F050202020403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827584" y="1351510"/>
            <a:ext cx="7416824" cy="32701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700" dirty="0"/>
              <a:t>The Department of Home Affairs is aware of the Eagle Academy provider default and will be extending students’ visas on a case by case basis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700" dirty="0"/>
              <a:t>If a student was enrolled at The Eagle Academy but had not yet commenced studying when the default occurred on 4 October 2022, the Department of Home Affairs will contact them to request a new </a:t>
            </a:r>
            <a:r>
              <a:rPr lang="en-AU" sz="1700" dirty="0" err="1"/>
              <a:t>CoE</a:t>
            </a:r>
            <a:r>
              <a:rPr lang="en-AU" sz="1700" dirty="0"/>
              <a:t> from another provider. Students’ applications will be assessed based on the new course they </a:t>
            </a:r>
            <a:br>
              <a:rPr lang="en-AU" sz="1700" dirty="0"/>
            </a:br>
            <a:r>
              <a:rPr lang="en-AU" sz="1700" dirty="0"/>
              <a:t>have chosen to study.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700" dirty="0"/>
              <a:t>If the student needs to apply for a further student visa, they are </a:t>
            </a:r>
            <a:br>
              <a:rPr lang="en-AU" sz="1700" dirty="0"/>
            </a:br>
            <a:r>
              <a:rPr lang="en-AU" sz="1700" dirty="0"/>
              <a:t>able to do so without paying the Visa Application Charge (VAC) </a:t>
            </a:r>
            <a:br>
              <a:rPr lang="en-AU" sz="1700" dirty="0"/>
            </a:br>
            <a:r>
              <a:rPr lang="en-AU" sz="1700" dirty="0"/>
              <a:t>if they apply for the visa within 12 months of the date of the </a:t>
            </a:r>
            <a:br>
              <a:rPr lang="en-AU" sz="1700" dirty="0"/>
            </a:br>
            <a:r>
              <a:rPr lang="en-AU" sz="1700" dirty="0"/>
              <a:t>default.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77FDA7C-F5C3-469A-AFC1-3442926CB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755327"/>
            <a:ext cx="13505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1400" b="0" i="0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47474B-DAED-4869-89D2-93B444B0B606}"/>
              </a:ext>
            </a:extLst>
          </p:cNvPr>
          <p:cNvSpPr>
            <a:spLocks noChangeAspect="1"/>
          </p:cNvSpPr>
          <p:nvPr/>
        </p:nvSpPr>
        <p:spPr>
          <a:xfrm>
            <a:off x="826488" y="4775104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Graphic 10">
            <a:extLst>
              <a:ext uri="{FF2B5EF4-FFF2-40B4-BE49-F238E27FC236}">
                <a16:creationId xmlns:a16="http://schemas.microsoft.com/office/drawing/2014/main" id="{A92B4850-FE08-4195-8360-1F9C26A6A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488" y="4802104"/>
            <a:ext cx="234000" cy="234000"/>
          </a:xfrm>
          <a:prstGeom prst="rect">
            <a:avLst/>
          </a:prstGeom>
        </p:spPr>
      </p:pic>
      <p:pic>
        <p:nvPicPr>
          <p:cNvPr id="9" name="Graphic 20">
            <a:extLst>
              <a:ext uri="{FF2B5EF4-FFF2-40B4-BE49-F238E27FC236}">
                <a16:creationId xmlns:a16="http://schemas.microsoft.com/office/drawing/2014/main" id="{D3EB22B9-F95A-46A6-968B-6AC6B4073D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2687" y="3446763"/>
            <a:ext cx="958761" cy="113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15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/>
          <p:nvPr/>
        </p:nvSpPr>
        <p:spPr>
          <a:xfrm>
            <a:off x="827584" y="629915"/>
            <a:ext cx="7848872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AU" sz="2800" b="1" dirty="0">
                <a:cs typeface="Calibri"/>
              </a:rPr>
              <a:t>Contact details for Home Affairs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827584" y="1351510"/>
            <a:ext cx="7056784" cy="32316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950" dirty="0"/>
              <a:t>For</a:t>
            </a:r>
            <a:r>
              <a:rPr lang="en-AU" sz="1950" dirty="0">
                <a:ea typeface="+mn-lt"/>
                <a:cs typeface="+mn-lt"/>
              </a:rPr>
              <a:t> further information about student visas: </a:t>
            </a:r>
            <a:br>
              <a:rPr lang="en-AU" sz="1950" dirty="0">
                <a:ea typeface="+mn-lt"/>
                <a:cs typeface="+mn-lt"/>
              </a:rPr>
            </a:br>
            <a:r>
              <a:rPr lang="en-AU" sz="1950" dirty="0">
                <a:ea typeface="+mn-lt"/>
                <a:cs typeface="+mn-lt"/>
                <a:hlinkClick r:id="rId3"/>
              </a:rPr>
              <a:t>https://immi.homeaffairs.gov.au/visas/getting-a-visa/visa-listing/student-500</a:t>
            </a:r>
            <a:endParaRPr lang="en-US" sz="1950">
              <a:ea typeface="+mn-lt"/>
              <a:cs typeface="+mn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950" dirty="0">
                <a:ea typeface="+mn-lt"/>
                <a:cs typeface="+mn-lt"/>
              </a:rPr>
              <a:t>Queries or concerns about visa arrangements: </a:t>
            </a:r>
            <a:br>
              <a:rPr lang="en-AU" sz="1950" dirty="0">
                <a:ea typeface="+mn-lt"/>
                <a:cs typeface="+mn-lt"/>
              </a:rPr>
            </a:br>
            <a:r>
              <a:rPr lang="en-AU" sz="1950" u="sng" dirty="0">
                <a:ea typeface="+mn-lt"/>
                <a:cs typeface="+mn-lt"/>
                <a:hlinkClick r:id="rId4"/>
              </a:rPr>
              <a:t>http://www.homeaffairs.gov.au/</a:t>
            </a:r>
            <a:endParaRPr lang="en-AU" sz="1950" dirty="0">
              <a:ea typeface="+mn-lt"/>
              <a:cs typeface="+mn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950" dirty="0">
                <a:ea typeface="+mn-lt"/>
                <a:cs typeface="+mn-lt"/>
              </a:rPr>
              <a:t>Specific information on education provider defaults: </a:t>
            </a:r>
            <a:br>
              <a:rPr lang="en-AU" sz="1950" dirty="0">
                <a:ea typeface="+mn-lt"/>
                <a:cs typeface="+mn-lt"/>
              </a:rPr>
            </a:br>
            <a:r>
              <a:rPr lang="en-AU" sz="1950" u="sng" dirty="0">
                <a:ea typeface="+mn-lt"/>
                <a:cs typeface="+mn-lt"/>
                <a:hlinkClick r:id="rId5"/>
              </a:rPr>
              <a:t>https://immi.homeaffairs.gov.au/visas/getting-a-visa/visa-listing/student-500/education-provider-default</a:t>
            </a:r>
            <a:endParaRPr lang="en-AU" sz="1950" dirty="0">
              <a:ea typeface="+mn-lt"/>
              <a:cs typeface="+mn-lt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1950" dirty="0">
                <a:ea typeface="+mn-lt"/>
                <a:cs typeface="+mn-lt"/>
              </a:rPr>
              <a:t>Service Centre: telephone 131 881 (in Australia).</a:t>
            </a:r>
            <a:endParaRPr lang="en-AU" sz="1950" b="1" dirty="0">
              <a:ea typeface="+mn-lt"/>
              <a:cs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977FDA7C-F5C3-469A-AFC1-3442926CB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755327"/>
            <a:ext cx="13505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1400" b="0" i="0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647474B-DAED-4869-89D2-93B444B0B606}"/>
              </a:ext>
            </a:extLst>
          </p:cNvPr>
          <p:cNvSpPr>
            <a:spLocks noChangeAspect="1"/>
          </p:cNvSpPr>
          <p:nvPr/>
        </p:nvSpPr>
        <p:spPr>
          <a:xfrm>
            <a:off x="826488" y="4775104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Graphic 10">
            <a:extLst>
              <a:ext uri="{FF2B5EF4-FFF2-40B4-BE49-F238E27FC236}">
                <a16:creationId xmlns:a16="http://schemas.microsoft.com/office/drawing/2014/main" id="{A92B4850-FE08-4195-8360-1F9C26A6A5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3488" y="480210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30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C9EA08-E804-4123-9A32-1906AC99999B}"/>
              </a:ext>
            </a:extLst>
          </p:cNvPr>
          <p:cNvSpPr/>
          <p:nvPr/>
        </p:nvSpPr>
        <p:spPr>
          <a:xfrm>
            <a:off x="4034042" y="0"/>
            <a:ext cx="5148064" cy="4695155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F1DD72-95D5-46FB-8E19-6761956699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16821" r="35536" b="28084"/>
          <a:stretch/>
        </p:blipFill>
        <p:spPr>
          <a:xfrm>
            <a:off x="323528" y="341883"/>
            <a:ext cx="3363260" cy="6719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B2127B5-1D1F-4F5D-AB2E-0B043909EAF4}"/>
              </a:ext>
            </a:extLst>
          </p:cNvPr>
          <p:cNvSpPr txBox="1"/>
          <p:nvPr/>
        </p:nvSpPr>
        <p:spPr>
          <a:xfrm>
            <a:off x="323528" y="2142083"/>
            <a:ext cx="3257703" cy="104131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AU" sz="2400" b="1"/>
              <a:t>Australian Skills Quality Authority</a:t>
            </a:r>
          </a:p>
          <a:p>
            <a:pPr>
              <a:spcAft>
                <a:spcPts val="1200"/>
              </a:spcAft>
            </a:pPr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3B7131-CC1B-4D19-B767-60A66E49498E}"/>
              </a:ext>
            </a:extLst>
          </p:cNvPr>
          <p:cNvSpPr txBox="1"/>
          <p:nvPr/>
        </p:nvSpPr>
        <p:spPr>
          <a:xfrm>
            <a:off x="4572000" y="2266354"/>
            <a:ext cx="4032448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cs typeface="Calibri"/>
              </a:rPr>
              <a:t>Obtaining student records</a:t>
            </a:r>
          </a:p>
        </p:txBody>
      </p:sp>
    </p:spTree>
    <p:extLst>
      <p:ext uri="{BB962C8B-B14F-4D97-AF65-F5344CB8AC3E}">
        <p14:creationId xmlns:p14="http://schemas.microsoft.com/office/powerpoint/2010/main" val="2675705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A11D02-DB1F-451F-9D51-D024372F9707}"/>
              </a:ext>
            </a:extLst>
          </p:cNvPr>
          <p:cNvSpPr txBox="1"/>
          <p:nvPr/>
        </p:nvSpPr>
        <p:spPr>
          <a:xfrm>
            <a:off x="4157700" y="2297132"/>
            <a:ext cx="45187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Unique Student Identifier website: </a:t>
            </a: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www.usi.gov.au</a:t>
            </a: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5D97CAE8-E705-4F07-9553-7313A96D5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4" y="1205979"/>
            <a:ext cx="7560851" cy="32690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90D413-BEF7-42AF-A20C-FC82BF70E7FB}"/>
              </a:ext>
            </a:extLst>
          </p:cNvPr>
          <p:cNvSpPr txBox="1"/>
          <p:nvPr/>
        </p:nvSpPr>
        <p:spPr>
          <a:xfrm>
            <a:off x="1835695" y="450476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www.asqa.gov.au/students/student-record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2606756-45F0-4C77-87D5-BC7B33C275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" t="16822" r="8807" b="28083"/>
          <a:stretch/>
        </p:blipFill>
        <p:spPr>
          <a:xfrm>
            <a:off x="323528" y="341883"/>
            <a:ext cx="4853182" cy="67197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0078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E4EF61A-A44C-4EA9-A270-C2623A28C8C4}"/>
              </a:ext>
            </a:extLst>
          </p:cNvPr>
          <p:cNvSpPr/>
          <p:nvPr/>
        </p:nvSpPr>
        <p:spPr>
          <a:xfrm>
            <a:off x="2656680" y="0"/>
            <a:ext cx="6516216" cy="4695155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16DC9C-77F3-467A-9231-73F59C333A54}"/>
              </a:ext>
            </a:extLst>
          </p:cNvPr>
          <p:cNvSpPr txBox="1"/>
          <p:nvPr/>
        </p:nvSpPr>
        <p:spPr>
          <a:xfrm>
            <a:off x="3104456" y="773638"/>
            <a:ext cx="5562872" cy="32008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</a:rPr>
              <a:t>Welcome, acknowledgement of Country and purpose of meeting 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</a:rPr>
              <a:t>Tuition Protection Service (TPS)</a:t>
            </a:r>
            <a:br>
              <a:rPr lang="en-AU" sz="2000" dirty="0">
                <a:solidFill>
                  <a:schemeClr val="bg1"/>
                </a:solidFill>
              </a:rPr>
            </a:br>
            <a:r>
              <a:rPr lang="en-AU" sz="1600" dirty="0">
                <a:solidFill>
                  <a:schemeClr val="bg1"/>
                </a:solidFill>
              </a:rPr>
              <a:t>Australian Government Department of Education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</a:rPr>
              <a:t>Visa conditions for international students</a:t>
            </a:r>
            <a:br>
              <a:rPr lang="en-AU" sz="2000" dirty="0">
                <a:solidFill>
                  <a:schemeClr val="bg1"/>
                </a:solidFill>
              </a:rPr>
            </a:br>
            <a:r>
              <a:rPr lang="en-AU" sz="1600" dirty="0">
                <a:solidFill>
                  <a:schemeClr val="bg1"/>
                </a:solidFill>
              </a:rPr>
              <a:t>Australian Government Department of Home Affairs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</a:rPr>
              <a:t>Student records</a:t>
            </a:r>
            <a:br>
              <a:rPr lang="en-AU" sz="2000" dirty="0"/>
            </a:br>
            <a:r>
              <a:rPr lang="en-AU" sz="1600" dirty="0">
                <a:solidFill>
                  <a:schemeClr val="bg1"/>
                </a:solidFill>
              </a:rPr>
              <a:t>Australian Skills Quality Authority (ASQA)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en-AU" sz="2000" dirty="0">
                <a:solidFill>
                  <a:schemeClr val="bg1"/>
                </a:solidFill>
                <a:cs typeface="Calibri"/>
              </a:rPr>
              <a:t>Study Australia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9C4649-4BA4-4AB4-B175-50D653AA57D4}"/>
              </a:ext>
            </a:extLst>
          </p:cNvPr>
          <p:cNvSpPr txBox="1"/>
          <p:nvPr/>
        </p:nvSpPr>
        <p:spPr>
          <a:xfrm>
            <a:off x="827584" y="2143244"/>
            <a:ext cx="1512168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2800" b="1"/>
              <a:t>Agenda</a:t>
            </a:r>
            <a:endParaRPr lang="en-AU" sz="160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815EA60-91FF-4A00-B4DB-64F9C685A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755327"/>
            <a:ext cx="13505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1400" b="0" i="0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D5E4459-5909-4F3C-AA24-671BF97E6891}"/>
              </a:ext>
            </a:extLst>
          </p:cNvPr>
          <p:cNvSpPr>
            <a:spLocks noChangeAspect="1"/>
          </p:cNvSpPr>
          <p:nvPr/>
        </p:nvSpPr>
        <p:spPr>
          <a:xfrm>
            <a:off x="826488" y="4775104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Graphic 10">
            <a:extLst>
              <a:ext uri="{FF2B5EF4-FFF2-40B4-BE49-F238E27FC236}">
                <a16:creationId xmlns:a16="http://schemas.microsoft.com/office/drawing/2014/main" id="{5D009F16-B7A6-4374-B15B-52103CFD2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488" y="480210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92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9A11D02-DB1F-451F-9D51-D024372F9707}"/>
              </a:ext>
            </a:extLst>
          </p:cNvPr>
          <p:cNvSpPr txBox="1"/>
          <p:nvPr/>
        </p:nvSpPr>
        <p:spPr>
          <a:xfrm>
            <a:off x="4157700" y="2297132"/>
            <a:ext cx="451875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Unique Student Identifier website: </a:t>
            </a: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www.usi.gov.au</a:t>
            </a: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73393B-45D5-1779-DF75-98FD0BE79C99}"/>
              </a:ext>
            </a:extLst>
          </p:cNvPr>
          <p:cNvSpPr txBox="1"/>
          <p:nvPr/>
        </p:nvSpPr>
        <p:spPr>
          <a:xfrm>
            <a:off x="827584" y="629915"/>
            <a:ext cx="7848872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AU" sz="2800" b="1" dirty="0"/>
              <a:t>Contact details for ASQA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04E6F-1DAB-5E19-4CC7-EB7F765CEAFB}"/>
              </a:ext>
            </a:extLst>
          </p:cNvPr>
          <p:cNvSpPr txBox="1"/>
          <p:nvPr/>
        </p:nvSpPr>
        <p:spPr>
          <a:xfrm>
            <a:off x="827584" y="1277987"/>
            <a:ext cx="7488832" cy="24622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2400"/>
              </a:spcAft>
              <a:buFont typeface="Arial,Sans-Serif" panose="020B0604020202020204" pitchFamily="34" charset="0"/>
              <a:buChar char="•"/>
            </a:pPr>
            <a:r>
              <a:rPr lang="en-AU" sz="2000" dirty="0">
                <a:latin typeface="Calibri"/>
                <a:ea typeface="+mn-lt"/>
                <a:cs typeface="+mn-lt"/>
                <a:hlinkClick r:id="rId4"/>
              </a:rPr>
              <a:t>www.asqa.gov.au/students/how-asqa-can-help-students</a:t>
            </a:r>
            <a:endParaRPr lang="en-AU" sz="2000" dirty="0">
              <a:latin typeface="Calibri"/>
              <a:ea typeface="+mn-lt"/>
              <a:cs typeface="+mn-lt"/>
            </a:endParaRPr>
          </a:p>
          <a:p>
            <a:pPr marL="457200" indent="-457200">
              <a:spcAft>
                <a:spcPts val="2400"/>
              </a:spcAft>
              <a:buFont typeface="Arial"/>
              <a:buChar char="•"/>
            </a:pPr>
            <a:r>
              <a:rPr lang="en-AU" sz="2000" dirty="0">
                <a:latin typeface="Calibri"/>
                <a:ea typeface="+mn-lt"/>
                <a:cs typeface="+mn-lt"/>
                <a:hlinkClick r:id="rId5"/>
              </a:rPr>
              <a:t>www.asqa.gov.au/students/student-record</a:t>
            </a:r>
            <a:endParaRPr lang="en-AU" sz="2000" dirty="0">
              <a:latin typeface="Calibri"/>
              <a:ea typeface="+mn-lt"/>
              <a:cs typeface="+mn-lt"/>
            </a:endParaRPr>
          </a:p>
          <a:p>
            <a:pPr marL="457200" indent="-457200">
              <a:spcAft>
                <a:spcPts val="2400"/>
              </a:spcAft>
              <a:buFont typeface="Arial"/>
              <a:buChar char="•"/>
            </a:pPr>
            <a:r>
              <a:rPr lang="en-AU" sz="2000" b="1" dirty="0">
                <a:latin typeface="Calibri"/>
                <a:cs typeface="Calibri"/>
              </a:rPr>
              <a:t>Phone from in Australia</a:t>
            </a:r>
            <a:r>
              <a:rPr lang="en-AU" sz="2000" dirty="0">
                <a:latin typeface="Calibri"/>
                <a:cs typeface="Calibri"/>
              </a:rPr>
              <a:t>: </a:t>
            </a:r>
            <a:r>
              <a:rPr lang="en-AU" sz="2000" u="sng" dirty="0">
                <a:solidFill>
                  <a:srgbClr val="005287"/>
                </a:solidFill>
                <a:latin typeface="Calibri"/>
                <a:cs typeface="Calibri"/>
                <a:hlinkClick r:id="rId6"/>
              </a:rPr>
              <a:t>1300 701 801</a:t>
            </a:r>
            <a:r>
              <a:rPr lang="en-AU" sz="2000" dirty="0">
                <a:solidFill>
                  <a:srgbClr val="323747"/>
                </a:solidFill>
                <a:latin typeface="Calibri"/>
                <a:cs typeface="Calibri"/>
              </a:rPr>
              <a:t> between 9am to 7pm (AEDT) Monday to Friday</a:t>
            </a:r>
            <a:endParaRPr lang="en-AU" sz="2000" dirty="0">
              <a:latin typeface="Calibri"/>
              <a:cs typeface="Calibri"/>
            </a:endParaRPr>
          </a:p>
          <a:p>
            <a:pPr marL="457200" indent="-457200">
              <a:spcAft>
                <a:spcPts val="2400"/>
              </a:spcAft>
              <a:buFont typeface="Arial"/>
              <a:buChar char="•"/>
            </a:pPr>
            <a:r>
              <a:rPr lang="en-AU" sz="2000" b="1" dirty="0">
                <a:solidFill>
                  <a:srgbClr val="323747"/>
                </a:solidFill>
                <a:latin typeface="Calibri"/>
                <a:cs typeface="Calibri"/>
              </a:rPr>
              <a:t>Phone from outside Australia</a:t>
            </a:r>
            <a:r>
              <a:rPr lang="en-AU" sz="2000" dirty="0">
                <a:solidFill>
                  <a:srgbClr val="323747"/>
                </a:solidFill>
                <a:latin typeface="Calibri"/>
                <a:cs typeface="Calibri"/>
              </a:rPr>
              <a:t>: </a:t>
            </a:r>
            <a:r>
              <a:rPr lang="en-AU" sz="2000" u="sng" dirty="0">
                <a:solidFill>
                  <a:srgbClr val="005287"/>
                </a:solidFill>
                <a:latin typeface="Calibri"/>
                <a:cs typeface="Calibri"/>
                <a:hlinkClick r:id="rId7"/>
              </a:rPr>
              <a:t>+61 3 8613 3910</a:t>
            </a:r>
            <a:r>
              <a:rPr lang="en-AU" sz="2000" dirty="0">
                <a:solidFill>
                  <a:srgbClr val="323747"/>
                </a:solidFill>
                <a:latin typeface="Calibri"/>
                <a:cs typeface="Calibri"/>
              </a:rPr>
              <a:t> </a:t>
            </a:r>
            <a:endParaRPr lang="en-AU" sz="2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897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4C9EA08-E804-4123-9A32-1906AC99999B}"/>
              </a:ext>
            </a:extLst>
          </p:cNvPr>
          <p:cNvSpPr/>
          <p:nvPr/>
        </p:nvSpPr>
        <p:spPr>
          <a:xfrm>
            <a:off x="4034042" y="0"/>
            <a:ext cx="5148064" cy="4695155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127B5-1D1F-4F5D-AB2E-0B043909EAF4}"/>
              </a:ext>
            </a:extLst>
          </p:cNvPr>
          <p:cNvSpPr txBox="1"/>
          <p:nvPr/>
        </p:nvSpPr>
        <p:spPr>
          <a:xfrm>
            <a:off x="323528" y="2142083"/>
            <a:ext cx="3257703" cy="6719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AU" sz="2400" b="1" dirty="0"/>
              <a:t>Study Australia</a:t>
            </a:r>
            <a:endParaRPr lang="en-AU" sz="2400" b="1" dirty="0">
              <a:cs typeface="Calibri"/>
            </a:endParaRPr>
          </a:p>
          <a:p>
            <a:pPr>
              <a:spcAft>
                <a:spcPts val="1200"/>
              </a:spcAft>
            </a:pPr>
            <a:endParaRPr lang="en-AU"/>
          </a:p>
        </p:txBody>
      </p:sp>
      <p:pic>
        <p:nvPicPr>
          <p:cNvPr id="3" name="Picture 2" descr="Logo, icon&#10;&#10;Description automatically generated with medium confidence">
            <a:extLst>
              <a:ext uri="{FF2B5EF4-FFF2-40B4-BE49-F238E27FC236}">
                <a16:creationId xmlns:a16="http://schemas.microsoft.com/office/drawing/2014/main" id="{B563EC7C-BF58-C49E-6BBC-DA9F793B7C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14"/>
          <a:stretch/>
        </p:blipFill>
        <p:spPr>
          <a:xfrm>
            <a:off x="323528" y="272551"/>
            <a:ext cx="1242771" cy="662279"/>
          </a:xfrm>
          <a:prstGeom prst="rect">
            <a:avLst/>
          </a:prstGeom>
        </p:spPr>
      </p:pic>
      <p:pic>
        <p:nvPicPr>
          <p:cNvPr id="5" name="Picture 2" descr="A picture containing text, tableware, clipart, dishware&#10;&#10;Description automatically generated">
            <a:extLst>
              <a:ext uri="{FF2B5EF4-FFF2-40B4-BE49-F238E27FC236}">
                <a16:creationId xmlns:a16="http://schemas.microsoft.com/office/drawing/2014/main" id="{E6E68901-5327-BD7E-03F1-7CE5619F1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0683" y="439357"/>
            <a:ext cx="1972167" cy="4951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CAE47F-3B07-4251-FD37-AAB3E3306B15}"/>
              </a:ext>
            </a:extLst>
          </p:cNvPr>
          <p:cNvSpPr txBox="1"/>
          <p:nvPr/>
        </p:nvSpPr>
        <p:spPr>
          <a:xfrm>
            <a:off x="4571410" y="1782961"/>
            <a:ext cx="4032448" cy="13849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cs typeface="Calibri"/>
              </a:rPr>
              <a:t>National</a:t>
            </a:r>
            <a:r>
              <a:rPr lang="en-AU" sz="2000" dirty="0">
                <a:solidFill>
                  <a:schemeClr val="bg1"/>
                </a:solidFill>
                <a:ea typeface="+mn-lt"/>
                <a:cs typeface="+mn-lt"/>
              </a:rPr>
              <a:t> promotion for Australian international education </a:t>
            </a:r>
            <a:endParaRPr lang="en-US" sz="2000">
              <a:solidFill>
                <a:schemeClr val="bg1"/>
              </a:solidFill>
              <a:ea typeface="+mn-lt"/>
              <a:cs typeface="+mn-lt"/>
            </a:endParaRPr>
          </a:p>
          <a:p>
            <a:pPr marL="457200" indent="-457200">
              <a:spcAft>
                <a:spcPts val="1200"/>
              </a:spcAft>
              <a:buFont typeface="Arial,Sans-Serif" panose="020B0604020202020204" pitchFamily="34" charset="0"/>
              <a:buChar char="•"/>
            </a:pPr>
            <a:r>
              <a:rPr lang="en-AU" sz="2000" dirty="0">
                <a:solidFill>
                  <a:schemeClr val="bg1"/>
                </a:solidFill>
                <a:ea typeface="+mn-lt"/>
                <a:cs typeface="+mn-lt"/>
              </a:rPr>
              <a:t>State and local support network for students</a:t>
            </a:r>
            <a:endParaRPr lang="en-US" sz="2000" dirty="0">
              <a:solidFill>
                <a:schemeClr val="bg1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398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28A897-E730-4771-8BE8-2269CD3CB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60" y="124177"/>
            <a:ext cx="4768995" cy="30273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D78B1F-65C6-4A34-9F09-A9C56FD3AB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92"/>
          <a:stretch/>
        </p:blipFill>
        <p:spPr>
          <a:xfrm>
            <a:off x="2878667" y="1846834"/>
            <a:ext cx="6112372" cy="280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5787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D758DD-8488-4827-A3CA-D7AD438B1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048" y="135468"/>
            <a:ext cx="6907904" cy="4419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612D82-5E5A-443B-B4D0-6C8E1990CCDF}"/>
              </a:ext>
            </a:extLst>
          </p:cNvPr>
          <p:cNvSpPr txBox="1"/>
          <p:nvPr/>
        </p:nvSpPr>
        <p:spPr>
          <a:xfrm>
            <a:off x="1377245" y="4235083"/>
            <a:ext cx="710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hlinkClick r:id="rId3"/>
              </a:rPr>
              <a:t>www.studyaustralia.gov.au/english/live/student-support/support-services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60145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D949123-0134-4A33-B660-F6C41CD45E38}"/>
              </a:ext>
            </a:extLst>
          </p:cNvPr>
          <p:cNvSpPr/>
          <p:nvPr/>
        </p:nvSpPr>
        <p:spPr>
          <a:xfrm>
            <a:off x="1389365" y="2205694"/>
            <a:ext cx="2088233" cy="2307600"/>
          </a:xfrm>
          <a:prstGeom prst="roundRect">
            <a:avLst/>
          </a:prstGeom>
          <a:solidFill>
            <a:srgbClr val="4897A2"/>
          </a:solidFill>
          <a:ln w="19050">
            <a:solidFill>
              <a:srgbClr val="489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E31259-D21D-499E-B9BD-8193508A8F17}"/>
              </a:ext>
            </a:extLst>
          </p:cNvPr>
          <p:cNvSpPr/>
          <p:nvPr/>
        </p:nvSpPr>
        <p:spPr>
          <a:xfrm>
            <a:off x="4917992" y="0"/>
            <a:ext cx="4273746" cy="4695155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FB5EFA4-5C94-4B51-BBE2-A525ACCD9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517" y="1061963"/>
            <a:ext cx="21633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2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2400" b="0" i="0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9BE9DCF2-3E2D-49E5-9CA4-9E62432C41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517" y="2286099"/>
            <a:ext cx="27049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kumimoji="0" lang="en-AU" alt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@tps.gov.au</a:t>
            </a:r>
            <a:endParaRPr kumimoji="0" lang="en-AU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AACC447-40B5-41B8-A06F-8FB44064CD8E}"/>
              </a:ext>
            </a:extLst>
          </p:cNvPr>
          <p:cNvSpPr>
            <a:spLocks noChangeAspect="1"/>
          </p:cNvSpPr>
          <p:nvPr/>
        </p:nvSpPr>
        <p:spPr>
          <a:xfrm>
            <a:off x="5256176" y="2066557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597859E-6E79-4BB6-B294-3B187F14E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1176" y="2297764"/>
            <a:ext cx="650000" cy="4500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75EA560-CCDC-4539-A86B-4F65B46FC3A1}"/>
              </a:ext>
            </a:extLst>
          </p:cNvPr>
          <p:cNvSpPr>
            <a:spLocks noChangeAspect="1"/>
          </p:cNvSpPr>
          <p:nvPr/>
        </p:nvSpPr>
        <p:spPr>
          <a:xfrm>
            <a:off x="5249919" y="842796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34D68FBA-1C20-48E6-84E9-1EEF953DE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9517" y="3510235"/>
            <a:ext cx="1877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AU" altLang="en-US" sz="24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1300 131 798</a:t>
            </a:r>
            <a:endParaRPr kumimoji="0" lang="en-AU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A6686B-75EE-45DA-9830-0E7CDCB0DEC5}"/>
              </a:ext>
            </a:extLst>
          </p:cNvPr>
          <p:cNvSpPr>
            <a:spLocks noChangeAspect="1"/>
          </p:cNvSpPr>
          <p:nvPr/>
        </p:nvSpPr>
        <p:spPr>
          <a:xfrm>
            <a:off x="5249919" y="3291068"/>
            <a:ext cx="900000" cy="9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5" name="Graphic 72">
            <a:extLst>
              <a:ext uri="{FF2B5EF4-FFF2-40B4-BE49-F238E27FC236}">
                <a16:creationId xmlns:a16="http://schemas.microsoft.com/office/drawing/2014/main" id="{323B2999-B25C-43B3-92ED-E494C45F17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1919" y="3457092"/>
            <a:ext cx="576000" cy="576000"/>
          </a:xfrm>
          <a:prstGeom prst="rect">
            <a:avLst/>
          </a:prstGeom>
        </p:spPr>
      </p:pic>
      <p:pic>
        <p:nvPicPr>
          <p:cNvPr id="17" name="Graphic 10">
            <a:extLst>
              <a:ext uri="{FF2B5EF4-FFF2-40B4-BE49-F238E27FC236}">
                <a16:creationId xmlns:a16="http://schemas.microsoft.com/office/drawing/2014/main" id="{19FBE641-36DC-4164-9999-6560915AF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83176" y="968796"/>
            <a:ext cx="648000" cy="648000"/>
          </a:xfrm>
          <a:prstGeom prst="rect">
            <a:avLst/>
          </a:prstGeom>
        </p:spPr>
      </p:pic>
      <p:sp>
        <p:nvSpPr>
          <p:cNvPr id="23" name="Rectangle 8">
            <a:extLst>
              <a:ext uri="{FF2B5EF4-FFF2-40B4-BE49-F238E27FC236}">
                <a16:creationId xmlns:a16="http://schemas.microsoft.com/office/drawing/2014/main" id="{34CAFF40-CF72-46C9-B74E-3944203D3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720" y="4163607"/>
            <a:ext cx="13505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1400" b="0" i="0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3F4F362-FF82-48E4-A39F-E3F345AE9708}"/>
              </a:ext>
            </a:extLst>
          </p:cNvPr>
          <p:cNvSpPr>
            <a:spLocks noChangeAspect="1"/>
          </p:cNvSpPr>
          <p:nvPr/>
        </p:nvSpPr>
        <p:spPr>
          <a:xfrm>
            <a:off x="1619592" y="4204340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Graphic 10">
            <a:extLst>
              <a:ext uri="{FF2B5EF4-FFF2-40B4-BE49-F238E27FC236}">
                <a16:creationId xmlns:a16="http://schemas.microsoft.com/office/drawing/2014/main" id="{115027C8-1E83-41B0-BA3D-5D1AD4F87F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46592" y="4231340"/>
            <a:ext cx="234000" cy="234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553B0E5-53D8-46D2-9616-73C341E958FE}"/>
              </a:ext>
            </a:extLst>
          </p:cNvPr>
          <p:cNvSpPr txBox="1"/>
          <p:nvPr/>
        </p:nvSpPr>
        <p:spPr>
          <a:xfrm>
            <a:off x="251520" y="1335834"/>
            <a:ext cx="4509136" cy="662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1200"/>
              </a:spcAft>
            </a:pPr>
            <a:r>
              <a:rPr lang="en-AU"/>
              <a:t>Contact the TPS if you have any questions or need further assistance.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A0AB66-6204-42C9-8202-7724C858E50D}"/>
              </a:ext>
            </a:extLst>
          </p:cNvPr>
          <p:cNvSpPr/>
          <p:nvPr/>
        </p:nvSpPr>
        <p:spPr>
          <a:xfrm>
            <a:off x="1317358" y="2137030"/>
            <a:ext cx="2232249" cy="2032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BE51092-0513-4759-B24B-934C8D2A1E47}"/>
              </a:ext>
            </a:extLst>
          </p:cNvPr>
          <p:cNvSpPr/>
          <p:nvPr/>
        </p:nvSpPr>
        <p:spPr>
          <a:xfrm>
            <a:off x="1389367" y="2205521"/>
            <a:ext cx="2088233" cy="2307774"/>
          </a:xfrm>
          <a:prstGeom prst="roundRect">
            <a:avLst/>
          </a:prstGeom>
          <a:noFill/>
          <a:ln w="19050">
            <a:solidFill>
              <a:srgbClr val="489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5" name="Picture 24" descr="Qr code&#10;&#10;Description automatically generated">
            <a:extLst>
              <a:ext uri="{FF2B5EF4-FFF2-40B4-BE49-F238E27FC236}">
                <a16:creationId xmlns:a16="http://schemas.microsoft.com/office/drawing/2014/main" id="{6B78677B-A641-4D5F-A7BB-0EFA163532B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8" t="7349" r="7627" b="7737"/>
          <a:stretch/>
        </p:blipFill>
        <p:spPr>
          <a:xfrm>
            <a:off x="1542066" y="2297764"/>
            <a:ext cx="1791517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205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/>
          <p:nvPr/>
        </p:nvSpPr>
        <p:spPr>
          <a:xfrm>
            <a:off x="827584" y="629915"/>
            <a:ext cx="78488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2800" b="1"/>
              <a:t>Purpose of this meeting </a:t>
            </a:r>
            <a:endParaRPr lang="en-AU" sz="2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827584" y="1349995"/>
            <a:ext cx="7488832" cy="230832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/>
              <a:t>Provide agents with information and advice on what international students can do next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/>
              <a:t>Understand the role of the TPS during a provider default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/>
              <a:t>Present information on visa conditions for international students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/>
              <a:t>Present information on how international students can get </a:t>
            </a:r>
            <a:br>
              <a:rPr lang="en-AU" sz="2000"/>
            </a:br>
            <a:r>
              <a:rPr lang="en-AU" sz="2000"/>
              <a:t>a copy of their study records </a:t>
            </a:r>
            <a:endParaRPr lang="en-AU" sz="2000"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F2C8AEA-10CE-42F5-A910-ADA62CA28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755327"/>
            <a:ext cx="13505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1400" b="0" i="0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594A9F-A4EE-42C9-914B-A4CCD4B5EC34}"/>
              </a:ext>
            </a:extLst>
          </p:cNvPr>
          <p:cNvSpPr>
            <a:spLocks noChangeAspect="1"/>
          </p:cNvSpPr>
          <p:nvPr/>
        </p:nvSpPr>
        <p:spPr>
          <a:xfrm>
            <a:off x="826488" y="4775104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Graphic 10">
            <a:extLst>
              <a:ext uri="{FF2B5EF4-FFF2-40B4-BE49-F238E27FC236}">
                <a16:creationId xmlns:a16="http://schemas.microsoft.com/office/drawing/2014/main" id="{73412B1E-2B69-4ED2-9B7D-266E170FA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488" y="4802104"/>
            <a:ext cx="234000" cy="234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DB2A2E65-0687-4DE0-B08A-2721D70C15F5}"/>
              </a:ext>
            </a:extLst>
          </p:cNvPr>
          <p:cNvSpPr>
            <a:spLocks noChangeAspect="1"/>
          </p:cNvSpPr>
          <p:nvPr/>
        </p:nvSpPr>
        <p:spPr>
          <a:xfrm>
            <a:off x="7236296" y="3222203"/>
            <a:ext cx="1582192" cy="15821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89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Graphic 40">
            <a:extLst>
              <a:ext uri="{FF2B5EF4-FFF2-40B4-BE49-F238E27FC236}">
                <a16:creationId xmlns:a16="http://schemas.microsoft.com/office/drawing/2014/main" id="{F2DA517D-C3E7-41FF-8FD9-9C9F29DD7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6487" y="3421250"/>
            <a:ext cx="1141809" cy="118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/>
          <p:nvPr/>
        </p:nvSpPr>
        <p:spPr>
          <a:xfrm>
            <a:off x="827584" y="629915"/>
            <a:ext cx="74888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2800" b="1"/>
              <a:t>The Eagle Academy (</a:t>
            </a:r>
            <a:r>
              <a:rPr lang="en-AU" sz="2800" b="1" err="1"/>
              <a:t>Xamerg</a:t>
            </a:r>
            <a:r>
              <a:rPr lang="en-AU" sz="2800" b="1"/>
              <a:t> Pty Ltd) </a:t>
            </a:r>
            <a:endParaRPr lang="en-AU" sz="2200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E608FE26-631E-4581-81C1-BC9D26DF9B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755327"/>
            <a:ext cx="13505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1400" b="0" i="0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EF6F530-C604-43C4-944A-937A117B829A}"/>
              </a:ext>
            </a:extLst>
          </p:cNvPr>
          <p:cNvSpPr>
            <a:spLocks noChangeAspect="1"/>
          </p:cNvSpPr>
          <p:nvPr/>
        </p:nvSpPr>
        <p:spPr>
          <a:xfrm>
            <a:off x="826488" y="4775104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F0F290B5-985C-4170-B7B7-DAE2C40568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488" y="4802104"/>
            <a:ext cx="234000" cy="23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886B1B-01AE-4BA4-A7B0-4123D6B9F534}"/>
              </a:ext>
            </a:extLst>
          </p:cNvPr>
          <p:cNvSpPr txBox="1"/>
          <p:nvPr/>
        </p:nvSpPr>
        <p:spPr>
          <a:xfrm>
            <a:off x="827584" y="1277987"/>
            <a:ext cx="7488832" cy="240065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1200"/>
              </a:spcAft>
              <a:buFont typeface="Arial,Sans-Serif" panose="020B0604020202020204" pitchFamily="34" charset="0"/>
              <a:buChar char="•"/>
            </a:pPr>
            <a:r>
              <a:rPr lang="en-AU">
                <a:ea typeface="+mn-lt"/>
                <a:cs typeface="+mn-lt"/>
              </a:rPr>
              <a:t>The Eagle Academy ceased delivering courses on 4 October 2022.</a:t>
            </a:r>
          </a:p>
          <a:p>
            <a:pPr marL="457200" indent="-457200">
              <a:spcAft>
                <a:spcPts val="1200"/>
              </a:spcAft>
              <a:buFont typeface="Arial,Sans-Serif" panose="020B0604020202020204" pitchFamily="34" charset="0"/>
              <a:buChar char="•"/>
            </a:pPr>
            <a:r>
              <a:rPr lang="en-AU">
                <a:ea typeface="+mn-lt"/>
                <a:cs typeface="+mn-lt"/>
              </a:rPr>
              <a:t>The TPS has been working closely with Eagle Academy to provide refunds to students to the Eagle Academy timeline of 31 January 2023.</a:t>
            </a:r>
          </a:p>
          <a:p>
            <a:pPr marL="457200" indent="-457200">
              <a:spcAft>
                <a:spcPts val="1200"/>
              </a:spcAft>
              <a:buFont typeface="Arial,Sans-Serif" panose="020B0604020202020204" pitchFamily="34" charset="0"/>
              <a:buChar char="•"/>
            </a:pPr>
            <a:r>
              <a:rPr lang="en-AU">
                <a:ea typeface="+mn-lt"/>
                <a:cs typeface="+mn-lt"/>
              </a:rPr>
              <a:t>The Eagle Academy did not meet this timeline and the TPS activated on 10 February 2023.</a:t>
            </a:r>
          </a:p>
          <a:p>
            <a:pPr marL="457200" indent="-457200">
              <a:spcAft>
                <a:spcPts val="1200"/>
              </a:spcAft>
              <a:buFont typeface="Arial,Sans-Serif" panose="020B0604020202020204" pitchFamily="34" charset="0"/>
              <a:buChar char="•"/>
            </a:pPr>
            <a:r>
              <a:rPr lang="en-AU">
                <a:ea typeface="+mn-lt"/>
                <a:cs typeface="+mn-lt"/>
              </a:rPr>
              <a:t>We will be working to provide students with a refund of their unspent tuition fees as quickly as possible.</a:t>
            </a:r>
          </a:p>
        </p:txBody>
      </p:sp>
    </p:spTree>
    <p:extLst>
      <p:ext uri="{BB962C8B-B14F-4D97-AF65-F5344CB8AC3E}">
        <p14:creationId xmlns:p14="http://schemas.microsoft.com/office/powerpoint/2010/main" val="2575447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87BC91-EFBD-41DA-B2AB-F072EDEC2871}"/>
              </a:ext>
            </a:extLst>
          </p:cNvPr>
          <p:cNvSpPr/>
          <p:nvPr/>
        </p:nvSpPr>
        <p:spPr>
          <a:xfrm>
            <a:off x="4034042" y="0"/>
            <a:ext cx="5148064" cy="4695155"/>
          </a:xfrm>
          <a:prstGeom prst="rect">
            <a:avLst/>
          </a:prstGeom>
          <a:solidFill>
            <a:srgbClr val="4897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61CE32-AB2D-490E-87EB-17C5C81FA2BC}"/>
              </a:ext>
            </a:extLst>
          </p:cNvPr>
          <p:cNvSpPr txBox="1"/>
          <p:nvPr/>
        </p:nvSpPr>
        <p:spPr>
          <a:xfrm>
            <a:off x="4572000" y="1953479"/>
            <a:ext cx="406936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Student consumer protection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Student placement support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>
                <a:solidFill>
                  <a:schemeClr val="bg1"/>
                </a:solidFill>
              </a:rPr>
              <a:t>Unspent tuition fee refunds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ACE84E-10E4-4EC0-BD74-CDC39EC83E41}"/>
              </a:ext>
            </a:extLst>
          </p:cNvPr>
          <p:cNvSpPr txBox="1"/>
          <p:nvPr/>
        </p:nvSpPr>
        <p:spPr>
          <a:xfrm>
            <a:off x="323528" y="2142083"/>
            <a:ext cx="3257703" cy="67197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Aft>
                <a:spcPts val="200"/>
              </a:spcAft>
            </a:pPr>
            <a:r>
              <a:rPr lang="en-AU" sz="2400" b="1"/>
              <a:t>Tuition Protection Service</a:t>
            </a:r>
          </a:p>
          <a:p>
            <a:pPr>
              <a:spcAft>
                <a:spcPts val="200"/>
              </a:spcAft>
            </a:pPr>
            <a:endParaRPr lang="en-AU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CBA25D06-E4B2-48B5-B6BB-D70C45050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755327"/>
            <a:ext cx="13505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1400" b="0" i="0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042C7A-1838-4828-9B3D-159E138E167D}"/>
              </a:ext>
            </a:extLst>
          </p:cNvPr>
          <p:cNvSpPr>
            <a:spLocks noChangeAspect="1"/>
          </p:cNvSpPr>
          <p:nvPr/>
        </p:nvSpPr>
        <p:spPr>
          <a:xfrm>
            <a:off x="826488" y="4775104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Graphic 10">
            <a:extLst>
              <a:ext uri="{FF2B5EF4-FFF2-40B4-BE49-F238E27FC236}">
                <a16:creationId xmlns:a16="http://schemas.microsoft.com/office/drawing/2014/main" id="{B26DE350-62A6-48F0-BC06-6AD710A02C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488" y="480210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4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/>
          <p:nvPr/>
        </p:nvSpPr>
        <p:spPr>
          <a:xfrm>
            <a:off x="827584" y="631076"/>
            <a:ext cx="74888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2800" b="1" dirty="0"/>
              <a:t>What is the Tuition Protection Service (TPS)?</a:t>
            </a:r>
            <a:endParaRPr lang="en-AU" sz="2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8E51C7-ED98-4933-AF2E-C29500B65F7C}"/>
              </a:ext>
            </a:extLst>
          </p:cNvPr>
          <p:cNvSpPr txBox="1"/>
          <p:nvPr/>
        </p:nvSpPr>
        <p:spPr>
          <a:xfrm>
            <a:off x="827584" y="1329117"/>
            <a:ext cx="7488832" cy="32213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Australian Government initiative supported by Department of Education</a:t>
            </a:r>
            <a:endParaRPr lang="en-AU" sz="1600" dirty="0">
              <a:cs typeface="Calibri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Student tuition fee protection scheme </a:t>
            </a:r>
            <a:endParaRPr lang="en-AU" sz="1600" dirty="0">
              <a:cs typeface="Calibri"/>
            </a:endParaRP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Supports registered education providers to understand and meet their obligations to students</a:t>
            </a:r>
            <a:endParaRPr lang="en-AU" sz="1600" dirty="0">
              <a:cs typeface="Calibri"/>
            </a:endParaRPr>
          </a:p>
          <a:p>
            <a:pPr marL="457200" indent="-4572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AU" sz="1600" dirty="0"/>
              <a:t>Supports students (and their nominated agents) whose education or training providers close, </a:t>
            </a:r>
            <a:r>
              <a:rPr lang="en-AU" sz="1600" dirty="0">
                <a:ea typeface="+mn-lt"/>
                <a:cs typeface="+mn-lt"/>
              </a:rPr>
              <a:t>a </a:t>
            </a:r>
            <a:r>
              <a:rPr lang="en-AU" sz="1600" b="1" dirty="0">
                <a:ea typeface="+mn-lt"/>
                <a:cs typeface="+mn-lt"/>
              </a:rPr>
              <a:t>‘provider default</a:t>
            </a:r>
            <a:r>
              <a:rPr lang="en-AU" sz="1600" dirty="0">
                <a:ea typeface="+mn-lt"/>
                <a:cs typeface="+mn-lt"/>
              </a:rPr>
              <a:t>’,</a:t>
            </a:r>
            <a:r>
              <a:rPr lang="en-AU" sz="1600" dirty="0"/>
              <a:t> and do not:</a:t>
            </a:r>
            <a:endParaRPr lang="en-AU" sz="1600" dirty="0">
              <a:cs typeface="Calibri"/>
            </a:endParaRPr>
          </a:p>
          <a:p>
            <a:pPr marL="914400" lvl="1" indent="-457200">
              <a:spcAft>
                <a:spcPts val="400"/>
              </a:spcAft>
              <a:buFont typeface="+mj-lt"/>
              <a:buAutoNum type="arabicPeriod"/>
            </a:pPr>
            <a:r>
              <a:rPr lang="en-AU" sz="1600" dirty="0"/>
              <a:t>arrange for students to continue their studies with an alternative provider; or</a:t>
            </a:r>
            <a:endParaRPr lang="en-AU" sz="1600" dirty="0">
              <a:cs typeface="Calibri"/>
            </a:endParaRPr>
          </a:p>
          <a:p>
            <a:pPr marL="914400" lvl="1" indent="-457200">
              <a:spcAft>
                <a:spcPts val="800"/>
              </a:spcAft>
              <a:buFont typeface="+mj-lt"/>
              <a:buAutoNum type="arabicPeriod"/>
            </a:pPr>
            <a:r>
              <a:rPr lang="en-AU" sz="1600" dirty="0"/>
              <a:t>provide students with a refund.</a:t>
            </a:r>
            <a:endParaRPr lang="en-AU" sz="1600" dirty="0">
              <a:cs typeface="Calibri" panose="020F0502020204030204"/>
            </a:endParaRPr>
          </a:p>
          <a:p>
            <a:pPr lvl="1" indent="-457200">
              <a:spcAft>
                <a:spcPts val="800"/>
              </a:spcAft>
              <a:buFont typeface="Arial"/>
              <a:buChar char="•"/>
            </a:pPr>
            <a:r>
              <a:rPr lang="en-AU" sz="1600" dirty="0">
                <a:cs typeface="Calibri" panose="020F0502020204030204"/>
              </a:rPr>
              <a:t>Provides refunds when a </a:t>
            </a:r>
            <a:r>
              <a:rPr lang="en-AU" sz="1600" b="1" dirty="0">
                <a:cs typeface="Calibri"/>
              </a:rPr>
              <a:t>student defaults</a:t>
            </a:r>
            <a:r>
              <a:rPr lang="en-AU" sz="1600" dirty="0">
                <a:cs typeface="Calibri"/>
              </a:rPr>
              <a:t> if their visa is refused or where they have withdrawn from the course prior to the closure of the education provider and not received the refund they were due. 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76FDEF7-D928-4C3F-853D-35AB8C0A3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755327"/>
            <a:ext cx="13505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1400" b="0" i="0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9A26A6C-28D9-4950-BD09-E1A0E043DE3F}"/>
              </a:ext>
            </a:extLst>
          </p:cNvPr>
          <p:cNvSpPr>
            <a:spLocks noChangeAspect="1"/>
          </p:cNvSpPr>
          <p:nvPr/>
        </p:nvSpPr>
        <p:spPr>
          <a:xfrm>
            <a:off x="826488" y="4775104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3A449305-1F98-43C7-90CE-F2EADFA9B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488" y="480210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14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front of a white board&#10;&#10;Description automatically generated with medium confidence">
            <a:extLst>
              <a:ext uri="{FF2B5EF4-FFF2-40B4-BE49-F238E27FC236}">
                <a16:creationId xmlns:a16="http://schemas.microsoft.com/office/drawing/2014/main" id="{F9FF82E5-A32E-4104-9998-595BA4787C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" b="5843"/>
          <a:stretch/>
        </p:blipFill>
        <p:spPr>
          <a:xfrm>
            <a:off x="827584" y="1215851"/>
            <a:ext cx="2183030" cy="2364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E79148-800F-494A-9EAF-E4F5C0E6519B}"/>
              </a:ext>
            </a:extLst>
          </p:cNvPr>
          <p:cNvSpPr txBox="1"/>
          <p:nvPr/>
        </p:nvSpPr>
        <p:spPr>
          <a:xfrm>
            <a:off x="5220072" y="1215850"/>
            <a:ext cx="31683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/>
              <a:t>a small team of about 16 employees 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/>
              <a:t>based in Canberra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A795DC-498B-4FEC-8F7C-D471193B4B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01" t="4392" r="4277" b="1319"/>
          <a:stretch/>
        </p:blipFill>
        <p:spPr>
          <a:xfrm>
            <a:off x="3154630" y="1215850"/>
            <a:ext cx="1777410" cy="23833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E006D2-800C-4148-AB50-5850DE83D0DA}"/>
              </a:ext>
            </a:extLst>
          </p:cNvPr>
          <p:cNvSpPr txBox="1"/>
          <p:nvPr/>
        </p:nvSpPr>
        <p:spPr>
          <a:xfrm>
            <a:off x="827584" y="631076"/>
            <a:ext cx="74888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2800" b="1"/>
              <a:t>The TPS team</a:t>
            </a:r>
            <a:endParaRPr lang="en-AU" sz="2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7C97F8-BB17-4126-AB58-ACFCE273F0C1}"/>
              </a:ext>
            </a:extLst>
          </p:cNvPr>
          <p:cNvSpPr txBox="1"/>
          <p:nvPr/>
        </p:nvSpPr>
        <p:spPr>
          <a:xfrm>
            <a:off x="755576" y="3753082"/>
            <a:ext cx="784887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AU" sz="2000"/>
              <a:t>Most are camera-shy but all are ready to assist students!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0E83BAB-66A0-4690-ADF8-647C26111B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755327"/>
            <a:ext cx="13505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1400" b="0" i="0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19E5B6-C935-4EC1-B20C-6D6A43387D22}"/>
              </a:ext>
            </a:extLst>
          </p:cNvPr>
          <p:cNvSpPr>
            <a:spLocks noChangeAspect="1"/>
          </p:cNvSpPr>
          <p:nvPr/>
        </p:nvSpPr>
        <p:spPr>
          <a:xfrm>
            <a:off x="826488" y="4775104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Graphic 10">
            <a:extLst>
              <a:ext uri="{FF2B5EF4-FFF2-40B4-BE49-F238E27FC236}">
                <a16:creationId xmlns:a16="http://schemas.microsoft.com/office/drawing/2014/main" id="{12EB47EA-09AC-4084-A872-8CFBD787AC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3488" y="480210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03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D73479-7099-43D6-A8B2-BB6DA88278A6}"/>
              </a:ext>
            </a:extLst>
          </p:cNvPr>
          <p:cNvSpPr txBox="1"/>
          <p:nvPr/>
        </p:nvSpPr>
        <p:spPr>
          <a:xfrm>
            <a:off x="827584" y="629915"/>
            <a:ext cx="784887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2800" b="1"/>
              <a:t>Tuition Protection Service: TPS Online</a:t>
            </a:r>
            <a:endParaRPr lang="en-AU" sz="2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AA43E8-329F-4B2F-BF15-9846E6AD2536}"/>
              </a:ext>
            </a:extLst>
          </p:cNvPr>
          <p:cNvSpPr txBox="1"/>
          <p:nvPr/>
        </p:nvSpPr>
        <p:spPr>
          <a:xfrm>
            <a:off x="827584" y="1349526"/>
            <a:ext cx="7488832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/>
              <a:t>The TPS will be able to support students when </a:t>
            </a:r>
            <a:r>
              <a:rPr lang="en-AU" sz="2000" b="1"/>
              <a:t>they register a financial claim with us in TPS Online</a:t>
            </a:r>
            <a:endParaRPr lang="en-AU" sz="2000"/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/>
              <a:t>An agent can act on behalf of a student in TPS Online. To do so, the </a:t>
            </a:r>
            <a:r>
              <a:rPr lang="en-AU" sz="2000" b="1"/>
              <a:t>student</a:t>
            </a:r>
            <a:r>
              <a:rPr lang="en-AU" sz="2000"/>
              <a:t> must email the TPS at </a:t>
            </a:r>
            <a:r>
              <a:rPr lang="en-AU" sz="2000">
                <a:hlinkClick r:id="rId3"/>
              </a:rPr>
              <a:t>support@tps.gov.au</a:t>
            </a:r>
            <a:r>
              <a:rPr lang="en-AU" sz="2000"/>
              <a:t> to request an </a:t>
            </a:r>
            <a:r>
              <a:rPr lang="en-AU" sz="2000" i="1"/>
              <a:t>Authority to Act </a:t>
            </a:r>
            <a:r>
              <a:rPr lang="en-AU" sz="2000"/>
              <a:t>form. The form must be completed by the student and returned to the TPS.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000"/>
              <a:t>TPS Online step-by-step instructions are available on the </a:t>
            </a:r>
            <a:br>
              <a:rPr lang="en-AU" sz="2000"/>
            </a:br>
            <a:r>
              <a:rPr lang="en-AU" sz="2000"/>
              <a:t>TPS website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2E13B2A-BE6A-41B2-A3D7-5B829C00D706}"/>
              </a:ext>
            </a:extLst>
          </p:cNvPr>
          <p:cNvSpPr>
            <a:spLocks noChangeAspect="1"/>
          </p:cNvSpPr>
          <p:nvPr/>
        </p:nvSpPr>
        <p:spPr>
          <a:xfrm>
            <a:off x="7236296" y="3222203"/>
            <a:ext cx="1582192" cy="1582192"/>
          </a:xfrm>
          <a:prstGeom prst="ellipse">
            <a:avLst/>
          </a:prstGeom>
          <a:solidFill>
            <a:schemeClr val="bg1"/>
          </a:solidFill>
          <a:ln w="19050">
            <a:solidFill>
              <a:srgbClr val="4897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Graphic 12">
            <a:extLst>
              <a:ext uri="{FF2B5EF4-FFF2-40B4-BE49-F238E27FC236}">
                <a16:creationId xmlns:a16="http://schemas.microsoft.com/office/drawing/2014/main" id="{F1C1C162-163D-481B-839E-E75AF477B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5529" y="3571835"/>
            <a:ext cx="1123725" cy="882927"/>
          </a:xfrm>
          <a:prstGeom prst="rect">
            <a:avLst/>
          </a:prstGeom>
        </p:spPr>
      </p:pic>
      <p:sp>
        <p:nvSpPr>
          <p:cNvPr id="11" name="Rectangle 8">
            <a:extLst>
              <a:ext uri="{FF2B5EF4-FFF2-40B4-BE49-F238E27FC236}">
                <a16:creationId xmlns:a16="http://schemas.microsoft.com/office/drawing/2014/main" id="{7983E82F-E247-48CB-86F0-3B590D74B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755327"/>
            <a:ext cx="13505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1400" b="0" i="0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71060B3-2622-4619-BA78-01C2ED976D7C}"/>
              </a:ext>
            </a:extLst>
          </p:cNvPr>
          <p:cNvSpPr>
            <a:spLocks noChangeAspect="1"/>
          </p:cNvSpPr>
          <p:nvPr/>
        </p:nvSpPr>
        <p:spPr>
          <a:xfrm>
            <a:off x="826488" y="4775104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Graphic 10">
            <a:extLst>
              <a:ext uri="{FF2B5EF4-FFF2-40B4-BE49-F238E27FC236}">
                <a16:creationId xmlns:a16="http://schemas.microsoft.com/office/drawing/2014/main" id="{35B0D9A2-20EB-485C-B6B2-9645243C62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3488" y="4802104"/>
            <a:ext cx="234000" cy="2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5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57535B-5A48-4D71-AA37-51E15078F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582" y="629915"/>
            <a:ext cx="5091698" cy="3978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BC55EE-F83B-4D3C-971B-7D3EEA67A675}"/>
              </a:ext>
            </a:extLst>
          </p:cNvPr>
          <p:cNvSpPr txBox="1"/>
          <p:nvPr/>
        </p:nvSpPr>
        <p:spPr>
          <a:xfrm>
            <a:off x="107504" y="3295645"/>
            <a:ext cx="1753138" cy="1254382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AU" sz="1450"/>
              <a:t>For information about The Eagle Academy closure, click on </a:t>
            </a:r>
            <a:r>
              <a:rPr lang="en-AU" sz="1450" b="1" i="1"/>
              <a:t>Education Provider Closures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8110F8-8E71-48A7-8AF6-839480ADB9C9}"/>
              </a:ext>
            </a:extLst>
          </p:cNvPr>
          <p:cNvSpPr txBox="1"/>
          <p:nvPr/>
        </p:nvSpPr>
        <p:spPr>
          <a:xfrm>
            <a:off x="7092280" y="2214172"/>
            <a:ext cx="1944216" cy="551498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AU" sz="1450"/>
              <a:t>For TPS Online, click on </a:t>
            </a:r>
            <a:r>
              <a:rPr lang="en-AU" sz="1450" b="1" i="1"/>
              <a:t>TPS Online is now live</a:t>
            </a: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8A49587F-2A0E-479C-B94A-795B537A4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4755327"/>
            <a:ext cx="13505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0" i="0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www.tps.gov.au</a:t>
            </a:r>
            <a:endParaRPr kumimoji="0" lang="en-AU" altLang="en-US" sz="1400" b="0" i="0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857AFE-8EC4-4C2C-9578-B3B58806AAF7}"/>
              </a:ext>
            </a:extLst>
          </p:cNvPr>
          <p:cNvSpPr>
            <a:spLocks noChangeAspect="1"/>
          </p:cNvSpPr>
          <p:nvPr/>
        </p:nvSpPr>
        <p:spPr>
          <a:xfrm>
            <a:off x="826488" y="4775104"/>
            <a:ext cx="288000" cy="28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4" name="Graphic 10">
            <a:extLst>
              <a:ext uri="{FF2B5EF4-FFF2-40B4-BE49-F238E27FC236}">
                <a16:creationId xmlns:a16="http://schemas.microsoft.com/office/drawing/2014/main" id="{B37C552F-78E3-44AD-831B-A7D961038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3488" y="4802104"/>
            <a:ext cx="234000" cy="234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7765391-BFA3-4658-B337-1DD53252B472}"/>
              </a:ext>
            </a:extLst>
          </p:cNvPr>
          <p:cNvSpPr txBox="1"/>
          <p:nvPr/>
        </p:nvSpPr>
        <p:spPr>
          <a:xfrm>
            <a:off x="827584" y="199028"/>
            <a:ext cx="38884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"/>
              </a:spcAft>
            </a:pPr>
            <a:r>
              <a:rPr lang="en-AU" sz="2800" b="1"/>
              <a:t>TPS website home page</a:t>
            </a:r>
            <a:endParaRPr lang="en-AU" sz="22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A01B52-4E14-4C2F-A73A-2F9A3D774798}"/>
              </a:ext>
            </a:extLst>
          </p:cNvPr>
          <p:cNvSpPr txBox="1"/>
          <p:nvPr/>
        </p:nvSpPr>
        <p:spPr>
          <a:xfrm>
            <a:off x="107504" y="1277987"/>
            <a:ext cx="1728192" cy="1440459"/>
          </a:xfrm>
          <a:prstGeom prst="rect">
            <a:avLst/>
          </a:prstGeom>
          <a:noFill/>
          <a:ln>
            <a:solidFill>
              <a:srgbClr val="4897A2">
                <a:alpha val="50196"/>
              </a:srgb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</a:pPr>
            <a:r>
              <a:rPr lang="en-AU" sz="1400"/>
              <a:t>For TPS Online Instructions, click on </a:t>
            </a:r>
            <a:r>
              <a:rPr lang="en-AU" sz="1400" b="1" i="1"/>
              <a:t>Resources</a:t>
            </a:r>
            <a:r>
              <a:rPr lang="en-AU" sz="1400"/>
              <a:t> and find </a:t>
            </a:r>
            <a:r>
              <a:rPr lang="en-AU" sz="1400" i="1"/>
              <a:t>TPS Online Step-By-Step Instructions – Eagle Academy</a:t>
            </a:r>
            <a:endParaRPr lang="en-AU" sz="1400" b="1" i="1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F36447-501B-46C9-ADDA-106095D67FFC}"/>
              </a:ext>
            </a:extLst>
          </p:cNvPr>
          <p:cNvSpPr/>
          <p:nvPr/>
        </p:nvSpPr>
        <p:spPr>
          <a:xfrm>
            <a:off x="4705200" y="2908800"/>
            <a:ext cx="950400" cy="216024"/>
          </a:xfrm>
          <a:prstGeom prst="rect">
            <a:avLst/>
          </a:prstGeom>
          <a:noFill/>
          <a:ln w="19050">
            <a:solidFill>
              <a:srgbClr val="D61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65EDCE7-5E0E-420E-829A-8C5178811BBD}"/>
              </a:ext>
            </a:extLst>
          </p:cNvPr>
          <p:cNvSpPr/>
          <p:nvPr/>
        </p:nvSpPr>
        <p:spPr>
          <a:xfrm>
            <a:off x="2073600" y="3826800"/>
            <a:ext cx="324000" cy="111600"/>
          </a:xfrm>
          <a:prstGeom prst="rect">
            <a:avLst/>
          </a:prstGeom>
          <a:noFill/>
          <a:ln w="19050">
            <a:solidFill>
              <a:srgbClr val="D61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73E0DD0-7ED9-4613-B668-9F4028A9CE5F}"/>
              </a:ext>
            </a:extLst>
          </p:cNvPr>
          <p:cNvSpPr/>
          <p:nvPr/>
        </p:nvSpPr>
        <p:spPr>
          <a:xfrm>
            <a:off x="2073600" y="3980859"/>
            <a:ext cx="770208" cy="111600"/>
          </a:xfrm>
          <a:prstGeom prst="rect">
            <a:avLst/>
          </a:prstGeom>
          <a:noFill/>
          <a:ln w="19050">
            <a:solidFill>
              <a:srgbClr val="D616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47756929-7460-481C-9CAC-2BC811E8302A}"/>
              </a:ext>
            </a:extLst>
          </p:cNvPr>
          <p:cNvCxnSpPr>
            <a:cxnSpLocks/>
            <a:stCxn id="29" idx="3"/>
            <a:endCxn id="31" idx="1"/>
          </p:cNvCxnSpPr>
          <p:nvPr/>
        </p:nvCxnSpPr>
        <p:spPr>
          <a:xfrm>
            <a:off x="1835696" y="1998217"/>
            <a:ext cx="237904" cy="1884383"/>
          </a:xfrm>
          <a:prstGeom prst="bentConnector3">
            <a:avLst>
              <a:gd name="adj1" fmla="val 44263"/>
            </a:avLst>
          </a:prstGeom>
          <a:ln w="12700">
            <a:solidFill>
              <a:srgbClr val="D6165F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or: Elbow 37">
            <a:extLst>
              <a:ext uri="{FF2B5EF4-FFF2-40B4-BE49-F238E27FC236}">
                <a16:creationId xmlns:a16="http://schemas.microsoft.com/office/drawing/2014/main" id="{EC9218C4-1BCD-4219-8ADC-40FB7F0458E8}"/>
              </a:ext>
            </a:extLst>
          </p:cNvPr>
          <p:cNvCxnSpPr>
            <a:cxnSpLocks/>
            <a:stCxn id="12" idx="1"/>
            <a:endCxn id="30" idx="0"/>
          </p:cNvCxnSpPr>
          <p:nvPr/>
        </p:nvCxnSpPr>
        <p:spPr>
          <a:xfrm rot="10800000" flipV="1">
            <a:off x="5180400" y="2489920"/>
            <a:ext cx="1911880" cy="418879"/>
          </a:xfrm>
          <a:prstGeom prst="bentConnector2">
            <a:avLst/>
          </a:prstGeom>
          <a:ln w="12700">
            <a:solidFill>
              <a:srgbClr val="D6165F"/>
            </a:solidFill>
            <a:headEnd w="sm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18C581A-7117-47E5-A6A1-FB6444724B8B}"/>
              </a:ext>
            </a:extLst>
          </p:cNvPr>
          <p:cNvCxnSpPr>
            <a:cxnSpLocks/>
          </p:cNvCxnSpPr>
          <p:nvPr/>
        </p:nvCxnSpPr>
        <p:spPr>
          <a:xfrm>
            <a:off x="1860642" y="4049622"/>
            <a:ext cx="212958" cy="0"/>
          </a:xfrm>
          <a:prstGeom prst="straightConnector1">
            <a:avLst/>
          </a:prstGeom>
          <a:ln w="12700">
            <a:solidFill>
              <a:srgbClr val="D616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724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BF_J15-1541_PowerPoint">
  <a:themeElements>
    <a:clrScheme name="Dept IBS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034EA2"/>
      </a:accent1>
      <a:accent2>
        <a:srgbClr val="007BC3"/>
      </a:accent2>
      <a:accent3>
        <a:srgbClr val="5C676D"/>
      </a:accent3>
      <a:accent4>
        <a:srgbClr val="BFBFC7"/>
      </a:accent4>
      <a:accent5>
        <a:srgbClr val="CBCBCB"/>
      </a:accent5>
      <a:accent6>
        <a:srgbClr val="F2F2F2"/>
      </a:accent6>
      <a:hlink>
        <a:srgbClr val="034EA2"/>
      </a:hlink>
      <a:folHlink>
        <a:srgbClr val="034E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I001-Presentation.pptx [Read-Only]" id="{88BB3D4E-C7C0-4631-A778-5F6F9F34003A}" vid="{96996FDF-6AA7-4C0B-A2CA-061BA5A9A8C2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A9CCE9CD21384385A19063B05DA87A" ma:contentTypeVersion="14" ma:contentTypeDescription="Create a new document." ma:contentTypeScope="" ma:versionID="c7cbc7b94c15070ceabbd1aee0786da8">
  <xsd:schema xmlns:xsd="http://www.w3.org/2001/XMLSchema" xmlns:xs="http://www.w3.org/2001/XMLSchema" xmlns:p="http://schemas.microsoft.com/office/2006/metadata/properties" xmlns:ns2="21934866-407e-4eb7-84a5-689e8997aac6" xmlns:ns3="1d95c80d-1bfc-4284-8ead-90dee9a0b47f" targetNamespace="http://schemas.microsoft.com/office/2006/metadata/properties" ma:root="true" ma:fieldsID="4f647923c49e7eff47aa29fddcb898c5" ns2:_="" ns3:_="">
    <xsd:import namespace="21934866-407e-4eb7-84a5-689e8997aac6"/>
    <xsd:import namespace="1d95c80d-1bfc-4284-8ead-90dee9a0b4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934866-407e-4eb7-84a5-689e8997a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147e460-a74b-4414-8224-31362e5846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95c80d-1bfc-4284-8ead-90dee9a0b47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dba6b6b-400e-42bf-b117-98da113f945d}" ma:internalName="TaxCatchAll" ma:showField="CatchAllData" ma:web="1d95c80d-1bfc-4284-8ead-90dee9a0b47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1934866-407e-4eb7-84a5-689e8997aac6">
      <Terms xmlns="http://schemas.microsoft.com/office/infopath/2007/PartnerControls"/>
    </lcf76f155ced4ddcb4097134ff3c332f>
    <TaxCatchAll xmlns="1d95c80d-1bfc-4284-8ead-90dee9a0b47f" xsi:nil="true"/>
    <SharedWithUsers xmlns="1d95c80d-1bfc-4284-8ead-90dee9a0b47f">
      <UserInfo>
        <DisplayName>LAMBERT,Mirah</DisplayName>
        <AccountId>36</AccountId>
        <AccountType/>
      </UserInfo>
      <UserInfo>
        <DisplayName>BURT,Tegan</DisplayName>
        <AccountId>37</AccountId>
        <AccountType/>
      </UserInfo>
      <UserInfo>
        <DisplayName>AMBROSINO,Brianna</DisplayName>
        <AccountId>77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AB169C-606B-4177-BDA3-CA2083436FAC}">
  <ds:schemaRefs>
    <ds:schemaRef ds:uri="1d95c80d-1bfc-4284-8ead-90dee9a0b47f"/>
    <ds:schemaRef ds:uri="21934866-407e-4eb7-84a5-689e8997aa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F55A463-E88A-4765-9A1A-8834114F8F6A}">
  <ds:schemaRefs>
    <ds:schemaRef ds:uri="1d95c80d-1bfc-4284-8ead-90dee9a0b47f"/>
    <ds:schemaRef ds:uri="21934866-407e-4eb7-84a5-689e8997aac6"/>
    <ds:schemaRef ds:uri="c5a0bbd5-585e-4472-9791-5df67fe41a9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847B031-0593-4385-B3DD-91C3E65F4E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1356</Words>
  <Application>Microsoft Office PowerPoint</Application>
  <PresentationFormat>Custom</PresentationFormat>
  <Paragraphs>133</Paragraphs>
  <Slides>24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</vt:lpstr>
      <vt:lpstr>Arial,Sans-Serif</vt:lpstr>
      <vt:lpstr>Calibri</vt:lpstr>
      <vt:lpstr>Office Theme</vt:lpstr>
      <vt:lpstr>1_Office Theme</vt:lpstr>
      <vt:lpstr>ABF_J15-1541_PowerPoint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Australian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Jones</dc:creator>
  <cp:lastModifiedBy>BURT,Tegan</cp:lastModifiedBy>
  <cp:revision>84</cp:revision>
  <dcterms:created xsi:type="dcterms:W3CDTF">2014-06-03T05:41:25Z</dcterms:created>
  <dcterms:modified xsi:type="dcterms:W3CDTF">2023-02-13T02:50:59Z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67200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0x010100D0A9CCE9CD21384385A19063B05DA87A</vt:lpwstr>
  </property>
  <property fmtid="{D5CDD505-2E9C-101B-9397-08002B2CF9AE}" pid="6" name="Department Stream">
    <vt:lpwstr>Education</vt:lpwstr>
  </property>
  <property fmtid="{D5CDD505-2E9C-101B-9397-08002B2CF9AE}" pid="7" name="TemplateUrl">
    <vt:lpwstr/>
  </property>
  <property fmtid="{D5CDD505-2E9C-101B-9397-08002B2CF9AE}" pid="8" name="MSIP_Label_79d889eb-932f-4752-8739-64d25806ef64_Enabled">
    <vt:lpwstr>true</vt:lpwstr>
  </property>
  <property fmtid="{D5CDD505-2E9C-101B-9397-08002B2CF9AE}" pid="9" name="MSIP_Label_79d889eb-932f-4752-8739-64d25806ef64_SetDate">
    <vt:lpwstr>2022-08-29T07:40:51Z</vt:lpwstr>
  </property>
  <property fmtid="{D5CDD505-2E9C-101B-9397-08002B2CF9AE}" pid="10" name="MSIP_Label_79d889eb-932f-4752-8739-64d25806ef64_Method">
    <vt:lpwstr>Privileged</vt:lpwstr>
  </property>
  <property fmtid="{D5CDD505-2E9C-101B-9397-08002B2CF9AE}" pid="11" name="MSIP_Label_79d889eb-932f-4752-8739-64d25806ef64_Name">
    <vt:lpwstr>79d889eb-932f-4752-8739-64d25806ef64</vt:lpwstr>
  </property>
  <property fmtid="{D5CDD505-2E9C-101B-9397-08002B2CF9AE}" pid="12" name="MSIP_Label_79d889eb-932f-4752-8739-64d25806ef64_SiteId">
    <vt:lpwstr>dd0cfd15-4558-4b12-8bad-ea26984fc417</vt:lpwstr>
  </property>
  <property fmtid="{D5CDD505-2E9C-101B-9397-08002B2CF9AE}" pid="13" name="MSIP_Label_79d889eb-932f-4752-8739-64d25806ef64_ActionId">
    <vt:lpwstr>b2660682-77a0-424f-b19c-20f218a2e3e4</vt:lpwstr>
  </property>
  <property fmtid="{D5CDD505-2E9C-101B-9397-08002B2CF9AE}" pid="14" name="MSIP_Label_79d889eb-932f-4752-8739-64d25806ef64_ContentBits">
    <vt:lpwstr>0</vt:lpwstr>
  </property>
  <property fmtid="{D5CDD505-2E9C-101B-9397-08002B2CF9AE}" pid="15" name="MediaServiceImageTags">
    <vt:lpwstr/>
  </property>
</Properties>
</file>