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20.xml" ContentType="application/vnd.openxmlformats-officedocument.presentationml.notesSlide+xml"/>
  <Override PartName="/ppt/ink/ink23.xml" ContentType="application/inkml+xml"/>
  <Override PartName="/ppt/ink/ink2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2.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760" r:id="rId5"/>
    <p:sldMasterId id="2147483762" r:id="rId6"/>
    <p:sldMasterId id="2147483774" r:id="rId7"/>
  </p:sldMasterIdLst>
  <p:notesMasterIdLst>
    <p:notesMasterId r:id="rId72"/>
  </p:notesMasterIdLst>
  <p:sldIdLst>
    <p:sldId id="313" r:id="rId8"/>
    <p:sldId id="301" r:id="rId9"/>
    <p:sldId id="316" r:id="rId10"/>
    <p:sldId id="317" r:id="rId11"/>
    <p:sldId id="318" r:id="rId12"/>
    <p:sldId id="324" r:id="rId13"/>
    <p:sldId id="320" r:id="rId14"/>
    <p:sldId id="372" r:id="rId15"/>
    <p:sldId id="321" r:id="rId16"/>
    <p:sldId id="359" r:id="rId17"/>
    <p:sldId id="429" r:id="rId18"/>
    <p:sldId id="430" r:id="rId19"/>
    <p:sldId id="371" r:id="rId20"/>
    <p:sldId id="362" r:id="rId21"/>
    <p:sldId id="322" r:id="rId22"/>
    <p:sldId id="431" r:id="rId23"/>
    <p:sldId id="432" r:id="rId24"/>
    <p:sldId id="433" r:id="rId25"/>
    <p:sldId id="369" r:id="rId26"/>
    <p:sldId id="370" r:id="rId27"/>
    <p:sldId id="373" r:id="rId28"/>
    <p:sldId id="360" r:id="rId29"/>
    <p:sldId id="284" r:id="rId30"/>
    <p:sldId id="399" r:id="rId31"/>
    <p:sldId id="416" r:id="rId32"/>
    <p:sldId id="414" r:id="rId33"/>
    <p:sldId id="420" r:id="rId34"/>
    <p:sldId id="417" r:id="rId35"/>
    <p:sldId id="418" r:id="rId36"/>
    <p:sldId id="419" r:id="rId37"/>
    <p:sldId id="411" r:id="rId38"/>
    <p:sldId id="425" r:id="rId39"/>
    <p:sldId id="421" r:id="rId40"/>
    <p:sldId id="427" r:id="rId41"/>
    <p:sldId id="424" r:id="rId42"/>
    <p:sldId id="302" r:id="rId43"/>
    <p:sldId id="428" r:id="rId44"/>
    <p:sldId id="331" r:id="rId45"/>
    <p:sldId id="374" r:id="rId46"/>
    <p:sldId id="398" r:id="rId47"/>
    <p:sldId id="375" r:id="rId48"/>
    <p:sldId id="338" r:id="rId49"/>
    <p:sldId id="376" r:id="rId50"/>
    <p:sldId id="377" r:id="rId51"/>
    <p:sldId id="378" r:id="rId52"/>
    <p:sldId id="379" r:id="rId53"/>
    <p:sldId id="381" r:id="rId54"/>
    <p:sldId id="382" r:id="rId55"/>
    <p:sldId id="380" r:id="rId56"/>
    <p:sldId id="343" r:id="rId57"/>
    <p:sldId id="384" r:id="rId58"/>
    <p:sldId id="385" r:id="rId59"/>
    <p:sldId id="386" r:id="rId60"/>
    <p:sldId id="387" r:id="rId61"/>
    <p:sldId id="388" r:id="rId62"/>
    <p:sldId id="389" r:id="rId63"/>
    <p:sldId id="390" r:id="rId64"/>
    <p:sldId id="391" r:id="rId65"/>
    <p:sldId id="393" r:id="rId66"/>
    <p:sldId id="365" r:id="rId67"/>
    <p:sldId id="394" r:id="rId68"/>
    <p:sldId id="334" r:id="rId69"/>
    <p:sldId id="355" r:id="rId70"/>
    <p:sldId id="434" r:id="rId71"/>
  </p:sldIdLst>
  <p:sldSz cx="9144000" cy="51482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TTON,Melinda" initials="H" lastIdx="4" clrIdx="0">
    <p:extLst>
      <p:ext uri="{19B8F6BF-5375-455C-9EA6-DF929625EA0E}">
        <p15:presenceInfo xmlns:p15="http://schemas.microsoft.com/office/powerpoint/2012/main" userId="S::Melinda.Hatton@tps.gov.au::047c1b75-2b6e-494e-8ef7-48ca1dd7f005" providerId="AD"/>
      </p:ext>
    </p:extLst>
  </p:cmAuthor>
  <p:cmAuthor id="2" name="KREISLER,Marek" initials="K" lastIdx="4" clrIdx="1">
    <p:extLst>
      <p:ext uri="{19B8F6BF-5375-455C-9EA6-DF929625EA0E}">
        <p15:presenceInfo xmlns:p15="http://schemas.microsoft.com/office/powerpoint/2012/main" userId="S::Marek.KREISLER@dese.gov.au::d011594c-a60d-405b-b626-f91b24424e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97A2"/>
    <a:srgbClr val="D6165F"/>
    <a:srgbClr val="D5DDE1"/>
    <a:srgbClr val="F0B50E"/>
    <a:srgbClr val="00A79E"/>
    <a:srgbClr val="F15A29"/>
    <a:srgbClr val="ED7D31"/>
    <a:srgbClr val="99ABB3"/>
    <a:srgbClr val="D8DBDC"/>
    <a:srgbClr val="C7E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6" autoAdjust="0"/>
    <p:restoredTop sz="84409" autoAdjust="0"/>
  </p:normalViewPr>
  <p:slideViewPr>
    <p:cSldViewPr>
      <p:cViewPr varScale="1">
        <p:scale>
          <a:sx n="176" d="100"/>
          <a:sy n="176" d="100"/>
        </p:scale>
        <p:origin x="456" y="156"/>
      </p:cViewPr>
      <p:guideLst>
        <p:guide orient="horz" pos="1622"/>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9" d="100"/>
          <a:sy n="69" d="100"/>
        </p:scale>
        <p:origin x="251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27T12:54:53.213" idx="4">
    <p:pos x="2979" y="1356"/>
    <p:text>i recall that they had several campuses - which one did we use to conduct our replacement provider search</p:text>
    <p:extLst>
      <p:ext uri="{C676402C-5697-4E1C-873F-D02D1690AC5C}">
        <p15:threadingInfo xmlns:p15="http://schemas.microsoft.com/office/powerpoint/2012/main" timeZoneBias="-6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27T14:25:23.295" idx="3">
    <p:pos x="4799" y="584"/>
    <p:text>how do students do this or is it up to providers to do this.....can they put a comment in tps online to show that this is happening</p:text>
    <p:extLst>
      <p:ext uri="{C676402C-5697-4E1C-873F-D02D1690AC5C}">
        <p15:threadingInfo xmlns:p15="http://schemas.microsoft.com/office/powerpoint/2012/main" timeZoneBias="-6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1:33.35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0,'0'0,"0"0,0 0,0 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6.0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56.03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56.87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57.42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58.23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3:04.52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3:05.1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3:05.5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3:05.9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4:07.66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13 0,'-6'0,"-1"0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1:45.0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20,'0'-6,"6"-1,1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4:08.1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940 0,'-16'5,"-20"8,-30 5,-15 1,-9 2,1-3,10-4,3-5,3-4,5-2,8-2,-1-2,4 1,8-1,11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4:08.3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32 1,'-6'0,"-6"0,-1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4:08.6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8T05:07:31.1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0 114,'898'-58,"-276"7,-472 47,0 7,0 6,-1 7,184 44,-257-41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2:58:43.564"/>
    </inkml:context>
    <inkml:brush xml:id="br0">
      <inkml:brushProperty name="width" value="0.2" units="cm"/>
      <inkml:brushProperty name="height" value="0.2" units="cm"/>
      <inkml:brushProperty name="color" value="#E71224"/>
      <inkml:brushProperty name="ignorePressure" value="1"/>
    </inkml:brush>
  </inkml:definitions>
  <inkml:trace contextRef="#ctx0" brushRef="#br0">3312 340,'-17'-15,"-9"-11,20 18,-1 0,0 1,0 0,-1 1,0-1,-14-7,-57-27,54 30,-37-24,23 10,-60-31,82 49,0 0,0 0,-1 2,0 0,-1 1,-29-2,-34 3,36 2,-49-8,-154-11,-1 21,86 1,-265-2,406 0,-41 6,55-4,0-1,1 1,-1 1,1 0,0 0,0 1,-14 7,-99 60,46-30,42-25,1-1,-2-2,-36 10,42-14,-91 27,46-15,51-16,-1 1,1 1,-29 14,21-6,-2-2,0-2,0-1,-1-1,-60 8,69-14,13-3,0 1,1 1,-1 0,1 0,0 1,0 1,-19 8,-7 6,27-14,0 1,0-1,1 1,-1 1,1-1,0 2,0-1,-11 14,12-10,0 0,1 1,0 0,1 0,0 1,0 0,2-1,-1 1,2 1,-3 22,2 9,5 77,1-50,-2-48,0-1,1 0,10 39,-8-48,0 0,1-1,1 1,0-1,0 0,2 0,10 13,7 4,1-2,55 44,-33-30,122 94,-154-121,1-1,1 0,1-2,-1 0,2-1,-1-1,1-1,42 12,-36-14,0 1,-1 1,0 1,25 14,9 6,90 33,-123-53,-8-3,1 0,1-2,-1 0,40 2,82-7,-70-1,800 0,-484 3,-357-1,0-2,-1-1,0-1,0-2,0-1,0-1,-1-1,49-25,-39 15,-15 7,1 0,0 2,45-13,-44 17,0 1,32-11,-49 13,-1 0,1 0,-1-1,0 0,0-1,0 1,0-1,6-7,102-89,-10 10,-66 49,15-14,-44 47,-1 1,0-1,0-1,-1 0,0 0,-1-1,0 0,-1 0,0 0,0-1,-1 0,-1 0,0 0,-1-1,0 1,-1-1,-1 0,1-14,-1 11,-1-1,0 1,-2 0,1 0,-2 0,0 0,-1 1,-1-1,-8-19,-5 3,-1 0,-43-53,37 52,7 8,-1 1,-42-41,53 58,-11-9,1 0,1-1,-26-35,25 29,-2 1,0 1,-1 1,-1 1,-39-26,-5-6,44 34,3 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06:40:57.5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0,'39'14,"31"-6,0-3,106-6,-68-1,114 0,266 4,-202 18,13 0,86-16,-347-4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06:41:00.34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0,'140'7,"202"35,-241-27,89 9,126 21,-218-26,142 9,-204-26,0-2,0-1,0-2,0-2,-1-1,1-2,49-17,-65 17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9T06:41:02.76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0,'55'18,"514"85,-385-75,-31-4,1-7,177-3,-313-14,54-2,136 14,-203-11,0-1,0 0,0 0,0 0,0 0,1-1,-1 0,0 0,0 0,0-1,-1 1,1-1,0-1,8-4,-11 5,0 1,0-1,0 0,0 0,0 0,0 0,-1 0,1 0,-1-1,1 1,-1-1,0 1,0-1,0 1,0-1,-1 1,1-1,-1 0,1 1,-1-1,0 0,0 0,0 1,0-1,-1 0,1 1,-1-1,0 0,-1-3,1 3,-1 1,1 0,0 0,-1-1,0 1,0 0,1 1,-1-1,0 0,0 0,-1 1,1-1,0 1,0 0,-1 0,1 0,-1 0,1 0,-1 0,1 1,-1-1,1 1,-1 0,-3-1,-9 0,-1 1,-28 3,38-3,-68 10,-81 21,87-16,24-7,0-2,-76-1,-88-13,198 8,-161-17,-262-59,385 66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0.1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1,'0'0,"0"0,0 0,0 0,8 7,4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0.50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0,'0'0,"0"0,0 0,0 0,0 0,0 0,0 0,0 0,0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1.0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0,'0'0,"0"0,0 0,0 0,0 0,0 0,0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4.55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1,'0'5,"0"7,0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5.1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13 0,'-6'0,"-1"0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5.5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30T03:02:35.8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8F842-560F-42A5-A306-F766D7D6B80D}" type="datetimeFigureOut">
              <a:rPr lang="en-AU" smtClean="0"/>
              <a:t>31/08/2022</a:t>
            </a:fld>
            <a:endParaRPr lang="en-AU"/>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3FCEB-6CB7-4478-9568-E9785AFEA658}" type="slidenum">
              <a:rPr lang="en-AU" smtClean="0"/>
              <a:t>‹#›</a:t>
            </a:fld>
            <a:endParaRPr lang="en-AU"/>
          </a:p>
        </p:txBody>
      </p:sp>
    </p:spTree>
    <p:extLst>
      <p:ext uri="{BB962C8B-B14F-4D97-AF65-F5344CB8AC3E}">
        <p14:creationId xmlns:p14="http://schemas.microsoft.com/office/powerpoint/2010/main" val="3398103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a:t>
            </a:fld>
            <a:endParaRPr lang="en-AU"/>
          </a:p>
        </p:txBody>
      </p:sp>
    </p:spTree>
    <p:extLst>
      <p:ext uri="{BB962C8B-B14F-4D97-AF65-F5344CB8AC3E}">
        <p14:creationId xmlns:p14="http://schemas.microsoft.com/office/powerpoint/2010/main" val="256342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Point 4 - It may be worth mentioning that it all happens on paper outside the TPS Online system  (letter of offer is signed and accepted by the student) </a:t>
            </a:r>
          </a:p>
        </p:txBody>
      </p:sp>
      <p:sp>
        <p:nvSpPr>
          <p:cNvPr id="4" name="Slide Number Placeholder 3"/>
          <p:cNvSpPr>
            <a:spLocks noGrp="1"/>
          </p:cNvSpPr>
          <p:nvPr>
            <p:ph type="sldNum" sz="quarter" idx="5"/>
          </p:nvPr>
        </p:nvSpPr>
        <p:spPr/>
        <p:txBody>
          <a:bodyPr/>
          <a:lstStyle/>
          <a:p>
            <a:fld id="{3BD3FCEB-6CB7-4478-9568-E9785AFEA658}" type="slidenum">
              <a:rPr lang="en-AU" smtClean="0"/>
              <a:t>10</a:t>
            </a:fld>
            <a:endParaRPr lang="en-AU"/>
          </a:p>
        </p:txBody>
      </p:sp>
    </p:spTree>
    <p:extLst>
      <p:ext uri="{BB962C8B-B14F-4D97-AF65-F5344CB8AC3E}">
        <p14:creationId xmlns:p14="http://schemas.microsoft.com/office/powerpoint/2010/main" val="90484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we explain the calculation of unspent tuition fees.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11</a:t>
            </a:fld>
            <a:endParaRPr lang="en-AU"/>
          </a:p>
        </p:txBody>
      </p:sp>
    </p:spTree>
    <p:extLst>
      <p:ext uri="{BB962C8B-B14F-4D97-AF65-F5344CB8AC3E}">
        <p14:creationId xmlns:p14="http://schemas.microsoft.com/office/powerpoint/2010/main" val="46996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12</a:t>
            </a:fld>
            <a:endParaRPr lang="en-AU"/>
          </a:p>
        </p:txBody>
      </p:sp>
    </p:spTree>
    <p:extLst>
      <p:ext uri="{BB962C8B-B14F-4D97-AF65-F5344CB8AC3E}">
        <p14:creationId xmlns:p14="http://schemas.microsoft.com/office/powerpoint/2010/main" val="904847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13</a:t>
            </a:fld>
            <a:endParaRPr lang="en-AU"/>
          </a:p>
        </p:txBody>
      </p:sp>
    </p:spTree>
    <p:extLst>
      <p:ext uri="{BB962C8B-B14F-4D97-AF65-F5344CB8AC3E}">
        <p14:creationId xmlns:p14="http://schemas.microsoft.com/office/powerpoint/2010/main" val="98489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we explain the calculation of unspent tuition fees.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14</a:t>
            </a:fld>
            <a:endParaRPr lang="en-AU"/>
          </a:p>
        </p:txBody>
      </p:sp>
    </p:spTree>
    <p:extLst>
      <p:ext uri="{BB962C8B-B14F-4D97-AF65-F5344CB8AC3E}">
        <p14:creationId xmlns:p14="http://schemas.microsoft.com/office/powerpoint/2010/main" val="469969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15</a:t>
            </a:fld>
            <a:endParaRPr lang="en-AU"/>
          </a:p>
        </p:txBody>
      </p:sp>
    </p:spTree>
    <p:extLst>
      <p:ext uri="{BB962C8B-B14F-4D97-AF65-F5344CB8AC3E}">
        <p14:creationId xmlns:p14="http://schemas.microsoft.com/office/powerpoint/2010/main" val="182607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16</a:t>
            </a:fld>
            <a:endParaRPr lang="en-AU"/>
          </a:p>
        </p:txBody>
      </p:sp>
    </p:spTree>
    <p:extLst>
      <p:ext uri="{BB962C8B-B14F-4D97-AF65-F5344CB8AC3E}">
        <p14:creationId xmlns:p14="http://schemas.microsoft.com/office/powerpoint/2010/main" val="11525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17</a:t>
            </a:fld>
            <a:endParaRPr lang="en-AU"/>
          </a:p>
        </p:txBody>
      </p:sp>
    </p:spTree>
    <p:extLst>
      <p:ext uri="{BB962C8B-B14F-4D97-AF65-F5344CB8AC3E}">
        <p14:creationId xmlns:p14="http://schemas.microsoft.com/office/powerpoint/2010/main" val="1673609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18</a:t>
            </a:fld>
            <a:endParaRPr lang="en-AU"/>
          </a:p>
        </p:txBody>
      </p:sp>
    </p:spTree>
    <p:extLst>
      <p:ext uri="{BB962C8B-B14F-4D97-AF65-F5344CB8AC3E}">
        <p14:creationId xmlns:p14="http://schemas.microsoft.com/office/powerpoint/2010/main" val="258300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19</a:t>
            </a:fld>
            <a:endParaRPr lang="en-AU"/>
          </a:p>
        </p:txBody>
      </p:sp>
    </p:spTree>
    <p:extLst>
      <p:ext uri="{BB962C8B-B14F-4D97-AF65-F5344CB8AC3E}">
        <p14:creationId xmlns:p14="http://schemas.microsoft.com/office/powerpoint/2010/main" val="397129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2</a:t>
            </a:fld>
            <a:endParaRPr lang="en-AU"/>
          </a:p>
        </p:txBody>
      </p:sp>
    </p:spTree>
    <p:extLst>
      <p:ext uri="{BB962C8B-B14F-4D97-AF65-F5344CB8AC3E}">
        <p14:creationId xmlns:p14="http://schemas.microsoft.com/office/powerpoint/2010/main" val="376629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you can ask if anyone has not received an email from TPS with details of a Login to the TPS online system.  Anyone who has not should see one of the TPS team members up the back to check their email address in or system before they leave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Next we will hear from xxx from Home affairs who will tell you about what happens with your student visas.</a:t>
            </a:r>
          </a:p>
        </p:txBody>
      </p:sp>
      <p:sp>
        <p:nvSpPr>
          <p:cNvPr id="4" name="Slide Number Placeholder 3"/>
          <p:cNvSpPr>
            <a:spLocks noGrp="1"/>
          </p:cNvSpPr>
          <p:nvPr>
            <p:ph type="sldNum" sz="quarter" idx="5"/>
          </p:nvPr>
        </p:nvSpPr>
        <p:spPr/>
        <p:txBody>
          <a:bodyPr/>
          <a:lstStyle/>
          <a:p>
            <a:fld id="{3BD3FCEB-6CB7-4478-9568-E9785AFEA658}" type="slidenum">
              <a:rPr lang="en-AU" smtClean="0"/>
              <a:t>20</a:t>
            </a:fld>
            <a:endParaRPr lang="en-AU"/>
          </a:p>
        </p:txBody>
      </p:sp>
    </p:spTree>
    <p:extLst>
      <p:ext uri="{BB962C8B-B14F-4D97-AF65-F5344CB8AC3E}">
        <p14:creationId xmlns:p14="http://schemas.microsoft.com/office/powerpoint/2010/main" val="459958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Mel - This is he HA PPT that we wrote, they checked and maintain and deliver.</a:t>
            </a:r>
          </a:p>
          <a:p>
            <a:endParaRPr lang="en-AU" dirty="0"/>
          </a:p>
          <a:p>
            <a:r>
              <a:rPr lang="en-AU" dirty="0"/>
              <a:t>Hopefully the HA rep will send us an updated version before Tuesday.</a:t>
            </a:r>
          </a:p>
        </p:txBody>
      </p:sp>
      <p:sp>
        <p:nvSpPr>
          <p:cNvPr id="4" name="Slide Number Placeholder 3"/>
          <p:cNvSpPr>
            <a:spLocks noGrp="1"/>
          </p:cNvSpPr>
          <p:nvPr>
            <p:ph type="sldNum" sz="quarter" idx="5"/>
          </p:nvPr>
        </p:nvSpPr>
        <p:spPr/>
        <p:txBody>
          <a:bodyPr/>
          <a:lstStyle/>
          <a:p>
            <a:fld id="{3BD3FCEB-6CB7-4478-9568-E9785AFEA658}" type="slidenum">
              <a:rPr lang="en-AU" smtClean="0"/>
              <a:t>22</a:t>
            </a:fld>
            <a:endParaRPr lang="en-AU"/>
          </a:p>
        </p:txBody>
      </p:sp>
    </p:spTree>
    <p:extLst>
      <p:ext uri="{BB962C8B-B14F-4D97-AF65-F5344CB8AC3E}">
        <p14:creationId xmlns:p14="http://schemas.microsoft.com/office/powerpoint/2010/main" val="533437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01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255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b="1" dirty="0"/>
              <a:t>International student visa holders need to maintain enrolment in a course that is registered on the Commonwealth Register of Institutions and Courses for Overseas Students (CRICOS) at all times while in Australia.</a:t>
            </a:r>
          </a:p>
          <a:p>
            <a:pPr marL="171450" lvl="0" indent="-171450">
              <a:buFont typeface="Arial" panose="020B0604020202020204" pitchFamily="34" charset="0"/>
              <a:buChar char="•"/>
            </a:pPr>
            <a:r>
              <a:rPr lang="en-AU" b="0" dirty="0"/>
              <a:t>You can travel outside Australia while waiting to be placed with a new provider as long as you return while your visa is valid.</a:t>
            </a:r>
          </a:p>
          <a:p>
            <a:pPr lvl="0"/>
            <a:endParaRPr lang="en-AU" b="1" dirty="0"/>
          </a:p>
          <a:p>
            <a:pPr lvl="0"/>
            <a:r>
              <a:rPr lang="en-AU" b="1" dirty="0"/>
              <a:t>You can continue staying in Australia on your valid student visa if you enrol with another provider to study a course at the same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Where a student is no longer enrolled in a registered course, the Department of Home Affairs would normally allow 28 days in which time a student could enrol with another education provider before the Department would consider visa cancellation.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lvl="0"/>
            <a:r>
              <a:rPr lang="en-AU" b="1" dirty="0"/>
              <a:t>Students affected by provider default are afforded an extended period of three months in which to finalise a new enrolment.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This is in acknowledgement that consumer protection processes may take longer than 28 days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and that the situation is beyond the control of affected students.</a:t>
            </a:r>
            <a:endParaRPr lang="en-AU"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Where the consumer protection mechanisms take more than three months, Department of Home Affairs may further extend its special arrangements on a case by case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AU" b="1" dirty="0"/>
              <a:t>If you have a student visa application that has not yet been decided and your provider has closed, the Department of Home Affairs will contact you to request a new CoE from another provider. Your application will be assessed based on the new course you have chosen to study.  </a:t>
            </a:r>
          </a:p>
          <a:p>
            <a:pPr marL="171450" indent="-171450">
              <a:buFont typeface="Arial" panose="020B0604020202020204" pitchFamily="34" charset="0"/>
              <a:buChar char="•"/>
            </a:pPr>
            <a:r>
              <a:rPr lang="en-AU" dirty="0"/>
              <a:t>We will give you a chance to enrol in an alternative course if your education provider defaults after you have applied for a student visa but before we make a decision on your application.</a:t>
            </a:r>
          </a:p>
          <a:p>
            <a:pPr marL="171450" indent="-171450">
              <a:buFont typeface="Arial" panose="020B0604020202020204" pitchFamily="34" charset="0"/>
              <a:buChar char="•"/>
            </a:pPr>
            <a:r>
              <a:rPr lang="en-AU" dirty="0"/>
              <a:t>Respond as quickly as you can to any request from your visa processing officer.</a:t>
            </a:r>
          </a:p>
          <a:p>
            <a:pPr marL="171450" indent="-171450">
              <a:buFont typeface="Arial" panose="020B0604020202020204" pitchFamily="34" charset="0"/>
              <a:buChar char="•"/>
            </a:pPr>
            <a:r>
              <a:rPr lang="en-AU" dirty="0"/>
              <a:t>Send us information about your new enrolment as soon as possible.</a:t>
            </a:r>
          </a:p>
          <a:p>
            <a:pPr marL="171450" indent="-171450">
              <a:buFont typeface="Arial" panose="020B0604020202020204" pitchFamily="34" charset="0"/>
              <a:buChar char="•"/>
            </a:pPr>
            <a:r>
              <a:rPr lang="en-US" dirty="0"/>
              <a:t>Ensure you upload</a:t>
            </a:r>
            <a:r>
              <a:rPr lang="en-US" baseline="0" dirty="0"/>
              <a:t> your information on your </a:t>
            </a:r>
            <a:r>
              <a:rPr lang="en-US" baseline="0" dirty="0" err="1"/>
              <a:t>ImmiAccount</a:t>
            </a:r>
            <a:r>
              <a:rPr lang="en-US" baseline="0" dirty="0"/>
              <a:t> as soon as it is available. </a:t>
            </a:r>
            <a:endParaRPr lang="en-AU" dirty="0"/>
          </a:p>
          <a:p>
            <a:endParaRPr lang="en-AU" dirty="0"/>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642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Please check the expiry date of your student visa. If you require further time to finish your new course, or you move to a new course that is at a lower AQF level than your previous course, you must apply for a further student visa before your current visa expires or before you commence your lower AQF level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ffectLst/>
              </a:rPr>
              <a:t>If you change to a lower AQF level course, you must apply</a:t>
            </a:r>
            <a:r>
              <a:rPr lang="en-AU" baseline="0" dirty="0">
                <a:effectLst/>
              </a:rPr>
              <a:t> for a new visa. If you do not, you are in breach of your visa condition and your visa may be cancelled. For example if you are changing from a Diploma level course to a Certificate 4 course or if you change from a Bachelor Degree to an Advanced Diploma they are all lower AQF moves which will require you to apply for a new visa. </a:t>
            </a:r>
          </a:p>
          <a:p>
            <a:pPr marL="171450" indent="-171450">
              <a:buFont typeface="Arial" panose="020B0604020202020204" pitchFamily="34" charset="0"/>
              <a:buChar char="•"/>
            </a:pPr>
            <a:r>
              <a:rPr lang="en-AU" dirty="0"/>
              <a:t>The only exception is If you are changing from an AQF level 10 course (doctoral degree) to an AQF level 9 course (masters degree), you will not need to apply for a new visa. </a:t>
            </a:r>
          </a:p>
          <a:p>
            <a:pPr marL="171450" indent="-171450">
              <a:buFont typeface="Arial" panose="020B0604020202020204" pitchFamily="34" charset="0"/>
              <a:buChar char="•"/>
            </a:pPr>
            <a:r>
              <a:rPr lang="en-AU" dirty="0"/>
              <a:t>Student visa (subclass 570-575) holders must enrol in a course in the same sector or apply for a new Student visa (subclass 500).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effectLst/>
            </a:endParaRPr>
          </a:p>
          <a:p>
            <a:endParaRPr lang="en-AU" dirty="0"/>
          </a:p>
          <a:p>
            <a:r>
              <a:rPr lang="en-AU" b="1" dirty="0"/>
              <a:t>There are arrangements in place to waive the Visa Application Charge or VAC for students affected by an education provider closure who need to extend their stay in Australia, if they apply within 12 months.</a:t>
            </a:r>
            <a:r>
              <a:rPr lang="en-AU" b="1" u="sng" dirty="0"/>
              <a:t> </a:t>
            </a:r>
          </a:p>
          <a:p>
            <a:pPr marL="171450" indent="-171450">
              <a:buFont typeface="Arial" panose="020B0604020202020204" pitchFamily="34" charset="0"/>
              <a:buChar char="•"/>
            </a:pPr>
            <a:r>
              <a:rPr lang="en-AU" b="0" u="none" dirty="0"/>
              <a:t>You must hold a student visa or your last substantive visa must have been a student visa.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ffectLst/>
              </a:rPr>
              <a:t>Your family members will only be eligible for a VAC exemption if they are included in your application, not if they apply separately.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ffectLst/>
              </a:rPr>
              <a:t>You might also be eligible for a VAC exemption if you apply for a Student Guardian visa (subclass 590) and the nominating student is affected by provider default.</a:t>
            </a:r>
          </a:p>
          <a:p>
            <a:endParaRPr lang="en-AU" u="sng" dirty="0"/>
          </a:p>
          <a:p>
            <a:r>
              <a:rPr lang="en-AU" b="1" dirty="0"/>
              <a:t>You can check your visa expiry date by using the Department of Home Affairs’ Visa Entitlement Verification Online (VEVO) service which is available on the Department’s website</a:t>
            </a:r>
            <a:r>
              <a:rPr lang="en-AU" b="1" baseline="0" dirty="0"/>
              <a:t> (link provided)</a:t>
            </a:r>
            <a:endParaRPr lang="en-AU"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effectLst/>
              </a:rPr>
              <a:t>If your new course will finish after the expiry date of your current visa, you will need to apply for a new Student visa (subclass 500) before your current visa expires.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21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72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You must maintain welfare arrangements at all times as a condition of your student visa if you are under 18. </a:t>
            </a:r>
          </a:p>
          <a:p>
            <a:pPr marL="171450" indent="-171450">
              <a:buFont typeface="Arial" panose="020B0604020202020204" pitchFamily="34" charset="0"/>
              <a:buChar char="•"/>
            </a:pPr>
            <a:r>
              <a:rPr lang="en-AU" dirty="0">
                <a:effectLst/>
              </a:rPr>
              <a:t>If</a:t>
            </a:r>
            <a:r>
              <a:rPr lang="en-AU" baseline="0" dirty="0">
                <a:effectLst/>
              </a:rPr>
              <a:t> you do not have appropriate welfare arrangements, you will be in breach of your visa conditions and your visa may be cancelled.</a:t>
            </a:r>
          </a:p>
          <a:p>
            <a:pPr marL="171450" indent="-171450">
              <a:buFont typeface="Arial" panose="020B0604020202020204" pitchFamily="34" charset="0"/>
              <a:buChar char="•"/>
            </a:pPr>
            <a:r>
              <a:rPr lang="en-AU" baseline="0" dirty="0">
                <a:effectLst/>
              </a:rPr>
              <a:t>If you will be turning 18 soon but are still a minor at the time of closure, you still need appropriate welfare arrangements in place until you turn 18</a:t>
            </a:r>
            <a:endParaRPr lang="en-AU" dirty="0">
              <a:effectLst/>
            </a:endParaRPr>
          </a:p>
          <a:p>
            <a:pPr marL="171450" indent="-171450">
              <a:buFont typeface="Arial" panose="020B0604020202020204" pitchFamily="34" charset="0"/>
              <a:buChar char="•"/>
            </a:pPr>
            <a:endParaRPr lang="en-AU" dirty="0">
              <a:effectLst/>
            </a:endParaRPr>
          </a:p>
          <a:p>
            <a:r>
              <a:rPr lang="en-AU" b="1" dirty="0">
                <a:effectLst/>
              </a:rPr>
              <a:t>If your education provider issued a Confirmation of Appropriate Accommodation and Welfare (CAAW) to take responsibility for your welfare in Australia, seek alternative enrolment immediately and make alternative welfare arrangements.</a:t>
            </a:r>
          </a:p>
          <a:p>
            <a:endParaRPr lang="en-AU"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24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4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If you are planning to travel overseas within the three month grace period make sure all the necessary arrangement are in place re obtaining educational assessments and updating TPS and Home Affairs with their contact details </a:t>
            </a:r>
            <a:r>
              <a:rPr lang="en-AU" sz="1200" kern="1200" dirty="0" err="1">
                <a:solidFill>
                  <a:schemeClr val="tx1"/>
                </a:solidFill>
                <a:effectLst/>
                <a:latin typeface="+mn-lt"/>
                <a:ea typeface="+mn-ea"/>
                <a:cs typeface="+mn-cs"/>
              </a:rPr>
              <a:t>etc</a:t>
            </a:r>
            <a:r>
              <a:rPr lang="en-AU" sz="1200" kern="1200" dirty="0">
                <a:solidFill>
                  <a:schemeClr val="tx1"/>
                </a:solidFill>
                <a:effectLst/>
                <a:latin typeface="+mn-lt"/>
                <a:ea typeface="+mn-ea"/>
                <a:cs typeface="+mn-cs"/>
              </a:rPr>
              <a:t> and perhaps identify potential new providers to enrol with and seek enrolment before you travel.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You could do these activities</a:t>
            </a:r>
            <a:r>
              <a:rPr lang="en-AU" sz="1200" kern="1200" baseline="0" dirty="0">
                <a:solidFill>
                  <a:schemeClr val="tx1"/>
                </a:solidFill>
                <a:effectLst/>
                <a:latin typeface="+mn-lt"/>
                <a:ea typeface="+mn-ea"/>
                <a:cs typeface="+mn-cs"/>
              </a:rPr>
              <a:t> whilst you are overseas but it could be that much harder.</a:t>
            </a:r>
            <a:r>
              <a:rPr lang="en-AU" sz="1200" kern="1200" dirty="0">
                <a:solidFill>
                  <a:schemeClr val="tx1"/>
                </a:solidFill>
                <a:effectLst/>
                <a:latin typeface="+mn-lt"/>
                <a:ea typeface="+mn-ea"/>
                <a:cs typeface="+mn-cs"/>
              </a:rPr>
              <a:t> You will need to return to Australia before your current Student visa expires. And you need to provide a new COE within the 3 month period unless you can substantiate compelling circumstances, which would be assessed on a  case by case basis</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11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Ask those present to stand up and wave as they are introduced?</a:t>
            </a:r>
          </a:p>
        </p:txBody>
      </p:sp>
      <p:sp>
        <p:nvSpPr>
          <p:cNvPr id="4" name="Slide Number Placeholder 3"/>
          <p:cNvSpPr>
            <a:spLocks noGrp="1"/>
          </p:cNvSpPr>
          <p:nvPr>
            <p:ph type="sldNum" sz="quarter" idx="5"/>
          </p:nvPr>
        </p:nvSpPr>
        <p:spPr/>
        <p:txBody>
          <a:bodyPr/>
          <a:lstStyle/>
          <a:p>
            <a:fld id="{3BD3FCEB-6CB7-4478-9568-E9785AFEA658}" type="slidenum">
              <a:rPr lang="en-AU" smtClean="0"/>
              <a:t>3</a:t>
            </a:fld>
            <a:endParaRPr lang="en-AU"/>
          </a:p>
        </p:txBody>
      </p:sp>
    </p:spTree>
    <p:extLst>
      <p:ext uri="{BB962C8B-B14F-4D97-AF65-F5344CB8AC3E}">
        <p14:creationId xmlns:p14="http://schemas.microsoft.com/office/powerpoint/2010/main" val="3512891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719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Mel – ASQA will likely not have a PPT but should have good news about the Administrator issuing Statements of Attainment and how students will ne able to come to ASQA down the track for their SOAs from TMG.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3FCEB-6CB7-4478-9568-E9785AFEA65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970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41425"/>
            <a:ext cx="5946775" cy="3349625"/>
          </a:xfrm>
          <a:prstGeom prst="rect">
            <a:avLst/>
          </a:prstGeom>
          <a:noFill/>
          <a:ln w="12700">
            <a:solidFill>
              <a:prstClr val="black"/>
            </a:solidFill>
          </a:ln>
        </p:spPr>
      </p:sp>
      <p:sp>
        <p:nvSpPr>
          <p:cNvPr id="3" name="Notes Placeholder 2"/>
          <p:cNvSpPr>
            <a:spLocks noGrp="1"/>
          </p:cNvSpPr>
          <p:nvPr>
            <p:ph type="body" idx="1"/>
          </p:nvPr>
        </p:nvSpPr>
        <p:spPr>
          <a:xfrm>
            <a:off x="679768" y="4777194"/>
            <a:ext cx="5438140" cy="3908614"/>
          </a:xfrm>
          <a:prstGeom prst="rect">
            <a:avLst/>
          </a:prstGeom>
        </p:spPr>
        <p:txBody>
          <a:bodyPr/>
          <a:lstStyle/>
          <a:p>
            <a:endParaRPr lang="en-AU" dirty="0"/>
          </a:p>
          <a:p>
            <a:pPr>
              <a:spcBef>
                <a:spcPts val="600"/>
              </a:spcBef>
            </a:pPr>
            <a:r>
              <a:rPr lang="en-AU" dirty="0">
                <a:solidFill>
                  <a:schemeClr val="dk1"/>
                </a:solidFill>
                <a:latin typeface="Calibri" panose="020F0502020204030204"/>
                <a:cs typeface="Calibri" panose="020F0502020204030204"/>
              </a:rPr>
              <a:t>Study Melbourne Student Centre, located in the heart of Melbourne’s iconic laneways at 17 Hardware Lane. Currently closed but online/over the phone</a:t>
            </a:r>
            <a:endParaRPr lang="en-AU" dirty="0">
              <a:solidFill>
                <a:schemeClr val="dk1"/>
              </a:solidFill>
              <a:latin typeface="Calibri" panose="020F0502020204030204" pitchFamily="34" charset="0"/>
              <a:cs typeface="Calibri" panose="020F0502020204030204"/>
            </a:endParaRPr>
          </a:p>
          <a:p>
            <a:pPr marL="0" indent="0" defTabSz="914400">
              <a:spcBef>
                <a:spcPts val="600"/>
              </a:spcBef>
              <a:buNone/>
            </a:pPr>
            <a:endParaRPr lang="en-AU" dirty="0">
              <a:solidFill>
                <a:schemeClr val="dk1"/>
              </a:solidFill>
              <a:latin typeface="Calibri" panose="020F0502020204030204" pitchFamily="34" charset="0"/>
              <a:cs typeface="Times New Roman" panose="02020603050405020304" pitchFamily="18" charset="0"/>
            </a:endParaRPr>
          </a:p>
          <a:p>
            <a:pPr>
              <a:spcBef>
                <a:spcPts val="600"/>
              </a:spcBef>
            </a:pPr>
            <a:r>
              <a:rPr lang="en-AU" dirty="0">
                <a:solidFill>
                  <a:schemeClr val="dk1"/>
                </a:solidFill>
                <a:latin typeface="Calibri"/>
                <a:cs typeface="Calibri"/>
              </a:rPr>
              <a:t>Our friendly, multi-lingual staff can answer your questions about health, accommodation, student safety, work rights and managing your finances. </a:t>
            </a:r>
            <a:endParaRPr lang="en-AU" dirty="0">
              <a:solidFill>
                <a:schemeClr val="dk1"/>
              </a:solidFill>
              <a:latin typeface="Calibri" panose="020F0502020204030204" pitchFamily="34" charset="0"/>
              <a:cs typeface="Calibri"/>
            </a:endParaRPr>
          </a:p>
          <a:p>
            <a:pPr marL="0" indent="0" defTabSz="914400">
              <a:buNone/>
            </a:pPr>
            <a:endParaRPr lang="en-AU" dirty="0">
              <a:solidFill>
                <a:schemeClr val="dk1"/>
              </a:solidFill>
              <a:latin typeface="Calibri" panose="020F0502020204030204" pitchFamily="34" charset="0"/>
              <a:cs typeface="Calibri"/>
            </a:endParaRPr>
          </a:p>
          <a:p>
            <a:pPr marL="0" indent="0" defTabSz="914400">
              <a:buNone/>
            </a:pPr>
            <a:r>
              <a:rPr lang="en-AU" dirty="0"/>
              <a:t>Note that our telephone service (1800 056 449) operates 24 hours,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D295AE-C004-5446-A8A6-EF0691AFA8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241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Study Melbourne is reopening their city location from 1 September.</a:t>
            </a:r>
          </a:p>
        </p:txBody>
      </p:sp>
      <p:sp>
        <p:nvSpPr>
          <p:cNvPr id="4" name="Slide Number Placeholder 3"/>
          <p:cNvSpPr>
            <a:spLocks noGrp="1"/>
          </p:cNvSpPr>
          <p:nvPr>
            <p:ph type="sldNum" sz="quarter" idx="5"/>
          </p:nvPr>
        </p:nvSpPr>
        <p:spPr/>
        <p:txBody>
          <a:bodyPr/>
          <a:lstStyle/>
          <a:p>
            <a:fld id="{3BD3FCEB-6CB7-4478-9568-E9785AFEA658}" type="slidenum">
              <a:rPr lang="en-AU" smtClean="0"/>
              <a:t>36</a:t>
            </a:fld>
            <a:endParaRPr lang="en-AU"/>
          </a:p>
        </p:txBody>
      </p:sp>
    </p:spTree>
    <p:extLst>
      <p:ext uri="{BB962C8B-B14F-4D97-AF65-F5344CB8AC3E}">
        <p14:creationId xmlns:p14="http://schemas.microsoft.com/office/powerpoint/2010/main" val="2254993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38</a:t>
            </a:fld>
            <a:endParaRPr lang="en-AU"/>
          </a:p>
        </p:txBody>
      </p:sp>
    </p:spTree>
    <p:extLst>
      <p:ext uri="{BB962C8B-B14F-4D97-AF65-F5344CB8AC3E}">
        <p14:creationId xmlns:p14="http://schemas.microsoft.com/office/powerpoint/2010/main" val="2433625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41</a:t>
            </a:fld>
            <a:endParaRPr lang="en-AU"/>
          </a:p>
        </p:txBody>
      </p:sp>
    </p:spTree>
    <p:extLst>
      <p:ext uri="{BB962C8B-B14F-4D97-AF65-F5344CB8AC3E}">
        <p14:creationId xmlns:p14="http://schemas.microsoft.com/office/powerpoint/2010/main" val="2897819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42</a:t>
            </a:fld>
            <a:endParaRPr lang="en-AU"/>
          </a:p>
        </p:txBody>
      </p:sp>
    </p:spTree>
    <p:extLst>
      <p:ext uri="{BB962C8B-B14F-4D97-AF65-F5344CB8AC3E}">
        <p14:creationId xmlns:p14="http://schemas.microsoft.com/office/powerpoint/2010/main" val="2319559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43</a:t>
            </a:fld>
            <a:endParaRPr lang="en-AU"/>
          </a:p>
        </p:txBody>
      </p:sp>
    </p:spTree>
    <p:extLst>
      <p:ext uri="{BB962C8B-B14F-4D97-AF65-F5344CB8AC3E}">
        <p14:creationId xmlns:p14="http://schemas.microsoft.com/office/powerpoint/2010/main" val="4075718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50</a:t>
            </a:fld>
            <a:endParaRPr lang="en-AU"/>
          </a:p>
        </p:txBody>
      </p:sp>
    </p:spTree>
    <p:extLst>
      <p:ext uri="{BB962C8B-B14F-4D97-AF65-F5344CB8AC3E}">
        <p14:creationId xmlns:p14="http://schemas.microsoft.com/office/powerpoint/2010/main" val="2057220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51</a:t>
            </a:fld>
            <a:endParaRPr lang="en-AU"/>
          </a:p>
        </p:txBody>
      </p:sp>
    </p:spTree>
    <p:extLst>
      <p:ext uri="{BB962C8B-B14F-4D97-AF65-F5344CB8AC3E}">
        <p14:creationId xmlns:p14="http://schemas.microsoft.com/office/powerpoint/2010/main" val="404847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4</a:t>
            </a:fld>
            <a:endParaRPr lang="en-AU"/>
          </a:p>
        </p:txBody>
      </p:sp>
    </p:spTree>
    <p:extLst>
      <p:ext uri="{BB962C8B-B14F-4D97-AF65-F5344CB8AC3E}">
        <p14:creationId xmlns:p14="http://schemas.microsoft.com/office/powerpoint/2010/main" val="162953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52</a:t>
            </a:fld>
            <a:endParaRPr lang="en-AU"/>
          </a:p>
        </p:txBody>
      </p:sp>
    </p:spTree>
    <p:extLst>
      <p:ext uri="{BB962C8B-B14F-4D97-AF65-F5344CB8AC3E}">
        <p14:creationId xmlns:p14="http://schemas.microsoft.com/office/powerpoint/2010/main" val="340166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53</a:t>
            </a:fld>
            <a:endParaRPr lang="en-AU"/>
          </a:p>
        </p:txBody>
      </p:sp>
    </p:spTree>
    <p:extLst>
      <p:ext uri="{BB962C8B-B14F-4D97-AF65-F5344CB8AC3E}">
        <p14:creationId xmlns:p14="http://schemas.microsoft.com/office/powerpoint/2010/main" val="1983217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54</a:t>
            </a:fld>
            <a:endParaRPr lang="en-AU"/>
          </a:p>
        </p:txBody>
      </p:sp>
    </p:spTree>
    <p:extLst>
      <p:ext uri="{BB962C8B-B14F-4D97-AF65-F5344CB8AC3E}">
        <p14:creationId xmlns:p14="http://schemas.microsoft.com/office/powerpoint/2010/main" val="238433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55</a:t>
            </a:fld>
            <a:endParaRPr lang="en-AU"/>
          </a:p>
        </p:txBody>
      </p:sp>
    </p:spTree>
    <p:extLst>
      <p:ext uri="{BB962C8B-B14F-4D97-AF65-F5344CB8AC3E}">
        <p14:creationId xmlns:p14="http://schemas.microsoft.com/office/powerpoint/2010/main" val="2296730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56</a:t>
            </a:fld>
            <a:endParaRPr lang="en-AU"/>
          </a:p>
        </p:txBody>
      </p:sp>
    </p:spTree>
    <p:extLst>
      <p:ext uri="{BB962C8B-B14F-4D97-AF65-F5344CB8AC3E}">
        <p14:creationId xmlns:p14="http://schemas.microsoft.com/office/powerpoint/2010/main" val="1749079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Placeholder here for replacement provider screen shot and process to update with new provider details……</a:t>
            </a:r>
          </a:p>
        </p:txBody>
      </p:sp>
      <p:sp>
        <p:nvSpPr>
          <p:cNvPr id="4" name="Slide Number Placeholder 3"/>
          <p:cNvSpPr>
            <a:spLocks noGrp="1"/>
          </p:cNvSpPr>
          <p:nvPr>
            <p:ph type="sldNum" sz="quarter" idx="5"/>
          </p:nvPr>
        </p:nvSpPr>
        <p:spPr/>
        <p:txBody>
          <a:bodyPr/>
          <a:lstStyle/>
          <a:p>
            <a:fld id="{3BD3FCEB-6CB7-4478-9568-E9785AFEA658}" type="slidenum">
              <a:rPr lang="en-AU" smtClean="0"/>
              <a:t>60</a:t>
            </a:fld>
            <a:endParaRPr lang="en-AU"/>
          </a:p>
        </p:txBody>
      </p:sp>
    </p:spTree>
    <p:extLst>
      <p:ext uri="{BB962C8B-B14F-4D97-AF65-F5344CB8AC3E}">
        <p14:creationId xmlns:p14="http://schemas.microsoft.com/office/powerpoint/2010/main" val="3033934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Placeholder here for replacement provider screen shot and process to update with new provider details……</a:t>
            </a:r>
          </a:p>
        </p:txBody>
      </p:sp>
      <p:sp>
        <p:nvSpPr>
          <p:cNvPr id="4" name="Slide Number Placeholder 3"/>
          <p:cNvSpPr>
            <a:spLocks noGrp="1"/>
          </p:cNvSpPr>
          <p:nvPr>
            <p:ph type="sldNum" sz="quarter" idx="5"/>
          </p:nvPr>
        </p:nvSpPr>
        <p:spPr/>
        <p:txBody>
          <a:bodyPr/>
          <a:lstStyle/>
          <a:p>
            <a:fld id="{3BD3FCEB-6CB7-4478-9568-E9785AFEA658}" type="slidenum">
              <a:rPr lang="en-AU" smtClean="0"/>
              <a:t>61</a:t>
            </a:fld>
            <a:endParaRPr lang="en-AU"/>
          </a:p>
        </p:txBody>
      </p:sp>
    </p:spTree>
    <p:extLst>
      <p:ext uri="{BB962C8B-B14F-4D97-AF65-F5344CB8AC3E}">
        <p14:creationId xmlns:p14="http://schemas.microsoft.com/office/powerpoint/2010/main" val="461711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62</a:t>
            </a:fld>
            <a:endParaRPr lang="en-AU"/>
          </a:p>
        </p:txBody>
      </p:sp>
    </p:spTree>
    <p:extLst>
      <p:ext uri="{BB962C8B-B14F-4D97-AF65-F5344CB8AC3E}">
        <p14:creationId xmlns:p14="http://schemas.microsoft.com/office/powerpoint/2010/main" val="3308455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800" b="0" dirty="0">
              <a:solidFill>
                <a:srgbClr val="FF0000"/>
              </a:solidFill>
            </a:endParaRPr>
          </a:p>
        </p:txBody>
      </p:sp>
      <p:sp>
        <p:nvSpPr>
          <p:cNvPr id="4" name="Slide Number Placeholder 3"/>
          <p:cNvSpPr>
            <a:spLocks noGrp="1"/>
          </p:cNvSpPr>
          <p:nvPr>
            <p:ph type="sldNum" sz="quarter" idx="5"/>
          </p:nvPr>
        </p:nvSpPr>
        <p:spPr/>
        <p:txBody>
          <a:bodyPr/>
          <a:lstStyle/>
          <a:p>
            <a:fld id="{3BD3FCEB-6CB7-4478-9568-E9785AFEA658}" type="slidenum">
              <a:rPr lang="en-AU" smtClean="0"/>
              <a:t>63</a:t>
            </a:fld>
            <a:endParaRPr lang="en-AU"/>
          </a:p>
        </p:txBody>
      </p:sp>
    </p:spTree>
    <p:extLst>
      <p:ext uri="{BB962C8B-B14F-4D97-AF65-F5344CB8AC3E}">
        <p14:creationId xmlns:p14="http://schemas.microsoft.com/office/powerpoint/2010/main" val="687790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
              </a:spcAft>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64</a:t>
            </a:fld>
            <a:endParaRPr lang="en-AU"/>
          </a:p>
        </p:txBody>
      </p:sp>
    </p:spTree>
    <p:extLst>
      <p:ext uri="{BB962C8B-B14F-4D97-AF65-F5344CB8AC3E}">
        <p14:creationId xmlns:p14="http://schemas.microsoft.com/office/powerpoint/2010/main" val="381254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5</a:t>
            </a:fld>
            <a:endParaRPr lang="en-AU"/>
          </a:p>
        </p:txBody>
      </p:sp>
    </p:spTree>
    <p:extLst>
      <p:ext uri="{BB962C8B-B14F-4D97-AF65-F5344CB8AC3E}">
        <p14:creationId xmlns:p14="http://schemas.microsoft.com/office/powerpoint/2010/main" val="278518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Mel - This is he HA PPT that we wrote, they checked and maintain and deliver.</a:t>
            </a:r>
          </a:p>
          <a:p>
            <a:endParaRPr lang="en-AU" dirty="0"/>
          </a:p>
          <a:p>
            <a:r>
              <a:rPr lang="en-AU" dirty="0"/>
              <a:t>Hopefully the HA rep will send us an updated version before Tuesday.</a:t>
            </a:r>
          </a:p>
        </p:txBody>
      </p:sp>
      <p:sp>
        <p:nvSpPr>
          <p:cNvPr id="4" name="Slide Number Placeholder 3"/>
          <p:cNvSpPr>
            <a:spLocks noGrp="1"/>
          </p:cNvSpPr>
          <p:nvPr>
            <p:ph type="sldNum" sz="quarter" idx="5"/>
          </p:nvPr>
        </p:nvSpPr>
        <p:spPr/>
        <p:txBody>
          <a:bodyPr/>
          <a:lstStyle/>
          <a:p>
            <a:fld id="{3BD3FCEB-6CB7-4478-9568-E9785AFEA658}" type="slidenum">
              <a:rPr lang="en-AU" smtClean="0"/>
              <a:t>6</a:t>
            </a:fld>
            <a:endParaRPr lang="en-AU"/>
          </a:p>
        </p:txBody>
      </p:sp>
    </p:spTree>
    <p:extLst>
      <p:ext uri="{BB962C8B-B14F-4D97-AF65-F5344CB8AC3E}">
        <p14:creationId xmlns:p14="http://schemas.microsoft.com/office/powerpoint/2010/main" val="144155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Need to explain that once they log into the TPS online system (which we will go through later) they will see a list of providers who have courses suitable for you to continue your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Each student sees a list specific to their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we split the students into those who have already placed themselves = straight to refund, those who place themselves at our alternatives and have any money owing to them calculated and paid the </a:t>
            </a:r>
            <a:r>
              <a:rPr lang="en-AU" dirty="0" err="1"/>
              <a:t>the</a:t>
            </a:r>
            <a:r>
              <a:rPr lang="en-AU" dirty="0"/>
              <a:t> new provider and those who are unable to be placed for any reason (e.g. when we cease the placement period or they put a case to us why they should just be refunded)</a:t>
            </a:r>
          </a:p>
        </p:txBody>
      </p:sp>
      <p:sp>
        <p:nvSpPr>
          <p:cNvPr id="4" name="Slide Number Placeholder 3"/>
          <p:cNvSpPr>
            <a:spLocks noGrp="1"/>
          </p:cNvSpPr>
          <p:nvPr>
            <p:ph type="sldNum" sz="quarter" idx="5"/>
          </p:nvPr>
        </p:nvSpPr>
        <p:spPr/>
        <p:txBody>
          <a:bodyPr/>
          <a:lstStyle/>
          <a:p>
            <a:fld id="{3BD3FCEB-6CB7-4478-9568-E9785AFEA658}" type="slidenum">
              <a:rPr lang="en-AU" smtClean="0"/>
              <a:t>7</a:t>
            </a:fld>
            <a:endParaRPr lang="en-AU"/>
          </a:p>
        </p:txBody>
      </p:sp>
    </p:spTree>
    <p:extLst>
      <p:ext uri="{BB962C8B-B14F-4D97-AF65-F5344CB8AC3E}">
        <p14:creationId xmlns:p14="http://schemas.microsoft.com/office/powerpoint/2010/main" val="361458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Need to explain that once they log into the TPS online system (which we will go through later) they will see a list of providers who have courses suitable for you to continue your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Each student sees a list specific to their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where we split the students into those who have already placed themselves = straight to refund, those who place themselves at our alternatives and have any money owing to them calculated and paid the </a:t>
            </a:r>
            <a:r>
              <a:rPr lang="en-AU" dirty="0" err="1"/>
              <a:t>the</a:t>
            </a:r>
            <a:r>
              <a:rPr lang="en-AU" dirty="0"/>
              <a:t> new provider and those who are unable to be placed for any reason (e.g. when we cease the placement period or they put a case to us why they should just be refunded)</a:t>
            </a:r>
          </a:p>
        </p:txBody>
      </p:sp>
      <p:sp>
        <p:nvSpPr>
          <p:cNvPr id="4" name="Slide Number Placeholder 3"/>
          <p:cNvSpPr>
            <a:spLocks noGrp="1"/>
          </p:cNvSpPr>
          <p:nvPr>
            <p:ph type="sldNum" sz="quarter" idx="5"/>
          </p:nvPr>
        </p:nvSpPr>
        <p:spPr/>
        <p:txBody>
          <a:bodyPr/>
          <a:lstStyle/>
          <a:p>
            <a:fld id="{3BD3FCEB-6CB7-4478-9568-E9785AFEA658}" type="slidenum">
              <a:rPr lang="en-AU" smtClean="0"/>
              <a:t>8</a:t>
            </a:fld>
            <a:endParaRPr lang="en-AU"/>
          </a:p>
        </p:txBody>
      </p:sp>
    </p:spTree>
    <p:extLst>
      <p:ext uri="{BB962C8B-B14F-4D97-AF65-F5344CB8AC3E}">
        <p14:creationId xmlns:p14="http://schemas.microsoft.com/office/powerpoint/2010/main" val="209759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BD3FCEB-6CB7-4478-9568-E9785AFEA658}" type="slidenum">
              <a:rPr lang="en-AU" smtClean="0"/>
              <a:t>9</a:t>
            </a:fld>
            <a:endParaRPr lang="en-AU"/>
          </a:p>
        </p:txBody>
      </p:sp>
    </p:spTree>
    <p:extLst>
      <p:ext uri="{BB962C8B-B14F-4D97-AF65-F5344CB8AC3E}">
        <p14:creationId xmlns:p14="http://schemas.microsoft.com/office/powerpoint/2010/main" val="35989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277773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1" y="1546862"/>
            <a:ext cx="5184378"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904416" y="1546862"/>
            <a:ext cx="2699834" cy="3081398"/>
          </a:xfrm>
        </p:spPr>
        <p:txBody>
          <a:bodyPr>
            <a:normAutofit/>
          </a:bodyPr>
          <a:lstStyle>
            <a:lvl1pPr>
              <a:defRPr sz="1652"/>
            </a:lvl1pPr>
            <a:lvl2pPr>
              <a:defRPr sz="1501"/>
            </a:lvl2pPr>
            <a:lvl3pPr>
              <a:defRPr sz="1351"/>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4" name="Title 3"/>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a:p>
        </p:txBody>
      </p:sp>
      <p:sp>
        <p:nvSpPr>
          <p:cNvPr id="10" name="Text Placeholder 3">
            <a:extLst>
              <a:ext uri="{FF2B5EF4-FFF2-40B4-BE49-F238E27FC236}">
                <a16:creationId xmlns:a16="http://schemas.microsoft.com/office/drawing/2014/main" id="{99795271-99CB-4951-9BF4-AE6B4FA03BBF}"/>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4578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9751" y="1546862"/>
            <a:ext cx="8064499" cy="270300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dirty="0"/>
              <a:t>Click icon to add picture</a:t>
            </a:r>
            <a:endParaRPr lang="en-AU" dirty="0"/>
          </a:p>
        </p:txBody>
      </p:sp>
      <p:sp>
        <p:nvSpPr>
          <p:cNvPr id="4" name="Text Placeholder 3"/>
          <p:cNvSpPr>
            <a:spLocks noGrp="1"/>
          </p:cNvSpPr>
          <p:nvPr>
            <p:ph type="body" sz="half" idx="2"/>
          </p:nvPr>
        </p:nvSpPr>
        <p:spPr>
          <a:xfrm>
            <a:off x="684214" y="4304334"/>
            <a:ext cx="7920037" cy="324336"/>
          </a:xfrm>
        </p:spPr>
        <p:txBody>
          <a:bodyPr/>
          <a:lstStyle>
            <a:lvl1pPr marL="0" indent="0">
              <a:buNone/>
              <a:defRPr sz="1051" b="1">
                <a:solidFill>
                  <a:schemeClr val="accent2"/>
                </a:solidFill>
              </a:defRPr>
            </a:lvl1pPr>
            <a:lvl2pPr marL="343220" indent="0">
              <a:buNone/>
              <a:defRPr sz="901"/>
            </a:lvl2pPr>
            <a:lvl3pPr marL="686440" indent="0">
              <a:buNone/>
              <a:defRPr sz="751"/>
            </a:lvl3pPr>
            <a:lvl4pPr marL="1029660" indent="0">
              <a:buNone/>
              <a:defRPr sz="676"/>
            </a:lvl4pPr>
            <a:lvl5pPr marL="1372880" indent="0">
              <a:buNone/>
              <a:defRPr sz="676"/>
            </a:lvl5pPr>
            <a:lvl6pPr marL="1716100" indent="0">
              <a:buNone/>
              <a:defRPr sz="676"/>
            </a:lvl6pPr>
            <a:lvl7pPr marL="2059320" indent="0">
              <a:buNone/>
              <a:defRPr sz="676"/>
            </a:lvl7pPr>
            <a:lvl8pPr marL="2402540" indent="0">
              <a:buNone/>
              <a:defRPr sz="676"/>
            </a:lvl8pPr>
            <a:lvl9pPr marL="2745760" indent="0">
              <a:buNone/>
              <a:defRPr sz="676"/>
            </a:lvl9pPr>
          </a:lstStyle>
          <a:p>
            <a:pPr lvl="0"/>
            <a:r>
              <a:rPr lang="en-US"/>
              <a:t>Edit Master text styles</a:t>
            </a:r>
          </a:p>
        </p:txBody>
      </p:sp>
      <p:sp>
        <p:nvSpPr>
          <p:cNvPr id="7"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2" name="Title 1"/>
          <p:cNvSpPr>
            <a:spLocks noGrp="1"/>
          </p:cNvSpPr>
          <p:nvPr>
            <p:ph type="title"/>
          </p:nvPr>
        </p:nvSpPr>
        <p:spPr>
          <a:xfrm>
            <a:off x="539750" y="733762"/>
            <a:ext cx="8064500" cy="380858"/>
          </a:xfrm>
          <a:prstGeom prst="rect">
            <a:avLst/>
          </a:prstGeom>
        </p:spPr>
        <p:txBody>
          <a:bodyPr/>
          <a:lstStyle/>
          <a:p>
            <a:r>
              <a:rPr lang="en-US"/>
              <a:t>Click to edit Master title style</a:t>
            </a:r>
            <a:endParaRPr lang="en-AU" dirty="0"/>
          </a:p>
        </p:txBody>
      </p:sp>
      <p:sp>
        <p:nvSpPr>
          <p:cNvPr id="8" name="Text Placeholder 3">
            <a:extLst>
              <a:ext uri="{FF2B5EF4-FFF2-40B4-BE49-F238E27FC236}">
                <a16:creationId xmlns:a16="http://schemas.microsoft.com/office/drawing/2014/main" id="{20DC5BD8-CD57-47B1-9D14-1D69628960F5}"/>
              </a:ext>
            </a:extLst>
          </p:cNvPr>
          <p:cNvSpPr>
            <a:spLocks noGrp="1"/>
          </p:cNvSpPr>
          <p:nvPr>
            <p:ph type="body" sz="quarter" idx="11"/>
          </p:nvPr>
        </p:nvSpPr>
        <p:spPr>
          <a:xfrm>
            <a:off x="539751" y="1115938"/>
            <a:ext cx="8064499"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1914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6"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3" name="Title 2"/>
          <p:cNvSpPr>
            <a:spLocks noGrp="1"/>
          </p:cNvSpPr>
          <p:nvPr>
            <p:ph type="title"/>
          </p:nvPr>
        </p:nvSpPr>
        <p:spPr>
          <a:xfrm>
            <a:off x="539750" y="735080"/>
            <a:ext cx="8064500" cy="379539"/>
          </a:xfrm>
          <a:prstGeom prst="rect">
            <a:avLst/>
          </a:prstGeom>
        </p:spPr>
        <p:txBody>
          <a:bodyPr/>
          <a:lstStyle/>
          <a:p>
            <a:r>
              <a:rPr lang="en-US"/>
              <a:t>Click to edit Master title style</a:t>
            </a:r>
            <a:endParaRPr lang="en-AU" dirty="0"/>
          </a:p>
        </p:txBody>
      </p:sp>
      <p:sp>
        <p:nvSpPr>
          <p:cNvPr id="7" name="Text Placeholder 3">
            <a:extLst>
              <a:ext uri="{FF2B5EF4-FFF2-40B4-BE49-F238E27FC236}">
                <a16:creationId xmlns:a16="http://schemas.microsoft.com/office/drawing/2014/main" id="{C13E4BE7-C810-4E0E-BCE1-92ED098F8306}"/>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2688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489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Tree>
    <p:extLst>
      <p:ext uri="{BB962C8B-B14F-4D97-AF65-F5344CB8AC3E}">
        <p14:creationId xmlns:p14="http://schemas.microsoft.com/office/powerpoint/2010/main" val="355564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Text Placeholder 2"/>
          <p:cNvSpPr>
            <a:spLocks noGrp="1"/>
          </p:cNvSpPr>
          <p:nvPr>
            <p:ph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392254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66020" y="1201261"/>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1262"/>
            <a:ext cx="4038600" cy="3307297"/>
          </a:xfrm>
        </p:spPr>
        <p:txBody>
          <a:bodyPr>
            <a:normAutofit/>
          </a:bodyPr>
          <a:lstStyle>
            <a:lvl1pPr>
              <a:defRPr sz="1802"/>
            </a:lvl1pPr>
            <a:lvl2pPr>
              <a:defRPr sz="1501"/>
            </a:lvl2pPr>
            <a:lvl3pPr>
              <a:defRPr sz="1351"/>
            </a:lvl3pPr>
            <a:lvl4pPr>
              <a:defRPr sz="1201"/>
            </a:lvl4pPr>
            <a:lvl5pPr>
              <a:defRPr sz="1201"/>
            </a:lvl5pPr>
            <a:lvl6pPr>
              <a:defRPr sz="1351"/>
            </a:lvl6pPr>
            <a:lvl7pPr>
              <a:defRPr sz="1351"/>
            </a:lvl7pPr>
            <a:lvl8pPr>
              <a:defRPr sz="1351"/>
            </a:lvl8pPr>
            <a:lvl9pPr>
              <a:defRPr sz="1351"/>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86807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85DDE-7EDD-4440-A836-DD62106870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23430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6B8CF98-594C-4550-A998-170C3E653B57}"/>
              </a:ext>
            </a:extLst>
          </p:cNvPr>
          <p:cNvSpPr>
            <a:spLocks noGrp="1"/>
          </p:cNvSpPr>
          <p:nvPr>
            <p:ph type="sldNum" sz="quarter" idx="12"/>
          </p:nvPr>
        </p:nvSpPr>
        <p:spPr>
          <a:xfrm>
            <a:off x="6457950" y="4771678"/>
            <a:ext cx="2057400" cy="274097"/>
          </a:xfrm>
          <a:prstGeom prst="rect">
            <a:avLst/>
          </a:prstGeom>
        </p:spPr>
        <p:txBody>
          <a:bodyPr/>
          <a:lstStyle/>
          <a:p>
            <a:fld id="{53EADE7A-49DB-41C3-BF87-A06017476FCC}" type="slidenum">
              <a:rPr lang="en-AU" smtClean="0"/>
              <a:t>‹#›</a:t>
            </a:fld>
            <a:endParaRPr lang="en-AU"/>
          </a:p>
        </p:txBody>
      </p:sp>
    </p:spTree>
    <p:extLst>
      <p:ext uri="{BB962C8B-B14F-4D97-AF65-F5344CB8AC3E}">
        <p14:creationId xmlns:p14="http://schemas.microsoft.com/office/powerpoint/2010/main" val="364447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9143999" cy="5148263"/>
          </a:xfrm>
          <a:prstGeom prst="rect">
            <a:avLst/>
          </a:prstGeom>
        </p:spPr>
      </p:pic>
      <p:sp>
        <p:nvSpPr>
          <p:cNvPr id="2" name="Title 1"/>
          <p:cNvSpPr>
            <a:spLocks noGrp="1"/>
          </p:cNvSpPr>
          <p:nvPr>
            <p:ph type="title"/>
          </p:nvPr>
        </p:nvSpPr>
        <p:spPr>
          <a:xfrm>
            <a:off x="687433" y="1979515"/>
            <a:ext cx="7344866" cy="480644"/>
          </a:xfrm>
          <a:prstGeom prst="rect">
            <a:avLst/>
          </a:prstGeom>
        </p:spPr>
        <p:txBody>
          <a:bodyPr anchor="t">
            <a:spAutoFit/>
          </a:bodyPr>
          <a:lstStyle>
            <a:lvl1pPr algn="l">
              <a:lnSpc>
                <a:spcPct val="80000"/>
              </a:lnSpc>
              <a:defRPr sz="3904" b="1">
                <a:solidFill>
                  <a:schemeClr val="bg1"/>
                </a:solidFill>
              </a:defRPr>
            </a:lvl1pPr>
          </a:lstStyle>
          <a:p>
            <a:r>
              <a:rPr lang="en-US"/>
              <a:t>Click to edit Master title style</a:t>
            </a:r>
            <a:endParaRPr lang="en-AU" dirty="0"/>
          </a:p>
        </p:txBody>
      </p:sp>
      <p:sp>
        <p:nvSpPr>
          <p:cNvPr id="7" name="Text Placeholder 6"/>
          <p:cNvSpPr>
            <a:spLocks noGrp="1"/>
          </p:cNvSpPr>
          <p:nvPr>
            <p:ph type="body" sz="quarter" idx="10"/>
          </p:nvPr>
        </p:nvSpPr>
        <p:spPr>
          <a:xfrm>
            <a:off x="684214" y="3006784"/>
            <a:ext cx="7347907" cy="234360"/>
          </a:xfrm>
        </p:spPr>
        <p:txBody>
          <a:bodyPr>
            <a:spAutoFit/>
          </a:bodyPr>
          <a:lstStyle>
            <a:lvl1pPr marL="0" indent="0">
              <a:lnSpc>
                <a:spcPct val="110000"/>
              </a:lnSpc>
              <a:spcBef>
                <a:spcPts val="0"/>
              </a:spcBef>
              <a:spcAft>
                <a:spcPts val="0"/>
              </a:spcAft>
              <a:buNone/>
              <a:defRPr sz="1501">
                <a:solidFill>
                  <a:schemeClr val="bg1"/>
                </a:solidFill>
              </a:defRPr>
            </a:lvl1pPr>
          </a:lstStyle>
          <a:p>
            <a:pPr lvl="0"/>
            <a:r>
              <a:rPr lang="en-US"/>
              <a:t>Edit Master text styles</a:t>
            </a:r>
          </a:p>
        </p:txBody>
      </p:sp>
    </p:spTree>
    <p:extLst>
      <p:ext uri="{BB962C8B-B14F-4D97-AF65-F5344CB8AC3E}">
        <p14:creationId xmlns:p14="http://schemas.microsoft.com/office/powerpoint/2010/main" val="31332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539751" y="1925459"/>
            <a:ext cx="8064499" cy="480644"/>
          </a:xfrm>
          <a:prstGeom prst="rect">
            <a:avLst/>
          </a:prstGeom>
        </p:spPr>
        <p:txBody>
          <a:bodyPr anchor="t">
            <a:spAutoFit/>
          </a:bodyPr>
          <a:lstStyle>
            <a:lvl1pPr algn="l">
              <a:lnSpc>
                <a:spcPct val="80000"/>
              </a:lnSpc>
              <a:defRPr sz="3904" b="1">
                <a:solidFill>
                  <a:schemeClr val="accent1"/>
                </a:solidFill>
              </a:defRPr>
            </a:lvl1pPr>
          </a:lstStyle>
          <a:p>
            <a:r>
              <a:rPr lang="en-US"/>
              <a:t>Click to edit Master title style</a:t>
            </a:r>
            <a:endParaRPr lang="en-AU" dirty="0"/>
          </a:p>
        </p:txBody>
      </p:sp>
      <p:sp>
        <p:nvSpPr>
          <p:cNvPr id="7" name="Text Placeholder 6"/>
          <p:cNvSpPr>
            <a:spLocks noGrp="1"/>
          </p:cNvSpPr>
          <p:nvPr>
            <p:ph type="body" sz="quarter" idx="10"/>
          </p:nvPr>
        </p:nvSpPr>
        <p:spPr>
          <a:xfrm>
            <a:off x="536411" y="2952728"/>
            <a:ext cx="8067838" cy="234360"/>
          </a:xfrm>
        </p:spPr>
        <p:txBody>
          <a:bodyPr>
            <a:spAutoFit/>
          </a:bodyPr>
          <a:lstStyle>
            <a:lvl1pPr marL="0" indent="0">
              <a:lnSpc>
                <a:spcPct val="110000"/>
              </a:lnSpc>
              <a:spcBef>
                <a:spcPts val="0"/>
              </a:spcBef>
              <a:spcAft>
                <a:spcPts val="0"/>
              </a:spcAft>
              <a:buNone/>
              <a:defRPr sz="1501" b="0">
                <a:solidFill>
                  <a:schemeClr val="tx2"/>
                </a:solidFill>
              </a:defRPr>
            </a:lvl1pPr>
          </a:lstStyle>
          <a:p>
            <a:pPr lvl="0"/>
            <a:r>
              <a:rPr lang="en-US"/>
              <a:t>Edit Master text styles</a:t>
            </a:r>
          </a:p>
        </p:txBody>
      </p:sp>
    </p:spTree>
    <p:extLst>
      <p:ext uri="{BB962C8B-B14F-4D97-AF65-F5344CB8AC3E}">
        <p14:creationId xmlns:p14="http://schemas.microsoft.com/office/powerpoint/2010/main" val="28943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39751" y="1546862"/>
            <a:ext cx="8064666" cy="3081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3" name="Title 2"/>
          <p:cNvSpPr>
            <a:spLocks noGrp="1"/>
          </p:cNvSpPr>
          <p:nvPr>
            <p:ph type="title"/>
          </p:nvPr>
        </p:nvSpPr>
        <p:spPr>
          <a:xfrm>
            <a:off x="539750" y="736228"/>
            <a:ext cx="8064666" cy="369674"/>
          </a:xfrm>
          <a:prstGeom prst="rect">
            <a:avLst/>
          </a:prstGeom>
        </p:spPr>
        <p:txBody>
          <a:bodyPr wrap="square" anchor="t" anchorCtr="0">
            <a:spAutoFit/>
          </a:bodyPr>
          <a:lstStyle>
            <a:lvl1pPr>
              <a:defRPr sz="3003"/>
            </a:lvl1pPr>
          </a:lstStyle>
          <a:p>
            <a:r>
              <a:rPr lang="en-US"/>
              <a:t>Click to edit Master title style</a:t>
            </a:r>
            <a:endParaRPr lang="en-AU" dirty="0"/>
          </a:p>
        </p:txBody>
      </p:sp>
      <p:sp>
        <p:nvSpPr>
          <p:cNvPr id="6" name="Text Placeholder 3">
            <a:extLst>
              <a:ext uri="{FF2B5EF4-FFF2-40B4-BE49-F238E27FC236}">
                <a16:creationId xmlns:a16="http://schemas.microsoft.com/office/drawing/2014/main" id="{F31B3B93-BCAF-425E-BCE8-40AAA87F7C7A}"/>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67963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0" y="1546862"/>
            <a:ext cx="3959974"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4000" y="1546862"/>
            <a:ext cx="3960416" cy="3081398"/>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2" name="Title 1"/>
          <p:cNvSpPr>
            <a:spLocks noGrp="1"/>
          </p:cNvSpPr>
          <p:nvPr>
            <p:ph type="title"/>
          </p:nvPr>
        </p:nvSpPr>
        <p:spPr>
          <a:xfrm>
            <a:off x="539750" y="735080"/>
            <a:ext cx="8064666" cy="379539"/>
          </a:xfrm>
          <a:prstGeom prst="rect">
            <a:avLst/>
          </a:prstGeom>
        </p:spPr>
        <p:txBody>
          <a:bodyPr/>
          <a:lstStyle>
            <a:lvl1pPr>
              <a:defRPr sz="3003"/>
            </a:lvl1pPr>
          </a:lstStyle>
          <a:p>
            <a:r>
              <a:rPr lang="en-US"/>
              <a:t>Click to edit Master title style</a:t>
            </a:r>
            <a:endParaRPr lang="en-AU" dirty="0"/>
          </a:p>
        </p:txBody>
      </p:sp>
      <p:sp>
        <p:nvSpPr>
          <p:cNvPr id="7" name="Text Placeholder 3">
            <a:extLst>
              <a:ext uri="{FF2B5EF4-FFF2-40B4-BE49-F238E27FC236}">
                <a16:creationId xmlns:a16="http://schemas.microsoft.com/office/drawing/2014/main" id="{592DE2B0-660F-42B0-8FCC-4A0893ABC7EC}"/>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372929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2" y="1546862"/>
            <a:ext cx="3947959" cy="3082563"/>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p:txBody>
      </p:sp>
      <p:sp>
        <p:nvSpPr>
          <p:cNvPr id="7" name="Picture Placeholder 2"/>
          <p:cNvSpPr>
            <a:spLocks noGrp="1"/>
          </p:cNvSpPr>
          <p:nvPr>
            <p:ph type="pic" idx="10"/>
          </p:nvPr>
        </p:nvSpPr>
        <p:spPr>
          <a:xfrm>
            <a:off x="4644008" y="1546879"/>
            <a:ext cx="3960408" cy="3083555"/>
          </a:xfrm>
          <a:solidFill>
            <a:schemeClr val="accent2">
              <a:lumMod val="20000"/>
              <a:lumOff val="80000"/>
            </a:schemeClr>
          </a:solidFill>
        </p:spPr>
        <p:txBody>
          <a:bodyPr/>
          <a:lstStyle>
            <a:lvl1pPr marL="0" indent="0">
              <a:buNone/>
              <a:defRPr lang="en-AU" dirty="0"/>
            </a:lvl1pPr>
            <a:lvl2pPr marL="343220" indent="0">
              <a:buNone/>
              <a:defRPr sz="2102"/>
            </a:lvl2pPr>
            <a:lvl3pPr marL="686440" indent="0">
              <a:buNone/>
              <a:defRPr sz="1802"/>
            </a:lvl3pPr>
            <a:lvl4pPr marL="1029660" indent="0">
              <a:buNone/>
              <a:defRPr sz="1501"/>
            </a:lvl4pPr>
            <a:lvl5pPr marL="1372880" indent="0">
              <a:buNone/>
              <a:defRPr sz="1501"/>
            </a:lvl5pPr>
            <a:lvl6pPr marL="1716100" indent="0">
              <a:buNone/>
              <a:defRPr sz="1501"/>
            </a:lvl6pPr>
            <a:lvl7pPr marL="2059320" indent="0">
              <a:buNone/>
              <a:defRPr sz="1501"/>
            </a:lvl7pPr>
            <a:lvl8pPr marL="2402540" indent="0">
              <a:buNone/>
              <a:defRPr sz="1501"/>
            </a:lvl8pPr>
            <a:lvl9pPr marL="2745760" indent="0">
              <a:buNone/>
              <a:defRPr sz="1501"/>
            </a:lvl9pPr>
          </a:lstStyle>
          <a:p>
            <a:r>
              <a:rPr lang="en-US" dirty="0"/>
              <a:t>Click icon to add picture</a:t>
            </a:r>
            <a:endParaRPr lang="en-AU" dirty="0"/>
          </a:p>
        </p:txBody>
      </p:sp>
      <p:sp>
        <p:nvSpPr>
          <p:cNvPr id="9"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10"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2" name="Title 1"/>
          <p:cNvSpPr>
            <a:spLocks noGrp="1"/>
          </p:cNvSpPr>
          <p:nvPr>
            <p:ph type="title"/>
          </p:nvPr>
        </p:nvSpPr>
        <p:spPr>
          <a:xfrm>
            <a:off x="539750" y="735080"/>
            <a:ext cx="8064666" cy="371432"/>
          </a:xfrm>
          <a:prstGeom prst="rect">
            <a:avLst/>
          </a:prstGeom>
        </p:spPr>
        <p:txBody>
          <a:bodyPr/>
          <a:lstStyle/>
          <a:p>
            <a:r>
              <a:rPr lang="en-US"/>
              <a:t>Click to edit Master title style</a:t>
            </a:r>
            <a:endParaRPr lang="en-AU" dirty="0"/>
          </a:p>
        </p:txBody>
      </p:sp>
      <p:sp>
        <p:nvSpPr>
          <p:cNvPr id="8" name="Text Placeholder 3">
            <a:extLst>
              <a:ext uri="{FF2B5EF4-FFF2-40B4-BE49-F238E27FC236}">
                <a16:creationId xmlns:a16="http://schemas.microsoft.com/office/drawing/2014/main" id="{DC88B394-448C-421A-BF9C-1B9401F688A1}"/>
              </a:ext>
            </a:extLst>
          </p:cNvPr>
          <p:cNvSpPr>
            <a:spLocks noGrp="1"/>
          </p:cNvSpPr>
          <p:nvPr>
            <p:ph type="body" sz="quarter" idx="11"/>
          </p:nvPr>
        </p:nvSpPr>
        <p:spPr>
          <a:xfrm>
            <a:off x="539750" y="1115938"/>
            <a:ext cx="8064666"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86437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7864" y="1546862"/>
            <a:ext cx="5256386"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idx="10"/>
          </p:nvPr>
        </p:nvSpPr>
        <p:spPr>
          <a:xfrm>
            <a:off x="539751" y="1545697"/>
            <a:ext cx="2699834" cy="3076154"/>
          </a:xfrm>
        </p:spPr>
        <p:txBody>
          <a:bodyPr>
            <a:normAutofit/>
          </a:bodyPr>
          <a:lstStyle>
            <a:lvl1pPr>
              <a:defRPr lang="en-US" dirty="0" smtClean="0"/>
            </a:lvl1pPr>
            <a:lvl2pPr>
              <a:defRPr lang="en-US" dirty="0" smtClean="0"/>
            </a:lvl2pPr>
            <a:lvl3pPr>
              <a:defRPr lang="en-US" dirty="0" smtClean="0"/>
            </a:lvl3pPr>
            <a:lvl4pPr>
              <a:defRPr sz="1351"/>
            </a:lvl4pPr>
            <a:lvl5pPr>
              <a:defRPr sz="1351"/>
            </a:lvl5pPr>
            <a:lvl6pPr>
              <a:defRPr sz="1501"/>
            </a:lvl6pPr>
            <a:lvl7pPr>
              <a:defRPr sz="1501"/>
            </a:lvl7pPr>
            <a:lvl8pPr>
              <a:defRPr sz="1501"/>
            </a:lvl8pPr>
            <a:lvl9pPr>
              <a:defRPr sz="1501"/>
            </a:lvl9pPr>
          </a:lstStyle>
          <a:p>
            <a:pPr lvl="0"/>
            <a:r>
              <a:rPr lang="en-US"/>
              <a:t>Edit Master text styles</a:t>
            </a:r>
          </a:p>
          <a:p>
            <a:pPr lvl="1"/>
            <a:r>
              <a:rPr lang="en-US"/>
              <a:t>Second level</a:t>
            </a:r>
          </a:p>
          <a:p>
            <a:pPr lvl="2"/>
            <a:r>
              <a:rPr lang="en-US"/>
              <a:t>Third level</a:t>
            </a:r>
          </a:p>
        </p:txBody>
      </p:sp>
      <p:sp>
        <p:nvSpPr>
          <p:cNvPr id="8"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9"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4" name="Title 3"/>
          <p:cNvSpPr>
            <a:spLocks noGrp="1"/>
          </p:cNvSpPr>
          <p:nvPr>
            <p:ph type="title"/>
          </p:nvPr>
        </p:nvSpPr>
        <p:spPr>
          <a:xfrm>
            <a:off x="539750" y="735080"/>
            <a:ext cx="8064500" cy="371432"/>
          </a:xfrm>
          <a:prstGeom prst="rect">
            <a:avLst/>
          </a:prstGeom>
        </p:spPr>
        <p:txBody>
          <a:bodyPr/>
          <a:lstStyle/>
          <a:p>
            <a:r>
              <a:rPr lang="en-US"/>
              <a:t>Click to edit Master title style</a:t>
            </a:r>
            <a:endParaRPr lang="en-AU" dirty="0"/>
          </a:p>
        </p:txBody>
      </p:sp>
      <p:sp>
        <p:nvSpPr>
          <p:cNvPr id="10" name="Text Placeholder 3">
            <a:extLst>
              <a:ext uri="{FF2B5EF4-FFF2-40B4-BE49-F238E27FC236}">
                <a16:creationId xmlns:a16="http://schemas.microsoft.com/office/drawing/2014/main" id="{E58C42C2-ACB9-4B97-ADF0-B9FBFFCBC99E}"/>
              </a:ext>
            </a:extLst>
          </p:cNvPr>
          <p:cNvSpPr>
            <a:spLocks noGrp="1"/>
          </p:cNvSpPr>
          <p:nvPr>
            <p:ph type="body" sz="quarter" idx="11"/>
          </p:nvPr>
        </p:nvSpPr>
        <p:spPr>
          <a:xfrm>
            <a:off x="539750" y="1115938"/>
            <a:ext cx="8064500" cy="234360"/>
          </a:xfrm>
        </p:spPr>
        <p:txBody>
          <a:bodyPr wrap="square">
            <a:spAutoFit/>
          </a:bodyPr>
          <a:lstStyle>
            <a:lvl1pPr marL="0" indent="0">
              <a:buNone/>
              <a:defRPr sz="1501" b="1">
                <a:solidFill>
                  <a:schemeClr val="tx2"/>
                </a:solidFill>
              </a:defRPr>
            </a:lvl1pPr>
            <a:lvl2pPr marL="266949" indent="0">
              <a:buNone/>
              <a:defRPr/>
            </a:lvl2pPr>
            <a:lvl3pPr marL="535090" indent="0">
              <a:buNone/>
              <a:defRPr/>
            </a:lvl3pPr>
            <a:lvl4pPr marL="811573" indent="0">
              <a:buNone/>
              <a:defRPr/>
            </a:lvl4pPr>
            <a:lvl5pPr marL="1078521" indent="0">
              <a:buNone/>
              <a:defRPr/>
            </a:lvl5pPr>
          </a:lstStyle>
          <a:p>
            <a:pPr lvl="0"/>
            <a:r>
              <a:rPr lang="en-US"/>
              <a:t>Edit Master text styles</a:t>
            </a:r>
          </a:p>
        </p:txBody>
      </p:sp>
    </p:spTree>
    <p:extLst>
      <p:ext uri="{BB962C8B-B14F-4D97-AF65-F5344CB8AC3E}">
        <p14:creationId xmlns:p14="http://schemas.microsoft.com/office/powerpoint/2010/main" val="156757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
        <p:nvSpPr>
          <p:cNvPr id="9" name="Rectangle 8">
            <a:extLst>
              <a:ext uri="{FF2B5EF4-FFF2-40B4-BE49-F238E27FC236}">
                <a16:creationId xmlns:a16="http://schemas.microsoft.com/office/drawing/2014/main" id="{85E06BA8-EE05-4266-9BD5-CA6C1F8C79D7}"/>
              </a:ext>
            </a:extLst>
          </p:cNvPr>
          <p:cNvSpPr/>
          <p:nvPr userDrawn="1"/>
        </p:nvSpPr>
        <p:spPr>
          <a:xfrm>
            <a:off x="0" y="4662364"/>
            <a:ext cx="8676456" cy="485898"/>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96173522"/>
      </p:ext>
    </p:extLst>
  </p:cSld>
  <p:clrMap bg1="lt1" tx1="dk1" bg2="lt2" tx2="dk2" accent1="accent1" accent2="accent2" accent3="accent3" accent4="accent4" accent5="accent5" accent6="accent6" hlink="hlink" folHlink="folHlink"/>
  <p:sldLayoutIdLst>
    <p:sldLayoutId id="2147483748" r:id="rId1"/>
    <p:sldLayoutId id="214748375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E06BA8-EE05-4266-9BD5-CA6C1F8C79D7}"/>
              </a:ext>
            </a:extLst>
          </p:cNvPr>
          <p:cNvSpPr/>
          <p:nvPr userDrawn="1"/>
        </p:nvSpPr>
        <p:spPr>
          <a:xfrm>
            <a:off x="0" y="0"/>
            <a:ext cx="9144000" cy="5148262"/>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A4487F58-FE30-4FF0-8EFC-485A0103FD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pic>
        <p:nvPicPr>
          <p:cNvPr id="8" name="Picture 7">
            <a:extLst>
              <a:ext uri="{FF2B5EF4-FFF2-40B4-BE49-F238E27FC236}">
                <a16:creationId xmlns:a16="http://schemas.microsoft.com/office/drawing/2014/main" id="{DC96695A-F7BB-408A-826E-B473CC06B2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77344" y="4662363"/>
            <a:ext cx="466655" cy="485898"/>
          </a:xfrm>
          <a:prstGeom prst="rect">
            <a:avLst/>
          </a:prstGeom>
        </p:spPr>
      </p:pic>
    </p:spTree>
    <p:extLst>
      <p:ext uri="{BB962C8B-B14F-4D97-AF65-F5344CB8AC3E}">
        <p14:creationId xmlns:p14="http://schemas.microsoft.com/office/powerpoint/2010/main" val="2527572764"/>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735081"/>
            <a:ext cx="8064500" cy="369674"/>
          </a:xfrm>
          <a:prstGeom prst="rect">
            <a:avLst/>
          </a:prstGeom>
        </p:spPr>
        <p:txBody>
          <a:bodyPr vert="horz" lIns="0" tIns="0" rIns="0" bIns="0" rtlCol="0" anchor="t" anchorCtr="0">
            <a:spAutoFit/>
          </a:bodyPr>
          <a:lstStyle/>
          <a:p>
            <a:endParaRPr lang="en-AU" dirty="0"/>
          </a:p>
        </p:txBody>
      </p:sp>
      <p:sp>
        <p:nvSpPr>
          <p:cNvPr id="3" name="Text Placeholder 2"/>
          <p:cNvSpPr>
            <a:spLocks noGrp="1"/>
          </p:cNvSpPr>
          <p:nvPr>
            <p:ph type="body" idx="1"/>
          </p:nvPr>
        </p:nvSpPr>
        <p:spPr>
          <a:xfrm>
            <a:off x="539751" y="1546862"/>
            <a:ext cx="8064499" cy="3081807"/>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744516" y="4789900"/>
            <a:ext cx="3571900" cy="108100"/>
          </a:xfrm>
          <a:prstGeom prst="rect">
            <a:avLst/>
          </a:prstGeom>
        </p:spPr>
        <p:txBody>
          <a:bodyPr vert="horz" lIns="0" tIns="0" rIns="0" bIns="0" rtlCol="0" anchor="ctr"/>
          <a:lstStyle>
            <a:lvl1pPr algn="l">
              <a:defRPr sz="601">
                <a:solidFill>
                  <a:schemeClr val="accent3"/>
                </a:solidFill>
              </a:defRPr>
            </a:lvl1pPr>
          </a:lstStyle>
          <a:p>
            <a:pPr algn="r"/>
            <a:r>
              <a:rPr lang="en-AU"/>
              <a:t>Temporary Skill Shortage Visa - Introduction</a:t>
            </a:r>
            <a:endParaRPr lang="en-AU" dirty="0"/>
          </a:p>
        </p:txBody>
      </p:sp>
      <p:sp>
        <p:nvSpPr>
          <p:cNvPr id="7" name="Slide Number Placeholder 5"/>
          <p:cNvSpPr>
            <a:spLocks noGrp="1"/>
          </p:cNvSpPr>
          <p:nvPr>
            <p:ph type="sldNum" sz="quarter" idx="4"/>
          </p:nvPr>
        </p:nvSpPr>
        <p:spPr>
          <a:xfrm>
            <a:off x="8316416" y="4789900"/>
            <a:ext cx="288000" cy="108100"/>
          </a:xfrm>
          <a:prstGeom prst="rect">
            <a:avLst/>
          </a:prstGeom>
        </p:spPr>
        <p:txBody>
          <a:bodyPr vert="horz" lIns="0" tIns="0" rIns="0" bIns="0" rtlCol="0" anchor="ctr"/>
          <a:lstStyle>
            <a:lvl1pPr algn="r">
              <a:defRPr sz="601">
                <a:solidFill>
                  <a:schemeClr val="accent3"/>
                </a:solidFill>
              </a:defRPr>
            </a:lvl1pPr>
          </a:lstStyle>
          <a:p>
            <a:fld id="{E917DE0E-AFB1-41FD-BC35-27DB61CA125F}" type="slidenum">
              <a:rPr lang="en-AU" smtClean="0"/>
              <a:pPr/>
              <a:t>‹#›</a:t>
            </a:fld>
            <a:endParaRPr lang="en-AU" dirty="0"/>
          </a:p>
        </p:txBody>
      </p:sp>
      <p:sp>
        <p:nvSpPr>
          <p:cNvPr id="9" name="Rectangle 8"/>
          <p:cNvSpPr/>
          <p:nvPr/>
        </p:nvSpPr>
        <p:spPr>
          <a:xfrm>
            <a:off x="539552" y="4789900"/>
            <a:ext cx="4572000" cy="108100"/>
          </a:xfrm>
          <a:prstGeom prst="rect">
            <a:avLst/>
          </a:prstGeom>
        </p:spPr>
        <p:txBody>
          <a:bodyPr vert="horz" lIns="0" tIns="0" rIns="0" bIns="0" rtlCol="0" anchor="b" anchorCtr="0"/>
          <a:lstStyle/>
          <a:p>
            <a:pPr lvl="0" algn="l"/>
            <a:r>
              <a:rPr lang="en-GB" sz="601" dirty="0">
                <a:solidFill>
                  <a:schemeClr val="accent3"/>
                </a:solidFill>
              </a:rPr>
              <a:t>Department of Home</a:t>
            </a:r>
            <a:r>
              <a:rPr lang="en-GB" sz="601" baseline="0" dirty="0">
                <a:solidFill>
                  <a:schemeClr val="accent3"/>
                </a:solidFill>
              </a:rPr>
              <a:t> Affairs</a:t>
            </a:r>
            <a:endParaRPr lang="en-AU" sz="601" dirty="0">
              <a:solidFill>
                <a:schemeClr val="accent3"/>
              </a:solidFill>
            </a:endParaRPr>
          </a:p>
        </p:txBody>
      </p:sp>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228018"/>
            <a:ext cx="9144000" cy="100677"/>
          </a:xfrm>
          <a:prstGeom prst="rect">
            <a:avLst/>
          </a:prstGeom>
        </p:spPr>
      </p:pic>
    </p:spTree>
    <p:extLst>
      <p:ext uri="{BB962C8B-B14F-4D97-AF65-F5344CB8AC3E}">
        <p14:creationId xmlns:p14="http://schemas.microsoft.com/office/powerpoint/2010/main" val="30597894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6440" rtl="0" eaLnBrk="1" latinLnBrk="0" hangingPunct="1">
        <a:lnSpc>
          <a:spcPct val="80000"/>
        </a:lnSpc>
        <a:spcBef>
          <a:spcPct val="0"/>
        </a:spcBef>
        <a:buNone/>
        <a:defRPr sz="3003" b="1" kern="1200">
          <a:solidFill>
            <a:schemeClr val="accent1"/>
          </a:solidFill>
          <a:latin typeface="+mj-lt"/>
          <a:ea typeface="+mj-ea"/>
          <a:cs typeface="+mj-cs"/>
        </a:defRPr>
      </a:lvl1pPr>
    </p:titleStyle>
    <p:bodyStyle>
      <a:lvl1pPr marL="266949" indent="-266949" algn="l" defTabSz="686440" rtl="0" eaLnBrk="1" latinLnBrk="0" hangingPunct="1">
        <a:lnSpc>
          <a:spcPct val="110000"/>
        </a:lnSpc>
        <a:spcBef>
          <a:spcPts val="450"/>
        </a:spcBef>
        <a:spcAft>
          <a:spcPts val="0"/>
        </a:spcAft>
        <a:buClr>
          <a:schemeClr val="tx1"/>
        </a:buClr>
        <a:buFont typeface="Arial" pitchFamily="34" charset="0"/>
        <a:buChar char="•"/>
        <a:defRPr sz="1501" kern="1200">
          <a:solidFill>
            <a:schemeClr val="tx1"/>
          </a:solidFill>
          <a:latin typeface="+mn-lt"/>
          <a:ea typeface="+mn-ea"/>
          <a:cs typeface="+mn-cs"/>
        </a:defRPr>
      </a:lvl1pPr>
      <a:lvl2pPr marL="535090" indent="-268141"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2pPr>
      <a:lvl3pPr marL="878310" indent="-343220" algn="l" defTabSz="686440" rtl="0" eaLnBrk="1" latinLnBrk="0" hangingPunct="1">
        <a:lnSpc>
          <a:spcPct val="110000"/>
        </a:lnSpc>
        <a:spcBef>
          <a:spcPts val="150"/>
        </a:spcBef>
        <a:spcAft>
          <a:spcPts val="0"/>
        </a:spcAft>
        <a:buClr>
          <a:schemeClr val="tx1"/>
        </a:buClr>
        <a:buFont typeface="Arial" panose="020B0604020202020204" pitchFamily="34" charset="0"/>
        <a:buChar char="•"/>
        <a:defRPr sz="1501" kern="1200">
          <a:solidFill>
            <a:schemeClr val="tx1"/>
          </a:solidFill>
          <a:latin typeface="+mn-lt"/>
          <a:ea typeface="+mn-ea"/>
          <a:cs typeface="+mn-cs"/>
        </a:defRPr>
      </a:lvl3pPr>
      <a:lvl4pPr marL="1078522" indent="-266949" algn="l" defTabSz="686440" rtl="0" eaLnBrk="1" latinLnBrk="0" hangingPunct="1">
        <a:lnSpc>
          <a:spcPct val="110000"/>
        </a:lnSpc>
        <a:spcBef>
          <a:spcPts val="150"/>
        </a:spcBef>
        <a:spcAft>
          <a:spcPts val="0"/>
        </a:spcAft>
        <a:buFont typeface="Arial" panose="020B0604020202020204" pitchFamily="34" charset="0"/>
        <a:buChar char="–"/>
        <a:defRPr sz="1501" kern="1200" baseline="0">
          <a:solidFill>
            <a:schemeClr val="tx1"/>
          </a:solidFill>
          <a:latin typeface="+mn-lt"/>
          <a:ea typeface="+mn-ea"/>
          <a:cs typeface="+mn-cs"/>
        </a:defRPr>
      </a:lvl4pPr>
      <a:lvl5pPr marL="1346662" indent="-268141" algn="l" defTabSz="686440" rtl="0" eaLnBrk="1" latinLnBrk="0" hangingPunct="1">
        <a:lnSpc>
          <a:spcPct val="110000"/>
        </a:lnSpc>
        <a:spcBef>
          <a:spcPts val="150"/>
        </a:spcBef>
        <a:spcAft>
          <a:spcPts val="0"/>
        </a:spcAft>
        <a:buFont typeface="Arial" pitchFamily="34" charset="0"/>
        <a:buChar char="»"/>
        <a:defRPr sz="1501" kern="1200" baseline="0">
          <a:solidFill>
            <a:schemeClr val="tx1"/>
          </a:solidFill>
          <a:latin typeface="+mn-lt"/>
          <a:ea typeface="+mn-ea"/>
          <a:cs typeface="+mn-cs"/>
        </a:defRPr>
      </a:lvl5pPr>
      <a:lvl6pPr marL="188771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21" name="Title Placeholder 1"/>
          <p:cNvSpPr>
            <a:spLocks noGrp="1"/>
          </p:cNvSpPr>
          <p:nvPr>
            <p:ph type="title"/>
          </p:nvPr>
        </p:nvSpPr>
        <p:spPr>
          <a:xfrm>
            <a:off x="457200" y="0"/>
            <a:ext cx="8229600" cy="1201261"/>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22" name="Text Placeholder 2"/>
          <p:cNvSpPr>
            <a:spLocks noGrp="1"/>
          </p:cNvSpPr>
          <p:nvPr>
            <p:ph type="body" idx="1"/>
          </p:nvPr>
        </p:nvSpPr>
        <p:spPr>
          <a:xfrm>
            <a:off x="457200" y="1201262"/>
            <a:ext cx="8229600" cy="328743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2" name="hc" descr="UNCLASSIFIED"/>
          <p:cNvSpPr txBox="1"/>
          <p:nvPr userDrawn="1"/>
        </p:nvSpPr>
        <p:spPr>
          <a:xfrm>
            <a:off x="0" y="0"/>
            <a:ext cx="9144000" cy="196336"/>
          </a:xfrm>
          <a:prstGeom prst="rect">
            <a:avLst/>
          </a:prstGeom>
          <a:noFill/>
        </p:spPr>
        <p:txBody>
          <a:bodyPr vert="horz" rtlCol="0">
            <a:spAutoFit/>
          </a:bodyPr>
          <a:lstStyle/>
          <a:p>
            <a:pPr algn="ctr"/>
            <a:r>
              <a:rPr lang="en-AU" sz="676" b="0" i="0" u="none" baseline="0" dirty="0">
                <a:solidFill>
                  <a:srgbClr val="000000"/>
                </a:solidFill>
                <a:latin typeface="arial"/>
              </a:rPr>
              <a:t>UNCLASSIFIED</a:t>
            </a:r>
          </a:p>
        </p:txBody>
      </p:sp>
      <p:sp>
        <p:nvSpPr>
          <p:cNvPr id="3" name="fc" descr="UNCLASSIFIED"/>
          <p:cNvSpPr txBox="1"/>
          <p:nvPr userDrawn="1"/>
        </p:nvSpPr>
        <p:spPr>
          <a:xfrm>
            <a:off x="0" y="4997629"/>
            <a:ext cx="9144000" cy="196336"/>
          </a:xfrm>
          <a:prstGeom prst="rect">
            <a:avLst/>
          </a:prstGeom>
          <a:noFill/>
        </p:spPr>
        <p:txBody>
          <a:bodyPr vert="horz" rtlCol="0">
            <a:spAutoFit/>
          </a:bodyPr>
          <a:lstStyle/>
          <a:p>
            <a:pPr algn="ctr"/>
            <a:r>
              <a:rPr lang="en-AU" sz="676" b="0" i="0" u="none" baseline="0" dirty="0">
                <a:solidFill>
                  <a:srgbClr val="000000"/>
                </a:solidFill>
                <a:latin typeface="arial"/>
              </a:rPr>
              <a:t>UNCLASSIFIED</a:t>
            </a:r>
          </a:p>
        </p:txBody>
      </p:sp>
    </p:spTree>
    <p:extLst>
      <p:ext uri="{BB962C8B-B14F-4D97-AF65-F5344CB8AC3E}">
        <p14:creationId xmlns:p14="http://schemas.microsoft.com/office/powerpoint/2010/main" val="3975326589"/>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343220" rtl="0" eaLnBrk="1" latinLnBrk="0" hangingPunct="1">
        <a:spcBef>
          <a:spcPct val="0"/>
        </a:spcBef>
        <a:buNone/>
        <a:defRPr sz="2102" b="1" kern="1200">
          <a:solidFill>
            <a:srgbClr val="201547"/>
          </a:solidFill>
          <a:latin typeface="Arial"/>
          <a:ea typeface="+mj-ea"/>
          <a:cs typeface="Arial"/>
        </a:defRPr>
      </a:lvl1pPr>
    </p:titleStyle>
    <p:bodyStyle>
      <a:lvl1pPr marL="257415" indent="-257415" algn="l" defTabSz="343220" rtl="0" eaLnBrk="1" latinLnBrk="0" hangingPunct="1">
        <a:spcBef>
          <a:spcPct val="20000"/>
        </a:spcBef>
        <a:buFont typeface="Arial"/>
        <a:buChar char="•"/>
        <a:defRPr sz="1802" kern="1200">
          <a:solidFill>
            <a:schemeClr val="tx1"/>
          </a:solidFill>
          <a:latin typeface="Arial"/>
          <a:ea typeface="+mn-ea"/>
          <a:cs typeface="Arial"/>
        </a:defRPr>
      </a:lvl1pPr>
      <a:lvl2pPr marL="557733" indent="-214513" algn="l" defTabSz="343220" rtl="0" eaLnBrk="1" latinLnBrk="0" hangingPunct="1">
        <a:spcBef>
          <a:spcPct val="20000"/>
        </a:spcBef>
        <a:buFont typeface="Arial"/>
        <a:buChar char="–"/>
        <a:defRPr sz="1501" kern="1200">
          <a:solidFill>
            <a:schemeClr val="tx1"/>
          </a:solidFill>
          <a:latin typeface="Arial"/>
          <a:ea typeface="+mn-ea"/>
          <a:cs typeface="Arial"/>
        </a:defRPr>
      </a:lvl2pPr>
      <a:lvl3pPr marL="858050" indent="-171610" algn="l" defTabSz="343220" rtl="0" eaLnBrk="1" latinLnBrk="0" hangingPunct="1">
        <a:spcBef>
          <a:spcPct val="20000"/>
        </a:spcBef>
        <a:buFont typeface="Arial"/>
        <a:buChar char="•"/>
        <a:defRPr sz="1351" kern="1200">
          <a:solidFill>
            <a:schemeClr val="tx1"/>
          </a:solidFill>
          <a:latin typeface="Arial"/>
          <a:ea typeface="+mn-ea"/>
          <a:cs typeface="Arial"/>
        </a:defRPr>
      </a:lvl3pPr>
      <a:lvl4pPr marL="1201270" indent="-171610" algn="l" defTabSz="343220" rtl="0" eaLnBrk="1" latinLnBrk="0" hangingPunct="1">
        <a:spcBef>
          <a:spcPct val="20000"/>
        </a:spcBef>
        <a:buFont typeface="Arial"/>
        <a:buChar char="–"/>
        <a:defRPr sz="1201" kern="1200">
          <a:solidFill>
            <a:schemeClr val="tx1"/>
          </a:solidFill>
          <a:latin typeface="Arial"/>
          <a:ea typeface="+mn-ea"/>
          <a:cs typeface="Arial"/>
        </a:defRPr>
      </a:lvl4pPr>
      <a:lvl5pPr marL="1544490" indent="-171610" algn="l" defTabSz="343220" rtl="0" eaLnBrk="1" latinLnBrk="0" hangingPunct="1">
        <a:spcBef>
          <a:spcPct val="20000"/>
        </a:spcBef>
        <a:buFont typeface="Arial"/>
        <a:buChar char="»"/>
        <a:defRPr sz="1201" kern="1200">
          <a:solidFill>
            <a:schemeClr val="tx1"/>
          </a:solidFill>
          <a:latin typeface="Arial"/>
          <a:ea typeface="+mn-ea"/>
          <a:cs typeface="Arial"/>
        </a:defRPr>
      </a:lvl5pPr>
      <a:lvl6pPr marL="1887710" indent="-171610" algn="l" defTabSz="343220" rtl="0" eaLnBrk="1" latinLnBrk="0" hangingPunct="1">
        <a:spcBef>
          <a:spcPct val="20000"/>
        </a:spcBef>
        <a:buFont typeface="Arial"/>
        <a:buChar char="•"/>
        <a:defRPr sz="1501" kern="1200">
          <a:solidFill>
            <a:schemeClr val="tx1"/>
          </a:solidFill>
          <a:latin typeface="+mn-lt"/>
          <a:ea typeface="+mn-ea"/>
          <a:cs typeface="+mn-cs"/>
        </a:defRPr>
      </a:lvl6pPr>
      <a:lvl7pPr marL="2230930" indent="-171610" algn="l" defTabSz="343220" rtl="0" eaLnBrk="1" latinLnBrk="0" hangingPunct="1">
        <a:spcBef>
          <a:spcPct val="20000"/>
        </a:spcBef>
        <a:buFont typeface="Arial"/>
        <a:buChar char="•"/>
        <a:defRPr sz="1501" kern="1200">
          <a:solidFill>
            <a:schemeClr val="tx1"/>
          </a:solidFill>
          <a:latin typeface="+mn-lt"/>
          <a:ea typeface="+mn-ea"/>
          <a:cs typeface="+mn-cs"/>
        </a:defRPr>
      </a:lvl7pPr>
      <a:lvl8pPr marL="2574150" indent="-171610" algn="l" defTabSz="343220" rtl="0" eaLnBrk="1" latinLnBrk="0" hangingPunct="1">
        <a:spcBef>
          <a:spcPct val="20000"/>
        </a:spcBef>
        <a:buFont typeface="Arial"/>
        <a:buChar char="•"/>
        <a:defRPr sz="1501" kern="1200">
          <a:solidFill>
            <a:schemeClr val="tx1"/>
          </a:solidFill>
          <a:latin typeface="+mn-lt"/>
          <a:ea typeface="+mn-ea"/>
          <a:cs typeface="+mn-cs"/>
        </a:defRPr>
      </a:lvl8pPr>
      <a:lvl9pPr marL="2917370" indent="-171610" algn="l" defTabSz="343220" rtl="0" eaLnBrk="1" latinLnBrk="0" hangingPunct="1">
        <a:spcBef>
          <a:spcPct val="20000"/>
        </a:spcBef>
        <a:buFont typeface="Arial"/>
        <a:buChar char="•"/>
        <a:defRPr sz="1501" kern="1200">
          <a:solidFill>
            <a:schemeClr val="tx1"/>
          </a:solidFill>
          <a:latin typeface="+mn-lt"/>
          <a:ea typeface="+mn-ea"/>
          <a:cs typeface="+mn-cs"/>
        </a:defRPr>
      </a:lvl9pPr>
    </p:bodyStyle>
    <p:otherStyle>
      <a:defPPr>
        <a:defRPr lang="en-US"/>
      </a:defPPr>
      <a:lvl1pPr marL="0" algn="l" defTabSz="343220" rtl="0" eaLnBrk="1" latinLnBrk="0" hangingPunct="1">
        <a:defRPr sz="1351" kern="1200">
          <a:solidFill>
            <a:schemeClr val="tx1"/>
          </a:solidFill>
          <a:latin typeface="+mn-lt"/>
          <a:ea typeface="+mn-ea"/>
          <a:cs typeface="+mn-cs"/>
        </a:defRPr>
      </a:lvl1pPr>
      <a:lvl2pPr marL="343220" algn="l" defTabSz="343220" rtl="0" eaLnBrk="1" latinLnBrk="0" hangingPunct="1">
        <a:defRPr sz="1351" kern="1200">
          <a:solidFill>
            <a:schemeClr val="tx1"/>
          </a:solidFill>
          <a:latin typeface="+mn-lt"/>
          <a:ea typeface="+mn-ea"/>
          <a:cs typeface="+mn-cs"/>
        </a:defRPr>
      </a:lvl2pPr>
      <a:lvl3pPr marL="686440" algn="l" defTabSz="343220" rtl="0" eaLnBrk="1" latinLnBrk="0" hangingPunct="1">
        <a:defRPr sz="1351" kern="1200">
          <a:solidFill>
            <a:schemeClr val="tx1"/>
          </a:solidFill>
          <a:latin typeface="+mn-lt"/>
          <a:ea typeface="+mn-ea"/>
          <a:cs typeface="+mn-cs"/>
        </a:defRPr>
      </a:lvl3pPr>
      <a:lvl4pPr marL="1029660" algn="l" defTabSz="343220" rtl="0" eaLnBrk="1" latinLnBrk="0" hangingPunct="1">
        <a:defRPr sz="1351" kern="1200">
          <a:solidFill>
            <a:schemeClr val="tx1"/>
          </a:solidFill>
          <a:latin typeface="+mn-lt"/>
          <a:ea typeface="+mn-ea"/>
          <a:cs typeface="+mn-cs"/>
        </a:defRPr>
      </a:lvl4pPr>
      <a:lvl5pPr marL="1372880" algn="l" defTabSz="343220" rtl="0" eaLnBrk="1" latinLnBrk="0" hangingPunct="1">
        <a:defRPr sz="1351" kern="1200">
          <a:solidFill>
            <a:schemeClr val="tx1"/>
          </a:solidFill>
          <a:latin typeface="+mn-lt"/>
          <a:ea typeface="+mn-ea"/>
          <a:cs typeface="+mn-cs"/>
        </a:defRPr>
      </a:lvl5pPr>
      <a:lvl6pPr marL="1716100" algn="l" defTabSz="343220" rtl="0" eaLnBrk="1" latinLnBrk="0" hangingPunct="1">
        <a:defRPr sz="1351" kern="1200">
          <a:solidFill>
            <a:schemeClr val="tx1"/>
          </a:solidFill>
          <a:latin typeface="+mn-lt"/>
          <a:ea typeface="+mn-ea"/>
          <a:cs typeface="+mn-cs"/>
        </a:defRPr>
      </a:lvl6pPr>
      <a:lvl7pPr marL="2059320" algn="l" defTabSz="343220" rtl="0" eaLnBrk="1" latinLnBrk="0" hangingPunct="1">
        <a:defRPr sz="1351" kern="1200">
          <a:solidFill>
            <a:schemeClr val="tx1"/>
          </a:solidFill>
          <a:latin typeface="+mn-lt"/>
          <a:ea typeface="+mn-ea"/>
          <a:cs typeface="+mn-cs"/>
        </a:defRPr>
      </a:lvl7pPr>
      <a:lvl8pPr marL="2402540" algn="l" defTabSz="343220" rtl="0" eaLnBrk="1" latinLnBrk="0" hangingPunct="1">
        <a:defRPr sz="1351" kern="1200">
          <a:solidFill>
            <a:schemeClr val="tx1"/>
          </a:solidFill>
          <a:latin typeface="+mn-lt"/>
          <a:ea typeface="+mn-ea"/>
          <a:cs typeface="+mn-cs"/>
        </a:defRPr>
      </a:lvl8pPr>
      <a:lvl9pPr marL="2745760" algn="l" defTabSz="34322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35.png"/><Relationship Id="rId18" Type="http://schemas.openxmlformats.org/officeDocument/2006/relationships/customXml" Target="../ink/ink11.xml"/><Relationship Id="rId26" Type="http://schemas.openxmlformats.org/officeDocument/2006/relationships/customXml" Target="../ink/ink17.xml"/><Relationship Id="rId3" Type="http://schemas.openxmlformats.org/officeDocument/2006/relationships/customXml" Target="../ink/ink3.xml"/><Relationship Id="rId21" Type="http://schemas.openxmlformats.org/officeDocument/2006/relationships/customXml" Target="../ink/ink13.xml"/><Relationship Id="rId7" Type="http://schemas.openxmlformats.org/officeDocument/2006/relationships/image" Target="../media/image32.png"/><Relationship Id="rId12" Type="http://schemas.openxmlformats.org/officeDocument/2006/relationships/customXml" Target="../ink/ink7.xml"/><Relationship Id="rId17" Type="http://schemas.openxmlformats.org/officeDocument/2006/relationships/customXml" Target="../ink/ink10.xml"/><Relationship Id="rId25" Type="http://schemas.openxmlformats.org/officeDocument/2006/relationships/customXml" Target="../ink/ink16.xml"/><Relationship Id="rId2" Type="http://schemas.openxmlformats.org/officeDocument/2006/relationships/notesSlide" Target="../notesSlides/notesSlide12.xml"/><Relationship Id="rId16" Type="http://schemas.openxmlformats.org/officeDocument/2006/relationships/customXml" Target="../ink/ink9.xml"/><Relationship Id="rId20"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34.png"/><Relationship Id="rId24"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customXml" Target="../ink/ink15.xml"/><Relationship Id="rId28" Type="http://schemas.openxmlformats.org/officeDocument/2006/relationships/comments" Target="../comments/comment1.xml"/><Relationship Id="rId10" Type="http://schemas.openxmlformats.org/officeDocument/2006/relationships/customXml" Target="../ink/ink6.xml"/><Relationship Id="rId19" Type="http://schemas.openxmlformats.org/officeDocument/2006/relationships/image" Target="../media/image37.png"/><Relationship Id="rId9" Type="http://schemas.openxmlformats.org/officeDocument/2006/relationships/image" Target="../media/image33.png"/><Relationship Id="rId14" Type="http://schemas.openxmlformats.org/officeDocument/2006/relationships/customXml" Target="../ink/ink8.xml"/><Relationship Id="rId22" Type="http://schemas.openxmlformats.org/officeDocument/2006/relationships/customXml" Target="../ink/ink14.xml"/><Relationship Id="rId27" Type="http://schemas.openxmlformats.org/officeDocument/2006/relationships/customXml" Target="../ink/ink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ps.gov.a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customXml" Target="../ink/ink22.xml"/><Relationship Id="rId3" Type="http://schemas.openxmlformats.org/officeDocument/2006/relationships/hyperlink" Target="mailto:support@tps.gov.au" TargetMode="External"/><Relationship Id="rId17" Type="http://schemas.openxmlformats.org/officeDocument/2006/relationships/image" Target="../media/image44.png"/><Relationship Id="rId2" Type="http://schemas.openxmlformats.org/officeDocument/2006/relationships/notesSlide" Target="../notesSlides/notesSlide19.xml"/><Relationship Id="rId16" Type="http://schemas.openxmlformats.org/officeDocument/2006/relationships/customXml" Target="../ink/ink21.xml"/><Relationship Id="rId1" Type="http://schemas.openxmlformats.org/officeDocument/2006/relationships/slideLayout" Target="../slideLayouts/slideLayout2.xml"/><Relationship Id="rId15" Type="http://schemas.openxmlformats.org/officeDocument/2006/relationships/image" Target="../media/image43.png"/><Relationship Id="rId19" Type="http://schemas.openxmlformats.org/officeDocument/2006/relationships/image" Target="../media/image45.png"/><Relationship Id="rId4" Type="http://schemas.openxmlformats.org/officeDocument/2006/relationships/customXml" Target="../ink/ink19.xml"/><Relationship Id="rId14" Type="http://schemas.openxmlformats.org/officeDocument/2006/relationships/customXml" Target="../ink/ink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ps.gov.a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support@tps.gov.au" TargetMode="External"/></Relationships>
</file>

<file path=ppt/slides/_rels/slide21.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24.xml"/><Relationship Id="rId4" Type="http://schemas.openxmlformats.org/officeDocument/2006/relationships/image" Target="../media/image17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immi.homeaffairs.gov.au/visas/getting-a-visa/visa-listing/student-500"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immi.homeaffairs.gov.au/visas/getting-a-visa/visa-listing/student-500/education-provider-default" TargetMode="External"/><Relationship Id="rId4" Type="http://schemas.openxmlformats.org/officeDocument/2006/relationships/hyperlink" Target="http://www.homeaffairs.gov.au/"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www.usi.gov.a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usi.gov.au/"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mailto:info@studymelbourne.vic.gov.au"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www.pxfuel.com/en/free-photo-jrgg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tps.gov.au/"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25.xml"/><Relationship Id="rId7" Type="http://schemas.openxmlformats.org/officeDocument/2006/relationships/customXml" Target="../ink/ink27.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customXml" Target="../ink/ink26.xml"/><Relationship Id="rId4" Type="http://schemas.openxmlformats.org/officeDocument/2006/relationships/image" Target="../media/image220.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support@tps.gov.a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66.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mailto:support@tps.gov.au" TargetMode="External"/><Relationship Id="rId4" Type="http://schemas.openxmlformats.org/officeDocument/2006/relationships/hyperlink" Target="http://www.tps.gov.au/"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F38C-D6A8-4AC6-9AD3-4BF63BAB14D1}"/>
              </a:ext>
            </a:extLst>
          </p:cNvPr>
          <p:cNvSpPr txBox="1"/>
          <p:nvPr/>
        </p:nvSpPr>
        <p:spPr>
          <a:xfrm>
            <a:off x="404595" y="1659842"/>
            <a:ext cx="8334810" cy="1626086"/>
          </a:xfrm>
          <a:prstGeom prst="rect">
            <a:avLst/>
          </a:prstGeom>
          <a:noFill/>
        </p:spPr>
        <p:txBody>
          <a:bodyPr wrap="square" lIns="0" tIns="0" rIns="0" bIns="0" rtlCol="0">
            <a:spAutoFit/>
          </a:bodyPr>
          <a:lstStyle/>
          <a:p>
            <a:pPr>
              <a:spcAft>
                <a:spcPts val="200"/>
              </a:spcAft>
            </a:pPr>
            <a:r>
              <a:rPr lang="en-AU" sz="3000" b="1" dirty="0"/>
              <a:t>TMG College (The Malka Group)</a:t>
            </a:r>
          </a:p>
          <a:p>
            <a:pPr>
              <a:spcAft>
                <a:spcPts val="200"/>
              </a:spcAft>
            </a:pPr>
            <a:r>
              <a:rPr lang="en-AU" sz="3000" b="1" dirty="0"/>
              <a:t>International Student Information Session</a:t>
            </a:r>
            <a:br>
              <a:rPr lang="en-AU" sz="3000" b="1" dirty="0"/>
            </a:br>
            <a:r>
              <a:rPr lang="en-AU" sz="1200" b="1" dirty="0"/>
              <a:t>	</a:t>
            </a:r>
            <a:br>
              <a:rPr lang="en-AU" sz="2798" b="1" dirty="0"/>
            </a:br>
            <a:r>
              <a:rPr lang="en-AU" sz="1600" dirty="0"/>
              <a:t>30</a:t>
            </a:r>
            <a:r>
              <a:rPr lang="en-AU" sz="1600" baseline="30000" dirty="0"/>
              <a:t> </a:t>
            </a:r>
            <a:r>
              <a:rPr lang="en-AU" sz="1600" dirty="0"/>
              <a:t>and 31 August 2022</a:t>
            </a:r>
            <a:br>
              <a:rPr lang="en-AU" sz="1600" b="1" dirty="0"/>
            </a:br>
            <a:r>
              <a:rPr lang="en-AU" sz="1600" b="1" dirty="0"/>
              <a:t>Mirah Lambert, TPS and guests</a:t>
            </a:r>
            <a:endParaRPr lang="en-AU" sz="1600" dirty="0"/>
          </a:p>
        </p:txBody>
      </p:sp>
      <p:sp>
        <p:nvSpPr>
          <p:cNvPr id="7" name="Rectangle 6">
            <a:extLst>
              <a:ext uri="{FF2B5EF4-FFF2-40B4-BE49-F238E27FC236}">
                <a16:creationId xmlns:a16="http://schemas.microsoft.com/office/drawing/2014/main" id="{FBE31259-D21D-499E-B9BD-8193508A8F17}"/>
              </a:ext>
            </a:extLst>
          </p:cNvPr>
          <p:cNvSpPr/>
          <p:nvPr/>
        </p:nvSpPr>
        <p:spPr>
          <a:xfrm>
            <a:off x="0" y="3744884"/>
            <a:ext cx="9144000" cy="942679"/>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98762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611560" y="250126"/>
            <a:ext cx="8136904" cy="369332"/>
          </a:xfrm>
          <a:prstGeom prst="rect">
            <a:avLst/>
          </a:prstGeom>
          <a:noFill/>
        </p:spPr>
        <p:txBody>
          <a:bodyPr wrap="square" lIns="0" tIns="0" rIns="0" bIns="0" rtlCol="0">
            <a:spAutoFit/>
          </a:bodyPr>
          <a:lstStyle/>
          <a:p>
            <a:pPr>
              <a:spcAft>
                <a:spcPts val="200"/>
              </a:spcAft>
            </a:pPr>
            <a:r>
              <a:rPr lang="en-AU" sz="2400" b="1" dirty="0"/>
              <a:t>Finding you a course with an alternative provider</a:t>
            </a:r>
            <a:endParaRPr lang="en-AU" sz="24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773931"/>
            <a:ext cx="8280920"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AU" dirty="0"/>
              <a:t>Our priority: to help you find a new education and training provider so you can continue your studies with minimal disruption</a:t>
            </a:r>
          </a:p>
          <a:p>
            <a:pPr marL="457200" indent="-457200">
              <a:spcAft>
                <a:spcPts val="1200"/>
              </a:spcAft>
              <a:buFont typeface="Arial" panose="020B0604020202020204" pitchFamily="34" charset="0"/>
              <a:buChar char="•"/>
            </a:pPr>
            <a:r>
              <a:rPr lang="en-AU" dirty="0"/>
              <a:t>If TPS assists you to find an alternative course, </a:t>
            </a:r>
            <a:r>
              <a:rPr lang="en-AU" b="1" dirty="0"/>
              <a:t>we will pay what is owed to you by TMG </a:t>
            </a:r>
            <a:r>
              <a:rPr lang="en-AU" b="1" i="1" dirty="0"/>
              <a:t>directly to your new provider</a:t>
            </a:r>
            <a:endParaRPr lang="en-AU" b="1" dirty="0"/>
          </a:p>
          <a:p>
            <a:pPr marL="457200" indent="-457200">
              <a:spcAft>
                <a:spcPts val="1200"/>
              </a:spcAft>
              <a:buFont typeface="Arial" panose="020B0604020202020204" pitchFamily="34" charset="0"/>
              <a:buChar char="•"/>
            </a:pPr>
            <a:r>
              <a:rPr lang="en-AU" dirty="0"/>
              <a:t>TPS Online contains list of suitable alternative courses at different providers nearby – many within 5-10km of TMG</a:t>
            </a:r>
          </a:p>
          <a:p>
            <a:pPr marL="457200" indent="-457200">
              <a:spcAft>
                <a:spcPts val="1200"/>
              </a:spcAft>
              <a:buFont typeface="Arial" panose="020B0604020202020204" pitchFamily="34" charset="0"/>
              <a:buChar char="•"/>
            </a:pPr>
            <a:r>
              <a:rPr lang="en-AU" b="1" dirty="0"/>
              <a:t>You will need to contact the new provider and enrol </a:t>
            </a:r>
            <a:r>
              <a:rPr lang="en-AU" dirty="0"/>
              <a:t>with them.  The provider will upload an offer in TPS Online that </a:t>
            </a:r>
            <a:r>
              <a:rPr lang="en-AU" b="1" dirty="0"/>
              <a:t>you will need to accept</a:t>
            </a:r>
            <a:endParaRPr lang="en-AU" dirty="0"/>
          </a:p>
          <a:p>
            <a:pPr marL="457200" indent="-457200">
              <a:spcAft>
                <a:spcPts val="1200"/>
              </a:spcAft>
              <a:buFont typeface="Arial" panose="020B0604020202020204" pitchFamily="34" charset="0"/>
              <a:buChar char="•"/>
            </a:pPr>
            <a:r>
              <a:rPr lang="en-AU" dirty="0"/>
              <a:t>Already enrolled at a new provider?  TPS can pay your </a:t>
            </a:r>
            <a:r>
              <a:rPr lang="en-AU" i="1" dirty="0"/>
              <a:t>unspent</a:t>
            </a:r>
            <a:r>
              <a:rPr lang="en-AU" dirty="0"/>
              <a:t> tuition fees from TMG through TPS Online</a:t>
            </a:r>
          </a:p>
        </p:txBody>
      </p:sp>
    </p:spTree>
    <p:extLst>
      <p:ext uri="{BB962C8B-B14F-4D97-AF65-F5344CB8AC3E}">
        <p14:creationId xmlns:p14="http://schemas.microsoft.com/office/powerpoint/2010/main" val="412316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550777"/>
            <a:ext cx="8136904" cy="430887"/>
          </a:xfrm>
          <a:prstGeom prst="rect">
            <a:avLst/>
          </a:prstGeom>
          <a:noFill/>
        </p:spPr>
        <p:txBody>
          <a:bodyPr wrap="square" lIns="0" tIns="0" rIns="0" bIns="0" rtlCol="0">
            <a:spAutoFit/>
          </a:bodyPr>
          <a:lstStyle/>
          <a:p>
            <a:pPr>
              <a:spcAft>
                <a:spcPts val="200"/>
              </a:spcAft>
            </a:pPr>
            <a:r>
              <a:rPr lang="en-AU" sz="2800" b="1" dirty="0"/>
              <a:t>Unspent Tuition Fees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539552" y="1425839"/>
            <a:ext cx="8136904"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dirty="0"/>
              <a:t>The Tuition Protection Service will be able to give you back your </a:t>
            </a:r>
            <a:r>
              <a:rPr lang="en-AU" u="sng" dirty="0"/>
              <a:t>unspent tuition fees </a:t>
            </a:r>
            <a:r>
              <a:rPr lang="en-AU" dirty="0"/>
              <a:t>that you paid to TMG.</a:t>
            </a:r>
          </a:p>
          <a:p>
            <a:pPr>
              <a:spcAft>
                <a:spcPts val="1200"/>
              </a:spcAft>
            </a:pPr>
            <a:endParaRPr lang="en-AU" dirty="0"/>
          </a:p>
          <a:p>
            <a:pPr marL="285750" indent="-285750">
              <a:spcAft>
                <a:spcPts val="1200"/>
              </a:spcAft>
              <a:buFont typeface="Arial" panose="020B0604020202020204" pitchFamily="34" charset="0"/>
              <a:buChar char="•"/>
            </a:pPr>
            <a:r>
              <a:rPr lang="en-AU" dirty="0"/>
              <a:t>You may have paid tuition fees in advance to TMG…….</a:t>
            </a:r>
          </a:p>
          <a:p>
            <a:pPr>
              <a:spcAft>
                <a:spcPts val="1200"/>
              </a:spcAft>
            </a:pPr>
            <a:r>
              <a:rPr lang="en-AU" dirty="0"/>
              <a:t>	</a:t>
            </a:r>
            <a:r>
              <a:rPr lang="en-AU" sz="1600" dirty="0"/>
              <a:t>Paid for 10 weeks of tuition and only attended classes for 7 weeks</a:t>
            </a:r>
          </a:p>
          <a:p>
            <a:pPr lvl="2">
              <a:spcAft>
                <a:spcPts val="1200"/>
              </a:spcAft>
            </a:pPr>
            <a:r>
              <a:rPr lang="en-AU" sz="1600" dirty="0"/>
              <a:t>…………remaining 3 weeks are your </a:t>
            </a:r>
            <a:r>
              <a:rPr lang="en-AU" sz="1600" b="1" dirty="0"/>
              <a:t>unspent</a:t>
            </a:r>
            <a:r>
              <a:rPr lang="en-AU" sz="1600" dirty="0"/>
              <a:t> tuition fees.</a:t>
            </a:r>
          </a:p>
        </p:txBody>
      </p:sp>
      <p:pic>
        <p:nvPicPr>
          <p:cNvPr id="5" name="Graphic 4" descr="Transfer1 outline">
            <a:extLst>
              <a:ext uri="{FF2B5EF4-FFF2-40B4-BE49-F238E27FC236}">
                <a16:creationId xmlns:a16="http://schemas.microsoft.com/office/drawing/2014/main" id="{75742D2E-21C7-41CE-9336-AA9286C6E9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74879" y="2356652"/>
            <a:ext cx="914400" cy="914400"/>
          </a:xfrm>
          <a:prstGeom prst="rect">
            <a:avLst/>
          </a:prstGeom>
        </p:spPr>
      </p:pic>
      <p:pic>
        <p:nvPicPr>
          <p:cNvPr id="7" name="Graphic 6" descr="Credit card outline">
            <a:extLst>
              <a:ext uri="{FF2B5EF4-FFF2-40B4-BE49-F238E27FC236}">
                <a16:creationId xmlns:a16="http://schemas.microsoft.com/office/drawing/2014/main" id="{F33DF776-6E38-4DC2-B8E6-24DED2C8DF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56309">
            <a:off x="7440470" y="3163076"/>
            <a:ext cx="746529" cy="746529"/>
          </a:xfrm>
          <a:prstGeom prst="rect">
            <a:avLst/>
          </a:prstGeom>
        </p:spPr>
      </p:pic>
    </p:spTree>
    <p:extLst>
      <p:ext uri="{BB962C8B-B14F-4D97-AF65-F5344CB8AC3E}">
        <p14:creationId xmlns:p14="http://schemas.microsoft.com/office/powerpoint/2010/main" val="422427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550777"/>
            <a:ext cx="8136904" cy="369332"/>
          </a:xfrm>
          <a:prstGeom prst="rect">
            <a:avLst/>
          </a:prstGeom>
          <a:noFill/>
        </p:spPr>
        <p:txBody>
          <a:bodyPr wrap="square" lIns="0" tIns="0" rIns="0" bIns="0" rtlCol="0">
            <a:spAutoFit/>
          </a:bodyPr>
          <a:lstStyle/>
          <a:p>
            <a:pPr>
              <a:spcAft>
                <a:spcPts val="200"/>
              </a:spcAft>
            </a:pPr>
            <a:r>
              <a:rPr lang="en-AU" sz="2400" b="1"/>
              <a:t>Replacement course with an alternative education provider</a:t>
            </a:r>
            <a:endParaRPr lang="en-AU" sz="24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95536" y="1133971"/>
            <a:ext cx="8136904" cy="13665279"/>
          </a:xfrm>
          <a:prstGeom prst="rect">
            <a:avLst/>
          </a:prstGeom>
          <a:noFill/>
        </p:spPr>
        <p:txBody>
          <a:bodyPr wrap="square" rtlCol="0">
            <a:spAutoFit/>
          </a:bodyPr>
          <a:lstStyle/>
          <a:p>
            <a:pPr marL="457200" indent="-457200">
              <a:spcAft>
                <a:spcPts val="1200"/>
              </a:spcAft>
              <a:buFont typeface="+mj-lt"/>
              <a:buAutoNum type="arabicPeriod"/>
            </a:pPr>
            <a:r>
              <a:rPr lang="en-AU" dirty="0"/>
              <a:t>You can </a:t>
            </a:r>
            <a:r>
              <a:rPr lang="en-AU" b="1" dirty="0"/>
              <a:t>continue</a:t>
            </a:r>
            <a:r>
              <a:rPr lang="en-AU" dirty="0"/>
              <a:t> your studies with </a:t>
            </a:r>
            <a:r>
              <a:rPr lang="en-AU" b="1" dirty="0"/>
              <a:t>another</a:t>
            </a:r>
            <a:r>
              <a:rPr lang="en-AU" dirty="0"/>
              <a:t> education provider </a:t>
            </a:r>
            <a:r>
              <a:rPr lang="en-AU" b="1" dirty="0"/>
              <a:t>– TPS will pay your unspent tuition fees to your new provider</a:t>
            </a:r>
            <a:r>
              <a:rPr lang="en-AU" dirty="0"/>
              <a:t>.</a:t>
            </a:r>
          </a:p>
          <a:p>
            <a:pPr marL="457200" indent="-457200">
              <a:spcAft>
                <a:spcPts val="1200"/>
              </a:spcAft>
              <a:buFont typeface="+mj-lt"/>
              <a:buAutoNum type="arabicPeriod"/>
            </a:pPr>
            <a:r>
              <a:rPr lang="en-AU" b="1" dirty="0"/>
              <a:t>TPS ONLINE </a:t>
            </a:r>
            <a:r>
              <a:rPr lang="en-AU" dirty="0"/>
              <a:t>will provide you with a list of replacement courses at alternative education providers in the same location.</a:t>
            </a:r>
          </a:p>
          <a:p>
            <a:pPr marL="457200" indent="-457200">
              <a:spcAft>
                <a:spcPts val="1200"/>
              </a:spcAft>
              <a:buFont typeface="+mj-lt"/>
              <a:buAutoNum type="arabicPeriod"/>
            </a:pPr>
            <a:r>
              <a:rPr lang="en-AU" dirty="0"/>
              <a:t>You will need to contact the new education provider and be enrolled with them in the TPS ONLINE. </a:t>
            </a:r>
          </a:p>
          <a:p>
            <a:pPr marL="457200" indent="-457200">
              <a:spcAft>
                <a:spcPts val="1200"/>
              </a:spcAft>
              <a:buFont typeface="+mj-lt"/>
              <a:buAutoNum type="arabicPeriod"/>
            </a:pPr>
            <a:r>
              <a:rPr lang="en-AU" dirty="0"/>
              <a:t>If you have already enrolled at a new education provider, TPS can pay your unspent tuition fees with TMG through TPS ONLINE.</a:t>
            </a:r>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r>
              <a:rPr lang="en-AU" dirty="0"/>
              <a:t>That </a:t>
            </a:r>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endParaRPr lang="en-AU" dirty="0"/>
          </a:p>
          <a:p>
            <a:pPr marL="457200" indent="-457200">
              <a:spcAft>
                <a:spcPts val="1200"/>
              </a:spcAft>
              <a:buFont typeface="+mj-lt"/>
              <a:buAutoNum type="arabicPeriod"/>
            </a:pPr>
            <a:r>
              <a:rPr lang="en-AU" dirty="0" err="1"/>
              <a:t>zzzzzzzzzzzzzzzzS</a:t>
            </a:r>
            <a:r>
              <a:rPr lang="en-AU" dirty="0"/>
              <a:t> to pay your replacement provider your unspent tuition fees.  Your refund is able to be paid to either or the new provider.</a:t>
            </a:r>
          </a:p>
          <a:p>
            <a:pPr marL="457200" indent="-457200">
              <a:spcAft>
                <a:spcPts val="1200"/>
              </a:spcAft>
              <a:buFont typeface="+mj-lt"/>
              <a:buAutoNum type="arabicPeriod"/>
            </a:pPr>
            <a:r>
              <a:rPr lang="en-AU" dirty="0"/>
              <a:t>If you are unable to place yourself you may still be entitled to a refund. You need to explain your situation to TPS s part of the financial assessment steps.</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BAD5DE2C-20AD-4F8B-AC5C-9DED1BF6101B}"/>
                  </a:ext>
                </a:extLst>
              </p14:cNvPr>
              <p14:cNvContentPartPr/>
              <p14:nvPr/>
            </p14:nvContentPartPr>
            <p14:xfrm>
              <a:off x="4745563" y="2109522"/>
              <a:ext cx="7560" cy="6120"/>
            </p14:xfrm>
          </p:contentPart>
        </mc:Choice>
        <mc:Fallback xmlns="">
          <p:pic>
            <p:nvPicPr>
              <p:cNvPr id="2" name="Ink 1">
                <a:extLst>
                  <a:ext uri="{FF2B5EF4-FFF2-40B4-BE49-F238E27FC236}">
                    <a16:creationId xmlns:a16="http://schemas.microsoft.com/office/drawing/2014/main" id="{BAD5DE2C-20AD-4F8B-AC5C-9DED1BF6101B}"/>
                  </a:ext>
                </a:extLst>
              </p:cNvPr>
              <p:cNvPicPr/>
              <p:nvPr/>
            </p:nvPicPr>
            <p:blipFill>
              <a:blip r:embed="rId5"/>
              <a:stretch>
                <a:fillRect/>
              </a:stretch>
            </p:blipFill>
            <p:spPr>
              <a:xfrm>
                <a:off x="4727923" y="2001882"/>
                <a:ext cx="432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Ink 5">
                <a:extLst>
                  <a:ext uri="{FF2B5EF4-FFF2-40B4-BE49-F238E27FC236}">
                    <a16:creationId xmlns:a16="http://schemas.microsoft.com/office/drawing/2014/main" id="{19018548-FB7C-4FC5-8B50-30438A0DC912}"/>
                  </a:ext>
                </a:extLst>
              </p14:cNvPr>
              <p14:cNvContentPartPr/>
              <p14:nvPr/>
            </p14:nvContentPartPr>
            <p14:xfrm>
              <a:off x="5073163" y="2518122"/>
              <a:ext cx="360" cy="360"/>
            </p14:xfrm>
          </p:contentPart>
        </mc:Choice>
        <mc:Fallback xmlns="">
          <p:pic>
            <p:nvPicPr>
              <p:cNvPr id="6" name="Ink 5">
                <a:extLst>
                  <a:ext uri="{FF2B5EF4-FFF2-40B4-BE49-F238E27FC236}">
                    <a16:creationId xmlns:a16="http://schemas.microsoft.com/office/drawing/2014/main" id="{19018548-FB7C-4FC5-8B50-30438A0DC912}"/>
                  </a:ext>
                </a:extLst>
              </p:cNvPr>
              <p:cNvPicPr/>
              <p:nvPr/>
            </p:nvPicPr>
            <p:blipFill>
              <a:blip r:embed="rId7"/>
              <a:stretch>
                <a:fillRect/>
              </a:stretch>
            </p:blipFill>
            <p:spPr>
              <a:xfrm>
                <a:off x="5055523" y="241012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Ink 6">
                <a:extLst>
                  <a:ext uri="{FF2B5EF4-FFF2-40B4-BE49-F238E27FC236}">
                    <a16:creationId xmlns:a16="http://schemas.microsoft.com/office/drawing/2014/main" id="{7A005B0F-67F7-43BB-8C2E-1982136D4533}"/>
                  </a:ext>
                </a:extLst>
              </p14:cNvPr>
              <p14:cNvContentPartPr/>
              <p14:nvPr/>
            </p14:nvContentPartPr>
            <p14:xfrm>
              <a:off x="4943563" y="2369082"/>
              <a:ext cx="360" cy="360"/>
            </p14:xfrm>
          </p:contentPart>
        </mc:Choice>
        <mc:Fallback xmlns="">
          <p:pic>
            <p:nvPicPr>
              <p:cNvPr id="7" name="Ink 6">
                <a:extLst>
                  <a:ext uri="{FF2B5EF4-FFF2-40B4-BE49-F238E27FC236}">
                    <a16:creationId xmlns:a16="http://schemas.microsoft.com/office/drawing/2014/main" id="{7A005B0F-67F7-43BB-8C2E-1982136D4533}"/>
                  </a:ext>
                </a:extLst>
              </p:cNvPr>
              <p:cNvPicPr/>
              <p:nvPr/>
            </p:nvPicPr>
            <p:blipFill>
              <a:blip r:embed="rId9"/>
              <a:stretch>
                <a:fillRect/>
              </a:stretch>
            </p:blipFill>
            <p:spPr>
              <a:xfrm>
                <a:off x="4925923" y="2261082"/>
                <a:ext cx="36000" cy="216000"/>
              </a:xfrm>
              <a:prstGeom prst="rect">
                <a:avLst/>
              </a:prstGeom>
            </p:spPr>
          </p:pic>
        </mc:Fallback>
      </mc:AlternateContent>
      <p:grpSp>
        <p:nvGrpSpPr>
          <p:cNvPr id="24" name="Group 23">
            <a:extLst>
              <a:ext uri="{FF2B5EF4-FFF2-40B4-BE49-F238E27FC236}">
                <a16:creationId xmlns:a16="http://schemas.microsoft.com/office/drawing/2014/main" id="{09320157-E875-484F-AE2D-F9C28FDD4814}"/>
              </a:ext>
            </a:extLst>
          </p:cNvPr>
          <p:cNvGrpSpPr/>
          <p:nvPr/>
        </p:nvGrpSpPr>
        <p:grpSpPr>
          <a:xfrm>
            <a:off x="4814323" y="2280162"/>
            <a:ext cx="99360" cy="44280"/>
            <a:chOff x="4814323" y="2280162"/>
            <a:chExt cx="99360" cy="4428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Ink 7">
                  <a:extLst>
                    <a:ext uri="{FF2B5EF4-FFF2-40B4-BE49-F238E27FC236}">
                      <a16:creationId xmlns:a16="http://schemas.microsoft.com/office/drawing/2014/main" id="{748EFC98-3B62-4650-B987-84404AB85ADD}"/>
                    </a:ext>
                  </a:extLst>
                </p14:cNvPr>
                <p14:cNvContentPartPr/>
                <p14:nvPr/>
              </p14:nvContentPartPr>
              <p14:xfrm>
                <a:off x="4814323" y="2280162"/>
                <a:ext cx="360" cy="11160"/>
              </p14:xfrm>
            </p:contentPart>
          </mc:Choice>
          <mc:Fallback xmlns="">
            <p:pic>
              <p:nvPicPr>
                <p:cNvPr id="8" name="Ink 7">
                  <a:extLst>
                    <a:ext uri="{FF2B5EF4-FFF2-40B4-BE49-F238E27FC236}">
                      <a16:creationId xmlns:a16="http://schemas.microsoft.com/office/drawing/2014/main" id="{748EFC98-3B62-4650-B987-84404AB85ADD}"/>
                    </a:ext>
                  </a:extLst>
                </p:cNvPr>
                <p:cNvPicPr/>
                <p:nvPr/>
              </p:nvPicPr>
              <p:blipFill>
                <a:blip r:embed="rId11"/>
                <a:stretch>
                  <a:fillRect/>
                </a:stretch>
              </p:blipFill>
              <p:spPr>
                <a:xfrm>
                  <a:off x="4796323" y="2172522"/>
                  <a:ext cx="36000" cy="22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Ink 8">
                  <a:extLst>
                    <a:ext uri="{FF2B5EF4-FFF2-40B4-BE49-F238E27FC236}">
                      <a16:creationId xmlns:a16="http://schemas.microsoft.com/office/drawing/2014/main" id="{B660D4D6-512A-46F8-AE21-566891DB26E6}"/>
                    </a:ext>
                  </a:extLst>
                </p14:cNvPr>
                <p14:cNvContentPartPr/>
                <p14:nvPr/>
              </p14:nvContentPartPr>
              <p14:xfrm>
                <a:off x="4897843" y="2324082"/>
                <a:ext cx="4680" cy="360"/>
              </p14:xfrm>
            </p:contentPart>
          </mc:Choice>
          <mc:Fallback xmlns="">
            <p:pic>
              <p:nvPicPr>
                <p:cNvPr id="9" name="Ink 8">
                  <a:extLst>
                    <a:ext uri="{FF2B5EF4-FFF2-40B4-BE49-F238E27FC236}">
                      <a16:creationId xmlns:a16="http://schemas.microsoft.com/office/drawing/2014/main" id="{B660D4D6-512A-46F8-AE21-566891DB26E6}"/>
                    </a:ext>
                  </a:extLst>
                </p:cNvPr>
                <p:cNvPicPr/>
                <p:nvPr/>
              </p:nvPicPr>
              <p:blipFill>
                <a:blip r:embed="rId13"/>
                <a:stretch>
                  <a:fillRect/>
                </a:stretch>
              </p:blipFill>
              <p:spPr>
                <a:xfrm>
                  <a:off x="4879843" y="2216082"/>
                  <a:ext cx="4032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0" name="Ink 9">
                  <a:extLst>
                    <a:ext uri="{FF2B5EF4-FFF2-40B4-BE49-F238E27FC236}">
                      <a16:creationId xmlns:a16="http://schemas.microsoft.com/office/drawing/2014/main" id="{A94F35BF-DA17-4207-A6CF-23991696E0A5}"/>
                    </a:ext>
                  </a:extLst>
                </p14:cNvPr>
                <p14:cNvContentPartPr/>
                <p14:nvPr/>
              </p14:nvContentPartPr>
              <p14:xfrm>
                <a:off x="4891003" y="2324082"/>
                <a:ext cx="360" cy="360"/>
              </p14:xfrm>
            </p:contentPart>
          </mc:Choice>
          <mc:Fallback xmlns="">
            <p:pic>
              <p:nvPicPr>
                <p:cNvPr id="10" name="Ink 9">
                  <a:extLst>
                    <a:ext uri="{FF2B5EF4-FFF2-40B4-BE49-F238E27FC236}">
                      <a16:creationId xmlns:a16="http://schemas.microsoft.com/office/drawing/2014/main" id="{A94F35BF-DA17-4207-A6CF-23991696E0A5}"/>
                    </a:ext>
                  </a:extLst>
                </p:cNvPr>
                <p:cNvPicPr/>
                <p:nvPr/>
              </p:nvPicPr>
              <p:blipFill>
                <a:blip r:embed="rId15"/>
                <a:stretch>
                  <a:fillRect/>
                </a:stretch>
              </p:blipFill>
              <p:spPr>
                <a:xfrm>
                  <a:off x="487300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1" name="Ink 10">
                  <a:extLst>
                    <a:ext uri="{FF2B5EF4-FFF2-40B4-BE49-F238E27FC236}">
                      <a16:creationId xmlns:a16="http://schemas.microsoft.com/office/drawing/2014/main" id="{03355848-3993-4C18-813A-E0185948A0D1}"/>
                    </a:ext>
                  </a:extLst>
                </p14:cNvPr>
                <p14:cNvContentPartPr/>
                <p14:nvPr/>
              </p14:nvContentPartPr>
              <p14:xfrm>
                <a:off x="4891003" y="2324082"/>
                <a:ext cx="360" cy="360"/>
              </p14:xfrm>
            </p:contentPart>
          </mc:Choice>
          <mc:Fallback xmlns="">
            <p:pic>
              <p:nvPicPr>
                <p:cNvPr id="11" name="Ink 10">
                  <a:extLst>
                    <a:ext uri="{FF2B5EF4-FFF2-40B4-BE49-F238E27FC236}">
                      <a16:creationId xmlns:a16="http://schemas.microsoft.com/office/drawing/2014/main" id="{03355848-3993-4C18-813A-E0185948A0D1}"/>
                    </a:ext>
                  </a:extLst>
                </p:cNvPr>
                <p:cNvPicPr/>
                <p:nvPr/>
              </p:nvPicPr>
              <p:blipFill>
                <a:blip r:embed="rId15"/>
                <a:stretch>
                  <a:fillRect/>
                </a:stretch>
              </p:blipFill>
              <p:spPr>
                <a:xfrm>
                  <a:off x="487300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2" name="Ink 11">
                  <a:extLst>
                    <a:ext uri="{FF2B5EF4-FFF2-40B4-BE49-F238E27FC236}">
                      <a16:creationId xmlns:a16="http://schemas.microsoft.com/office/drawing/2014/main" id="{881DF06B-34DE-4E50-8416-C8E8BA2AF855}"/>
                    </a:ext>
                  </a:extLst>
                </p14:cNvPr>
                <p14:cNvContentPartPr/>
                <p14:nvPr/>
              </p14:nvContentPartPr>
              <p14:xfrm>
                <a:off x="4891003" y="2324082"/>
                <a:ext cx="360" cy="360"/>
              </p14:xfrm>
            </p:contentPart>
          </mc:Choice>
          <mc:Fallback xmlns="">
            <p:pic>
              <p:nvPicPr>
                <p:cNvPr id="12" name="Ink 11">
                  <a:extLst>
                    <a:ext uri="{FF2B5EF4-FFF2-40B4-BE49-F238E27FC236}">
                      <a16:creationId xmlns:a16="http://schemas.microsoft.com/office/drawing/2014/main" id="{881DF06B-34DE-4E50-8416-C8E8BA2AF855}"/>
                    </a:ext>
                  </a:extLst>
                </p:cNvPr>
                <p:cNvPicPr/>
                <p:nvPr/>
              </p:nvPicPr>
              <p:blipFill>
                <a:blip r:embed="rId15"/>
                <a:stretch>
                  <a:fillRect/>
                </a:stretch>
              </p:blipFill>
              <p:spPr>
                <a:xfrm>
                  <a:off x="487300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4" name="Ink 13">
                  <a:extLst>
                    <a:ext uri="{FF2B5EF4-FFF2-40B4-BE49-F238E27FC236}">
                      <a16:creationId xmlns:a16="http://schemas.microsoft.com/office/drawing/2014/main" id="{FA55FCAE-A512-44FA-A0FF-95CFE7F4B3D5}"/>
                    </a:ext>
                  </a:extLst>
                </p14:cNvPr>
                <p14:cNvContentPartPr/>
                <p14:nvPr/>
              </p14:nvContentPartPr>
              <p14:xfrm>
                <a:off x="4902163" y="2324082"/>
                <a:ext cx="360" cy="360"/>
              </p14:xfrm>
            </p:contentPart>
          </mc:Choice>
          <mc:Fallback xmlns="">
            <p:pic>
              <p:nvPicPr>
                <p:cNvPr id="14" name="Ink 13">
                  <a:extLst>
                    <a:ext uri="{FF2B5EF4-FFF2-40B4-BE49-F238E27FC236}">
                      <a16:creationId xmlns:a16="http://schemas.microsoft.com/office/drawing/2014/main" id="{FA55FCAE-A512-44FA-A0FF-95CFE7F4B3D5}"/>
                    </a:ext>
                  </a:extLst>
                </p:cNvPr>
                <p:cNvPicPr/>
                <p:nvPr/>
              </p:nvPicPr>
              <p:blipFill>
                <a:blip r:embed="rId19"/>
                <a:stretch>
                  <a:fillRect/>
                </a:stretch>
              </p:blipFill>
              <p:spPr>
                <a:xfrm>
                  <a:off x="488452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5" name="Ink 14">
                  <a:extLst>
                    <a:ext uri="{FF2B5EF4-FFF2-40B4-BE49-F238E27FC236}">
                      <a16:creationId xmlns:a16="http://schemas.microsoft.com/office/drawing/2014/main" id="{7903457E-BDDE-4188-A520-96E1DBD55AED}"/>
                    </a:ext>
                  </a:extLst>
                </p14:cNvPr>
                <p14:cNvContentPartPr/>
                <p14:nvPr/>
              </p14:nvContentPartPr>
              <p14:xfrm>
                <a:off x="4902163" y="2324082"/>
                <a:ext cx="360" cy="360"/>
              </p14:xfrm>
            </p:contentPart>
          </mc:Choice>
          <mc:Fallback xmlns="">
            <p:pic>
              <p:nvPicPr>
                <p:cNvPr id="15" name="Ink 14">
                  <a:extLst>
                    <a:ext uri="{FF2B5EF4-FFF2-40B4-BE49-F238E27FC236}">
                      <a16:creationId xmlns:a16="http://schemas.microsoft.com/office/drawing/2014/main" id="{7903457E-BDDE-4188-A520-96E1DBD55AED}"/>
                    </a:ext>
                  </a:extLst>
                </p:cNvPr>
                <p:cNvPicPr/>
                <p:nvPr/>
              </p:nvPicPr>
              <p:blipFill>
                <a:blip r:embed="rId19"/>
                <a:stretch>
                  <a:fillRect/>
                </a:stretch>
              </p:blipFill>
              <p:spPr>
                <a:xfrm>
                  <a:off x="488452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6" name="Ink 15">
                  <a:extLst>
                    <a:ext uri="{FF2B5EF4-FFF2-40B4-BE49-F238E27FC236}">
                      <a16:creationId xmlns:a16="http://schemas.microsoft.com/office/drawing/2014/main" id="{49326C3F-893C-4D73-A321-3E26462946A3}"/>
                    </a:ext>
                  </a:extLst>
                </p14:cNvPr>
                <p14:cNvContentPartPr/>
                <p14:nvPr/>
              </p14:nvContentPartPr>
              <p14:xfrm>
                <a:off x="4902163" y="2324082"/>
                <a:ext cx="360" cy="360"/>
              </p14:xfrm>
            </p:contentPart>
          </mc:Choice>
          <mc:Fallback xmlns="">
            <p:pic>
              <p:nvPicPr>
                <p:cNvPr id="16" name="Ink 15">
                  <a:extLst>
                    <a:ext uri="{FF2B5EF4-FFF2-40B4-BE49-F238E27FC236}">
                      <a16:creationId xmlns:a16="http://schemas.microsoft.com/office/drawing/2014/main" id="{49326C3F-893C-4D73-A321-3E26462946A3}"/>
                    </a:ext>
                  </a:extLst>
                </p:cNvPr>
                <p:cNvPicPr/>
                <p:nvPr/>
              </p:nvPicPr>
              <p:blipFill>
                <a:blip r:embed="rId19"/>
                <a:stretch>
                  <a:fillRect/>
                </a:stretch>
              </p:blipFill>
              <p:spPr>
                <a:xfrm>
                  <a:off x="488452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8" name="Ink 17">
                  <a:extLst>
                    <a:ext uri="{FF2B5EF4-FFF2-40B4-BE49-F238E27FC236}">
                      <a16:creationId xmlns:a16="http://schemas.microsoft.com/office/drawing/2014/main" id="{EC4F6271-DAB9-4920-A2D3-D37CF59E96A3}"/>
                    </a:ext>
                  </a:extLst>
                </p14:cNvPr>
                <p14:cNvContentPartPr/>
                <p14:nvPr/>
              </p14:nvContentPartPr>
              <p14:xfrm>
                <a:off x="4902163" y="2324082"/>
                <a:ext cx="360" cy="360"/>
              </p14:xfrm>
            </p:contentPart>
          </mc:Choice>
          <mc:Fallback xmlns="">
            <p:pic>
              <p:nvPicPr>
                <p:cNvPr id="18" name="Ink 17">
                  <a:extLst>
                    <a:ext uri="{FF2B5EF4-FFF2-40B4-BE49-F238E27FC236}">
                      <a16:creationId xmlns:a16="http://schemas.microsoft.com/office/drawing/2014/main" id="{EC4F6271-DAB9-4920-A2D3-D37CF59E96A3}"/>
                    </a:ext>
                  </a:extLst>
                </p:cNvPr>
                <p:cNvPicPr/>
                <p:nvPr/>
              </p:nvPicPr>
              <p:blipFill>
                <a:blip r:embed="rId19"/>
                <a:stretch>
                  <a:fillRect/>
                </a:stretch>
              </p:blipFill>
              <p:spPr>
                <a:xfrm>
                  <a:off x="4884523" y="22160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0" name="Ink 19">
                  <a:extLst>
                    <a:ext uri="{FF2B5EF4-FFF2-40B4-BE49-F238E27FC236}">
                      <a16:creationId xmlns:a16="http://schemas.microsoft.com/office/drawing/2014/main" id="{9DE8F4A0-3586-420C-9328-1867D8F74747}"/>
                    </a:ext>
                  </a:extLst>
                </p14:cNvPr>
                <p14:cNvContentPartPr/>
                <p14:nvPr/>
              </p14:nvContentPartPr>
              <p14:xfrm>
                <a:off x="4913323" y="2290962"/>
                <a:ext cx="360" cy="360"/>
              </p14:xfrm>
            </p:contentPart>
          </mc:Choice>
          <mc:Fallback xmlns="">
            <p:pic>
              <p:nvPicPr>
                <p:cNvPr id="20" name="Ink 19">
                  <a:extLst>
                    <a:ext uri="{FF2B5EF4-FFF2-40B4-BE49-F238E27FC236}">
                      <a16:creationId xmlns:a16="http://schemas.microsoft.com/office/drawing/2014/main" id="{9DE8F4A0-3586-420C-9328-1867D8F74747}"/>
                    </a:ext>
                  </a:extLst>
                </p:cNvPr>
                <p:cNvPicPr/>
                <p:nvPr/>
              </p:nvPicPr>
              <p:blipFill>
                <a:blip r:embed="rId24"/>
                <a:stretch>
                  <a:fillRect/>
                </a:stretch>
              </p:blipFill>
              <p:spPr>
                <a:xfrm>
                  <a:off x="4895683" y="218296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1" name="Ink 20">
                  <a:extLst>
                    <a:ext uri="{FF2B5EF4-FFF2-40B4-BE49-F238E27FC236}">
                      <a16:creationId xmlns:a16="http://schemas.microsoft.com/office/drawing/2014/main" id="{8507D91A-41E3-474E-A533-4FFC2C78AAD4}"/>
                    </a:ext>
                  </a:extLst>
                </p14:cNvPr>
                <p14:cNvContentPartPr/>
                <p14:nvPr/>
              </p14:nvContentPartPr>
              <p14:xfrm>
                <a:off x="4913323" y="2290962"/>
                <a:ext cx="360" cy="360"/>
              </p14:xfrm>
            </p:contentPart>
          </mc:Choice>
          <mc:Fallback xmlns="">
            <p:pic>
              <p:nvPicPr>
                <p:cNvPr id="21" name="Ink 20">
                  <a:extLst>
                    <a:ext uri="{FF2B5EF4-FFF2-40B4-BE49-F238E27FC236}">
                      <a16:creationId xmlns:a16="http://schemas.microsoft.com/office/drawing/2014/main" id="{8507D91A-41E3-474E-A533-4FFC2C78AAD4}"/>
                    </a:ext>
                  </a:extLst>
                </p:cNvPr>
                <p:cNvPicPr/>
                <p:nvPr/>
              </p:nvPicPr>
              <p:blipFill>
                <a:blip r:embed="rId24"/>
                <a:stretch>
                  <a:fillRect/>
                </a:stretch>
              </p:blipFill>
              <p:spPr>
                <a:xfrm>
                  <a:off x="4895683" y="218296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2" name="Ink 21">
                  <a:extLst>
                    <a:ext uri="{FF2B5EF4-FFF2-40B4-BE49-F238E27FC236}">
                      <a16:creationId xmlns:a16="http://schemas.microsoft.com/office/drawing/2014/main" id="{36DCF21C-9BA6-4E56-9521-318DAA1D1A97}"/>
                    </a:ext>
                  </a:extLst>
                </p14:cNvPr>
                <p14:cNvContentPartPr/>
                <p14:nvPr/>
              </p14:nvContentPartPr>
              <p14:xfrm>
                <a:off x="4913323" y="2290962"/>
                <a:ext cx="360" cy="360"/>
              </p14:xfrm>
            </p:contentPart>
          </mc:Choice>
          <mc:Fallback xmlns="">
            <p:pic>
              <p:nvPicPr>
                <p:cNvPr id="22" name="Ink 21">
                  <a:extLst>
                    <a:ext uri="{FF2B5EF4-FFF2-40B4-BE49-F238E27FC236}">
                      <a16:creationId xmlns:a16="http://schemas.microsoft.com/office/drawing/2014/main" id="{36DCF21C-9BA6-4E56-9521-318DAA1D1A97}"/>
                    </a:ext>
                  </a:extLst>
                </p:cNvPr>
                <p:cNvPicPr/>
                <p:nvPr/>
              </p:nvPicPr>
              <p:blipFill>
                <a:blip r:embed="rId24"/>
                <a:stretch>
                  <a:fillRect/>
                </a:stretch>
              </p:blipFill>
              <p:spPr>
                <a:xfrm>
                  <a:off x="4895683" y="218296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3" name="Ink 22">
                  <a:extLst>
                    <a:ext uri="{FF2B5EF4-FFF2-40B4-BE49-F238E27FC236}">
                      <a16:creationId xmlns:a16="http://schemas.microsoft.com/office/drawing/2014/main" id="{D154F52B-871D-4A13-9042-9A00AEFE3EFB}"/>
                    </a:ext>
                  </a:extLst>
                </p14:cNvPr>
                <p14:cNvContentPartPr/>
                <p14:nvPr/>
              </p14:nvContentPartPr>
              <p14:xfrm>
                <a:off x="4913323" y="2290962"/>
                <a:ext cx="360" cy="360"/>
              </p14:xfrm>
            </p:contentPart>
          </mc:Choice>
          <mc:Fallback xmlns="">
            <p:pic>
              <p:nvPicPr>
                <p:cNvPr id="23" name="Ink 22">
                  <a:extLst>
                    <a:ext uri="{FF2B5EF4-FFF2-40B4-BE49-F238E27FC236}">
                      <a16:creationId xmlns:a16="http://schemas.microsoft.com/office/drawing/2014/main" id="{D154F52B-871D-4A13-9042-9A00AEFE3EFB}"/>
                    </a:ext>
                  </a:extLst>
                </p:cNvPr>
                <p:cNvPicPr/>
                <p:nvPr/>
              </p:nvPicPr>
              <p:blipFill>
                <a:blip r:embed="rId24"/>
                <a:stretch>
                  <a:fillRect/>
                </a:stretch>
              </p:blipFill>
              <p:spPr>
                <a:xfrm>
                  <a:off x="4895683" y="2182962"/>
                  <a:ext cx="36000" cy="216000"/>
                </a:xfrm>
                <a:prstGeom prst="rect">
                  <a:avLst/>
                </a:prstGeom>
              </p:spPr>
            </p:pic>
          </mc:Fallback>
        </mc:AlternateContent>
      </p:grpSp>
    </p:spTree>
    <p:extLst>
      <p:ext uri="{BB962C8B-B14F-4D97-AF65-F5344CB8AC3E}">
        <p14:creationId xmlns:p14="http://schemas.microsoft.com/office/powerpoint/2010/main" val="188725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550777"/>
            <a:ext cx="8136904" cy="430887"/>
          </a:xfrm>
          <a:prstGeom prst="rect">
            <a:avLst/>
          </a:prstGeom>
          <a:noFill/>
        </p:spPr>
        <p:txBody>
          <a:bodyPr wrap="square" lIns="0" tIns="0" rIns="0" bIns="0" rtlCol="0">
            <a:spAutoFit/>
          </a:bodyPr>
          <a:lstStyle/>
          <a:p>
            <a:pPr>
              <a:spcAft>
                <a:spcPts val="200"/>
              </a:spcAft>
            </a:pPr>
            <a:r>
              <a:rPr lang="en-AU" sz="2800" b="1" dirty="0"/>
              <a:t>What is a “suitable alternative course”?</a:t>
            </a:r>
            <a:endParaRPr lang="en-AU" sz="28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1403648" y="1349995"/>
            <a:ext cx="4896544" cy="2554545"/>
          </a:xfrm>
          <a:prstGeom prst="rect">
            <a:avLst/>
          </a:prstGeom>
          <a:noFill/>
        </p:spPr>
        <p:txBody>
          <a:bodyPr wrap="square" rtlCol="0">
            <a:spAutoFit/>
          </a:bodyPr>
          <a:lstStyle/>
          <a:p>
            <a:pPr>
              <a:spcAft>
                <a:spcPts val="1200"/>
              </a:spcAft>
            </a:pPr>
            <a:r>
              <a:rPr lang="en-AU" sz="2400" dirty="0"/>
              <a:t>→ one that is the same or similar in: </a:t>
            </a:r>
          </a:p>
          <a:p>
            <a:pPr marL="285750" indent="-285750">
              <a:spcAft>
                <a:spcPts val="1200"/>
              </a:spcAft>
              <a:buFont typeface="Arial" panose="020B0604020202020204" pitchFamily="34" charset="0"/>
              <a:buChar char="•"/>
            </a:pPr>
            <a:r>
              <a:rPr lang="en-AU" sz="2400" dirty="0"/>
              <a:t>type</a:t>
            </a:r>
          </a:p>
          <a:p>
            <a:pPr marL="285750" indent="-285750">
              <a:spcAft>
                <a:spcPts val="1200"/>
              </a:spcAft>
              <a:buFont typeface="Arial" panose="020B0604020202020204" pitchFamily="34" charset="0"/>
              <a:buChar char="•"/>
            </a:pPr>
            <a:r>
              <a:rPr lang="en-AU" sz="2400" dirty="0"/>
              <a:t>location</a:t>
            </a:r>
          </a:p>
          <a:p>
            <a:pPr marL="285750" indent="-285750">
              <a:spcAft>
                <a:spcPts val="1200"/>
              </a:spcAft>
              <a:buFont typeface="Arial" panose="020B0604020202020204" pitchFamily="34" charset="0"/>
              <a:buChar char="•"/>
            </a:pPr>
            <a:r>
              <a:rPr lang="en-AU" sz="2400" dirty="0"/>
              <a:t>cost</a:t>
            </a:r>
          </a:p>
          <a:p>
            <a:pPr marL="285750" indent="-285750">
              <a:spcAft>
                <a:spcPts val="1200"/>
              </a:spcAft>
              <a:buFont typeface="Arial" panose="020B0604020202020204" pitchFamily="34" charset="0"/>
              <a:buChar char="•"/>
            </a:pPr>
            <a:r>
              <a:rPr lang="en-AU" sz="2400" dirty="0"/>
              <a:t>duration</a:t>
            </a:r>
            <a:endParaRPr lang="en-AU" dirty="0"/>
          </a:p>
        </p:txBody>
      </p:sp>
      <p:pic>
        <p:nvPicPr>
          <p:cNvPr id="5" name="Picture 4" descr="People seated on tiered chairs in lecture hall, looking at laptops and notes">
            <a:extLst>
              <a:ext uri="{FF2B5EF4-FFF2-40B4-BE49-F238E27FC236}">
                <a16:creationId xmlns:a16="http://schemas.microsoft.com/office/drawing/2014/main" id="{D882E2D3-F43C-4150-AB5E-B8A163A4DBC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868144" y="2718147"/>
            <a:ext cx="2016224" cy="1345487"/>
          </a:xfrm>
          <a:prstGeom prst="rect">
            <a:avLst/>
          </a:prstGeom>
          <a:effectLst>
            <a:softEdge rad="342900"/>
          </a:effectLst>
        </p:spPr>
      </p:pic>
    </p:spTree>
    <p:extLst>
      <p:ext uri="{BB962C8B-B14F-4D97-AF65-F5344CB8AC3E}">
        <p14:creationId xmlns:p14="http://schemas.microsoft.com/office/powerpoint/2010/main" val="1016188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550777"/>
            <a:ext cx="8136904" cy="430887"/>
          </a:xfrm>
          <a:prstGeom prst="rect">
            <a:avLst/>
          </a:prstGeom>
          <a:noFill/>
        </p:spPr>
        <p:txBody>
          <a:bodyPr wrap="square" lIns="0" tIns="0" rIns="0" bIns="0" rtlCol="0">
            <a:spAutoFit/>
          </a:bodyPr>
          <a:lstStyle/>
          <a:p>
            <a:pPr>
              <a:spcAft>
                <a:spcPts val="200"/>
              </a:spcAft>
            </a:pPr>
            <a:r>
              <a:rPr lang="en-AU" sz="2800" b="1" dirty="0"/>
              <a:t>Refunding your unspent tuition fees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755576" y="1425839"/>
            <a:ext cx="7920880"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dirty="0"/>
              <a:t>If you do not require the TPS to find you an alternative course placement or a placement is not available, the TPS will give you a </a:t>
            </a:r>
            <a:r>
              <a:rPr lang="en-AU" b="1" dirty="0"/>
              <a:t>refund of your </a:t>
            </a:r>
            <a:r>
              <a:rPr lang="en-AU" b="1" i="1" dirty="0"/>
              <a:t>unspent</a:t>
            </a:r>
            <a:r>
              <a:rPr lang="en-AU" b="1" dirty="0"/>
              <a:t> tuition fees </a:t>
            </a:r>
            <a:r>
              <a:rPr lang="en-AU" dirty="0"/>
              <a:t>that you had paid to TMG.</a:t>
            </a:r>
          </a:p>
          <a:p>
            <a:pPr marL="285750" indent="-285750">
              <a:spcAft>
                <a:spcPts val="1200"/>
              </a:spcAft>
              <a:buFont typeface="Arial" panose="020B0604020202020204" pitchFamily="34" charset="0"/>
              <a:buChar char="•"/>
            </a:pPr>
            <a:r>
              <a:rPr lang="en-AU" dirty="0"/>
              <a:t>Unspent tuition fees are those that you paid to TMG but TMG has not provided</a:t>
            </a:r>
          </a:p>
          <a:p>
            <a:pPr lvl="2">
              <a:spcAft>
                <a:spcPts val="1200"/>
              </a:spcAft>
            </a:pPr>
            <a:r>
              <a:rPr lang="en-AU" dirty="0"/>
              <a:t>e.g. if you paid for 10 weeks of your course and only attended classes for 7 weeks, the remaining 3 weeks are your </a:t>
            </a:r>
            <a:r>
              <a:rPr lang="en-AU" i="1" dirty="0"/>
              <a:t>unspent</a:t>
            </a:r>
            <a:r>
              <a:rPr lang="en-AU" dirty="0"/>
              <a:t> tuition fees.</a:t>
            </a:r>
          </a:p>
        </p:txBody>
      </p:sp>
      <p:pic>
        <p:nvPicPr>
          <p:cNvPr id="5" name="Graphic 4" descr="Transfer1 outline">
            <a:extLst>
              <a:ext uri="{FF2B5EF4-FFF2-40B4-BE49-F238E27FC236}">
                <a16:creationId xmlns:a16="http://schemas.microsoft.com/office/drawing/2014/main" id="{75742D2E-21C7-41CE-9336-AA9286C6E9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6136" y="3487942"/>
            <a:ext cx="914400" cy="914400"/>
          </a:xfrm>
          <a:prstGeom prst="rect">
            <a:avLst/>
          </a:prstGeom>
        </p:spPr>
      </p:pic>
      <p:pic>
        <p:nvPicPr>
          <p:cNvPr id="7" name="Graphic 6" descr="Credit card outline">
            <a:extLst>
              <a:ext uri="{FF2B5EF4-FFF2-40B4-BE49-F238E27FC236}">
                <a16:creationId xmlns:a16="http://schemas.microsoft.com/office/drawing/2014/main" id="{F33DF776-6E38-4DC2-B8E6-24DED2C8DF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56309">
            <a:off x="6978535" y="3596920"/>
            <a:ext cx="746529" cy="746529"/>
          </a:xfrm>
          <a:prstGeom prst="rect">
            <a:avLst/>
          </a:prstGeom>
        </p:spPr>
      </p:pic>
    </p:spTree>
    <p:extLst>
      <p:ext uri="{BB962C8B-B14F-4D97-AF65-F5344CB8AC3E}">
        <p14:creationId xmlns:p14="http://schemas.microsoft.com/office/powerpoint/2010/main" val="198465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2123658"/>
          </a:xfrm>
          <a:prstGeom prst="rect">
            <a:avLst/>
          </a:prstGeom>
          <a:noFill/>
        </p:spPr>
        <p:txBody>
          <a:bodyPr wrap="square" rtlCol="0">
            <a:spAutoFit/>
          </a:bodyPr>
          <a:lstStyle/>
          <a:p>
            <a:pPr>
              <a:spcAft>
                <a:spcPts val="1200"/>
              </a:spcAft>
            </a:pPr>
            <a:endParaRPr lang="en-AU" sz="2800" b="1" dirty="0">
              <a:solidFill>
                <a:srgbClr val="FF0000"/>
              </a:solidFill>
            </a:endParaRPr>
          </a:p>
          <a:p>
            <a:pPr>
              <a:spcAft>
                <a:spcPts val="1200"/>
              </a:spcAft>
            </a:pPr>
            <a:endParaRPr lang="en-AU" sz="2800" b="1" dirty="0">
              <a:solidFill>
                <a:srgbClr val="FF0000"/>
              </a:solidFill>
            </a:endParaRPr>
          </a:p>
          <a:p>
            <a:pPr>
              <a:spcAft>
                <a:spcPts val="1200"/>
              </a:spcAft>
            </a:pPr>
            <a:r>
              <a:rPr lang="en-AU" sz="2800" b="1" dirty="0">
                <a:solidFill>
                  <a:srgbClr val="FF0000"/>
                </a:solidFill>
              </a:rPr>
              <a:t>Sign into TPS Online </a:t>
            </a:r>
            <a:r>
              <a:rPr lang="en-AU" sz="2800" b="1" dirty="0"/>
              <a:t>to identify yourself for TPS support and to </a:t>
            </a:r>
            <a:r>
              <a:rPr lang="en-AU" sz="2800" b="1" dirty="0">
                <a:solidFill>
                  <a:srgbClr val="FF0000"/>
                </a:solidFill>
              </a:rPr>
              <a:t>commence your claim </a:t>
            </a:r>
          </a:p>
        </p:txBody>
      </p:sp>
    </p:spTree>
    <p:extLst>
      <p:ext uri="{BB962C8B-B14F-4D97-AF65-F5344CB8AC3E}">
        <p14:creationId xmlns:p14="http://schemas.microsoft.com/office/powerpoint/2010/main" val="1220755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1969770"/>
          </a:xfrm>
          <a:prstGeom prst="rect">
            <a:avLst/>
          </a:prstGeom>
          <a:noFill/>
        </p:spPr>
        <p:txBody>
          <a:bodyPr wrap="square" rtlCol="0">
            <a:spAutoFit/>
          </a:bodyPr>
          <a:lstStyle/>
          <a:p>
            <a:pPr marL="457200" indent="-457200">
              <a:spcAft>
                <a:spcPts val="1200"/>
              </a:spcAft>
              <a:buFont typeface="Arial" panose="020B0604020202020204" pitchFamily="34" charset="0"/>
              <a:buChar char="•"/>
            </a:pPr>
            <a:endParaRPr lang="en-AU" dirty="0"/>
          </a:p>
          <a:p>
            <a:pPr>
              <a:spcAft>
                <a:spcPts val="1200"/>
              </a:spcAft>
            </a:pPr>
            <a:r>
              <a:rPr lang="en-AU" sz="2800" dirty="0"/>
              <a:t>Make sure your </a:t>
            </a:r>
            <a:r>
              <a:rPr lang="en-AU" sz="2800" dirty="0">
                <a:solidFill>
                  <a:srgbClr val="FF0000"/>
                </a:solidFill>
              </a:rPr>
              <a:t>correct email and mobile details </a:t>
            </a:r>
            <a:r>
              <a:rPr lang="en-AU" sz="2800" dirty="0"/>
              <a:t>are in your account in TPS Online </a:t>
            </a:r>
          </a:p>
          <a:p>
            <a:pPr>
              <a:spcAft>
                <a:spcPts val="1200"/>
              </a:spcAft>
            </a:pPr>
            <a:r>
              <a:rPr lang="en-AU" sz="2800" dirty="0"/>
              <a:t>…we will send you important information on this email</a:t>
            </a:r>
          </a:p>
        </p:txBody>
      </p:sp>
    </p:spTree>
    <p:extLst>
      <p:ext uri="{BB962C8B-B14F-4D97-AF65-F5344CB8AC3E}">
        <p14:creationId xmlns:p14="http://schemas.microsoft.com/office/powerpoint/2010/main" val="422581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2985433"/>
          </a:xfrm>
          <a:prstGeom prst="rect">
            <a:avLst/>
          </a:prstGeom>
          <a:noFill/>
        </p:spPr>
        <p:txBody>
          <a:bodyPr wrap="square" rtlCol="0">
            <a:spAutoFit/>
          </a:bodyPr>
          <a:lstStyle/>
          <a:p>
            <a:pPr marL="457200" indent="-457200">
              <a:spcAft>
                <a:spcPts val="1200"/>
              </a:spcAft>
              <a:buFont typeface="Arial" panose="020B0604020202020204" pitchFamily="34" charset="0"/>
              <a:buChar char="•"/>
            </a:pPr>
            <a:endParaRPr lang="en-AU" dirty="0"/>
          </a:p>
          <a:p>
            <a:pPr marL="457200" indent="-457200">
              <a:spcAft>
                <a:spcPts val="1200"/>
              </a:spcAft>
              <a:buFont typeface="Arial" panose="020B0604020202020204" pitchFamily="34" charset="0"/>
              <a:buChar char="•"/>
            </a:pPr>
            <a:endParaRPr lang="en-AU" dirty="0"/>
          </a:p>
          <a:p>
            <a:pPr>
              <a:spcAft>
                <a:spcPts val="1200"/>
              </a:spcAft>
            </a:pPr>
            <a:r>
              <a:rPr lang="en-AU" sz="2800" dirty="0"/>
              <a:t>Upload into TPS Online </a:t>
            </a:r>
          </a:p>
          <a:p>
            <a:pPr marL="457200" indent="-457200">
              <a:spcAft>
                <a:spcPts val="1200"/>
              </a:spcAft>
              <a:buFont typeface="Arial" panose="020B0604020202020204" pitchFamily="34" charset="0"/>
              <a:buChar char="•"/>
            </a:pPr>
            <a:r>
              <a:rPr lang="en-AU" sz="2800" dirty="0">
                <a:solidFill>
                  <a:srgbClr val="FF0000"/>
                </a:solidFill>
              </a:rPr>
              <a:t>Your proof of identity </a:t>
            </a:r>
          </a:p>
          <a:p>
            <a:pPr marL="457200" indent="-457200">
              <a:spcAft>
                <a:spcPts val="1200"/>
              </a:spcAft>
              <a:buFont typeface="Arial" panose="020B0604020202020204" pitchFamily="34" charset="0"/>
              <a:buChar char="•"/>
            </a:pPr>
            <a:r>
              <a:rPr lang="en-AU" sz="2800" dirty="0">
                <a:solidFill>
                  <a:srgbClr val="FF0000"/>
                </a:solidFill>
              </a:rPr>
              <a:t>Your payment documents </a:t>
            </a:r>
            <a:r>
              <a:rPr lang="en-AU" sz="2800" dirty="0"/>
              <a:t>showing your enrolment and payment of tuition fees</a:t>
            </a:r>
          </a:p>
        </p:txBody>
      </p:sp>
    </p:spTree>
    <p:extLst>
      <p:ext uri="{BB962C8B-B14F-4D97-AF65-F5344CB8AC3E}">
        <p14:creationId xmlns:p14="http://schemas.microsoft.com/office/powerpoint/2010/main" val="1566838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2123658"/>
          </a:xfrm>
          <a:prstGeom prst="rect">
            <a:avLst/>
          </a:prstGeom>
          <a:noFill/>
        </p:spPr>
        <p:txBody>
          <a:bodyPr wrap="square" rtlCol="0">
            <a:spAutoFit/>
          </a:bodyPr>
          <a:lstStyle/>
          <a:p>
            <a:pPr>
              <a:spcAft>
                <a:spcPts val="1200"/>
              </a:spcAft>
            </a:pPr>
            <a:endParaRPr lang="en-AU" sz="2800" dirty="0">
              <a:solidFill>
                <a:srgbClr val="FF0000"/>
              </a:solidFill>
            </a:endParaRPr>
          </a:p>
          <a:p>
            <a:pPr>
              <a:spcAft>
                <a:spcPts val="1200"/>
              </a:spcAft>
            </a:pPr>
            <a:r>
              <a:rPr lang="en-AU" sz="2800" dirty="0">
                <a:solidFill>
                  <a:srgbClr val="FF0000"/>
                </a:solidFill>
              </a:rPr>
              <a:t>Find TPS website </a:t>
            </a:r>
            <a:r>
              <a:rPr lang="en-AU" sz="2800" dirty="0">
                <a:hlinkClick r:id="rId3"/>
              </a:rPr>
              <a:t>www.tps.gov.au</a:t>
            </a:r>
            <a:r>
              <a:rPr lang="en-AU" sz="2800" dirty="0"/>
              <a:t> </a:t>
            </a:r>
          </a:p>
          <a:p>
            <a:pPr>
              <a:spcAft>
                <a:spcPts val="1200"/>
              </a:spcAft>
            </a:pPr>
            <a:r>
              <a:rPr lang="en-AU" sz="2800" dirty="0"/>
              <a:t>We will post important information for you on these pages</a:t>
            </a:r>
          </a:p>
        </p:txBody>
      </p:sp>
    </p:spTree>
    <p:extLst>
      <p:ext uri="{BB962C8B-B14F-4D97-AF65-F5344CB8AC3E}">
        <p14:creationId xmlns:p14="http://schemas.microsoft.com/office/powerpoint/2010/main" val="405756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3539430"/>
          </a:xfrm>
          <a:prstGeom prst="rect">
            <a:avLst/>
          </a:prstGeom>
          <a:noFill/>
        </p:spPr>
        <p:txBody>
          <a:bodyPr wrap="square" rtlCol="0">
            <a:spAutoFit/>
          </a:bodyPr>
          <a:lstStyle/>
          <a:p>
            <a:pPr marL="457200" indent="-457200">
              <a:spcAft>
                <a:spcPts val="1200"/>
              </a:spcAft>
              <a:buFont typeface="Arial" panose="020B0604020202020204" pitchFamily="34" charset="0"/>
              <a:buChar char="•"/>
            </a:pPr>
            <a:endParaRPr lang="en-AU" dirty="0">
              <a:solidFill>
                <a:srgbClr val="FF0000"/>
              </a:solidFill>
            </a:endParaRPr>
          </a:p>
          <a:p>
            <a:pPr marL="457200" indent="-457200">
              <a:spcAft>
                <a:spcPts val="1200"/>
              </a:spcAft>
              <a:buFont typeface="Arial" panose="020B0604020202020204" pitchFamily="34" charset="0"/>
              <a:buChar char="•"/>
            </a:pPr>
            <a:endParaRPr lang="en-AU" dirty="0">
              <a:solidFill>
                <a:srgbClr val="FF0000"/>
              </a:solidFill>
            </a:endParaRPr>
          </a:p>
          <a:p>
            <a:pPr>
              <a:spcAft>
                <a:spcPts val="1200"/>
              </a:spcAft>
            </a:pPr>
            <a:r>
              <a:rPr lang="en-AU" sz="2800" dirty="0">
                <a:solidFill>
                  <a:srgbClr val="FF0000"/>
                </a:solidFill>
              </a:rPr>
              <a:t>Contact us </a:t>
            </a:r>
            <a:r>
              <a:rPr lang="en-AU" sz="2800" dirty="0"/>
              <a:t>at </a:t>
            </a:r>
            <a:r>
              <a:rPr lang="en-AU" sz="2800" dirty="0">
                <a:hlinkClick r:id="rId3"/>
              </a:rPr>
              <a:t>support@tps.gov.au</a:t>
            </a:r>
            <a:r>
              <a:rPr lang="en-AU" sz="2800" dirty="0"/>
              <a:t> or on </a:t>
            </a:r>
            <a:r>
              <a:rPr lang="en-AU" sz="2800" dirty="0">
                <a:solidFill>
                  <a:srgbClr val="FF0000"/>
                </a:solidFill>
              </a:rPr>
              <a:t>1300 131 798 </a:t>
            </a:r>
            <a:r>
              <a:rPr lang="en-AU" sz="2800" dirty="0"/>
              <a:t>during business hours if you have any TPS questions</a:t>
            </a:r>
          </a:p>
          <a:p>
            <a:pPr marL="457200" indent="-457200">
              <a:spcAft>
                <a:spcPts val="1200"/>
              </a:spcAft>
              <a:buFont typeface="Arial" panose="020B0604020202020204" pitchFamily="34" charset="0"/>
              <a:buChar char="•"/>
            </a:pPr>
            <a:endParaRPr lang="en-AU" dirty="0">
              <a:solidFill>
                <a:srgbClr val="FF0000"/>
              </a:solidFill>
            </a:endParaRPr>
          </a:p>
          <a:p>
            <a:pPr marL="457200" indent="-457200">
              <a:spcAft>
                <a:spcPts val="1200"/>
              </a:spcAft>
              <a:buFont typeface="Arial" panose="020B0604020202020204" pitchFamily="34" charset="0"/>
              <a:buChar char="•"/>
            </a:pPr>
            <a:endParaRPr lang="en-AU" dirty="0">
              <a:solidFill>
                <a:srgbClr val="FF0000"/>
              </a:solidFill>
            </a:endParaRPr>
          </a:p>
          <a:p>
            <a:pPr marL="457200" indent="-457200">
              <a:spcAft>
                <a:spcPts val="1200"/>
              </a:spcAft>
              <a:buFont typeface="Arial" panose="020B0604020202020204" pitchFamily="34" charset="0"/>
              <a:buChar char="•"/>
            </a:pPr>
            <a:endParaRPr lang="en-AU" dirty="0">
              <a:solidFill>
                <a:srgbClr val="FF0000"/>
              </a:solidFill>
            </a:endParaRPr>
          </a:p>
          <a:p>
            <a:pPr marL="457200" indent="-457200">
              <a:spcAft>
                <a:spcPts val="1200"/>
              </a:spcAft>
              <a:buFont typeface="Arial" panose="020B0604020202020204" pitchFamily="34" charset="0"/>
              <a:buChar char="•"/>
            </a:pPr>
            <a:endParaRPr lang="en-AU" dirty="0">
              <a:solidFill>
                <a:srgbClr val="FF0000"/>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D4909B25-6370-4BAA-A2BC-34C84607A93F}"/>
                  </a:ext>
                </a:extLst>
              </p14:cNvPr>
              <p14:cNvContentPartPr/>
              <p14:nvPr/>
            </p14:nvContentPartPr>
            <p14:xfrm>
              <a:off x="7398763" y="2214308"/>
              <a:ext cx="4680" cy="360"/>
            </p14:xfrm>
          </p:contentPart>
        </mc:Choice>
        <mc:Fallback xmlns="">
          <p:pic>
            <p:nvPicPr>
              <p:cNvPr id="10" name="Ink 9">
                <a:extLst>
                  <a:ext uri="{FF2B5EF4-FFF2-40B4-BE49-F238E27FC236}">
                    <a16:creationId xmlns:a16="http://schemas.microsoft.com/office/drawing/2014/main" id="{D4909B25-6370-4BAA-A2BC-34C84607A93F}"/>
                  </a:ext>
                </a:extLst>
              </p:cNvPr>
              <p:cNvPicPr/>
              <p:nvPr/>
            </p:nvPicPr>
            <p:blipFill>
              <a:blip r:embed="rId13"/>
              <a:stretch>
                <a:fillRect/>
              </a:stretch>
            </p:blipFill>
            <p:spPr>
              <a:xfrm>
                <a:off x="7380763" y="2106308"/>
                <a:ext cx="4032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C8A792B6-AED9-404B-8AAD-170170CB9C26}"/>
                  </a:ext>
                </a:extLst>
              </p14:cNvPr>
              <p14:cNvContentPartPr/>
              <p14:nvPr/>
            </p14:nvContentPartPr>
            <p14:xfrm>
              <a:off x="6568963" y="2114948"/>
              <a:ext cx="338400" cy="45720"/>
            </p14:xfrm>
          </p:contentPart>
        </mc:Choice>
        <mc:Fallback xmlns="">
          <p:pic>
            <p:nvPicPr>
              <p:cNvPr id="11" name="Ink 10">
                <a:extLst>
                  <a:ext uri="{FF2B5EF4-FFF2-40B4-BE49-F238E27FC236}">
                    <a16:creationId xmlns:a16="http://schemas.microsoft.com/office/drawing/2014/main" id="{C8A792B6-AED9-404B-8AAD-170170CB9C26}"/>
                  </a:ext>
                </a:extLst>
              </p:cNvPr>
              <p:cNvPicPr/>
              <p:nvPr/>
            </p:nvPicPr>
            <p:blipFill>
              <a:blip r:embed="rId15"/>
              <a:stretch>
                <a:fillRect/>
              </a:stretch>
            </p:blipFill>
            <p:spPr>
              <a:xfrm>
                <a:off x="6551323" y="2006948"/>
                <a:ext cx="374040" cy="261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 11">
                <a:extLst>
                  <a:ext uri="{FF2B5EF4-FFF2-40B4-BE49-F238E27FC236}">
                    <a16:creationId xmlns:a16="http://schemas.microsoft.com/office/drawing/2014/main" id="{191DCBF5-D0D0-4DF3-B0A0-F83A9B46E5C7}"/>
                  </a:ext>
                </a:extLst>
              </p14:cNvPr>
              <p14:cNvContentPartPr/>
              <p14:nvPr/>
            </p14:nvContentPartPr>
            <p14:xfrm>
              <a:off x="6510643" y="2158508"/>
              <a:ext cx="11520" cy="360"/>
            </p14:xfrm>
          </p:contentPart>
        </mc:Choice>
        <mc:Fallback xmlns="">
          <p:pic>
            <p:nvPicPr>
              <p:cNvPr id="12" name="Ink 11">
                <a:extLst>
                  <a:ext uri="{FF2B5EF4-FFF2-40B4-BE49-F238E27FC236}">
                    <a16:creationId xmlns:a16="http://schemas.microsoft.com/office/drawing/2014/main" id="{191DCBF5-D0D0-4DF3-B0A0-F83A9B46E5C7}"/>
                  </a:ext>
                </a:extLst>
              </p:cNvPr>
              <p:cNvPicPr/>
              <p:nvPr/>
            </p:nvPicPr>
            <p:blipFill>
              <a:blip r:embed="rId17"/>
              <a:stretch>
                <a:fillRect/>
              </a:stretch>
            </p:blipFill>
            <p:spPr>
              <a:xfrm>
                <a:off x="6493003" y="2050868"/>
                <a:ext cx="4716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3" name="Ink 12">
                <a:extLst>
                  <a:ext uri="{FF2B5EF4-FFF2-40B4-BE49-F238E27FC236}">
                    <a16:creationId xmlns:a16="http://schemas.microsoft.com/office/drawing/2014/main" id="{48493502-0326-471F-B3CA-CFE73BE7D428}"/>
                  </a:ext>
                </a:extLst>
              </p14:cNvPr>
              <p14:cNvContentPartPr/>
              <p14:nvPr/>
            </p14:nvContentPartPr>
            <p14:xfrm>
              <a:off x="6312643" y="2169668"/>
              <a:ext cx="360" cy="360"/>
            </p14:xfrm>
          </p:contentPart>
        </mc:Choice>
        <mc:Fallback xmlns="">
          <p:pic>
            <p:nvPicPr>
              <p:cNvPr id="13" name="Ink 12">
                <a:extLst>
                  <a:ext uri="{FF2B5EF4-FFF2-40B4-BE49-F238E27FC236}">
                    <a16:creationId xmlns:a16="http://schemas.microsoft.com/office/drawing/2014/main" id="{48493502-0326-471F-B3CA-CFE73BE7D428}"/>
                  </a:ext>
                </a:extLst>
              </p:cNvPr>
              <p:cNvPicPr/>
              <p:nvPr/>
            </p:nvPicPr>
            <p:blipFill>
              <a:blip r:embed="rId19"/>
              <a:stretch>
                <a:fillRect/>
              </a:stretch>
            </p:blipFill>
            <p:spPr>
              <a:xfrm>
                <a:off x="6294643" y="2062028"/>
                <a:ext cx="36000" cy="216000"/>
              </a:xfrm>
              <a:prstGeom prst="rect">
                <a:avLst/>
              </a:prstGeom>
            </p:spPr>
          </p:pic>
        </mc:Fallback>
      </mc:AlternateContent>
    </p:spTree>
    <p:extLst>
      <p:ext uri="{BB962C8B-B14F-4D97-AF65-F5344CB8AC3E}">
        <p14:creationId xmlns:p14="http://schemas.microsoft.com/office/powerpoint/2010/main" val="1978765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EF61A-A44C-4EA9-A270-C2623A28C8C4}"/>
              </a:ext>
            </a:extLst>
          </p:cNvPr>
          <p:cNvSpPr/>
          <p:nvPr/>
        </p:nvSpPr>
        <p:spPr>
          <a:xfrm>
            <a:off x="1835696" y="-15633"/>
            <a:ext cx="73083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7D73479-7099-43D6-A8B2-BB6DA88278A6}"/>
              </a:ext>
            </a:extLst>
          </p:cNvPr>
          <p:cNvSpPr txBox="1"/>
          <p:nvPr/>
        </p:nvSpPr>
        <p:spPr>
          <a:xfrm>
            <a:off x="251520" y="2112523"/>
            <a:ext cx="2520280" cy="430887"/>
          </a:xfrm>
          <a:prstGeom prst="rect">
            <a:avLst/>
          </a:prstGeom>
          <a:noFill/>
        </p:spPr>
        <p:txBody>
          <a:bodyPr wrap="square" lIns="0" tIns="0" rIns="0" bIns="0" rtlCol="0">
            <a:spAutoFit/>
          </a:bodyPr>
          <a:lstStyle/>
          <a:p>
            <a:pPr>
              <a:spcAft>
                <a:spcPts val="200"/>
              </a:spcAft>
            </a:pPr>
            <a:r>
              <a:rPr lang="en-AU" sz="2800" b="1" dirty="0"/>
              <a:t>Agenda</a:t>
            </a:r>
            <a:endParaRPr lang="en-AU" sz="1600" dirty="0"/>
          </a:p>
        </p:txBody>
      </p:sp>
      <p:sp>
        <p:nvSpPr>
          <p:cNvPr id="5" name="TextBox 4">
            <a:extLst>
              <a:ext uri="{FF2B5EF4-FFF2-40B4-BE49-F238E27FC236}">
                <a16:creationId xmlns:a16="http://schemas.microsoft.com/office/drawing/2014/main" id="{F916DC9C-77F3-467A-9231-73F59C333A54}"/>
              </a:ext>
            </a:extLst>
          </p:cNvPr>
          <p:cNvSpPr txBox="1"/>
          <p:nvPr/>
        </p:nvSpPr>
        <p:spPr>
          <a:xfrm>
            <a:off x="2159732" y="629915"/>
            <a:ext cx="6840760" cy="3600986"/>
          </a:xfrm>
          <a:prstGeom prst="rect">
            <a:avLst/>
          </a:prstGeom>
          <a:noFill/>
        </p:spPr>
        <p:txBody>
          <a:bodyPr wrap="square" lIns="0" tIns="0" rIns="0" bIns="0" rtlCol="0">
            <a:spAutoFit/>
          </a:bodyPr>
          <a:lstStyle/>
          <a:p>
            <a:pPr marL="457200" indent="-457200">
              <a:spcAft>
                <a:spcPts val="1800"/>
              </a:spcAft>
              <a:buFont typeface="+mj-lt"/>
              <a:buAutoNum type="arabicPeriod"/>
            </a:pPr>
            <a:r>
              <a:rPr lang="en-AU" dirty="0">
                <a:solidFill>
                  <a:schemeClr val="bg1"/>
                </a:solidFill>
              </a:rPr>
              <a:t>Welcome and purpose of meeting </a:t>
            </a:r>
          </a:p>
          <a:p>
            <a:pPr marL="457200" indent="-457200">
              <a:spcAft>
                <a:spcPts val="1800"/>
              </a:spcAft>
              <a:buFont typeface="+mj-lt"/>
              <a:buAutoNum type="arabicPeriod"/>
            </a:pPr>
            <a:r>
              <a:rPr lang="en-AU" dirty="0">
                <a:solidFill>
                  <a:schemeClr val="bg1"/>
                </a:solidFill>
              </a:rPr>
              <a:t>Tuition Protection Service (TPS) – Australian Government Department of Education</a:t>
            </a:r>
          </a:p>
          <a:p>
            <a:pPr marL="457200" indent="-457200">
              <a:spcAft>
                <a:spcPts val="1800"/>
              </a:spcAft>
              <a:buFont typeface="+mj-lt"/>
              <a:buAutoNum type="arabicPeriod"/>
            </a:pPr>
            <a:r>
              <a:rPr lang="en-AU" dirty="0">
                <a:solidFill>
                  <a:schemeClr val="bg1"/>
                </a:solidFill>
              </a:rPr>
              <a:t>Visa matters – Australian Government Department of Home Affairs</a:t>
            </a:r>
          </a:p>
          <a:p>
            <a:pPr marL="457200" indent="-457200">
              <a:spcAft>
                <a:spcPts val="1800"/>
              </a:spcAft>
              <a:buFont typeface="+mj-lt"/>
              <a:buAutoNum type="arabicPeriod"/>
            </a:pPr>
            <a:r>
              <a:rPr lang="en-AU" dirty="0">
                <a:solidFill>
                  <a:schemeClr val="bg1"/>
                </a:solidFill>
              </a:rPr>
              <a:t>Student records – Australian Skills Quality Authority (ASQA)</a:t>
            </a:r>
          </a:p>
          <a:p>
            <a:pPr marL="457200" indent="-457200">
              <a:spcAft>
                <a:spcPts val="1800"/>
              </a:spcAft>
              <a:buFont typeface="+mj-lt"/>
              <a:buAutoNum type="arabicPeriod"/>
            </a:pPr>
            <a:r>
              <a:rPr lang="en-AU" dirty="0">
                <a:solidFill>
                  <a:schemeClr val="bg1"/>
                </a:solidFill>
              </a:rPr>
              <a:t>Study Melbourne</a:t>
            </a:r>
          </a:p>
          <a:p>
            <a:pPr marL="457200" indent="-457200">
              <a:spcAft>
                <a:spcPts val="1800"/>
              </a:spcAft>
              <a:buFont typeface="+mj-lt"/>
              <a:buAutoNum type="arabicPeriod"/>
            </a:pPr>
            <a:r>
              <a:rPr lang="en-AU" dirty="0">
                <a:solidFill>
                  <a:schemeClr val="bg1"/>
                </a:solidFill>
              </a:rPr>
              <a:t>Questions and Answers </a:t>
            </a:r>
          </a:p>
          <a:p>
            <a:pPr marL="457200" indent="-457200">
              <a:spcAft>
                <a:spcPts val="1200"/>
              </a:spcAft>
              <a:buFont typeface="+mj-lt"/>
              <a:buAutoNum type="arabicPeriod"/>
            </a:pPr>
            <a:r>
              <a:rPr lang="en-AU" dirty="0">
                <a:solidFill>
                  <a:schemeClr val="bg1"/>
                </a:solidFill>
              </a:rPr>
              <a:t>Workshop - Registering with the TPS Online placement system </a:t>
            </a:r>
          </a:p>
        </p:txBody>
      </p:sp>
    </p:spTree>
    <p:extLst>
      <p:ext uri="{BB962C8B-B14F-4D97-AF65-F5344CB8AC3E}">
        <p14:creationId xmlns:p14="http://schemas.microsoft.com/office/powerpoint/2010/main" val="336460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467611"/>
            <a:ext cx="8136904" cy="430887"/>
          </a:xfrm>
          <a:prstGeom prst="rect">
            <a:avLst/>
          </a:prstGeom>
          <a:noFill/>
        </p:spPr>
        <p:txBody>
          <a:bodyPr wrap="square" lIns="0" tIns="0" rIns="0" bIns="0" rtlCol="0">
            <a:spAutoFit/>
          </a:bodyPr>
          <a:lstStyle/>
          <a:p>
            <a:pPr>
              <a:spcAft>
                <a:spcPts val="200"/>
              </a:spcAft>
            </a:pPr>
            <a:r>
              <a:rPr lang="en-AU" sz="2800" b="1" dirty="0"/>
              <a:t>Tuition Protection Service - key steps</a:t>
            </a:r>
            <a:endParaRPr lang="en-AU" sz="2200" dirty="0"/>
          </a:p>
        </p:txBody>
      </p:sp>
      <p:sp>
        <p:nvSpPr>
          <p:cNvPr id="4" name="TextBox 3">
            <a:extLst>
              <a:ext uri="{FF2B5EF4-FFF2-40B4-BE49-F238E27FC236}">
                <a16:creationId xmlns:a16="http://schemas.microsoft.com/office/drawing/2014/main" id="{4BE9169F-B0F0-4715-B016-EA843EA66A18}"/>
              </a:ext>
            </a:extLst>
          </p:cNvPr>
          <p:cNvSpPr txBox="1"/>
          <p:nvPr/>
        </p:nvSpPr>
        <p:spPr>
          <a:xfrm>
            <a:off x="323528" y="1061963"/>
            <a:ext cx="8352928"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AU" b="1" dirty="0">
                <a:solidFill>
                  <a:srgbClr val="FF0000"/>
                </a:solidFill>
              </a:rPr>
              <a:t>Register with TPS Online </a:t>
            </a:r>
            <a:r>
              <a:rPr lang="en-AU" b="1" dirty="0"/>
              <a:t>to identify yourself for TPS support and to </a:t>
            </a:r>
            <a:r>
              <a:rPr lang="en-AU" b="1" dirty="0">
                <a:solidFill>
                  <a:srgbClr val="FF0000"/>
                </a:solidFill>
              </a:rPr>
              <a:t>commence your claim </a:t>
            </a:r>
          </a:p>
          <a:p>
            <a:pPr marL="457200" indent="-457200">
              <a:spcAft>
                <a:spcPts val="1200"/>
              </a:spcAft>
              <a:buFont typeface="Arial" panose="020B0604020202020204" pitchFamily="34" charset="0"/>
              <a:buChar char="•"/>
            </a:pPr>
            <a:r>
              <a:rPr lang="en-AU" dirty="0"/>
              <a:t>Make sure your </a:t>
            </a:r>
            <a:r>
              <a:rPr lang="en-AU" dirty="0">
                <a:solidFill>
                  <a:srgbClr val="FF0000"/>
                </a:solidFill>
              </a:rPr>
              <a:t>correct email and mobile details </a:t>
            </a:r>
            <a:r>
              <a:rPr lang="en-AU" dirty="0"/>
              <a:t>are in your account in TPS Online – we will send you important information on this email</a:t>
            </a:r>
          </a:p>
          <a:p>
            <a:pPr marL="457200" indent="-457200">
              <a:spcAft>
                <a:spcPts val="1200"/>
              </a:spcAft>
              <a:buFont typeface="Arial" panose="020B0604020202020204" pitchFamily="34" charset="0"/>
              <a:buChar char="•"/>
            </a:pPr>
            <a:r>
              <a:rPr lang="en-AU" dirty="0"/>
              <a:t>Upload into TPS Online </a:t>
            </a:r>
            <a:r>
              <a:rPr lang="en-AU" dirty="0">
                <a:solidFill>
                  <a:srgbClr val="FF0000"/>
                </a:solidFill>
              </a:rPr>
              <a:t>your proof of identity and evidence documents </a:t>
            </a:r>
            <a:r>
              <a:rPr lang="en-AU" dirty="0"/>
              <a:t>showing your enrolment and your payment of tuition fees</a:t>
            </a:r>
          </a:p>
          <a:p>
            <a:pPr marL="457200" indent="-457200">
              <a:spcAft>
                <a:spcPts val="1200"/>
              </a:spcAft>
              <a:buFont typeface="Arial" panose="020B0604020202020204" pitchFamily="34" charset="0"/>
              <a:buChar char="•"/>
            </a:pPr>
            <a:r>
              <a:rPr lang="en-AU" dirty="0">
                <a:solidFill>
                  <a:srgbClr val="FF0000"/>
                </a:solidFill>
              </a:rPr>
              <a:t>Find TPS website </a:t>
            </a:r>
            <a:r>
              <a:rPr lang="en-AU" dirty="0">
                <a:hlinkClick r:id="rId3"/>
              </a:rPr>
              <a:t>www.tps.gov.au</a:t>
            </a:r>
            <a:r>
              <a:rPr lang="en-AU" dirty="0"/>
              <a:t> and the page on TMG closure – we will post important information for you on these pages</a:t>
            </a:r>
          </a:p>
          <a:p>
            <a:pPr marL="457200" indent="-457200">
              <a:spcAft>
                <a:spcPts val="1200"/>
              </a:spcAft>
              <a:buFont typeface="Arial" panose="020B0604020202020204" pitchFamily="34" charset="0"/>
              <a:buChar char="•"/>
            </a:pPr>
            <a:r>
              <a:rPr lang="en-AU" dirty="0">
                <a:solidFill>
                  <a:srgbClr val="FF0000"/>
                </a:solidFill>
              </a:rPr>
              <a:t>Contact us </a:t>
            </a:r>
            <a:r>
              <a:rPr lang="en-AU" dirty="0"/>
              <a:t>at </a:t>
            </a:r>
            <a:r>
              <a:rPr lang="en-AU" dirty="0">
                <a:hlinkClick r:id="rId4"/>
              </a:rPr>
              <a:t>support@tps.gov.au</a:t>
            </a:r>
            <a:r>
              <a:rPr lang="en-AU" dirty="0"/>
              <a:t> or on </a:t>
            </a:r>
            <a:r>
              <a:rPr lang="en-AU" sz="1800" dirty="0">
                <a:solidFill>
                  <a:srgbClr val="FF0000"/>
                </a:solidFill>
              </a:rPr>
              <a:t>1300 131 798 </a:t>
            </a:r>
            <a:r>
              <a:rPr lang="en-AU" sz="1800" dirty="0"/>
              <a:t>(</a:t>
            </a:r>
            <a:r>
              <a:rPr lang="en-AU" dirty="0"/>
              <a:t>during business hours) if you have any TPS questions</a:t>
            </a:r>
          </a:p>
        </p:txBody>
      </p:sp>
    </p:spTree>
    <p:extLst>
      <p:ext uri="{BB962C8B-B14F-4D97-AF65-F5344CB8AC3E}">
        <p14:creationId xmlns:p14="http://schemas.microsoft.com/office/powerpoint/2010/main" val="2155088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4E585F-AFAC-429F-BF69-7F32533EDCD1}"/>
              </a:ext>
            </a:extLst>
          </p:cNvPr>
          <p:cNvPicPr>
            <a:picLocks noChangeAspect="1"/>
          </p:cNvPicPr>
          <p:nvPr/>
        </p:nvPicPr>
        <p:blipFill>
          <a:blip r:embed="rId2"/>
          <a:stretch>
            <a:fillRect/>
          </a:stretch>
        </p:blipFill>
        <p:spPr>
          <a:xfrm>
            <a:off x="806528" y="643542"/>
            <a:ext cx="6069728" cy="3790862"/>
          </a:xfrm>
          <a:prstGeom prst="rect">
            <a:avLst/>
          </a:prstGeom>
        </p:spPr>
      </p:pic>
      <p:sp>
        <p:nvSpPr>
          <p:cNvPr id="4" name="TextBox 3">
            <a:extLst>
              <a:ext uri="{FF2B5EF4-FFF2-40B4-BE49-F238E27FC236}">
                <a16:creationId xmlns:a16="http://schemas.microsoft.com/office/drawing/2014/main" id="{C1BC55EE-F83B-4D3C-971B-7D3EEA67A675}"/>
              </a:ext>
            </a:extLst>
          </p:cNvPr>
          <p:cNvSpPr txBox="1"/>
          <p:nvPr/>
        </p:nvSpPr>
        <p:spPr>
          <a:xfrm>
            <a:off x="6876256" y="3244300"/>
            <a:ext cx="2103715" cy="1077218"/>
          </a:xfrm>
          <a:prstGeom prst="rect">
            <a:avLst/>
          </a:prstGeom>
          <a:noFill/>
          <a:ln>
            <a:solidFill>
              <a:schemeClr val="tx1"/>
            </a:solidFill>
          </a:ln>
        </p:spPr>
        <p:txBody>
          <a:bodyPr wrap="square" rtlCol="0">
            <a:spAutoFit/>
          </a:bodyPr>
          <a:lstStyle/>
          <a:p>
            <a:r>
              <a:rPr lang="en-AU" sz="1600" dirty="0"/>
              <a:t>For information</a:t>
            </a:r>
          </a:p>
          <a:p>
            <a:r>
              <a:rPr lang="en-AU" sz="1600" dirty="0"/>
              <a:t>about TMG closure, </a:t>
            </a:r>
          </a:p>
          <a:p>
            <a:r>
              <a:rPr lang="en-AU" sz="1600" dirty="0"/>
              <a:t>click on </a:t>
            </a:r>
            <a:r>
              <a:rPr lang="en-AU" sz="1600" b="1" i="1" dirty="0"/>
              <a:t>Education </a:t>
            </a:r>
          </a:p>
          <a:p>
            <a:r>
              <a:rPr lang="en-AU" sz="1600" b="1" i="1" dirty="0"/>
              <a:t>Provider Closures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FEF5933-99AA-4F89-BD2A-52D485DCD2F4}"/>
                  </a:ext>
                </a:extLst>
              </p14:cNvPr>
              <p14:cNvContentPartPr/>
              <p14:nvPr/>
            </p14:nvContentPartPr>
            <p14:xfrm>
              <a:off x="806528" y="3685219"/>
              <a:ext cx="910440" cy="41040"/>
            </p14:xfrm>
          </p:contentPart>
        </mc:Choice>
        <mc:Fallback xmlns="">
          <p:pic>
            <p:nvPicPr>
              <p:cNvPr id="5" name="Ink 4">
                <a:extLst>
                  <a:ext uri="{FF2B5EF4-FFF2-40B4-BE49-F238E27FC236}">
                    <a16:creationId xmlns:a16="http://schemas.microsoft.com/office/drawing/2014/main" id="{CFEF5933-99AA-4F89-BD2A-52D485DCD2F4}"/>
                  </a:ext>
                </a:extLst>
              </p:cNvPr>
              <p:cNvPicPr/>
              <p:nvPr/>
            </p:nvPicPr>
            <p:blipFill>
              <a:blip r:embed="rId4"/>
              <a:stretch>
                <a:fillRect/>
              </a:stretch>
            </p:blipFill>
            <p:spPr>
              <a:xfrm>
                <a:off x="770528" y="3613579"/>
                <a:ext cx="982080" cy="184680"/>
              </a:xfrm>
              <a:prstGeom prst="rect">
                <a:avLst/>
              </a:prstGeom>
            </p:spPr>
          </p:pic>
        </mc:Fallback>
      </mc:AlternateContent>
      <p:cxnSp>
        <p:nvCxnSpPr>
          <p:cNvPr id="9" name="Connector: Elbow 8">
            <a:extLst>
              <a:ext uri="{FF2B5EF4-FFF2-40B4-BE49-F238E27FC236}">
                <a16:creationId xmlns:a16="http://schemas.microsoft.com/office/drawing/2014/main" id="{CDF684E0-19C6-4763-8D5B-0B1FC45405B1}"/>
              </a:ext>
            </a:extLst>
          </p:cNvPr>
          <p:cNvCxnSpPr>
            <a:cxnSpLocks/>
            <a:stCxn id="4" idx="2"/>
          </p:cNvCxnSpPr>
          <p:nvPr/>
        </p:nvCxnSpPr>
        <p:spPr>
          <a:xfrm rot="5400000" flipH="1">
            <a:off x="4356408" y="749812"/>
            <a:ext cx="477048" cy="6666364"/>
          </a:xfrm>
          <a:prstGeom prst="bentConnector4">
            <a:avLst>
              <a:gd name="adj1" fmla="val -47920"/>
              <a:gd name="adj2" fmla="val 9988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8110F8-8E71-48A7-8AF6-839480ADB9C9}"/>
              </a:ext>
            </a:extLst>
          </p:cNvPr>
          <p:cNvSpPr txBox="1"/>
          <p:nvPr/>
        </p:nvSpPr>
        <p:spPr>
          <a:xfrm>
            <a:off x="6876256" y="1903962"/>
            <a:ext cx="2103715" cy="1077218"/>
          </a:xfrm>
          <a:prstGeom prst="rect">
            <a:avLst/>
          </a:prstGeom>
          <a:noFill/>
          <a:ln>
            <a:solidFill>
              <a:schemeClr val="tx1"/>
            </a:solidFill>
          </a:ln>
        </p:spPr>
        <p:txBody>
          <a:bodyPr wrap="square" rtlCol="0">
            <a:spAutoFit/>
          </a:bodyPr>
          <a:lstStyle/>
          <a:p>
            <a:r>
              <a:rPr lang="en-AU" sz="1600" dirty="0"/>
              <a:t>For information via TPS Online, </a:t>
            </a:r>
          </a:p>
          <a:p>
            <a:r>
              <a:rPr lang="en-AU" sz="1600" dirty="0"/>
              <a:t>click on </a:t>
            </a:r>
            <a:r>
              <a:rPr lang="en-AU" sz="1600" b="1" i="1" dirty="0"/>
              <a:t>TPS Online is </a:t>
            </a:r>
          </a:p>
          <a:p>
            <a:r>
              <a:rPr lang="en-AU" sz="1600" b="1" i="1" dirty="0"/>
              <a:t>now live</a:t>
            </a:r>
          </a:p>
        </p:txBody>
      </p:sp>
      <p:cxnSp>
        <p:nvCxnSpPr>
          <p:cNvPr id="22" name="Straight Arrow Connector 21">
            <a:extLst>
              <a:ext uri="{FF2B5EF4-FFF2-40B4-BE49-F238E27FC236}">
                <a16:creationId xmlns:a16="http://schemas.microsoft.com/office/drawing/2014/main" id="{0A5B4C66-FCAB-4C79-B860-DAA6F3F444D8}"/>
              </a:ext>
            </a:extLst>
          </p:cNvPr>
          <p:cNvCxnSpPr>
            <a:cxnSpLocks/>
          </p:cNvCxnSpPr>
          <p:nvPr/>
        </p:nvCxnSpPr>
        <p:spPr>
          <a:xfrm flipH="1">
            <a:off x="4716016" y="2909053"/>
            <a:ext cx="21602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0694852-7F60-482F-8B9E-2AE4D25B63A1}"/>
              </a:ext>
            </a:extLst>
          </p:cNvPr>
          <p:cNvSpPr/>
          <p:nvPr/>
        </p:nvSpPr>
        <p:spPr>
          <a:xfrm>
            <a:off x="698741" y="3629567"/>
            <a:ext cx="112601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3670F1A1-CBC3-4979-85F0-8B3B03DE89A0}"/>
              </a:ext>
            </a:extLst>
          </p:cNvPr>
          <p:cNvSpPr txBox="1"/>
          <p:nvPr/>
        </p:nvSpPr>
        <p:spPr>
          <a:xfrm>
            <a:off x="2578708" y="130546"/>
            <a:ext cx="4032447" cy="400110"/>
          </a:xfrm>
          <a:prstGeom prst="rect">
            <a:avLst/>
          </a:prstGeom>
          <a:noFill/>
        </p:spPr>
        <p:txBody>
          <a:bodyPr wrap="square" rtlCol="0">
            <a:spAutoFit/>
          </a:bodyPr>
          <a:lstStyle/>
          <a:p>
            <a:pPr algn="ctr"/>
            <a:r>
              <a:rPr lang="en-AU" sz="2000" b="1" dirty="0"/>
              <a:t>TPS Website Home Page</a:t>
            </a: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A335B50C-329D-4407-B5EA-11D9D7936E83}"/>
                  </a:ext>
                </a:extLst>
              </p14:cNvPr>
              <p14:cNvContentPartPr/>
              <p14:nvPr/>
            </p14:nvContentPartPr>
            <p14:xfrm>
              <a:off x="3588827" y="2664547"/>
              <a:ext cx="1338480" cy="619920"/>
            </p14:xfrm>
          </p:contentPart>
        </mc:Choice>
        <mc:Fallback xmlns="">
          <p:pic>
            <p:nvPicPr>
              <p:cNvPr id="10" name="Ink 9">
                <a:extLst>
                  <a:ext uri="{FF2B5EF4-FFF2-40B4-BE49-F238E27FC236}">
                    <a16:creationId xmlns:a16="http://schemas.microsoft.com/office/drawing/2014/main" id="{A335B50C-329D-4407-B5EA-11D9D7936E83}"/>
                  </a:ext>
                </a:extLst>
              </p:cNvPr>
              <p:cNvPicPr/>
              <p:nvPr/>
            </p:nvPicPr>
            <p:blipFill>
              <a:blip r:embed="rId6"/>
              <a:stretch>
                <a:fillRect/>
              </a:stretch>
            </p:blipFill>
            <p:spPr>
              <a:xfrm>
                <a:off x="3553187" y="2628547"/>
                <a:ext cx="1410120" cy="691560"/>
              </a:xfrm>
              <a:prstGeom prst="rect">
                <a:avLst/>
              </a:prstGeom>
            </p:spPr>
          </p:pic>
        </mc:Fallback>
      </mc:AlternateContent>
    </p:spTree>
    <p:extLst>
      <p:ext uri="{BB962C8B-B14F-4D97-AF65-F5344CB8AC3E}">
        <p14:creationId xmlns:p14="http://schemas.microsoft.com/office/powerpoint/2010/main" val="390725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EF61A-A44C-4EA9-A270-C2623A28C8C4}"/>
              </a:ext>
            </a:extLst>
          </p:cNvPr>
          <p:cNvSpPr/>
          <p:nvPr/>
        </p:nvSpPr>
        <p:spPr>
          <a:xfrm>
            <a:off x="3635896" y="-24837"/>
            <a:ext cx="55081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7D73479-7099-43D6-A8B2-BB6DA88278A6}"/>
              </a:ext>
            </a:extLst>
          </p:cNvPr>
          <p:cNvSpPr txBox="1"/>
          <p:nvPr/>
        </p:nvSpPr>
        <p:spPr>
          <a:xfrm>
            <a:off x="539552" y="2143244"/>
            <a:ext cx="2736304" cy="2195473"/>
          </a:xfrm>
          <a:prstGeom prst="rect">
            <a:avLst/>
          </a:prstGeom>
          <a:noFill/>
        </p:spPr>
        <p:txBody>
          <a:bodyPr wrap="square" lIns="0" tIns="0" rIns="0" bIns="0" rtlCol="0">
            <a:spAutoFit/>
          </a:bodyPr>
          <a:lstStyle/>
          <a:p>
            <a:pPr>
              <a:spcAft>
                <a:spcPts val="200"/>
              </a:spcAft>
            </a:pPr>
            <a:r>
              <a:rPr lang="en-AU" sz="2800" b="1" dirty="0"/>
              <a:t>Visa Matters</a:t>
            </a:r>
          </a:p>
          <a:p>
            <a:pPr>
              <a:spcAft>
                <a:spcPts val="200"/>
              </a:spcAft>
            </a:pPr>
            <a:r>
              <a:rPr lang="en-AU" b="1" dirty="0"/>
              <a:t>Department of Home Affairs</a:t>
            </a:r>
          </a:p>
          <a:p>
            <a:pPr>
              <a:spcAft>
                <a:spcPts val="200"/>
              </a:spcAft>
            </a:pPr>
            <a:endParaRPr lang="en-AU" b="1" dirty="0"/>
          </a:p>
          <a:p>
            <a:pPr>
              <a:spcAft>
                <a:spcPts val="200"/>
              </a:spcAft>
            </a:pPr>
            <a:r>
              <a:rPr lang="en-AU" b="1" dirty="0"/>
              <a:t>Madeleine </a:t>
            </a:r>
            <a:r>
              <a:rPr lang="en-AU" b="1" dirty="0" err="1"/>
              <a:t>Aikenhead</a:t>
            </a:r>
            <a:r>
              <a:rPr lang="en-AU" b="1" dirty="0"/>
              <a:t> </a:t>
            </a:r>
            <a:r>
              <a:rPr lang="en-AU" sz="1800" dirty="0">
                <a:solidFill>
                  <a:srgbClr val="000000"/>
                </a:solidFill>
                <a:effectLst/>
                <a:ea typeface="Calibri" panose="020F0502020204030204" pitchFamily="34" charset="0"/>
              </a:rPr>
              <a:t>Assistant Director | Student and Graduate Visas section</a:t>
            </a:r>
            <a:endParaRPr lang="en-AU" sz="1800" dirty="0">
              <a:effectLst/>
              <a:ea typeface="Calibri" panose="020F0502020204030204" pitchFamily="34" charset="0"/>
            </a:endParaRPr>
          </a:p>
          <a:p>
            <a:pPr>
              <a:spcAft>
                <a:spcPts val="200"/>
              </a:spcAft>
            </a:pPr>
            <a:endParaRPr lang="en-AU" dirty="0"/>
          </a:p>
        </p:txBody>
      </p:sp>
      <p:sp>
        <p:nvSpPr>
          <p:cNvPr id="4" name="TextBox 3">
            <a:extLst>
              <a:ext uri="{FF2B5EF4-FFF2-40B4-BE49-F238E27FC236}">
                <a16:creationId xmlns:a16="http://schemas.microsoft.com/office/drawing/2014/main" id="{29A11D02-DB1F-451F-9D51-D024372F9707}"/>
              </a:ext>
            </a:extLst>
          </p:cNvPr>
          <p:cNvSpPr txBox="1"/>
          <p:nvPr/>
        </p:nvSpPr>
        <p:spPr>
          <a:xfrm>
            <a:off x="4157700" y="1772333"/>
            <a:ext cx="4518756" cy="1138773"/>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r>
              <a:rPr lang="en-AU" dirty="0">
                <a:solidFill>
                  <a:schemeClr val="bg1"/>
                </a:solidFill>
              </a:rPr>
              <a:t>Applications and visa status</a:t>
            </a:r>
          </a:p>
          <a:p>
            <a:pPr marL="457200" indent="-457200">
              <a:spcAft>
                <a:spcPts val="1200"/>
              </a:spcAft>
              <a:buFont typeface="Arial" panose="020B0604020202020204" pitchFamily="34" charset="0"/>
              <a:buChar char="•"/>
            </a:pPr>
            <a:r>
              <a:rPr lang="en-AU" dirty="0">
                <a:solidFill>
                  <a:schemeClr val="bg1"/>
                </a:solidFill>
              </a:rPr>
              <a:t>Visa Application Charge exemptions</a:t>
            </a:r>
          </a:p>
          <a:p>
            <a:pPr marL="457200" indent="-457200">
              <a:spcAft>
                <a:spcPts val="1200"/>
              </a:spcAft>
              <a:buFont typeface="Arial" panose="020B0604020202020204" pitchFamily="34" charset="0"/>
              <a:buChar char="•"/>
            </a:pPr>
            <a:r>
              <a:rPr lang="en-AU" dirty="0">
                <a:solidFill>
                  <a:schemeClr val="bg1"/>
                </a:solidFill>
              </a:rPr>
              <a:t>Contacts and further information</a:t>
            </a:r>
          </a:p>
        </p:txBody>
      </p:sp>
    </p:spTree>
    <p:extLst>
      <p:ext uri="{BB962C8B-B14F-4D97-AF65-F5344CB8AC3E}">
        <p14:creationId xmlns:p14="http://schemas.microsoft.com/office/powerpoint/2010/main" val="399860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49678" y="1276787"/>
            <a:ext cx="5835147" cy="2883482"/>
          </a:xfrm>
        </p:spPr>
        <p:txBody>
          <a:bodyPr/>
          <a:lstStyle/>
          <a:p>
            <a:pPr algn="ctr"/>
            <a:br>
              <a:rPr lang="en-AU" sz="3753" dirty="0"/>
            </a:br>
            <a:r>
              <a:rPr lang="en-AU" sz="4054" b="0" dirty="0"/>
              <a:t>Information session</a:t>
            </a:r>
            <a:br>
              <a:rPr lang="en-AU" sz="4054" b="0" dirty="0"/>
            </a:br>
            <a:r>
              <a:rPr lang="en-AU" sz="4054" b="0" dirty="0"/>
              <a:t>on education provider closure </a:t>
            </a:r>
            <a:br>
              <a:rPr lang="en-AU" sz="3753" dirty="0"/>
            </a:br>
            <a:br>
              <a:rPr lang="en-AU" sz="3753" dirty="0"/>
            </a:br>
            <a:endParaRPr lang="en-AU" sz="3753" dirty="0"/>
          </a:p>
        </p:txBody>
      </p:sp>
      <p:sp>
        <p:nvSpPr>
          <p:cNvPr id="11" name="Text Placeholder 10"/>
          <p:cNvSpPr>
            <a:spLocks noGrp="1"/>
          </p:cNvSpPr>
          <p:nvPr>
            <p:ph type="body" sz="quarter" idx="10"/>
          </p:nvPr>
        </p:nvSpPr>
        <p:spPr>
          <a:xfrm>
            <a:off x="1655877" y="2952523"/>
            <a:ext cx="5516033" cy="1270754"/>
          </a:xfrm>
        </p:spPr>
        <p:txBody>
          <a:bodyPr/>
          <a:lstStyle/>
          <a:p>
            <a:endParaRPr lang="en-AU" dirty="0"/>
          </a:p>
          <a:p>
            <a:endParaRPr lang="en-AU" dirty="0"/>
          </a:p>
          <a:p>
            <a:endParaRPr lang="en-AU" dirty="0"/>
          </a:p>
          <a:p>
            <a:endParaRPr lang="en-AU" dirty="0"/>
          </a:p>
          <a:p>
            <a:pPr algn="ctr"/>
            <a:r>
              <a:rPr lang="en-AU" dirty="0"/>
              <a:t>        Department of Home Affairs</a:t>
            </a:r>
          </a:p>
        </p:txBody>
      </p:sp>
    </p:spTree>
    <p:extLst>
      <p:ext uri="{BB962C8B-B14F-4D97-AF65-F5344CB8AC3E}">
        <p14:creationId xmlns:p14="http://schemas.microsoft.com/office/powerpoint/2010/main" val="29348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42998" y="943806"/>
            <a:ext cx="6378448" cy="3945550"/>
          </a:xfrm>
        </p:spPr>
        <p:txBody>
          <a:bodyPr>
            <a:normAutofit/>
          </a:bodyPr>
          <a:lstStyle/>
          <a:p>
            <a:pPr marL="0" indent="0">
              <a:lnSpc>
                <a:spcPct val="100000"/>
              </a:lnSpc>
              <a:spcBef>
                <a:spcPts val="0"/>
              </a:spcBef>
              <a:buNone/>
            </a:pPr>
            <a:endParaRPr lang="en-AU" altLang="en-US" dirty="0"/>
          </a:p>
          <a:p>
            <a:pPr marL="0" indent="0">
              <a:lnSpc>
                <a:spcPct val="100000"/>
              </a:lnSpc>
              <a:spcBef>
                <a:spcPts val="0"/>
              </a:spcBef>
              <a:buNone/>
            </a:pPr>
            <a:endParaRPr lang="en-AU" altLang="en-US" dirty="0"/>
          </a:p>
          <a:p>
            <a:pPr>
              <a:lnSpc>
                <a:spcPct val="100000"/>
              </a:lnSpc>
              <a:spcBef>
                <a:spcPts val="0"/>
              </a:spcBef>
            </a:pPr>
            <a:r>
              <a:rPr lang="en-AU" altLang="en-US" sz="1600" dirty="0"/>
              <a:t>Applications and visa status</a:t>
            </a:r>
          </a:p>
          <a:p>
            <a:pPr>
              <a:lnSpc>
                <a:spcPct val="100000"/>
              </a:lnSpc>
              <a:spcBef>
                <a:spcPts val="0"/>
              </a:spcBef>
            </a:pPr>
            <a:r>
              <a:rPr lang="en-AU" altLang="en-US" sz="1600" dirty="0"/>
              <a:t>VAC exemption</a:t>
            </a:r>
          </a:p>
          <a:p>
            <a:pPr>
              <a:lnSpc>
                <a:spcPct val="100000"/>
              </a:lnSpc>
              <a:spcBef>
                <a:spcPts val="0"/>
              </a:spcBef>
            </a:pPr>
            <a:r>
              <a:rPr lang="en-AU" altLang="en-US" sz="1600" dirty="0"/>
              <a:t>Welfare for students under 18</a:t>
            </a:r>
          </a:p>
          <a:p>
            <a:pPr>
              <a:lnSpc>
                <a:spcPct val="100000"/>
              </a:lnSpc>
              <a:spcBef>
                <a:spcPts val="0"/>
              </a:spcBef>
            </a:pPr>
            <a:r>
              <a:rPr lang="en-AU" altLang="en-US" sz="1600" dirty="0"/>
              <a:t>Contacts and further information</a:t>
            </a:r>
          </a:p>
          <a:p>
            <a:pPr marL="0" indent="0">
              <a:buNone/>
            </a:pPr>
            <a:endParaRPr lang="en-AU" dirty="0"/>
          </a:p>
        </p:txBody>
      </p:sp>
      <p:sp>
        <p:nvSpPr>
          <p:cNvPr id="3" name="Footer Placeholder 2"/>
          <p:cNvSpPr>
            <a:spLocks noGrp="1"/>
          </p:cNvSpPr>
          <p:nvPr>
            <p:ph type="ftr" sz="quarter" idx="3"/>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24</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a:xfrm>
            <a:off x="1442998" y="483377"/>
            <a:ext cx="6054100" cy="369674"/>
          </a:xfrm>
        </p:spPr>
        <p:txBody>
          <a:bodyPr/>
          <a:lstStyle/>
          <a:p>
            <a:r>
              <a:rPr lang="en-AU" dirty="0"/>
              <a:t>What will we cover?</a:t>
            </a:r>
          </a:p>
        </p:txBody>
      </p:sp>
    </p:spTree>
    <p:extLst>
      <p:ext uri="{BB962C8B-B14F-4D97-AF65-F5344CB8AC3E}">
        <p14:creationId xmlns:p14="http://schemas.microsoft.com/office/powerpoint/2010/main" val="231222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276787"/>
            <a:ext cx="6054100" cy="3513113"/>
          </a:xfrm>
        </p:spPr>
        <p:txBody>
          <a:bodyPr>
            <a:normAutofit lnSpcReduction="10000"/>
          </a:bodyPr>
          <a:lstStyle/>
          <a:p>
            <a:pPr>
              <a:spcAft>
                <a:spcPts val="450"/>
              </a:spcAft>
            </a:pPr>
            <a:r>
              <a:rPr lang="en-AU" dirty="0"/>
              <a:t>International student visa holders need to maintain enrolment in a course that is registered on the Commonwealth Register of Institutions and Courses for Overseas Students (CRICOS) at all times while in Australia.</a:t>
            </a:r>
          </a:p>
          <a:p>
            <a:pPr>
              <a:spcAft>
                <a:spcPts val="450"/>
              </a:spcAft>
            </a:pPr>
            <a:r>
              <a:rPr lang="en-AU" dirty="0"/>
              <a:t>You can continue staying in Australia on your valid student visa if you enrol with another provider to study a course at the same level.</a:t>
            </a:r>
          </a:p>
          <a:p>
            <a:pPr>
              <a:spcAft>
                <a:spcPts val="450"/>
              </a:spcAft>
            </a:pPr>
            <a:r>
              <a:rPr lang="en-AU" dirty="0"/>
              <a:t>Students affected by provider default are afforded an extended period of three months in which to finalise a new enrolment.  </a:t>
            </a:r>
          </a:p>
          <a:p>
            <a:pPr>
              <a:spcAft>
                <a:spcPts val="450"/>
              </a:spcAft>
            </a:pPr>
            <a:r>
              <a:rPr lang="en-AU" dirty="0"/>
              <a:t>If you have a student visa application that has not yet been decided and your provider has  closed, the Department of Home Affairs will contact you to request a new </a:t>
            </a:r>
            <a:r>
              <a:rPr lang="en-AU" dirty="0" err="1"/>
              <a:t>CoE</a:t>
            </a:r>
            <a:r>
              <a:rPr lang="en-AU" dirty="0"/>
              <a:t> from another provider. Your application will be assessed based on the new course you have chosen to study.  </a:t>
            </a:r>
          </a:p>
          <a:p>
            <a:endParaRPr lang="en-AU" dirty="0"/>
          </a:p>
          <a:p>
            <a:endParaRPr lang="en-AU" dirty="0"/>
          </a:p>
        </p:txBody>
      </p:sp>
      <p:sp>
        <p:nvSpPr>
          <p:cNvPr id="3" name="Footer Placeholder 2"/>
          <p:cNvSpPr>
            <a:spLocks noGrp="1"/>
          </p:cNvSpPr>
          <p:nvPr>
            <p:ph type="ftr" sz="quarter" idx="3"/>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25</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p:txBody>
          <a:bodyPr/>
          <a:lstStyle/>
          <a:p>
            <a:r>
              <a:rPr lang="en-AU" dirty="0"/>
              <a:t>What is my status?</a:t>
            </a:r>
          </a:p>
        </p:txBody>
      </p:sp>
    </p:spTree>
    <p:extLst>
      <p:ext uri="{BB962C8B-B14F-4D97-AF65-F5344CB8AC3E}">
        <p14:creationId xmlns:p14="http://schemas.microsoft.com/office/powerpoint/2010/main" val="37134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330843"/>
            <a:ext cx="6054100" cy="3297825"/>
          </a:xfrm>
        </p:spPr>
        <p:txBody>
          <a:bodyPr>
            <a:normAutofit/>
          </a:bodyPr>
          <a:lstStyle/>
          <a:p>
            <a:pPr>
              <a:spcAft>
                <a:spcPts val="450"/>
              </a:spcAft>
            </a:pPr>
            <a:r>
              <a:rPr lang="en-AU" dirty="0"/>
              <a:t>Please check the expiry date of your student visa. If you require more time to finish your new course, or you move to a new course that is at a lower AQF level than your previous course, you must apply for a further student visa.</a:t>
            </a:r>
          </a:p>
          <a:p>
            <a:pPr>
              <a:spcAft>
                <a:spcPts val="450"/>
              </a:spcAft>
            </a:pPr>
            <a:r>
              <a:rPr lang="en-AU" dirty="0"/>
              <a:t>There are arrangements in place to waive the Visa Application Charge (VAC) for students affected by an education provider closure if you apply within 12 months.</a:t>
            </a:r>
            <a:r>
              <a:rPr lang="en-AU" u="sng" dirty="0"/>
              <a:t> </a:t>
            </a:r>
          </a:p>
          <a:p>
            <a:pPr lvl="1">
              <a:spcAft>
                <a:spcPts val="450"/>
              </a:spcAft>
              <a:buFont typeface="Courier New" panose="02070309020205020404" pitchFamily="49" charset="0"/>
              <a:buChar char="o"/>
            </a:pPr>
            <a:r>
              <a:rPr lang="en-AU" sz="1351" dirty="0"/>
              <a:t>You must hold a student visa or your last substantive visa must have been a student visa.</a:t>
            </a:r>
          </a:p>
          <a:p>
            <a:pPr lvl="1">
              <a:spcAft>
                <a:spcPts val="450"/>
              </a:spcAft>
              <a:buFont typeface="Courier New" panose="02070309020205020404" pitchFamily="49" charset="0"/>
              <a:buChar char="o"/>
            </a:pPr>
            <a:r>
              <a:rPr lang="en-AU" sz="1351" dirty="0"/>
              <a:t>When you apply let us know you have been affected by a provider default and attach evidence of your enrolment with the new education provider, such as your CoE.</a:t>
            </a:r>
          </a:p>
          <a:p>
            <a:pPr lvl="1">
              <a:spcAft>
                <a:spcPts val="450"/>
              </a:spcAft>
              <a:buFont typeface="Courier New" panose="02070309020205020404" pitchFamily="49" charset="0"/>
              <a:buChar char="o"/>
            </a:pPr>
            <a:endParaRPr lang="en-AU" sz="1351" dirty="0"/>
          </a:p>
          <a:p>
            <a:pPr lvl="1">
              <a:spcAft>
                <a:spcPts val="450"/>
              </a:spcAft>
              <a:buFont typeface="Courier New" panose="02070309020205020404" pitchFamily="49" charset="0"/>
              <a:buChar char="o"/>
            </a:pPr>
            <a:endParaRPr lang="en-AU" u="sng" dirty="0"/>
          </a:p>
          <a:p>
            <a:endParaRPr lang="en-AU" dirty="0"/>
          </a:p>
          <a:p>
            <a:endParaRPr lang="en-AU" dirty="0"/>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26</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p:txBody>
          <a:bodyPr/>
          <a:lstStyle/>
          <a:p>
            <a:r>
              <a:rPr lang="en-AU" dirty="0"/>
              <a:t>Do I need a new visa?</a:t>
            </a:r>
          </a:p>
        </p:txBody>
      </p:sp>
    </p:spTree>
    <p:extLst>
      <p:ext uri="{BB962C8B-B14F-4D97-AF65-F5344CB8AC3E}">
        <p14:creationId xmlns:p14="http://schemas.microsoft.com/office/powerpoint/2010/main" val="31799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330843"/>
            <a:ext cx="6054100" cy="3297825"/>
          </a:xfrm>
        </p:spPr>
        <p:txBody>
          <a:bodyPr/>
          <a:lstStyle/>
          <a:p>
            <a:endParaRPr lang="en-AU" dirty="0"/>
          </a:p>
          <a:p>
            <a:r>
              <a:rPr lang="en-AU" dirty="0"/>
              <a:t>You can check your visa expiry date by using the Department of Home Affairs’ Visa Entitlement Verification Online (VEVO) service at </a:t>
            </a:r>
            <a:r>
              <a:rPr lang="en-AU" u="sng" dirty="0"/>
              <a:t>https://immi.homeaffairs.gov.au/visas/already-have-a-visa/check-visa-details-and-conditions/check-conditions-online/visa-holders</a:t>
            </a:r>
            <a:endParaRPr lang="en-AU" dirty="0"/>
          </a:p>
          <a:p>
            <a:endParaRPr lang="en-AU" dirty="0"/>
          </a:p>
        </p:txBody>
      </p:sp>
      <p:sp>
        <p:nvSpPr>
          <p:cNvPr id="3" name="Footer Placeholder 2"/>
          <p:cNvSpPr>
            <a:spLocks noGrp="1"/>
          </p:cNvSpPr>
          <p:nvPr>
            <p:ph type="ftr" sz="quarter" idx="3"/>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r>
              <a:rPr kumimoji="0" lang="en-AU" sz="601" b="0" i="0" u="none" strike="noStrike" kern="1200" cap="none" spc="0" normalizeH="0" baseline="0" noProof="0">
                <a:ln>
                  <a:noFill/>
                </a:ln>
                <a:solidFill>
                  <a:srgbClr val="5C676D"/>
                </a:solidFill>
                <a:effectLst/>
                <a:uLnTx/>
                <a:uFillTx/>
                <a:latin typeface="Arial"/>
                <a:ea typeface="+mn-ea"/>
                <a:cs typeface="+mn-cs"/>
              </a:rPr>
              <a:t>Temporary Skill Shortage Visa - Introduction</a:t>
            </a:r>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27</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p:txBody>
          <a:bodyPr/>
          <a:lstStyle/>
          <a:p>
            <a:r>
              <a:rPr lang="en-AU" dirty="0"/>
              <a:t>Do I need a new visa?</a:t>
            </a:r>
          </a:p>
        </p:txBody>
      </p:sp>
    </p:spTree>
    <p:extLst>
      <p:ext uri="{BB962C8B-B14F-4D97-AF65-F5344CB8AC3E}">
        <p14:creationId xmlns:p14="http://schemas.microsoft.com/office/powerpoint/2010/main" val="17134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AU" dirty="0"/>
              <a:t>You must maintain welfare arrangements at all times as a condition of your student visa if you are under 18. </a:t>
            </a:r>
          </a:p>
          <a:p>
            <a:endParaRPr lang="en-AU" dirty="0"/>
          </a:p>
          <a:p>
            <a:r>
              <a:rPr lang="en-AU" dirty="0"/>
              <a:t>If your education provider issued a Confirmation of Appropriate Accommodation and Welfare (CAAW) to take responsibility for your welfare in Australia, you must seek alternative enrolment immediately and make alternative welfare arrangements.</a:t>
            </a:r>
          </a:p>
          <a:p>
            <a:endParaRPr lang="en-AU" dirty="0"/>
          </a:p>
          <a:p>
            <a:r>
              <a:rPr lang="en-AU" dirty="0"/>
              <a:t>If you will turn 18 soon, you will still need to ensure you have appropriate arrangements in place until you turn 18.</a:t>
            </a:r>
          </a:p>
          <a:p>
            <a:endParaRPr lang="en-AU" dirty="0"/>
          </a:p>
          <a:p>
            <a:endParaRPr lang="en-AU" dirty="0"/>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28</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p:txBody>
          <a:bodyPr/>
          <a:lstStyle/>
          <a:p>
            <a:r>
              <a:rPr lang="en-AU" dirty="0"/>
              <a:t>Students under 18 </a:t>
            </a:r>
          </a:p>
        </p:txBody>
      </p:sp>
    </p:spTree>
    <p:extLst>
      <p:ext uri="{BB962C8B-B14F-4D97-AF65-F5344CB8AC3E}">
        <p14:creationId xmlns:p14="http://schemas.microsoft.com/office/powerpoint/2010/main" val="14192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276787"/>
            <a:ext cx="6054100" cy="3351881"/>
          </a:xfrm>
        </p:spPr>
        <p:txBody>
          <a:bodyPr>
            <a:normAutofit lnSpcReduction="10000"/>
          </a:bodyPr>
          <a:lstStyle/>
          <a:p>
            <a:pPr marL="257415" indent="-257415"/>
            <a:r>
              <a:rPr lang="en-AU" dirty="0"/>
              <a:t>Two main scenarios to consider:</a:t>
            </a:r>
          </a:p>
          <a:p>
            <a:pPr marL="525556" lvl="1" indent="-257415">
              <a:buFont typeface="Courier New" panose="02070309020205020404" pitchFamily="49" charset="0"/>
              <a:buChar char="o"/>
            </a:pPr>
            <a:r>
              <a:rPr lang="en-AU" dirty="0"/>
              <a:t>Study has started and,</a:t>
            </a:r>
          </a:p>
          <a:p>
            <a:pPr marL="525556" lvl="1" indent="-257415">
              <a:buFont typeface="Courier New" panose="02070309020205020404" pitchFamily="49" charset="0"/>
              <a:buChar char="o"/>
            </a:pPr>
            <a:r>
              <a:rPr lang="en-AU" dirty="0"/>
              <a:t>Study has not yet started.</a:t>
            </a:r>
            <a:br>
              <a:rPr lang="en-AU" dirty="0"/>
            </a:br>
            <a:endParaRPr lang="en-AU" dirty="0"/>
          </a:p>
          <a:p>
            <a:pPr>
              <a:spcAft>
                <a:spcPts val="450"/>
              </a:spcAft>
            </a:pPr>
            <a:r>
              <a:rPr lang="en-AU" dirty="0"/>
              <a:t>If you were studying when the provider stopped teaching, you are currently able to work unlimited hours. This is a </a:t>
            </a:r>
            <a:r>
              <a:rPr lang="en-AU" dirty="0" err="1"/>
              <a:t>COVID</a:t>
            </a:r>
            <a:r>
              <a:rPr lang="en-AU" dirty="0"/>
              <a:t> concession and will be revisited in 2023.  You should check the website regularly.</a:t>
            </a:r>
          </a:p>
          <a:p>
            <a:pPr marL="257415" indent="-257415">
              <a:spcAft>
                <a:spcPts val="450"/>
              </a:spcAft>
            </a:pPr>
            <a:r>
              <a:rPr lang="en-AU" dirty="0"/>
              <a:t>If you have not started your course as it is your first course on your Student visa, you are not allowed to work until you start studying.</a:t>
            </a:r>
          </a:p>
          <a:p>
            <a:pPr>
              <a:spcAft>
                <a:spcPts val="450"/>
              </a:spcAft>
            </a:pPr>
            <a:r>
              <a:rPr lang="en-US" dirty="0"/>
              <a:t>If you are on a Bridging visa (BV), you will need to refer to the conditions attached to your BV regarding work and other conditions.   </a:t>
            </a:r>
            <a:endParaRPr lang="en-AU" dirty="0"/>
          </a:p>
        </p:txBody>
      </p:sp>
      <p:sp>
        <p:nvSpPr>
          <p:cNvPr id="3" name="Footer Placeholder 2"/>
          <p:cNvSpPr>
            <a:spLocks noGrp="1"/>
          </p:cNvSpPr>
          <p:nvPr>
            <p:ph type="ftr" sz="quarter" idx="3"/>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r>
              <a:rPr kumimoji="0" lang="en-AU" sz="601" b="0" i="0" u="none" strike="noStrike" kern="1200" cap="none" spc="0" normalizeH="0" baseline="0" noProof="0">
                <a:ln>
                  <a:noFill/>
                </a:ln>
                <a:solidFill>
                  <a:srgbClr val="5C676D"/>
                </a:solidFill>
                <a:effectLst/>
                <a:uLnTx/>
                <a:uFillTx/>
                <a:latin typeface="Arial"/>
                <a:ea typeface="+mn-ea"/>
                <a:cs typeface="+mn-cs"/>
              </a:rPr>
              <a:t>Temporary Skill Shortage Visa - Introduction</a:t>
            </a:r>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29</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p:txBody>
          <a:bodyPr/>
          <a:lstStyle/>
          <a:p>
            <a:r>
              <a:rPr lang="en-AU" dirty="0"/>
              <a:t>Work arrangements</a:t>
            </a:r>
          </a:p>
        </p:txBody>
      </p:sp>
      <p:sp>
        <p:nvSpPr>
          <p:cNvPr id="6" name="Text Placeholder 5"/>
          <p:cNvSpPr>
            <a:spLocks noGrp="1"/>
          </p:cNvSpPr>
          <p:nvPr>
            <p:ph type="body" sz="quarter" idx="11"/>
          </p:nvPr>
        </p:nvSpPr>
        <p:spPr>
          <a:xfrm>
            <a:off x="1545012" y="1115938"/>
            <a:ext cx="6054100" cy="552524"/>
          </a:xfrm>
        </p:spPr>
        <p:txBody>
          <a:bodyPr/>
          <a:lstStyle/>
          <a:p>
            <a:endParaRPr lang="en-US" dirty="0"/>
          </a:p>
          <a:p>
            <a:endParaRPr lang="en-AU" dirty="0"/>
          </a:p>
        </p:txBody>
      </p:sp>
    </p:spTree>
    <p:extLst>
      <p:ext uri="{BB962C8B-B14F-4D97-AF65-F5344CB8AC3E}">
        <p14:creationId xmlns:p14="http://schemas.microsoft.com/office/powerpoint/2010/main" val="385166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73479-7099-43D6-A8B2-BB6DA88278A6}"/>
              </a:ext>
            </a:extLst>
          </p:cNvPr>
          <p:cNvSpPr txBox="1"/>
          <p:nvPr/>
        </p:nvSpPr>
        <p:spPr>
          <a:xfrm>
            <a:off x="827584" y="745916"/>
            <a:ext cx="3312368" cy="430887"/>
          </a:xfrm>
          <a:prstGeom prst="rect">
            <a:avLst/>
          </a:prstGeom>
          <a:noFill/>
        </p:spPr>
        <p:txBody>
          <a:bodyPr wrap="square" lIns="0" tIns="0" rIns="0" bIns="0" rtlCol="0">
            <a:spAutoFit/>
          </a:bodyPr>
          <a:lstStyle/>
          <a:p>
            <a:pPr>
              <a:spcAft>
                <a:spcPts val="200"/>
              </a:spcAft>
            </a:pPr>
            <a:r>
              <a:rPr lang="en-AU" sz="2800" b="1" dirty="0"/>
              <a:t>Introductions</a:t>
            </a:r>
            <a:endParaRPr lang="en-AU" sz="1600" dirty="0"/>
          </a:p>
        </p:txBody>
      </p:sp>
      <p:sp>
        <p:nvSpPr>
          <p:cNvPr id="5" name="TextBox 4">
            <a:extLst>
              <a:ext uri="{FF2B5EF4-FFF2-40B4-BE49-F238E27FC236}">
                <a16:creationId xmlns:a16="http://schemas.microsoft.com/office/drawing/2014/main" id="{DE8E51C7-ED98-4933-AF2E-C29500B65F7C}"/>
              </a:ext>
            </a:extLst>
          </p:cNvPr>
          <p:cNvSpPr txBox="1"/>
          <p:nvPr/>
        </p:nvSpPr>
        <p:spPr>
          <a:xfrm>
            <a:off x="830593" y="1789301"/>
            <a:ext cx="4445851" cy="1569660"/>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r>
              <a:rPr lang="en-AU" dirty="0"/>
              <a:t>Tuition Protection Service (TPS) team</a:t>
            </a:r>
          </a:p>
          <a:p>
            <a:pPr marL="457200" indent="-457200">
              <a:spcAft>
                <a:spcPts val="1200"/>
              </a:spcAft>
              <a:buFont typeface="Arial" panose="020B0604020202020204" pitchFamily="34" charset="0"/>
              <a:buChar char="•"/>
            </a:pPr>
            <a:r>
              <a:rPr lang="en-AU" dirty="0"/>
              <a:t>Department of Home Affairs</a:t>
            </a:r>
          </a:p>
          <a:p>
            <a:pPr marL="457200" indent="-457200">
              <a:spcAft>
                <a:spcPts val="1200"/>
              </a:spcAft>
              <a:buFont typeface="Arial" panose="020B0604020202020204" pitchFamily="34" charset="0"/>
              <a:buChar char="•"/>
            </a:pPr>
            <a:r>
              <a:rPr lang="en-AU" dirty="0"/>
              <a:t>Australian Skills Quality Authority (ASQA)</a:t>
            </a:r>
          </a:p>
          <a:p>
            <a:pPr marL="457200" indent="-457200">
              <a:spcAft>
                <a:spcPts val="1200"/>
              </a:spcAft>
              <a:buFont typeface="Arial" panose="020B0604020202020204" pitchFamily="34" charset="0"/>
              <a:buChar char="•"/>
            </a:pPr>
            <a:r>
              <a:rPr lang="en-AU" dirty="0"/>
              <a:t>Study Melbourne</a:t>
            </a:r>
          </a:p>
        </p:txBody>
      </p:sp>
      <p:pic>
        <p:nvPicPr>
          <p:cNvPr id="4" name="Picture 3" descr="Graphical user interface&#10;&#10;Description automatically generated">
            <a:extLst>
              <a:ext uri="{FF2B5EF4-FFF2-40B4-BE49-F238E27FC236}">
                <a16:creationId xmlns:a16="http://schemas.microsoft.com/office/drawing/2014/main" id="{011BD23B-96DB-437E-B544-2035DE655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411" y="2862163"/>
            <a:ext cx="3500545" cy="1512168"/>
          </a:xfrm>
          <a:prstGeom prst="rect">
            <a:avLst/>
          </a:prstGeom>
        </p:spPr>
      </p:pic>
    </p:spTree>
    <p:extLst>
      <p:ext uri="{BB962C8B-B14F-4D97-AF65-F5344CB8AC3E}">
        <p14:creationId xmlns:p14="http://schemas.microsoft.com/office/powerpoint/2010/main" val="3295289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330844"/>
            <a:ext cx="6054100" cy="3081192"/>
          </a:xfrm>
        </p:spPr>
        <p:txBody>
          <a:bodyPr/>
          <a:lstStyle/>
          <a:p>
            <a:pPr marL="257415" indent="-257415"/>
            <a:r>
              <a:rPr lang="en-AU" dirty="0"/>
              <a:t>You are able to travel home and return to Australia while you arrange your enrolment and commencement in another course. You must have a valid Student visa to enter Australia on your return. </a:t>
            </a:r>
          </a:p>
          <a:p>
            <a:pPr marL="257415" indent="-257415"/>
            <a:endParaRPr lang="en-AU" dirty="0"/>
          </a:p>
          <a:p>
            <a:pPr marL="257415" indent="-257415"/>
            <a:r>
              <a:rPr lang="en-AU" dirty="0"/>
              <a:t>Students affected by provider default have up to three months to finalise a new enrolment.  </a:t>
            </a:r>
          </a:p>
          <a:p>
            <a:pPr marL="257415" indent="-257415"/>
            <a:endParaRPr lang="en-AU" dirty="0"/>
          </a:p>
          <a:p>
            <a:pPr marL="257415" indent="-257415"/>
            <a:r>
              <a:rPr lang="en-AU" dirty="0"/>
              <a:t>If it takes longer than three months to finalise your enrolment, the Department of Home Affairs may further extend its special arrangements on a case-by-case basis. You must provide relevant information for consideration. </a:t>
            </a:r>
          </a:p>
          <a:p>
            <a:endParaRPr lang="en-AU" dirty="0"/>
          </a:p>
        </p:txBody>
      </p:sp>
      <p:sp>
        <p:nvSpPr>
          <p:cNvPr id="3" name="Footer Placeholder 2"/>
          <p:cNvSpPr>
            <a:spLocks noGrp="1"/>
          </p:cNvSpPr>
          <p:nvPr>
            <p:ph type="ftr" sz="quarter" idx="3"/>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r>
              <a:rPr kumimoji="0" lang="en-AU" sz="601" b="0" i="0" u="none" strike="noStrike" kern="1200" cap="none" spc="0" normalizeH="0" baseline="0" noProof="0">
                <a:ln>
                  <a:noFill/>
                </a:ln>
                <a:solidFill>
                  <a:srgbClr val="5C676D"/>
                </a:solidFill>
                <a:effectLst/>
                <a:uLnTx/>
                <a:uFillTx/>
                <a:latin typeface="Arial"/>
                <a:ea typeface="+mn-ea"/>
                <a:cs typeface="+mn-cs"/>
              </a:rPr>
              <a:t>Temporary Skill Shortage Visa - Introduction</a:t>
            </a:r>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30</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a:xfrm>
            <a:off x="1545012" y="736227"/>
            <a:ext cx="6054100" cy="369674"/>
          </a:xfrm>
        </p:spPr>
        <p:txBody>
          <a:bodyPr/>
          <a:lstStyle/>
          <a:p>
            <a:r>
              <a:rPr lang="en-AU" dirty="0"/>
              <a:t>Travelling home and delays</a:t>
            </a:r>
          </a:p>
        </p:txBody>
      </p:sp>
    </p:spTree>
    <p:extLst>
      <p:ext uri="{BB962C8B-B14F-4D97-AF65-F5344CB8AC3E}">
        <p14:creationId xmlns:p14="http://schemas.microsoft.com/office/powerpoint/2010/main" val="2334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45013" y="1222731"/>
            <a:ext cx="6054100" cy="3567169"/>
          </a:xfrm>
        </p:spPr>
        <p:txBody>
          <a:bodyPr>
            <a:normAutofit/>
          </a:bodyPr>
          <a:lstStyle/>
          <a:p>
            <a:endParaRPr lang="en-AU" dirty="0"/>
          </a:p>
          <a:p>
            <a:pPr>
              <a:spcBef>
                <a:spcPts val="0"/>
              </a:spcBef>
            </a:pPr>
            <a:r>
              <a:rPr lang="en-AU" dirty="0"/>
              <a:t>For further information about your Student visa, </a:t>
            </a:r>
            <a:r>
              <a:rPr lang="en-AU" dirty="0">
                <a:hlinkClick r:id="rId3"/>
              </a:rPr>
              <a:t>https://immi.homeaffairs.gov.au/visas/getting-a-visa/visa-listing/student-500</a:t>
            </a:r>
            <a:endParaRPr lang="en-AU" dirty="0"/>
          </a:p>
          <a:p>
            <a:pPr marL="0" indent="0">
              <a:spcBef>
                <a:spcPts val="0"/>
              </a:spcBef>
              <a:buNone/>
            </a:pPr>
            <a:endParaRPr lang="en-AU" dirty="0"/>
          </a:p>
          <a:p>
            <a:pPr>
              <a:spcBef>
                <a:spcPts val="0"/>
              </a:spcBef>
            </a:pPr>
            <a:r>
              <a:rPr lang="en-AU" dirty="0"/>
              <a:t>Queries or concerns about visa arrangements, </a:t>
            </a:r>
            <a:r>
              <a:rPr lang="en-AU" u="sng" dirty="0">
                <a:hlinkClick r:id="rId4"/>
              </a:rPr>
              <a:t>http://www.homeaffairs.gov.au/</a:t>
            </a:r>
            <a:r>
              <a:rPr lang="en-AU" dirty="0"/>
              <a:t> </a:t>
            </a:r>
          </a:p>
          <a:p>
            <a:pPr marL="0" indent="0">
              <a:spcBef>
                <a:spcPts val="0"/>
              </a:spcBef>
              <a:buNone/>
            </a:pPr>
            <a:endParaRPr lang="en-AU" dirty="0"/>
          </a:p>
          <a:p>
            <a:pPr>
              <a:spcBef>
                <a:spcPts val="0"/>
              </a:spcBef>
            </a:pPr>
            <a:r>
              <a:rPr lang="en-AU" dirty="0"/>
              <a:t>Specific information on education provider default </a:t>
            </a:r>
            <a:r>
              <a:rPr lang="en-AU" u="sng" dirty="0">
                <a:hlinkClick r:id="rId5"/>
              </a:rPr>
              <a:t>https://immi.homeaffairs.gov.au/visas/getting-a-visa/visa-listing/student-500/education-provider-default</a:t>
            </a:r>
            <a:endParaRPr lang="en-AU" u="sng" dirty="0"/>
          </a:p>
          <a:p>
            <a:pPr>
              <a:spcBef>
                <a:spcPts val="0"/>
              </a:spcBef>
            </a:pPr>
            <a:endParaRPr lang="en-AU" u="sng" dirty="0"/>
          </a:p>
          <a:p>
            <a:pPr>
              <a:spcBef>
                <a:spcPts val="0"/>
              </a:spcBef>
            </a:pPr>
            <a:r>
              <a:rPr lang="en-AU" dirty="0"/>
              <a:t>Service Centre: telephone 131 881 (in Australia).</a:t>
            </a:r>
            <a:r>
              <a:rPr lang="en-AU" b="1" dirty="0"/>
              <a:t> </a:t>
            </a:r>
            <a:endParaRPr lang="en-AU" dirty="0"/>
          </a:p>
          <a:p>
            <a:endParaRPr lang="en-AU" dirty="0"/>
          </a:p>
        </p:txBody>
      </p:sp>
      <p:sp>
        <p:nvSpPr>
          <p:cNvPr id="4" name="Slide Number Placeholder 3"/>
          <p:cNvSpPr>
            <a:spLocks noGrp="1"/>
          </p:cNvSpPr>
          <p:nvPr>
            <p:ph type="sldNum" sz="quarter" idx="4"/>
          </p:nvPr>
        </p:nvSpPr>
        <p:spPr/>
        <p:txBody>
          <a:bodyPr/>
          <a:lstStyle/>
          <a:p>
            <a:pPr marL="0" marR="0" lvl="0" indent="0" algn="r" defTabSz="68644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601" b="0" i="0" u="none" strike="noStrike" kern="1200" cap="none" spc="0" normalizeH="0" baseline="0" noProof="0">
                <a:ln>
                  <a:noFill/>
                </a:ln>
                <a:solidFill>
                  <a:srgbClr val="5C676D"/>
                </a:solidFill>
                <a:effectLst/>
                <a:uLnTx/>
                <a:uFillTx/>
                <a:latin typeface="Arial"/>
                <a:ea typeface="+mn-ea"/>
                <a:cs typeface="+mn-cs"/>
              </a:rPr>
              <a:pPr marL="0" marR="0" lvl="0" indent="0" algn="r" defTabSz="686440" rtl="0" eaLnBrk="1" fontAlgn="auto" latinLnBrk="0" hangingPunct="1">
                <a:lnSpc>
                  <a:spcPct val="100000"/>
                </a:lnSpc>
                <a:spcBef>
                  <a:spcPts val="0"/>
                </a:spcBef>
                <a:spcAft>
                  <a:spcPts val="0"/>
                </a:spcAft>
                <a:buClrTx/>
                <a:buSzTx/>
                <a:buFontTx/>
                <a:buNone/>
                <a:tabLst/>
                <a:defRPr/>
              </a:pPr>
              <a:t>31</a:t>
            </a:fld>
            <a:endParaRPr kumimoji="0" lang="en-AU" sz="601" b="0" i="0" u="none" strike="noStrike" kern="1200" cap="none" spc="0" normalizeH="0" baseline="0" noProof="0" dirty="0">
              <a:ln>
                <a:noFill/>
              </a:ln>
              <a:solidFill>
                <a:srgbClr val="5C676D"/>
              </a:solidFill>
              <a:effectLst/>
              <a:uLnTx/>
              <a:uFillTx/>
              <a:latin typeface="Arial"/>
              <a:ea typeface="+mn-ea"/>
              <a:cs typeface="+mn-cs"/>
            </a:endParaRPr>
          </a:p>
        </p:txBody>
      </p:sp>
      <p:sp>
        <p:nvSpPr>
          <p:cNvPr id="5" name="Title 4"/>
          <p:cNvSpPr>
            <a:spLocks noGrp="1"/>
          </p:cNvSpPr>
          <p:nvPr>
            <p:ph type="title"/>
          </p:nvPr>
        </p:nvSpPr>
        <p:spPr>
          <a:xfrm>
            <a:off x="1587257" y="746264"/>
            <a:ext cx="6054100" cy="332783"/>
          </a:xfrm>
        </p:spPr>
        <p:txBody>
          <a:bodyPr/>
          <a:lstStyle/>
          <a:p>
            <a:r>
              <a:rPr lang="en-AU" sz="2703" dirty="0"/>
              <a:t>Further information and contacts</a:t>
            </a:r>
          </a:p>
        </p:txBody>
      </p:sp>
    </p:spTree>
    <p:extLst>
      <p:ext uri="{BB962C8B-B14F-4D97-AF65-F5344CB8AC3E}">
        <p14:creationId xmlns:p14="http://schemas.microsoft.com/office/powerpoint/2010/main" val="148334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F3F7CD-2FB4-426D-80C4-65F53A4142ED}"/>
              </a:ext>
            </a:extLst>
          </p:cNvPr>
          <p:cNvSpPr/>
          <p:nvPr/>
        </p:nvSpPr>
        <p:spPr>
          <a:xfrm>
            <a:off x="3635896" y="-2"/>
            <a:ext cx="55081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3CFC47C3-E688-4D25-A284-B29FD670FEE6}"/>
              </a:ext>
            </a:extLst>
          </p:cNvPr>
          <p:cNvSpPr txBox="1"/>
          <p:nvPr/>
        </p:nvSpPr>
        <p:spPr>
          <a:xfrm>
            <a:off x="539552" y="1550774"/>
            <a:ext cx="2736304" cy="2046714"/>
          </a:xfrm>
          <a:prstGeom prst="rect">
            <a:avLst/>
          </a:prstGeom>
          <a:noFill/>
        </p:spPr>
        <p:txBody>
          <a:bodyPr wrap="square" lIns="0" tIns="0" rIns="0" bIns="0" rtlCol="0">
            <a:spAutoFit/>
          </a:bodyPr>
          <a:lstStyle/>
          <a:p>
            <a:pPr>
              <a:spcAft>
                <a:spcPts val="200"/>
              </a:spcAft>
            </a:pPr>
            <a:r>
              <a:rPr lang="en-AU" sz="2800" b="1" dirty="0"/>
              <a:t>Australian Skills Quality Authority</a:t>
            </a:r>
          </a:p>
          <a:p>
            <a:pPr>
              <a:spcAft>
                <a:spcPts val="200"/>
              </a:spcAft>
            </a:pPr>
            <a:r>
              <a:rPr lang="en-AU" b="1" dirty="0"/>
              <a:t>(ASQA)</a:t>
            </a:r>
          </a:p>
          <a:p>
            <a:pPr>
              <a:spcAft>
                <a:spcPts val="200"/>
              </a:spcAft>
            </a:pPr>
            <a:endParaRPr lang="en-AU" b="1" dirty="0"/>
          </a:p>
          <a:p>
            <a:pPr>
              <a:spcAft>
                <a:spcPts val="200"/>
              </a:spcAft>
            </a:pPr>
            <a:r>
              <a:rPr lang="en-AU" b="1" dirty="0"/>
              <a:t>Angus </a:t>
            </a:r>
            <a:r>
              <a:rPr lang="en-AU" b="1" dirty="0" err="1"/>
              <a:t>Boag</a:t>
            </a:r>
            <a:r>
              <a:rPr lang="en-AU" b="1" dirty="0"/>
              <a:t> </a:t>
            </a:r>
            <a:br>
              <a:rPr lang="en-AU" b="1" dirty="0"/>
            </a:br>
            <a:r>
              <a:rPr lang="en-AU" b="1" dirty="0"/>
              <a:t>Kylie Stafford</a:t>
            </a:r>
          </a:p>
        </p:txBody>
      </p:sp>
      <p:sp>
        <p:nvSpPr>
          <p:cNvPr id="4" name="TextBox 3">
            <a:extLst>
              <a:ext uri="{FF2B5EF4-FFF2-40B4-BE49-F238E27FC236}">
                <a16:creationId xmlns:a16="http://schemas.microsoft.com/office/drawing/2014/main" id="{D6174C04-9CE7-4898-9FB1-05C0DEFDE367}"/>
              </a:ext>
            </a:extLst>
          </p:cNvPr>
          <p:cNvSpPr txBox="1"/>
          <p:nvPr/>
        </p:nvSpPr>
        <p:spPr>
          <a:xfrm>
            <a:off x="4157700" y="2297132"/>
            <a:ext cx="4518756" cy="553998"/>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r>
              <a:rPr lang="en-AU" dirty="0">
                <a:solidFill>
                  <a:schemeClr val="bg1"/>
                </a:solidFill>
              </a:rPr>
              <a:t>Unique Student Identifier website: </a:t>
            </a:r>
            <a:r>
              <a:rPr lang="en-AU" dirty="0">
                <a:solidFill>
                  <a:schemeClr val="bg1"/>
                </a:solidFill>
                <a:hlinkClick r:id="rId2">
                  <a:extLst>
                    <a:ext uri="{A12FA001-AC4F-418D-AE19-62706E023703}">
                      <ahyp:hlinkClr xmlns:ahyp="http://schemas.microsoft.com/office/drawing/2018/hyperlinkcolor" val="tx"/>
                    </a:ext>
                  </a:extLst>
                </a:hlinkClick>
              </a:rPr>
              <a:t>www.usi.gov.au</a:t>
            </a:r>
            <a:r>
              <a:rPr lang="en-AU" dirty="0">
                <a:solidFill>
                  <a:schemeClr val="bg1"/>
                </a:solidFill>
              </a:rPr>
              <a:t> </a:t>
            </a:r>
          </a:p>
        </p:txBody>
      </p:sp>
    </p:spTree>
    <p:extLst>
      <p:ext uri="{BB962C8B-B14F-4D97-AF65-F5344CB8AC3E}">
        <p14:creationId xmlns:p14="http://schemas.microsoft.com/office/powerpoint/2010/main" val="3846827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A11D02-DB1F-451F-9D51-D024372F9707}"/>
              </a:ext>
            </a:extLst>
          </p:cNvPr>
          <p:cNvSpPr txBox="1"/>
          <p:nvPr/>
        </p:nvSpPr>
        <p:spPr>
          <a:xfrm>
            <a:off x="4157700" y="2297132"/>
            <a:ext cx="4518756" cy="553998"/>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white"/>
                </a:solidFill>
                <a:effectLst/>
                <a:uLnTx/>
                <a:uFillTx/>
                <a:latin typeface="Arial"/>
                <a:ea typeface="+mn-ea"/>
                <a:cs typeface="+mn-cs"/>
              </a:rPr>
              <a:t>Unique Student Identifier website: </a:t>
            </a:r>
            <a:r>
              <a:rPr kumimoji="0" lang="en-AU" sz="1800" b="0" i="0" u="none" strike="noStrike" kern="1200" cap="none" spc="0" normalizeH="0" baseline="0" noProof="0" dirty="0">
                <a:ln>
                  <a:noFill/>
                </a:ln>
                <a:solidFill>
                  <a:prstClr val="white"/>
                </a:solidFill>
                <a:effectLst/>
                <a:uLnTx/>
                <a:uFillTx/>
                <a:latin typeface="Arial"/>
                <a:ea typeface="+mn-ea"/>
                <a:cs typeface="+mn-cs"/>
                <a:hlinkClick r:id="rId3">
                  <a:extLst>
                    <a:ext uri="{A12FA001-AC4F-418D-AE19-62706E023703}">
                      <ahyp:hlinkClr xmlns:ahyp="http://schemas.microsoft.com/office/drawing/2018/hyperlinkcolor" val="tx"/>
                    </a:ext>
                  </a:extLst>
                </a:hlinkClick>
              </a:rPr>
              <a:t>www.usi.gov.au</a:t>
            </a:r>
            <a:r>
              <a:rPr kumimoji="0" lang="en-AU" sz="1800" b="0" i="0" u="none" strike="noStrike" kern="1200" cap="none" spc="0" normalizeH="0" baseline="0" noProof="0" dirty="0">
                <a:ln>
                  <a:noFill/>
                </a:ln>
                <a:solidFill>
                  <a:prstClr val="white"/>
                </a:solidFill>
                <a:effectLst/>
                <a:uLnTx/>
                <a:uFillTx/>
                <a:latin typeface="Arial"/>
                <a:ea typeface="+mn-ea"/>
                <a:cs typeface="+mn-cs"/>
              </a:rPr>
              <a:t> </a:t>
            </a:r>
          </a:p>
        </p:txBody>
      </p:sp>
      <p:pic>
        <p:nvPicPr>
          <p:cNvPr id="5" name="Picture 4" descr="Graphical user interface, text, application&#10;&#10;Description automatically generated">
            <a:extLst>
              <a:ext uri="{FF2B5EF4-FFF2-40B4-BE49-F238E27FC236}">
                <a16:creationId xmlns:a16="http://schemas.microsoft.com/office/drawing/2014/main" id="{056B6AFD-D6EB-46C2-93BE-F23ABF88F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746" y="0"/>
            <a:ext cx="5375908" cy="1176283"/>
          </a:xfrm>
          <a:prstGeom prst="rect">
            <a:avLst/>
          </a:prstGeom>
          <a:ln>
            <a:noFill/>
          </a:ln>
          <a:effectLst>
            <a:softEdge rad="112500"/>
          </a:effectLst>
        </p:spPr>
      </p:pic>
      <p:pic>
        <p:nvPicPr>
          <p:cNvPr id="10" name="Picture 9" descr="Text&#10;&#10;Description automatically generated">
            <a:extLst>
              <a:ext uri="{FF2B5EF4-FFF2-40B4-BE49-F238E27FC236}">
                <a16:creationId xmlns:a16="http://schemas.microsoft.com/office/drawing/2014/main" id="{5D97CAE8-E705-4F07-9553-7313A96D5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74" y="1205979"/>
            <a:ext cx="7560851" cy="3269085"/>
          </a:xfrm>
          <a:prstGeom prst="rect">
            <a:avLst/>
          </a:prstGeom>
        </p:spPr>
      </p:pic>
      <p:sp>
        <p:nvSpPr>
          <p:cNvPr id="11" name="TextBox 10">
            <a:extLst>
              <a:ext uri="{FF2B5EF4-FFF2-40B4-BE49-F238E27FC236}">
                <a16:creationId xmlns:a16="http://schemas.microsoft.com/office/drawing/2014/main" id="{5690D413-BEF7-42AF-A20C-FC82BF70E7FB}"/>
              </a:ext>
            </a:extLst>
          </p:cNvPr>
          <p:cNvSpPr txBox="1"/>
          <p:nvPr/>
        </p:nvSpPr>
        <p:spPr>
          <a:xfrm>
            <a:off x="1835695" y="4504760"/>
            <a:ext cx="54726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www.asqa.gov.au/students/student-record</a:t>
            </a:r>
          </a:p>
        </p:txBody>
      </p:sp>
    </p:spTree>
    <p:extLst>
      <p:ext uri="{BB962C8B-B14F-4D97-AF65-F5344CB8AC3E}">
        <p14:creationId xmlns:p14="http://schemas.microsoft.com/office/powerpoint/2010/main" val="21007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5AA5E-984C-4E4F-82B1-05E3B61A0BD1}"/>
              </a:ext>
            </a:extLst>
          </p:cNvPr>
          <p:cNvSpPr/>
          <p:nvPr/>
        </p:nvSpPr>
        <p:spPr>
          <a:xfrm>
            <a:off x="3635896" y="-2"/>
            <a:ext cx="55081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98F34B18-4E03-41D4-ACED-CD0B05FF80F3}"/>
              </a:ext>
            </a:extLst>
          </p:cNvPr>
          <p:cNvSpPr txBox="1"/>
          <p:nvPr/>
        </p:nvSpPr>
        <p:spPr>
          <a:xfrm>
            <a:off x="539552" y="1322506"/>
            <a:ext cx="2736304" cy="2226250"/>
          </a:xfrm>
          <a:prstGeom prst="rect">
            <a:avLst/>
          </a:prstGeom>
          <a:noFill/>
        </p:spPr>
        <p:txBody>
          <a:bodyPr wrap="square" lIns="0" tIns="0" rIns="0" bIns="0" rtlCol="0">
            <a:spAutoFit/>
          </a:bodyPr>
          <a:lstStyle/>
          <a:p>
            <a:pPr>
              <a:spcAft>
                <a:spcPts val="200"/>
              </a:spcAft>
            </a:pPr>
            <a:r>
              <a:rPr lang="en-AU" sz="2800" b="1" dirty="0"/>
              <a:t>Study</a:t>
            </a:r>
          </a:p>
          <a:p>
            <a:pPr>
              <a:spcAft>
                <a:spcPts val="200"/>
              </a:spcAft>
            </a:pPr>
            <a:r>
              <a:rPr lang="en-AU" sz="2800" b="1" dirty="0"/>
              <a:t>Melbourne</a:t>
            </a:r>
          </a:p>
          <a:p>
            <a:pPr>
              <a:spcAft>
                <a:spcPts val="200"/>
              </a:spcAft>
            </a:pPr>
            <a:endParaRPr lang="en-AU" sz="2800" b="1" dirty="0"/>
          </a:p>
          <a:p>
            <a:pPr>
              <a:spcAft>
                <a:spcPts val="200"/>
              </a:spcAft>
            </a:pPr>
            <a:r>
              <a:rPr lang="en-AU" b="1" dirty="0"/>
              <a:t>Andrea Brooks</a:t>
            </a:r>
          </a:p>
          <a:p>
            <a:pPr>
              <a:spcAft>
                <a:spcPts val="200"/>
              </a:spcAft>
            </a:pPr>
            <a:r>
              <a:rPr lang="en-AU" b="1" dirty="0"/>
              <a:t>Manager | Study Melbourne Student Centre</a:t>
            </a:r>
          </a:p>
        </p:txBody>
      </p:sp>
      <p:sp>
        <p:nvSpPr>
          <p:cNvPr id="4" name="TextBox 3">
            <a:extLst>
              <a:ext uri="{FF2B5EF4-FFF2-40B4-BE49-F238E27FC236}">
                <a16:creationId xmlns:a16="http://schemas.microsoft.com/office/drawing/2014/main" id="{8C82575A-63E9-4D45-A9A9-C4562063DDE3}"/>
              </a:ext>
            </a:extLst>
          </p:cNvPr>
          <p:cNvSpPr txBox="1"/>
          <p:nvPr/>
        </p:nvSpPr>
        <p:spPr>
          <a:xfrm>
            <a:off x="4157700" y="2297132"/>
            <a:ext cx="4518756" cy="276999"/>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r>
              <a:rPr lang="en-AU" dirty="0">
                <a:solidFill>
                  <a:schemeClr val="bg1"/>
                </a:solidFill>
              </a:rPr>
              <a:t>Support for international students</a:t>
            </a:r>
          </a:p>
        </p:txBody>
      </p:sp>
    </p:spTree>
    <p:extLst>
      <p:ext uri="{BB962C8B-B14F-4D97-AF65-F5344CB8AC3E}">
        <p14:creationId xmlns:p14="http://schemas.microsoft.com/office/powerpoint/2010/main" val="420932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Study Melbourne Student Centre</a:t>
            </a:r>
            <a:endParaRPr lang="en-AU" dirty="0"/>
          </a:p>
        </p:txBody>
      </p:sp>
      <p:sp>
        <p:nvSpPr>
          <p:cNvPr id="6" name="Content Placeholder 5"/>
          <p:cNvSpPr>
            <a:spLocks noGrp="1"/>
          </p:cNvSpPr>
          <p:nvPr>
            <p:ph sz="half" idx="4294967295"/>
          </p:nvPr>
        </p:nvSpPr>
        <p:spPr>
          <a:xfrm>
            <a:off x="4396714" y="998802"/>
            <a:ext cx="3264243" cy="3862508"/>
          </a:xfrm>
        </p:spPr>
        <p:txBody>
          <a:bodyPr vert="horz" lIns="68644" tIns="34322" rIns="68644" bIns="34322" rtlCol="0" anchor="t">
            <a:normAutofit/>
          </a:bodyPr>
          <a:lstStyle/>
          <a:p>
            <a:pPr marL="0" indent="0">
              <a:buNone/>
            </a:pPr>
            <a:r>
              <a:rPr lang="en-AU" sz="1501" b="1" dirty="0"/>
              <a:t>The Study Melbourne Student Centre provides free help and support for all international students in Victoria</a:t>
            </a:r>
          </a:p>
          <a:p>
            <a:pPr marL="0" indent="0">
              <a:buNone/>
            </a:pPr>
            <a:endParaRPr lang="en-AU" sz="1501" dirty="0"/>
          </a:p>
          <a:p>
            <a:pPr marL="0" indent="0">
              <a:buNone/>
            </a:pPr>
            <a:r>
              <a:rPr lang="en-AU" sz="1501" dirty="0"/>
              <a:t>We support students with a range of enquiries including;</a:t>
            </a:r>
          </a:p>
          <a:p>
            <a:pPr>
              <a:buFont typeface="Arial" panose="020B0604020202020204" pitchFamily="34" charset="0"/>
              <a:buChar char="•"/>
            </a:pPr>
            <a:r>
              <a:rPr lang="en-AU" sz="1501" dirty="0"/>
              <a:t>Financial Hardship</a:t>
            </a:r>
          </a:p>
          <a:p>
            <a:pPr>
              <a:buFont typeface="Arial" panose="020B0604020202020204" pitchFamily="34" charset="0"/>
              <a:buChar char="•"/>
            </a:pPr>
            <a:r>
              <a:rPr lang="en-AU" sz="1501" dirty="0"/>
              <a:t>Accommodation Advice</a:t>
            </a:r>
          </a:p>
          <a:p>
            <a:pPr>
              <a:buFont typeface="Arial" panose="020B0604020202020204" pitchFamily="34" charset="0"/>
              <a:buChar char="•"/>
            </a:pPr>
            <a:r>
              <a:rPr lang="en-AU" sz="1501" dirty="0"/>
              <a:t>Employment Programs</a:t>
            </a:r>
          </a:p>
          <a:p>
            <a:pPr>
              <a:buFont typeface="Arial" panose="020B0604020202020204" pitchFamily="34" charset="0"/>
              <a:buChar char="•"/>
            </a:pPr>
            <a:r>
              <a:rPr lang="en-AU" sz="1501" dirty="0"/>
              <a:t>Employment and Accommodation Legal Service</a:t>
            </a:r>
          </a:p>
          <a:p>
            <a:pPr>
              <a:buFont typeface="Arial" panose="020B0604020202020204" pitchFamily="34" charset="0"/>
              <a:buChar char="•"/>
            </a:pPr>
            <a:r>
              <a:rPr lang="en-AU" sz="1501" dirty="0"/>
              <a:t>Education Provider Problems</a:t>
            </a:r>
          </a:p>
          <a:p>
            <a:pPr>
              <a:buFont typeface="Arial" panose="020B0604020202020204" pitchFamily="34" charset="0"/>
              <a:buChar char="•"/>
            </a:pPr>
            <a:r>
              <a:rPr lang="en-AU" sz="1501" dirty="0"/>
              <a:t>Wellbeing &amp; Mental Health</a:t>
            </a:r>
          </a:p>
          <a:p>
            <a:pPr>
              <a:buFont typeface="Arial" panose="020B0604020202020204" pitchFamily="34" charset="0"/>
              <a:buChar char="•"/>
            </a:pPr>
            <a:endParaRPr lang="en-AU" sz="1501" dirty="0"/>
          </a:p>
          <a:p>
            <a:pPr marL="0" indent="0">
              <a:buNone/>
            </a:pPr>
            <a:endParaRPr lang="en-AU" sz="1501" dirty="0"/>
          </a:p>
          <a:p>
            <a:pPr marL="0" indent="0">
              <a:buNone/>
            </a:pPr>
            <a:endParaRPr lang="en-AU" sz="1501" i="1" dirty="0"/>
          </a:p>
          <a:p>
            <a:pPr marL="0" indent="0">
              <a:buNone/>
            </a:pPr>
            <a:endParaRPr lang="en-AU" sz="1501" dirty="0">
              <a:solidFill>
                <a:schemeClr val="dk1"/>
              </a:solidFill>
              <a:latin typeface="Calibri" panose="020F0502020204030204" pitchFamily="34" charset="0"/>
              <a:cs typeface="Times New Roman" panose="02020603050405020304" pitchFamily="18" charset="0"/>
            </a:endParaRPr>
          </a:p>
          <a:p>
            <a:pPr defTabSz="686440">
              <a:spcBef>
                <a:spcPts val="450"/>
              </a:spcBef>
            </a:pPr>
            <a:endParaRPr lang="en-AU" sz="1501" dirty="0">
              <a:solidFill>
                <a:schemeClr val="dk1"/>
              </a:solidFill>
              <a:latin typeface="Calibri" panose="020F0502020204030204" pitchFamily="34" charset="0"/>
              <a:cs typeface="Times New Roman" panose="02020603050405020304" pitchFamily="18" charset="0"/>
            </a:endParaRPr>
          </a:p>
        </p:txBody>
      </p:sp>
      <p:pic>
        <p:nvPicPr>
          <p:cNvPr id="3" name="Picture 2" descr="A person standing in front of a store&#10;&#10;Description automatically generated">
            <a:extLst>
              <a:ext uri="{FF2B5EF4-FFF2-40B4-BE49-F238E27FC236}">
                <a16:creationId xmlns:a16="http://schemas.microsoft.com/office/drawing/2014/main" id="{355D595F-50D2-46AE-9AF8-26A212A36806}"/>
              </a:ext>
            </a:extLst>
          </p:cNvPr>
          <p:cNvPicPr>
            <a:picLocks noChangeAspect="1"/>
          </p:cNvPicPr>
          <p:nvPr/>
        </p:nvPicPr>
        <p:blipFill rotWithShape="1">
          <a:blip r:embed="rId3"/>
          <a:srcRect l="25188" t="770" r="25188" b="-1"/>
          <a:stretch/>
        </p:blipFill>
        <p:spPr>
          <a:xfrm>
            <a:off x="1618154" y="1004229"/>
            <a:ext cx="2648764" cy="3531685"/>
          </a:xfrm>
          <a:prstGeom prst="rect">
            <a:avLst/>
          </a:prstGeom>
        </p:spPr>
      </p:pic>
    </p:spTree>
    <p:extLst>
      <p:ext uri="{BB962C8B-B14F-4D97-AF65-F5344CB8AC3E}">
        <p14:creationId xmlns:p14="http://schemas.microsoft.com/office/powerpoint/2010/main" val="2738182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2491-5CEE-47E4-8A01-591AE6C3CD9E}"/>
              </a:ext>
            </a:extLst>
          </p:cNvPr>
          <p:cNvSpPr>
            <a:spLocks noGrp="1"/>
          </p:cNvSpPr>
          <p:nvPr>
            <p:ph type="title"/>
          </p:nvPr>
        </p:nvSpPr>
        <p:spPr/>
        <p:txBody>
          <a:bodyPr/>
          <a:lstStyle/>
          <a:p>
            <a:r>
              <a:rPr lang="en-AU" dirty="0"/>
              <a:t>Contact the Study Melbourne Student Centre</a:t>
            </a:r>
          </a:p>
        </p:txBody>
      </p:sp>
      <p:sp>
        <p:nvSpPr>
          <p:cNvPr id="3" name="Content Placeholder 2">
            <a:extLst>
              <a:ext uri="{FF2B5EF4-FFF2-40B4-BE49-F238E27FC236}">
                <a16:creationId xmlns:a16="http://schemas.microsoft.com/office/drawing/2014/main" id="{B7091129-D815-4CE2-846E-DD860E65CF16}"/>
              </a:ext>
            </a:extLst>
          </p:cNvPr>
          <p:cNvSpPr>
            <a:spLocks noGrp="1"/>
          </p:cNvSpPr>
          <p:nvPr>
            <p:ph idx="1"/>
          </p:nvPr>
        </p:nvSpPr>
        <p:spPr/>
        <p:txBody>
          <a:bodyPr>
            <a:normAutofit/>
          </a:bodyPr>
          <a:lstStyle/>
          <a:p>
            <a:pPr marL="0" indent="0">
              <a:buNone/>
            </a:pPr>
            <a:r>
              <a:rPr lang="en-AU" dirty="0"/>
              <a:t>Contact the Study Melbourne Student Centre to speak with a caseworker. </a:t>
            </a:r>
          </a:p>
          <a:p>
            <a:pPr marL="0" indent="0">
              <a:buNone/>
            </a:pPr>
            <a:r>
              <a:rPr lang="en-AU" dirty="0"/>
              <a:t>All services are confidential.</a:t>
            </a:r>
          </a:p>
          <a:p>
            <a:pPr marL="0" indent="0">
              <a:buNone/>
            </a:pPr>
            <a:endParaRPr lang="en-AU" dirty="0"/>
          </a:p>
          <a:p>
            <a:pPr marL="0" indent="0">
              <a:buNone/>
            </a:pPr>
            <a:r>
              <a:rPr lang="en-AU" dirty="0"/>
              <a:t>Support is available online, by phone, and in person</a:t>
            </a:r>
          </a:p>
          <a:p>
            <a:pPr marL="0" indent="0">
              <a:buNone/>
            </a:pPr>
            <a:r>
              <a:rPr lang="en-AU" b="1" dirty="0"/>
              <a:t>Phone:	1800 049 556</a:t>
            </a:r>
          </a:p>
          <a:p>
            <a:pPr marL="0" indent="0">
              <a:buNone/>
            </a:pPr>
            <a:r>
              <a:rPr lang="en-AU" b="1" dirty="0"/>
              <a:t>Email:		</a:t>
            </a:r>
            <a:r>
              <a:rPr lang="en-AU" b="1" dirty="0">
                <a:hlinkClick r:id="rId3"/>
              </a:rPr>
              <a:t>info@studymelbourne.vic.gov.au</a:t>
            </a:r>
            <a:endParaRPr lang="en-AU" b="1" dirty="0"/>
          </a:p>
          <a:p>
            <a:pPr marL="0" indent="0">
              <a:buNone/>
            </a:pPr>
            <a:r>
              <a:rPr lang="en-AU" b="1" dirty="0"/>
              <a:t>Visit: 		17 Hardware Lane, Melbourne</a:t>
            </a:r>
          </a:p>
          <a:p>
            <a:pPr marL="0" indent="0">
              <a:buNone/>
            </a:pPr>
            <a:endParaRPr lang="en-AU" dirty="0"/>
          </a:p>
          <a:p>
            <a:pPr marL="0" indent="0">
              <a:buNone/>
            </a:pPr>
            <a:r>
              <a:rPr lang="en-AU" dirty="0"/>
              <a:t>Please note: the Study Melbourne Student Centre will be offering in-person appointments from 1st September</a:t>
            </a:r>
            <a:endParaRPr lang="en-AU" b="1" dirty="0"/>
          </a:p>
          <a:p>
            <a:pPr marL="0" indent="0">
              <a:buNone/>
            </a:pPr>
            <a:endParaRPr lang="en-AU" dirty="0"/>
          </a:p>
        </p:txBody>
      </p:sp>
    </p:spTree>
    <p:extLst>
      <p:ext uri="{BB962C8B-B14F-4D97-AF65-F5344CB8AC3E}">
        <p14:creationId xmlns:p14="http://schemas.microsoft.com/office/powerpoint/2010/main" val="3641220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4EFFD-5C9E-4B7F-88AF-FE6840FBC5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979712" y="773931"/>
            <a:ext cx="5161440" cy="3545973"/>
          </a:xfrm>
          <a:prstGeom prst="rect">
            <a:avLst/>
          </a:prstGeom>
          <a:effectLst>
            <a:glow>
              <a:schemeClr val="accent1"/>
            </a:glow>
            <a:softEdge rad="774700"/>
          </a:effectLst>
        </p:spPr>
      </p:pic>
    </p:spTree>
    <p:extLst>
      <p:ext uri="{BB962C8B-B14F-4D97-AF65-F5344CB8AC3E}">
        <p14:creationId xmlns:p14="http://schemas.microsoft.com/office/powerpoint/2010/main" val="728859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EF61A-A44C-4EA9-A270-C2623A28C8C4}"/>
              </a:ext>
            </a:extLst>
          </p:cNvPr>
          <p:cNvSpPr/>
          <p:nvPr/>
        </p:nvSpPr>
        <p:spPr>
          <a:xfrm>
            <a:off x="3635896" y="-11619"/>
            <a:ext cx="55081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87D73479-7099-43D6-A8B2-BB6DA88278A6}"/>
              </a:ext>
            </a:extLst>
          </p:cNvPr>
          <p:cNvSpPr txBox="1"/>
          <p:nvPr/>
        </p:nvSpPr>
        <p:spPr>
          <a:xfrm>
            <a:off x="413792" y="1896362"/>
            <a:ext cx="2736304" cy="887422"/>
          </a:xfrm>
          <a:prstGeom prst="rect">
            <a:avLst/>
          </a:prstGeom>
          <a:noFill/>
        </p:spPr>
        <p:txBody>
          <a:bodyPr wrap="square" lIns="0" tIns="0" rIns="0" bIns="0" rtlCol="0">
            <a:spAutoFit/>
          </a:bodyPr>
          <a:lstStyle/>
          <a:p>
            <a:pPr algn="ctr">
              <a:spcAft>
                <a:spcPts val="200"/>
              </a:spcAft>
            </a:pPr>
            <a:r>
              <a:rPr lang="en-AU" sz="2800" b="1" dirty="0"/>
              <a:t>TPS Online </a:t>
            </a:r>
          </a:p>
          <a:p>
            <a:pPr algn="ctr">
              <a:spcAft>
                <a:spcPts val="200"/>
              </a:spcAft>
            </a:pPr>
            <a:r>
              <a:rPr lang="en-AU" sz="2800" b="1" dirty="0"/>
              <a:t>Workshop</a:t>
            </a:r>
          </a:p>
        </p:txBody>
      </p:sp>
      <p:sp>
        <p:nvSpPr>
          <p:cNvPr id="4" name="TextBox 3">
            <a:extLst>
              <a:ext uri="{FF2B5EF4-FFF2-40B4-BE49-F238E27FC236}">
                <a16:creationId xmlns:a16="http://schemas.microsoft.com/office/drawing/2014/main" id="{29A11D02-DB1F-451F-9D51-D024372F9707}"/>
              </a:ext>
            </a:extLst>
          </p:cNvPr>
          <p:cNvSpPr txBox="1"/>
          <p:nvPr/>
        </p:nvSpPr>
        <p:spPr>
          <a:xfrm>
            <a:off x="3950804" y="518352"/>
            <a:ext cx="4878288" cy="1538883"/>
          </a:xfrm>
          <a:prstGeom prst="rect">
            <a:avLst/>
          </a:prstGeom>
          <a:noFill/>
        </p:spPr>
        <p:txBody>
          <a:bodyPr wrap="square" lIns="0" tIns="0" rIns="0" bIns="0" rtlCol="0">
            <a:spAutoFit/>
          </a:bodyPr>
          <a:lstStyle/>
          <a:p>
            <a:pPr>
              <a:spcAft>
                <a:spcPts val="1200"/>
              </a:spcAft>
            </a:pPr>
            <a:r>
              <a:rPr lang="en-AU" dirty="0">
                <a:solidFill>
                  <a:schemeClr val="bg1"/>
                </a:solidFill>
              </a:rPr>
              <a:t>HOW TO: </a:t>
            </a:r>
          </a:p>
          <a:p>
            <a:pPr marL="285750" indent="-285750">
              <a:spcAft>
                <a:spcPts val="1200"/>
              </a:spcAft>
              <a:buFont typeface="Arial" panose="020B0604020202020204" pitchFamily="34" charset="0"/>
              <a:buChar char="•"/>
            </a:pPr>
            <a:r>
              <a:rPr lang="en-AU" dirty="0">
                <a:solidFill>
                  <a:schemeClr val="bg1"/>
                </a:solidFill>
              </a:rPr>
              <a:t>upload your proof of ID and payment documents</a:t>
            </a:r>
          </a:p>
          <a:p>
            <a:pPr marL="285750" indent="-285750">
              <a:spcAft>
                <a:spcPts val="1200"/>
              </a:spcAft>
              <a:buFont typeface="Arial" panose="020B0604020202020204" pitchFamily="34" charset="0"/>
              <a:buChar char="•"/>
            </a:pPr>
            <a:r>
              <a:rPr lang="en-AU" dirty="0">
                <a:solidFill>
                  <a:schemeClr val="bg1"/>
                </a:solidFill>
              </a:rPr>
              <a:t>submit your claim with TPS Online</a:t>
            </a:r>
          </a:p>
          <a:p>
            <a:pPr marL="457200" indent="-457200">
              <a:spcAft>
                <a:spcPts val="1200"/>
              </a:spcAft>
              <a:buFont typeface="Arial" panose="020B0604020202020204" pitchFamily="34" charset="0"/>
              <a:buChar char="•"/>
            </a:pPr>
            <a:endParaRPr lang="en-AU" sz="1600" dirty="0">
              <a:solidFill>
                <a:schemeClr val="bg1"/>
              </a:solidFill>
            </a:endParaRPr>
          </a:p>
        </p:txBody>
      </p:sp>
      <p:pic>
        <p:nvPicPr>
          <p:cNvPr id="5" name="Picture 4" descr="A picture containing icon&#10;&#10;Description automatically generated">
            <a:extLst>
              <a:ext uri="{FF2B5EF4-FFF2-40B4-BE49-F238E27FC236}">
                <a16:creationId xmlns:a16="http://schemas.microsoft.com/office/drawing/2014/main" id="{B36D64B8-DD4D-4498-8B12-E2503E77C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707162"/>
            <a:ext cx="3384376" cy="2767732"/>
          </a:xfrm>
          <a:prstGeom prst="rect">
            <a:avLst/>
          </a:prstGeom>
        </p:spPr>
      </p:pic>
    </p:spTree>
    <p:extLst>
      <p:ext uri="{BB962C8B-B14F-4D97-AF65-F5344CB8AC3E}">
        <p14:creationId xmlns:p14="http://schemas.microsoft.com/office/powerpoint/2010/main" val="1229938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A0CCA-1EFB-4B29-B1C8-A6D51D579B00}"/>
              </a:ext>
            </a:extLst>
          </p:cNvPr>
          <p:cNvPicPr>
            <a:picLocks noChangeAspect="1"/>
          </p:cNvPicPr>
          <p:nvPr/>
        </p:nvPicPr>
        <p:blipFill>
          <a:blip r:embed="rId2"/>
          <a:stretch>
            <a:fillRect/>
          </a:stretch>
        </p:blipFill>
        <p:spPr>
          <a:xfrm>
            <a:off x="1014370" y="845939"/>
            <a:ext cx="4619748" cy="3670879"/>
          </a:xfrm>
          <a:prstGeom prst="rect">
            <a:avLst/>
          </a:prstGeom>
          <a:ln>
            <a:solidFill>
              <a:schemeClr val="tx1"/>
            </a:solidFill>
          </a:ln>
        </p:spPr>
      </p:pic>
      <p:sp>
        <p:nvSpPr>
          <p:cNvPr id="4" name="TextBox 3">
            <a:extLst>
              <a:ext uri="{FF2B5EF4-FFF2-40B4-BE49-F238E27FC236}">
                <a16:creationId xmlns:a16="http://schemas.microsoft.com/office/drawing/2014/main" id="{F1D1E372-7589-4E92-A9E2-E0D6FB70A579}"/>
              </a:ext>
            </a:extLst>
          </p:cNvPr>
          <p:cNvSpPr txBox="1"/>
          <p:nvPr/>
        </p:nvSpPr>
        <p:spPr>
          <a:xfrm>
            <a:off x="6156176" y="1630475"/>
            <a:ext cx="2448272" cy="1815882"/>
          </a:xfrm>
          <a:prstGeom prst="rect">
            <a:avLst/>
          </a:prstGeom>
          <a:noFill/>
          <a:ln>
            <a:solidFill>
              <a:schemeClr val="tx1"/>
            </a:solidFill>
          </a:ln>
        </p:spPr>
        <p:txBody>
          <a:bodyPr wrap="square" rtlCol="0">
            <a:spAutoFit/>
          </a:bodyPr>
          <a:lstStyle/>
          <a:p>
            <a:r>
              <a:rPr lang="en-AU" sz="1400" dirty="0"/>
              <a:t>Using the link </a:t>
            </a:r>
            <a:r>
              <a:rPr lang="en-AU" sz="1400" dirty="0">
                <a:hlinkClick r:id="rId3"/>
              </a:rPr>
              <a:t>www.tps.gov.au</a:t>
            </a:r>
            <a:r>
              <a:rPr lang="en-AU" sz="1400" dirty="0"/>
              <a:t> </a:t>
            </a:r>
          </a:p>
          <a:p>
            <a:r>
              <a:rPr lang="en-AU" sz="1400" dirty="0"/>
              <a:t>will automatically direct you to</a:t>
            </a:r>
          </a:p>
          <a:p>
            <a:r>
              <a:rPr lang="en-AU" sz="1400" dirty="0"/>
              <a:t>the Department of Education/ TPS website. </a:t>
            </a:r>
          </a:p>
          <a:p>
            <a:endParaRPr lang="en-AU" sz="1400" dirty="0"/>
          </a:p>
          <a:p>
            <a:r>
              <a:rPr lang="en-AU" sz="1400" dirty="0"/>
              <a:t>Click on </a:t>
            </a:r>
            <a:r>
              <a:rPr lang="en-AU" sz="1400" b="1" i="1" dirty="0"/>
              <a:t>TPS Online is now </a:t>
            </a:r>
          </a:p>
          <a:p>
            <a:r>
              <a:rPr lang="en-AU" sz="1400" b="1" i="1" dirty="0"/>
              <a:t>Live</a:t>
            </a:r>
            <a:r>
              <a:rPr lang="en-AU" sz="1400" i="1" dirty="0"/>
              <a:t> </a:t>
            </a:r>
            <a:r>
              <a:rPr lang="en-AU" sz="1400" dirty="0"/>
              <a:t>to be redirected to our</a:t>
            </a:r>
          </a:p>
          <a:p>
            <a:r>
              <a:rPr lang="en-AU" sz="1400" dirty="0"/>
              <a:t>TPS Online system. </a:t>
            </a:r>
          </a:p>
        </p:txBody>
      </p:sp>
      <p:cxnSp>
        <p:nvCxnSpPr>
          <p:cNvPr id="6" name="Straight Arrow Connector 5">
            <a:extLst>
              <a:ext uri="{FF2B5EF4-FFF2-40B4-BE49-F238E27FC236}">
                <a16:creationId xmlns:a16="http://schemas.microsoft.com/office/drawing/2014/main" id="{03D83145-4FA3-4A95-9A6D-7C49E3455C76}"/>
              </a:ext>
            </a:extLst>
          </p:cNvPr>
          <p:cNvCxnSpPr>
            <a:cxnSpLocks/>
            <a:stCxn id="4" idx="1"/>
          </p:cNvCxnSpPr>
          <p:nvPr/>
        </p:nvCxnSpPr>
        <p:spPr>
          <a:xfrm flipH="1">
            <a:off x="4247964" y="2538416"/>
            <a:ext cx="1908212" cy="539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210C1-D739-42BA-ABFD-DFA66C9A42F1}"/>
              </a:ext>
            </a:extLst>
          </p:cNvPr>
          <p:cNvSpPr txBox="1"/>
          <p:nvPr/>
        </p:nvSpPr>
        <p:spPr>
          <a:xfrm>
            <a:off x="611560" y="211042"/>
            <a:ext cx="8136904" cy="430887"/>
          </a:xfrm>
          <a:prstGeom prst="rect">
            <a:avLst/>
          </a:prstGeom>
          <a:noFill/>
        </p:spPr>
        <p:txBody>
          <a:bodyPr wrap="square" lIns="0" tIns="0" rIns="0" bIns="0" rtlCol="0">
            <a:spAutoFit/>
          </a:bodyPr>
          <a:lstStyle/>
          <a:p>
            <a:pPr>
              <a:spcAft>
                <a:spcPts val="200"/>
              </a:spcAft>
            </a:pPr>
            <a:r>
              <a:rPr lang="en-AU" sz="2800" b="1" dirty="0"/>
              <a:t>TPS website</a:t>
            </a:r>
          </a:p>
        </p:txBody>
      </p:sp>
    </p:spTree>
    <p:extLst>
      <p:ext uri="{BB962C8B-B14F-4D97-AF65-F5344CB8AC3E}">
        <p14:creationId xmlns:p14="http://schemas.microsoft.com/office/powerpoint/2010/main" val="166040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1115616" y="631076"/>
            <a:ext cx="7056784" cy="430887"/>
          </a:xfrm>
          <a:prstGeom prst="rect">
            <a:avLst/>
          </a:prstGeom>
          <a:noFill/>
        </p:spPr>
        <p:txBody>
          <a:bodyPr wrap="square" lIns="0" tIns="0" rIns="0" bIns="0" rtlCol="0">
            <a:spAutoFit/>
          </a:bodyPr>
          <a:lstStyle/>
          <a:p>
            <a:pPr>
              <a:spcAft>
                <a:spcPts val="200"/>
              </a:spcAft>
            </a:pPr>
            <a:r>
              <a:rPr lang="en-AU" sz="2800" b="1" dirty="0"/>
              <a:t>Purpose of this meeting </a:t>
            </a:r>
            <a:endParaRPr lang="en-AU" sz="2200" dirty="0"/>
          </a:p>
        </p:txBody>
      </p:sp>
      <p:sp>
        <p:nvSpPr>
          <p:cNvPr id="5" name="TextBox 4">
            <a:extLst>
              <a:ext uri="{FF2B5EF4-FFF2-40B4-BE49-F238E27FC236}">
                <a16:creationId xmlns:a16="http://schemas.microsoft.com/office/drawing/2014/main" id="{0AB9FCA4-8316-43A7-99CF-C45029E424E5}"/>
              </a:ext>
            </a:extLst>
          </p:cNvPr>
          <p:cNvSpPr txBox="1"/>
          <p:nvPr/>
        </p:nvSpPr>
        <p:spPr>
          <a:xfrm>
            <a:off x="1043608" y="1527690"/>
            <a:ext cx="7416824" cy="236988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AU" dirty="0"/>
              <a:t>Provide international students with information advice on what to do next</a:t>
            </a:r>
          </a:p>
          <a:p>
            <a:pPr marL="457200" indent="-457200">
              <a:spcAft>
                <a:spcPts val="1200"/>
              </a:spcAft>
              <a:buFont typeface="Arial" panose="020B0604020202020204" pitchFamily="34" charset="0"/>
              <a:buChar char="•"/>
            </a:pPr>
            <a:r>
              <a:rPr lang="en-AU" dirty="0"/>
              <a:t>Inform students on how the Tuition Protection Service can assist</a:t>
            </a:r>
          </a:p>
          <a:p>
            <a:pPr marL="457200" indent="-457200">
              <a:spcAft>
                <a:spcPts val="1200"/>
              </a:spcAft>
              <a:buFont typeface="Arial" panose="020B0604020202020204" pitchFamily="34" charset="0"/>
              <a:buChar char="•"/>
            </a:pPr>
            <a:r>
              <a:rPr lang="en-AU" dirty="0"/>
              <a:t>Present information on Visa Matters </a:t>
            </a:r>
          </a:p>
          <a:p>
            <a:pPr marL="457200" indent="-457200">
              <a:spcAft>
                <a:spcPts val="1200"/>
              </a:spcAft>
              <a:buFont typeface="Arial" panose="020B0604020202020204" pitchFamily="34" charset="0"/>
              <a:buChar char="•"/>
            </a:pPr>
            <a:r>
              <a:rPr lang="en-AU" dirty="0"/>
              <a:t>Present information on getting a copy of your study records </a:t>
            </a:r>
          </a:p>
          <a:p>
            <a:pPr marL="457200" indent="-457200">
              <a:spcAft>
                <a:spcPts val="1200"/>
              </a:spcAft>
              <a:buFont typeface="Arial" panose="020B0604020202020204" pitchFamily="34" charset="0"/>
              <a:buChar char="•"/>
            </a:pPr>
            <a:r>
              <a:rPr lang="en-AU" dirty="0"/>
              <a:t>Identify other assistance available</a:t>
            </a:r>
          </a:p>
        </p:txBody>
      </p:sp>
    </p:spTree>
    <p:extLst>
      <p:ext uri="{BB962C8B-B14F-4D97-AF65-F5344CB8AC3E}">
        <p14:creationId xmlns:p14="http://schemas.microsoft.com/office/powerpoint/2010/main" val="30227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C592C-7B81-4CE7-B9DD-AA51658DF62A}"/>
              </a:ext>
            </a:extLst>
          </p:cNvPr>
          <p:cNvPicPr>
            <a:picLocks noChangeAspect="1"/>
          </p:cNvPicPr>
          <p:nvPr/>
        </p:nvPicPr>
        <p:blipFill>
          <a:blip r:embed="rId2"/>
          <a:stretch>
            <a:fillRect/>
          </a:stretch>
        </p:blipFill>
        <p:spPr>
          <a:xfrm>
            <a:off x="611560" y="341883"/>
            <a:ext cx="5590952" cy="3719018"/>
          </a:xfrm>
          <a:prstGeom prst="rect">
            <a:avLst/>
          </a:prstGeom>
          <a:ln>
            <a:solidFill>
              <a:schemeClr val="tx1"/>
            </a:solidFill>
          </a:ln>
        </p:spPr>
      </p:pic>
      <p:sp>
        <p:nvSpPr>
          <p:cNvPr id="4" name="TextBox 3">
            <a:extLst>
              <a:ext uri="{FF2B5EF4-FFF2-40B4-BE49-F238E27FC236}">
                <a16:creationId xmlns:a16="http://schemas.microsoft.com/office/drawing/2014/main" id="{CF62C9B8-C953-4C1D-B03D-DDA63F1E9C53}"/>
              </a:ext>
            </a:extLst>
          </p:cNvPr>
          <p:cNvSpPr txBox="1"/>
          <p:nvPr/>
        </p:nvSpPr>
        <p:spPr>
          <a:xfrm>
            <a:off x="6372200" y="1422003"/>
            <a:ext cx="2520280" cy="203132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dirty="0"/>
              <a:t>Log-in page for TPS Online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Username and password as sent to you via email from TPS Online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95FC1A3-695D-4400-840A-6FC096481491}"/>
                  </a:ext>
                </a:extLst>
              </p14:cNvPr>
              <p14:cNvContentPartPr/>
              <p14:nvPr/>
            </p14:nvContentPartPr>
            <p14:xfrm>
              <a:off x="1138547" y="2382013"/>
              <a:ext cx="785520" cy="24840"/>
            </p14:xfrm>
          </p:contentPart>
        </mc:Choice>
        <mc:Fallback xmlns="">
          <p:pic>
            <p:nvPicPr>
              <p:cNvPr id="5" name="Ink 4">
                <a:extLst>
                  <a:ext uri="{FF2B5EF4-FFF2-40B4-BE49-F238E27FC236}">
                    <a16:creationId xmlns:a16="http://schemas.microsoft.com/office/drawing/2014/main" id="{A95FC1A3-695D-4400-840A-6FC096481491}"/>
                  </a:ext>
                </a:extLst>
              </p:cNvPr>
              <p:cNvPicPr/>
              <p:nvPr/>
            </p:nvPicPr>
            <p:blipFill>
              <a:blip r:embed="rId4"/>
              <a:stretch>
                <a:fillRect/>
              </a:stretch>
            </p:blipFill>
            <p:spPr>
              <a:xfrm>
                <a:off x="1102907" y="2310013"/>
                <a:ext cx="85716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C0ECA2B-8F76-4ED6-8E52-4F5ED779DA46}"/>
                  </a:ext>
                </a:extLst>
              </p14:cNvPr>
              <p14:cNvContentPartPr/>
              <p14:nvPr/>
            </p14:nvContentPartPr>
            <p14:xfrm>
              <a:off x="1130627" y="2775133"/>
              <a:ext cx="642240" cy="65880"/>
            </p14:xfrm>
          </p:contentPart>
        </mc:Choice>
        <mc:Fallback xmlns="">
          <p:pic>
            <p:nvPicPr>
              <p:cNvPr id="6" name="Ink 5">
                <a:extLst>
                  <a:ext uri="{FF2B5EF4-FFF2-40B4-BE49-F238E27FC236}">
                    <a16:creationId xmlns:a16="http://schemas.microsoft.com/office/drawing/2014/main" id="{BC0ECA2B-8F76-4ED6-8E52-4F5ED779DA46}"/>
                  </a:ext>
                </a:extLst>
              </p:cNvPr>
              <p:cNvPicPr/>
              <p:nvPr/>
            </p:nvPicPr>
            <p:blipFill>
              <a:blip r:embed="rId6"/>
              <a:stretch>
                <a:fillRect/>
              </a:stretch>
            </p:blipFill>
            <p:spPr>
              <a:xfrm>
                <a:off x="1094987" y="2703133"/>
                <a:ext cx="7138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AD8063D-8BBF-46A9-8802-238C459720AC}"/>
                  </a:ext>
                </a:extLst>
              </p14:cNvPr>
              <p14:cNvContentPartPr/>
              <p14:nvPr/>
            </p14:nvContentPartPr>
            <p14:xfrm>
              <a:off x="1114787" y="2726893"/>
              <a:ext cx="667800" cy="77760"/>
            </p14:xfrm>
          </p:contentPart>
        </mc:Choice>
        <mc:Fallback xmlns="">
          <p:pic>
            <p:nvPicPr>
              <p:cNvPr id="7" name="Ink 6">
                <a:extLst>
                  <a:ext uri="{FF2B5EF4-FFF2-40B4-BE49-F238E27FC236}">
                    <a16:creationId xmlns:a16="http://schemas.microsoft.com/office/drawing/2014/main" id="{FAD8063D-8BBF-46A9-8802-238C459720AC}"/>
                  </a:ext>
                </a:extLst>
              </p:cNvPr>
              <p:cNvPicPr/>
              <p:nvPr/>
            </p:nvPicPr>
            <p:blipFill>
              <a:blip r:embed="rId8"/>
              <a:stretch>
                <a:fillRect/>
              </a:stretch>
            </p:blipFill>
            <p:spPr>
              <a:xfrm>
                <a:off x="1078787" y="2654893"/>
                <a:ext cx="739440" cy="221400"/>
              </a:xfrm>
              <a:prstGeom prst="rect">
                <a:avLst/>
              </a:prstGeom>
            </p:spPr>
          </p:pic>
        </mc:Fallback>
      </mc:AlternateContent>
    </p:spTree>
    <p:extLst>
      <p:ext uri="{BB962C8B-B14F-4D97-AF65-F5344CB8AC3E}">
        <p14:creationId xmlns:p14="http://schemas.microsoft.com/office/powerpoint/2010/main" val="3596954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944EB-0D4A-435B-830E-31811B82EA43}"/>
              </a:ext>
            </a:extLst>
          </p:cNvPr>
          <p:cNvPicPr>
            <a:picLocks noChangeAspect="1"/>
          </p:cNvPicPr>
          <p:nvPr/>
        </p:nvPicPr>
        <p:blipFill>
          <a:blip r:embed="rId3"/>
          <a:stretch>
            <a:fillRect/>
          </a:stretch>
        </p:blipFill>
        <p:spPr>
          <a:xfrm>
            <a:off x="1054291" y="269875"/>
            <a:ext cx="5389917" cy="3937733"/>
          </a:xfrm>
          <a:prstGeom prst="rect">
            <a:avLst/>
          </a:prstGeom>
          <a:ln>
            <a:solidFill>
              <a:schemeClr val="tx1"/>
            </a:solidFill>
          </a:ln>
        </p:spPr>
      </p:pic>
      <p:sp>
        <p:nvSpPr>
          <p:cNvPr id="4" name="Oval 3">
            <a:extLst>
              <a:ext uri="{FF2B5EF4-FFF2-40B4-BE49-F238E27FC236}">
                <a16:creationId xmlns:a16="http://schemas.microsoft.com/office/drawing/2014/main" id="{5D18A651-9DC3-4F24-91C2-258570C3E72D}"/>
              </a:ext>
            </a:extLst>
          </p:cNvPr>
          <p:cNvSpPr/>
          <p:nvPr/>
        </p:nvSpPr>
        <p:spPr>
          <a:xfrm>
            <a:off x="5538830" y="1277987"/>
            <a:ext cx="87478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6816E4C9-1E34-4B26-9F9B-A877F8DF7DD5}"/>
              </a:ext>
            </a:extLst>
          </p:cNvPr>
          <p:cNvSpPr txBox="1"/>
          <p:nvPr/>
        </p:nvSpPr>
        <p:spPr>
          <a:xfrm>
            <a:off x="6588224" y="1279728"/>
            <a:ext cx="2376264" cy="646331"/>
          </a:xfrm>
          <a:prstGeom prst="rect">
            <a:avLst/>
          </a:prstGeom>
          <a:noFill/>
          <a:ln>
            <a:solidFill>
              <a:schemeClr val="tx1"/>
            </a:solidFill>
          </a:ln>
        </p:spPr>
        <p:txBody>
          <a:bodyPr wrap="square" rtlCol="0">
            <a:spAutoFit/>
          </a:bodyPr>
          <a:lstStyle/>
          <a:p>
            <a:r>
              <a:rPr lang="en-AU" b="1" dirty="0"/>
              <a:t>Change your password </a:t>
            </a:r>
            <a:r>
              <a:rPr lang="en-AU" dirty="0"/>
              <a:t>first!</a:t>
            </a:r>
          </a:p>
        </p:txBody>
      </p:sp>
    </p:spTree>
    <p:extLst>
      <p:ext uri="{BB962C8B-B14F-4D97-AF65-F5344CB8AC3E}">
        <p14:creationId xmlns:p14="http://schemas.microsoft.com/office/powerpoint/2010/main" val="1540409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07404-BCB9-4C15-8F85-B36622279157}"/>
              </a:ext>
            </a:extLst>
          </p:cNvPr>
          <p:cNvPicPr>
            <a:picLocks noChangeAspect="1"/>
          </p:cNvPicPr>
          <p:nvPr/>
        </p:nvPicPr>
        <p:blipFill>
          <a:blip r:embed="rId3"/>
          <a:stretch>
            <a:fillRect/>
          </a:stretch>
        </p:blipFill>
        <p:spPr>
          <a:xfrm>
            <a:off x="162581" y="62929"/>
            <a:ext cx="4418444" cy="3726259"/>
          </a:xfrm>
          <a:prstGeom prst="rect">
            <a:avLst/>
          </a:prstGeom>
          <a:ln>
            <a:solidFill>
              <a:schemeClr val="tx1"/>
            </a:solidFill>
          </a:ln>
        </p:spPr>
      </p:pic>
      <p:pic>
        <p:nvPicPr>
          <p:cNvPr id="6" name="Picture 5">
            <a:extLst>
              <a:ext uri="{FF2B5EF4-FFF2-40B4-BE49-F238E27FC236}">
                <a16:creationId xmlns:a16="http://schemas.microsoft.com/office/drawing/2014/main" id="{75E2C3B2-F394-48FF-88C1-E83D42E87E0A}"/>
              </a:ext>
            </a:extLst>
          </p:cNvPr>
          <p:cNvPicPr>
            <a:picLocks noChangeAspect="1"/>
          </p:cNvPicPr>
          <p:nvPr/>
        </p:nvPicPr>
        <p:blipFill>
          <a:blip r:embed="rId4"/>
          <a:stretch>
            <a:fillRect/>
          </a:stretch>
        </p:blipFill>
        <p:spPr>
          <a:xfrm>
            <a:off x="5320698" y="2358107"/>
            <a:ext cx="3208919" cy="2148830"/>
          </a:xfrm>
          <a:prstGeom prst="rect">
            <a:avLst/>
          </a:prstGeom>
          <a:noFill/>
          <a:ln>
            <a:solidFill>
              <a:schemeClr val="tx1"/>
            </a:solidFill>
          </a:ln>
        </p:spPr>
      </p:pic>
      <p:sp>
        <p:nvSpPr>
          <p:cNvPr id="7" name="TextBox 6">
            <a:extLst>
              <a:ext uri="{FF2B5EF4-FFF2-40B4-BE49-F238E27FC236}">
                <a16:creationId xmlns:a16="http://schemas.microsoft.com/office/drawing/2014/main" id="{AE35F232-B578-47B0-9772-A1C67246313E}"/>
              </a:ext>
            </a:extLst>
          </p:cNvPr>
          <p:cNvSpPr txBox="1"/>
          <p:nvPr/>
        </p:nvSpPr>
        <p:spPr>
          <a:xfrm>
            <a:off x="5004048" y="197867"/>
            <a:ext cx="3876382" cy="2031325"/>
          </a:xfrm>
          <a:prstGeom prst="rect">
            <a:avLst/>
          </a:prstGeom>
          <a:noFill/>
          <a:ln>
            <a:solidFill>
              <a:schemeClr val="tx1"/>
            </a:solidFill>
          </a:ln>
        </p:spPr>
        <p:txBody>
          <a:bodyPr wrap="none" rtlCol="0">
            <a:spAutoFit/>
          </a:bodyPr>
          <a:lstStyle/>
          <a:p>
            <a:r>
              <a:rPr lang="en-AU" sz="1400" b="1" dirty="0"/>
              <a:t>Changing your password: </a:t>
            </a:r>
          </a:p>
          <a:p>
            <a:endParaRPr lang="en-AU" sz="1400" dirty="0"/>
          </a:p>
          <a:p>
            <a:pPr marL="285750" indent="-285750">
              <a:buFont typeface="Arial" panose="020B0604020202020204" pitchFamily="34" charset="0"/>
              <a:buChar char="•"/>
            </a:pPr>
            <a:r>
              <a:rPr lang="en-AU" sz="1400" dirty="0"/>
              <a:t>Enter your new password twice</a:t>
            </a:r>
          </a:p>
          <a:p>
            <a:pPr marL="285750" indent="-285750">
              <a:buFont typeface="Arial" panose="020B0604020202020204" pitchFamily="34" charset="0"/>
              <a:buChar char="•"/>
            </a:pPr>
            <a:r>
              <a:rPr lang="en-AU" sz="1400" dirty="0"/>
              <a:t>Choose a security question and answer</a:t>
            </a:r>
          </a:p>
          <a:p>
            <a:pPr marL="285750" indent="-285750">
              <a:buFont typeface="Arial" panose="020B0604020202020204" pitchFamily="34" charset="0"/>
              <a:buChar char="•"/>
            </a:pPr>
            <a:r>
              <a:rPr lang="en-AU" sz="1400" b="1" dirty="0"/>
              <a:t>Save</a:t>
            </a:r>
          </a:p>
          <a:p>
            <a:endParaRPr lang="en-AU" sz="1400" b="1" dirty="0"/>
          </a:p>
          <a:p>
            <a:r>
              <a:rPr lang="en-AU" sz="1400" i="1" dirty="0"/>
              <a:t>Note:</a:t>
            </a:r>
            <a:r>
              <a:rPr lang="en-AU" sz="1400" dirty="0"/>
              <a:t> new password must have </a:t>
            </a:r>
            <a:r>
              <a:rPr lang="en-AU" sz="1400" b="1" dirty="0">
                <a:highlight>
                  <a:srgbClr val="FFFF00"/>
                </a:highlight>
              </a:rPr>
              <a:t>14 </a:t>
            </a:r>
          </a:p>
          <a:p>
            <a:r>
              <a:rPr lang="en-AU" sz="1400" dirty="0"/>
              <a:t>characters, numbers, upper and lower case letters,</a:t>
            </a:r>
          </a:p>
          <a:p>
            <a:r>
              <a:rPr lang="en-AU" sz="1400" dirty="0"/>
              <a:t>special characters e.g. !, $ or #</a:t>
            </a:r>
          </a:p>
        </p:txBody>
      </p:sp>
      <p:sp>
        <p:nvSpPr>
          <p:cNvPr id="8" name="TextBox 7">
            <a:extLst>
              <a:ext uri="{FF2B5EF4-FFF2-40B4-BE49-F238E27FC236}">
                <a16:creationId xmlns:a16="http://schemas.microsoft.com/office/drawing/2014/main" id="{4CCCDC60-7FBB-4877-A125-C2D0A3E858DA}"/>
              </a:ext>
            </a:extLst>
          </p:cNvPr>
          <p:cNvSpPr txBox="1"/>
          <p:nvPr/>
        </p:nvSpPr>
        <p:spPr>
          <a:xfrm>
            <a:off x="1115616" y="3942283"/>
            <a:ext cx="3685945" cy="523220"/>
          </a:xfrm>
          <a:prstGeom prst="rect">
            <a:avLst/>
          </a:prstGeom>
          <a:noFill/>
          <a:ln>
            <a:solidFill>
              <a:schemeClr val="tx1"/>
            </a:solidFill>
          </a:ln>
        </p:spPr>
        <p:txBody>
          <a:bodyPr wrap="none" rtlCol="0">
            <a:spAutoFit/>
          </a:bodyPr>
          <a:lstStyle/>
          <a:p>
            <a:r>
              <a:rPr lang="en-AU" sz="1400" dirty="0"/>
              <a:t>If your new password doesn’t meet the criteria, </a:t>
            </a:r>
          </a:p>
          <a:p>
            <a:r>
              <a:rPr lang="en-AU" sz="1400" dirty="0"/>
              <a:t>you will see this message</a:t>
            </a:r>
          </a:p>
        </p:txBody>
      </p:sp>
      <p:cxnSp>
        <p:nvCxnSpPr>
          <p:cNvPr id="10" name="Straight Arrow Connector 9">
            <a:extLst>
              <a:ext uri="{FF2B5EF4-FFF2-40B4-BE49-F238E27FC236}">
                <a16:creationId xmlns:a16="http://schemas.microsoft.com/office/drawing/2014/main" id="{AF5672C0-5494-4966-B2B4-2A8922FC796E}"/>
              </a:ext>
            </a:extLst>
          </p:cNvPr>
          <p:cNvCxnSpPr>
            <a:stCxn id="8" idx="3"/>
            <a:endCxn id="6" idx="1"/>
          </p:cNvCxnSpPr>
          <p:nvPr/>
        </p:nvCxnSpPr>
        <p:spPr>
          <a:xfrm flipV="1">
            <a:off x="4801561" y="3432522"/>
            <a:ext cx="519137" cy="7713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000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5ABE7C-E42A-40EE-BCD2-BDF98819F7AB}"/>
              </a:ext>
            </a:extLst>
          </p:cNvPr>
          <p:cNvSpPr txBox="1"/>
          <p:nvPr/>
        </p:nvSpPr>
        <p:spPr>
          <a:xfrm>
            <a:off x="5652120" y="1565847"/>
            <a:ext cx="3309624" cy="1169551"/>
          </a:xfrm>
          <a:prstGeom prst="rect">
            <a:avLst/>
          </a:prstGeom>
          <a:solidFill>
            <a:schemeClr val="bg1"/>
          </a:solidFill>
          <a:ln>
            <a:solidFill>
              <a:schemeClr val="tx1"/>
            </a:solidFill>
          </a:ln>
        </p:spPr>
        <p:txBody>
          <a:bodyPr wrap="square" rtlCol="0">
            <a:spAutoFit/>
          </a:bodyPr>
          <a:lstStyle/>
          <a:p>
            <a:r>
              <a:rPr lang="en-AU" sz="1400" dirty="0"/>
              <a:t>Here you can: </a:t>
            </a:r>
          </a:p>
          <a:p>
            <a:endParaRPr lang="en-AU" sz="1400" dirty="0"/>
          </a:p>
          <a:p>
            <a:pPr marL="285750" indent="-285750">
              <a:buFont typeface="Arial" panose="020B0604020202020204" pitchFamily="34" charset="0"/>
              <a:buChar char="•"/>
            </a:pPr>
            <a:r>
              <a:rPr lang="en-AU" sz="1400" dirty="0"/>
              <a:t>browse alternative courses</a:t>
            </a:r>
          </a:p>
          <a:p>
            <a:pPr marL="285750" indent="-285750">
              <a:buFont typeface="Arial" panose="020B0604020202020204" pitchFamily="34" charset="0"/>
              <a:buChar char="•"/>
            </a:pPr>
            <a:r>
              <a:rPr lang="en-AU" sz="1400" dirty="0"/>
              <a:t>start the process of recording whether TMG owed you tuition fees or not         </a:t>
            </a:r>
            <a:endParaRPr lang="en-AU" sz="1600" dirty="0"/>
          </a:p>
        </p:txBody>
      </p:sp>
      <p:pic>
        <p:nvPicPr>
          <p:cNvPr id="16" name="Picture 15">
            <a:extLst>
              <a:ext uri="{FF2B5EF4-FFF2-40B4-BE49-F238E27FC236}">
                <a16:creationId xmlns:a16="http://schemas.microsoft.com/office/drawing/2014/main" id="{5A56180F-19D9-4145-B896-413BB7ADF7E8}"/>
              </a:ext>
            </a:extLst>
          </p:cNvPr>
          <p:cNvPicPr>
            <a:picLocks noChangeAspect="1"/>
          </p:cNvPicPr>
          <p:nvPr/>
        </p:nvPicPr>
        <p:blipFill>
          <a:blip r:embed="rId3"/>
          <a:stretch>
            <a:fillRect/>
          </a:stretch>
        </p:blipFill>
        <p:spPr>
          <a:xfrm>
            <a:off x="590620" y="619574"/>
            <a:ext cx="4968552" cy="3909114"/>
          </a:xfrm>
          <a:prstGeom prst="rect">
            <a:avLst/>
          </a:prstGeom>
          <a:solidFill>
            <a:schemeClr val="bg1"/>
          </a:solidFill>
          <a:ln>
            <a:solidFill>
              <a:schemeClr val="tx1"/>
            </a:solidFill>
          </a:ln>
        </p:spPr>
      </p:pic>
      <p:sp>
        <p:nvSpPr>
          <p:cNvPr id="17" name="TextBox 16">
            <a:extLst>
              <a:ext uri="{FF2B5EF4-FFF2-40B4-BE49-F238E27FC236}">
                <a16:creationId xmlns:a16="http://schemas.microsoft.com/office/drawing/2014/main" id="{BEEC692C-C75F-48BE-8FDF-702C8E982782}"/>
              </a:ext>
            </a:extLst>
          </p:cNvPr>
          <p:cNvSpPr txBox="1"/>
          <p:nvPr/>
        </p:nvSpPr>
        <p:spPr>
          <a:xfrm>
            <a:off x="590620" y="127020"/>
            <a:ext cx="8136904" cy="430887"/>
          </a:xfrm>
          <a:prstGeom prst="rect">
            <a:avLst/>
          </a:prstGeom>
          <a:noFill/>
        </p:spPr>
        <p:txBody>
          <a:bodyPr wrap="square" lIns="0" tIns="0" rIns="0" bIns="0" rtlCol="0">
            <a:spAutoFit/>
          </a:bodyPr>
          <a:lstStyle/>
          <a:p>
            <a:pPr>
              <a:spcAft>
                <a:spcPts val="200"/>
              </a:spcAft>
            </a:pPr>
            <a:r>
              <a:rPr lang="en-AU" sz="2800" b="1" dirty="0"/>
              <a:t>Student home page</a:t>
            </a:r>
          </a:p>
        </p:txBody>
      </p:sp>
    </p:spTree>
    <p:extLst>
      <p:ext uri="{BB962C8B-B14F-4D97-AF65-F5344CB8AC3E}">
        <p14:creationId xmlns:p14="http://schemas.microsoft.com/office/powerpoint/2010/main" val="192272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A6C43-9050-4E6F-BA38-7E7F37DD03F3}"/>
              </a:ext>
            </a:extLst>
          </p:cNvPr>
          <p:cNvSpPr txBox="1"/>
          <p:nvPr/>
        </p:nvSpPr>
        <p:spPr>
          <a:xfrm>
            <a:off x="272501" y="168831"/>
            <a:ext cx="8136904" cy="430887"/>
          </a:xfrm>
          <a:prstGeom prst="rect">
            <a:avLst/>
          </a:prstGeom>
          <a:noFill/>
        </p:spPr>
        <p:txBody>
          <a:bodyPr wrap="square" lIns="0" tIns="0" rIns="0" bIns="0" rtlCol="0">
            <a:spAutoFit/>
          </a:bodyPr>
          <a:lstStyle/>
          <a:p>
            <a:pPr>
              <a:spcAft>
                <a:spcPts val="200"/>
              </a:spcAft>
            </a:pPr>
            <a:r>
              <a:rPr lang="en-AU" sz="2800" b="1" dirty="0"/>
              <a:t>Browsing alternative courses</a:t>
            </a:r>
            <a:endParaRPr lang="en-AU" sz="2200" dirty="0"/>
          </a:p>
        </p:txBody>
      </p:sp>
      <p:sp>
        <p:nvSpPr>
          <p:cNvPr id="9" name="TextBox 8">
            <a:extLst>
              <a:ext uri="{FF2B5EF4-FFF2-40B4-BE49-F238E27FC236}">
                <a16:creationId xmlns:a16="http://schemas.microsoft.com/office/drawing/2014/main" id="{A413BECC-79AA-4960-91B0-A3720C752E41}"/>
              </a:ext>
            </a:extLst>
          </p:cNvPr>
          <p:cNvSpPr txBox="1"/>
          <p:nvPr/>
        </p:nvSpPr>
        <p:spPr>
          <a:xfrm>
            <a:off x="238602" y="3595600"/>
            <a:ext cx="7878503" cy="369332"/>
          </a:xfrm>
          <a:prstGeom prst="rect">
            <a:avLst/>
          </a:prstGeom>
          <a:noFill/>
        </p:spPr>
        <p:txBody>
          <a:bodyPr wrap="none" rtlCol="0">
            <a:spAutoFit/>
          </a:bodyPr>
          <a:lstStyle/>
          <a:p>
            <a:r>
              <a:rPr lang="en-AU" dirty="0"/>
              <a:t>By clicking </a:t>
            </a:r>
            <a:r>
              <a:rPr lang="en-AU" b="1" dirty="0"/>
              <a:t>Browse alternative courses</a:t>
            </a:r>
            <a:r>
              <a:rPr lang="en-AU" dirty="0"/>
              <a:t>, a list of courses will appear for you to view </a:t>
            </a:r>
          </a:p>
        </p:txBody>
      </p:sp>
      <p:pic>
        <p:nvPicPr>
          <p:cNvPr id="11" name="Picture 10">
            <a:extLst>
              <a:ext uri="{FF2B5EF4-FFF2-40B4-BE49-F238E27FC236}">
                <a16:creationId xmlns:a16="http://schemas.microsoft.com/office/drawing/2014/main" id="{F15D5F6C-5FCD-45E2-878B-B56FD44EAD62}"/>
              </a:ext>
            </a:extLst>
          </p:cNvPr>
          <p:cNvPicPr>
            <a:picLocks noChangeAspect="1"/>
          </p:cNvPicPr>
          <p:nvPr/>
        </p:nvPicPr>
        <p:blipFill>
          <a:blip r:embed="rId2"/>
          <a:stretch>
            <a:fillRect/>
          </a:stretch>
        </p:blipFill>
        <p:spPr>
          <a:xfrm>
            <a:off x="272501" y="845939"/>
            <a:ext cx="7639926" cy="2503440"/>
          </a:xfrm>
          <a:prstGeom prst="rect">
            <a:avLst/>
          </a:prstGeom>
          <a:ln>
            <a:solidFill>
              <a:schemeClr val="tx1"/>
            </a:solidFill>
          </a:ln>
        </p:spPr>
      </p:pic>
    </p:spTree>
    <p:extLst>
      <p:ext uri="{BB962C8B-B14F-4D97-AF65-F5344CB8AC3E}">
        <p14:creationId xmlns:p14="http://schemas.microsoft.com/office/powerpoint/2010/main" val="1770646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10886-8CF9-4BC8-8915-4DD1DE81ECD6}"/>
              </a:ext>
            </a:extLst>
          </p:cNvPr>
          <p:cNvPicPr>
            <a:picLocks noChangeAspect="1"/>
          </p:cNvPicPr>
          <p:nvPr/>
        </p:nvPicPr>
        <p:blipFill>
          <a:blip r:embed="rId2"/>
          <a:stretch>
            <a:fillRect/>
          </a:stretch>
        </p:blipFill>
        <p:spPr>
          <a:xfrm>
            <a:off x="503548" y="634232"/>
            <a:ext cx="5071693" cy="3879797"/>
          </a:xfrm>
          <a:prstGeom prst="rect">
            <a:avLst/>
          </a:prstGeom>
          <a:ln>
            <a:solidFill>
              <a:schemeClr val="tx1"/>
            </a:solidFill>
          </a:ln>
        </p:spPr>
      </p:pic>
      <p:sp>
        <p:nvSpPr>
          <p:cNvPr id="4" name="TextBox 3">
            <a:extLst>
              <a:ext uri="{FF2B5EF4-FFF2-40B4-BE49-F238E27FC236}">
                <a16:creationId xmlns:a16="http://schemas.microsoft.com/office/drawing/2014/main" id="{B2067D52-E275-4DAD-B7CE-141EF9547B5D}"/>
              </a:ext>
            </a:extLst>
          </p:cNvPr>
          <p:cNvSpPr txBox="1"/>
          <p:nvPr/>
        </p:nvSpPr>
        <p:spPr>
          <a:xfrm>
            <a:off x="6029875" y="773931"/>
            <a:ext cx="2934613" cy="1200329"/>
          </a:xfrm>
          <a:prstGeom prst="rect">
            <a:avLst/>
          </a:prstGeom>
          <a:solidFill>
            <a:schemeClr val="bg1"/>
          </a:solidFill>
          <a:ln>
            <a:solidFill>
              <a:schemeClr val="tx1"/>
            </a:solidFill>
          </a:ln>
        </p:spPr>
        <p:txBody>
          <a:bodyPr wrap="square" rtlCol="0">
            <a:spAutoFit/>
          </a:bodyPr>
          <a:lstStyle/>
          <a:p>
            <a:r>
              <a:rPr lang="en-AU" dirty="0"/>
              <a:t>Click on course links to see contact information for providers in order to find out more about their courses</a:t>
            </a:r>
          </a:p>
        </p:txBody>
      </p:sp>
      <p:sp>
        <p:nvSpPr>
          <p:cNvPr id="5" name="TextBox 4">
            <a:extLst>
              <a:ext uri="{FF2B5EF4-FFF2-40B4-BE49-F238E27FC236}">
                <a16:creationId xmlns:a16="http://schemas.microsoft.com/office/drawing/2014/main" id="{351B5B6C-628A-4F7B-AF38-0916CC643BAA}"/>
              </a:ext>
            </a:extLst>
          </p:cNvPr>
          <p:cNvSpPr txBox="1"/>
          <p:nvPr/>
        </p:nvSpPr>
        <p:spPr>
          <a:xfrm>
            <a:off x="503548" y="125859"/>
            <a:ext cx="8136904" cy="430887"/>
          </a:xfrm>
          <a:prstGeom prst="rect">
            <a:avLst/>
          </a:prstGeom>
          <a:noFill/>
        </p:spPr>
        <p:txBody>
          <a:bodyPr wrap="square" lIns="0" tIns="0" rIns="0" bIns="0" rtlCol="0">
            <a:spAutoFit/>
          </a:bodyPr>
          <a:lstStyle/>
          <a:p>
            <a:pPr>
              <a:spcAft>
                <a:spcPts val="200"/>
              </a:spcAft>
            </a:pPr>
            <a:r>
              <a:rPr lang="en-AU" sz="2800" b="1" dirty="0"/>
              <a:t>Alternative provider contact details</a:t>
            </a:r>
          </a:p>
        </p:txBody>
      </p:sp>
    </p:spTree>
    <p:extLst>
      <p:ext uri="{BB962C8B-B14F-4D97-AF65-F5344CB8AC3E}">
        <p14:creationId xmlns:p14="http://schemas.microsoft.com/office/powerpoint/2010/main" val="1092551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A6C43-9050-4E6F-BA38-7E7F37DD03F3}"/>
              </a:ext>
            </a:extLst>
          </p:cNvPr>
          <p:cNvSpPr txBox="1"/>
          <p:nvPr/>
        </p:nvSpPr>
        <p:spPr>
          <a:xfrm>
            <a:off x="307897" y="219174"/>
            <a:ext cx="8136904" cy="430887"/>
          </a:xfrm>
          <a:prstGeom prst="rect">
            <a:avLst/>
          </a:prstGeom>
          <a:noFill/>
        </p:spPr>
        <p:txBody>
          <a:bodyPr wrap="square" lIns="0" tIns="0" rIns="0" bIns="0" rtlCol="0">
            <a:spAutoFit/>
          </a:bodyPr>
          <a:lstStyle/>
          <a:p>
            <a:pPr>
              <a:spcAft>
                <a:spcPts val="200"/>
              </a:spcAft>
            </a:pPr>
            <a:r>
              <a:rPr lang="en-AU" sz="2800" b="1" dirty="0"/>
              <a:t>Commencing the financial assessment process</a:t>
            </a:r>
          </a:p>
        </p:txBody>
      </p:sp>
      <p:sp>
        <p:nvSpPr>
          <p:cNvPr id="9" name="TextBox 8">
            <a:extLst>
              <a:ext uri="{FF2B5EF4-FFF2-40B4-BE49-F238E27FC236}">
                <a16:creationId xmlns:a16="http://schemas.microsoft.com/office/drawing/2014/main" id="{A413BECC-79AA-4960-91B0-A3720C752E41}"/>
              </a:ext>
            </a:extLst>
          </p:cNvPr>
          <p:cNvSpPr txBox="1"/>
          <p:nvPr/>
        </p:nvSpPr>
        <p:spPr>
          <a:xfrm>
            <a:off x="408858" y="3798267"/>
            <a:ext cx="8483621" cy="369332"/>
          </a:xfrm>
          <a:prstGeom prst="rect">
            <a:avLst/>
          </a:prstGeom>
          <a:noFill/>
        </p:spPr>
        <p:txBody>
          <a:bodyPr wrap="square" rtlCol="0">
            <a:spAutoFit/>
          </a:bodyPr>
          <a:lstStyle/>
          <a:p>
            <a:r>
              <a:rPr lang="en-AU" dirty="0"/>
              <a:t>At this step, you will need to advise us if you think TMG owes you any tuition fees. </a:t>
            </a:r>
          </a:p>
        </p:txBody>
      </p:sp>
      <p:pic>
        <p:nvPicPr>
          <p:cNvPr id="4" name="Picture 3">
            <a:extLst>
              <a:ext uri="{FF2B5EF4-FFF2-40B4-BE49-F238E27FC236}">
                <a16:creationId xmlns:a16="http://schemas.microsoft.com/office/drawing/2014/main" id="{2A418238-EAFD-45E6-98B0-0EE24AC21B42}"/>
              </a:ext>
            </a:extLst>
          </p:cNvPr>
          <p:cNvPicPr>
            <a:picLocks noChangeAspect="1"/>
          </p:cNvPicPr>
          <p:nvPr/>
        </p:nvPicPr>
        <p:blipFill>
          <a:blip r:embed="rId2"/>
          <a:stretch>
            <a:fillRect/>
          </a:stretch>
        </p:blipFill>
        <p:spPr>
          <a:xfrm>
            <a:off x="264843" y="1782043"/>
            <a:ext cx="6886575" cy="1790700"/>
          </a:xfrm>
          <a:prstGeom prst="rect">
            <a:avLst/>
          </a:prstGeom>
          <a:ln>
            <a:solidFill>
              <a:schemeClr val="tx1"/>
            </a:solidFill>
          </a:ln>
        </p:spPr>
      </p:pic>
      <p:sp>
        <p:nvSpPr>
          <p:cNvPr id="7" name="TextBox 6">
            <a:extLst>
              <a:ext uri="{FF2B5EF4-FFF2-40B4-BE49-F238E27FC236}">
                <a16:creationId xmlns:a16="http://schemas.microsoft.com/office/drawing/2014/main" id="{EED54EEE-5366-4249-9A8F-CB07FC66F663}"/>
              </a:ext>
            </a:extLst>
          </p:cNvPr>
          <p:cNvSpPr txBox="1"/>
          <p:nvPr/>
        </p:nvSpPr>
        <p:spPr>
          <a:xfrm>
            <a:off x="264842" y="754387"/>
            <a:ext cx="8771654" cy="723275"/>
          </a:xfrm>
          <a:prstGeom prst="rect">
            <a:avLst/>
          </a:prstGeom>
          <a:noFill/>
        </p:spPr>
        <p:txBody>
          <a:bodyPr wrap="square" rtlCol="0">
            <a:spAutoFit/>
          </a:bodyPr>
          <a:lstStyle/>
          <a:p>
            <a:pPr>
              <a:spcAft>
                <a:spcPts val="600"/>
              </a:spcAft>
            </a:pPr>
            <a:r>
              <a:rPr lang="en-AU" dirty="0"/>
              <a:t>While browsing alternative courses, you can submit a financial claim.</a:t>
            </a:r>
          </a:p>
          <a:p>
            <a:r>
              <a:rPr lang="en-AU" dirty="0"/>
              <a:t>To commence this step, click the NEXT button in </a:t>
            </a:r>
            <a:r>
              <a:rPr lang="en-AU" b="1" i="1" dirty="0"/>
              <a:t>YOUR PROVIDER’S OBLIGATION TO YOU</a:t>
            </a:r>
            <a:endParaRPr lang="en-AU" b="1" dirty="0"/>
          </a:p>
        </p:txBody>
      </p:sp>
    </p:spTree>
    <p:extLst>
      <p:ext uri="{BB962C8B-B14F-4D97-AF65-F5344CB8AC3E}">
        <p14:creationId xmlns:p14="http://schemas.microsoft.com/office/powerpoint/2010/main" val="384016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A6C43-9050-4E6F-BA38-7E7F37DD03F3}"/>
              </a:ext>
            </a:extLst>
          </p:cNvPr>
          <p:cNvSpPr txBox="1"/>
          <p:nvPr/>
        </p:nvSpPr>
        <p:spPr>
          <a:xfrm>
            <a:off x="434440" y="197867"/>
            <a:ext cx="8136904" cy="430887"/>
          </a:xfrm>
          <a:prstGeom prst="rect">
            <a:avLst/>
          </a:prstGeom>
          <a:noFill/>
        </p:spPr>
        <p:txBody>
          <a:bodyPr wrap="square" lIns="0" tIns="0" rIns="0" bIns="0" rtlCol="0">
            <a:spAutoFit/>
          </a:bodyPr>
          <a:lstStyle/>
          <a:p>
            <a:pPr>
              <a:spcAft>
                <a:spcPts val="200"/>
              </a:spcAft>
            </a:pPr>
            <a:r>
              <a:rPr lang="en-AU" sz="2800" b="1" dirty="0"/>
              <a:t>Does TMG owe you any </a:t>
            </a:r>
            <a:r>
              <a:rPr lang="en-AU" sz="2800" b="1" i="1" dirty="0"/>
              <a:t>unspent</a:t>
            </a:r>
            <a:r>
              <a:rPr lang="en-AU" sz="2800" b="1" dirty="0"/>
              <a:t> tuition fees? </a:t>
            </a:r>
          </a:p>
        </p:txBody>
      </p:sp>
      <p:sp>
        <p:nvSpPr>
          <p:cNvPr id="9" name="TextBox 8">
            <a:extLst>
              <a:ext uri="{FF2B5EF4-FFF2-40B4-BE49-F238E27FC236}">
                <a16:creationId xmlns:a16="http://schemas.microsoft.com/office/drawing/2014/main" id="{A413BECC-79AA-4960-91B0-A3720C752E41}"/>
              </a:ext>
            </a:extLst>
          </p:cNvPr>
          <p:cNvSpPr txBox="1"/>
          <p:nvPr/>
        </p:nvSpPr>
        <p:spPr>
          <a:xfrm>
            <a:off x="307896" y="3488878"/>
            <a:ext cx="8584583" cy="1077218"/>
          </a:xfrm>
          <a:prstGeom prst="rect">
            <a:avLst/>
          </a:prstGeom>
          <a:noFill/>
        </p:spPr>
        <p:txBody>
          <a:bodyPr wrap="square" rtlCol="0">
            <a:spAutoFit/>
          </a:bodyPr>
          <a:lstStyle/>
          <a:p>
            <a:r>
              <a:rPr lang="en-AU" sz="1600" dirty="0"/>
              <a:t>On the day TMG closed, did you have any </a:t>
            </a:r>
            <a:r>
              <a:rPr lang="en-AU" sz="1600" i="1" dirty="0"/>
              <a:t>unspent</a:t>
            </a:r>
            <a:r>
              <a:rPr lang="en-AU" sz="1600" dirty="0"/>
              <a:t> tuition fees?</a:t>
            </a:r>
          </a:p>
          <a:p>
            <a:pPr marL="285750" indent="-285750">
              <a:buFont typeface="Arial" panose="020B0604020202020204" pitchFamily="34" charset="0"/>
              <a:buChar char="•"/>
            </a:pPr>
            <a:r>
              <a:rPr lang="en-AU" sz="1600" dirty="0"/>
              <a:t>If you select </a:t>
            </a:r>
            <a:r>
              <a:rPr lang="en-AU" sz="1600" b="1" dirty="0"/>
              <a:t>owed me unspent tuition fees</a:t>
            </a:r>
            <a:r>
              <a:rPr lang="en-AU" sz="1600" dirty="0"/>
              <a:t>, you will progress in the financial assessment process. </a:t>
            </a:r>
          </a:p>
          <a:p>
            <a:pPr marL="285750" indent="-285750">
              <a:buFont typeface="Arial" panose="020B0604020202020204" pitchFamily="34" charset="0"/>
              <a:buChar char="•"/>
            </a:pPr>
            <a:r>
              <a:rPr lang="en-AU" sz="1600" dirty="0"/>
              <a:t>If you select </a:t>
            </a:r>
            <a:r>
              <a:rPr lang="en-AU" sz="1600" b="1" dirty="0"/>
              <a:t>did not owe me unspent tuition fees</a:t>
            </a:r>
            <a:r>
              <a:rPr lang="en-AU" sz="1600" dirty="0"/>
              <a:t>, the financial assessment process will end and you can only browse alternative courses. </a:t>
            </a:r>
          </a:p>
        </p:txBody>
      </p:sp>
      <p:pic>
        <p:nvPicPr>
          <p:cNvPr id="5" name="Picture 4">
            <a:extLst>
              <a:ext uri="{FF2B5EF4-FFF2-40B4-BE49-F238E27FC236}">
                <a16:creationId xmlns:a16="http://schemas.microsoft.com/office/drawing/2014/main" id="{A976BACF-5F38-4864-B59D-0B4962236C8B}"/>
              </a:ext>
            </a:extLst>
          </p:cNvPr>
          <p:cNvPicPr>
            <a:picLocks noChangeAspect="1"/>
          </p:cNvPicPr>
          <p:nvPr/>
        </p:nvPicPr>
        <p:blipFill>
          <a:blip r:embed="rId2"/>
          <a:stretch>
            <a:fillRect/>
          </a:stretch>
        </p:blipFill>
        <p:spPr>
          <a:xfrm>
            <a:off x="467544" y="789770"/>
            <a:ext cx="6120680" cy="2714947"/>
          </a:xfrm>
          <a:prstGeom prst="rect">
            <a:avLst/>
          </a:prstGeom>
          <a:ln>
            <a:solidFill>
              <a:schemeClr val="tx1"/>
            </a:solidFill>
          </a:ln>
        </p:spPr>
      </p:pic>
      <p:sp>
        <p:nvSpPr>
          <p:cNvPr id="6" name="Oval 5">
            <a:extLst>
              <a:ext uri="{FF2B5EF4-FFF2-40B4-BE49-F238E27FC236}">
                <a16:creationId xmlns:a16="http://schemas.microsoft.com/office/drawing/2014/main" id="{E738DE98-499A-4FF1-A1BC-9D696C4D9535}"/>
              </a:ext>
            </a:extLst>
          </p:cNvPr>
          <p:cNvSpPr/>
          <p:nvPr/>
        </p:nvSpPr>
        <p:spPr>
          <a:xfrm>
            <a:off x="2339752" y="3078187"/>
            <a:ext cx="42484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46513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A6C43-9050-4E6F-BA38-7E7F37DD03F3}"/>
              </a:ext>
            </a:extLst>
          </p:cNvPr>
          <p:cNvSpPr txBox="1"/>
          <p:nvPr/>
        </p:nvSpPr>
        <p:spPr>
          <a:xfrm>
            <a:off x="625448" y="202575"/>
            <a:ext cx="8136904" cy="430887"/>
          </a:xfrm>
          <a:prstGeom prst="rect">
            <a:avLst/>
          </a:prstGeom>
          <a:noFill/>
        </p:spPr>
        <p:txBody>
          <a:bodyPr wrap="square" lIns="0" tIns="0" rIns="0" bIns="0" rtlCol="0">
            <a:spAutoFit/>
          </a:bodyPr>
          <a:lstStyle/>
          <a:p>
            <a:pPr>
              <a:spcAft>
                <a:spcPts val="200"/>
              </a:spcAft>
            </a:pPr>
            <a:r>
              <a:rPr lang="en-AU" sz="2800" b="1" dirty="0"/>
              <a:t>Recording the outcome of the provider obligation</a:t>
            </a:r>
          </a:p>
        </p:txBody>
      </p:sp>
      <p:sp>
        <p:nvSpPr>
          <p:cNvPr id="9" name="TextBox 8">
            <a:extLst>
              <a:ext uri="{FF2B5EF4-FFF2-40B4-BE49-F238E27FC236}">
                <a16:creationId xmlns:a16="http://schemas.microsoft.com/office/drawing/2014/main" id="{A413BECC-79AA-4960-91B0-A3720C752E41}"/>
              </a:ext>
            </a:extLst>
          </p:cNvPr>
          <p:cNvSpPr txBox="1"/>
          <p:nvPr/>
        </p:nvSpPr>
        <p:spPr>
          <a:xfrm>
            <a:off x="553489" y="3515398"/>
            <a:ext cx="8584583" cy="584775"/>
          </a:xfrm>
          <a:prstGeom prst="rect">
            <a:avLst/>
          </a:prstGeom>
          <a:noFill/>
        </p:spPr>
        <p:txBody>
          <a:bodyPr wrap="square" rtlCol="0">
            <a:spAutoFit/>
          </a:bodyPr>
          <a:lstStyle/>
          <a:p>
            <a:r>
              <a:rPr lang="en-AU" sz="1600" dirty="0"/>
              <a:t>In most cases you would select </a:t>
            </a:r>
            <a:r>
              <a:rPr lang="en-AU" sz="1600" b="1" dirty="0"/>
              <a:t>My provider has not refunded any of my unspent tuition</a:t>
            </a:r>
            <a:r>
              <a:rPr lang="en-AU" sz="1600" dirty="0"/>
              <a:t>. </a:t>
            </a:r>
          </a:p>
          <a:p>
            <a:r>
              <a:rPr lang="en-AU" sz="1600" dirty="0"/>
              <a:t>Once you make your selection, click on the </a:t>
            </a:r>
            <a:r>
              <a:rPr lang="en-AU" sz="1600" b="1" dirty="0"/>
              <a:t>save</a:t>
            </a:r>
            <a:r>
              <a:rPr lang="en-AU" sz="1600" dirty="0"/>
              <a:t> button.  </a:t>
            </a:r>
          </a:p>
        </p:txBody>
      </p:sp>
      <p:pic>
        <p:nvPicPr>
          <p:cNvPr id="8" name="Picture 7">
            <a:extLst>
              <a:ext uri="{FF2B5EF4-FFF2-40B4-BE49-F238E27FC236}">
                <a16:creationId xmlns:a16="http://schemas.microsoft.com/office/drawing/2014/main" id="{F1FB2489-A033-46A1-9BB6-45BA9DD354F9}"/>
              </a:ext>
            </a:extLst>
          </p:cNvPr>
          <p:cNvPicPr>
            <a:picLocks noChangeAspect="1"/>
          </p:cNvPicPr>
          <p:nvPr/>
        </p:nvPicPr>
        <p:blipFill>
          <a:blip r:embed="rId2"/>
          <a:stretch>
            <a:fillRect/>
          </a:stretch>
        </p:blipFill>
        <p:spPr>
          <a:xfrm>
            <a:off x="827584" y="845939"/>
            <a:ext cx="7153275" cy="2571750"/>
          </a:xfrm>
          <a:prstGeom prst="rect">
            <a:avLst/>
          </a:prstGeom>
        </p:spPr>
      </p:pic>
      <p:sp>
        <p:nvSpPr>
          <p:cNvPr id="10" name="Oval 9">
            <a:extLst>
              <a:ext uri="{FF2B5EF4-FFF2-40B4-BE49-F238E27FC236}">
                <a16:creationId xmlns:a16="http://schemas.microsoft.com/office/drawing/2014/main" id="{757C787A-2817-4670-9D59-CC2F50BACF57}"/>
              </a:ext>
            </a:extLst>
          </p:cNvPr>
          <p:cNvSpPr/>
          <p:nvPr/>
        </p:nvSpPr>
        <p:spPr>
          <a:xfrm>
            <a:off x="618552" y="2718147"/>
            <a:ext cx="7481840" cy="58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2883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4D897-2E3B-433F-8CE3-74EADBFC19F7}"/>
              </a:ext>
            </a:extLst>
          </p:cNvPr>
          <p:cNvPicPr>
            <a:picLocks noChangeAspect="1"/>
          </p:cNvPicPr>
          <p:nvPr/>
        </p:nvPicPr>
        <p:blipFill>
          <a:blip r:embed="rId2"/>
          <a:stretch>
            <a:fillRect/>
          </a:stretch>
        </p:blipFill>
        <p:spPr>
          <a:xfrm>
            <a:off x="539552" y="701923"/>
            <a:ext cx="4806740" cy="3798267"/>
          </a:xfrm>
          <a:prstGeom prst="rect">
            <a:avLst/>
          </a:prstGeom>
          <a:ln>
            <a:solidFill>
              <a:schemeClr val="tx1"/>
            </a:solidFill>
          </a:ln>
        </p:spPr>
      </p:pic>
      <p:sp>
        <p:nvSpPr>
          <p:cNvPr id="4" name="TextBox 3">
            <a:extLst>
              <a:ext uri="{FF2B5EF4-FFF2-40B4-BE49-F238E27FC236}">
                <a16:creationId xmlns:a16="http://schemas.microsoft.com/office/drawing/2014/main" id="{F8A4BBCA-5B11-4734-85CD-DBAD7F918980}"/>
              </a:ext>
            </a:extLst>
          </p:cNvPr>
          <p:cNvSpPr txBox="1"/>
          <p:nvPr/>
        </p:nvSpPr>
        <p:spPr>
          <a:xfrm>
            <a:off x="503548" y="125859"/>
            <a:ext cx="8136904" cy="430887"/>
          </a:xfrm>
          <a:prstGeom prst="rect">
            <a:avLst/>
          </a:prstGeom>
          <a:noFill/>
        </p:spPr>
        <p:txBody>
          <a:bodyPr wrap="square" lIns="0" tIns="0" rIns="0" bIns="0" rtlCol="0">
            <a:spAutoFit/>
          </a:bodyPr>
          <a:lstStyle/>
          <a:p>
            <a:pPr>
              <a:spcAft>
                <a:spcPts val="200"/>
              </a:spcAft>
            </a:pPr>
            <a:r>
              <a:rPr lang="en-AU" sz="2800" b="1" dirty="0"/>
              <a:t>Home screen updated – Proof of Identity</a:t>
            </a:r>
          </a:p>
        </p:txBody>
      </p:sp>
      <p:sp>
        <p:nvSpPr>
          <p:cNvPr id="5" name="TextBox 4">
            <a:extLst>
              <a:ext uri="{FF2B5EF4-FFF2-40B4-BE49-F238E27FC236}">
                <a16:creationId xmlns:a16="http://schemas.microsoft.com/office/drawing/2014/main" id="{2B6454C4-51B1-4AB7-8A8F-EC3C78439A8B}"/>
              </a:ext>
            </a:extLst>
          </p:cNvPr>
          <p:cNvSpPr txBox="1"/>
          <p:nvPr/>
        </p:nvSpPr>
        <p:spPr>
          <a:xfrm>
            <a:off x="6012160" y="1061963"/>
            <a:ext cx="2664296" cy="2308324"/>
          </a:xfrm>
          <a:prstGeom prst="rect">
            <a:avLst/>
          </a:prstGeom>
          <a:noFill/>
          <a:ln>
            <a:solidFill>
              <a:schemeClr val="tx1"/>
            </a:solidFill>
          </a:ln>
        </p:spPr>
        <p:txBody>
          <a:bodyPr wrap="square" rtlCol="0">
            <a:spAutoFit/>
          </a:bodyPr>
          <a:lstStyle/>
          <a:p>
            <a:r>
              <a:rPr lang="en-AU" dirty="0"/>
              <a:t>Once you have indicated whether TMG met its obligations to you or not, you will then need to submit Proof of ID. </a:t>
            </a:r>
          </a:p>
          <a:p>
            <a:endParaRPr lang="en-AU" dirty="0"/>
          </a:p>
          <a:p>
            <a:r>
              <a:rPr lang="en-AU" dirty="0"/>
              <a:t>Click </a:t>
            </a:r>
            <a:r>
              <a:rPr lang="en-AU" b="1" dirty="0"/>
              <a:t>start</a:t>
            </a:r>
            <a:r>
              <a:rPr lang="en-AU" dirty="0"/>
              <a:t> to commence this process.</a:t>
            </a:r>
          </a:p>
        </p:txBody>
      </p:sp>
      <p:sp>
        <p:nvSpPr>
          <p:cNvPr id="6" name="Oval 5">
            <a:extLst>
              <a:ext uri="{FF2B5EF4-FFF2-40B4-BE49-F238E27FC236}">
                <a16:creationId xmlns:a16="http://schemas.microsoft.com/office/drawing/2014/main" id="{2B63A89F-B3E9-4B00-A68C-9696AFD6E2B4}"/>
              </a:ext>
            </a:extLst>
          </p:cNvPr>
          <p:cNvSpPr/>
          <p:nvPr/>
        </p:nvSpPr>
        <p:spPr>
          <a:xfrm>
            <a:off x="4860032" y="3222203"/>
            <a:ext cx="432048"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7341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04951" y="557907"/>
            <a:ext cx="8136904" cy="861774"/>
          </a:xfrm>
          <a:prstGeom prst="rect">
            <a:avLst/>
          </a:prstGeom>
          <a:noFill/>
        </p:spPr>
        <p:txBody>
          <a:bodyPr wrap="square" lIns="0" tIns="0" rIns="0" bIns="0" rtlCol="0">
            <a:spAutoFit/>
          </a:bodyPr>
          <a:lstStyle/>
          <a:p>
            <a:pPr>
              <a:spcAft>
                <a:spcPts val="200"/>
              </a:spcAft>
            </a:pPr>
            <a:r>
              <a:rPr lang="en-AU" sz="2800" b="1" dirty="0"/>
              <a:t>TMG Training and Consulting / TMG College Australia (The Malka Group Pty Ltd) </a:t>
            </a:r>
            <a:endParaRPr lang="en-AU" sz="2200" dirty="0"/>
          </a:p>
        </p:txBody>
      </p:sp>
      <p:sp>
        <p:nvSpPr>
          <p:cNvPr id="5" name="TextBox 4">
            <a:extLst>
              <a:ext uri="{FF2B5EF4-FFF2-40B4-BE49-F238E27FC236}">
                <a16:creationId xmlns:a16="http://schemas.microsoft.com/office/drawing/2014/main" id="{0424FD1E-44D6-44DF-98D4-3158C568B06F}"/>
              </a:ext>
            </a:extLst>
          </p:cNvPr>
          <p:cNvSpPr txBox="1"/>
          <p:nvPr/>
        </p:nvSpPr>
        <p:spPr>
          <a:xfrm>
            <a:off x="755576" y="1512590"/>
            <a:ext cx="8136904" cy="3077766"/>
          </a:xfrm>
          <a:prstGeom prst="rect">
            <a:avLst/>
          </a:prstGeom>
          <a:noFill/>
        </p:spPr>
        <p:txBody>
          <a:bodyPr wrap="square" rtlCol="0">
            <a:spAutoFit/>
          </a:bodyPr>
          <a:lstStyle/>
          <a:p>
            <a:pPr marL="457200" indent="-457200">
              <a:spcAft>
                <a:spcPts val="1200"/>
              </a:spcAft>
              <a:buFont typeface="Arial" panose="020B0604020202020204" pitchFamily="34" charset="0"/>
              <a:buChar char="•"/>
            </a:pPr>
            <a:endParaRPr lang="en-AU" dirty="0"/>
          </a:p>
          <a:p>
            <a:pPr marL="457200" indent="-457200">
              <a:spcAft>
                <a:spcPts val="1200"/>
              </a:spcAft>
              <a:buFont typeface="Arial" panose="020B0604020202020204" pitchFamily="34" charset="0"/>
              <a:buChar char="•"/>
            </a:pPr>
            <a:r>
              <a:rPr lang="en-AU" dirty="0"/>
              <a:t>8</a:t>
            </a:r>
            <a:r>
              <a:rPr lang="en-AU" baseline="30000" dirty="0"/>
              <a:t> </a:t>
            </a:r>
            <a:r>
              <a:rPr lang="en-AU" dirty="0"/>
              <a:t>August 2022: TMG ceased delivering education and training</a:t>
            </a:r>
            <a:endParaRPr lang="en-AU" sz="1000" dirty="0"/>
          </a:p>
          <a:p>
            <a:pPr marL="457200" indent="-457200">
              <a:spcAft>
                <a:spcPts val="1200"/>
              </a:spcAft>
              <a:buFont typeface="Arial" panose="020B0604020202020204" pitchFamily="34" charset="0"/>
              <a:buChar char="•"/>
            </a:pPr>
            <a:r>
              <a:rPr lang="en-AU" dirty="0"/>
              <a:t>McGrath Nicol was appointed voluntary administrator</a:t>
            </a:r>
          </a:p>
          <a:p>
            <a:pPr marL="457200" indent="-457200">
              <a:spcAft>
                <a:spcPts val="1200"/>
              </a:spcAft>
              <a:buFont typeface="Arial" panose="020B0604020202020204" pitchFamily="34" charset="0"/>
              <a:buChar char="•"/>
            </a:pPr>
            <a:r>
              <a:rPr lang="en-AU" dirty="0"/>
              <a:t>TMG then had 14 days to meet its obligations under ESOS Act, to find students replacement course or refund their unspent tuition fees</a:t>
            </a:r>
          </a:p>
          <a:p>
            <a:pPr marL="457200" indent="-457200">
              <a:spcAft>
                <a:spcPts val="1200"/>
              </a:spcAft>
              <a:buFont typeface="Arial" panose="020B0604020202020204" pitchFamily="34" charset="0"/>
              <a:buChar char="•"/>
            </a:pPr>
            <a:r>
              <a:rPr lang="en-AU" dirty="0"/>
              <a:t>Administrator has advised TPS obligations will not be met, so TPS support is required. </a:t>
            </a:r>
          </a:p>
          <a:p>
            <a:pPr marL="457200" indent="-457200">
              <a:spcAft>
                <a:spcPts val="1200"/>
              </a:spcAft>
              <a:buFont typeface="Arial" panose="020B0604020202020204" pitchFamily="34" charset="0"/>
              <a:buChar char="•"/>
            </a:pPr>
            <a:endParaRPr lang="en-AU" dirty="0"/>
          </a:p>
        </p:txBody>
      </p:sp>
    </p:spTree>
    <p:extLst>
      <p:ext uri="{BB962C8B-B14F-4D97-AF65-F5344CB8AC3E}">
        <p14:creationId xmlns:p14="http://schemas.microsoft.com/office/powerpoint/2010/main" val="364212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179512" y="269875"/>
            <a:ext cx="6336704" cy="430887"/>
          </a:xfrm>
          <a:prstGeom prst="rect">
            <a:avLst/>
          </a:prstGeom>
          <a:noFill/>
        </p:spPr>
        <p:txBody>
          <a:bodyPr wrap="square" lIns="0" tIns="0" rIns="0" bIns="0" rtlCol="0">
            <a:spAutoFit/>
          </a:bodyPr>
          <a:lstStyle/>
          <a:p>
            <a:pPr algn="ctr">
              <a:spcAft>
                <a:spcPts val="200"/>
              </a:spcAft>
            </a:pPr>
            <a:r>
              <a:rPr lang="en-AU" sz="2800" b="1" dirty="0"/>
              <a:t>Uploading your proof of ID document</a:t>
            </a:r>
          </a:p>
        </p:txBody>
      </p:sp>
      <p:sp>
        <p:nvSpPr>
          <p:cNvPr id="4" name="TextBox 3">
            <a:extLst>
              <a:ext uri="{FF2B5EF4-FFF2-40B4-BE49-F238E27FC236}">
                <a16:creationId xmlns:a16="http://schemas.microsoft.com/office/drawing/2014/main" id="{55A76D4B-FDCF-4BEB-8B66-FD8137B3D37D}"/>
              </a:ext>
            </a:extLst>
          </p:cNvPr>
          <p:cNvSpPr txBox="1"/>
          <p:nvPr/>
        </p:nvSpPr>
        <p:spPr>
          <a:xfrm>
            <a:off x="936002" y="3438227"/>
            <a:ext cx="6783332" cy="1354217"/>
          </a:xfrm>
          <a:prstGeom prst="rect">
            <a:avLst/>
          </a:prstGeom>
          <a:noFill/>
        </p:spPr>
        <p:txBody>
          <a:bodyPr wrap="none" rtlCol="0">
            <a:spAutoFit/>
          </a:bodyPr>
          <a:lstStyle/>
          <a:p>
            <a:r>
              <a:rPr lang="en-AU" sz="1600" dirty="0"/>
              <a:t>You will need to upload a photo of your passport (preferable) or driver’s licence.</a:t>
            </a:r>
          </a:p>
          <a:p>
            <a:endParaRPr lang="en-AU" sz="1600" dirty="0"/>
          </a:p>
          <a:p>
            <a:r>
              <a:rPr lang="en-AU" sz="1600" dirty="0"/>
              <a:t>You will also need to find that photo on your device by clicking </a:t>
            </a:r>
            <a:r>
              <a:rPr lang="en-AU" sz="1600" b="1" dirty="0"/>
              <a:t>browse</a:t>
            </a:r>
            <a:r>
              <a:rPr lang="en-AU" sz="1600" dirty="0"/>
              <a:t>. </a:t>
            </a:r>
          </a:p>
          <a:p>
            <a:r>
              <a:rPr lang="en-AU" sz="1600" dirty="0"/>
              <a:t>Once you have found it, click </a:t>
            </a:r>
            <a:r>
              <a:rPr lang="en-AU" sz="1600" b="1" dirty="0"/>
              <a:t>ok</a:t>
            </a:r>
            <a:r>
              <a:rPr lang="en-AU" sz="1600" dirty="0"/>
              <a:t> and then </a:t>
            </a:r>
            <a:r>
              <a:rPr lang="en-AU" sz="1600" b="1" dirty="0"/>
              <a:t>next</a:t>
            </a:r>
            <a:r>
              <a:rPr lang="en-AU" sz="1600" dirty="0"/>
              <a:t>.  </a:t>
            </a:r>
          </a:p>
          <a:p>
            <a:r>
              <a:rPr lang="en-AU" dirty="0"/>
              <a:t> </a:t>
            </a:r>
          </a:p>
        </p:txBody>
      </p:sp>
      <p:pic>
        <p:nvPicPr>
          <p:cNvPr id="8" name="Picture 7">
            <a:extLst>
              <a:ext uri="{FF2B5EF4-FFF2-40B4-BE49-F238E27FC236}">
                <a16:creationId xmlns:a16="http://schemas.microsoft.com/office/drawing/2014/main" id="{60D57500-5C3D-4702-B635-696B58860E29}"/>
              </a:ext>
            </a:extLst>
          </p:cNvPr>
          <p:cNvPicPr>
            <a:picLocks noChangeAspect="1"/>
          </p:cNvPicPr>
          <p:nvPr/>
        </p:nvPicPr>
        <p:blipFill>
          <a:blip r:embed="rId3"/>
          <a:stretch>
            <a:fillRect/>
          </a:stretch>
        </p:blipFill>
        <p:spPr>
          <a:xfrm>
            <a:off x="841568" y="917947"/>
            <a:ext cx="6849534" cy="2382153"/>
          </a:xfrm>
          <a:prstGeom prst="rect">
            <a:avLst/>
          </a:prstGeom>
          <a:ln>
            <a:solidFill>
              <a:schemeClr val="tx1"/>
            </a:solidFill>
          </a:ln>
        </p:spPr>
      </p:pic>
    </p:spTree>
    <p:extLst>
      <p:ext uri="{BB962C8B-B14F-4D97-AF65-F5344CB8AC3E}">
        <p14:creationId xmlns:p14="http://schemas.microsoft.com/office/powerpoint/2010/main" val="3374503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503548" y="197866"/>
            <a:ext cx="8136904" cy="430887"/>
          </a:xfrm>
          <a:prstGeom prst="rect">
            <a:avLst/>
          </a:prstGeom>
          <a:noFill/>
        </p:spPr>
        <p:txBody>
          <a:bodyPr wrap="square" lIns="0" tIns="0" rIns="0" bIns="0" rtlCol="0">
            <a:spAutoFit/>
          </a:bodyPr>
          <a:lstStyle/>
          <a:p>
            <a:pPr>
              <a:spcAft>
                <a:spcPts val="200"/>
              </a:spcAft>
            </a:pPr>
            <a:r>
              <a:rPr lang="en-AU" sz="2800" b="1" dirty="0"/>
              <a:t>Review your proof of identity document</a:t>
            </a:r>
          </a:p>
        </p:txBody>
      </p:sp>
      <p:sp>
        <p:nvSpPr>
          <p:cNvPr id="4" name="TextBox 3">
            <a:extLst>
              <a:ext uri="{FF2B5EF4-FFF2-40B4-BE49-F238E27FC236}">
                <a16:creationId xmlns:a16="http://schemas.microsoft.com/office/drawing/2014/main" id="{55A76D4B-FDCF-4BEB-8B66-FD8137B3D37D}"/>
              </a:ext>
            </a:extLst>
          </p:cNvPr>
          <p:cNvSpPr txBox="1"/>
          <p:nvPr/>
        </p:nvSpPr>
        <p:spPr>
          <a:xfrm>
            <a:off x="936002" y="3596179"/>
            <a:ext cx="7169207" cy="1200329"/>
          </a:xfrm>
          <a:prstGeom prst="rect">
            <a:avLst/>
          </a:prstGeom>
          <a:noFill/>
        </p:spPr>
        <p:txBody>
          <a:bodyPr wrap="none" rtlCol="0">
            <a:spAutoFit/>
          </a:bodyPr>
          <a:lstStyle/>
          <a:p>
            <a:pPr marL="285750" indent="-285750">
              <a:buFont typeface="Arial" panose="020B0604020202020204" pitchFamily="34" charset="0"/>
              <a:buChar char="•"/>
            </a:pPr>
            <a:r>
              <a:rPr lang="en-AU" sz="1400" dirty="0"/>
              <a:t>You can view the document you uploaded to make sure it’s the right document. </a:t>
            </a:r>
          </a:p>
          <a:p>
            <a:endParaRPr lang="en-AU" sz="600" dirty="0"/>
          </a:p>
          <a:p>
            <a:pPr marL="285750" indent="-285750">
              <a:buFont typeface="Arial" panose="020B0604020202020204" pitchFamily="34" charset="0"/>
              <a:buChar char="•"/>
            </a:pPr>
            <a:r>
              <a:rPr lang="en-AU" sz="1400" dirty="0"/>
              <a:t>If you have uploaded an incorrect document, select </a:t>
            </a:r>
            <a:r>
              <a:rPr lang="en-AU" sz="1400" b="1" dirty="0"/>
              <a:t>delete</a:t>
            </a:r>
            <a:r>
              <a:rPr lang="en-AU" sz="1400" dirty="0"/>
              <a:t> and then </a:t>
            </a:r>
            <a:r>
              <a:rPr lang="en-AU" sz="1400" b="1" dirty="0"/>
              <a:t>add another document</a:t>
            </a:r>
          </a:p>
          <a:p>
            <a:endParaRPr lang="en-AU" sz="600" dirty="0"/>
          </a:p>
          <a:p>
            <a:pPr marL="285750" indent="-285750">
              <a:buFont typeface="Arial" panose="020B0604020202020204" pitchFamily="34" charset="0"/>
              <a:buChar char="•"/>
            </a:pPr>
            <a:r>
              <a:rPr lang="en-AU" sz="1400" dirty="0"/>
              <a:t>If you are happy with the document, select </a:t>
            </a:r>
            <a:r>
              <a:rPr lang="en-AU" sz="1400" b="1" dirty="0"/>
              <a:t>next</a:t>
            </a:r>
            <a:r>
              <a:rPr lang="en-AU" sz="1400" dirty="0"/>
              <a:t>. </a:t>
            </a:r>
          </a:p>
          <a:p>
            <a:r>
              <a:rPr lang="en-AU" dirty="0"/>
              <a:t> </a:t>
            </a:r>
          </a:p>
        </p:txBody>
      </p:sp>
      <p:pic>
        <p:nvPicPr>
          <p:cNvPr id="3" name="Picture 2">
            <a:extLst>
              <a:ext uri="{FF2B5EF4-FFF2-40B4-BE49-F238E27FC236}">
                <a16:creationId xmlns:a16="http://schemas.microsoft.com/office/drawing/2014/main" id="{8226069D-501B-493C-A82E-849CFA815D85}"/>
              </a:ext>
            </a:extLst>
          </p:cNvPr>
          <p:cNvPicPr>
            <a:picLocks noChangeAspect="1"/>
          </p:cNvPicPr>
          <p:nvPr/>
        </p:nvPicPr>
        <p:blipFill>
          <a:blip r:embed="rId3"/>
          <a:stretch>
            <a:fillRect/>
          </a:stretch>
        </p:blipFill>
        <p:spPr>
          <a:xfrm>
            <a:off x="936002" y="693367"/>
            <a:ext cx="7144917" cy="2838198"/>
          </a:xfrm>
          <a:prstGeom prst="rect">
            <a:avLst/>
          </a:prstGeom>
          <a:solidFill>
            <a:schemeClr val="bg1"/>
          </a:solidFill>
          <a:ln>
            <a:solidFill>
              <a:schemeClr val="tx1"/>
            </a:solidFill>
          </a:ln>
        </p:spPr>
      </p:pic>
    </p:spTree>
    <p:extLst>
      <p:ext uri="{BB962C8B-B14F-4D97-AF65-F5344CB8AC3E}">
        <p14:creationId xmlns:p14="http://schemas.microsoft.com/office/powerpoint/2010/main" val="1327673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593355" y="277166"/>
            <a:ext cx="8064896" cy="430887"/>
          </a:xfrm>
          <a:prstGeom prst="rect">
            <a:avLst/>
          </a:prstGeom>
          <a:noFill/>
        </p:spPr>
        <p:txBody>
          <a:bodyPr wrap="square" lIns="0" tIns="0" rIns="0" bIns="0" rtlCol="0">
            <a:spAutoFit/>
          </a:bodyPr>
          <a:lstStyle/>
          <a:p>
            <a:pPr>
              <a:spcAft>
                <a:spcPts val="200"/>
              </a:spcAft>
            </a:pPr>
            <a:r>
              <a:rPr lang="en-AU" sz="2800" b="1" dirty="0"/>
              <a:t>Submit your proof of identity document</a:t>
            </a:r>
          </a:p>
        </p:txBody>
      </p:sp>
      <p:sp>
        <p:nvSpPr>
          <p:cNvPr id="4" name="TextBox 3">
            <a:extLst>
              <a:ext uri="{FF2B5EF4-FFF2-40B4-BE49-F238E27FC236}">
                <a16:creationId xmlns:a16="http://schemas.microsoft.com/office/drawing/2014/main" id="{55A76D4B-FDCF-4BEB-8B66-FD8137B3D37D}"/>
              </a:ext>
            </a:extLst>
          </p:cNvPr>
          <p:cNvSpPr txBox="1"/>
          <p:nvPr/>
        </p:nvSpPr>
        <p:spPr>
          <a:xfrm>
            <a:off x="773375" y="3614078"/>
            <a:ext cx="7704856" cy="646331"/>
          </a:xfrm>
          <a:prstGeom prst="rect">
            <a:avLst/>
          </a:prstGeom>
          <a:noFill/>
        </p:spPr>
        <p:txBody>
          <a:bodyPr wrap="square" rtlCol="0">
            <a:spAutoFit/>
          </a:bodyPr>
          <a:lstStyle/>
          <a:p>
            <a:r>
              <a:rPr lang="en-AU" dirty="0"/>
              <a:t>Please read the Declaration and if happy to proceed, tick </a:t>
            </a:r>
            <a:r>
              <a:rPr lang="en-AU" b="1" dirty="0"/>
              <a:t>all</a:t>
            </a:r>
            <a:r>
              <a:rPr lang="en-AU" dirty="0"/>
              <a:t> </a:t>
            </a:r>
            <a:r>
              <a:rPr lang="en-AU" b="1" dirty="0"/>
              <a:t>three boxes </a:t>
            </a:r>
            <a:r>
              <a:rPr lang="en-AU" dirty="0"/>
              <a:t>and click </a:t>
            </a:r>
            <a:r>
              <a:rPr lang="en-AU" b="1" dirty="0"/>
              <a:t>submit</a:t>
            </a:r>
            <a:r>
              <a:rPr lang="en-AU" dirty="0"/>
              <a:t>.   </a:t>
            </a:r>
          </a:p>
        </p:txBody>
      </p:sp>
      <p:pic>
        <p:nvPicPr>
          <p:cNvPr id="5" name="Picture 4">
            <a:extLst>
              <a:ext uri="{FF2B5EF4-FFF2-40B4-BE49-F238E27FC236}">
                <a16:creationId xmlns:a16="http://schemas.microsoft.com/office/drawing/2014/main" id="{FAE5E07A-5A24-48E3-AD28-0B7A658B86BC}"/>
              </a:ext>
            </a:extLst>
          </p:cNvPr>
          <p:cNvPicPr>
            <a:picLocks noChangeAspect="1"/>
          </p:cNvPicPr>
          <p:nvPr/>
        </p:nvPicPr>
        <p:blipFill>
          <a:blip r:embed="rId3"/>
          <a:stretch>
            <a:fillRect/>
          </a:stretch>
        </p:blipFill>
        <p:spPr>
          <a:xfrm>
            <a:off x="1187624" y="787352"/>
            <a:ext cx="6876358" cy="2668128"/>
          </a:xfrm>
          <a:prstGeom prst="rect">
            <a:avLst/>
          </a:prstGeom>
          <a:solidFill>
            <a:schemeClr val="bg1"/>
          </a:solidFill>
          <a:ln>
            <a:solidFill>
              <a:schemeClr val="tx1"/>
            </a:solidFill>
          </a:ln>
        </p:spPr>
      </p:pic>
    </p:spTree>
    <p:extLst>
      <p:ext uri="{BB962C8B-B14F-4D97-AF65-F5344CB8AC3E}">
        <p14:creationId xmlns:p14="http://schemas.microsoft.com/office/powerpoint/2010/main" val="57794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448523" y="134829"/>
            <a:ext cx="8064896" cy="430887"/>
          </a:xfrm>
          <a:prstGeom prst="rect">
            <a:avLst/>
          </a:prstGeom>
          <a:noFill/>
        </p:spPr>
        <p:txBody>
          <a:bodyPr wrap="square" lIns="0" tIns="0" rIns="0" bIns="0" rtlCol="0">
            <a:spAutoFit/>
          </a:bodyPr>
          <a:lstStyle/>
          <a:p>
            <a:pPr>
              <a:spcAft>
                <a:spcPts val="200"/>
              </a:spcAft>
            </a:pPr>
            <a:r>
              <a:rPr lang="en-AU" sz="2800" b="1" dirty="0"/>
              <a:t>Review your contact details</a:t>
            </a:r>
          </a:p>
        </p:txBody>
      </p:sp>
      <p:sp>
        <p:nvSpPr>
          <p:cNvPr id="4" name="TextBox 3">
            <a:extLst>
              <a:ext uri="{FF2B5EF4-FFF2-40B4-BE49-F238E27FC236}">
                <a16:creationId xmlns:a16="http://schemas.microsoft.com/office/drawing/2014/main" id="{55A76D4B-FDCF-4BEB-8B66-FD8137B3D37D}"/>
              </a:ext>
            </a:extLst>
          </p:cNvPr>
          <p:cNvSpPr txBox="1"/>
          <p:nvPr/>
        </p:nvSpPr>
        <p:spPr>
          <a:xfrm>
            <a:off x="5722485" y="651271"/>
            <a:ext cx="2948745" cy="52322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Your next task will be to </a:t>
            </a:r>
            <a:r>
              <a:rPr lang="en-AU" sz="1400" b="1" dirty="0"/>
              <a:t>review your contact details </a:t>
            </a:r>
            <a:r>
              <a:rPr lang="en-AU" sz="1400" dirty="0"/>
              <a:t>in TPS Online</a:t>
            </a:r>
            <a:endParaRPr lang="en-AU" dirty="0"/>
          </a:p>
        </p:txBody>
      </p:sp>
      <p:pic>
        <p:nvPicPr>
          <p:cNvPr id="3" name="Picture 2">
            <a:extLst>
              <a:ext uri="{FF2B5EF4-FFF2-40B4-BE49-F238E27FC236}">
                <a16:creationId xmlns:a16="http://schemas.microsoft.com/office/drawing/2014/main" id="{36ADBD6A-752B-494E-882A-D5334BFBCAAD}"/>
              </a:ext>
            </a:extLst>
          </p:cNvPr>
          <p:cNvPicPr>
            <a:picLocks noChangeAspect="1"/>
          </p:cNvPicPr>
          <p:nvPr/>
        </p:nvPicPr>
        <p:blipFill>
          <a:blip r:embed="rId3"/>
          <a:stretch>
            <a:fillRect/>
          </a:stretch>
        </p:blipFill>
        <p:spPr>
          <a:xfrm>
            <a:off x="467543" y="651271"/>
            <a:ext cx="4770189" cy="938511"/>
          </a:xfrm>
          <a:prstGeom prst="rect">
            <a:avLst/>
          </a:prstGeom>
          <a:ln>
            <a:solidFill>
              <a:schemeClr val="tx1"/>
            </a:solidFill>
          </a:ln>
        </p:spPr>
      </p:pic>
      <p:pic>
        <p:nvPicPr>
          <p:cNvPr id="8" name="Picture 7">
            <a:extLst>
              <a:ext uri="{FF2B5EF4-FFF2-40B4-BE49-F238E27FC236}">
                <a16:creationId xmlns:a16="http://schemas.microsoft.com/office/drawing/2014/main" id="{73682EFE-3A04-4D11-8468-44C701880355}"/>
              </a:ext>
            </a:extLst>
          </p:cNvPr>
          <p:cNvPicPr>
            <a:picLocks noChangeAspect="1"/>
          </p:cNvPicPr>
          <p:nvPr/>
        </p:nvPicPr>
        <p:blipFill>
          <a:blip r:embed="rId4"/>
          <a:stretch>
            <a:fillRect/>
          </a:stretch>
        </p:blipFill>
        <p:spPr>
          <a:xfrm>
            <a:off x="488788" y="1702136"/>
            <a:ext cx="4748945" cy="2794856"/>
          </a:xfrm>
          <a:prstGeom prst="rect">
            <a:avLst/>
          </a:prstGeom>
          <a:ln>
            <a:solidFill>
              <a:schemeClr val="tx1"/>
            </a:solidFill>
          </a:ln>
        </p:spPr>
      </p:pic>
      <p:sp>
        <p:nvSpPr>
          <p:cNvPr id="9" name="TextBox 8">
            <a:extLst>
              <a:ext uri="{FF2B5EF4-FFF2-40B4-BE49-F238E27FC236}">
                <a16:creationId xmlns:a16="http://schemas.microsoft.com/office/drawing/2014/main" id="{9D0ABDB6-96B2-4C74-8157-871B25FAC0DA}"/>
              </a:ext>
            </a:extLst>
          </p:cNvPr>
          <p:cNvSpPr txBox="1"/>
          <p:nvPr/>
        </p:nvSpPr>
        <p:spPr>
          <a:xfrm>
            <a:off x="5796136" y="2050911"/>
            <a:ext cx="2948745" cy="73866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TPS Online will show you the details that we have in the system for you to update. </a:t>
            </a:r>
            <a:endParaRPr lang="en-AU" dirty="0"/>
          </a:p>
        </p:txBody>
      </p:sp>
    </p:spTree>
    <p:extLst>
      <p:ext uri="{BB962C8B-B14F-4D97-AF65-F5344CB8AC3E}">
        <p14:creationId xmlns:p14="http://schemas.microsoft.com/office/powerpoint/2010/main" val="1920428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595306" y="94075"/>
            <a:ext cx="8064896" cy="430887"/>
          </a:xfrm>
          <a:prstGeom prst="rect">
            <a:avLst/>
          </a:prstGeom>
          <a:noFill/>
        </p:spPr>
        <p:txBody>
          <a:bodyPr wrap="square" lIns="0" tIns="0" rIns="0" bIns="0" rtlCol="0">
            <a:spAutoFit/>
          </a:bodyPr>
          <a:lstStyle/>
          <a:p>
            <a:pPr>
              <a:spcAft>
                <a:spcPts val="200"/>
              </a:spcAft>
            </a:pPr>
            <a:r>
              <a:rPr lang="en-AU" sz="2800" b="1" dirty="0"/>
              <a:t>Review your contact details</a:t>
            </a:r>
          </a:p>
        </p:txBody>
      </p:sp>
      <p:sp>
        <p:nvSpPr>
          <p:cNvPr id="4" name="TextBox 3">
            <a:extLst>
              <a:ext uri="{FF2B5EF4-FFF2-40B4-BE49-F238E27FC236}">
                <a16:creationId xmlns:a16="http://schemas.microsoft.com/office/drawing/2014/main" id="{55A76D4B-FDCF-4BEB-8B66-FD8137B3D37D}"/>
              </a:ext>
            </a:extLst>
          </p:cNvPr>
          <p:cNvSpPr txBox="1"/>
          <p:nvPr/>
        </p:nvSpPr>
        <p:spPr>
          <a:xfrm>
            <a:off x="5722485" y="651271"/>
            <a:ext cx="2948745" cy="52322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update your contact details and then click </a:t>
            </a:r>
            <a:r>
              <a:rPr lang="en-AU" sz="1400" b="1" dirty="0"/>
              <a:t>save</a:t>
            </a:r>
            <a:r>
              <a:rPr lang="en-AU" sz="1400" dirty="0"/>
              <a:t>. </a:t>
            </a:r>
            <a:endParaRPr lang="en-AU" dirty="0"/>
          </a:p>
        </p:txBody>
      </p:sp>
      <p:pic>
        <p:nvPicPr>
          <p:cNvPr id="5" name="Picture 4">
            <a:extLst>
              <a:ext uri="{FF2B5EF4-FFF2-40B4-BE49-F238E27FC236}">
                <a16:creationId xmlns:a16="http://schemas.microsoft.com/office/drawing/2014/main" id="{8F0E3AE6-842A-4003-A1A0-81A1D392F2A1}"/>
              </a:ext>
            </a:extLst>
          </p:cNvPr>
          <p:cNvPicPr>
            <a:picLocks noChangeAspect="1"/>
          </p:cNvPicPr>
          <p:nvPr/>
        </p:nvPicPr>
        <p:blipFill>
          <a:blip r:embed="rId3"/>
          <a:stretch>
            <a:fillRect/>
          </a:stretch>
        </p:blipFill>
        <p:spPr>
          <a:xfrm>
            <a:off x="611560" y="649529"/>
            <a:ext cx="4713786" cy="3973772"/>
          </a:xfrm>
          <a:prstGeom prst="rect">
            <a:avLst/>
          </a:prstGeom>
          <a:ln>
            <a:solidFill>
              <a:schemeClr val="tx1"/>
            </a:solidFill>
          </a:ln>
        </p:spPr>
      </p:pic>
    </p:spTree>
    <p:extLst>
      <p:ext uri="{BB962C8B-B14F-4D97-AF65-F5344CB8AC3E}">
        <p14:creationId xmlns:p14="http://schemas.microsoft.com/office/powerpoint/2010/main" val="281101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472520" y="341883"/>
            <a:ext cx="8064896" cy="430887"/>
          </a:xfrm>
          <a:prstGeom prst="rect">
            <a:avLst/>
          </a:prstGeom>
          <a:noFill/>
        </p:spPr>
        <p:txBody>
          <a:bodyPr wrap="square" lIns="0" tIns="0" rIns="0" bIns="0" rtlCol="0">
            <a:spAutoFit/>
          </a:bodyPr>
          <a:lstStyle/>
          <a:p>
            <a:pPr>
              <a:spcAft>
                <a:spcPts val="200"/>
              </a:spcAft>
            </a:pPr>
            <a:r>
              <a:rPr lang="en-AU" sz="2800" b="1" dirty="0"/>
              <a:t>Review your contact details</a:t>
            </a:r>
          </a:p>
        </p:txBody>
      </p:sp>
      <p:sp>
        <p:nvSpPr>
          <p:cNvPr id="4" name="TextBox 3">
            <a:extLst>
              <a:ext uri="{FF2B5EF4-FFF2-40B4-BE49-F238E27FC236}">
                <a16:creationId xmlns:a16="http://schemas.microsoft.com/office/drawing/2014/main" id="{55A76D4B-FDCF-4BEB-8B66-FD8137B3D37D}"/>
              </a:ext>
            </a:extLst>
          </p:cNvPr>
          <p:cNvSpPr txBox="1"/>
          <p:nvPr/>
        </p:nvSpPr>
        <p:spPr>
          <a:xfrm>
            <a:off x="5796136" y="1638027"/>
            <a:ext cx="2948745" cy="73866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Once updated, you will be asked to confirm that the contact details are correct.</a:t>
            </a:r>
            <a:endParaRPr lang="en-AU" dirty="0"/>
          </a:p>
        </p:txBody>
      </p:sp>
      <p:pic>
        <p:nvPicPr>
          <p:cNvPr id="3" name="Picture 2">
            <a:extLst>
              <a:ext uri="{FF2B5EF4-FFF2-40B4-BE49-F238E27FC236}">
                <a16:creationId xmlns:a16="http://schemas.microsoft.com/office/drawing/2014/main" id="{BE35F8EE-1EE7-4CFB-9ECA-A12B012EC9DB}"/>
              </a:ext>
            </a:extLst>
          </p:cNvPr>
          <p:cNvPicPr>
            <a:picLocks noChangeAspect="1"/>
          </p:cNvPicPr>
          <p:nvPr/>
        </p:nvPicPr>
        <p:blipFill>
          <a:blip r:embed="rId3"/>
          <a:stretch>
            <a:fillRect/>
          </a:stretch>
        </p:blipFill>
        <p:spPr>
          <a:xfrm>
            <a:off x="467544" y="1133971"/>
            <a:ext cx="5043236" cy="2311920"/>
          </a:xfrm>
          <a:prstGeom prst="rect">
            <a:avLst/>
          </a:prstGeom>
          <a:ln>
            <a:solidFill>
              <a:schemeClr val="tx1"/>
            </a:solidFill>
          </a:ln>
        </p:spPr>
      </p:pic>
    </p:spTree>
    <p:extLst>
      <p:ext uri="{BB962C8B-B14F-4D97-AF65-F5344CB8AC3E}">
        <p14:creationId xmlns:p14="http://schemas.microsoft.com/office/powerpoint/2010/main" val="1735641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B5AF68-8628-4DB6-9403-2E620A5A885D}"/>
              </a:ext>
            </a:extLst>
          </p:cNvPr>
          <p:cNvSpPr txBox="1"/>
          <p:nvPr/>
        </p:nvSpPr>
        <p:spPr>
          <a:xfrm>
            <a:off x="467544" y="125859"/>
            <a:ext cx="8064896" cy="430887"/>
          </a:xfrm>
          <a:prstGeom prst="rect">
            <a:avLst/>
          </a:prstGeom>
          <a:noFill/>
        </p:spPr>
        <p:txBody>
          <a:bodyPr wrap="square" lIns="0" tIns="0" rIns="0" bIns="0" rtlCol="0">
            <a:spAutoFit/>
          </a:bodyPr>
          <a:lstStyle/>
          <a:p>
            <a:pPr>
              <a:spcAft>
                <a:spcPts val="200"/>
              </a:spcAft>
            </a:pPr>
            <a:r>
              <a:rPr lang="en-AU" sz="2800" b="1" dirty="0"/>
              <a:t>Review your contact details</a:t>
            </a:r>
          </a:p>
        </p:txBody>
      </p:sp>
      <p:sp>
        <p:nvSpPr>
          <p:cNvPr id="4" name="TextBox 3">
            <a:extLst>
              <a:ext uri="{FF2B5EF4-FFF2-40B4-BE49-F238E27FC236}">
                <a16:creationId xmlns:a16="http://schemas.microsoft.com/office/drawing/2014/main" id="{55A76D4B-FDCF-4BEB-8B66-FD8137B3D37D}"/>
              </a:ext>
            </a:extLst>
          </p:cNvPr>
          <p:cNvSpPr txBox="1"/>
          <p:nvPr/>
        </p:nvSpPr>
        <p:spPr>
          <a:xfrm>
            <a:off x="6084168" y="989955"/>
            <a:ext cx="2880320" cy="224676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If these details are correct, select </a:t>
            </a:r>
            <a:r>
              <a:rPr lang="en-AU" sz="1400" b="1" dirty="0"/>
              <a:t>yes, my personal details are correct</a:t>
            </a:r>
            <a:r>
              <a:rPr lang="en-AU" sz="1400" dirty="0"/>
              <a:t>.</a:t>
            </a:r>
          </a:p>
          <a:p>
            <a:endParaRPr lang="en-AU" sz="1400" dirty="0"/>
          </a:p>
          <a:p>
            <a:pPr marL="285750" indent="-285750">
              <a:buFont typeface="Arial" panose="020B0604020202020204" pitchFamily="34" charset="0"/>
              <a:buChar char="•"/>
            </a:pPr>
            <a:r>
              <a:rPr lang="en-AU" sz="1400" dirty="0"/>
              <a:t>If the details on this screen are incorrect, for example – passport number, click on </a:t>
            </a:r>
            <a:r>
              <a:rPr lang="en-AU" sz="1400" b="1" dirty="0"/>
              <a:t>no, update my personal details </a:t>
            </a:r>
            <a:r>
              <a:rPr lang="en-AU" sz="1400" dirty="0"/>
              <a:t>and you will be advised to send an email to </a:t>
            </a:r>
            <a:r>
              <a:rPr lang="en-AU" sz="1400" dirty="0">
                <a:hlinkClick r:id="rId3"/>
              </a:rPr>
              <a:t>support@tps.gov.au</a:t>
            </a:r>
            <a:endParaRPr lang="en-AU" dirty="0"/>
          </a:p>
        </p:txBody>
      </p:sp>
      <p:pic>
        <p:nvPicPr>
          <p:cNvPr id="5" name="Picture 4">
            <a:extLst>
              <a:ext uri="{FF2B5EF4-FFF2-40B4-BE49-F238E27FC236}">
                <a16:creationId xmlns:a16="http://schemas.microsoft.com/office/drawing/2014/main" id="{8B69FFEA-4ED3-4FD8-8F73-08969F8966E5}"/>
              </a:ext>
            </a:extLst>
          </p:cNvPr>
          <p:cNvPicPr>
            <a:picLocks noChangeAspect="1"/>
          </p:cNvPicPr>
          <p:nvPr/>
        </p:nvPicPr>
        <p:blipFill>
          <a:blip r:embed="rId4"/>
          <a:stretch>
            <a:fillRect/>
          </a:stretch>
        </p:blipFill>
        <p:spPr>
          <a:xfrm>
            <a:off x="179512" y="629915"/>
            <a:ext cx="5714753" cy="3690029"/>
          </a:xfrm>
          <a:prstGeom prst="rect">
            <a:avLst/>
          </a:prstGeom>
          <a:noFill/>
          <a:ln>
            <a:solidFill>
              <a:schemeClr val="tx1"/>
            </a:solidFill>
          </a:ln>
        </p:spPr>
      </p:pic>
    </p:spTree>
    <p:extLst>
      <p:ext uri="{BB962C8B-B14F-4D97-AF65-F5344CB8AC3E}">
        <p14:creationId xmlns:p14="http://schemas.microsoft.com/office/powerpoint/2010/main" val="1189790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58DC59-205C-4009-B2A7-41AF4377696B}"/>
              </a:ext>
            </a:extLst>
          </p:cNvPr>
          <p:cNvPicPr>
            <a:picLocks noChangeAspect="1"/>
          </p:cNvPicPr>
          <p:nvPr/>
        </p:nvPicPr>
        <p:blipFill>
          <a:blip r:embed="rId2"/>
          <a:stretch>
            <a:fillRect/>
          </a:stretch>
        </p:blipFill>
        <p:spPr>
          <a:xfrm>
            <a:off x="363798" y="882798"/>
            <a:ext cx="5104036" cy="2676525"/>
          </a:xfrm>
          <a:prstGeom prst="rect">
            <a:avLst/>
          </a:prstGeom>
          <a:noFill/>
          <a:ln>
            <a:solidFill>
              <a:schemeClr val="tx1"/>
            </a:solidFill>
          </a:ln>
        </p:spPr>
      </p:pic>
      <p:sp>
        <p:nvSpPr>
          <p:cNvPr id="4" name="TextBox 3">
            <a:extLst>
              <a:ext uri="{FF2B5EF4-FFF2-40B4-BE49-F238E27FC236}">
                <a16:creationId xmlns:a16="http://schemas.microsoft.com/office/drawing/2014/main" id="{B2337B01-A6FA-468F-8427-8BC0F1706370}"/>
              </a:ext>
            </a:extLst>
          </p:cNvPr>
          <p:cNvSpPr txBox="1"/>
          <p:nvPr/>
        </p:nvSpPr>
        <p:spPr>
          <a:xfrm>
            <a:off x="395536" y="197867"/>
            <a:ext cx="8064896" cy="430887"/>
          </a:xfrm>
          <a:prstGeom prst="rect">
            <a:avLst/>
          </a:prstGeom>
          <a:noFill/>
        </p:spPr>
        <p:txBody>
          <a:bodyPr wrap="square" lIns="0" tIns="0" rIns="0" bIns="0" rtlCol="0">
            <a:spAutoFit/>
          </a:bodyPr>
          <a:lstStyle/>
          <a:p>
            <a:pPr>
              <a:spcAft>
                <a:spcPts val="200"/>
              </a:spcAft>
            </a:pPr>
            <a:r>
              <a:rPr lang="en-AU" sz="2800" b="1" dirty="0"/>
              <a:t>Uploading Proof of Payment</a:t>
            </a:r>
          </a:p>
        </p:txBody>
      </p:sp>
      <p:sp>
        <p:nvSpPr>
          <p:cNvPr id="5" name="TextBox 4">
            <a:extLst>
              <a:ext uri="{FF2B5EF4-FFF2-40B4-BE49-F238E27FC236}">
                <a16:creationId xmlns:a16="http://schemas.microsoft.com/office/drawing/2014/main" id="{DC89A8B8-2E52-4313-9EF1-437E7EAD9EE7}"/>
              </a:ext>
            </a:extLst>
          </p:cNvPr>
          <p:cNvSpPr txBox="1"/>
          <p:nvPr/>
        </p:nvSpPr>
        <p:spPr>
          <a:xfrm>
            <a:off x="6084168" y="989955"/>
            <a:ext cx="2732721" cy="138499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The last task we will discuss today is uploading proof of payment documentation.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Click </a:t>
            </a:r>
            <a:r>
              <a:rPr lang="en-AU" sz="1400" b="1" dirty="0"/>
              <a:t>start</a:t>
            </a:r>
            <a:r>
              <a:rPr lang="en-AU" sz="1400" dirty="0"/>
              <a:t> to commence the process.</a:t>
            </a:r>
            <a:endParaRPr lang="en-AU" dirty="0"/>
          </a:p>
        </p:txBody>
      </p:sp>
    </p:spTree>
    <p:extLst>
      <p:ext uri="{BB962C8B-B14F-4D97-AF65-F5344CB8AC3E}">
        <p14:creationId xmlns:p14="http://schemas.microsoft.com/office/powerpoint/2010/main" val="4245874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37B01-A6FA-468F-8427-8BC0F1706370}"/>
              </a:ext>
            </a:extLst>
          </p:cNvPr>
          <p:cNvSpPr txBox="1"/>
          <p:nvPr/>
        </p:nvSpPr>
        <p:spPr>
          <a:xfrm>
            <a:off x="467544" y="269875"/>
            <a:ext cx="8064896" cy="430887"/>
          </a:xfrm>
          <a:prstGeom prst="rect">
            <a:avLst/>
          </a:prstGeom>
          <a:noFill/>
        </p:spPr>
        <p:txBody>
          <a:bodyPr wrap="square" lIns="0" tIns="0" rIns="0" bIns="0" rtlCol="0">
            <a:spAutoFit/>
          </a:bodyPr>
          <a:lstStyle/>
          <a:p>
            <a:pPr>
              <a:spcAft>
                <a:spcPts val="200"/>
              </a:spcAft>
            </a:pPr>
            <a:r>
              <a:rPr lang="en-AU" sz="2800" b="1" dirty="0"/>
              <a:t>Uploading Proof of Payment</a:t>
            </a:r>
          </a:p>
        </p:txBody>
      </p:sp>
      <p:sp>
        <p:nvSpPr>
          <p:cNvPr id="5" name="TextBox 4">
            <a:extLst>
              <a:ext uri="{FF2B5EF4-FFF2-40B4-BE49-F238E27FC236}">
                <a16:creationId xmlns:a16="http://schemas.microsoft.com/office/drawing/2014/main" id="{DC89A8B8-2E52-4313-9EF1-437E7EAD9EE7}"/>
              </a:ext>
            </a:extLst>
          </p:cNvPr>
          <p:cNvSpPr txBox="1"/>
          <p:nvPr/>
        </p:nvSpPr>
        <p:spPr>
          <a:xfrm>
            <a:off x="2627784" y="3294211"/>
            <a:ext cx="4248472" cy="52322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If any of your payments had been recorded in our systems, these would appear here for you to review. </a:t>
            </a:r>
            <a:endParaRPr lang="en-AU" dirty="0"/>
          </a:p>
        </p:txBody>
      </p:sp>
      <p:pic>
        <p:nvPicPr>
          <p:cNvPr id="6" name="Picture 5">
            <a:extLst>
              <a:ext uri="{FF2B5EF4-FFF2-40B4-BE49-F238E27FC236}">
                <a16:creationId xmlns:a16="http://schemas.microsoft.com/office/drawing/2014/main" id="{64609916-E3FB-4A25-B128-BF0CAE3C653C}"/>
              </a:ext>
            </a:extLst>
          </p:cNvPr>
          <p:cNvPicPr>
            <a:picLocks noChangeAspect="1"/>
          </p:cNvPicPr>
          <p:nvPr/>
        </p:nvPicPr>
        <p:blipFill>
          <a:blip r:embed="rId2"/>
          <a:stretch>
            <a:fillRect/>
          </a:stretch>
        </p:blipFill>
        <p:spPr>
          <a:xfrm>
            <a:off x="323528" y="950573"/>
            <a:ext cx="8503895" cy="1911590"/>
          </a:xfrm>
          <a:prstGeom prst="rect">
            <a:avLst/>
          </a:prstGeom>
          <a:ln>
            <a:solidFill>
              <a:schemeClr val="tx1"/>
            </a:solidFill>
          </a:ln>
        </p:spPr>
      </p:pic>
    </p:spTree>
    <p:extLst>
      <p:ext uri="{BB962C8B-B14F-4D97-AF65-F5344CB8AC3E}">
        <p14:creationId xmlns:p14="http://schemas.microsoft.com/office/powerpoint/2010/main" val="3083605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37B01-A6FA-468F-8427-8BC0F1706370}"/>
              </a:ext>
            </a:extLst>
          </p:cNvPr>
          <p:cNvSpPr txBox="1"/>
          <p:nvPr/>
        </p:nvSpPr>
        <p:spPr>
          <a:xfrm>
            <a:off x="323528" y="150498"/>
            <a:ext cx="8064896" cy="430887"/>
          </a:xfrm>
          <a:prstGeom prst="rect">
            <a:avLst/>
          </a:prstGeom>
          <a:noFill/>
        </p:spPr>
        <p:txBody>
          <a:bodyPr wrap="square" lIns="0" tIns="0" rIns="0" bIns="0" rtlCol="0">
            <a:spAutoFit/>
          </a:bodyPr>
          <a:lstStyle/>
          <a:p>
            <a:pPr>
              <a:spcAft>
                <a:spcPts val="200"/>
              </a:spcAft>
            </a:pPr>
            <a:r>
              <a:rPr lang="en-AU" sz="2800" b="1" dirty="0"/>
              <a:t>Uploading Proof of Payment</a:t>
            </a:r>
          </a:p>
        </p:txBody>
      </p:sp>
      <p:sp>
        <p:nvSpPr>
          <p:cNvPr id="5" name="TextBox 4">
            <a:extLst>
              <a:ext uri="{FF2B5EF4-FFF2-40B4-BE49-F238E27FC236}">
                <a16:creationId xmlns:a16="http://schemas.microsoft.com/office/drawing/2014/main" id="{DC89A8B8-2E52-4313-9EF1-437E7EAD9EE7}"/>
              </a:ext>
            </a:extLst>
          </p:cNvPr>
          <p:cNvSpPr txBox="1"/>
          <p:nvPr/>
        </p:nvSpPr>
        <p:spPr>
          <a:xfrm>
            <a:off x="7136979" y="1061963"/>
            <a:ext cx="1897483" cy="181588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Please provide a short statement outlining all the payments you have made to TMG and a brief explanation of your individual circumstances. </a:t>
            </a:r>
            <a:endParaRPr lang="en-AU" dirty="0"/>
          </a:p>
        </p:txBody>
      </p:sp>
      <p:pic>
        <p:nvPicPr>
          <p:cNvPr id="12" name="Picture 11">
            <a:extLst>
              <a:ext uri="{FF2B5EF4-FFF2-40B4-BE49-F238E27FC236}">
                <a16:creationId xmlns:a16="http://schemas.microsoft.com/office/drawing/2014/main" id="{FA5965F2-2581-4674-88F2-E1562C52E9E0}"/>
              </a:ext>
            </a:extLst>
          </p:cNvPr>
          <p:cNvPicPr>
            <a:picLocks noChangeAspect="1"/>
          </p:cNvPicPr>
          <p:nvPr/>
        </p:nvPicPr>
        <p:blipFill>
          <a:blip r:embed="rId2"/>
          <a:stretch>
            <a:fillRect/>
          </a:stretch>
        </p:blipFill>
        <p:spPr>
          <a:xfrm>
            <a:off x="109537" y="616744"/>
            <a:ext cx="6924925" cy="3037507"/>
          </a:xfrm>
          <a:prstGeom prst="rect">
            <a:avLst/>
          </a:prstGeom>
        </p:spPr>
      </p:pic>
      <p:cxnSp>
        <p:nvCxnSpPr>
          <p:cNvPr id="13" name="Straight Arrow Connector 12">
            <a:extLst>
              <a:ext uri="{FF2B5EF4-FFF2-40B4-BE49-F238E27FC236}">
                <a16:creationId xmlns:a16="http://schemas.microsoft.com/office/drawing/2014/main" id="{6040F1E0-C40C-481F-95A1-292674523DB9}"/>
              </a:ext>
            </a:extLst>
          </p:cNvPr>
          <p:cNvCxnSpPr>
            <a:cxnSpLocks/>
          </p:cNvCxnSpPr>
          <p:nvPr/>
        </p:nvCxnSpPr>
        <p:spPr>
          <a:xfrm flipH="1">
            <a:off x="5076056" y="2077626"/>
            <a:ext cx="2060924" cy="430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48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EF61A-A44C-4EA9-A270-C2623A28C8C4}"/>
              </a:ext>
            </a:extLst>
          </p:cNvPr>
          <p:cNvSpPr/>
          <p:nvPr/>
        </p:nvSpPr>
        <p:spPr>
          <a:xfrm>
            <a:off x="3635896" y="0"/>
            <a:ext cx="5508104" cy="4687200"/>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7D73479-7099-43D6-A8B2-BB6DA88278A6}"/>
              </a:ext>
            </a:extLst>
          </p:cNvPr>
          <p:cNvSpPr txBox="1"/>
          <p:nvPr/>
        </p:nvSpPr>
        <p:spPr>
          <a:xfrm>
            <a:off x="251520" y="2143244"/>
            <a:ext cx="3312368" cy="671979"/>
          </a:xfrm>
          <a:prstGeom prst="rect">
            <a:avLst/>
          </a:prstGeom>
          <a:noFill/>
        </p:spPr>
        <p:txBody>
          <a:bodyPr wrap="square" lIns="0" tIns="0" rIns="0" bIns="0" rtlCol="0">
            <a:spAutoFit/>
          </a:bodyPr>
          <a:lstStyle/>
          <a:p>
            <a:pPr>
              <a:spcAft>
                <a:spcPts val="200"/>
              </a:spcAft>
            </a:pPr>
            <a:r>
              <a:rPr lang="en-AU" sz="2400" b="1" dirty="0"/>
              <a:t>Tuition Protection Service</a:t>
            </a:r>
          </a:p>
          <a:p>
            <a:pPr>
              <a:spcAft>
                <a:spcPts val="200"/>
              </a:spcAft>
            </a:pPr>
            <a:r>
              <a:rPr lang="en-AU" b="1" dirty="0"/>
              <a:t>Australian Government</a:t>
            </a:r>
            <a:endParaRPr lang="en-AU" dirty="0"/>
          </a:p>
        </p:txBody>
      </p:sp>
      <p:sp>
        <p:nvSpPr>
          <p:cNvPr id="4" name="TextBox 3">
            <a:extLst>
              <a:ext uri="{FF2B5EF4-FFF2-40B4-BE49-F238E27FC236}">
                <a16:creationId xmlns:a16="http://schemas.microsoft.com/office/drawing/2014/main" id="{29A11D02-DB1F-451F-9D51-D024372F9707}"/>
              </a:ext>
            </a:extLst>
          </p:cNvPr>
          <p:cNvSpPr txBox="1"/>
          <p:nvPr/>
        </p:nvSpPr>
        <p:spPr>
          <a:xfrm>
            <a:off x="4644008" y="1573857"/>
            <a:ext cx="4158716" cy="2000548"/>
          </a:xfrm>
          <a:prstGeom prst="rect">
            <a:avLst/>
          </a:prstGeom>
          <a:noFill/>
        </p:spPr>
        <p:txBody>
          <a:bodyPr wrap="square" lIns="0" tIns="0" rIns="0" bIns="0" rtlCol="0">
            <a:spAutoFit/>
          </a:bodyPr>
          <a:lstStyle/>
          <a:p>
            <a:pPr marL="457200" indent="-457200">
              <a:spcAft>
                <a:spcPts val="1200"/>
              </a:spcAft>
              <a:buFont typeface="Arial" panose="020B0604020202020204" pitchFamily="34" charset="0"/>
              <a:buChar char="•"/>
            </a:pPr>
            <a:endParaRPr lang="en-AU" dirty="0">
              <a:solidFill>
                <a:schemeClr val="bg1"/>
              </a:solidFill>
            </a:endParaRPr>
          </a:p>
          <a:p>
            <a:pPr marL="457200" indent="-457200">
              <a:spcAft>
                <a:spcPts val="1200"/>
              </a:spcAft>
              <a:buFont typeface="Arial" panose="020B0604020202020204" pitchFamily="34" charset="0"/>
              <a:buChar char="•"/>
            </a:pPr>
            <a:r>
              <a:rPr lang="en-AU" dirty="0">
                <a:solidFill>
                  <a:schemeClr val="bg1"/>
                </a:solidFill>
              </a:rPr>
              <a:t>Student consumer protection</a:t>
            </a:r>
          </a:p>
          <a:p>
            <a:pPr marL="457200" indent="-457200">
              <a:spcAft>
                <a:spcPts val="1200"/>
              </a:spcAft>
              <a:buFont typeface="Arial" panose="020B0604020202020204" pitchFamily="34" charset="0"/>
              <a:buChar char="•"/>
            </a:pPr>
            <a:r>
              <a:rPr lang="en-AU" dirty="0">
                <a:solidFill>
                  <a:schemeClr val="bg1"/>
                </a:solidFill>
              </a:rPr>
              <a:t>Suitable alternative courses</a:t>
            </a:r>
          </a:p>
          <a:p>
            <a:pPr marL="457200" indent="-457200">
              <a:spcAft>
                <a:spcPts val="1200"/>
              </a:spcAft>
              <a:buFont typeface="Arial" panose="020B0604020202020204" pitchFamily="34" charset="0"/>
              <a:buChar char="•"/>
            </a:pPr>
            <a:r>
              <a:rPr lang="en-AU" dirty="0">
                <a:solidFill>
                  <a:schemeClr val="bg1"/>
                </a:solidFill>
              </a:rPr>
              <a:t>Unspent tuition fees</a:t>
            </a:r>
          </a:p>
          <a:p>
            <a:pPr marL="457200" indent="-457200">
              <a:spcAft>
                <a:spcPts val="1200"/>
              </a:spcAft>
              <a:buFont typeface="Arial" panose="020B0604020202020204" pitchFamily="34" charset="0"/>
              <a:buChar char="•"/>
            </a:pPr>
            <a:endParaRPr lang="en-AU" dirty="0">
              <a:solidFill>
                <a:schemeClr val="bg1"/>
              </a:solidFill>
            </a:endParaRPr>
          </a:p>
        </p:txBody>
      </p:sp>
      <p:pic>
        <p:nvPicPr>
          <p:cNvPr id="5" name="Picture 4">
            <a:extLst>
              <a:ext uri="{FF2B5EF4-FFF2-40B4-BE49-F238E27FC236}">
                <a16:creationId xmlns:a16="http://schemas.microsoft.com/office/drawing/2014/main" id="{24890660-0E8A-4620-AAF0-0EA2A0675A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701923"/>
            <a:ext cx="2725291" cy="671979"/>
          </a:xfrm>
          <a:prstGeom prst="rect">
            <a:avLst/>
          </a:prstGeom>
          <a:noFill/>
          <a:ln>
            <a:noFill/>
          </a:ln>
        </p:spPr>
      </p:pic>
    </p:spTree>
    <p:extLst>
      <p:ext uri="{BB962C8B-B14F-4D97-AF65-F5344CB8AC3E}">
        <p14:creationId xmlns:p14="http://schemas.microsoft.com/office/powerpoint/2010/main" val="1363437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E08C9-22EF-48C2-9539-9D1C984861CC}"/>
              </a:ext>
            </a:extLst>
          </p:cNvPr>
          <p:cNvPicPr>
            <a:picLocks noChangeAspect="1"/>
          </p:cNvPicPr>
          <p:nvPr/>
        </p:nvPicPr>
        <p:blipFill>
          <a:blip r:embed="rId3"/>
          <a:stretch>
            <a:fillRect/>
          </a:stretch>
        </p:blipFill>
        <p:spPr>
          <a:xfrm>
            <a:off x="611561" y="917947"/>
            <a:ext cx="5760639" cy="2626791"/>
          </a:xfrm>
          <a:prstGeom prst="rect">
            <a:avLst/>
          </a:prstGeom>
          <a:ln>
            <a:solidFill>
              <a:schemeClr val="tx1"/>
            </a:solidFill>
          </a:ln>
        </p:spPr>
      </p:pic>
      <p:sp>
        <p:nvSpPr>
          <p:cNvPr id="4" name="TextBox 3">
            <a:extLst>
              <a:ext uri="{FF2B5EF4-FFF2-40B4-BE49-F238E27FC236}">
                <a16:creationId xmlns:a16="http://schemas.microsoft.com/office/drawing/2014/main" id="{8D08DEA1-82D6-49AF-AECC-F025D5FEF574}"/>
              </a:ext>
            </a:extLst>
          </p:cNvPr>
          <p:cNvSpPr txBox="1"/>
          <p:nvPr/>
        </p:nvSpPr>
        <p:spPr>
          <a:xfrm>
            <a:off x="467544" y="269875"/>
            <a:ext cx="8064896" cy="430887"/>
          </a:xfrm>
          <a:prstGeom prst="rect">
            <a:avLst/>
          </a:prstGeom>
          <a:noFill/>
        </p:spPr>
        <p:txBody>
          <a:bodyPr wrap="square" lIns="0" tIns="0" rIns="0" bIns="0" rtlCol="0">
            <a:spAutoFit/>
          </a:bodyPr>
          <a:lstStyle/>
          <a:p>
            <a:pPr>
              <a:spcAft>
                <a:spcPts val="200"/>
              </a:spcAft>
            </a:pPr>
            <a:r>
              <a:rPr lang="en-AU" sz="2800" b="1" dirty="0"/>
              <a:t>Uploading Proof of Payment</a:t>
            </a:r>
          </a:p>
        </p:txBody>
      </p:sp>
      <p:sp>
        <p:nvSpPr>
          <p:cNvPr id="5" name="TextBox 4">
            <a:extLst>
              <a:ext uri="{FF2B5EF4-FFF2-40B4-BE49-F238E27FC236}">
                <a16:creationId xmlns:a16="http://schemas.microsoft.com/office/drawing/2014/main" id="{A923AF85-6772-4220-B17D-A8809B1E5615}"/>
              </a:ext>
            </a:extLst>
          </p:cNvPr>
          <p:cNvSpPr txBox="1"/>
          <p:nvPr/>
        </p:nvSpPr>
        <p:spPr>
          <a:xfrm>
            <a:off x="6516216" y="845939"/>
            <a:ext cx="2448272" cy="2677656"/>
          </a:xfrm>
          <a:prstGeom prst="rect">
            <a:avLst/>
          </a:prstGeom>
          <a:noFill/>
          <a:ln>
            <a:solidFill>
              <a:schemeClr val="tx1"/>
            </a:solidFill>
          </a:ln>
        </p:spPr>
        <p:txBody>
          <a:bodyPr wrap="square" rtlCol="0">
            <a:spAutoFit/>
          </a:bodyPr>
          <a:lstStyle/>
          <a:p>
            <a:r>
              <a:rPr lang="en-AU" sz="1400" dirty="0"/>
              <a:t>Documents to upload: </a:t>
            </a:r>
          </a:p>
          <a:p>
            <a:pPr marL="285750" indent="-285750">
              <a:buFont typeface="Arial" panose="020B0604020202020204" pitchFamily="34" charset="0"/>
              <a:buChar char="•"/>
            </a:pPr>
            <a:r>
              <a:rPr lang="en-AU" sz="1400" dirty="0"/>
              <a:t>Receipts/bank statements showing payments</a:t>
            </a:r>
          </a:p>
          <a:p>
            <a:pPr marL="285750" indent="-285750">
              <a:buFont typeface="Arial" panose="020B0604020202020204" pitchFamily="34" charset="0"/>
              <a:buChar char="•"/>
            </a:pPr>
            <a:r>
              <a:rPr lang="en-AU" sz="1400" dirty="0"/>
              <a:t>Written agreement</a:t>
            </a:r>
          </a:p>
          <a:p>
            <a:pPr marL="285750" indent="-285750">
              <a:buFont typeface="Arial" panose="020B0604020202020204" pitchFamily="34" charset="0"/>
              <a:buChar char="•"/>
            </a:pPr>
            <a:r>
              <a:rPr lang="en-AU" sz="1400" dirty="0"/>
              <a:t>Any other documentation e.g. emails which will assist us to assess your financial claim.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Click </a:t>
            </a:r>
            <a:r>
              <a:rPr lang="en-AU" sz="1400" b="1" dirty="0"/>
              <a:t>next</a:t>
            </a:r>
            <a:r>
              <a:rPr lang="en-AU" sz="1400" dirty="0"/>
              <a:t> once you have uploaded all your documents</a:t>
            </a:r>
            <a:endParaRPr lang="en-AU" dirty="0"/>
          </a:p>
        </p:txBody>
      </p:sp>
    </p:spTree>
    <p:extLst>
      <p:ext uri="{BB962C8B-B14F-4D97-AF65-F5344CB8AC3E}">
        <p14:creationId xmlns:p14="http://schemas.microsoft.com/office/powerpoint/2010/main" val="512430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08DEA1-82D6-49AF-AECC-F025D5FEF574}"/>
              </a:ext>
            </a:extLst>
          </p:cNvPr>
          <p:cNvSpPr txBox="1"/>
          <p:nvPr/>
        </p:nvSpPr>
        <p:spPr>
          <a:xfrm>
            <a:off x="395536" y="197867"/>
            <a:ext cx="8064896" cy="430887"/>
          </a:xfrm>
          <a:prstGeom prst="rect">
            <a:avLst/>
          </a:prstGeom>
          <a:noFill/>
        </p:spPr>
        <p:txBody>
          <a:bodyPr wrap="square" lIns="0" tIns="0" rIns="0" bIns="0" rtlCol="0">
            <a:spAutoFit/>
          </a:bodyPr>
          <a:lstStyle/>
          <a:p>
            <a:pPr>
              <a:spcAft>
                <a:spcPts val="200"/>
              </a:spcAft>
            </a:pPr>
            <a:r>
              <a:rPr lang="en-AU" sz="2800" b="1" dirty="0"/>
              <a:t>Uploading Proof of Payment</a:t>
            </a:r>
          </a:p>
        </p:txBody>
      </p:sp>
      <p:sp>
        <p:nvSpPr>
          <p:cNvPr id="5" name="TextBox 4">
            <a:extLst>
              <a:ext uri="{FF2B5EF4-FFF2-40B4-BE49-F238E27FC236}">
                <a16:creationId xmlns:a16="http://schemas.microsoft.com/office/drawing/2014/main" id="{A923AF85-6772-4220-B17D-A8809B1E5615}"/>
              </a:ext>
            </a:extLst>
          </p:cNvPr>
          <p:cNvSpPr txBox="1"/>
          <p:nvPr/>
        </p:nvSpPr>
        <p:spPr>
          <a:xfrm>
            <a:off x="6732240" y="1170383"/>
            <a:ext cx="2276947" cy="203132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AU" sz="1400" dirty="0"/>
              <a:t>Review your items included in the proof of payment, i.e. your statement and associated documents.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Once you are happy to submit, click the submit button. </a:t>
            </a:r>
            <a:endParaRPr lang="en-AU" dirty="0"/>
          </a:p>
        </p:txBody>
      </p:sp>
      <p:pic>
        <p:nvPicPr>
          <p:cNvPr id="6" name="Picture 5">
            <a:extLst>
              <a:ext uri="{FF2B5EF4-FFF2-40B4-BE49-F238E27FC236}">
                <a16:creationId xmlns:a16="http://schemas.microsoft.com/office/drawing/2014/main" id="{7B1E7A51-10E4-4A76-B3A4-40DBD03F95F0}"/>
              </a:ext>
            </a:extLst>
          </p:cNvPr>
          <p:cNvPicPr>
            <a:picLocks noChangeAspect="1"/>
          </p:cNvPicPr>
          <p:nvPr/>
        </p:nvPicPr>
        <p:blipFill>
          <a:blip r:embed="rId3"/>
          <a:stretch>
            <a:fillRect/>
          </a:stretch>
        </p:blipFill>
        <p:spPr>
          <a:xfrm>
            <a:off x="395536" y="917947"/>
            <a:ext cx="6141271" cy="2536199"/>
          </a:xfrm>
          <a:prstGeom prst="rect">
            <a:avLst/>
          </a:prstGeom>
          <a:ln>
            <a:solidFill>
              <a:schemeClr val="tx1"/>
            </a:solidFill>
          </a:ln>
        </p:spPr>
      </p:pic>
    </p:spTree>
    <p:extLst>
      <p:ext uri="{BB962C8B-B14F-4D97-AF65-F5344CB8AC3E}">
        <p14:creationId xmlns:p14="http://schemas.microsoft.com/office/powerpoint/2010/main" val="3109923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251520" y="197867"/>
            <a:ext cx="2159866" cy="567491"/>
          </a:xfrm>
          <a:prstGeom prst="rect">
            <a:avLst/>
          </a:prstGeom>
        </p:spPr>
        <p:txBody>
          <a:bodyPr vert="horz" lIns="91440" tIns="45720" rIns="91440" bIns="45720" rtlCol="0" anchor="b">
            <a:normAutofit fontScale="85000" lnSpcReduction="20000"/>
          </a:bodyPr>
          <a:lstStyle/>
          <a:p>
            <a:pPr>
              <a:spcBef>
                <a:spcPct val="0"/>
              </a:spcBef>
            </a:pPr>
            <a:r>
              <a:rPr lang="en-US" sz="4400" b="1" kern="1200" dirty="0">
                <a:solidFill>
                  <a:schemeClr val="tx1"/>
                </a:solidFill>
                <a:latin typeface="+mj-lt"/>
                <a:ea typeface="+mj-ea"/>
                <a:cs typeface="+mj-cs"/>
              </a:rPr>
              <a:t> </a:t>
            </a:r>
            <a:r>
              <a:rPr lang="en-US" sz="3300" b="1" kern="1200" dirty="0">
                <a:solidFill>
                  <a:schemeClr val="tx1"/>
                </a:solidFill>
                <a:latin typeface="+mj-lt"/>
                <a:ea typeface="+mj-ea"/>
                <a:cs typeface="+mj-cs"/>
              </a:rPr>
              <a:t>You need to:</a:t>
            </a:r>
            <a:endParaRPr lang="en-US" sz="44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4BE9169F-B0F0-4715-B016-EA843EA66A18}"/>
              </a:ext>
            </a:extLst>
          </p:cNvPr>
          <p:cNvSpPr txBox="1"/>
          <p:nvPr/>
        </p:nvSpPr>
        <p:spPr>
          <a:xfrm>
            <a:off x="2339752" y="845939"/>
            <a:ext cx="6696744" cy="3600400"/>
          </a:xfrm>
          <a:prstGeom prst="rect">
            <a:avLst/>
          </a:prstGeom>
        </p:spPr>
        <p:txBody>
          <a:bodyPr vert="horz" lIns="91440" tIns="45720" rIns="91440" bIns="45720" rtlCol="0">
            <a:noAutofit/>
          </a:bodyPr>
          <a:lstStyle/>
          <a:p>
            <a:pPr marL="285750" indent="-285750">
              <a:lnSpc>
                <a:spcPct val="90000"/>
              </a:lnSpc>
              <a:spcAft>
                <a:spcPts val="1200"/>
              </a:spcAft>
              <a:buFont typeface="Wingdings" panose="05000000000000000000" pitchFamily="2" charset="2"/>
              <a:buChar char="q"/>
            </a:pPr>
            <a:r>
              <a:rPr lang="en-US" sz="1600" b="1" dirty="0"/>
              <a:t>Log into TPS Online</a:t>
            </a:r>
          </a:p>
          <a:p>
            <a:pPr marL="285750" indent="-285750">
              <a:lnSpc>
                <a:spcPct val="90000"/>
              </a:lnSpc>
              <a:spcAft>
                <a:spcPts val="1200"/>
              </a:spcAft>
              <a:buFont typeface="Wingdings" panose="05000000000000000000" pitchFamily="2" charset="2"/>
              <a:buChar char="q"/>
            </a:pPr>
            <a:r>
              <a:rPr lang="en-US" sz="1600" b="1" dirty="0"/>
              <a:t>Provide proof of ID </a:t>
            </a:r>
            <a:r>
              <a:rPr lang="en-US" sz="1600" dirty="0"/>
              <a:t>in TPS Online</a:t>
            </a:r>
          </a:p>
          <a:p>
            <a:pPr marL="285750" indent="-285750">
              <a:lnSpc>
                <a:spcPct val="90000"/>
              </a:lnSpc>
              <a:spcAft>
                <a:spcPts val="1200"/>
              </a:spcAft>
              <a:buFont typeface="Wingdings" panose="05000000000000000000" pitchFamily="2" charset="2"/>
              <a:buChar char="q"/>
            </a:pPr>
            <a:r>
              <a:rPr lang="en-US" sz="1600" dirty="0"/>
              <a:t>Keep your </a:t>
            </a:r>
            <a:r>
              <a:rPr lang="en-US" sz="1600" b="1" dirty="0"/>
              <a:t>email address </a:t>
            </a:r>
            <a:r>
              <a:rPr lang="en-US" sz="1600" dirty="0"/>
              <a:t>and</a:t>
            </a:r>
            <a:r>
              <a:rPr lang="en-US" sz="1600" b="1" dirty="0"/>
              <a:t> mobile phone </a:t>
            </a:r>
            <a:r>
              <a:rPr lang="en-US" sz="1600" dirty="0"/>
              <a:t>details current in TPS Online</a:t>
            </a:r>
          </a:p>
          <a:p>
            <a:pPr marL="285750" indent="-285750">
              <a:lnSpc>
                <a:spcPct val="90000"/>
              </a:lnSpc>
              <a:spcAft>
                <a:spcPts val="1200"/>
              </a:spcAft>
              <a:buFont typeface="Wingdings" panose="05000000000000000000" pitchFamily="2" charset="2"/>
              <a:buChar char="q"/>
            </a:pPr>
            <a:r>
              <a:rPr lang="en-US" sz="1600" dirty="0"/>
              <a:t>Review </a:t>
            </a:r>
            <a:r>
              <a:rPr lang="en-US" sz="1600" b="1" dirty="0"/>
              <a:t>alternative providers list</a:t>
            </a:r>
            <a:r>
              <a:rPr lang="en-US" sz="1600" dirty="0"/>
              <a:t>, </a:t>
            </a:r>
            <a:r>
              <a:rPr lang="en-US" sz="1600" b="1" dirty="0"/>
              <a:t>contact them </a:t>
            </a:r>
            <a:r>
              <a:rPr lang="en-US" sz="1600" dirty="0"/>
              <a:t>to ask for enrolment</a:t>
            </a:r>
          </a:p>
          <a:p>
            <a:pPr marL="285750" indent="-285750">
              <a:lnSpc>
                <a:spcPct val="90000"/>
              </a:lnSpc>
              <a:spcAft>
                <a:spcPts val="1200"/>
              </a:spcAft>
              <a:buFont typeface="Wingdings" panose="05000000000000000000" pitchFamily="2" charset="2"/>
              <a:buChar char="q"/>
            </a:pPr>
            <a:r>
              <a:rPr lang="en-US" sz="1600" b="1" dirty="0"/>
              <a:t>View and accept your offer </a:t>
            </a:r>
            <a:r>
              <a:rPr lang="en-US" sz="1600" dirty="0"/>
              <a:t>from your new provider in TPS Online</a:t>
            </a:r>
          </a:p>
          <a:p>
            <a:pPr marL="285750" indent="-285750">
              <a:lnSpc>
                <a:spcPct val="90000"/>
              </a:lnSpc>
              <a:spcAft>
                <a:spcPts val="1200"/>
              </a:spcAft>
              <a:buFont typeface="Wingdings" panose="05000000000000000000" pitchFamily="2" charset="2"/>
              <a:buChar char="q"/>
            </a:pPr>
            <a:r>
              <a:rPr lang="en-US" sz="1600" dirty="0"/>
              <a:t>If you paid more than is showing in TPS Online, upload your proof of payment documents to support your financial assessment </a:t>
            </a:r>
          </a:p>
          <a:p>
            <a:pPr marL="285750" indent="-285750">
              <a:lnSpc>
                <a:spcPct val="90000"/>
              </a:lnSpc>
              <a:spcAft>
                <a:spcPts val="1200"/>
              </a:spcAft>
              <a:buFont typeface="Wingdings" panose="05000000000000000000" pitchFamily="2" charset="2"/>
              <a:buChar char="q"/>
            </a:pPr>
            <a:r>
              <a:rPr lang="en-US" sz="1600" b="1" dirty="0"/>
              <a:t>Check your emails </a:t>
            </a:r>
            <a:r>
              <a:rPr lang="en-US" sz="1600" dirty="0"/>
              <a:t>for further TPS notifications and instructions</a:t>
            </a:r>
          </a:p>
          <a:p>
            <a:pPr marL="285750" indent="-285750">
              <a:lnSpc>
                <a:spcPct val="90000"/>
              </a:lnSpc>
              <a:spcAft>
                <a:spcPts val="1200"/>
              </a:spcAft>
              <a:buFont typeface="Wingdings" panose="05000000000000000000" pitchFamily="2" charset="2"/>
              <a:buChar char="q"/>
            </a:pPr>
            <a:r>
              <a:rPr lang="en-US" sz="1600" dirty="0"/>
              <a:t>Be </a:t>
            </a:r>
            <a:r>
              <a:rPr lang="en-US" sz="1600" b="1" dirty="0"/>
              <a:t>quick to respond </a:t>
            </a:r>
            <a:r>
              <a:rPr lang="en-US" sz="1600" dirty="0"/>
              <a:t>to TPS requests </a:t>
            </a:r>
          </a:p>
        </p:txBody>
      </p:sp>
      <p:pic>
        <p:nvPicPr>
          <p:cNvPr id="5" name="Graphic 4" descr="Checkmark with solid fill">
            <a:extLst>
              <a:ext uri="{FF2B5EF4-FFF2-40B4-BE49-F238E27FC236}">
                <a16:creationId xmlns:a16="http://schemas.microsoft.com/office/drawing/2014/main" id="{661CB1D0-554E-4AC6-9840-B3E44E5362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544" y="1782043"/>
            <a:ext cx="1471963" cy="1471963"/>
          </a:xfrm>
          <a:prstGeom prst="rect">
            <a:avLst/>
          </a:prstGeom>
        </p:spPr>
      </p:pic>
    </p:spTree>
    <p:extLst>
      <p:ext uri="{BB962C8B-B14F-4D97-AF65-F5344CB8AC3E}">
        <p14:creationId xmlns:p14="http://schemas.microsoft.com/office/powerpoint/2010/main" val="4149470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907DD-9D9C-49D5-86F2-2DC9A74D7936}"/>
              </a:ext>
            </a:extLst>
          </p:cNvPr>
          <p:cNvSpPr txBox="1"/>
          <p:nvPr/>
        </p:nvSpPr>
        <p:spPr>
          <a:xfrm>
            <a:off x="539552" y="2152086"/>
            <a:ext cx="3024336" cy="432048"/>
          </a:xfrm>
          <a:prstGeom prst="rect">
            <a:avLst/>
          </a:prstGeom>
          <a:noFill/>
        </p:spPr>
        <p:txBody>
          <a:bodyPr wrap="square" lIns="0" tIns="0" rIns="0" bIns="0" rtlCol="0">
            <a:spAutoFit/>
          </a:bodyPr>
          <a:lstStyle/>
          <a:p>
            <a:pPr>
              <a:spcAft>
                <a:spcPts val="200"/>
              </a:spcAft>
            </a:pPr>
            <a:r>
              <a:rPr lang="en-AU" sz="2800" b="1" dirty="0"/>
              <a:t>Further information</a:t>
            </a:r>
            <a:endParaRPr lang="en-AU" sz="1600" dirty="0"/>
          </a:p>
        </p:txBody>
      </p:sp>
      <p:sp>
        <p:nvSpPr>
          <p:cNvPr id="4" name="TextBox 3">
            <a:extLst>
              <a:ext uri="{FF2B5EF4-FFF2-40B4-BE49-F238E27FC236}">
                <a16:creationId xmlns:a16="http://schemas.microsoft.com/office/drawing/2014/main" id="{7DEBB522-681A-4353-BD7A-FFEF7617FBA0}"/>
              </a:ext>
            </a:extLst>
          </p:cNvPr>
          <p:cNvSpPr txBox="1"/>
          <p:nvPr/>
        </p:nvSpPr>
        <p:spPr>
          <a:xfrm>
            <a:off x="3995936" y="1571823"/>
            <a:ext cx="4752032" cy="2492990"/>
          </a:xfrm>
          <a:prstGeom prst="rect">
            <a:avLst/>
          </a:prstGeom>
          <a:noFill/>
        </p:spPr>
        <p:txBody>
          <a:bodyPr wrap="square" rtlCol="0">
            <a:spAutoFit/>
          </a:bodyPr>
          <a:lstStyle/>
          <a:p>
            <a:pPr>
              <a:spcAft>
                <a:spcPts val="1200"/>
              </a:spcAft>
            </a:pPr>
            <a:r>
              <a:rPr lang="en-AU" dirty="0"/>
              <a:t>If you have questions or need further assistance:</a:t>
            </a:r>
          </a:p>
          <a:p>
            <a:pPr marL="457200" indent="-457200">
              <a:spcAft>
                <a:spcPts val="1200"/>
              </a:spcAft>
              <a:buFont typeface="Arial" panose="020B0604020202020204" pitchFamily="34" charset="0"/>
              <a:buChar char="•"/>
            </a:pPr>
            <a:r>
              <a:rPr lang="en-AU" dirty="0"/>
              <a:t>Stay and chat with our team members </a:t>
            </a:r>
          </a:p>
          <a:p>
            <a:pPr marL="457200" indent="-457200">
              <a:spcAft>
                <a:spcPts val="1200"/>
              </a:spcAft>
              <a:buFont typeface="Arial" panose="020B0604020202020204" pitchFamily="34" charset="0"/>
              <a:buChar char="•"/>
            </a:pPr>
            <a:r>
              <a:rPr lang="en-AU" dirty="0"/>
              <a:t>Visit </a:t>
            </a:r>
            <a:r>
              <a:rPr lang="en-AU" dirty="0">
                <a:hlinkClick r:id="rId4"/>
              </a:rPr>
              <a:t>www.tps.gov.au</a:t>
            </a:r>
            <a:endParaRPr lang="en-AU" dirty="0"/>
          </a:p>
          <a:p>
            <a:pPr marL="457200" indent="-457200">
              <a:buFont typeface="Arial" panose="020B0604020202020204" pitchFamily="34" charset="0"/>
              <a:buChar char="•"/>
            </a:pPr>
            <a:r>
              <a:rPr lang="en-AU" sz="2400" b="1" dirty="0"/>
              <a:t>Contact TPS via</a:t>
            </a:r>
            <a:br>
              <a:rPr lang="en-AU" sz="2400" dirty="0"/>
            </a:br>
            <a:r>
              <a:rPr lang="en-AU" sz="2400" dirty="0"/>
              <a:t>	Email: </a:t>
            </a:r>
            <a:r>
              <a:rPr lang="en-AU" sz="2400" b="1" dirty="0">
                <a:hlinkClick r:id="rId5"/>
              </a:rPr>
              <a:t>support@tps.gov.au</a:t>
            </a:r>
            <a:endParaRPr lang="en-AU" sz="2400" b="1" dirty="0"/>
          </a:p>
          <a:p>
            <a:pPr lvl="2">
              <a:spcAft>
                <a:spcPts val="1200"/>
              </a:spcAft>
            </a:pPr>
            <a:r>
              <a:rPr lang="en-AU" sz="2400" dirty="0"/>
              <a:t>Phone: </a:t>
            </a:r>
            <a:r>
              <a:rPr lang="en-AU" sz="2400" b="1" dirty="0"/>
              <a:t>1300 131 798 </a:t>
            </a:r>
          </a:p>
        </p:txBody>
      </p:sp>
    </p:spTree>
    <p:extLst>
      <p:ext uri="{BB962C8B-B14F-4D97-AF65-F5344CB8AC3E}">
        <p14:creationId xmlns:p14="http://schemas.microsoft.com/office/powerpoint/2010/main" val="259898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AF38C-D6A8-4AC6-9AD3-4BF63BAB14D1}"/>
              </a:ext>
            </a:extLst>
          </p:cNvPr>
          <p:cNvSpPr txBox="1"/>
          <p:nvPr/>
        </p:nvSpPr>
        <p:spPr>
          <a:xfrm>
            <a:off x="404595" y="1659842"/>
            <a:ext cx="8334810" cy="1626086"/>
          </a:xfrm>
          <a:prstGeom prst="rect">
            <a:avLst/>
          </a:prstGeom>
          <a:noFill/>
        </p:spPr>
        <p:txBody>
          <a:bodyPr wrap="square" lIns="0" tIns="0" rIns="0" bIns="0" rtlCol="0">
            <a:spAutoFit/>
          </a:bodyPr>
          <a:lstStyle/>
          <a:p>
            <a:pPr>
              <a:spcAft>
                <a:spcPts val="200"/>
              </a:spcAft>
            </a:pPr>
            <a:r>
              <a:rPr lang="en-AU" sz="3000" b="1" dirty="0"/>
              <a:t>TMG College (The Malka Group)</a:t>
            </a:r>
          </a:p>
          <a:p>
            <a:pPr>
              <a:spcAft>
                <a:spcPts val="200"/>
              </a:spcAft>
            </a:pPr>
            <a:r>
              <a:rPr lang="en-AU" sz="3000" b="1" dirty="0"/>
              <a:t>International Student Information Session</a:t>
            </a:r>
            <a:br>
              <a:rPr lang="en-AU" sz="3000" b="1" dirty="0"/>
            </a:br>
            <a:r>
              <a:rPr lang="en-AU" sz="1200" b="1" dirty="0"/>
              <a:t>	</a:t>
            </a:r>
            <a:br>
              <a:rPr lang="en-AU" sz="2798" b="1" dirty="0"/>
            </a:br>
            <a:r>
              <a:rPr lang="en-AU" sz="1600" dirty="0"/>
              <a:t>30</a:t>
            </a:r>
            <a:r>
              <a:rPr lang="en-AU" sz="1600" baseline="30000" dirty="0"/>
              <a:t> </a:t>
            </a:r>
            <a:r>
              <a:rPr lang="en-AU" sz="1600" dirty="0"/>
              <a:t>and 31 August 2022</a:t>
            </a:r>
            <a:br>
              <a:rPr lang="en-AU" sz="1600" b="1" dirty="0"/>
            </a:br>
            <a:r>
              <a:rPr lang="en-AU" sz="1600" b="1" dirty="0"/>
              <a:t>Mirah Lambert, TPS and guests</a:t>
            </a:r>
            <a:endParaRPr lang="en-AU" sz="1600" dirty="0"/>
          </a:p>
        </p:txBody>
      </p:sp>
      <p:sp>
        <p:nvSpPr>
          <p:cNvPr id="7" name="Rectangle 6">
            <a:extLst>
              <a:ext uri="{FF2B5EF4-FFF2-40B4-BE49-F238E27FC236}">
                <a16:creationId xmlns:a16="http://schemas.microsoft.com/office/drawing/2014/main" id="{FBE31259-D21D-499E-B9BD-8193508A8F17}"/>
              </a:ext>
            </a:extLst>
          </p:cNvPr>
          <p:cNvSpPr/>
          <p:nvPr/>
        </p:nvSpPr>
        <p:spPr>
          <a:xfrm>
            <a:off x="0" y="3744884"/>
            <a:ext cx="9144000" cy="942679"/>
          </a:xfrm>
          <a:prstGeom prst="rect">
            <a:avLst/>
          </a:prstGeom>
          <a:solidFill>
            <a:srgbClr val="489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35479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03548" y="300648"/>
            <a:ext cx="8136904" cy="430887"/>
          </a:xfrm>
          <a:prstGeom prst="rect">
            <a:avLst/>
          </a:prstGeom>
          <a:noFill/>
        </p:spPr>
        <p:txBody>
          <a:bodyPr wrap="square" lIns="0" tIns="0" rIns="0" bIns="0" rtlCol="0">
            <a:spAutoFit/>
          </a:bodyPr>
          <a:lstStyle/>
          <a:p>
            <a:pPr>
              <a:spcAft>
                <a:spcPts val="200"/>
              </a:spcAft>
            </a:pPr>
            <a:r>
              <a:rPr lang="en-AU" sz="2800" b="1" dirty="0"/>
              <a:t>Who is the Tuition Protection Service (TPS)?</a:t>
            </a:r>
            <a:endParaRPr lang="en-AU" sz="2200" dirty="0"/>
          </a:p>
        </p:txBody>
      </p:sp>
      <p:sp>
        <p:nvSpPr>
          <p:cNvPr id="6" name="TextBox 5">
            <a:extLst>
              <a:ext uri="{FF2B5EF4-FFF2-40B4-BE49-F238E27FC236}">
                <a16:creationId xmlns:a16="http://schemas.microsoft.com/office/drawing/2014/main" id="{DBEEC4EF-433F-462D-B5B1-7BBB0C6E0FF3}"/>
              </a:ext>
            </a:extLst>
          </p:cNvPr>
          <p:cNvSpPr txBox="1"/>
          <p:nvPr/>
        </p:nvSpPr>
        <p:spPr>
          <a:xfrm>
            <a:off x="504966" y="1061963"/>
            <a:ext cx="8136904" cy="335476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AU" dirty="0"/>
              <a:t>Australian Government initiative supported within the Department of Education</a:t>
            </a:r>
          </a:p>
          <a:p>
            <a:pPr marL="457200" indent="-457200">
              <a:spcAft>
                <a:spcPts val="1200"/>
              </a:spcAft>
              <a:buFont typeface="Arial" panose="020B0604020202020204" pitchFamily="34" charset="0"/>
              <a:buChar char="•"/>
            </a:pPr>
            <a:r>
              <a:rPr lang="en-AU" dirty="0"/>
              <a:t>Student tuition fee protection scheme </a:t>
            </a:r>
          </a:p>
          <a:p>
            <a:pPr marL="457200" indent="-457200">
              <a:spcAft>
                <a:spcPts val="1200"/>
              </a:spcAft>
              <a:buFont typeface="Arial" panose="020B0604020202020204" pitchFamily="34" charset="0"/>
              <a:buChar char="•"/>
            </a:pPr>
            <a:r>
              <a:rPr lang="en-AU" dirty="0"/>
              <a:t>Developed for international student fee protection and expanded to specified domestic students </a:t>
            </a:r>
          </a:p>
          <a:p>
            <a:pPr marL="457200" indent="-457200">
              <a:spcAft>
                <a:spcPts val="1200"/>
              </a:spcAft>
              <a:buFont typeface="Arial" panose="020B0604020202020204" pitchFamily="34" charset="0"/>
              <a:buChar char="•"/>
            </a:pPr>
            <a:r>
              <a:rPr lang="en-AU" dirty="0"/>
              <a:t>Safeguards Australia’s reputation as education destination</a:t>
            </a:r>
          </a:p>
          <a:p>
            <a:pPr marL="457200" indent="-457200">
              <a:spcAft>
                <a:spcPts val="1200"/>
              </a:spcAft>
              <a:buFont typeface="Arial" panose="020B0604020202020204" pitchFamily="34" charset="0"/>
              <a:buChar char="•"/>
            </a:pPr>
            <a:r>
              <a:rPr lang="en-AU" dirty="0"/>
              <a:t>Supports registered education providers to understand, meet student obligations</a:t>
            </a:r>
          </a:p>
          <a:p>
            <a:pPr marL="457200" indent="-457200">
              <a:spcAft>
                <a:spcPts val="1200"/>
              </a:spcAft>
              <a:buFont typeface="Arial" panose="020B0604020202020204" pitchFamily="34" charset="0"/>
              <a:buChar char="•"/>
            </a:pPr>
            <a:r>
              <a:rPr lang="en-AU" dirty="0"/>
              <a:t>Supports students to transfer to alternative courses or provides refunds of unspent tuition fees</a:t>
            </a:r>
          </a:p>
        </p:txBody>
      </p:sp>
    </p:spTree>
    <p:extLst>
      <p:ext uri="{BB962C8B-B14F-4D97-AF65-F5344CB8AC3E}">
        <p14:creationId xmlns:p14="http://schemas.microsoft.com/office/powerpoint/2010/main" val="301769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3878935" y="341883"/>
            <a:ext cx="1386130" cy="430887"/>
          </a:xfrm>
          <a:prstGeom prst="rect">
            <a:avLst/>
          </a:prstGeom>
          <a:noFill/>
        </p:spPr>
        <p:txBody>
          <a:bodyPr wrap="square" lIns="0" tIns="0" rIns="0" bIns="0" rtlCol="0">
            <a:spAutoFit/>
          </a:bodyPr>
          <a:lstStyle/>
          <a:p>
            <a:pPr>
              <a:spcAft>
                <a:spcPts val="200"/>
              </a:spcAft>
            </a:pPr>
            <a:r>
              <a:rPr lang="en-AU" sz="2800" b="1" dirty="0"/>
              <a:t>The TPS</a:t>
            </a:r>
            <a:endParaRPr lang="en-AU" sz="2200" dirty="0"/>
          </a:p>
        </p:txBody>
      </p:sp>
      <p:pic>
        <p:nvPicPr>
          <p:cNvPr id="5" name="Picture 4" descr="A group of people standing in front of a white board&#10;&#10;Description automatically generated with medium confidence">
            <a:extLst>
              <a:ext uri="{FF2B5EF4-FFF2-40B4-BE49-F238E27FC236}">
                <a16:creationId xmlns:a16="http://schemas.microsoft.com/office/drawing/2014/main" id="{F9FF82E5-A32E-4104-9998-595BA4787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061963"/>
            <a:ext cx="2918899" cy="3321529"/>
          </a:xfrm>
          <a:prstGeom prst="rect">
            <a:avLst/>
          </a:prstGeom>
        </p:spPr>
      </p:pic>
      <p:sp>
        <p:nvSpPr>
          <p:cNvPr id="2" name="TextBox 1">
            <a:extLst>
              <a:ext uri="{FF2B5EF4-FFF2-40B4-BE49-F238E27FC236}">
                <a16:creationId xmlns:a16="http://schemas.microsoft.com/office/drawing/2014/main" id="{7FE79148-800F-494A-9EAF-E4F5C0E6519B}"/>
              </a:ext>
            </a:extLst>
          </p:cNvPr>
          <p:cNvSpPr txBox="1"/>
          <p:nvPr/>
        </p:nvSpPr>
        <p:spPr>
          <a:xfrm>
            <a:off x="5796136" y="1479490"/>
            <a:ext cx="3168352" cy="2246769"/>
          </a:xfrm>
          <a:prstGeom prst="rect">
            <a:avLst/>
          </a:prstGeom>
          <a:noFill/>
        </p:spPr>
        <p:txBody>
          <a:bodyPr wrap="square" rtlCol="0">
            <a:spAutoFit/>
          </a:bodyPr>
          <a:lstStyle/>
          <a:p>
            <a:pPr marL="342900" indent="-342900">
              <a:buFont typeface="Arial" panose="020B0604020202020204" pitchFamily="34" charset="0"/>
              <a:buChar char="•"/>
            </a:pPr>
            <a:r>
              <a:rPr lang="en-AU" sz="2000" dirty="0"/>
              <a:t>a small team of about 14 Department of Education employees </a:t>
            </a:r>
          </a:p>
          <a:p>
            <a:pPr marL="342900" indent="-342900">
              <a:buFont typeface="Arial" panose="020B0604020202020204" pitchFamily="34" charset="0"/>
              <a:buChar char="•"/>
            </a:pPr>
            <a:r>
              <a:rPr lang="en-AU" sz="2000" dirty="0"/>
              <a:t>based in Canberra</a:t>
            </a:r>
          </a:p>
          <a:p>
            <a:pPr marL="342900" indent="-342900">
              <a:buFont typeface="Arial" panose="020B0604020202020204" pitchFamily="34" charset="0"/>
              <a:buChar char="•"/>
            </a:pPr>
            <a:r>
              <a:rPr lang="en-AU" sz="2000" dirty="0"/>
              <a:t>most are camera-shy, but all are ready to assist students!</a:t>
            </a:r>
          </a:p>
        </p:txBody>
      </p:sp>
      <p:pic>
        <p:nvPicPr>
          <p:cNvPr id="7" name="Picture 6">
            <a:extLst>
              <a:ext uri="{FF2B5EF4-FFF2-40B4-BE49-F238E27FC236}">
                <a16:creationId xmlns:a16="http://schemas.microsoft.com/office/drawing/2014/main" id="{39A795DC-498B-4FEC-8F7C-D471193B4B7E}"/>
              </a:ext>
            </a:extLst>
          </p:cNvPr>
          <p:cNvPicPr>
            <a:picLocks noChangeAspect="1"/>
          </p:cNvPicPr>
          <p:nvPr/>
        </p:nvPicPr>
        <p:blipFill>
          <a:blip r:embed="rId4"/>
          <a:stretch>
            <a:fillRect/>
          </a:stretch>
        </p:blipFill>
        <p:spPr>
          <a:xfrm>
            <a:off x="3798024" y="1348546"/>
            <a:ext cx="1872035" cy="2505759"/>
          </a:xfrm>
          <a:prstGeom prst="rect">
            <a:avLst/>
          </a:prstGeom>
        </p:spPr>
      </p:pic>
    </p:spTree>
    <p:extLst>
      <p:ext uri="{BB962C8B-B14F-4D97-AF65-F5344CB8AC3E}">
        <p14:creationId xmlns:p14="http://schemas.microsoft.com/office/powerpoint/2010/main" val="200876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E168E-C190-427E-83EC-52B79D7ADEE5}"/>
              </a:ext>
            </a:extLst>
          </p:cNvPr>
          <p:cNvSpPr txBox="1"/>
          <p:nvPr/>
        </p:nvSpPr>
        <p:spPr>
          <a:xfrm>
            <a:off x="539552" y="550777"/>
            <a:ext cx="8136904" cy="430887"/>
          </a:xfrm>
          <a:prstGeom prst="rect">
            <a:avLst/>
          </a:prstGeom>
          <a:noFill/>
        </p:spPr>
        <p:txBody>
          <a:bodyPr wrap="square" lIns="0" tIns="0" rIns="0" bIns="0" rtlCol="0">
            <a:spAutoFit/>
          </a:bodyPr>
          <a:lstStyle/>
          <a:p>
            <a:pPr>
              <a:spcAft>
                <a:spcPts val="200"/>
              </a:spcAft>
            </a:pPr>
            <a:r>
              <a:rPr lang="en-AU" sz="2800" b="1" dirty="0"/>
              <a:t>Tuition Protection Service - TPS ONLINE Registration</a:t>
            </a:r>
            <a:endParaRPr lang="en-AU" sz="2200" dirty="0"/>
          </a:p>
        </p:txBody>
      </p:sp>
      <p:pic>
        <p:nvPicPr>
          <p:cNvPr id="9" name="Graphic 8" descr="Computer outline">
            <a:extLst>
              <a:ext uri="{FF2B5EF4-FFF2-40B4-BE49-F238E27FC236}">
                <a16:creationId xmlns:a16="http://schemas.microsoft.com/office/drawing/2014/main" id="{35C0DA92-B1C5-4DFC-817B-D56896532F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1920" y="1068669"/>
            <a:ext cx="1080120" cy="1080120"/>
          </a:xfrm>
          <a:prstGeom prst="rect">
            <a:avLst/>
          </a:prstGeom>
        </p:spPr>
      </p:pic>
      <p:pic>
        <p:nvPicPr>
          <p:cNvPr id="11" name="Graphic 10" descr="Checklist with solid fill">
            <a:extLst>
              <a:ext uri="{FF2B5EF4-FFF2-40B4-BE49-F238E27FC236}">
                <a16:creationId xmlns:a16="http://schemas.microsoft.com/office/drawing/2014/main" id="{0A660EBE-3AA9-419F-AB63-A97517A85C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9738">
            <a:off x="7911289" y="3600906"/>
            <a:ext cx="914400" cy="914400"/>
          </a:xfrm>
          <a:prstGeom prst="rect">
            <a:avLst/>
          </a:prstGeom>
        </p:spPr>
      </p:pic>
      <p:sp>
        <p:nvSpPr>
          <p:cNvPr id="6" name="TextBox 5">
            <a:extLst>
              <a:ext uri="{FF2B5EF4-FFF2-40B4-BE49-F238E27FC236}">
                <a16:creationId xmlns:a16="http://schemas.microsoft.com/office/drawing/2014/main" id="{8B36E0EE-6861-4066-8F6D-FF3C4182B49D}"/>
              </a:ext>
            </a:extLst>
          </p:cNvPr>
          <p:cNvSpPr txBox="1"/>
          <p:nvPr/>
        </p:nvSpPr>
        <p:spPr>
          <a:xfrm>
            <a:off x="482212" y="2029978"/>
            <a:ext cx="8251583" cy="193899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dirty="0"/>
              <a:t>The Tuition Protection Service will be able to support you when </a:t>
            </a:r>
            <a:r>
              <a:rPr lang="en-AU" b="1" dirty="0"/>
              <a:t>you register a claim with us</a:t>
            </a:r>
          </a:p>
          <a:p>
            <a:pPr marL="285750" indent="-285750">
              <a:spcAft>
                <a:spcPts val="1200"/>
              </a:spcAft>
              <a:buFont typeface="Arial" panose="020B0604020202020204" pitchFamily="34" charset="0"/>
              <a:buChar char="•"/>
            </a:pPr>
            <a:r>
              <a:rPr lang="en-AU" dirty="0">
                <a:solidFill>
                  <a:srgbClr val="0070C0"/>
                </a:solidFill>
              </a:rPr>
              <a:t>You need to register in TPS ONLINE</a:t>
            </a:r>
          </a:p>
          <a:p>
            <a:pPr marL="285750" indent="-285750">
              <a:spcAft>
                <a:spcPts val="1200"/>
              </a:spcAft>
              <a:buFont typeface="Arial" panose="020B0604020202020204" pitchFamily="34" charset="0"/>
              <a:buChar char="•"/>
            </a:pPr>
            <a:r>
              <a:rPr lang="en-AU" dirty="0"/>
              <a:t>We will be doing a workshop later in this meeting to step you through this process</a:t>
            </a:r>
          </a:p>
          <a:p>
            <a:pPr marL="285750" indent="-285750">
              <a:spcAft>
                <a:spcPts val="1200"/>
              </a:spcAft>
              <a:buFont typeface="Arial" panose="020B0604020202020204" pitchFamily="34" charset="0"/>
              <a:buChar char="•"/>
            </a:pPr>
            <a:r>
              <a:rPr lang="en-AU" dirty="0"/>
              <a:t>We have a TPS ONLINE handout for you to take with you</a:t>
            </a:r>
            <a:endParaRPr lang="en-AU" sz="1600" dirty="0"/>
          </a:p>
        </p:txBody>
      </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 name="Ink 3">
                <a:extLst>
                  <a:ext uri="{FF2B5EF4-FFF2-40B4-BE49-F238E27FC236}">
                    <a16:creationId xmlns:a16="http://schemas.microsoft.com/office/drawing/2014/main" id="{E78B3C2E-2765-41CB-9A70-1ABC09C2514D}"/>
                  </a:ext>
                </a:extLst>
              </p14:cNvPr>
              <p14:cNvContentPartPr/>
              <p14:nvPr/>
            </p14:nvContentPartPr>
            <p14:xfrm>
              <a:off x="6640603" y="3409148"/>
              <a:ext cx="360" cy="360"/>
            </p14:xfrm>
          </p:contentPart>
        </mc:Choice>
        <mc:Fallback xmlns="">
          <p:pic>
            <p:nvPicPr>
              <p:cNvPr id="4" name="Ink 3">
                <a:extLst>
                  <a:ext uri="{FF2B5EF4-FFF2-40B4-BE49-F238E27FC236}">
                    <a16:creationId xmlns:a16="http://schemas.microsoft.com/office/drawing/2014/main" id="{E78B3C2E-2765-41CB-9A70-1ABC09C2514D}"/>
                  </a:ext>
                </a:extLst>
              </p:cNvPr>
              <p:cNvPicPr/>
              <p:nvPr/>
            </p:nvPicPr>
            <p:blipFill>
              <a:blip r:embed="rId8"/>
              <a:stretch>
                <a:fillRect/>
              </a:stretch>
            </p:blipFill>
            <p:spPr>
              <a:xfrm>
                <a:off x="6622603" y="3301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1C8140D5-37C0-4C6E-A1F6-B1F90EE33CE9}"/>
                  </a:ext>
                </a:extLst>
              </p14:cNvPr>
              <p14:cNvContentPartPr/>
              <p14:nvPr/>
            </p14:nvContentPartPr>
            <p14:xfrm>
              <a:off x="5265763" y="2636948"/>
              <a:ext cx="4680" cy="7200"/>
            </p14:xfrm>
          </p:contentPart>
        </mc:Choice>
        <mc:Fallback xmlns="">
          <p:pic>
            <p:nvPicPr>
              <p:cNvPr id="17" name="Ink 16">
                <a:extLst>
                  <a:ext uri="{FF2B5EF4-FFF2-40B4-BE49-F238E27FC236}">
                    <a16:creationId xmlns:a16="http://schemas.microsoft.com/office/drawing/2014/main" id="{1C8140D5-37C0-4C6E-A1F6-B1F90EE33CE9}"/>
                  </a:ext>
                </a:extLst>
              </p:cNvPr>
              <p:cNvPicPr/>
              <p:nvPr/>
            </p:nvPicPr>
            <p:blipFill>
              <a:blip r:embed="rId10"/>
              <a:stretch>
                <a:fillRect/>
              </a:stretch>
            </p:blipFill>
            <p:spPr>
              <a:xfrm>
                <a:off x="5247763" y="2529308"/>
                <a:ext cx="40320" cy="222840"/>
              </a:xfrm>
              <a:prstGeom prst="rect">
                <a:avLst/>
              </a:prstGeom>
            </p:spPr>
          </p:pic>
        </mc:Fallback>
      </mc:AlternateContent>
    </p:spTree>
    <p:extLst>
      <p:ext uri="{BB962C8B-B14F-4D97-AF65-F5344CB8AC3E}">
        <p14:creationId xmlns:p14="http://schemas.microsoft.com/office/powerpoint/2010/main" val="336270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BF_J15-1541_PowerPoint">
  <a:themeElements>
    <a:clrScheme name="Dept IBS">
      <a:dk1>
        <a:sysClr val="windowText" lastClr="000000"/>
      </a:dk1>
      <a:lt1>
        <a:sysClr val="window" lastClr="FFFFFF"/>
      </a:lt1>
      <a:dk2>
        <a:srgbClr val="7F7F7F"/>
      </a:dk2>
      <a:lt2>
        <a:srgbClr val="FFFFFF"/>
      </a:lt2>
      <a:accent1>
        <a:srgbClr val="034EA2"/>
      </a:accent1>
      <a:accent2>
        <a:srgbClr val="007BC3"/>
      </a:accent2>
      <a:accent3>
        <a:srgbClr val="5C676D"/>
      </a:accent3>
      <a:accent4>
        <a:srgbClr val="BFBFC7"/>
      </a:accent4>
      <a:accent5>
        <a:srgbClr val="CBCBCB"/>
      </a:accent5>
      <a:accent6>
        <a:srgbClr val="F2F2F2"/>
      </a:accent6>
      <a:hlink>
        <a:srgbClr val="034EA2"/>
      </a:hlink>
      <a:folHlink>
        <a:srgbClr val="034E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I001-Presentation.pptx [Read-Only]" id="{88BB3D4E-C7C0-4631-A778-5F6F9F34003A}" vid="{96996FDF-6AA7-4C0B-A2CA-061BA5A9A8C2}"/>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Categories0 xmlns="c5a0bbd5-585e-4472-9791-5df67fe41a90">PowerPoint</Categories0>
    <PublishingStartDate xmlns="http://schemas.microsoft.com/sharepoint/v3" xsi:nil="true"/>
    <Security_x0020_Classification xmlns="c5a0bbd5-585e-4472-9791-5df67fe41a90" xsi:nil="true"/>
    <Security_x0020_DLM xmlns="c5a0bbd5-585e-4472-9791-5df67fe41a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7BAE2FE061684EB3543C79CA2162FA" ma:contentTypeVersion="4" ma:contentTypeDescription="Create a new document." ma:contentTypeScope="" ma:versionID="c0169cb3ec059734b3996919675665a8">
  <xsd:schema xmlns:xsd="http://www.w3.org/2001/XMLSchema" xmlns:xs="http://www.w3.org/2001/XMLSchema" xmlns:p="http://schemas.microsoft.com/office/2006/metadata/properties" xmlns:ns1="http://schemas.microsoft.com/sharepoint/v3" xmlns:ns2="c5a0bbd5-585e-4472-9791-5df67fe41a90" targetNamespace="http://schemas.microsoft.com/office/2006/metadata/properties" ma:root="true" ma:fieldsID="e239c91d44a4bcdb4eb0fe645f6a7a08" ns1:_="" ns2:_="">
    <xsd:import namespace="http://schemas.microsoft.com/sharepoint/v3"/>
    <xsd:import namespace="c5a0bbd5-585e-4472-9791-5df67fe41a90"/>
    <xsd:element name="properties">
      <xsd:complexType>
        <xsd:sequence>
          <xsd:element name="documentManagement">
            <xsd:complexType>
              <xsd:all>
                <xsd:element ref="ns1:PublishingStartDate" minOccurs="0"/>
                <xsd:element ref="ns1:PublishingExpirationDate" minOccurs="0"/>
                <xsd:element ref="ns2:Categories0" minOccurs="0"/>
                <xsd:element ref="ns2:Security_x0020_DLM" minOccurs="0"/>
                <xsd:element ref="ns2:Security_x0020_Classifi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a0bbd5-585e-4472-9791-5df67fe41a90" elementFormDefault="qualified">
    <xsd:import namespace="http://schemas.microsoft.com/office/2006/documentManagement/types"/>
    <xsd:import namespace="http://schemas.microsoft.com/office/infopath/2007/PartnerControls"/>
    <xsd:element name="Categories0" ma:index="10" nillable="true" ma:displayName="Categories" ma:format="Dropdown" ma:internalName="Categories0">
      <xsd:simpleType>
        <xsd:restriction base="dms:Choice">
          <xsd:enumeration value="Fax"/>
          <xsd:enumeration value="Letter - Deputy or Associate Secretary"/>
          <xsd:enumeration value="Letter - Other"/>
          <xsd:enumeration value="Minutes and meetings"/>
          <xsd:enumeration value="Other"/>
          <xsd:enumeration value="PowerPoint"/>
          <xsd:enumeration value="Secretary"/>
          <xsd:enumeration value="Education - Fax"/>
          <xsd:enumeration value="Education - Letter - Deputy or Associate Secretary"/>
          <xsd:enumeration value="Education - Letter - Other"/>
          <xsd:enumeration value="Education - Minutes and meetings"/>
          <xsd:enumeration value="Education - Other"/>
          <xsd:enumeration value="Education - PowerPoint"/>
          <xsd:enumeration value="Education - Secretary"/>
        </xsd:restriction>
      </xsd:simpleType>
    </xsd:element>
    <xsd:element name="Security_x0020_DLM" ma:index="11" nillable="true" ma:displayName="Security DLM" ma:format="Dropdown" ma:internalName="Security_x0020_DLM">
      <xsd:simpleType>
        <xsd:restriction base="dms:Choice">
          <xsd:enumeration value="For Official Use Only"/>
          <xsd:enumeration value="Sensitive"/>
          <xsd:enumeration value="Sensitive: Personal"/>
          <xsd:enumeration value="Sensitive: Legal"/>
          <xsd:enumeration value="Sensitive: Cabinet"/>
        </xsd:restriction>
      </xsd:simpleType>
    </xsd:element>
    <xsd:element name="Security_x0020_Classification" ma:index="12" nillable="true" ma:displayName="Security Classification" ma:format="Dropdown" ma:internalName="Security_x0020_Classification">
      <xsd:simpleType>
        <xsd:restriction base="dms:Choice">
          <xsd:enumeration value="UNOFFICIAL"/>
          <xsd:enumeration value="UNCLASSIFIED"/>
          <xsd:enumeration value="PROTECTED"/>
          <xsd:enumeration value="CONFIDENTIAL"/>
          <xsd:enumeration value="SECRET"/>
          <xsd:enumeration value="TOP SECRE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55A463-E88A-4765-9A1A-8834114F8F6A}">
  <ds:schemaRefs>
    <ds:schemaRef ds:uri="http://www.w3.org/XML/1998/namespace"/>
    <ds:schemaRef ds:uri="http://schemas.openxmlformats.org/package/2006/metadata/core-properties"/>
    <ds:schemaRef ds:uri="http://schemas.microsoft.com/office/2006/metadata/properties"/>
    <ds:schemaRef ds:uri="http://purl.org/dc/terms/"/>
    <ds:schemaRef ds:uri="http://purl.org/dc/dcmitype/"/>
    <ds:schemaRef ds:uri="c5a0bbd5-585e-4472-9791-5df67fe41a90"/>
    <ds:schemaRef ds:uri="http://purl.org/dc/elements/1.1/"/>
    <ds:schemaRef ds:uri="http://schemas.microsoft.com/office/2006/documentManagement/typ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001ABF8-C875-48FC-BC1E-C7836E7E7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a0bbd5-585e-4472-9791-5df67fe41a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47B031-0593-4385-B3DD-91C3E65F4E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13724</TotalTime>
  <Words>5008</Words>
  <Application>Microsoft Office PowerPoint</Application>
  <PresentationFormat>Custom</PresentationFormat>
  <Paragraphs>497</Paragraphs>
  <Slides>64</Slides>
  <Notes>49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Arial</vt:lpstr>
      <vt:lpstr>Arial</vt:lpstr>
      <vt:lpstr>Calibri</vt:lpstr>
      <vt:lpstr>Calibri Light</vt:lpstr>
      <vt:lpstr>Courier New</vt:lpstr>
      <vt:lpstr>Wingdings</vt:lpstr>
      <vt:lpstr>Office Theme</vt:lpstr>
      <vt:lpstr>1_Office Theme</vt:lpstr>
      <vt:lpstr>ABF_J15-1541_PowerPoint</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Information session on education provider closure   </vt:lpstr>
      <vt:lpstr>What will we cover?</vt:lpstr>
      <vt:lpstr>What is my status?</vt:lpstr>
      <vt:lpstr>Do I need a new visa?</vt:lpstr>
      <vt:lpstr>Do I need a new visa?</vt:lpstr>
      <vt:lpstr>Students under 18 </vt:lpstr>
      <vt:lpstr>Work arrangements</vt:lpstr>
      <vt:lpstr>Travelling home and delays</vt:lpstr>
      <vt:lpstr>Further information and contacts</vt:lpstr>
      <vt:lpstr>PowerPoint Presentation</vt:lpstr>
      <vt:lpstr>PowerPoint Presentation</vt:lpstr>
      <vt:lpstr>PowerPoint Presentation</vt:lpstr>
      <vt:lpstr>Study Melbourne Student Centre</vt:lpstr>
      <vt:lpstr>Contact the Study Melbourne Student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Australian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Jones</dc:creator>
  <cp:lastModifiedBy>LAMBERT,Mirah</cp:lastModifiedBy>
  <cp:revision>364</cp:revision>
  <dcterms:created xsi:type="dcterms:W3CDTF">2014-06-03T05:41:25Z</dcterms:created>
  <dcterms:modified xsi:type="dcterms:W3CDTF">2022-08-31T00:46:32Z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67200</vt:r8>
  </property>
  <property fmtid="{D5CDD505-2E9C-101B-9397-08002B2CF9AE}" pid="3" name="xd_Signature">
    <vt:bool>false</vt:bool>
  </property>
  <property fmtid="{D5CDD505-2E9C-101B-9397-08002B2CF9AE}" pid="4" name="xd_ProgID">
    <vt:lpwstr/>
  </property>
  <property fmtid="{D5CDD505-2E9C-101B-9397-08002B2CF9AE}" pid="5" name="ContentTypeId">
    <vt:lpwstr>0x010100CB7BAE2FE061684EB3543C79CA2162FA</vt:lpwstr>
  </property>
  <property fmtid="{D5CDD505-2E9C-101B-9397-08002B2CF9AE}" pid="6" name="Department Stream">
    <vt:lpwstr>Education</vt:lpwstr>
  </property>
  <property fmtid="{D5CDD505-2E9C-101B-9397-08002B2CF9AE}" pid="7" name="TemplateUrl">
    <vt:lpwstr/>
  </property>
  <property fmtid="{D5CDD505-2E9C-101B-9397-08002B2CF9AE}" pid="8" name="MSIP_Label_79d889eb-932f-4752-8739-64d25806ef64_Enabled">
    <vt:lpwstr>true</vt:lpwstr>
  </property>
  <property fmtid="{D5CDD505-2E9C-101B-9397-08002B2CF9AE}" pid="9" name="MSIP_Label_79d889eb-932f-4752-8739-64d25806ef64_SetDate">
    <vt:lpwstr>2022-08-29T07:40:51Z</vt:lpwstr>
  </property>
  <property fmtid="{D5CDD505-2E9C-101B-9397-08002B2CF9AE}" pid="10" name="MSIP_Label_79d889eb-932f-4752-8739-64d25806ef64_Method">
    <vt:lpwstr>Privileged</vt:lpwstr>
  </property>
  <property fmtid="{D5CDD505-2E9C-101B-9397-08002B2CF9AE}" pid="11" name="MSIP_Label_79d889eb-932f-4752-8739-64d25806ef64_Name">
    <vt:lpwstr>79d889eb-932f-4752-8739-64d25806ef64</vt:lpwstr>
  </property>
  <property fmtid="{D5CDD505-2E9C-101B-9397-08002B2CF9AE}" pid="12" name="MSIP_Label_79d889eb-932f-4752-8739-64d25806ef64_SiteId">
    <vt:lpwstr>dd0cfd15-4558-4b12-8bad-ea26984fc417</vt:lpwstr>
  </property>
  <property fmtid="{D5CDD505-2E9C-101B-9397-08002B2CF9AE}" pid="13" name="MSIP_Label_79d889eb-932f-4752-8739-64d25806ef64_ActionId">
    <vt:lpwstr>b2660682-77a0-424f-b19c-20f218a2e3e4</vt:lpwstr>
  </property>
  <property fmtid="{D5CDD505-2E9C-101B-9397-08002B2CF9AE}" pid="14" name="MSIP_Label_79d889eb-932f-4752-8739-64d25806ef64_ContentBits">
    <vt:lpwstr>0</vt:lpwstr>
  </property>
</Properties>
</file>